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Raleway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0f18b09c9_0_1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0f18b09c9_0_1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0f18b09c9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f0f18b09c9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0f18b09c9_0_1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0f18b09c9_0_1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0f18b09c9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0f18b09c9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0f18b09c9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0f18b09c9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f8a5e9e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f8a5e9e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f8a5e9ef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f8a5e9ef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f8a5e9ef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f8a5e9ef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0f18b09c9_0_1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0f18b09c9_0_1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0f18b09c9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0f18b09c9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f8a5e9ef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f8a5e9ef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0f18b09c9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0f18b09c9_0_1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f8a5e9ef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f8a5e9ef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Cereal Box Hero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0" y="2364450"/>
            <a:ext cx="64869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Comparing Model-Free Reinforcement Learning Approaches in Maze Solving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509200" y="4341700"/>
            <a:ext cx="3842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4959350" y="4341700"/>
            <a:ext cx="3842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SARSA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5" y="632861"/>
            <a:ext cx="4556299" cy="354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375" y="632850"/>
            <a:ext cx="4556299" cy="354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2"/>
          <p:cNvCxnSpPr/>
          <p:nvPr/>
        </p:nvCxnSpPr>
        <p:spPr>
          <a:xfrm rot="10800000" flipH="1">
            <a:off x="2512850" y="925475"/>
            <a:ext cx="16800" cy="280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2"/>
          <p:cNvCxnSpPr/>
          <p:nvPr/>
        </p:nvCxnSpPr>
        <p:spPr>
          <a:xfrm rot="10800000" flipH="1">
            <a:off x="6997850" y="925475"/>
            <a:ext cx="16800" cy="280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375" y="632850"/>
            <a:ext cx="4556299" cy="3544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25" y="635050"/>
            <a:ext cx="4556300" cy="354027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509200" y="4341700"/>
            <a:ext cx="3842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title"/>
          </p:nvPr>
        </p:nvSpPr>
        <p:spPr>
          <a:xfrm>
            <a:off x="4959350" y="4341700"/>
            <a:ext cx="3842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SARSA</a:t>
            </a:r>
            <a:endParaRPr/>
          </a:p>
        </p:txBody>
      </p:sp>
      <p:cxnSp>
        <p:nvCxnSpPr>
          <p:cNvPr id="189" name="Google Shape;189;p23"/>
          <p:cNvCxnSpPr/>
          <p:nvPr/>
        </p:nvCxnSpPr>
        <p:spPr>
          <a:xfrm rot="10800000" flipH="1">
            <a:off x="2512850" y="925475"/>
            <a:ext cx="16800" cy="280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3"/>
          <p:cNvCxnSpPr/>
          <p:nvPr/>
        </p:nvCxnSpPr>
        <p:spPr>
          <a:xfrm rot="10800000" flipH="1">
            <a:off x="6997850" y="925475"/>
            <a:ext cx="16800" cy="280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91" name="Google Shape;191;p23"/>
          <p:cNvSpPr/>
          <p:nvPr/>
        </p:nvSpPr>
        <p:spPr>
          <a:xfrm>
            <a:off x="1376575" y="962800"/>
            <a:ext cx="378300" cy="207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5491375" y="962800"/>
            <a:ext cx="378300" cy="207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8375" y="632875"/>
            <a:ext cx="4556299" cy="35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25" y="635049"/>
            <a:ext cx="4556300" cy="354028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4"/>
          <p:cNvSpPr txBox="1">
            <a:spLocks noGrp="1"/>
          </p:cNvSpPr>
          <p:nvPr>
            <p:ph type="title"/>
          </p:nvPr>
        </p:nvSpPr>
        <p:spPr>
          <a:xfrm>
            <a:off x="509200" y="4341700"/>
            <a:ext cx="3842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title"/>
          </p:nvPr>
        </p:nvSpPr>
        <p:spPr>
          <a:xfrm>
            <a:off x="4959350" y="4341700"/>
            <a:ext cx="3842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SARSA</a:t>
            </a:r>
            <a:endParaRPr/>
          </a:p>
        </p:txBody>
      </p:sp>
      <p:cxnSp>
        <p:nvCxnSpPr>
          <p:cNvPr id="201" name="Google Shape;201;p24"/>
          <p:cNvCxnSpPr/>
          <p:nvPr/>
        </p:nvCxnSpPr>
        <p:spPr>
          <a:xfrm rot="10800000" flipH="1">
            <a:off x="2512850" y="925475"/>
            <a:ext cx="16800" cy="280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24"/>
          <p:cNvCxnSpPr/>
          <p:nvPr/>
        </p:nvCxnSpPr>
        <p:spPr>
          <a:xfrm rot="10800000" flipH="1">
            <a:off x="6997850" y="925475"/>
            <a:ext cx="16800" cy="280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03" name="Google Shape;203;p24"/>
          <p:cNvSpPr/>
          <p:nvPr/>
        </p:nvSpPr>
        <p:spPr>
          <a:xfrm>
            <a:off x="1757575" y="962800"/>
            <a:ext cx="378300" cy="207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5872375" y="962800"/>
            <a:ext cx="378300" cy="207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5" y="635025"/>
            <a:ext cx="4556300" cy="3540293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5"/>
          <p:cNvSpPr txBox="1">
            <a:spLocks noGrp="1"/>
          </p:cNvSpPr>
          <p:nvPr>
            <p:ph type="title"/>
          </p:nvPr>
        </p:nvSpPr>
        <p:spPr>
          <a:xfrm>
            <a:off x="509200" y="4341700"/>
            <a:ext cx="3842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4959350" y="4341700"/>
            <a:ext cx="3842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SARSA</a:t>
            </a:r>
            <a:endParaRPr/>
          </a:p>
        </p:txBody>
      </p:sp>
      <p:cxnSp>
        <p:nvCxnSpPr>
          <p:cNvPr id="212" name="Google Shape;212;p25"/>
          <p:cNvCxnSpPr/>
          <p:nvPr/>
        </p:nvCxnSpPr>
        <p:spPr>
          <a:xfrm rot="10800000" flipH="1">
            <a:off x="1939650" y="1169675"/>
            <a:ext cx="25200" cy="2562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4959350" y="2061275"/>
            <a:ext cx="3842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40"/>
              <a:t>*Epsilon change not applicable*</a:t>
            </a:r>
            <a:endParaRPr sz="1740"/>
          </a:p>
        </p:txBody>
      </p:sp>
      <p:sp>
        <p:nvSpPr>
          <p:cNvPr id="214" name="Google Shape;214;p25"/>
          <p:cNvSpPr/>
          <p:nvPr/>
        </p:nvSpPr>
        <p:spPr>
          <a:xfrm>
            <a:off x="995575" y="962800"/>
            <a:ext cx="378300" cy="2070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on Model-Free Reinforcement Learning</a:t>
            </a:r>
            <a:endParaRPr/>
          </a:p>
        </p:txBody>
      </p:sp>
      <p:sp>
        <p:nvSpPr>
          <p:cNvPr id="220" name="Google Shape;220;p26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7688700" cy="27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Q-learning is more widely applied than SARSA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Deep reinforcement Q-learning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Gradient-based algorithms can be applied to continuous action spaces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Surpassed human expert control in video games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Frameworks are becoming more lightweight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Some algorithms combine value-based and policy-based approaches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>
                <a:solidFill>
                  <a:srgbClr val="000000"/>
                </a:solidFill>
              </a:rPr>
              <a:t>Actor-critic methods combine TD-learning and policy gradients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80700" y="1336075"/>
            <a:ext cx="838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9x9 maze images generated using Kruskal’s algorithm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2038" y="1979863"/>
            <a:ext cx="2659925" cy="26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2375" y="1979863"/>
            <a:ext cx="2659925" cy="265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650" y="1979875"/>
            <a:ext cx="2659900" cy="2659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29450" y="640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Solve a 9x9 Maze</a:t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287525" y="1979000"/>
            <a:ext cx="2646900" cy="26721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66825" y="2358325"/>
            <a:ext cx="160200" cy="151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2429225" y="4129150"/>
            <a:ext cx="160200" cy="151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Maze Analysis and Representation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729450" y="1393075"/>
            <a:ext cx="7857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Apply grayscale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Maze represented as a reward matrix (Walls: -100, Path: -1, End: 10000)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r="22130"/>
          <a:stretch/>
        </p:blipFill>
        <p:spPr>
          <a:xfrm>
            <a:off x="4814200" y="2671900"/>
            <a:ext cx="4213051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75" y="2671900"/>
            <a:ext cx="20288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87700" y="2671905"/>
            <a:ext cx="2028825" cy="20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464525" y="2948350"/>
            <a:ext cx="160200" cy="151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1822300" y="4289275"/>
            <a:ext cx="160200" cy="151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2760713" y="2939950"/>
            <a:ext cx="160200" cy="1518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4101638" y="4289275"/>
            <a:ext cx="160200" cy="151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5387200" y="2830350"/>
            <a:ext cx="286500" cy="210600"/>
          </a:xfrm>
          <a:prstGeom prst="ellipse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814200" y="4330750"/>
            <a:ext cx="792600" cy="2106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7650" y="617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5" y="2058325"/>
            <a:ext cx="3547500" cy="217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4571975" y="1435738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Value Function</a:t>
            </a:r>
            <a:endParaRPr sz="18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Used to optimize policy to increase reward size or frequency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882" y="2571738"/>
            <a:ext cx="3724526" cy="114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5398950" y="4066475"/>
            <a:ext cx="173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Discount rate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7311850" y="4066475"/>
            <a:ext cx="173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Reward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 rot="10800000" flipH="1">
            <a:off x="6607150" y="3353325"/>
            <a:ext cx="322200" cy="80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6"/>
          <p:cNvCxnSpPr/>
          <p:nvPr/>
        </p:nvCxnSpPr>
        <p:spPr>
          <a:xfrm rot="10800000">
            <a:off x="7228625" y="3329975"/>
            <a:ext cx="172500" cy="73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311700" y="1435738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Markov Decision Process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727650" y="617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Model-Free Reinforcement Learning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5480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No pre-built model of environment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Measures and stores “quality” of a state/action pair based on a value function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Better rewards → higher q-values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Often based on either Temporal Difference (TD) or Gradient-Based Learning methods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l="10087" t="3974" r="10917" b="5066"/>
          <a:stretch/>
        </p:blipFill>
        <p:spPr>
          <a:xfrm>
            <a:off x="5892950" y="1381075"/>
            <a:ext cx="2916500" cy="305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311700" y="1359550"/>
            <a:ext cx="40302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Q-Learning</a:t>
            </a:r>
            <a:endParaRPr sz="1600" u="sng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“Quality” Learning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Can use ON, OFF, or HYBRID policy using an Epsilon-greedy function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727650" y="617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Model-Free Reinforcement Learning</a:t>
            </a: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4571975" y="1359542"/>
            <a:ext cx="4260300" cy="12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2"/>
                </a:solidFill>
              </a:rPr>
              <a:t>SARSA</a:t>
            </a:r>
            <a:endParaRPr sz="1800" u="sng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“State Action Reward State Action”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Always ON policy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3175"/>
          <a:stretch/>
        </p:blipFill>
        <p:spPr>
          <a:xfrm>
            <a:off x="799275" y="2760350"/>
            <a:ext cx="3129000" cy="230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925" y="2642450"/>
            <a:ext cx="1382400" cy="13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8"/>
          <p:cNvSpPr txBox="1">
            <a:spLocks noGrp="1"/>
          </p:cNvSpPr>
          <p:nvPr>
            <p:ph type="body" idx="1"/>
          </p:nvPr>
        </p:nvSpPr>
        <p:spPr>
          <a:xfrm>
            <a:off x="4571975" y="4475371"/>
            <a:ext cx="4260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*Both methods based on TD-learning*...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638" y="1457276"/>
            <a:ext cx="8622726" cy="72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311700" y="645175"/>
            <a:ext cx="8839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Temporal Difference Learning (TD-Learning) Function:</a:t>
            </a:r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311688" y="280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 Function:</a:t>
            </a:r>
            <a:endParaRPr/>
          </a:p>
        </p:txBody>
      </p:sp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377775"/>
            <a:ext cx="8839202" cy="109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 txBox="1"/>
          <p:nvPr/>
        </p:nvSpPr>
        <p:spPr>
          <a:xfrm>
            <a:off x="3442800" y="2389300"/>
            <a:ext cx="173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Learning rate</a:t>
            </a:r>
            <a:endParaRPr sz="1800" dirty="0">
              <a:solidFill>
                <a:schemeClr val="dk2"/>
              </a:solidFill>
            </a:endParaRPr>
          </a:p>
        </p:txBody>
      </p:sp>
      <p:cxnSp>
        <p:nvCxnSpPr>
          <p:cNvPr id="154" name="Google Shape;154;p19"/>
          <p:cNvCxnSpPr/>
          <p:nvPr/>
        </p:nvCxnSpPr>
        <p:spPr>
          <a:xfrm rot="10800000" flipH="1">
            <a:off x="4075675" y="2044050"/>
            <a:ext cx="11400" cy="41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9600"/>
            <a:ext cx="8839202" cy="10914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>
            <a:spLocks noGrp="1"/>
          </p:cNvSpPr>
          <p:nvPr>
            <p:ph type="title"/>
          </p:nvPr>
        </p:nvSpPr>
        <p:spPr>
          <a:xfrm>
            <a:off x="311700" y="645175"/>
            <a:ext cx="88392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Q-Learning Function:</a:t>
            </a:r>
            <a:endParaRPr dirty="0"/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311688" y="2805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SARSA Function:</a:t>
            </a:r>
            <a:endParaRPr dirty="0"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00" y="3661921"/>
            <a:ext cx="8782025" cy="6755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3;p19">
            <a:extLst>
              <a:ext uri="{FF2B5EF4-FFF2-40B4-BE49-F238E27FC236}">
                <a16:creationId xmlns:a16="http://schemas.microsoft.com/office/drawing/2014/main" id="{2ED7978E-50AC-4252-2F56-1F43B6669DBA}"/>
              </a:ext>
            </a:extLst>
          </p:cNvPr>
          <p:cNvSpPr txBox="1"/>
          <p:nvPr/>
        </p:nvSpPr>
        <p:spPr>
          <a:xfrm>
            <a:off x="2577518" y="2281212"/>
            <a:ext cx="11627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Learning rate</a:t>
            </a:r>
            <a:endParaRPr sz="1800" dirty="0">
              <a:solidFill>
                <a:srgbClr val="FF0000"/>
              </a:solidFill>
            </a:endParaRPr>
          </a:p>
        </p:txBody>
      </p:sp>
      <p:cxnSp>
        <p:nvCxnSpPr>
          <p:cNvPr id="3" name="Google Shape;154;p19">
            <a:extLst>
              <a:ext uri="{FF2B5EF4-FFF2-40B4-BE49-F238E27FC236}">
                <a16:creationId xmlns:a16="http://schemas.microsoft.com/office/drawing/2014/main" id="{5DF723B9-8176-346D-4F6B-0AD0AB8BF991}"/>
              </a:ext>
            </a:extLst>
          </p:cNvPr>
          <p:cNvCxnSpPr>
            <a:cxnSpLocks/>
          </p:cNvCxnSpPr>
          <p:nvPr/>
        </p:nvCxnSpPr>
        <p:spPr>
          <a:xfrm flipV="1">
            <a:off x="3464312" y="2054135"/>
            <a:ext cx="89210" cy="30052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54;p19">
            <a:extLst>
              <a:ext uri="{FF2B5EF4-FFF2-40B4-BE49-F238E27FC236}">
                <a16:creationId xmlns:a16="http://schemas.microsoft.com/office/drawing/2014/main" id="{0D81DDDA-0C77-BEA1-107F-87ACEF62EB57}"/>
              </a:ext>
            </a:extLst>
          </p:cNvPr>
          <p:cNvCxnSpPr>
            <a:cxnSpLocks/>
          </p:cNvCxnSpPr>
          <p:nvPr/>
        </p:nvCxnSpPr>
        <p:spPr>
          <a:xfrm flipH="1" flipV="1">
            <a:off x="4304180" y="2145805"/>
            <a:ext cx="274768" cy="22523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153;p19">
            <a:extLst>
              <a:ext uri="{FF2B5EF4-FFF2-40B4-BE49-F238E27FC236}">
                <a16:creationId xmlns:a16="http://schemas.microsoft.com/office/drawing/2014/main" id="{83BAF8AF-DB55-47A6-B906-E2377BDCD14E}"/>
              </a:ext>
            </a:extLst>
          </p:cNvPr>
          <p:cNvSpPr txBox="1"/>
          <p:nvPr/>
        </p:nvSpPr>
        <p:spPr>
          <a:xfrm>
            <a:off x="3573146" y="559212"/>
            <a:ext cx="116276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Discount factor</a:t>
            </a:r>
            <a:endParaRPr sz="1800" dirty="0">
              <a:solidFill>
                <a:srgbClr val="FF0000"/>
              </a:solidFill>
            </a:endParaRPr>
          </a:p>
        </p:txBody>
      </p:sp>
      <p:cxnSp>
        <p:nvCxnSpPr>
          <p:cNvPr id="20" name="Google Shape;154;p19">
            <a:extLst>
              <a:ext uri="{FF2B5EF4-FFF2-40B4-BE49-F238E27FC236}">
                <a16:creationId xmlns:a16="http://schemas.microsoft.com/office/drawing/2014/main" id="{E0D18357-4C5F-690B-BBF6-D703F720AB94}"/>
              </a:ext>
            </a:extLst>
          </p:cNvPr>
          <p:cNvCxnSpPr>
            <a:cxnSpLocks/>
          </p:cNvCxnSpPr>
          <p:nvPr/>
        </p:nvCxnSpPr>
        <p:spPr>
          <a:xfrm>
            <a:off x="4426596" y="1256069"/>
            <a:ext cx="304704" cy="51317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Left Brace 29">
            <a:extLst>
              <a:ext uri="{FF2B5EF4-FFF2-40B4-BE49-F238E27FC236}">
                <a16:creationId xmlns:a16="http://schemas.microsoft.com/office/drawing/2014/main" id="{20C2F934-B59E-B5A0-C44A-A2447E827462}"/>
              </a:ext>
            </a:extLst>
          </p:cNvPr>
          <p:cNvSpPr/>
          <p:nvPr/>
        </p:nvSpPr>
        <p:spPr>
          <a:xfrm rot="5400000">
            <a:off x="6056550" y="480063"/>
            <a:ext cx="236655" cy="2213367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Google Shape;153;p19">
            <a:extLst>
              <a:ext uri="{FF2B5EF4-FFF2-40B4-BE49-F238E27FC236}">
                <a16:creationId xmlns:a16="http://schemas.microsoft.com/office/drawing/2014/main" id="{A6D745AB-0850-ADC9-5203-91F9513DD6DB}"/>
              </a:ext>
            </a:extLst>
          </p:cNvPr>
          <p:cNvSpPr txBox="1"/>
          <p:nvPr/>
        </p:nvSpPr>
        <p:spPr>
          <a:xfrm>
            <a:off x="4908275" y="735100"/>
            <a:ext cx="255002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</a:rPr>
              <a:t>Max. next Q-value (despite off-policy)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6" name="Google Shape;153;p19">
            <a:extLst>
              <a:ext uri="{FF2B5EF4-FFF2-40B4-BE49-F238E27FC236}">
                <a16:creationId xmlns:a16="http://schemas.microsoft.com/office/drawing/2014/main" id="{BCB490A8-58EA-B6B5-1246-96EBF1F76485}"/>
              </a:ext>
            </a:extLst>
          </p:cNvPr>
          <p:cNvSpPr txBox="1"/>
          <p:nvPr/>
        </p:nvSpPr>
        <p:spPr>
          <a:xfrm>
            <a:off x="1578788" y="2280972"/>
            <a:ext cx="11000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Old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Q-Value</a:t>
            </a:r>
            <a:endParaRPr sz="1800" dirty="0">
              <a:solidFill>
                <a:srgbClr val="FF0000"/>
              </a:solidFill>
            </a:endParaRPr>
          </a:p>
        </p:txBody>
      </p:sp>
      <p:cxnSp>
        <p:nvCxnSpPr>
          <p:cNvPr id="7" name="Google Shape;154;p19">
            <a:extLst>
              <a:ext uri="{FF2B5EF4-FFF2-40B4-BE49-F238E27FC236}">
                <a16:creationId xmlns:a16="http://schemas.microsoft.com/office/drawing/2014/main" id="{50FFC9D2-206B-E048-5034-A382F0B0D57A}"/>
              </a:ext>
            </a:extLst>
          </p:cNvPr>
          <p:cNvCxnSpPr>
            <a:cxnSpLocks/>
          </p:cNvCxnSpPr>
          <p:nvPr/>
        </p:nvCxnSpPr>
        <p:spPr>
          <a:xfrm flipH="1" flipV="1">
            <a:off x="1998345" y="2106242"/>
            <a:ext cx="40005" cy="24841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53;p19">
            <a:extLst>
              <a:ext uri="{FF2B5EF4-FFF2-40B4-BE49-F238E27FC236}">
                <a16:creationId xmlns:a16="http://schemas.microsoft.com/office/drawing/2014/main" id="{51A2B49F-4CC6-A4E7-EC6B-47906299CB0A}"/>
              </a:ext>
            </a:extLst>
          </p:cNvPr>
          <p:cNvSpPr txBox="1"/>
          <p:nvPr/>
        </p:nvSpPr>
        <p:spPr>
          <a:xfrm>
            <a:off x="367185" y="2263155"/>
            <a:ext cx="110003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Updated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Q-Value</a:t>
            </a:r>
            <a:endParaRPr sz="1800" dirty="0">
              <a:solidFill>
                <a:srgbClr val="FF0000"/>
              </a:solidFill>
            </a:endParaRPr>
          </a:p>
        </p:txBody>
      </p:sp>
      <p:cxnSp>
        <p:nvCxnSpPr>
          <p:cNvPr id="13" name="Google Shape;154;p19">
            <a:extLst>
              <a:ext uri="{FF2B5EF4-FFF2-40B4-BE49-F238E27FC236}">
                <a16:creationId xmlns:a16="http://schemas.microsoft.com/office/drawing/2014/main" id="{E5564C60-E327-8AC4-B574-9DC34EC206FE}"/>
              </a:ext>
            </a:extLst>
          </p:cNvPr>
          <p:cNvCxnSpPr>
            <a:cxnSpLocks/>
          </p:cNvCxnSpPr>
          <p:nvPr/>
        </p:nvCxnSpPr>
        <p:spPr>
          <a:xfrm flipH="1" flipV="1">
            <a:off x="720655" y="2112872"/>
            <a:ext cx="40005" cy="24841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81E51D79-B2B1-E912-C765-76092FD2E9B0}"/>
              </a:ext>
            </a:extLst>
          </p:cNvPr>
          <p:cNvSpPr/>
          <p:nvPr/>
        </p:nvSpPr>
        <p:spPr>
          <a:xfrm rot="5400000">
            <a:off x="6063018" y="2661882"/>
            <a:ext cx="240542" cy="1927179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8" name="Google Shape;153;p19">
            <a:extLst>
              <a:ext uri="{FF2B5EF4-FFF2-40B4-BE49-F238E27FC236}">
                <a16:creationId xmlns:a16="http://schemas.microsoft.com/office/drawing/2014/main" id="{5245E20A-9D1E-6DF3-642A-E14D47B41202}"/>
              </a:ext>
            </a:extLst>
          </p:cNvPr>
          <p:cNvSpPr txBox="1"/>
          <p:nvPr/>
        </p:nvSpPr>
        <p:spPr>
          <a:xfrm>
            <a:off x="5108971" y="2772464"/>
            <a:ext cx="21486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</a:rPr>
              <a:t>Max. next Q-value (on-policy)</a:t>
            </a:r>
            <a:endParaRPr sz="1800" dirty="0">
              <a:solidFill>
                <a:srgbClr val="00B050"/>
              </a:solidFill>
            </a:endParaRPr>
          </a:p>
        </p:txBody>
      </p:sp>
      <p:cxnSp>
        <p:nvCxnSpPr>
          <p:cNvPr id="28" name="Google Shape;154;p19">
            <a:extLst>
              <a:ext uri="{FF2B5EF4-FFF2-40B4-BE49-F238E27FC236}">
                <a16:creationId xmlns:a16="http://schemas.microsoft.com/office/drawing/2014/main" id="{45159864-DBA6-B4C8-72ED-C26068CED173}"/>
              </a:ext>
            </a:extLst>
          </p:cNvPr>
          <p:cNvCxnSpPr>
            <a:cxnSpLocks/>
          </p:cNvCxnSpPr>
          <p:nvPr/>
        </p:nvCxnSpPr>
        <p:spPr>
          <a:xfrm>
            <a:off x="4154526" y="3505200"/>
            <a:ext cx="66758" cy="245192"/>
          </a:xfrm>
          <a:prstGeom prst="straightConnector1">
            <a:avLst/>
          </a:prstGeom>
          <a:noFill/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Google Shape;153;p19">
            <a:extLst>
              <a:ext uri="{FF2B5EF4-FFF2-40B4-BE49-F238E27FC236}">
                <a16:creationId xmlns:a16="http://schemas.microsoft.com/office/drawing/2014/main" id="{70FEDAFD-7458-54A7-ADCC-F3FB2160190E}"/>
              </a:ext>
            </a:extLst>
          </p:cNvPr>
          <p:cNvSpPr txBox="1"/>
          <p:nvPr/>
        </p:nvSpPr>
        <p:spPr>
          <a:xfrm>
            <a:off x="4104787" y="2285970"/>
            <a:ext cx="33535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Reward (sometimes off-policy)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36" name="Google Shape;153;p19">
            <a:extLst>
              <a:ext uri="{FF2B5EF4-FFF2-40B4-BE49-F238E27FC236}">
                <a16:creationId xmlns:a16="http://schemas.microsoft.com/office/drawing/2014/main" id="{762028B7-C4B3-AFB0-A2C5-AF2509D4D5D0}"/>
              </a:ext>
            </a:extLst>
          </p:cNvPr>
          <p:cNvSpPr txBox="1"/>
          <p:nvPr/>
        </p:nvSpPr>
        <p:spPr>
          <a:xfrm>
            <a:off x="2996608" y="3105480"/>
            <a:ext cx="21379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B050"/>
                </a:solidFill>
              </a:rPr>
              <a:t>Reward (on-policy)</a:t>
            </a:r>
            <a:endParaRPr sz="18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256500" y="1434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sz="1800">
                <a:solidFill>
                  <a:srgbClr val="000000"/>
                </a:solidFill>
              </a:rPr>
              <a:t>Start at random location/state on the path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sz="1800">
                <a:solidFill>
                  <a:srgbClr val="000000"/>
                </a:solidFill>
              </a:rPr>
              <a:t>Move up, down, right, or left, depending on largest Q-value for given location</a:t>
            </a:r>
            <a:endParaRPr sz="18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arenR"/>
            </a:pPr>
            <a:r>
              <a:rPr lang="en" sz="1600" b="1" u="sng">
                <a:solidFill>
                  <a:srgbClr val="000000"/>
                </a:solidFill>
              </a:rPr>
              <a:t>Q-Learning</a:t>
            </a:r>
            <a:r>
              <a:rPr lang="en" sz="1600">
                <a:solidFill>
                  <a:srgbClr val="000000"/>
                </a:solidFill>
              </a:rPr>
              <a:t>: 10% of the time, a random action is chosen</a:t>
            </a:r>
            <a:endParaRPr sz="1600">
              <a:solidFill>
                <a:srgbClr val="00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lphaLcParenR"/>
            </a:pPr>
            <a:r>
              <a:rPr lang="en" sz="1600" b="1" u="sng">
                <a:solidFill>
                  <a:srgbClr val="000000"/>
                </a:solidFill>
              </a:rPr>
              <a:t>SARSA</a:t>
            </a:r>
            <a:r>
              <a:rPr lang="en" sz="1600">
                <a:solidFill>
                  <a:srgbClr val="000000"/>
                </a:solidFill>
              </a:rPr>
              <a:t>: Optimal action is always chosen</a:t>
            </a:r>
            <a:endParaRPr sz="16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sz="1800">
                <a:solidFill>
                  <a:srgbClr val="000000"/>
                </a:solidFill>
              </a:rPr>
              <a:t>Update last Q-value depending on whether or not the move was on path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arenR"/>
            </a:pPr>
            <a:r>
              <a:rPr lang="en" sz="1800">
                <a:solidFill>
                  <a:srgbClr val="000000"/>
                </a:solidFill>
              </a:rPr>
              <a:t>Repeat 1-3 if last action was on path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Phase</a:t>
            </a:r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1"/>
          </p:nvPr>
        </p:nvSpPr>
        <p:spPr>
          <a:xfrm>
            <a:off x="256500" y="3662450"/>
            <a:ext cx="81228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Continue until Q-tables converge upon an optimal solution!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346</Words>
  <Application>Microsoft Office PowerPoint</Application>
  <PresentationFormat>On-screen Show (16:9)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Lato</vt:lpstr>
      <vt:lpstr>Arial</vt:lpstr>
      <vt:lpstr>Raleway</vt:lpstr>
      <vt:lpstr>Streamline</vt:lpstr>
      <vt:lpstr>Cereal Box Hero</vt:lpstr>
      <vt:lpstr>Goal: Solve a 9x9 Maze</vt:lpstr>
      <vt:lpstr>Maze Analysis and Representation</vt:lpstr>
      <vt:lpstr>Reinforcement Learning</vt:lpstr>
      <vt:lpstr>Model-Free Reinforcement Learning</vt:lpstr>
      <vt:lpstr>Model-Free Reinforcement Learning</vt:lpstr>
      <vt:lpstr>Temporal Difference Learning (TD-Learning) Function:</vt:lpstr>
      <vt:lpstr>Q-Learning Function:</vt:lpstr>
      <vt:lpstr>Training Phase</vt:lpstr>
      <vt:lpstr>Q-Learning</vt:lpstr>
      <vt:lpstr>Q-Learning</vt:lpstr>
      <vt:lpstr>Q-Learning</vt:lpstr>
      <vt:lpstr>Q-Learning</vt:lpstr>
      <vt:lpstr>Notes on Model-Free 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Vincent Trosky</cp:lastModifiedBy>
  <cp:revision>3</cp:revision>
  <dcterms:modified xsi:type="dcterms:W3CDTF">2025-01-11T07:28:15Z</dcterms:modified>
</cp:coreProperties>
</file>