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437"/>
    <a:srgbClr val="E43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06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2C34-D71F-2255-D843-C000D7455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125E0-BAE8-08B7-E2FF-38794D4C7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3F9E-71E7-6545-B8DA-F34A38D6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DBF5-6D8B-20A4-A995-9C3CA1F4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C771-6007-E503-B38E-87E17913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9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CF67-6562-FBCA-5492-25838448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B7F64-C098-2E81-7D67-BCD1ACB6E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EC230-30E3-AD02-9235-C0B0E3B7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81D6-A978-E7A8-DEE5-DCCF5965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7E537-5038-77FF-668B-40DC4715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2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F37F4-EEBB-FB3B-E8CE-722959F46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16AD-39D7-3FA2-CCF9-D965423B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8B58-7F9E-6A65-A3FE-A8417D95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B584F-3970-8E0B-6D7D-DDA7E9EA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F0B4-D606-A351-5667-38B011B3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E198-98A7-B874-B68A-3CE0DC65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A7F1-0B95-DFEE-5D01-2D3FD0DB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78D34-36A6-410F-C6EE-B170427E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6ABA9-EE90-9433-3370-E9A25CB3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58F8-46CE-63DD-9DEB-FF93F399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4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C172-8600-6B69-FCD9-442A65C0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5904D-33F9-61D8-B572-A1FE6F977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4606-EFF3-16BA-D092-D5F1CAB0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1905D-7704-667A-E3F5-5BB8EB44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EAD9C-4282-9419-6FB5-23840579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9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8E16-F9D4-A655-5D6C-D1028919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1D31-39F8-21DE-8257-A90745741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30106-74F6-A1A2-FCBC-37C029F23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CC1FB-4CBB-3933-00DD-FBA02338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99D4E-60ED-4684-258F-5A364442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ADAE2-9907-8CF4-A6CD-880E386C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7E66-CD38-8335-FB6C-1F760F63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4321B-8470-8042-4519-957D67861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A0D49-8C8B-432C-4018-A064D5A58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8F5D6-B940-DDD4-846F-CEEDBB27C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5D9BC-01A4-28E2-EC19-4A713B211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7FF39-5BA1-3F07-4374-E3F70496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C46F6-5221-E218-325A-3427BFD6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A0FFB-4880-9ACD-B004-58A85CF9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1ACC-E565-650F-80E5-537A147D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50ECD-3A5D-1053-0EA5-22DA0E5E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2F982-7130-F00D-F61F-CDF01297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F76C7-7C83-DD6B-4577-E2AAFD35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8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A9163-CCD9-BFC2-FD58-6CC296F9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C55D0-A69C-3762-D9B9-8AEFAD08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5EC04-7706-AA54-4E98-AD34BE45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1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E1E6-3674-5070-FE92-68891A5B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1B8D-D4C2-5FDA-DB0F-CD5BCAEA5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44B4E-F362-BC7B-BB84-BD33269F2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3D726-0D93-190D-4EB6-BCC39A5F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266F-9D0B-81D8-B9E0-6BFD1966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ECAD4-8A78-4BF8-D5B3-1A4CC2E7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3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EF10-9452-B3A0-F3D3-394197EE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35840-68D2-9130-F25C-4B4E81C6E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06AD2-2D46-4F01-91F3-4384B0551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E49D0-AA96-A17E-8034-8DD1C142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45704-7A19-1125-2EC6-9B590E3E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BA6B9-14F8-E311-C179-3CE13C88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507CD-C482-C023-14C4-42F14CA5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01AD2-DCFC-1DFD-5F9B-4F2038674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508B-4F5A-ECB1-7F39-848E643E2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E241-744D-490F-2CC0-BBD83EC13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341D4-D1F8-8422-81B4-A4C8D92A5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4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3ED5-E48F-CB38-9915-F686C15C8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4374" y="1194447"/>
            <a:ext cx="3875773" cy="2070925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>
                <a:solidFill>
                  <a:srgbClr val="DB4437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Regular Expressions </a:t>
            </a:r>
            <a:b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in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BigQuery</a:t>
            </a:r>
            <a:endParaRPr lang="en-US" sz="4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026" name="Picture 2" descr="MacBook Pro, white ceramic mug,and black smartphone on table">
            <a:extLst>
              <a:ext uri="{FF2B5EF4-FFF2-40B4-BE49-F238E27FC236}">
                <a16:creationId xmlns:a16="http://schemas.microsoft.com/office/drawing/2014/main" id="{411BD053-5EF3-271D-0B6E-D77305390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" r="44382"/>
          <a:stretch/>
        </p:blipFill>
        <p:spPr bwMode="auto">
          <a:xfrm>
            <a:off x="1085471" y="718531"/>
            <a:ext cx="4537284" cy="542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8F93492-1685-8F8E-0458-5EE8583F25C4}"/>
              </a:ext>
            </a:extLst>
          </p:cNvPr>
          <p:cNvGrpSpPr/>
          <p:nvPr/>
        </p:nvGrpSpPr>
        <p:grpSpPr>
          <a:xfrm>
            <a:off x="6858002" y="5207344"/>
            <a:ext cx="3349106" cy="662397"/>
            <a:chOff x="6179905" y="4369069"/>
            <a:chExt cx="3349106" cy="6623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08B61C-C6B1-F41B-175E-66A416DEB2C9}"/>
                </a:ext>
              </a:extLst>
            </p:cNvPr>
            <p:cNvSpPr txBox="1"/>
            <p:nvPr/>
          </p:nvSpPr>
          <p:spPr>
            <a:xfrm>
              <a:off x="6928267" y="4515602"/>
              <a:ext cx="2600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Medium" panose="00000600000000000000" pitchFamily="2" charset="0"/>
                  <a:cs typeface="Poppins Medium" panose="00000600000000000000" pitchFamily="2" charset="0"/>
                </a:rPr>
                <a:t>Vincent Junitio Ungu</a:t>
              </a:r>
            </a:p>
          </p:txBody>
        </p:sp>
        <p:pic>
          <p:nvPicPr>
            <p:cNvPr id="7" name="Picture 6" descr="A person standing in front of a wall&#10;&#10;Description automatically generated with medium confidence">
              <a:extLst>
                <a:ext uri="{FF2B5EF4-FFF2-40B4-BE49-F238E27FC236}">
                  <a16:creationId xmlns:a16="http://schemas.microsoft.com/office/drawing/2014/main" id="{EBB2C35B-90A2-05B3-825A-3BD69CE726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12" t="26314" r="25240" b="50555"/>
            <a:stretch/>
          </p:blipFill>
          <p:spPr>
            <a:xfrm>
              <a:off x="6179905" y="4369069"/>
              <a:ext cx="662397" cy="662397"/>
            </a:xfrm>
            <a:prstGeom prst="ellipse">
              <a:avLst/>
            </a:prstGeom>
            <a:ln w="38100">
              <a:solidFill>
                <a:srgbClr val="DB4437"/>
              </a:solidFill>
            </a:ln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BC464C62-113F-56E9-6C2D-C204517DC253}"/>
              </a:ext>
            </a:extLst>
          </p:cNvPr>
          <p:cNvSpPr txBox="1">
            <a:spLocks/>
          </p:cNvSpPr>
          <p:nvPr/>
        </p:nvSpPr>
        <p:spPr>
          <a:xfrm>
            <a:off x="6713623" y="3833207"/>
            <a:ext cx="3875773" cy="6623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A powerful way to find specific strings in the given input.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79EE62-7157-8B02-FC85-69F0BEBD8897}"/>
              </a:ext>
            </a:extLst>
          </p:cNvPr>
          <p:cNvSpPr/>
          <p:nvPr/>
        </p:nvSpPr>
        <p:spPr>
          <a:xfrm rot="16200000" flipH="1">
            <a:off x="8503524" y="1739366"/>
            <a:ext cx="82616" cy="34699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5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A79EE62-7157-8B02-FC85-69F0BEBD8897}"/>
              </a:ext>
            </a:extLst>
          </p:cNvPr>
          <p:cNvSpPr/>
          <p:nvPr/>
        </p:nvSpPr>
        <p:spPr>
          <a:xfrm rot="16200000" flipH="1">
            <a:off x="3229745" y="2843797"/>
            <a:ext cx="6880458" cy="1147948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B84D17-BAAC-ADA2-4844-1DBC666F0FD1}"/>
              </a:ext>
            </a:extLst>
          </p:cNvPr>
          <p:cNvSpPr txBox="1">
            <a:spLocks/>
          </p:cNvSpPr>
          <p:nvPr/>
        </p:nvSpPr>
        <p:spPr>
          <a:xfrm>
            <a:off x="7787297" y="1031076"/>
            <a:ext cx="2929139" cy="79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Introduction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71E735-7D51-CA31-9B13-51D2CCBBED3D}"/>
              </a:ext>
            </a:extLst>
          </p:cNvPr>
          <p:cNvSpPr txBox="1">
            <a:spLocks/>
          </p:cNvSpPr>
          <p:nvPr/>
        </p:nvSpPr>
        <p:spPr>
          <a:xfrm>
            <a:off x="7787296" y="3049432"/>
            <a:ext cx="2929139" cy="7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Use Case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26F713-CEAA-09B1-CEF6-A5C8D8BAB0C6}"/>
              </a:ext>
            </a:extLst>
          </p:cNvPr>
          <p:cNvSpPr txBox="1">
            <a:spLocks/>
          </p:cNvSpPr>
          <p:nvPr/>
        </p:nvSpPr>
        <p:spPr>
          <a:xfrm>
            <a:off x="7787298" y="5036122"/>
            <a:ext cx="2929139" cy="750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Case Study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2E8E83-5D9B-B0FA-6522-2202C6218135}"/>
              </a:ext>
            </a:extLst>
          </p:cNvPr>
          <p:cNvSpPr txBox="1">
            <a:spLocks/>
          </p:cNvSpPr>
          <p:nvPr/>
        </p:nvSpPr>
        <p:spPr>
          <a:xfrm>
            <a:off x="1097585" y="2630606"/>
            <a:ext cx="2990496" cy="159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Table of Contents</a:t>
            </a:r>
          </a:p>
        </p:txBody>
      </p:sp>
      <p:pic>
        <p:nvPicPr>
          <p:cNvPr id="14" name="Graphic 13" descr="Lights On with solid fill">
            <a:extLst>
              <a:ext uri="{FF2B5EF4-FFF2-40B4-BE49-F238E27FC236}">
                <a16:creationId xmlns:a16="http://schemas.microsoft.com/office/drawing/2014/main" id="{42C7C49D-1E61-EF8F-9D8D-95563035F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3140" y="1031076"/>
            <a:ext cx="793668" cy="793668"/>
          </a:xfrm>
          <a:prstGeom prst="rect">
            <a:avLst/>
          </a:prstGeom>
        </p:spPr>
      </p:pic>
      <p:pic>
        <p:nvPicPr>
          <p:cNvPr id="16" name="Graphic 15" descr="Bullseye with solid fill">
            <a:extLst>
              <a:ext uri="{FF2B5EF4-FFF2-40B4-BE49-F238E27FC236}">
                <a16:creationId xmlns:a16="http://schemas.microsoft.com/office/drawing/2014/main" id="{812E2CD3-219E-38D5-24F7-D2D765F2A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3140" y="3012100"/>
            <a:ext cx="793668" cy="793668"/>
          </a:xfrm>
          <a:prstGeom prst="rect">
            <a:avLst/>
          </a:prstGeom>
        </p:spPr>
      </p:pic>
      <p:pic>
        <p:nvPicPr>
          <p:cNvPr id="18" name="Graphic 17" descr="Clipboard with solid fill">
            <a:extLst>
              <a:ext uri="{FF2B5EF4-FFF2-40B4-BE49-F238E27FC236}">
                <a16:creationId xmlns:a16="http://schemas.microsoft.com/office/drawing/2014/main" id="{A3C48E83-2B28-B7BC-2369-9850479D9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3140" y="4993124"/>
            <a:ext cx="793668" cy="7936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BC7B37-56E6-BB14-8379-EF5526B6CFDA}"/>
              </a:ext>
            </a:extLst>
          </p:cNvPr>
          <p:cNvSpPr/>
          <p:nvPr/>
        </p:nvSpPr>
        <p:spPr>
          <a:xfrm rot="16200000" flipH="1">
            <a:off x="5505413" y="1444522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DCC654-F3D3-85F9-6B60-B418AE921DEC}"/>
              </a:ext>
            </a:extLst>
          </p:cNvPr>
          <p:cNvSpPr/>
          <p:nvPr/>
        </p:nvSpPr>
        <p:spPr>
          <a:xfrm rot="16200000" flipH="1">
            <a:off x="6921026" y="1444522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543DB2-F74D-257E-CADC-B46ECD47B247}"/>
              </a:ext>
            </a:extLst>
          </p:cNvPr>
          <p:cNvSpPr/>
          <p:nvPr/>
        </p:nvSpPr>
        <p:spPr>
          <a:xfrm rot="16200000" flipH="1">
            <a:off x="5505411" y="3425546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F84D62-196F-2750-CB3C-7C3BB7D8D4BC}"/>
              </a:ext>
            </a:extLst>
          </p:cNvPr>
          <p:cNvSpPr/>
          <p:nvPr/>
        </p:nvSpPr>
        <p:spPr>
          <a:xfrm rot="16200000" flipH="1">
            <a:off x="6921024" y="3425546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25C376-3FCD-3119-B73B-2CEC16460DB4}"/>
              </a:ext>
            </a:extLst>
          </p:cNvPr>
          <p:cNvSpPr/>
          <p:nvPr/>
        </p:nvSpPr>
        <p:spPr>
          <a:xfrm rot="16200000" flipH="1">
            <a:off x="5501973" y="5359519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BFB8B3-6BE1-3AC0-BEE0-A618C38A74FC}"/>
              </a:ext>
            </a:extLst>
          </p:cNvPr>
          <p:cNvSpPr/>
          <p:nvPr/>
        </p:nvSpPr>
        <p:spPr>
          <a:xfrm rot="16200000" flipH="1">
            <a:off x="6917586" y="5359519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0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13C8CE-33EA-74D2-9495-E750C9507EE5}"/>
              </a:ext>
            </a:extLst>
          </p:cNvPr>
          <p:cNvSpPr/>
          <p:nvPr/>
        </p:nvSpPr>
        <p:spPr>
          <a:xfrm rot="16200000" flipH="1">
            <a:off x="5991880" y="4805511"/>
            <a:ext cx="1356188" cy="1147948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96D4A1-EF3C-BC30-33E7-918C7904AC8F}"/>
              </a:ext>
            </a:extLst>
          </p:cNvPr>
          <p:cNvSpPr/>
          <p:nvPr/>
        </p:nvSpPr>
        <p:spPr>
          <a:xfrm rot="16200000" flipH="1">
            <a:off x="5991880" y="2834960"/>
            <a:ext cx="1356188" cy="1147948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79EE62-7157-8B02-FC85-69F0BEBD8897}"/>
              </a:ext>
            </a:extLst>
          </p:cNvPr>
          <p:cNvSpPr/>
          <p:nvPr/>
        </p:nvSpPr>
        <p:spPr>
          <a:xfrm rot="16200000" flipH="1">
            <a:off x="5991880" y="864408"/>
            <a:ext cx="1356188" cy="1147948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B84D17-BAAC-ADA2-4844-1DBC666F0FD1}"/>
              </a:ext>
            </a:extLst>
          </p:cNvPr>
          <p:cNvSpPr txBox="1">
            <a:spLocks/>
          </p:cNvSpPr>
          <p:nvPr/>
        </p:nvSpPr>
        <p:spPr>
          <a:xfrm>
            <a:off x="7787297" y="1031076"/>
            <a:ext cx="2929139" cy="79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Introduction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71E735-7D51-CA31-9B13-51D2CCBBED3D}"/>
              </a:ext>
            </a:extLst>
          </p:cNvPr>
          <p:cNvSpPr txBox="1">
            <a:spLocks/>
          </p:cNvSpPr>
          <p:nvPr/>
        </p:nvSpPr>
        <p:spPr>
          <a:xfrm>
            <a:off x="7787296" y="3049432"/>
            <a:ext cx="2929139" cy="7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Use Case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26F713-CEAA-09B1-CEF6-A5C8D8BAB0C6}"/>
              </a:ext>
            </a:extLst>
          </p:cNvPr>
          <p:cNvSpPr txBox="1">
            <a:spLocks/>
          </p:cNvSpPr>
          <p:nvPr/>
        </p:nvSpPr>
        <p:spPr>
          <a:xfrm>
            <a:off x="7787298" y="5036122"/>
            <a:ext cx="2929139" cy="750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Case Study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2E8E83-5D9B-B0FA-6522-2202C6218135}"/>
              </a:ext>
            </a:extLst>
          </p:cNvPr>
          <p:cNvSpPr txBox="1">
            <a:spLocks/>
          </p:cNvSpPr>
          <p:nvPr/>
        </p:nvSpPr>
        <p:spPr>
          <a:xfrm>
            <a:off x="1097585" y="2630606"/>
            <a:ext cx="2990496" cy="159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Table of Contents</a:t>
            </a:r>
          </a:p>
        </p:txBody>
      </p:sp>
      <p:pic>
        <p:nvPicPr>
          <p:cNvPr id="14" name="Graphic 13" descr="Lights On with solid fill">
            <a:extLst>
              <a:ext uri="{FF2B5EF4-FFF2-40B4-BE49-F238E27FC236}">
                <a16:creationId xmlns:a16="http://schemas.microsoft.com/office/drawing/2014/main" id="{42C7C49D-1E61-EF8F-9D8D-95563035F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3140" y="1031076"/>
            <a:ext cx="793668" cy="793668"/>
          </a:xfrm>
          <a:prstGeom prst="rect">
            <a:avLst/>
          </a:prstGeom>
        </p:spPr>
      </p:pic>
      <p:pic>
        <p:nvPicPr>
          <p:cNvPr id="16" name="Graphic 15" descr="Bullseye with solid fill">
            <a:extLst>
              <a:ext uri="{FF2B5EF4-FFF2-40B4-BE49-F238E27FC236}">
                <a16:creationId xmlns:a16="http://schemas.microsoft.com/office/drawing/2014/main" id="{812E2CD3-219E-38D5-24F7-D2D765F2A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3140" y="3012100"/>
            <a:ext cx="793668" cy="793668"/>
          </a:xfrm>
          <a:prstGeom prst="rect">
            <a:avLst/>
          </a:prstGeom>
        </p:spPr>
      </p:pic>
      <p:pic>
        <p:nvPicPr>
          <p:cNvPr id="18" name="Graphic 17" descr="Clipboard with solid fill">
            <a:extLst>
              <a:ext uri="{FF2B5EF4-FFF2-40B4-BE49-F238E27FC236}">
                <a16:creationId xmlns:a16="http://schemas.microsoft.com/office/drawing/2014/main" id="{A3C48E83-2B28-B7BC-2369-9850479D9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3140" y="4993124"/>
            <a:ext cx="793668" cy="7936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BC7B37-56E6-BB14-8379-EF5526B6CFDA}"/>
              </a:ext>
            </a:extLst>
          </p:cNvPr>
          <p:cNvSpPr/>
          <p:nvPr/>
        </p:nvSpPr>
        <p:spPr>
          <a:xfrm rot="16200000" flipH="1">
            <a:off x="5505413" y="1444522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DCC654-F3D3-85F9-6B60-B418AE921DEC}"/>
              </a:ext>
            </a:extLst>
          </p:cNvPr>
          <p:cNvSpPr/>
          <p:nvPr/>
        </p:nvSpPr>
        <p:spPr>
          <a:xfrm rot="16200000" flipH="1">
            <a:off x="6921026" y="1444522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543DB2-F74D-257E-CADC-B46ECD47B247}"/>
              </a:ext>
            </a:extLst>
          </p:cNvPr>
          <p:cNvSpPr/>
          <p:nvPr/>
        </p:nvSpPr>
        <p:spPr>
          <a:xfrm rot="16200000" flipH="1">
            <a:off x="5505411" y="3425546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F84D62-196F-2750-CB3C-7C3BB7D8D4BC}"/>
              </a:ext>
            </a:extLst>
          </p:cNvPr>
          <p:cNvSpPr/>
          <p:nvPr/>
        </p:nvSpPr>
        <p:spPr>
          <a:xfrm rot="16200000" flipH="1">
            <a:off x="6921024" y="3425546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25C376-3FCD-3119-B73B-2CEC16460DB4}"/>
              </a:ext>
            </a:extLst>
          </p:cNvPr>
          <p:cNvSpPr/>
          <p:nvPr/>
        </p:nvSpPr>
        <p:spPr>
          <a:xfrm rot="16200000" flipH="1">
            <a:off x="5501973" y="5359519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BFB8B3-6BE1-3AC0-BEE0-A618C38A74FC}"/>
              </a:ext>
            </a:extLst>
          </p:cNvPr>
          <p:cNvSpPr/>
          <p:nvPr/>
        </p:nvSpPr>
        <p:spPr>
          <a:xfrm rot="16200000" flipH="1">
            <a:off x="6917586" y="5359519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CE7B12-390F-7571-FE9A-CD2BAB028175}"/>
              </a:ext>
            </a:extLst>
          </p:cNvPr>
          <p:cNvSpPr/>
          <p:nvPr/>
        </p:nvSpPr>
        <p:spPr>
          <a:xfrm rot="16200000" flipH="1">
            <a:off x="6291633" y="332622"/>
            <a:ext cx="760288" cy="95043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C2F47-2A73-145A-1874-A90E336F1693}"/>
              </a:ext>
            </a:extLst>
          </p:cNvPr>
          <p:cNvSpPr/>
          <p:nvPr/>
        </p:nvSpPr>
        <p:spPr>
          <a:xfrm rot="16200000" flipH="1">
            <a:off x="6289830" y="2412531"/>
            <a:ext cx="760288" cy="95043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3427C3-0E7F-F104-0EE0-CEF0BA5585E5}"/>
              </a:ext>
            </a:extLst>
          </p:cNvPr>
          <p:cNvSpPr/>
          <p:nvPr/>
        </p:nvSpPr>
        <p:spPr>
          <a:xfrm rot="16200000" flipH="1">
            <a:off x="6289829" y="4372609"/>
            <a:ext cx="760288" cy="95043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B3799-3CFE-C77F-F56F-0FA1DF01A19A}"/>
              </a:ext>
            </a:extLst>
          </p:cNvPr>
          <p:cNvSpPr/>
          <p:nvPr/>
        </p:nvSpPr>
        <p:spPr>
          <a:xfrm rot="16200000" flipH="1">
            <a:off x="6260611" y="6401115"/>
            <a:ext cx="818727" cy="95045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1DCF9F32-0615-6321-D9E6-F926F2B99E7B}"/>
              </a:ext>
            </a:extLst>
          </p:cNvPr>
          <p:cNvSpPr/>
          <p:nvPr/>
        </p:nvSpPr>
        <p:spPr>
          <a:xfrm>
            <a:off x="6095999" y="4843652"/>
            <a:ext cx="1135609" cy="1135609"/>
          </a:xfrm>
          <a:prstGeom prst="ellipse">
            <a:avLst/>
          </a:prstGeom>
          <a:solidFill>
            <a:srgbClr val="DB443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A29669-145A-3558-3E6F-943DD255E5D1}"/>
              </a:ext>
            </a:extLst>
          </p:cNvPr>
          <p:cNvSpPr/>
          <p:nvPr/>
        </p:nvSpPr>
        <p:spPr>
          <a:xfrm>
            <a:off x="6096000" y="2841129"/>
            <a:ext cx="1135609" cy="1135609"/>
          </a:xfrm>
          <a:prstGeom prst="ellipse">
            <a:avLst/>
          </a:prstGeom>
          <a:solidFill>
            <a:srgbClr val="DB443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7E964B-20F9-A9EA-8882-BEBDBFBC427B}"/>
              </a:ext>
            </a:extLst>
          </p:cNvPr>
          <p:cNvSpPr/>
          <p:nvPr/>
        </p:nvSpPr>
        <p:spPr>
          <a:xfrm>
            <a:off x="6096000" y="852557"/>
            <a:ext cx="1135609" cy="1135609"/>
          </a:xfrm>
          <a:prstGeom prst="ellipse">
            <a:avLst/>
          </a:prstGeom>
          <a:solidFill>
            <a:srgbClr val="DB443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B84D17-BAAC-ADA2-4844-1DBC666F0FD1}"/>
              </a:ext>
            </a:extLst>
          </p:cNvPr>
          <p:cNvSpPr txBox="1">
            <a:spLocks/>
          </p:cNvSpPr>
          <p:nvPr/>
        </p:nvSpPr>
        <p:spPr>
          <a:xfrm>
            <a:off x="7787297" y="1031076"/>
            <a:ext cx="2929139" cy="79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Introduction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71E735-7D51-CA31-9B13-51D2CCBBED3D}"/>
              </a:ext>
            </a:extLst>
          </p:cNvPr>
          <p:cNvSpPr txBox="1">
            <a:spLocks/>
          </p:cNvSpPr>
          <p:nvPr/>
        </p:nvSpPr>
        <p:spPr>
          <a:xfrm>
            <a:off x="7787296" y="3049432"/>
            <a:ext cx="2929139" cy="7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Use Case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26F713-CEAA-09B1-CEF6-A5C8D8BAB0C6}"/>
              </a:ext>
            </a:extLst>
          </p:cNvPr>
          <p:cNvSpPr txBox="1">
            <a:spLocks/>
          </p:cNvSpPr>
          <p:nvPr/>
        </p:nvSpPr>
        <p:spPr>
          <a:xfrm>
            <a:off x="7787298" y="5036122"/>
            <a:ext cx="2929139" cy="750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Case Study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2E8E83-5D9B-B0FA-6522-2202C6218135}"/>
              </a:ext>
            </a:extLst>
          </p:cNvPr>
          <p:cNvSpPr txBox="1">
            <a:spLocks/>
          </p:cNvSpPr>
          <p:nvPr/>
        </p:nvSpPr>
        <p:spPr>
          <a:xfrm>
            <a:off x="1097585" y="2630606"/>
            <a:ext cx="2990496" cy="159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Table of Contents</a:t>
            </a:r>
          </a:p>
        </p:txBody>
      </p:sp>
      <p:pic>
        <p:nvPicPr>
          <p:cNvPr id="14" name="Graphic 13" descr="Lights On with solid fill">
            <a:extLst>
              <a:ext uri="{FF2B5EF4-FFF2-40B4-BE49-F238E27FC236}">
                <a16:creationId xmlns:a16="http://schemas.microsoft.com/office/drawing/2014/main" id="{42C7C49D-1E61-EF8F-9D8D-95563035F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3140" y="1031076"/>
            <a:ext cx="793668" cy="793668"/>
          </a:xfrm>
          <a:prstGeom prst="rect">
            <a:avLst/>
          </a:prstGeom>
        </p:spPr>
      </p:pic>
      <p:pic>
        <p:nvPicPr>
          <p:cNvPr id="16" name="Graphic 15" descr="Bullseye with solid fill">
            <a:extLst>
              <a:ext uri="{FF2B5EF4-FFF2-40B4-BE49-F238E27FC236}">
                <a16:creationId xmlns:a16="http://schemas.microsoft.com/office/drawing/2014/main" id="{812E2CD3-219E-38D5-24F7-D2D765F2A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6969" y="3023975"/>
            <a:ext cx="793668" cy="793668"/>
          </a:xfrm>
          <a:prstGeom prst="rect">
            <a:avLst/>
          </a:prstGeom>
        </p:spPr>
      </p:pic>
      <p:pic>
        <p:nvPicPr>
          <p:cNvPr id="18" name="Graphic 17" descr="Clipboard with solid fill">
            <a:extLst>
              <a:ext uri="{FF2B5EF4-FFF2-40B4-BE49-F238E27FC236}">
                <a16:creationId xmlns:a16="http://schemas.microsoft.com/office/drawing/2014/main" id="{A3C48E83-2B28-B7BC-2369-9850479D9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6969" y="5014622"/>
            <a:ext cx="793668" cy="7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2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B3FAE1A-4066-246F-10BC-6EC9B1267984}"/>
              </a:ext>
            </a:extLst>
          </p:cNvPr>
          <p:cNvSpPr/>
          <p:nvPr/>
        </p:nvSpPr>
        <p:spPr>
          <a:xfrm>
            <a:off x="6096000" y="4869834"/>
            <a:ext cx="1135609" cy="1135609"/>
          </a:xfrm>
          <a:prstGeom prst="ellipse">
            <a:avLst/>
          </a:prstGeom>
          <a:solidFill>
            <a:schemeClr val="bg1"/>
          </a:solidFill>
          <a:ln w="38100"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A29669-145A-3558-3E6F-943DD255E5D1}"/>
              </a:ext>
            </a:extLst>
          </p:cNvPr>
          <p:cNvSpPr/>
          <p:nvPr/>
        </p:nvSpPr>
        <p:spPr>
          <a:xfrm>
            <a:off x="6096000" y="2841129"/>
            <a:ext cx="1135609" cy="1135609"/>
          </a:xfrm>
          <a:prstGeom prst="ellipse">
            <a:avLst/>
          </a:prstGeom>
          <a:solidFill>
            <a:srgbClr val="DB443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7E964B-20F9-A9EA-8882-BEBDBFBC427B}"/>
              </a:ext>
            </a:extLst>
          </p:cNvPr>
          <p:cNvSpPr/>
          <p:nvPr/>
        </p:nvSpPr>
        <p:spPr>
          <a:xfrm>
            <a:off x="6096000" y="852557"/>
            <a:ext cx="1135609" cy="1135609"/>
          </a:xfrm>
          <a:prstGeom prst="ellipse">
            <a:avLst/>
          </a:prstGeom>
          <a:solidFill>
            <a:schemeClr val="bg1"/>
          </a:solidFill>
          <a:ln w="38100"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B84D17-BAAC-ADA2-4844-1DBC666F0FD1}"/>
              </a:ext>
            </a:extLst>
          </p:cNvPr>
          <p:cNvSpPr txBox="1">
            <a:spLocks/>
          </p:cNvSpPr>
          <p:nvPr/>
        </p:nvSpPr>
        <p:spPr>
          <a:xfrm>
            <a:off x="7787297" y="1031076"/>
            <a:ext cx="2929139" cy="79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Introduction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71E735-7D51-CA31-9B13-51D2CCBBED3D}"/>
              </a:ext>
            </a:extLst>
          </p:cNvPr>
          <p:cNvSpPr txBox="1">
            <a:spLocks/>
          </p:cNvSpPr>
          <p:nvPr/>
        </p:nvSpPr>
        <p:spPr>
          <a:xfrm>
            <a:off x="7787296" y="3049432"/>
            <a:ext cx="2929139" cy="7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Use Case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26F713-CEAA-09B1-CEF6-A5C8D8BAB0C6}"/>
              </a:ext>
            </a:extLst>
          </p:cNvPr>
          <p:cNvSpPr txBox="1">
            <a:spLocks/>
          </p:cNvSpPr>
          <p:nvPr/>
        </p:nvSpPr>
        <p:spPr>
          <a:xfrm>
            <a:off x="7787298" y="5036122"/>
            <a:ext cx="2929139" cy="750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Case Study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2E8E83-5D9B-B0FA-6522-2202C6218135}"/>
              </a:ext>
            </a:extLst>
          </p:cNvPr>
          <p:cNvSpPr txBox="1">
            <a:spLocks/>
          </p:cNvSpPr>
          <p:nvPr/>
        </p:nvSpPr>
        <p:spPr>
          <a:xfrm>
            <a:off x="1097585" y="2630606"/>
            <a:ext cx="2990496" cy="159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Table of Contents</a:t>
            </a:r>
          </a:p>
        </p:txBody>
      </p:sp>
      <p:pic>
        <p:nvPicPr>
          <p:cNvPr id="14" name="Graphic 13" descr="Lights On with solid fill">
            <a:extLst>
              <a:ext uri="{FF2B5EF4-FFF2-40B4-BE49-F238E27FC236}">
                <a16:creationId xmlns:a16="http://schemas.microsoft.com/office/drawing/2014/main" id="{42C7C49D-1E61-EF8F-9D8D-95563035F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3140" y="1031076"/>
            <a:ext cx="793668" cy="793668"/>
          </a:xfrm>
          <a:prstGeom prst="rect">
            <a:avLst/>
          </a:prstGeom>
        </p:spPr>
      </p:pic>
      <p:pic>
        <p:nvPicPr>
          <p:cNvPr id="16" name="Graphic 15" descr="Bullseye with solid fill">
            <a:extLst>
              <a:ext uri="{FF2B5EF4-FFF2-40B4-BE49-F238E27FC236}">
                <a16:creationId xmlns:a16="http://schemas.microsoft.com/office/drawing/2014/main" id="{812E2CD3-219E-38D5-24F7-D2D765F2A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6969" y="3023975"/>
            <a:ext cx="793668" cy="793668"/>
          </a:xfrm>
          <a:prstGeom prst="rect">
            <a:avLst/>
          </a:prstGeom>
        </p:spPr>
      </p:pic>
      <p:pic>
        <p:nvPicPr>
          <p:cNvPr id="18" name="Graphic 17" descr="Clipboard with solid fill">
            <a:extLst>
              <a:ext uri="{FF2B5EF4-FFF2-40B4-BE49-F238E27FC236}">
                <a16:creationId xmlns:a16="http://schemas.microsoft.com/office/drawing/2014/main" id="{A3C48E83-2B28-B7BC-2369-9850479D9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6969" y="5014622"/>
            <a:ext cx="793668" cy="7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3ED5-E48F-CB38-9915-F686C15C8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3839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017BB-B800-86A6-BC4D-09E2FB5C6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0863"/>
            <a:ext cx="9144000" cy="2976937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/>
              <a:t>What is regular expressions?</a:t>
            </a:r>
          </a:p>
          <a:p>
            <a:pPr marL="457200" indent="-457200" algn="l">
              <a:buAutoNum type="arabicPeriod"/>
            </a:pPr>
            <a:r>
              <a:rPr lang="en-US" dirty="0"/>
              <a:t>Why is it important?</a:t>
            </a:r>
          </a:p>
          <a:p>
            <a:pPr marL="457200" indent="-457200" algn="l">
              <a:buAutoNum type="arabicPeriod"/>
            </a:pPr>
            <a:r>
              <a:rPr lang="en-US" dirty="0"/>
              <a:t>How to use regular expressions?</a:t>
            </a:r>
          </a:p>
          <a:p>
            <a:pPr marL="914400" lvl="1" indent="-457200" algn="l">
              <a:buAutoNum type="arabicPeriod"/>
            </a:pPr>
            <a:r>
              <a:rPr lang="en-US" dirty="0"/>
              <a:t>Tools: </a:t>
            </a:r>
            <a:r>
              <a:rPr lang="en-US" dirty="0" err="1"/>
              <a:t>BigQuery</a:t>
            </a:r>
            <a:endParaRPr lang="en-US" dirty="0"/>
          </a:p>
          <a:p>
            <a:pPr marL="914400" lvl="1" indent="-457200" algn="l">
              <a:buAutoNum type="arabicPeriod"/>
            </a:pPr>
            <a:r>
              <a:rPr lang="en-US" dirty="0"/>
              <a:t>Rules</a:t>
            </a:r>
          </a:p>
          <a:p>
            <a:pPr marL="914400" lvl="1" indent="-457200" algn="l">
              <a:buAutoNum type="arabicPeriod"/>
            </a:pPr>
            <a:r>
              <a:rPr lang="en-US" dirty="0"/>
              <a:t>Cases</a:t>
            </a:r>
          </a:p>
          <a:p>
            <a:pPr marL="457200" indent="-457200" algn="l">
              <a:buAutoNum type="arabicPeriod"/>
            </a:pPr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1188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Poppins</vt:lpstr>
      <vt:lpstr>Poppins Medium</vt:lpstr>
      <vt:lpstr>Office Theme</vt:lpstr>
      <vt:lpstr>Regular Expressions  in BigQuery</vt:lpstr>
      <vt:lpstr>PowerPoint Presentation</vt:lpstr>
      <vt:lpstr>PowerPoint Presentation</vt:lpstr>
      <vt:lpstr>PowerPoint Presentation</vt:lpstr>
      <vt:lpstr>PowerPoint Presentation</vt:lpstr>
      <vt:lpstr>Table of 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 in BigQuery</dc:title>
  <dc:creator>Vincent Junitio Ungu</dc:creator>
  <cp:lastModifiedBy>Vincent Junitio Ungu</cp:lastModifiedBy>
  <cp:revision>5</cp:revision>
  <dcterms:created xsi:type="dcterms:W3CDTF">2023-07-28T01:26:56Z</dcterms:created>
  <dcterms:modified xsi:type="dcterms:W3CDTF">2023-07-28T12:11:31Z</dcterms:modified>
</cp:coreProperties>
</file>