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5" r:id="rId6"/>
    <p:sldId id="257" r:id="rId7"/>
    <p:sldId id="269" r:id="rId8"/>
    <p:sldId id="262" r:id="rId9"/>
    <p:sldId id="268" r:id="rId10"/>
    <p:sldId id="263" r:id="rId11"/>
    <p:sldId id="264" r:id="rId12"/>
    <p:sldId id="259" r:id="rId13"/>
    <p:sldId id="261" r:id="rId14"/>
    <p:sldId id="267" r:id="rId15"/>
    <p:sldId id="260" r:id="rId16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5889" autoAdjust="0"/>
  </p:normalViewPr>
  <p:slideViewPr>
    <p:cSldViewPr snapToGrid="0">
      <p:cViewPr varScale="1">
        <p:scale>
          <a:sx n="93" d="100"/>
          <a:sy n="93" d="100"/>
        </p:scale>
        <p:origin x="104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B633A646-2062-4841-AF18-847B074C6716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n-US" altLang="zh-CN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Microsoft YaHei UI" panose="020B0503020204020204" pitchFamily="34" charset="-122"/>
              <a:ea typeface="Microsoft YaHei UI" panose="020B0503020204020204" pitchFamily="34" charset="-122"/>
            </a:rPr>
            <a:t>Methodology</a:t>
          </a:r>
          <a:endParaRPr lang="zh-CN" alt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zh-CN" alt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zh-CN" alt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14BC708E-A0A1-4102-88E4-E75128B4E51E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n-US" altLang="zh-CN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Microsoft YaHei UI" panose="020B0503020204020204" pitchFamily="34" charset="-122"/>
              <a:ea typeface="Microsoft YaHei UI" panose="020B0503020204020204" pitchFamily="34" charset="-122"/>
            </a:rPr>
            <a:t>All time comparison</a:t>
          </a:r>
          <a:endParaRPr lang="zh-CN" alt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zh-CN" alt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zh-CN" alt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6D21269-399B-4BA2-8621-C7B9DA1E1B8F}">
      <dgm:prSet/>
      <dgm:spPr/>
      <dgm:t>
        <a:bodyPr rtlCol="0"/>
        <a:lstStyle/>
        <a:p>
          <a:pPr rtl="0">
            <a:lnSpc>
              <a:spcPct val="100000"/>
            </a:lnSpc>
          </a:pPr>
          <a:r>
            <a:rPr lang="en-US" altLang="zh-CN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Microsoft YaHei UI" panose="020B0503020204020204" pitchFamily="34" charset="-122"/>
              <a:ea typeface="Microsoft YaHei UI" panose="020B0503020204020204" pitchFamily="34" charset="-122"/>
            </a:rPr>
            <a:t>Backtesting</a:t>
          </a:r>
          <a:endParaRPr lang="zh-CN" alt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zh-CN" alt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zh-CN" altLang="en-US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3" custLinFactNeighborX="-368" custLinFactNeighborY="-488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3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3">
        <dgm:presLayoutVars>
          <dgm:chMax val="0"/>
          <dgm:chPref val="0"/>
        </dgm:presLayoutVars>
      </dgm:prSet>
      <dgm:spPr/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3" custLinFactNeighborX="-433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3" custScaleX="75132" custScaleY="7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ch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3">
        <dgm:presLayoutVars>
          <dgm:chMax val="0"/>
          <dgm:chPref val="0"/>
        </dgm:presLayoutVars>
      </dgm:prSet>
      <dgm:spPr/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3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3" custScaleX="68302" custScaleY="6830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0"/>
          <a:ext cx="5607050" cy="1407541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522039" y="413556"/>
          <a:ext cx="581632" cy="581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625711" y="601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Microsoft YaHei UI" panose="020B0503020204020204" pitchFamily="34" charset="-122"/>
              <a:ea typeface="Microsoft YaHei UI" panose="020B0503020204020204" pitchFamily="34" charset="-122"/>
            </a:rPr>
            <a:t>Methodology</a:t>
          </a:r>
          <a:endParaRPr lang="zh-CN" altLang="en-U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625711" y="601"/>
        <a:ext cx="3981338" cy="1407541"/>
      </dsp:txXfrm>
    </dsp:sp>
    <dsp:sp modelId="{79919C57-A32A-40F6-B106-B4E0CE644E4C}">
      <dsp:nvSpPr>
        <dsp:cNvPr id="0" name=""/>
        <dsp:cNvSpPr/>
      </dsp:nvSpPr>
      <dsp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522039" y="2172983"/>
          <a:ext cx="581632" cy="581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625711" y="1760029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Microsoft YaHei UI" panose="020B0503020204020204" pitchFamily="34" charset="-122"/>
              <a:ea typeface="Microsoft YaHei UI" panose="020B0503020204020204" pitchFamily="34" charset="-122"/>
            </a:rPr>
            <a:t>All time comparison</a:t>
          </a:r>
          <a:endParaRPr lang="zh-CN" altLang="en-U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625711" y="1760029"/>
        <a:ext cx="3981338" cy="1407541"/>
      </dsp:txXfrm>
    </dsp:sp>
    <dsp:sp modelId="{436A8B1C-2D30-44BB-9150-7099503C8960}">
      <dsp:nvSpPr>
        <dsp:cNvPr id="0" name=""/>
        <dsp:cNvSpPr/>
      </dsp:nvSpPr>
      <dsp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548476" y="3958848"/>
          <a:ext cx="528758" cy="5287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625711" y="3519456"/>
          <a:ext cx="3981338" cy="140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965" tIns="148965" rIns="148965" bIns="148965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  <a:latin typeface="Microsoft YaHei UI" panose="020B0503020204020204" pitchFamily="34" charset="-122"/>
              <a:ea typeface="Microsoft YaHei UI" panose="020B0503020204020204" pitchFamily="34" charset="-122"/>
            </a:rPr>
            <a:t>Backtesting</a:t>
          </a:r>
          <a:endParaRPr lang="zh-CN" altLang="en-US" sz="25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  <a:latin typeface="Microsoft YaHei UI" panose="020B0503020204020204" pitchFamily="34" charset="-122"/>
            <a:ea typeface="Microsoft YaHei UI" panose="020B0503020204020204" pitchFamily="34" charset="-122"/>
          </a:endParaRPr>
        </a:p>
      </dsp:txBody>
      <dsp:txXfrm>
        <a:off x="1625711" y="3519456"/>
        <a:ext cx="3981338" cy="140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图标垂直实心列表"/>
  <dgm:desc val="用于从上到下显示一系列视觉对象，其中级别 1 或级别 1 和级别 2 的文本按形状分组。最适用于具有较长说明的图标或小型图片。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05EDF43-4A8F-4F5C-9C24-046F1DB394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ED8941-684D-4C44-BFF8-C032CED255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72172-A72F-471D-85E4-19A2C24459CD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2025/6/22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244A07-C30C-4BEF-AC9A-1EACCAC08D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C810D8-8169-4ECD-A6B4-1BD7F63583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C1A0B-7EDE-447F-A9D5-8E7A0999678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8808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CAE53A7-5A87-466F-A508-98063639071F}" type="datetime1">
              <a:rPr lang="zh-CN" altLang="en-US" smtClean="0"/>
              <a:pPr/>
              <a:t>2025/6/21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82864B9-4AB5-41BF-8F4D-3AC46DC9C2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39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864B9-4AB5-41BF-8F4D-3AC46DC9C29C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30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864B9-4AB5-41BF-8F4D-3AC46DC9C29C}" type="slidenum">
              <a:rPr lang="en-US" altLang="zh-CN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985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864B9-4AB5-41BF-8F4D-3AC46DC9C29C}" type="slidenum">
              <a:rPr lang="en-US" altLang="zh-CN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575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864B9-4AB5-41BF-8F4D-3AC46DC9C29C}" type="slidenum">
              <a:rPr lang="en-US" altLang="zh-CN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034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F4CE13-53D0-41A7-82ED-D776A01B4068}" type="datetime1">
              <a:rPr lang="zh-CN" altLang="en-US" noProof="0" smtClean="0"/>
              <a:t>2025/6/21</a:t>
            </a:fld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noProof="0"/>
              <a:t>Click to edit Master title style</a:t>
            </a:r>
            <a:endParaRPr lang="zh-CN" altLang="en-US" noProof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D47AD8-D345-4865-A4B7-30CFEB8C7CC1}" type="datetime1">
              <a:rPr lang="zh-CN" altLang="en-US" noProof="0" smtClean="0"/>
              <a:t>2025/6/21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en-US" altLang="zh-CN" noProof="0"/>
              <a:t>Click to edit Master title style</a:t>
            </a:r>
            <a:endParaRPr lang="zh-CN" altLang="en-US" noProof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FBC1F0-9788-4128-A82A-3683386EC9C8}" type="datetime1">
              <a:rPr lang="zh-CN" altLang="en-US" noProof="0" smtClean="0"/>
              <a:t>2025/6/21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noProof="0"/>
              <a:t>Click to edit Master title style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03EB40-6BDA-477F-BEC3-3087A2524418}" type="datetime1">
              <a:rPr lang="zh-CN" altLang="en-US" noProof="0" smtClean="0"/>
              <a:t>2025/6/21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F78BA9-5F90-4442-915D-7DF426C5E1F7}" type="datetime1">
              <a:rPr lang="zh-CN" altLang="en-US" noProof="0" smtClean="0"/>
              <a:t>2025/6/21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noProof="0"/>
              <a:t>Click to edit Master title style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47DDA5-BE71-4F23-B086-2C73B0E78F93}" type="datetime1">
              <a:rPr lang="zh-CN" altLang="en-US" noProof="0" smtClean="0"/>
              <a:t>2025/6/21</a:t>
            </a:fld>
            <a:endParaRPr lang="zh-CN" altLang="en-US" noProof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 hasCustomPrompt="1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4DE164-130F-4717-BBF2-F05D6FB35ABF}" type="datetime1">
              <a:rPr lang="zh-CN" altLang="en-US" noProof="0" smtClean="0"/>
              <a:t>2025/6/21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noProof="0"/>
              <a:t>Click to edit Master title style</a:t>
            </a:r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noProof="0"/>
              <a:t>Click to edit Master title style</a:t>
            </a:r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BC09F1-1767-4C2E-BFF6-8609D1C8BE35}" type="datetime1">
              <a:rPr lang="zh-CN" altLang="en-US" noProof="0" smtClean="0"/>
              <a:t>2025/6/21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26FDCA-187D-48D8-9210-7579FC359392}" type="datetime1">
              <a:rPr lang="zh-CN" altLang="en-US" noProof="0" smtClean="0"/>
              <a:t>2025/6/21</a:t>
            </a:fld>
            <a:endParaRPr lang="zh-CN" altLang="en-US" noProof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长方形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2D549F-05AE-496A-BEE8-B027FBEF8116}" type="datetime1">
              <a:rPr lang="zh-CN" altLang="en-US" noProof="0" smtClean="0"/>
              <a:t>2025/6/21</a:t>
            </a:fld>
            <a:endParaRPr lang="zh-CN" altLang="en-US" noProof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长方形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E6D668DF-E485-48EF-8072-E75C719D6210}" type="datetime1">
              <a:rPr lang="zh-CN" altLang="en-US" noProof="0" smtClean="0"/>
              <a:t>2025/6/21</a:t>
            </a:fld>
            <a:endParaRPr lang="zh-CN" altLang="en-US" noProof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zh-CN" altLang="en-US" noProof="0"/>
              <a:t>
             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EDC5CF1-403C-42B2-978E-7D07FB62693F}" type="datetime1">
              <a:rPr lang="zh-CN" altLang="en-US" noProof="0" smtClean="0"/>
              <a:t>2025/6/21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
             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D22F896-40B5-4ADD-8801-0D06FADFA09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srn.com/abstract=3237540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长方形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 fontScale="90000"/>
          </a:bodyPr>
          <a:lstStyle/>
          <a:p>
            <a:pPr rtl="0"/>
            <a:r>
              <a:rPr lang="en-US" altLang="zh-CN" sz="3000" dirty="0" err="1">
                <a:solidFill>
                  <a:schemeClr val="tx1"/>
                </a:solidFill>
              </a:rPr>
              <a:t>Hirearchical</a:t>
            </a:r>
            <a:r>
              <a:rPr lang="en-US" altLang="zh-CN" sz="3000" dirty="0">
                <a:solidFill>
                  <a:schemeClr val="tx1"/>
                </a:solidFill>
              </a:rPr>
              <a:t> based portfolio optimization</a:t>
            </a:r>
            <a:endParaRPr lang="zh-CN" altLang="en-US" sz="30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4"/>
            <a:ext cx="4486656" cy="1391297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1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12110633 Vincent William Hadiasali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2111925 </a:t>
            </a:r>
            <a:r>
              <a:rPr lang="en-US" altLang="zh-CN" sz="180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Nadia Donita</a:t>
            </a:r>
          </a:p>
          <a:p>
            <a:r>
              <a:rPr lang="en-US" altLang="zh-CN" sz="1800" dirty="0">
                <a:solidFill>
                  <a:schemeClr val="tx1"/>
                </a:solidFill>
              </a:rPr>
              <a:t>12111313 Zhou </a:t>
            </a:r>
            <a:r>
              <a:rPr lang="en-US" altLang="zh-CN" sz="1800" dirty="0" err="1">
                <a:solidFill>
                  <a:schemeClr val="tx1"/>
                </a:solidFill>
              </a:rPr>
              <a:t>Rongqin</a:t>
            </a:r>
            <a:endParaRPr lang="zh-CN" altLang="en-US" sz="1800" dirty="0">
              <a:solidFill>
                <a:schemeClr val="tx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 descr="财务贸易数字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1064F-1305-A5D7-D5EA-091E97B78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435303"/>
            <a:ext cx="7729728" cy="1188720"/>
          </a:xfrm>
        </p:spPr>
        <p:txBody>
          <a:bodyPr/>
          <a:lstStyle/>
          <a:p>
            <a:r>
              <a:rPr lang="en-US" altLang="zh-CN" dirty="0" err="1"/>
              <a:t>Backtesting</a:t>
            </a:r>
            <a:r>
              <a:rPr lang="en-US" altLang="zh-CN" dirty="0"/>
              <a:t> result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F4361-87BC-CE16-8B6F-AA983911D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399" y="4274006"/>
            <a:ext cx="6533202" cy="23387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379DC6-8B32-F10A-90E9-92BE146A6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399" y="1815357"/>
            <a:ext cx="6533202" cy="245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86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1C2C-4A4F-6218-819E-500D2C67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9DCA-0249-C0B1-8966-D1438DA01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Raffinot</a:t>
            </a:r>
            <a:r>
              <a:rPr lang="en-US" altLang="zh-CN" dirty="0"/>
              <a:t>, T. (2018). The Hierarchical Equal Risk Contribution </a:t>
            </a:r>
            <a:r>
              <a:rPr lang="en-US" altLang="zh-CN" dirty="0" err="1"/>
              <a:t>Portfolio.SSRN</a:t>
            </a:r>
            <a:r>
              <a:rPr lang="en-US" altLang="zh-CN" dirty="0"/>
              <a:t>. </a:t>
            </a:r>
            <a:r>
              <a:rPr lang="en-US" altLang="zh-CN" dirty="0">
                <a:hlinkClick r:id="rId2"/>
              </a:rPr>
              <a:t>https://ssrn.com/abstract=32375402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Bodie, Z., Kane, A., &amp; Marcus, A. J. (2024). Investments (13th ed.). McGraw-Hill.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940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Thanks for watching.</a:t>
            </a:r>
            <a:endParaRPr lang="zh-CN" altLang="en-US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 descr="手握笔指向财务数字">
            <a:extLst>
              <a:ext uri="{FF2B5EF4-FFF2-40B4-BE49-F238E27FC236}">
                <a16:creationId xmlns:a16="http://schemas.microsoft.com/office/drawing/2014/main" id="{AB2E0BE0-B684-4228-A4DF-58C8CAFF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3E42A-BCA7-4EDD-F3D2-2ACE9929D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</a:t>
            </a:r>
            <a:r>
              <a:rPr lang="en-US" altLang="zh-CN" dirty="0" err="1"/>
              <a:t>markowitz</a:t>
            </a:r>
            <a:endParaRPr lang="zh-CN" altLang="en-US" dirty="0"/>
          </a:p>
        </p:txBody>
      </p:sp>
      <p:pic>
        <p:nvPicPr>
          <p:cNvPr id="1026" name="Picture 2" descr="Draw the shape of the Markowitz efficient frontier. Draw the utility curve  of an investor and show which portfolio has to be selected. |  Homework.Study.com">
            <a:extLst>
              <a:ext uri="{FF2B5EF4-FFF2-40B4-BE49-F238E27FC236}">
                <a16:creationId xmlns:a16="http://schemas.microsoft.com/office/drawing/2014/main" id="{79CC7F64-0E99-D960-67A2-C993A4DA9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051" y="2399799"/>
            <a:ext cx="42862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DE13EA-E3F1-B8E6-8578-FAE8D9783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31599"/>
            <a:ext cx="5006053" cy="25591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A249AA-95B0-6754-710E-8DC440B8F47C}"/>
              </a:ext>
            </a:extLst>
          </p:cNvPr>
          <p:cNvSpPr/>
          <p:nvPr/>
        </p:nvSpPr>
        <p:spPr>
          <a:xfrm>
            <a:off x="5395420" y="2721114"/>
            <a:ext cx="64063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Optimization problem:</a:t>
            </a:r>
          </a:p>
        </p:txBody>
      </p:sp>
    </p:spTree>
    <p:extLst>
      <p:ext uri="{BB962C8B-B14F-4D97-AF65-F5344CB8AC3E}">
        <p14:creationId xmlns:p14="http://schemas.microsoft.com/office/powerpoint/2010/main" val="3662021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长方形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需知</a:t>
            </a:r>
          </a:p>
        </p:txBody>
      </p:sp>
      <p:pic>
        <p:nvPicPr>
          <p:cNvPr id="4" name="图片 3" descr="财务贸易数字">
            <a:extLst>
              <a:ext uri="{FF2B5EF4-FFF2-40B4-BE49-F238E27FC236}">
                <a16:creationId xmlns:a16="http://schemas.microsoft.com/office/drawing/2014/main" id="{32F354A1-38C7-4598-A0E1-7A286A30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50908" y="0"/>
            <a:ext cx="7541091" cy="6858000"/>
          </a:xfrm>
          <a:prstGeom prst="rect">
            <a:avLst/>
          </a:prstGeom>
        </p:spPr>
      </p:pic>
      <p:graphicFrame>
        <p:nvGraphicFramePr>
          <p:cNvPr id="5" name="内容占位符 2" descr="图标项目符号">
            <a:extLst>
              <a:ext uri="{FF2B5EF4-FFF2-40B4-BE49-F238E27FC236}">
                <a16:creationId xmlns:a16="http://schemas.microsoft.com/office/drawing/2014/main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000432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431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C763-A423-4BA1-AFC4-D498E55C4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82809"/>
            <a:ext cx="7729728" cy="1188720"/>
          </a:xfrm>
        </p:spPr>
        <p:txBody>
          <a:bodyPr/>
          <a:lstStyle/>
          <a:p>
            <a:r>
              <a:rPr lang="en-US" altLang="zh-CN" dirty="0"/>
              <a:t>Data sources</a:t>
            </a:r>
            <a:endParaRPr lang="zh-CN" altLang="en-US" dirty="0"/>
          </a:p>
        </p:txBody>
      </p:sp>
      <p:pic>
        <p:nvPicPr>
          <p:cNvPr id="1026" name="Picture 2" descr="Investing.com (investingcom) - Profile | Pinterest">
            <a:extLst>
              <a:ext uri="{FF2B5EF4-FFF2-40B4-BE49-F238E27FC236}">
                <a16:creationId xmlns:a16="http://schemas.microsoft.com/office/drawing/2014/main" id="{3C1DCCE4-6A79-C83B-A43E-4B01DA35E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21" y="2151645"/>
            <a:ext cx="6227392" cy="350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easury Department (@USTreasury) / X">
            <a:extLst>
              <a:ext uri="{FF2B5EF4-FFF2-40B4-BE49-F238E27FC236}">
                <a16:creationId xmlns:a16="http://schemas.microsoft.com/office/drawing/2014/main" id="{3F626556-9E47-8AC2-77F0-3F0C27186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630" y="2151645"/>
            <a:ext cx="3502908" cy="350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C3970A4-0D16-99EF-FBBF-3A2B6DCAEACB}"/>
              </a:ext>
            </a:extLst>
          </p:cNvPr>
          <p:cNvSpPr/>
          <p:nvPr/>
        </p:nvSpPr>
        <p:spPr>
          <a:xfrm>
            <a:off x="1486122" y="5817791"/>
            <a:ext cx="49051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Daily stock price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7B1D06-58CF-10CE-A9BF-80E30F26FE8A}"/>
              </a:ext>
            </a:extLst>
          </p:cNvPr>
          <p:cNvSpPr/>
          <p:nvPr/>
        </p:nvSpPr>
        <p:spPr>
          <a:xfrm>
            <a:off x="7137722" y="5817791"/>
            <a:ext cx="39667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Risk free rate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57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F8A4C-6BDA-C79A-C7E6-BFD619DF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7770-CC59-3282-211D-E17067F2A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Determine the return frequency.</a:t>
            </a:r>
          </a:p>
          <a:p>
            <a:r>
              <a:rPr lang="en-US" altLang="zh-CN" dirty="0"/>
              <a:t>Correlation observation.</a:t>
            </a:r>
          </a:p>
          <a:p>
            <a:r>
              <a:rPr lang="en-US" altLang="zh-CN" dirty="0"/>
              <a:t>Extract the best </a:t>
            </a:r>
            <a:r>
              <a:rPr lang="en-US" altLang="zh-CN" dirty="0" err="1"/>
              <a:t>hirearchial</a:t>
            </a:r>
            <a:r>
              <a:rPr lang="en-US" altLang="zh-CN" dirty="0"/>
              <a:t> quality.</a:t>
            </a:r>
          </a:p>
          <a:p>
            <a:r>
              <a:rPr lang="en-US" altLang="zh-CN" dirty="0"/>
              <a:t>Decide the optimal number of clusters k.</a:t>
            </a:r>
          </a:p>
          <a:p>
            <a:r>
              <a:rPr lang="en-US" altLang="zh-CN" dirty="0"/>
              <a:t>Perform </a:t>
            </a:r>
            <a:r>
              <a:rPr lang="en-US" altLang="zh-CN" dirty="0" err="1"/>
              <a:t>hirearchical</a:t>
            </a:r>
            <a:r>
              <a:rPr lang="en-US" altLang="zh-CN" dirty="0"/>
              <a:t> clustering and weight assignment.</a:t>
            </a:r>
          </a:p>
          <a:p>
            <a:r>
              <a:rPr lang="en-US" altLang="zh-CN" dirty="0"/>
              <a:t>Assess the financial investment performance metrics</a:t>
            </a:r>
          </a:p>
          <a:p>
            <a:r>
              <a:rPr lang="en-US" altLang="zh-CN" dirty="0" err="1"/>
              <a:t>Backtest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86770-5F41-2874-2857-AAF174947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390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6C5A-7238-2224-85E7-886DAD079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Mathematical equation you may want to know first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65A8A1-8CA5-358D-DBC2-0B3155D5C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853" y="2403855"/>
            <a:ext cx="7296294" cy="407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65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6A77-2AE9-4BA0-6460-D141D5EFE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59056"/>
            <a:ext cx="7729728" cy="1188720"/>
          </a:xfrm>
        </p:spPr>
        <p:txBody>
          <a:bodyPr/>
          <a:lstStyle/>
          <a:p>
            <a:r>
              <a:rPr lang="en-US" altLang="zh-CN" dirty="0"/>
              <a:t>Exploratory Data Analysis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4FB431-F196-B81F-725E-F36E788AA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43" y="1932799"/>
            <a:ext cx="4950137" cy="45998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7FE50C-7C9A-A23F-E385-B37D39CD2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966" y="1932799"/>
            <a:ext cx="3858163" cy="2210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7E09A5-38D5-5503-BBC5-4F1B834FA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965" y="4232717"/>
            <a:ext cx="3858163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6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8CFAC-41ED-D357-688D-6AE887FE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Hirearchial</a:t>
            </a:r>
            <a:r>
              <a:rPr lang="en-US" altLang="zh-CN" dirty="0"/>
              <a:t> clustering result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27152D-FB8D-E894-297C-CCF0644BA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94" y="2478891"/>
            <a:ext cx="7964011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7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长方形 1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5115107-5DA3-4397-A1DA-67705DAE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 w="31750" cap="sq">
            <a:solidFill>
              <a:srgbClr val="FFFFFF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 fontScale="90000"/>
          </a:bodyPr>
          <a:lstStyle/>
          <a:p>
            <a:pPr rtl="0"/>
            <a:r>
              <a:rPr lang="en-US" altLang="zh-CN" dirty="0">
                <a:solidFill>
                  <a:srgbClr val="FFFFFF"/>
                </a:solidFill>
              </a:rPr>
              <a:t>All time Investment return comparison</a:t>
            </a:r>
            <a:endParaRPr lang="zh-CN" altLang="en-US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106C83-997F-CF51-7D35-BFE1CF942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140" y="2295745"/>
            <a:ext cx="6860784" cy="226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05262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财务设计</Template>
  <TotalTime>103</TotalTime>
  <Words>153</Words>
  <Application>Microsoft Office PowerPoint</Application>
  <PresentationFormat>Widescreen</PresentationFormat>
  <Paragraphs>34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Microsoft YaHei UI</vt:lpstr>
      <vt:lpstr>Arial</vt:lpstr>
      <vt:lpstr>包裹</vt:lpstr>
      <vt:lpstr>Hirearchical based portfolio optimization</vt:lpstr>
      <vt:lpstr>About markowitz</vt:lpstr>
      <vt:lpstr>需知</vt:lpstr>
      <vt:lpstr>Data sources</vt:lpstr>
      <vt:lpstr>Methodology</vt:lpstr>
      <vt:lpstr>Mathematical equation you may want to know first</vt:lpstr>
      <vt:lpstr>Exploratory Data Analysis</vt:lpstr>
      <vt:lpstr>Hirearchial clustering result</vt:lpstr>
      <vt:lpstr>All time Investment return comparison</vt:lpstr>
      <vt:lpstr>Backtesting result</vt:lpstr>
      <vt:lpstr>References</vt:lpstr>
      <vt:lpstr>Thanks for watching.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Vincent William Hadiasali</dc:creator>
  <cp:lastModifiedBy>Vincent William Hadiasali</cp:lastModifiedBy>
  <cp:revision>5</cp:revision>
  <dcterms:created xsi:type="dcterms:W3CDTF">2025-06-20T13:50:56Z</dcterms:created>
  <dcterms:modified xsi:type="dcterms:W3CDTF">2025-06-21T17:12:11Z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