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sldIdLst>
    <p:sldId id="4705" r:id="rId3"/>
    <p:sldId id="4717" r:id="rId4"/>
    <p:sldId id="4720" r:id="rId5"/>
    <p:sldId id="4718" r:id="rId6"/>
    <p:sldId id="4719" r:id="rId7"/>
    <p:sldId id="4721" r:id="rId8"/>
    <p:sldId id="4706" r:id="rId9"/>
    <p:sldId id="4707" r:id="rId10"/>
    <p:sldId id="4708" r:id="rId11"/>
    <p:sldId id="4709" r:id="rId12"/>
    <p:sldId id="4711" r:id="rId13"/>
    <p:sldId id="4712" r:id="rId14"/>
    <p:sldId id="4713" r:id="rId15"/>
    <p:sldId id="4714" r:id="rId16"/>
    <p:sldId id="4710" r:id="rId17"/>
    <p:sldId id="4725" r:id="rId18"/>
    <p:sldId id="4722" r:id="rId19"/>
    <p:sldId id="260" r:id="rId20"/>
    <p:sldId id="472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F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0E4B8-BADD-DA4D-8F31-4AE23A4DD96A}" v="1611" dt="2021-01-31T18:07:01.558"/>
    <p1510:client id="{6121F7B3-E29B-C048-882F-13D2BFEBF00A}" v="746" dt="2021-01-31T18:00:30.430"/>
    <p1510:client id="{90FB5034-EF1C-B0E3-9411-189DD28EB8A0}" v="1419" dt="2021-01-31T18:05:04.670"/>
    <p1510:client id="{EC7A59CE-7DA4-3291-E2AF-003969763F58}" v="154" dt="2021-01-31T18:05:26.5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9T14:45:30.974"/>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9T14:47:03.91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1,'43'0,"17"0,-28 0,33 0,34 0,-35 0,-11 0,-4 0,-12 0,28 0,-31 0,16 0,-28 0,-1 0,0 0,-4 0,3 0,-9 0,3 0,-4 0,0 0,4 0,-4 0,4 0,-4 4,-1-3,5 4,-3-1,3-3,-4 3,-1-4,1 4,9-2,-7 2,7-4,-4 5,-4-4,9 3,-4 1,5-4,1 9,-1-9,0 9,1-9,-1 3,6-4,-4 5,4-4,1 4,-5-5,10 0,-10 5,5-4,-7 4,0 0,7-4,-11 3,10 1,-11-4,0 4,4-5,-4 0,0 0,4 0,-4 0,0 4,5-2,-5 2,5-4,0 0,1 0,-1 5,6-4,-4 3,11-4,-5 0,0 0,4 0,-10 0,11 0,-11 5,4-4,-5 4,5-5,-4 0,10 0,-4 0,6 0,0 0,0 0,1 0,-7 0,4 0,-4 0,0 0,-1 0,-1 0,-4 0,4 0,-5 0,5 0,-4 0,4 0,-5 0,-1 0,-5 0,4 0,-4 0,1 0,3 0,-9 0,3 0,-4 0,0 0,5 0,-5 0,5 0,-5 0,0 0,3 0,-2 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9T14:47:15.95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0,'38'0,"-4"0,-12 0,-6 0,4 0,-4 0,5 0,1 0,-1 0,0 0,0 0,1 0,5 0,-9 0,8 5,-15-4,9 4,-9-1,3-3,-4 3,5-4,-4 5,4-4,-6 3,1 0,-1-3,5 4,2-5,-1 4,0-3,0 3,-4-4,4 0,-6 4,6-3,-4 4,4-5,0 0,-4 4,9-3,-4 3,0-4,4 0,-9 0,9 0,-9 0,9 0,-9 0,4 0,0 0,-4 0,9 5,-9-4,9 4,-9-5,9 0,-9 0,9 0,-9 0,3 0,1 0,-4 0,4 0,-5 0,5 0,-5 0,5 0,0 0,1 0,0 0,4 0,-3 0,4 0,0 0,1 0,5 0,-4 0,11 0,-12 0,12 0,-11 0,10 0,-10 0,5 0,-7 0,0 0,1 0,-6 0,4 0,-9 0,4 0,-6 0,1 0,3 0,-2 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9T14:47:22.82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1,'42'0,"6"0,-4 0,33 0,-19 0,27 0,-24 0,8 0,-8 0,15 0,-21 0,13 0,-9 0,-13 0,11 0,-13 0,0 0,5 0,-12 0,-1 0,-3 0,-10 0,11 0,-11 0,10 0,-10 0,4 0,1 5,-5-4,10 4,-10-5,11 0,-5 0,6 0,0 0,0 6,0-5,0 4,0-5,1 0,6 0,-6 0,7 0,-1 0,-6 0,7 0,-8 0,0 0,0 0,0 0,-6 0,-2 0,-5 0,-1 0,0 0,-5 0,5 5,-11-4,5 4,0-5,1 0,12 0,-5 4,10-2,-4 2,6-4,0 0,-6 0,-2 5,1-4,-6 4,1-5,-3 0,-4 0,5 0,-5 0,4 0,-4 0,0 0,4 0,-9 0,9 0,-9 0,9 0,-9 0,9 0,-9 0,9 0,-9 0,4 0,0 0,-4 0,4 0,-6 0,1 0,4 0,-4 0,4 0,-4 0,0 0,4 0,-4 0,3 0,2 0,1 0,5 0,-5 0,4 0,-4-5,0 4,-1-4,-5 5,-1 0,5 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9T14:39:52.2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0,'54'0,"-3"0,-16 0,31 0,6 0,-1 0,-2 0,-4 0,-28 0,-6 0,-8 0,12 0,-18 0,2 0,0 0,-7 0,12 0,-14 0,9 0,-4 0,0 0,3 0,-3 0,0 0,3 0,-3 0,0 0,3 0,-2 0,-1 0,5 0,-9 0,9 0,1 0,-4 0,2 0,-5 0,1 0,4 0,-5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9T14:39:54.08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49,'61'0,"-2"0,-15 0,-2 0,-7 0,0 0,-11 0,8 0,-19 0,13 0,-15 0,9 0,2 0,1 0,-1 0,4 0,-8 0,10-4,-7 2,0-2,-5-1,-1 4,4-3,-7 0,7 3,-5-4,1 1,5 3,-5-3,3 4,-4 0,1 0,3 0,-4 0,1 0,3-4,-4 3,4-3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9T14:39:56.04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1,'56'0,"-7"0,8 0,-11 0,20 0,-13 0,14 0,-14 0,-1 0,-10 0,-6 0,-1 0,0 0,-6 0,-7 0,-2 0,-4 0,0 0,4 0,-9 0,8 0,2 0,0 0,5 0,-5 0,0 0,7 0,-5 0,4 0,-6 0,-4 0,-3 0,5 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9T14:39:57.76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1,'64'0,"-8"0,-28 0,-5 0,10 0,-10 0,11 0,-5 0,-5 0,8 0,-14 0,9 0,-6 0,1 0,-1 0,-5 0,-1 0,3 0,-6 0,10 0,-8 0,1 0,3 0,-3 0,0 0,3 0,-3 0,-1 0,3 0,-2 0,3 0,-3 0,3 0,-3 0,0 0,3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1470A-57B5-A543-9BB4-676460FC626A}" type="datetimeFigureOut">
              <a:rPr lang="en-US" smtClean="0"/>
              <a:t>1/31/2021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0B5252-3F7F-4844-8439-37354D766F3E}" type="slidenum">
              <a:rPr lang="en-US" smtClean="0"/>
              <a:t>‹N°›</a:t>
            </a:fld>
            <a:endParaRPr lang="en-US"/>
          </a:p>
        </p:txBody>
      </p:sp>
    </p:spTree>
    <p:extLst>
      <p:ext uri="{BB962C8B-B14F-4D97-AF65-F5344CB8AC3E}">
        <p14:creationId xmlns:p14="http://schemas.microsoft.com/office/powerpoint/2010/main" val="131289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0B5252-3F7F-4844-8439-37354D766F3E}" type="slidenum">
              <a:rPr lang="en-US" smtClean="0"/>
              <a:t>15</a:t>
            </a:fld>
            <a:endParaRPr lang="en-US"/>
          </a:p>
        </p:txBody>
      </p:sp>
    </p:spTree>
    <p:extLst>
      <p:ext uri="{BB962C8B-B14F-4D97-AF65-F5344CB8AC3E}">
        <p14:creationId xmlns:p14="http://schemas.microsoft.com/office/powerpoint/2010/main" val="169337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sv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1A54-4898-7848-9D28-588B64AADD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AA9FDB-4DA7-D643-90C0-87694C4FFE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3BF08A-1F67-F04B-9E55-B8E3CB05E229}"/>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5" name="Footer Placeholder 4">
            <a:extLst>
              <a:ext uri="{FF2B5EF4-FFF2-40B4-BE49-F238E27FC236}">
                <a16:creationId xmlns:a16="http://schemas.microsoft.com/office/drawing/2014/main" id="{122D6B28-1168-D64F-8C7E-B92D65B98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EEE14-40CA-7B48-9BB6-37BBA024D45D}"/>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2409012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7FBC-1436-3F4F-A930-E91B72A2A6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7C21B-F298-DE48-A595-A62DEAD38A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D3DBB-849D-2B4E-8D7D-59EBBCB05E64}"/>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5" name="Footer Placeholder 4">
            <a:extLst>
              <a:ext uri="{FF2B5EF4-FFF2-40B4-BE49-F238E27FC236}">
                <a16:creationId xmlns:a16="http://schemas.microsoft.com/office/drawing/2014/main" id="{696B998B-1A6A-324F-B408-2AB545874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DF902-DA45-A542-9061-67D9CE9DDAC4}"/>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134649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75E32-F399-E248-A6F9-9A8FBE7F30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557EC4-B859-5441-AB04-FA71DA8AE4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AE275-EDBE-024B-8B62-DBC68925354B}"/>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5" name="Footer Placeholder 4">
            <a:extLst>
              <a:ext uri="{FF2B5EF4-FFF2-40B4-BE49-F238E27FC236}">
                <a16:creationId xmlns:a16="http://schemas.microsoft.com/office/drawing/2014/main" id="{D2F6E3BD-4FCA-984E-8E2D-FB38F455D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6F4A1-D3E8-8040-8B54-4E4B6D46E1A1}"/>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330173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484703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290798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22200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219847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506849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5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1446290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980873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profile 2">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Oval 20">
            <a:extLst>
              <a:ext uri="{FF2B5EF4-FFF2-40B4-BE49-F238E27FC236}">
                <a16:creationId xmlns:a16="http://schemas.microsoft.com/office/drawing/2014/main" id="{1EFB3510-D39A-47CF-8191-109DDF9E53D5}"/>
              </a:ext>
            </a:extLst>
          </p:cNvPr>
          <p:cNvSpPr/>
          <p:nvPr userDrawn="1"/>
        </p:nvSpPr>
        <p:spPr>
          <a:xfrm>
            <a:off x="762628"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367326"/>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a:t>Insert education </a:t>
            </a:r>
          </a:p>
        </p:txBody>
      </p:sp>
      <p:sp>
        <p:nvSpPr>
          <p:cNvPr id="1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889136"/>
            <a:ext cx="3296647" cy="412363"/>
          </a:xfrm>
          <a:prstGeom prst="rect">
            <a:avLst/>
          </a:prstGeom>
          <a:noFill/>
        </p:spPr>
        <p:txBody>
          <a:bodyPr anchor="ctr">
            <a:noAutofit/>
          </a:bodyPr>
          <a:lstStyle>
            <a:lvl1pPr algn="l">
              <a:defRPr sz="2000" b="1">
                <a:solidFill>
                  <a:schemeClr val="bg1"/>
                </a:solidFill>
              </a:defRPr>
            </a:lvl1pPr>
            <a:lvl2pPr>
              <a:defRPr sz="1400"/>
            </a:lvl2pPr>
            <a:lvl3pPr>
              <a:defRPr sz="1200"/>
            </a:lvl3pPr>
            <a:lvl4pPr>
              <a:defRPr sz="1100"/>
            </a:lvl4pPr>
            <a:lvl5pPr>
              <a:defRPr sz="1100"/>
            </a:lvl5pPr>
          </a:lstStyle>
          <a:p>
            <a:pPr lvl="0"/>
            <a:r>
              <a:rPr lang="en-US"/>
              <a:t>Insert Name</a:t>
            </a:r>
          </a:p>
        </p:txBody>
      </p:sp>
      <p:sp>
        <p:nvSpPr>
          <p:cNvPr id="1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16883"/>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5"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90297"/>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Tree>
    <p:extLst>
      <p:ext uri="{BB962C8B-B14F-4D97-AF65-F5344CB8AC3E}">
        <p14:creationId xmlns:p14="http://schemas.microsoft.com/office/powerpoint/2010/main" val="215190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AA2E-6D82-A540-9B1F-944F5A4A1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2C78FE-E9F9-A442-B202-2B3F442D26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757C7-EF56-2842-B947-D1B9E0D0954A}"/>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5" name="Footer Placeholder 4">
            <a:extLst>
              <a:ext uri="{FF2B5EF4-FFF2-40B4-BE49-F238E27FC236}">
                <a16:creationId xmlns:a16="http://schemas.microsoft.com/office/drawing/2014/main" id="{DEE80C0A-C690-4645-99F3-9F4F90716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CAB22-EA1E-7548-9240-5F30E73D3693}"/>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3507414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48" y="0"/>
            <a:ext cx="6732651" cy="1104900"/>
          </a:xfrm>
          <a:prstGeom prst="rect">
            <a:avLst/>
          </a:prstGeom>
        </p:spPr>
        <p:txBody>
          <a:bodyPr/>
          <a:lstStyle/>
          <a:p>
            <a:r>
              <a:rPr lang="fr-FR"/>
              <a:t>Modifiez le style du titre</a:t>
            </a:r>
            <a:endParaRPr lang="en-GB"/>
          </a:p>
        </p:txBody>
      </p:sp>
      <p:sp>
        <p:nvSpPr>
          <p:cNvPr id="3" name="Freeform 6"/>
          <p:cNvSpPr>
            <a:spLocks/>
          </p:cNvSpPr>
          <p:nvPr userDrawn="1"/>
        </p:nvSpPr>
        <p:spPr bwMode="auto">
          <a:xfrm>
            <a:off x="6351587" y="325438"/>
            <a:ext cx="5840413" cy="6535737"/>
          </a:xfrm>
          <a:custGeom>
            <a:avLst/>
            <a:gdLst/>
            <a:ahLst/>
            <a:cxnLst>
              <a:cxn ang="0">
                <a:pos x="2465" y="2758"/>
              </a:cxn>
              <a:cxn ang="0">
                <a:pos x="710" y="2758"/>
              </a:cxn>
              <a:cxn ang="0">
                <a:pos x="705" y="2747"/>
              </a:cxn>
              <a:cxn ang="0">
                <a:pos x="517" y="2439"/>
              </a:cxn>
              <a:cxn ang="0">
                <a:pos x="381" y="2196"/>
              </a:cxn>
              <a:cxn ang="0">
                <a:pos x="198" y="1820"/>
              </a:cxn>
              <a:cxn ang="0">
                <a:pos x="68" y="1458"/>
              </a:cxn>
              <a:cxn ang="0">
                <a:pos x="13" y="1200"/>
              </a:cxn>
              <a:cxn ang="0">
                <a:pos x="0" y="1053"/>
              </a:cxn>
              <a:cxn ang="0">
                <a:pos x="3" y="1046"/>
              </a:cxn>
              <a:cxn ang="0">
                <a:pos x="2" y="995"/>
              </a:cxn>
              <a:cxn ang="0">
                <a:pos x="0" y="987"/>
              </a:cxn>
              <a:cxn ang="0">
                <a:pos x="2" y="950"/>
              </a:cxn>
              <a:cxn ang="0">
                <a:pos x="31" y="755"/>
              </a:cxn>
              <a:cxn ang="0">
                <a:pos x="167" y="449"/>
              </a:cxn>
              <a:cxn ang="0">
                <a:pos x="395" y="194"/>
              </a:cxn>
              <a:cxn ang="0">
                <a:pos x="643" y="14"/>
              </a:cxn>
              <a:cxn ang="0">
                <a:pos x="664" y="0"/>
              </a:cxn>
              <a:cxn ang="0">
                <a:pos x="666" y="0"/>
              </a:cxn>
              <a:cxn ang="0">
                <a:pos x="674" y="6"/>
              </a:cxn>
              <a:cxn ang="0">
                <a:pos x="731" y="37"/>
              </a:cxn>
              <a:cxn ang="0">
                <a:pos x="1241" y="284"/>
              </a:cxn>
              <a:cxn ang="0">
                <a:pos x="1668" y="438"/>
              </a:cxn>
              <a:cxn ang="0">
                <a:pos x="1899" y="493"/>
              </a:cxn>
              <a:cxn ang="0">
                <a:pos x="2000" y="508"/>
              </a:cxn>
              <a:cxn ang="0">
                <a:pos x="2236" y="512"/>
              </a:cxn>
              <a:cxn ang="0">
                <a:pos x="2410" y="473"/>
              </a:cxn>
              <a:cxn ang="0">
                <a:pos x="2465" y="450"/>
              </a:cxn>
              <a:cxn ang="0">
                <a:pos x="2465" y="466"/>
              </a:cxn>
              <a:cxn ang="0">
                <a:pos x="2465" y="2758"/>
              </a:cxn>
            </a:cxnLst>
            <a:rect l="0" t="0" r="r" b="b"/>
            <a:pathLst>
              <a:path w="2465" h="2758">
                <a:moveTo>
                  <a:pt x="2465" y="2758"/>
                </a:moveTo>
                <a:cubicBezTo>
                  <a:pt x="1880" y="2758"/>
                  <a:pt x="1295" y="2758"/>
                  <a:pt x="710" y="2758"/>
                </a:cubicBezTo>
                <a:cubicBezTo>
                  <a:pt x="711" y="2753"/>
                  <a:pt x="707" y="2750"/>
                  <a:pt x="705" y="2747"/>
                </a:cubicBezTo>
                <a:cubicBezTo>
                  <a:pt x="641" y="2645"/>
                  <a:pt x="577" y="2543"/>
                  <a:pt x="517" y="2439"/>
                </a:cubicBezTo>
                <a:cubicBezTo>
                  <a:pt x="471" y="2358"/>
                  <a:pt x="425" y="2278"/>
                  <a:pt x="381" y="2196"/>
                </a:cubicBezTo>
                <a:cubicBezTo>
                  <a:pt x="315" y="2073"/>
                  <a:pt x="253" y="1948"/>
                  <a:pt x="198" y="1820"/>
                </a:cubicBezTo>
                <a:cubicBezTo>
                  <a:pt x="147" y="1702"/>
                  <a:pt x="102" y="1582"/>
                  <a:pt x="68" y="1458"/>
                </a:cubicBezTo>
                <a:cubicBezTo>
                  <a:pt x="44" y="1373"/>
                  <a:pt x="25" y="1288"/>
                  <a:pt x="13" y="1200"/>
                </a:cubicBezTo>
                <a:cubicBezTo>
                  <a:pt x="7" y="1151"/>
                  <a:pt x="3" y="1102"/>
                  <a:pt x="0" y="1053"/>
                </a:cubicBezTo>
                <a:cubicBezTo>
                  <a:pt x="2" y="1051"/>
                  <a:pt x="3" y="1049"/>
                  <a:pt x="3" y="1046"/>
                </a:cubicBezTo>
                <a:cubicBezTo>
                  <a:pt x="3" y="1029"/>
                  <a:pt x="3" y="1012"/>
                  <a:pt x="2" y="995"/>
                </a:cubicBezTo>
                <a:cubicBezTo>
                  <a:pt x="2" y="992"/>
                  <a:pt x="2" y="989"/>
                  <a:pt x="0" y="987"/>
                </a:cubicBezTo>
                <a:cubicBezTo>
                  <a:pt x="0" y="974"/>
                  <a:pt x="2" y="962"/>
                  <a:pt x="2" y="950"/>
                </a:cubicBezTo>
                <a:cubicBezTo>
                  <a:pt x="6" y="884"/>
                  <a:pt x="16" y="819"/>
                  <a:pt x="31" y="755"/>
                </a:cubicBezTo>
                <a:cubicBezTo>
                  <a:pt x="59" y="645"/>
                  <a:pt x="105" y="543"/>
                  <a:pt x="167" y="449"/>
                </a:cubicBezTo>
                <a:cubicBezTo>
                  <a:pt x="230" y="352"/>
                  <a:pt x="308" y="269"/>
                  <a:pt x="395" y="194"/>
                </a:cubicBezTo>
                <a:cubicBezTo>
                  <a:pt x="473" y="127"/>
                  <a:pt x="556" y="68"/>
                  <a:pt x="643" y="14"/>
                </a:cubicBezTo>
                <a:cubicBezTo>
                  <a:pt x="650" y="9"/>
                  <a:pt x="657" y="5"/>
                  <a:pt x="664" y="0"/>
                </a:cubicBezTo>
                <a:cubicBezTo>
                  <a:pt x="664" y="0"/>
                  <a:pt x="665" y="0"/>
                  <a:pt x="666" y="0"/>
                </a:cubicBezTo>
                <a:cubicBezTo>
                  <a:pt x="667" y="4"/>
                  <a:pt x="671" y="4"/>
                  <a:pt x="674" y="6"/>
                </a:cubicBezTo>
                <a:cubicBezTo>
                  <a:pt x="693" y="16"/>
                  <a:pt x="712" y="27"/>
                  <a:pt x="731" y="37"/>
                </a:cubicBezTo>
                <a:cubicBezTo>
                  <a:pt x="898" y="126"/>
                  <a:pt x="1067" y="210"/>
                  <a:pt x="1241" y="284"/>
                </a:cubicBezTo>
                <a:cubicBezTo>
                  <a:pt x="1381" y="343"/>
                  <a:pt x="1523" y="396"/>
                  <a:pt x="1668" y="438"/>
                </a:cubicBezTo>
                <a:cubicBezTo>
                  <a:pt x="1744" y="460"/>
                  <a:pt x="1821" y="477"/>
                  <a:pt x="1899" y="493"/>
                </a:cubicBezTo>
                <a:cubicBezTo>
                  <a:pt x="1932" y="500"/>
                  <a:pt x="1966" y="504"/>
                  <a:pt x="2000" y="508"/>
                </a:cubicBezTo>
                <a:cubicBezTo>
                  <a:pt x="2079" y="516"/>
                  <a:pt x="2157" y="519"/>
                  <a:pt x="2236" y="512"/>
                </a:cubicBezTo>
                <a:cubicBezTo>
                  <a:pt x="2296" y="506"/>
                  <a:pt x="2354" y="494"/>
                  <a:pt x="2410" y="473"/>
                </a:cubicBezTo>
                <a:cubicBezTo>
                  <a:pt x="2429" y="466"/>
                  <a:pt x="2447" y="457"/>
                  <a:pt x="2465" y="450"/>
                </a:cubicBezTo>
                <a:cubicBezTo>
                  <a:pt x="2465" y="455"/>
                  <a:pt x="2465" y="461"/>
                  <a:pt x="2465" y="466"/>
                </a:cubicBezTo>
                <a:cubicBezTo>
                  <a:pt x="2465" y="1230"/>
                  <a:pt x="2465" y="1994"/>
                  <a:pt x="2465" y="275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‹N°›</a:t>
            </a:fld>
            <a:endParaRPr lang="en-US" sz="800">
              <a:solidFill>
                <a:schemeClr val="bg1"/>
              </a:solidFill>
              <a:cs typeface="Arial" panose="020B0604020202020204" pitchFamily="34" charset="0"/>
            </a:endParaRPr>
          </a:p>
        </p:txBody>
      </p:sp>
      <p:sp>
        <p:nvSpPr>
          <p:cNvPr id="5"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2019. All rights reserved |</a:t>
            </a:r>
          </a:p>
        </p:txBody>
      </p:sp>
      <p:sp>
        <p:nvSpPr>
          <p:cNvPr id="6" name="Text Placeholder 7">
            <a:extLst>
              <a:ext uri="{FF2B5EF4-FFF2-40B4-BE49-F238E27FC236}">
                <a16:creationId xmlns:a16="http://schemas.microsoft.com/office/drawing/2014/main" id="{0953EECA-9A2F-483A-AF62-834FA9F888FE}"/>
              </a:ext>
            </a:extLst>
          </p:cNvPr>
          <p:cNvSpPr>
            <a:spLocks noGrp="1"/>
          </p:cNvSpPr>
          <p:nvPr>
            <p:ph type="body" sz="quarter" idx="12" hasCustomPrompt="1"/>
          </p:nvPr>
        </p:nvSpPr>
        <p:spPr>
          <a:xfrm>
            <a:off x="7752183" y="2813833"/>
            <a:ext cx="3801187" cy="2629024"/>
          </a:xfrm>
          <a:prstGeom prst="rect">
            <a:avLst/>
          </a:prstGeom>
        </p:spPr>
        <p:txBody>
          <a:bodyPr>
            <a:noAutofit/>
          </a:bodyPr>
          <a:lstStyle>
            <a:lvl1pPr algn="l">
              <a:lnSpc>
                <a:spcPct val="85000"/>
              </a:lnSpc>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 </a:t>
            </a:r>
          </a:p>
        </p:txBody>
      </p:sp>
      <p:sp>
        <p:nvSpPr>
          <p:cNvPr id="8" name="Espace réservé du texte 7"/>
          <p:cNvSpPr>
            <a:spLocks noGrp="1"/>
          </p:cNvSpPr>
          <p:nvPr>
            <p:ph type="body" sz="quarter" idx="13"/>
          </p:nvPr>
        </p:nvSpPr>
        <p:spPr>
          <a:xfrm>
            <a:off x="227013" y="1808163"/>
            <a:ext cx="6013450" cy="468153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0961821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5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‹N°›</a:t>
            </a:fld>
            <a:endParaRPr lang="en-US" sz="800">
              <a:solidFill>
                <a:schemeClr val="bg1">
                  <a:lumMod val="50000"/>
                </a:schemeClr>
              </a:solidFill>
              <a:cs typeface="Arial" panose="020B0604020202020204" pitchFamily="34" charset="0"/>
            </a:endParaRP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50000"/>
                  </a:schemeClr>
                </a:solidFill>
              </a:rPr>
              <a:t>© Capgemini 2019.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fr-FR"/>
              <a:t>Modifiez le style du titre</a:t>
            </a:r>
            <a:endParaRPr lang="en-GB"/>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Espace réservé du texte 10"/>
          <p:cNvSpPr>
            <a:spLocks noGrp="1"/>
          </p:cNvSpPr>
          <p:nvPr>
            <p:ph type="body" sz="quarter" idx="10"/>
          </p:nvPr>
        </p:nvSpPr>
        <p:spPr>
          <a:xfrm>
            <a:off x="227013" y="2565000"/>
            <a:ext cx="9253537" cy="39247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656700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7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136158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4">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0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a:extLst>
              <a:ext uri="{FF2B5EF4-FFF2-40B4-BE49-F238E27FC236}">
                <a16:creationId xmlns:a16="http://schemas.microsoft.com/office/drawing/2014/main" id="{1F7E5A44-800E-4E01-9E39-BE8EDB371110}"/>
              </a:ext>
            </a:extLst>
          </p:cNvPr>
          <p:cNvSpPr/>
          <p:nvPr userDrawn="1"/>
        </p:nvSpPr>
        <p:spPr>
          <a:xfrm>
            <a:off x="6687257" y="0"/>
            <a:ext cx="5504743"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Text Placeholder 29">
            <a:extLst>
              <a:ext uri="{FF2B5EF4-FFF2-40B4-BE49-F238E27FC236}">
                <a16:creationId xmlns:a16="http://schemas.microsoft.com/office/drawing/2014/main" id="{115E9009-AF96-42B6-BF89-DC5FFB888C93}"/>
              </a:ext>
            </a:extLst>
          </p:cNvPr>
          <p:cNvSpPr>
            <a:spLocks noGrp="1"/>
          </p:cNvSpPr>
          <p:nvPr>
            <p:ph type="body" sz="quarter" idx="42" hasCustomPrompt="1"/>
          </p:nvPr>
        </p:nvSpPr>
        <p:spPr>
          <a:xfrm>
            <a:off x="6949440" y="1259376"/>
            <a:ext cx="4704974" cy="2801255"/>
          </a:xfrm>
          <a:prstGeom prst="rect">
            <a:avLst/>
          </a:prstGeom>
        </p:spPr>
        <p:txBody>
          <a:bodyPr>
            <a:noAutofit/>
          </a:bodyPr>
          <a:lstStyle>
            <a:lvl1pPr marL="0" indent="0" algn="l">
              <a:lnSpc>
                <a:spcPct val="100000"/>
              </a:lnSpc>
              <a:spcBef>
                <a:spcPts val="0"/>
              </a:spcBef>
              <a:buNone/>
              <a:defRPr sz="1600">
                <a:solidFill>
                  <a:schemeClr val="tx1"/>
                </a:solidFill>
              </a:defRPr>
            </a:lvl1pPr>
            <a:lvl2pPr algn="ctr">
              <a:defRPr/>
            </a:lvl2pPr>
            <a:lvl3pPr algn="ctr">
              <a:defRPr/>
            </a:lvl3pPr>
            <a:lvl4pPr algn="ctr">
              <a:defRPr/>
            </a:lvl4pPr>
            <a:lvl5pPr algn="ctr">
              <a:defRPr/>
            </a:lvl5pPr>
          </a:lstStyle>
          <a:p>
            <a:pPr lvl="0"/>
            <a:r>
              <a:rPr lang="en-US"/>
              <a:t>Click to insert text</a:t>
            </a:r>
          </a:p>
        </p:txBody>
      </p:sp>
      <p:sp>
        <p:nvSpPr>
          <p:cNvPr id="27" name="Text Placeholder 29">
            <a:extLst>
              <a:ext uri="{FF2B5EF4-FFF2-40B4-BE49-F238E27FC236}">
                <a16:creationId xmlns:a16="http://schemas.microsoft.com/office/drawing/2014/main" id="{72FA0387-E1A9-4FE6-B909-3C397FF8EDBE}"/>
              </a:ext>
            </a:extLst>
          </p:cNvPr>
          <p:cNvSpPr>
            <a:spLocks noGrp="1"/>
          </p:cNvSpPr>
          <p:nvPr>
            <p:ph type="body" sz="quarter" idx="44" hasCustomPrompt="1"/>
          </p:nvPr>
        </p:nvSpPr>
        <p:spPr>
          <a:xfrm>
            <a:off x="6949440" y="5568661"/>
            <a:ext cx="4704974" cy="333830"/>
          </a:xfrm>
          <a:prstGeom prst="rect">
            <a:avLst/>
          </a:prstGeom>
        </p:spPr>
        <p:txBody>
          <a:bodyPr>
            <a:noAutofit/>
          </a:bodyPr>
          <a:lstStyle>
            <a:lvl1pPr marL="0" indent="0" algn="ctr">
              <a:lnSpc>
                <a:spcPct val="100000"/>
              </a:lnSpc>
              <a:spcBef>
                <a:spcPts val="0"/>
              </a:spcBef>
              <a:buNone/>
              <a:defRPr sz="1500" b="1">
                <a:solidFill>
                  <a:schemeClr val="tx1"/>
                </a:solidFill>
              </a:defRPr>
            </a:lvl1pPr>
            <a:lvl2pPr algn="ctr">
              <a:defRPr/>
            </a:lvl2pPr>
            <a:lvl3pPr algn="ctr">
              <a:defRPr/>
            </a:lvl3pPr>
            <a:lvl4pPr algn="ctr">
              <a:defRPr/>
            </a:lvl4pPr>
            <a:lvl5pPr algn="ctr">
              <a:defRPr/>
            </a:lvl5pPr>
          </a:lstStyle>
          <a:p>
            <a:pPr lvl="0"/>
            <a:r>
              <a:rPr lang="en-US"/>
              <a:t>Insert text data</a:t>
            </a:r>
          </a:p>
        </p:txBody>
      </p:sp>
      <p:sp>
        <p:nvSpPr>
          <p:cNvPr id="28" name="Text Placeholder 29">
            <a:extLst>
              <a:ext uri="{FF2B5EF4-FFF2-40B4-BE49-F238E27FC236}">
                <a16:creationId xmlns:a16="http://schemas.microsoft.com/office/drawing/2014/main" id="{932FA6D2-DCA0-45C9-81B6-5EC52C969F94}"/>
              </a:ext>
            </a:extLst>
          </p:cNvPr>
          <p:cNvSpPr>
            <a:spLocks noGrp="1"/>
          </p:cNvSpPr>
          <p:nvPr>
            <p:ph type="body" sz="quarter" idx="45" hasCustomPrompt="1"/>
          </p:nvPr>
        </p:nvSpPr>
        <p:spPr>
          <a:xfrm>
            <a:off x="6949440" y="4581128"/>
            <a:ext cx="4704974" cy="983347"/>
          </a:xfrm>
          <a:prstGeom prst="rect">
            <a:avLst/>
          </a:prstGeom>
        </p:spPr>
        <p:txBody>
          <a:bodyPr>
            <a:noAutofit/>
          </a:bodyPr>
          <a:lstStyle>
            <a:lvl1pPr marL="0" indent="0" algn="ctr">
              <a:lnSpc>
                <a:spcPct val="100000"/>
              </a:lnSpc>
              <a:spcBef>
                <a:spcPts val="0"/>
              </a:spcBef>
              <a:buNone/>
              <a:defRPr sz="6600" b="1">
                <a:solidFill>
                  <a:srgbClr val="2B0A3D"/>
                </a:solidFill>
              </a:defRPr>
            </a:lvl1pPr>
            <a:lvl2pPr algn="ctr">
              <a:defRPr/>
            </a:lvl2pPr>
            <a:lvl3pPr algn="ctr">
              <a:defRPr/>
            </a:lvl3pPr>
            <a:lvl4pPr algn="ctr">
              <a:defRPr/>
            </a:lvl4pPr>
            <a:lvl5pPr algn="ctr">
              <a:defRPr/>
            </a:lvl5pPr>
          </a:lstStyle>
          <a:p>
            <a:pPr lvl="0"/>
            <a:r>
              <a:rPr lang="en-US"/>
              <a:t>Nº</a:t>
            </a:r>
          </a:p>
        </p:txBody>
      </p:sp>
      <p:sp>
        <p:nvSpPr>
          <p:cNvPr id="11" name="Title 1"/>
          <p:cNvSpPr>
            <a:spLocks noGrp="1"/>
          </p:cNvSpPr>
          <p:nvPr>
            <p:ph type="title"/>
          </p:nvPr>
        </p:nvSpPr>
        <p:spPr>
          <a:xfrm>
            <a:off x="227349" y="0"/>
            <a:ext cx="6362137" cy="1104900"/>
          </a:xfrm>
          <a:prstGeom prst="rect">
            <a:avLst/>
          </a:prstGeom>
        </p:spPr>
        <p:txBody>
          <a:bodyPr/>
          <a:lstStyle/>
          <a:p>
            <a:r>
              <a:rPr lang="fr-FR"/>
              <a:t>Modifiez le style du titre</a:t>
            </a:r>
            <a:endParaRPr lang="en-GB"/>
          </a:p>
        </p:txBody>
      </p:sp>
      <p:sp>
        <p:nvSpPr>
          <p:cNvPr id="31"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‹N°›</a:t>
            </a:fld>
            <a:endParaRPr lang="en-US" sz="800">
              <a:solidFill>
                <a:schemeClr val="bg1">
                  <a:lumMod val="50000"/>
                </a:schemeClr>
              </a:solidFill>
              <a:cs typeface="Arial" panose="020B0604020202020204" pitchFamily="34" charset="0"/>
            </a:endParaRPr>
          </a:p>
        </p:txBody>
      </p:sp>
      <p:sp>
        <p:nvSpPr>
          <p:cNvPr id="34"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50000"/>
                  </a:schemeClr>
                </a:solidFill>
              </a:rPr>
              <a:t>© Capgemini 2019. All rights reserved |</a:t>
            </a:r>
          </a:p>
        </p:txBody>
      </p:sp>
    </p:spTree>
    <p:extLst>
      <p:ext uri="{BB962C8B-B14F-4D97-AF65-F5344CB8AC3E}">
        <p14:creationId xmlns:p14="http://schemas.microsoft.com/office/powerpoint/2010/main" val="40315983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25"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a:t>Nº</a:t>
            </a:r>
          </a:p>
        </p:txBody>
      </p:sp>
    </p:spTree>
    <p:extLst>
      <p:ext uri="{BB962C8B-B14F-4D97-AF65-F5344CB8AC3E}">
        <p14:creationId xmlns:p14="http://schemas.microsoft.com/office/powerpoint/2010/main" val="8079452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6">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49" name="think-cell Slide" r:id="rId4" imgW="270" imgH="270" progId="TCLayout.ActiveDocument.1">
                  <p:embed/>
                </p:oleObj>
              </mc:Choice>
              <mc:Fallback>
                <p:oleObj name="think-cell Slide" r:id="rId4" imgW="270" imgH="270" progId="TCLayout.ActiveDocument.1">
                  <p:embed/>
                  <p:pic>
                    <p:nvPicPr>
                      <p:cNvPr id="22" name="Object 2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5" name="Freeform 5"/>
          <p:cNvSpPr>
            <a:spLocks/>
          </p:cNvSpPr>
          <p:nvPr userDrawn="1"/>
        </p:nvSpPr>
        <p:spPr bwMode="auto">
          <a:xfrm>
            <a:off x="7189244" y="0"/>
            <a:ext cx="5002756" cy="1707300"/>
          </a:xfrm>
          <a:custGeom>
            <a:avLst/>
            <a:gdLst/>
            <a:ahLst/>
            <a:cxnLst>
              <a:cxn ang="0">
                <a:pos x="1540" y="721"/>
              </a:cxn>
              <a:cxn ang="0">
                <a:pos x="1505" y="720"/>
              </a:cxn>
              <a:cxn ang="0">
                <a:pos x="1478" y="719"/>
              </a:cxn>
              <a:cxn ang="0">
                <a:pos x="1460" y="718"/>
              </a:cxn>
              <a:cxn ang="0">
                <a:pos x="1448" y="717"/>
              </a:cxn>
              <a:cxn ang="0">
                <a:pos x="1377" y="711"/>
              </a:cxn>
              <a:cxn ang="0">
                <a:pos x="1312" y="704"/>
              </a:cxn>
              <a:cxn ang="0">
                <a:pos x="1218" y="690"/>
              </a:cxn>
              <a:cxn ang="0">
                <a:pos x="1117" y="670"/>
              </a:cxn>
              <a:cxn ang="0">
                <a:pos x="972" y="637"/>
              </a:cxn>
              <a:cxn ang="0">
                <a:pos x="818" y="594"/>
              </a:cxn>
              <a:cxn ang="0">
                <a:pos x="685" y="554"/>
              </a:cxn>
              <a:cxn ang="0">
                <a:pos x="487" y="491"/>
              </a:cxn>
              <a:cxn ang="0">
                <a:pos x="355" y="450"/>
              </a:cxn>
              <a:cxn ang="0">
                <a:pos x="164" y="397"/>
              </a:cxn>
              <a:cxn ang="0">
                <a:pos x="44" y="372"/>
              </a:cxn>
              <a:cxn ang="0">
                <a:pos x="7" y="366"/>
              </a:cxn>
              <a:cxn ang="0">
                <a:pos x="5" y="353"/>
              </a:cxn>
              <a:cxn ang="0">
                <a:pos x="4" y="343"/>
              </a:cxn>
              <a:cxn ang="0">
                <a:pos x="3" y="327"/>
              </a:cxn>
              <a:cxn ang="0">
                <a:pos x="3" y="320"/>
              </a:cxn>
              <a:cxn ang="0">
                <a:pos x="0" y="300"/>
              </a:cxn>
              <a:cxn ang="0">
                <a:pos x="3" y="278"/>
              </a:cxn>
              <a:cxn ang="0">
                <a:pos x="3" y="258"/>
              </a:cxn>
              <a:cxn ang="0">
                <a:pos x="6" y="211"/>
              </a:cxn>
              <a:cxn ang="0">
                <a:pos x="21" y="132"/>
              </a:cxn>
              <a:cxn ang="0">
                <a:pos x="65" y="13"/>
              </a:cxn>
              <a:cxn ang="0">
                <a:pos x="71" y="0"/>
              </a:cxn>
              <a:cxn ang="0">
                <a:pos x="76" y="1"/>
              </a:cxn>
              <a:cxn ang="0">
                <a:pos x="2113" y="1"/>
              </a:cxn>
              <a:cxn ang="0">
                <a:pos x="2108" y="625"/>
              </a:cxn>
              <a:cxn ang="0">
                <a:pos x="1995" y="665"/>
              </a:cxn>
              <a:cxn ang="0">
                <a:pos x="1844" y="700"/>
              </a:cxn>
              <a:cxn ang="0">
                <a:pos x="1745" y="713"/>
              </a:cxn>
              <a:cxn ang="0">
                <a:pos x="1681" y="718"/>
              </a:cxn>
              <a:cxn ang="0">
                <a:pos x="1613" y="720"/>
              </a:cxn>
            </a:cxnLst>
            <a:rect l="0" t="0" r="r" b="b"/>
            <a:pathLst>
              <a:path w="2113" h="721">
                <a:moveTo>
                  <a:pt x="1609" y="721"/>
                </a:moveTo>
                <a:cubicBezTo>
                  <a:pt x="1586" y="721"/>
                  <a:pt x="1563" y="721"/>
                  <a:pt x="1540" y="721"/>
                </a:cubicBezTo>
                <a:cubicBezTo>
                  <a:pt x="1538" y="720"/>
                  <a:pt x="1536" y="720"/>
                  <a:pt x="1533" y="720"/>
                </a:cubicBezTo>
                <a:cubicBezTo>
                  <a:pt x="1524" y="720"/>
                  <a:pt x="1515" y="720"/>
                  <a:pt x="1505" y="720"/>
                </a:cubicBezTo>
                <a:cubicBezTo>
                  <a:pt x="1505" y="720"/>
                  <a:pt x="1504" y="720"/>
                  <a:pt x="1504" y="720"/>
                </a:cubicBezTo>
                <a:cubicBezTo>
                  <a:pt x="1495" y="720"/>
                  <a:pt x="1487" y="720"/>
                  <a:pt x="1478" y="719"/>
                </a:cubicBezTo>
                <a:cubicBezTo>
                  <a:pt x="1478" y="718"/>
                  <a:pt x="1477" y="718"/>
                  <a:pt x="1476" y="719"/>
                </a:cubicBezTo>
                <a:cubicBezTo>
                  <a:pt x="1471" y="719"/>
                  <a:pt x="1465" y="718"/>
                  <a:pt x="1460" y="718"/>
                </a:cubicBezTo>
                <a:cubicBezTo>
                  <a:pt x="1459" y="717"/>
                  <a:pt x="1458" y="717"/>
                  <a:pt x="1458" y="718"/>
                </a:cubicBezTo>
                <a:cubicBezTo>
                  <a:pt x="1454" y="718"/>
                  <a:pt x="1451" y="718"/>
                  <a:pt x="1448" y="717"/>
                </a:cubicBezTo>
                <a:cubicBezTo>
                  <a:pt x="1437" y="717"/>
                  <a:pt x="1426" y="716"/>
                  <a:pt x="1415" y="715"/>
                </a:cubicBezTo>
                <a:cubicBezTo>
                  <a:pt x="1402" y="714"/>
                  <a:pt x="1390" y="713"/>
                  <a:pt x="1377" y="711"/>
                </a:cubicBezTo>
                <a:cubicBezTo>
                  <a:pt x="1370" y="711"/>
                  <a:pt x="1362" y="710"/>
                  <a:pt x="1355" y="709"/>
                </a:cubicBezTo>
                <a:cubicBezTo>
                  <a:pt x="1341" y="707"/>
                  <a:pt x="1326" y="706"/>
                  <a:pt x="1312" y="704"/>
                </a:cubicBezTo>
                <a:cubicBezTo>
                  <a:pt x="1294" y="701"/>
                  <a:pt x="1277" y="699"/>
                  <a:pt x="1259" y="696"/>
                </a:cubicBezTo>
                <a:cubicBezTo>
                  <a:pt x="1245" y="694"/>
                  <a:pt x="1232" y="692"/>
                  <a:pt x="1218" y="690"/>
                </a:cubicBezTo>
                <a:cubicBezTo>
                  <a:pt x="1205" y="687"/>
                  <a:pt x="1192" y="685"/>
                  <a:pt x="1178" y="682"/>
                </a:cubicBezTo>
                <a:cubicBezTo>
                  <a:pt x="1158" y="678"/>
                  <a:pt x="1137" y="675"/>
                  <a:pt x="1117" y="670"/>
                </a:cubicBezTo>
                <a:cubicBezTo>
                  <a:pt x="1098" y="666"/>
                  <a:pt x="1080" y="662"/>
                  <a:pt x="1061" y="658"/>
                </a:cubicBezTo>
                <a:cubicBezTo>
                  <a:pt x="1031" y="651"/>
                  <a:pt x="1002" y="644"/>
                  <a:pt x="972" y="637"/>
                </a:cubicBezTo>
                <a:cubicBezTo>
                  <a:pt x="947" y="630"/>
                  <a:pt x="923" y="624"/>
                  <a:pt x="898" y="617"/>
                </a:cubicBezTo>
                <a:cubicBezTo>
                  <a:pt x="871" y="609"/>
                  <a:pt x="845" y="602"/>
                  <a:pt x="818" y="594"/>
                </a:cubicBezTo>
                <a:cubicBezTo>
                  <a:pt x="797" y="588"/>
                  <a:pt x="775" y="582"/>
                  <a:pt x="754" y="575"/>
                </a:cubicBezTo>
                <a:cubicBezTo>
                  <a:pt x="731" y="568"/>
                  <a:pt x="708" y="561"/>
                  <a:pt x="685" y="554"/>
                </a:cubicBezTo>
                <a:cubicBezTo>
                  <a:pt x="656" y="545"/>
                  <a:pt x="627" y="536"/>
                  <a:pt x="598" y="526"/>
                </a:cubicBezTo>
                <a:cubicBezTo>
                  <a:pt x="561" y="515"/>
                  <a:pt x="524" y="503"/>
                  <a:pt x="487" y="491"/>
                </a:cubicBezTo>
                <a:cubicBezTo>
                  <a:pt x="460" y="482"/>
                  <a:pt x="434" y="474"/>
                  <a:pt x="407" y="466"/>
                </a:cubicBezTo>
                <a:cubicBezTo>
                  <a:pt x="390" y="460"/>
                  <a:pt x="372" y="455"/>
                  <a:pt x="355" y="450"/>
                </a:cubicBezTo>
                <a:cubicBezTo>
                  <a:pt x="321" y="439"/>
                  <a:pt x="287" y="429"/>
                  <a:pt x="254" y="420"/>
                </a:cubicBezTo>
                <a:cubicBezTo>
                  <a:pt x="224" y="412"/>
                  <a:pt x="194" y="404"/>
                  <a:pt x="164" y="397"/>
                </a:cubicBezTo>
                <a:cubicBezTo>
                  <a:pt x="143" y="392"/>
                  <a:pt x="122" y="387"/>
                  <a:pt x="100" y="382"/>
                </a:cubicBezTo>
                <a:cubicBezTo>
                  <a:pt x="81" y="378"/>
                  <a:pt x="63" y="375"/>
                  <a:pt x="44" y="372"/>
                </a:cubicBezTo>
                <a:cubicBezTo>
                  <a:pt x="35" y="371"/>
                  <a:pt x="27" y="370"/>
                  <a:pt x="19" y="368"/>
                </a:cubicBezTo>
                <a:cubicBezTo>
                  <a:pt x="15" y="367"/>
                  <a:pt x="11" y="368"/>
                  <a:pt x="7" y="366"/>
                </a:cubicBezTo>
                <a:cubicBezTo>
                  <a:pt x="7" y="365"/>
                  <a:pt x="7" y="365"/>
                  <a:pt x="6" y="364"/>
                </a:cubicBezTo>
                <a:cubicBezTo>
                  <a:pt x="6" y="360"/>
                  <a:pt x="6" y="357"/>
                  <a:pt x="5" y="353"/>
                </a:cubicBezTo>
                <a:cubicBezTo>
                  <a:pt x="6" y="352"/>
                  <a:pt x="6" y="351"/>
                  <a:pt x="5" y="350"/>
                </a:cubicBezTo>
                <a:cubicBezTo>
                  <a:pt x="4" y="348"/>
                  <a:pt x="4" y="345"/>
                  <a:pt x="4" y="343"/>
                </a:cubicBezTo>
                <a:cubicBezTo>
                  <a:pt x="5" y="341"/>
                  <a:pt x="5" y="339"/>
                  <a:pt x="4" y="337"/>
                </a:cubicBezTo>
                <a:cubicBezTo>
                  <a:pt x="4" y="334"/>
                  <a:pt x="3" y="330"/>
                  <a:pt x="3" y="327"/>
                </a:cubicBezTo>
                <a:cubicBezTo>
                  <a:pt x="4" y="325"/>
                  <a:pt x="4" y="324"/>
                  <a:pt x="3" y="322"/>
                </a:cubicBezTo>
                <a:cubicBezTo>
                  <a:pt x="3" y="321"/>
                  <a:pt x="3" y="321"/>
                  <a:pt x="3" y="320"/>
                </a:cubicBezTo>
                <a:cubicBezTo>
                  <a:pt x="3" y="315"/>
                  <a:pt x="3" y="309"/>
                  <a:pt x="3" y="304"/>
                </a:cubicBezTo>
                <a:cubicBezTo>
                  <a:pt x="3" y="302"/>
                  <a:pt x="2" y="301"/>
                  <a:pt x="0" y="300"/>
                </a:cubicBezTo>
                <a:cubicBezTo>
                  <a:pt x="0" y="295"/>
                  <a:pt x="0" y="289"/>
                  <a:pt x="0" y="283"/>
                </a:cubicBezTo>
                <a:cubicBezTo>
                  <a:pt x="2" y="282"/>
                  <a:pt x="3" y="280"/>
                  <a:pt x="3" y="278"/>
                </a:cubicBezTo>
                <a:cubicBezTo>
                  <a:pt x="3" y="273"/>
                  <a:pt x="3" y="267"/>
                  <a:pt x="3" y="262"/>
                </a:cubicBezTo>
                <a:cubicBezTo>
                  <a:pt x="3" y="261"/>
                  <a:pt x="3" y="259"/>
                  <a:pt x="3" y="258"/>
                </a:cubicBezTo>
                <a:cubicBezTo>
                  <a:pt x="3" y="254"/>
                  <a:pt x="3" y="250"/>
                  <a:pt x="3" y="246"/>
                </a:cubicBezTo>
                <a:cubicBezTo>
                  <a:pt x="4" y="235"/>
                  <a:pt x="5" y="223"/>
                  <a:pt x="6" y="211"/>
                </a:cubicBezTo>
                <a:cubicBezTo>
                  <a:pt x="8" y="198"/>
                  <a:pt x="9" y="185"/>
                  <a:pt x="12" y="172"/>
                </a:cubicBezTo>
                <a:cubicBezTo>
                  <a:pt x="15" y="159"/>
                  <a:pt x="17" y="145"/>
                  <a:pt x="21" y="132"/>
                </a:cubicBezTo>
                <a:cubicBezTo>
                  <a:pt x="26" y="112"/>
                  <a:pt x="32" y="93"/>
                  <a:pt x="39" y="74"/>
                </a:cubicBezTo>
                <a:cubicBezTo>
                  <a:pt x="47" y="53"/>
                  <a:pt x="55" y="33"/>
                  <a:pt x="65" y="13"/>
                </a:cubicBezTo>
                <a:cubicBezTo>
                  <a:pt x="67" y="9"/>
                  <a:pt x="69" y="6"/>
                  <a:pt x="70" y="3"/>
                </a:cubicBezTo>
                <a:cubicBezTo>
                  <a:pt x="71" y="2"/>
                  <a:pt x="71" y="1"/>
                  <a:pt x="71" y="0"/>
                </a:cubicBezTo>
                <a:cubicBezTo>
                  <a:pt x="72" y="0"/>
                  <a:pt x="72" y="0"/>
                  <a:pt x="73" y="0"/>
                </a:cubicBezTo>
                <a:cubicBezTo>
                  <a:pt x="74" y="1"/>
                  <a:pt x="75" y="1"/>
                  <a:pt x="76" y="1"/>
                </a:cubicBezTo>
                <a:cubicBezTo>
                  <a:pt x="78" y="1"/>
                  <a:pt x="80" y="1"/>
                  <a:pt x="82" y="1"/>
                </a:cubicBezTo>
                <a:cubicBezTo>
                  <a:pt x="759" y="1"/>
                  <a:pt x="1436" y="1"/>
                  <a:pt x="2113" y="1"/>
                </a:cubicBezTo>
                <a:cubicBezTo>
                  <a:pt x="2113" y="209"/>
                  <a:pt x="2113" y="416"/>
                  <a:pt x="2113" y="623"/>
                </a:cubicBezTo>
                <a:cubicBezTo>
                  <a:pt x="2111" y="623"/>
                  <a:pt x="2109" y="624"/>
                  <a:pt x="2108" y="625"/>
                </a:cubicBezTo>
                <a:cubicBezTo>
                  <a:pt x="2092" y="632"/>
                  <a:pt x="2077" y="638"/>
                  <a:pt x="2061" y="644"/>
                </a:cubicBezTo>
                <a:cubicBezTo>
                  <a:pt x="2039" y="652"/>
                  <a:pt x="2017" y="659"/>
                  <a:pt x="1995" y="665"/>
                </a:cubicBezTo>
                <a:cubicBezTo>
                  <a:pt x="1968" y="673"/>
                  <a:pt x="1941" y="680"/>
                  <a:pt x="1913" y="686"/>
                </a:cubicBezTo>
                <a:cubicBezTo>
                  <a:pt x="1890" y="691"/>
                  <a:pt x="1867" y="696"/>
                  <a:pt x="1844" y="700"/>
                </a:cubicBezTo>
                <a:cubicBezTo>
                  <a:pt x="1825" y="703"/>
                  <a:pt x="1805" y="706"/>
                  <a:pt x="1786" y="708"/>
                </a:cubicBezTo>
                <a:cubicBezTo>
                  <a:pt x="1772" y="710"/>
                  <a:pt x="1759" y="712"/>
                  <a:pt x="1745" y="713"/>
                </a:cubicBezTo>
                <a:cubicBezTo>
                  <a:pt x="1731" y="715"/>
                  <a:pt x="1717" y="716"/>
                  <a:pt x="1702" y="717"/>
                </a:cubicBezTo>
                <a:cubicBezTo>
                  <a:pt x="1695" y="718"/>
                  <a:pt x="1688" y="718"/>
                  <a:pt x="1681" y="718"/>
                </a:cubicBezTo>
                <a:cubicBezTo>
                  <a:pt x="1669" y="719"/>
                  <a:pt x="1656" y="720"/>
                  <a:pt x="1643" y="720"/>
                </a:cubicBezTo>
                <a:cubicBezTo>
                  <a:pt x="1633" y="720"/>
                  <a:pt x="1623" y="720"/>
                  <a:pt x="1613" y="720"/>
                </a:cubicBezTo>
                <a:cubicBezTo>
                  <a:pt x="1611" y="720"/>
                  <a:pt x="1610" y="721"/>
                  <a:pt x="1609" y="721"/>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6899165" cy="1104900"/>
          </a:xfrm>
          <a:prstGeom prst="rect">
            <a:avLst/>
          </a:prstGeom>
        </p:spPr>
        <p:txBody>
          <a:bodyPr/>
          <a:lstStyle/>
          <a:p>
            <a:r>
              <a:rPr lang="fr-FR"/>
              <a:t>Modifiez le style du titre</a:t>
            </a:r>
            <a:endParaRPr lang="en-GB"/>
          </a:p>
        </p:txBody>
      </p:sp>
      <p:sp>
        <p:nvSpPr>
          <p:cNvPr id="23"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360229" y="295729"/>
            <a:ext cx="3065808" cy="876300"/>
          </a:xfrm>
          <a:prstGeom prst="rect">
            <a:avLst/>
          </a:prstGeom>
        </p:spPr>
        <p:txBody>
          <a:bodyPr anchor="t">
            <a:noAutofit/>
          </a:bodyPr>
          <a:lstStyle>
            <a:lvl1pPr algn="ct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insert text</a:t>
            </a:r>
          </a:p>
        </p:txBody>
      </p:sp>
      <p:sp>
        <p:nvSpPr>
          <p:cNvPr id="2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7250120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7">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67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858867" y="1927056"/>
            <a:ext cx="9088323" cy="432048"/>
          </a:xfrm>
          <a:prstGeom prst="rect">
            <a:avLst/>
          </a:prstGeom>
        </p:spPr>
        <p:txBody>
          <a:bodyPr anchor="ctr">
            <a:noAutofit/>
          </a:bodyPr>
          <a:lstStyle>
            <a:lvl1pPr>
              <a:lnSpc>
                <a:spcPct val="100000"/>
              </a:lnSpc>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title</a:t>
            </a:r>
          </a:p>
        </p:txBody>
      </p:sp>
      <p:sp>
        <p:nvSpPr>
          <p:cNvPr id="9" name="Text Placeholder 7">
            <a:extLst>
              <a:ext uri="{FF2B5EF4-FFF2-40B4-BE49-F238E27FC236}">
                <a16:creationId xmlns:a16="http://schemas.microsoft.com/office/drawing/2014/main" id="{6343BDF6-D0DB-4726-8EA9-DA3DE0DFDE11}"/>
              </a:ext>
            </a:extLst>
          </p:cNvPr>
          <p:cNvSpPr>
            <a:spLocks noGrp="1"/>
          </p:cNvSpPr>
          <p:nvPr>
            <p:ph type="body" sz="quarter" idx="35" hasCustomPrompt="1"/>
          </p:nvPr>
        </p:nvSpPr>
        <p:spPr>
          <a:xfrm>
            <a:off x="618009"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0" name="Text Placeholder 7">
            <a:extLst>
              <a:ext uri="{FF2B5EF4-FFF2-40B4-BE49-F238E27FC236}">
                <a16:creationId xmlns:a16="http://schemas.microsoft.com/office/drawing/2014/main" id="{3B423489-C448-4223-A3F1-FAB0DF95C7E0}"/>
              </a:ext>
            </a:extLst>
          </p:cNvPr>
          <p:cNvSpPr>
            <a:spLocks noGrp="1"/>
          </p:cNvSpPr>
          <p:nvPr>
            <p:ph type="body" sz="quarter" idx="36" hasCustomPrompt="1"/>
          </p:nvPr>
        </p:nvSpPr>
        <p:spPr>
          <a:xfrm>
            <a:off x="2462490"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1" name="Text Placeholder 7">
            <a:extLst>
              <a:ext uri="{FF2B5EF4-FFF2-40B4-BE49-F238E27FC236}">
                <a16:creationId xmlns:a16="http://schemas.microsoft.com/office/drawing/2014/main" id="{415D3B99-29BD-4D4A-BD25-28628B5AD295}"/>
              </a:ext>
            </a:extLst>
          </p:cNvPr>
          <p:cNvSpPr>
            <a:spLocks noGrp="1"/>
          </p:cNvSpPr>
          <p:nvPr>
            <p:ph type="body" sz="quarter" idx="37" hasCustomPrompt="1"/>
          </p:nvPr>
        </p:nvSpPr>
        <p:spPr>
          <a:xfrm>
            <a:off x="4306971"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2" name="Text Placeholder 7">
            <a:extLst>
              <a:ext uri="{FF2B5EF4-FFF2-40B4-BE49-F238E27FC236}">
                <a16:creationId xmlns:a16="http://schemas.microsoft.com/office/drawing/2014/main" id="{FB92CCBF-AD9B-4B1F-81E0-1F58CD476991}"/>
              </a:ext>
            </a:extLst>
          </p:cNvPr>
          <p:cNvSpPr>
            <a:spLocks noGrp="1"/>
          </p:cNvSpPr>
          <p:nvPr>
            <p:ph type="body" sz="quarter" idx="38" hasCustomPrompt="1"/>
          </p:nvPr>
        </p:nvSpPr>
        <p:spPr>
          <a:xfrm>
            <a:off x="6151452"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3" name="Text Placeholder 7">
            <a:extLst>
              <a:ext uri="{FF2B5EF4-FFF2-40B4-BE49-F238E27FC236}">
                <a16:creationId xmlns:a16="http://schemas.microsoft.com/office/drawing/2014/main" id="{429263E9-C628-4DAE-AAF4-D4C456E5A7F2}"/>
              </a:ext>
            </a:extLst>
          </p:cNvPr>
          <p:cNvSpPr>
            <a:spLocks noGrp="1"/>
          </p:cNvSpPr>
          <p:nvPr>
            <p:ph type="body" sz="quarter" idx="39" hasCustomPrompt="1"/>
          </p:nvPr>
        </p:nvSpPr>
        <p:spPr>
          <a:xfrm>
            <a:off x="7995933"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4" name="Text Placeholder 7">
            <a:extLst>
              <a:ext uri="{FF2B5EF4-FFF2-40B4-BE49-F238E27FC236}">
                <a16:creationId xmlns:a16="http://schemas.microsoft.com/office/drawing/2014/main" id="{266B7D82-19EF-4C8A-8D75-AEA2758E426F}"/>
              </a:ext>
            </a:extLst>
          </p:cNvPr>
          <p:cNvSpPr>
            <a:spLocks noGrp="1"/>
          </p:cNvSpPr>
          <p:nvPr>
            <p:ph type="body" sz="quarter" idx="40" hasCustomPrompt="1"/>
          </p:nvPr>
        </p:nvSpPr>
        <p:spPr>
          <a:xfrm>
            <a:off x="9840416"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 name="Title 1"/>
          <p:cNvSpPr>
            <a:spLocks noGrp="1"/>
          </p:cNvSpPr>
          <p:nvPr>
            <p:ph type="title"/>
          </p:nvPr>
        </p:nvSpPr>
        <p:spPr>
          <a:xfrm>
            <a:off x="227349" y="0"/>
            <a:ext cx="10164880" cy="1104900"/>
          </a:xfrm>
          <a:prstGeom prst="rect">
            <a:avLst/>
          </a:prstGeom>
        </p:spPr>
        <p:txBody>
          <a:bodyPr/>
          <a:lstStyle/>
          <a:p>
            <a:r>
              <a:rPr lang="fr-FR"/>
              <a:t>Modifiez le style du titre</a:t>
            </a:r>
            <a:endParaRPr lang="en-GB"/>
          </a:p>
        </p:txBody>
      </p:sp>
      <p:sp>
        <p:nvSpPr>
          <p:cNvPr id="77840" name="Freeform 16"/>
          <p:cNvSpPr>
            <a:spLocks/>
          </p:cNvSpPr>
          <p:nvPr userDrawn="1"/>
        </p:nvSpPr>
        <p:spPr bwMode="auto">
          <a:xfrm>
            <a:off x="10448711" y="0"/>
            <a:ext cx="1755646" cy="5403134"/>
          </a:xfrm>
          <a:custGeom>
            <a:avLst/>
            <a:gdLst/>
            <a:ahLst/>
            <a:cxnLst>
              <a:cxn ang="0">
                <a:pos x="549" y="29"/>
              </a:cxn>
              <a:cxn ang="0">
                <a:pos x="549" y="18"/>
              </a:cxn>
              <a:cxn ang="0">
                <a:pos x="549" y="10"/>
              </a:cxn>
              <a:cxn ang="0">
                <a:pos x="539" y="1"/>
              </a:cxn>
              <a:cxn ang="0">
                <a:pos x="103" y="1"/>
              </a:cxn>
              <a:cxn ang="0">
                <a:pos x="93" y="2"/>
              </a:cxn>
              <a:cxn ang="0">
                <a:pos x="5" y="75"/>
              </a:cxn>
              <a:cxn ang="0">
                <a:pos x="4" y="85"/>
              </a:cxn>
              <a:cxn ang="0">
                <a:pos x="27" y="154"/>
              </a:cxn>
              <a:cxn ang="0">
                <a:pos x="68" y="421"/>
              </a:cxn>
              <a:cxn ang="0">
                <a:pos x="96" y="764"/>
              </a:cxn>
              <a:cxn ang="0">
                <a:pos x="138" y="1074"/>
              </a:cxn>
              <a:cxn ang="0">
                <a:pos x="227" y="1353"/>
              </a:cxn>
              <a:cxn ang="0">
                <a:pos x="420" y="1611"/>
              </a:cxn>
              <a:cxn ang="0">
                <a:pos x="537" y="1689"/>
              </a:cxn>
              <a:cxn ang="0">
                <a:pos x="544" y="1695"/>
              </a:cxn>
              <a:cxn ang="0">
                <a:pos x="549" y="1691"/>
              </a:cxn>
              <a:cxn ang="0">
                <a:pos x="549" y="1666"/>
              </a:cxn>
              <a:cxn ang="0">
                <a:pos x="549" y="29"/>
              </a:cxn>
            </a:cxnLst>
            <a:rect l="0" t="0" r="r" b="b"/>
            <a:pathLst>
              <a:path w="551" h="1696">
                <a:moveTo>
                  <a:pt x="549" y="29"/>
                </a:moveTo>
                <a:cubicBezTo>
                  <a:pt x="549" y="25"/>
                  <a:pt x="549" y="22"/>
                  <a:pt x="549" y="18"/>
                </a:cubicBezTo>
                <a:cubicBezTo>
                  <a:pt x="549" y="16"/>
                  <a:pt x="549" y="13"/>
                  <a:pt x="549" y="10"/>
                </a:cubicBezTo>
                <a:cubicBezTo>
                  <a:pt x="551" y="2"/>
                  <a:pt x="547" y="1"/>
                  <a:pt x="539" y="1"/>
                </a:cubicBezTo>
                <a:cubicBezTo>
                  <a:pt x="394" y="1"/>
                  <a:pt x="248" y="1"/>
                  <a:pt x="103" y="1"/>
                </a:cubicBezTo>
                <a:cubicBezTo>
                  <a:pt x="100" y="1"/>
                  <a:pt x="96" y="0"/>
                  <a:pt x="93" y="2"/>
                </a:cubicBezTo>
                <a:cubicBezTo>
                  <a:pt x="63" y="25"/>
                  <a:pt x="34" y="50"/>
                  <a:pt x="5" y="75"/>
                </a:cubicBezTo>
                <a:cubicBezTo>
                  <a:pt x="0" y="79"/>
                  <a:pt x="2" y="82"/>
                  <a:pt x="4" y="85"/>
                </a:cubicBezTo>
                <a:cubicBezTo>
                  <a:pt x="13" y="108"/>
                  <a:pt x="20" y="131"/>
                  <a:pt x="27" y="154"/>
                </a:cubicBezTo>
                <a:cubicBezTo>
                  <a:pt x="50" y="242"/>
                  <a:pt x="61" y="331"/>
                  <a:pt x="68" y="421"/>
                </a:cubicBezTo>
                <a:cubicBezTo>
                  <a:pt x="78" y="535"/>
                  <a:pt x="86" y="649"/>
                  <a:pt x="96" y="764"/>
                </a:cubicBezTo>
                <a:cubicBezTo>
                  <a:pt x="104" y="868"/>
                  <a:pt x="117" y="972"/>
                  <a:pt x="138" y="1074"/>
                </a:cubicBezTo>
                <a:cubicBezTo>
                  <a:pt x="158" y="1170"/>
                  <a:pt x="185" y="1264"/>
                  <a:pt x="227" y="1353"/>
                </a:cubicBezTo>
                <a:cubicBezTo>
                  <a:pt x="274" y="1453"/>
                  <a:pt x="336" y="1540"/>
                  <a:pt x="420" y="1611"/>
                </a:cubicBezTo>
                <a:cubicBezTo>
                  <a:pt x="456" y="1641"/>
                  <a:pt x="495" y="1668"/>
                  <a:pt x="537" y="1689"/>
                </a:cubicBezTo>
                <a:cubicBezTo>
                  <a:pt x="538" y="1692"/>
                  <a:pt x="541" y="1693"/>
                  <a:pt x="544" y="1695"/>
                </a:cubicBezTo>
                <a:cubicBezTo>
                  <a:pt x="548" y="1696"/>
                  <a:pt x="550" y="1694"/>
                  <a:pt x="549" y="1691"/>
                </a:cubicBezTo>
                <a:cubicBezTo>
                  <a:pt x="545" y="1683"/>
                  <a:pt x="549" y="1675"/>
                  <a:pt x="549" y="1666"/>
                </a:cubicBezTo>
                <a:cubicBezTo>
                  <a:pt x="549" y="1120"/>
                  <a:pt x="549" y="575"/>
                  <a:pt x="549" y="29"/>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858867"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33" name="Text Placeholder 7">
            <a:extLst>
              <a:ext uri="{FF2B5EF4-FFF2-40B4-BE49-F238E27FC236}">
                <a16:creationId xmlns:a16="http://schemas.microsoft.com/office/drawing/2014/main" id="{ABE7F41D-73F9-4353-AE3F-71AB8377048D}"/>
              </a:ext>
            </a:extLst>
          </p:cNvPr>
          <p:cNvSpPr>
            <a:spLocks noGrp="1"/>
          </p:cNvSpPr>
          <p:nvPr>
            <p:ph type="body" sz="quarter" idx="41" hasCustomPrompt="1"/>
          </p:nvPr>
        </p:nvSpPr>
        <p:spPr>
          <a:xfrm>
            <a:off x="4028375"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34" name="Text Placeholder 7">
            <a:extLst>
              <a:ext uri="{FF2B5EF4-FFF2-40B4-BE49-F238E27FC236}">
                <a16:creationId xmlns:a16="http://schemas.microsoft.com/office/drawing/2014/main" id="{ABE7F41D-73F9-4353-AE3F-71AB8377048D}"/>
              </a:ext>
            </a:extLst>
          </p:cNvPr>
          <p:cNvSpPr>
            <a:spLocks noGrp="1"/>
          </p:cNvSpPr>
          <p:nvPr>
            <p:ph type="body" sz="quarter" idx="42" hasCustomPrompt="1"/>
          </p:nvPr>
        </p:nvSpPr>
        <p:spPr>
          <a:xfrm>
            <a:off x="7197884"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35"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‹N°›</a:t>
            </a:fld>
            <a:endParaRPr lang="en-US" sz="800">
              <a:solidFill>
                <a:schemeClr val="bg1">
                  <a:lumMod val="65000"/>
                </a:schemeClr>
              </a:solidFill>
              <a:cs typeface="Arial" panose="020B0604020202020204" pitchFamily="34" charset="0"/>
            </a:endParaRPr>
          </a:p>
        </p:txBody>
      </p:sp>
      <p:sp>
        <p:nvSpPr>
          <p:cNvPr id="36"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2019. All rights reserved |</a:t>
            </a:r>
          </a:p>
        </p:txBody>
      </p:sp>
    </p:spTree>
    <p:extLst>
      <p:ext uri="{BB962C8B-B14F-4D97-AF65-F5344CB8AC3E}">
        <p14:creationId xmlns:p14="http://schemas.microsoft.com/office/powerpoint/2010/main" val="2891861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8">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697" name="think-cell Slide" r:id="rId4" imgW="270" imgH="270" progId="TCLayout.ActiveDocument.1">
                  <p:embed/>
                </p:oleObj>
              </mc:Choice>
              <mc:Fallback>
                <p:oleObj name="think-cell Slide" r:id="rId4" imgW="270" imgH="270" progId="TCLayout.ActiveDocument.1">
                  <p:embed/>
                  <p:pic>
                    <p:nvPicPr>
                      <p:cNvPr id="8" name="Object 7"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3" name="Freeform 5"/>
          <p:cNvSpPr>
            <a:spLocks/>
          </p:cNvSpPr>
          <p:nvPr userDrawn="1"/>
        </p:nvSpPr>
        <p:spPr bwMode="auto">
          <a:xfrm>
            <a:off x="0" y="0"/>
            <a:ext cx="6884760" cy="6403070"/>
          </a:xfrm>
          <a:custGeom>
            <a:avLst/>
            <a:gdLst/>
            <a:ahLst/>
            <a:cxnLst>
              <a:cxn ang="0">
                <a:pos x="0" y="1449"/>
              </a:cxn>
              <a:cxn ang="0">
                <a:pos x="0" y="0"/>
              </a:cxn>
              <a:cxn ang="0">
                <a:pos x="2215" y="0"/>
              </a:cxn>
              <a:cxn ang="0">
                <a:pos x="2229" y="14"/>
              </a:cxn>
              <a:cxn ang="0">
                <a:pos x="2486" y="284"/>
              </a:cxn>
              <a:cxn ang="0">
                <a:pos x="2694" y="575"/>
              </a:cxn>
              <a:cxn ang="0">
                <a:pos x="2806" y="855"/>
              </a:cxn>
              <a:cxn ang="0">
                <a:pos x="2824" y="979"/>
              </a:cxn>
              <a:cxn ang="0">
                <a:pos x="2824" y="1044"/>
              </a:cxn>
              <a:cxn ang="0">
                <a:pos x="2822" y="1069"/>
              </a:cxn>
              <a:cxn ang="0">
                <a:pos x="2816" y="1118"/>
              </a:cxn>
              <a:cxn ang="0">
                <a:pos x="2733" y="1340"/>
              </a:cxn>
              <a:cxn ang="0">
                <a:pos x="2652" y="1454"/>
              </a:cxn>
              <a:cxn ang="0">
                <a:pos x="2441" y="1652"/>
              </a:cxn>
              <a:cxn ang="0">
                <a:pos x="2098" y="1873"/>
              </a:cxn>
              <a:cxn ang="0">
                <a:pos x="1711" y="2073"/>
              </a:cxn>
              <a:cxn ang="0">
                <a:pos x="1382" y="2243"/>
              </a:cxn>
              <a:cxn ang="0">
                <a:pos x="1159" y="2392"/>
              </a:cxn>
              <a:cxn ang="0">
                <a:pos x="1101" y="2445"/>
              </a:cxn>
              <a:cxn ang="0">
                <a:pos x="1018" y="2588"/>
              </a:cxn>
              <a:cxn ang="0">
                <a:pos x="1011" y="2595"/>
              </a:cxn>
              <a:cxn ang="0">
                <a:pos x="983" y="2603"/>
              </a:cxn>
              <a:cxn ang="0">
                <a:pos x="878" y="2622"/>
              </a:cxn>
              <a:cxn ang="0">
                <a:pos x="863" y="2626"/>
              </a:cxn>
              <a:cxn ang="0">
                <a:pos x="783" y="2626"/>
              </a:cxn>
              <a:cxn ang="0">
                <a:pos x="769" y="2624"/>
              </a:cxn>
              <a:cxn ang="0">
                <a:pos x="711" y="2616"/>
              </a:cxn>
              <a:cxn ang="0">
                <a:pos x="445" y="2480"/>
              </a:cxn>
              <a:cxn ang="0">
                <a:pos x="299" y="2312"/>
              </a:cxn>
              <a:cxn ang="0">
                <a:pos x="149" y="2020"/>
              </a:cxn>
              <a:cxn ang="0">
                <a:pos x="48" y="1690"/>
              </a:cxn>
              <a:cxn ang="0">
                <a:pos x="4" y="1458"/>
              </a:cxn>
              <a:cxn ang="0">
                <a:pos x="0" y="1449"/>
              </a:cxn>
            </a:cxnLst>
            <a:rect l="0" t="0" r="r" b="b"/>
            <a:pathLst>
              <a:path w="2824" h="2626">
                <a:moveTo>
                  <a:pt x="0" y="1449"/>
                </a:moveTo>
                <a:cubicBezTo>
                  <a:pt x="0" y="966"/>
                  <a:pt x="0" y="483"/>
                  <a:pt x="0" y="0"/>
                </a:cubicBezTo>
                <a:cubicBezTo>
                  <a:pt x="738" y="0"/>
                  <a:pt x="1477" y="0"/>
                  <a:pt x="2215" y="0"/>
                </a:cubicBezTo>
                <a:cubicBezTo>
                  <a:pt x="2219" y="6"/>
                  <a:pt x="2224" y="9"/>
                  <a:pt x="2229" y="14"/>
                </a:cubicBezTo>
                <a:cubicBezTo>
                  <a:pt x="2319" y="100"/>
                  <a:pt x="2407" y="188"/>
                  <a:pt x="2486" y="284"/>
                </a:cubicBezTo>
                <a:cubicBezTo>
                  <a:pt x="2563" y="375"/>
                  <a:pt x="2635" y="471"/>
                  <a:pt x="2694" y="575"/>
                </a:cubicBezTo>
                <a:cubicBezTo>
                  <a:pt x="2744" y="663"/>
                  <a:pt x="2784" y="756"/>
                  <a:pt x="2806" y="855"/>
                </a:cubicBezTo>
                <a:cubicBezTo>
                  <a:pt x="2816" y="896"/>
                  <a:pt x="2821" y="937"/>
                  <a:pt x="2824" y="979"/>
                </a:cubicBezTo>
                <a:cubicBezTo>
                  <a:pt x="2824" y="1001"/>
                  <a:pt x="2824" y="1022"/>
                  <a:pt x="2824" y="1044"/>
                </a:cubicBezTo>
                <a:cubicBezTo>
                  <a:pt x="2824" y="1052"/>
                  <a:pt x="2820" y="1060"/>
                  <a:pt x="2822" y="1069"/>
                </a:cubicBezTo>
                <a:cubicBezTo>
                  <a:pt x="2821" y="1085"/>
                  <a:pt x="2819" y="1102"/>
                  <a:pt x="2816" y="1118"/>
                </a:cubicBezTo>
                <a:cubicBezTo>
                  <a:pt x="2802" y="1197"/>
                  <a:pt x="2773" y="1271"/>
                  <a:pt x="2733" y="1340"/>
                </a:cubicBezTo>
                <a:cubicBezTo>
                  <a:pt x="2709" y="1381"/>
                  <a:pt x="2682" y="1418"/>
                  <a:pt x="2652" y="1454"/>
                </a:cubicBezTo>
                <a:cubicBezTo>
                  <a:pt x="2590" y="1529"/>
                  <a:pt x="2518" y="1593"/>
                  <a:pt x="2441" y="1652"/>
                </a:cubicBezTo>
                <a:cubicBezTo>
                  <a:pt x="2333" y="1735"/>
                  <a:pt x="2217" y="1806"/>
                  <a:pt x="2098" y="1873"/>
                </a:cubicBezTo>
                <a:cubicBezTo>
                  <a:pt x="1972" y="1944"/>
                  <a:pt x="1841" y="2008"/>
                  <a:pt x="1711" y="2073"/>
                </a:cubicBezTo>
                <a:cubicBezTo>
                  <a:pt x="1600" y="2128"/>
                  <a:pt x="1490" y="2182"/>
                  <a:pt x="1382" y="2243"/>
                </a:cubicBezTo>
                <a:cubicBezTo>
                  <a:pt x="1304" y="2287"/>
                  <a:pt x="1227" y="2333"/>
                  <a:pt x="1159" y="2392"/>
                </a:cubicBezTo>
                <a:cubicBezTo>
                  <a:pt x="1139" y="2409"/>
                  <a:pt x="1119" y="2426"/>
                  <a:pt x="1101" y="2445"/>
                </a:cubicBezTo>
                <a:cubicBezTo>
                  <a:pt x="1062" y="2487"/>
                  <a:pt x="1030" y="2532"/>
                  <a:pt x="1018" y="2588"/>
                </a:cubicBezTo>
                <a:cubicBezTo>
                  <a:pt x="1017" y="2593"/>
                  <a:pt x="1014" y="2594"/>
                  <a:pt x="1011" y="2595"/>
                </a:cubicBezTo>
                <a:cubicBezTo>
                  <a:pt x="1001" y="2598"/>
                  <a:pt x="992" y="2601"/>
                  <a:pt x="983" y="2603"/>
                </a:cubicBezTo>
                <a:cubicBezTo>
                  <a:pt x="948" y="2612"/>
                  <a:pt x="913" y="2618"/>
                  <a:pt x="878" y="2622"/>
                </a:cubicBezTo>
                <a:cubicBezTo>
                  <a:pt x="873" y="2623"/>
                  <a:pt x="867" y="2621"/>
                  <a:pt x="863" y="2626"/>
                </a:cubicBezTo>
                <a:cubicBezTo>
                  <a:pt x="836" y="2626"/>
                  <a:pt x="810" y="2626"/>
                  <a:pt x="783" y="2626"/>
                </a:cubicBezTo>
                <a:cubicBezTo>
                  <a:pt x="778" y="2624"/>
                  <a:pt x="774" y="2624"/>
                  <a:pt x="769" y="2624"/>
                </a:cubicBezTo>
                <a:cubicBezTo>
                  <a:pt x="750" y="2622"/>
                  <a:pt x="730" y="2619"/>
                  <a:pt x="711" y="2616"/>
                </a:cubicBezTo>
                <a:cubicBezTo>
                  <a:pt x="609" y="2596"/>
                  <a:pt x="522" y="2548"/>
                  <a:pt x="445" y="2480"/>
                </a:cubicBezTo>
                <a:cubicBezTo>
                  <a:pt x="388" y="2431"/>
                  <a:pt x="341" y="2373"/>
                  <a:pt x="299" y="2312"/>
                </a:cubicBezTo>
                <a:cubicBezTo>
                  <a:pt x="237" y="2220"/>
                  <a:pt x="190" y="2122"/>
                  <a:pt x="149" y="2020"/>
                </a:cubicBezTo>
                <a:cubicBezTo>
                  <a:pt x="107" y="1913"/>
                  <a:pt x="74" y="1802"/>
                  <a:pt x="48" y="1690"/>
                </a:cubicBezTo>
                <a:cubicBezTo>
                  <a:pt x="30" y="1614"/>
                  <a:pt x="14" y="1536"/>
                  <a:pt x="4" y="1458"/>
                </a:cubicBezTo>
                <a:cubicBezTo>
                  <a:pt x="3" y="1455"/>
                  <a:pt x="3" y="1451"/>
                  <a:pt x="0" y="1449"/>
                </a:cubicBezTo>
                <a:close/>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8854" name="Freeform 6"/>
          <p:cNvSpPr>
            <a:spLocks/>
          </p:cNvSpPr>
          <p:nvPr userDrawn="1"/>
        </p:nvSpPr>
        <p:spPr bwMode="auto">
          <a:xfrm>
            <a:off x="10391775" y="2719388"/>
            <a:ext cx="12700" cy="79375"/>
          </a:xfrm>
          <a:custGeom>
            <a:avLst/>
            <a:gdLst/>
            <a:ahLst/>
            <a:cxnLst>
              <a:cxn ang="0">
                <a:pos x="4" y="25"/>
              </a:cxn>
              <a:cxn ang="0">
                <a:pos x="3" y="25"/>
              </a:cxn>
              <a:cxn ang="0">
                <a:pos x="2" y="25"/>
              </a:cxn>
              <a:cxn ang="0">
                <a:pos x="4" y="0"/>
              </a:cxn>
              <a:cxn ang="0">
                <a:pos x="4" y="25"/>
              </a:cxn>
            </a:cxnLst>
            <a:rect l="0" t="0" r="r" b="b"/>
            <a:pathLst>
              <a:path w="4" h="25">
                <a:moveTo>
                  <a:pt x="4" y="25"/>
                </a:moveTo>
                <a:cubicBezTo>
                  <a:pt x="3" y="25"/>
                  <a:pt x="3" y="25"/>
                  <a:pt x="3" y="25"/>
                </a:cubicBezTo>
                <a:cubicBezTo>
                  <a:pt x="2" y="25"/>
                  <a:pt x="2" y="25"/>
                  <a:pt x="2" y="25"/>
                </a:cubicBezTo>
                <a:cubicBezTo>
                  <a:pt x="0" y="16"/>
                  <a:pt x="4" y="8"/>
                  <a:pt x="4" y="0"/>
                </a:cubicBezTo>
                <a:cubicBezTo>
                  <a:pt x="4" y="8"/>
                  <a:pt x="4" y="16"/>
                  <a:pt x="4" y="25"/>
                </a:cubicBezTo>
                <a:close/>
              </a:path>
            </a:pathLst>
          </a:custGeom>
          <a:solidFill>
            <a:srgbClr val="FE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Title 1"/>
          <p:cNvSpPr>
            <a:spLocks noGrp="1"/>
          </p:cNvSpPr>
          <p:nvPr>
            <p:ph type="title"/>
          </p:nvPr>
        </p:nvSpPr>
        <p:spPr>
          <a:xfrm>
            <a:off x="227350" y="0"/>
            <a:ext cx="5061342" cy="1767016"/>
          </a:xfrm>
          <a:prstGeom prst="rect">
            <a:avLst/>
          </a:prstGeom>
        </p:spPr>
        <p:txBody>
          <a:bodyPr/>
          <a:lstStyle>
            <a:lvl1pPr>
              <a:defRPr>
                <a:solidFill>
                  <a:schemeClr val="accent5"/>
                </a:solidFill>
              </a:defRPr>
            </a:lvl1pPr>
          </a:lstStyle>
          <a:p>
            <a:r>
              <a:rPr lang="fr-FR"/>
              <a:t>Modifiez le style du titre</a:t>
            </a:r>
            <a:endParaRPr lang="en-GB"/>
          </a:p>
        </p:txBody>
      </p:sp>
      <p:sp>
        <p:nvSpPr>
          <p:cNvPr id="11"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24201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2"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49546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3" name="Text Placeholder 7">
            <a:extLst>
              <a:ext uri="{FF2B5EF4-FFF2-40B4-BE49-F238E27FC236}">
                <a16:creationId xmlns:a16="http://schemas.microsoft.com/office/drawing/2014/main" id="{ABF327CC-2917-45F5-82B2-75A9F742E63A}"/>
              </a:ext>
            </a:extLst>
          </p:cNvPr>
          <p:cNvSpPr>
            <a:spLocks noGrp="1"/>
          </p:cNvSpPr>
          <p:nvPr>
            <p:ph type="body" sz="quarter" idx="39" hasCustomPrompt="1"/>
          </p:nvPr>
        </p:nvSpPr>
        <p:spPr>
          <a:xfrm>
            <a:off x="7896200" y="464477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4" name="Text Placeholder 7">
            <a:extLst>
              <a:ext uri="{FF2B5EF4-FFF2-40B4-BE49-F238E27FC236}">
                <a16:creationId xmlns:a16="http://schemas.microsoft.com/office/drawing/2014/main" id="{169195DA-4761-45A5-B68F-E20845F04F0C}"/>
              </a:ext>
            </a:extLst>
          </p:cNvPr>
          <p:cNvSpPr>
            <a:spLocks noGrp="1"/>
          </p:cNvSpPr>
          <p:nvPr>
            <p:ph type="body" sz="quarter" idx="40" hasCustomPrompt="1"/>
          </p:nvPr>
        </p:nvSpPr>
        <p:spPr>
          <a:xfrm>
            <a:off x="7896200" y="379408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5" name="Text Placeholder 7">
            <a:extLst>
              <a:ext uri="{FF2B5EF4-FFF2-40B4-BE49-F238E27FC236}">
                <a16:creationId xmlns:a16="http://schemas.microsoft.com/office/drawing/2014/main" id="{343313FC-7C2A-4C39-A322-E5328A14AED9}"/>
              </a:ext>
            </a:extLst>
          </p:cNvPr>
          <p:cNvSpPr>
            <a:spLocks noGrp="1"/>
          </p:cNvSpPr>
          <p:nvPr>
            <p:ph type="body" sz="quarter" idx="41" hasCustomPrompt="1"/>
          </p:nvPr>
        </p:nvSpPr>
        <p:spPr>
          <a:xfrm>
            <a:off x="7896200" y="294339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6" name="Text Placeholder 7">
            <a:extLst>
              <a:ext uri="{FF2B5EF4-FFF2-40B4-BE49-F238E27FC236}">
                <a16:creationId xmlns:a16="http://schemas.microsoft.com/office/drawing/2014/main" id="{C9E896F1-84B5-4E7A-BD88-FFAFED8559EB}"/>
              </a:ext>
            </a:extLst>
          </p:cNvPr>
          <p:cNvSpPr>
            <a:spLocks noGrp="1"/>
          </p:cNvSpPr>
          <p:nvPr>
            <p:ph type="body" sz="quarter" idx="42" hasCustomPrompt="1"/>
          </p:nvPr>
        </p:nvSpPr>
        <p:spPr>
          <a:xfrm>
            <a:off x="7896200" y="209270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3" name="Espace réservé du texte 2"/>
          <p:cNvSpPr>
            <a:spLocks noGrp="1"/>
          </p:cNvSpPr>
          <p:nvPr>
            <p:ph type="body" sz="quarter" idx="43"/>
          </p:nvPr>
        </p:nvSpPr>
        <p:spPr>
          <a:xfrm>
            <a:off x="227013" y="1808163"/>
            <a:ext cx="5060950" cy="25114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747962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ent 9">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8595375" cy="1104900"/>
          </a:xfrm>
          <a:prstGeom prst="rect">
            <a:avLst/>
          </a:prstGeom>
        </p:spPr>
        <p:txBody>
          <a:bodyPr/>
          <a:lstStyle/>
          <a:p>
            <a:r>
              <a:rPr lang="fr-FR"/>
              <a:t>Modifiez le style du titre</a:t>
            </a:r>
            <a:endParaRPr lang="en-GB"/>
          </a:p>
        </p:txBody>
      </p:sp>
      <p:sp>
        <p:nvSpPr>
          <p:cNvPr id="3" name="Freeform: Shape 8">
            <a:extLst>
              <a:ext uri="{FF2B5EF4-FFF2-40B4-BE49-F238E27FC236}">
                <a16:creationId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5"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7"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510762" y="3878263"/>
            <a:ext cx="4169465" cy="1459050"/>
          </a:xfrm>
          <a:prstGeom prst="rect">
            <a:avLst/>
          </a:prstGeom>
        </p:spPr>
        <p:txBody>
          <a:bodyPr>
            <a:noAutofit/>
          </a:bodyPr>
          <a:lstStyle>
            <a:lvl1pPr algn="r">
              <a:lnSpc>
                <a:spcPct val="85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8"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8035327" y="2742306"/>
            <a:ext cx="3644899" cy="974725"/>
          </a:xfrm>
          <a:prstGeom prst="rect">
            <a:avLst/>
          </a:prstGeom>
        </p:spPr>
        <p:txBody>
          <a:bodyPr>
            <a:noAutofit/>
          </a:bodyPr>
          <a:lstStyle>
            <a:lvl1pPr algn="r">
              <a:lnSpc>
                <a:spcPct val="85000"/>
              </a:lnSpc>
              <a:defRPr sz="3200">
                <a:solidFill>
                  <a:schemeClr val="bg1"/>
                </a:solidFill>
              </a:defRPr>
            </a:lvl1pPr>
          </a:lstStyle>
          <a:p>
            <a:pPr lvl="0"/>
            <a:r>
              <a:rPr lang="en-US"/>
              <a:t>Click to add subtitle</a:t>
            </a:r>
          </a:p>
        </p:txBody>
      </p:sp>
      <p:sp>
        <p:nvSpPr>
          <p:cNvPr id="9" name="Espace réservé du texte 4"/>
          <p:cNvSpPr>
            <a:spLocks noGrp="1"/>
          </p:cNvSpPr>
          <p:nvPr>
            <p:ph type="body" sz="quarter" idx="16" hasCustomPrompt="1"/>
          </p:nvPr>
        </p:nvSpPr>
        <p:spPr>
          <a:xfrm>
            <a:off x="227349" y="1148607"/>
            <a:ext cx="8595375"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0"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‹N°›</a:t>
            </a:fld>
            <a:endParaRPr lang="en-US" sz="800">
              <a:solidFill>
                <a:schemeClr val="bg1"/>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2019. All rights reserved |</a:t>
            </a:r>
          </a:p>
        </p:txBody>
      </p:sp>
    </p:spTree>
    <p:extLst>
      <p:ext uri="{BB962C8B-B14F-4D97-AF65-F5344CB8AC3E}">
        <p14:creationId xmlns:p14="http://schemas.microsoft.com/office/powerpoint/2010/main" val="2635921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ent 10">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745" name="think-cell Slide" r:id="rId4" imgW="270" imgH="270" progId="TCLayout.ActiveDocument.1">
                  <p:embed/>
                </p:oleObj>
              </mc:Choice>
              <mc:Fallback>
                <p:oleObj name="think-cell Slide" r:id="rId4" imgW="270" imgH="270" progId="TCLayout.ActiveDocument.1">
                  <p:embed/>
                  <p:pic>
                    <p:nvPicPr>
                      <p:cNvPr id="20" name="Object 1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8"/>
          <p:cNvGrpSpPr/>
          <p:nvPr userDrawn="1"/>
        </p:nvGrpSpPr>
        <p:grpSpPr>
          <a:xfrm>
            <a:off x="5474198" y="1"/>
            <a:ext cx="6717802" cy="6879906"/>
            <a:chOff x="5301197" y="14514"/>
            <a:chExt cx="6689458" cy="6850879"/>
          </a:xfrm>
          <a:solidFill>
            <a:schemeClr val="accent4"/>
          </a:solidFill>
        </p:grpSpPr>
        <p:sp>
          <p:nvSpPr>
            <p:cNvPr id="87046" name="Freeform 6"/>
            <p:cNvSpPr>
              <a:spLocks/>
            </p:cNvSpPr>
            <p:nvPr userDrawn="1"/>
          </p:nvSpPr>
          <p:spPr bwMode="auto">
            <a:xfrm>
              <a:off x="5301197" y="3070823"/>
              <a:ext cx="6689458" cy="3794570"/>
            </a:xfrm>
            <a:custGeom>
              <a:avLst/>
              <a:gdLst/>
              <a:ahLst/>
              <a:cxnLst>
                <a:cxn ang="0">
                  <a:pos x="0" y="404"/>
                </a:cxn>
                <a:cxn ang="0">
                  <a:pos x="33" y="354"/>
                </a:cxn>
                <a:cxn ang="0">
                  <a:pos x="81" y="284"/>
                </a:cxn>
                <a:cxn ang="0">
                  <a:pos x="100" y="262"/>
                </a:cxn>
                <a:cxn ang="0">
                  <a:pos x="151" y="203"/>
                </a:cxn>
                <a:cxn ang="0">
                  <a:pos x="173" y="183"/>
                </a:cxn>
                <a:cxn ang="0">
                  <a:pos x="206" y="151"/>
                </a:cxn>
                <a:cxn ang="0">
                  <a:pos x="253" y="116"/>
                </a:cxn>
                <a:cxn ang="0">
                  <a:pos x="331" y="68"/>
                </a:cxn>
                <a:cxn ang="0">
                  <a:pos x="465" y="19"/>
                </a:cxn>
                <a:cxn ang="0">
                  <a:pos x="664" y="5"/>
                </a:cxn>
                <a:cxn ang="0">
                  <a:pos x="840" y="32"/>
                </a:cxn>
                <a:cxn ang="0">
                  <a:pos x="911" y="52"/>
                </a:cxn>
                <a:cxn ang="0">
                  <a:pos x="1026" y="92"/>
                </a:cxn>
                <a:cxn ang="0">
                  <a:pos x="1070" y="109"/>
                </a:cxn>
                <a:cxn ang="0">
                  <a:pos x="1149" y="144"/>
                </a:cxn>
                <a:cxn ang="0">
                  <a:pos x="1191" y="164"/>
                </a:cxn>
                <a:cxn ang="0">
                  <a:pos x="1272" y="205"/>
                </a:cxn>
                <a:cxn ang="0">
                  <a:pos x="1313" y="225"/>
                </a:cxn>
                <a:cxn ang="0">
                  <a:pos x="1399" y="273"/>
                </a:cxn>
                <a:cxn ang="0">
                  <a:pos x="1462" y="310"/>
                </a:cxn>
                <a:cxn ang="0">
                  <a:pos x="1515" y="341"/>
                </a:cxn>
                <a:cxn ang="0">
                  <a:pos x="1587" y="384"/>
                </a:cxn>
                <a:cxn ang="0">
                  <a:pos x="1633" y="414"/>
                </a:cxn>
                <a:cxn ang="0">
                  <a:pos x="1703" y="457"/>
                </a:cxn>
                <a:cxn ang="0">
                  <a:pos x="1770" y="498"/>
                </a:cxn>
                <a:cxn ang="0">
                  <a:pos x="1799" y="514"/>
                </a:cxn>
                <a:cxn ang="0">
                  <a:pos x="1894" y="569"/>
                </a:cxn>
                <a:cxn ang="0">
                  <a:pos x="2007" y="628"/>
                </a:cxn>
                <a:cxn ang="0">
                  <a:pos x="2087" y="668"/>
                </a:cxn>
                <a:cxn ang="0">
                  <a:pos x="2132" y="689"/>
                </a:cxn>
                <a:cxn ang="0">
                  <a:pos x="2208" y="724"/>
                </a:cxn>
                <a:cxn ang="0">
                  <a:pos x="2270" y="750"/>
                </a:cxn>
                <a:cxn ang="0">
                  <a:pos x="2336" y="777"/>
                </a:cxn>
                <a:cxn ang="0">
                  <a:pos x="2414" y="806"/>
                </a:cxn>
                <a:cxn ang="0">
                  <a:pos x="2523" y="843"/>
                </a:cxn>
                <a:cxn ang="0">
                  <a:pos x="2599" y="866"/>
                </a:cxn>
                <a:cxn ang="0">
                  <a:pos x="2713" y="894"/>
                </a:cxn>
                <a:cxn ang="0">
                  <a:pos x="2805" y="910"/>
                </a:cxn>
                <a:cxn ang="0">
                  <a:pos x="2812" y="910"/>
                </a:cxn>
                <a:cxn ang="0">
                  <a:pos x="2812" y="1597"/>
                </a:cxn>
                <a:cxn ang="0">
                  <a:pos x="2802" y="1597"/>
                </a:cxn>
                <a:cxn ang="0">
                  <a:pos x="896" y="1597"/>
                </a:cxn>
                <a:cxn ang="0">
                  <a:pos x="194" y="1597"/>
                </a:cxn>
                <a:cxn ang="0">
                  <a:pos x="186" y="1596"/>
                </a:cxn>
                <a:cxn ang="0">
                  <a:pos x="219" y="1567"/>
                </a:cxn>
                <a:cxn ang="0">
                  <a:pos x="285" y="1465"/>
                </a:cxn>
                <a:cxn ang="0">
                  <a:pos x="308" y="1363"/>
                </a:cxn>
                <a:cxn ang="0">
                  <a:pos x="305" y="1206"/>
                </a:cxn>
                <a:cxn ang="0">
                  <a:pos x="278" y="1067"/>
                </a:cxn>
                <a:cxn ang="0">
                  <a:pos x="253" y="977"/>
                </a:cxn>
                <a:cxn ang="0">
                  <a:pos x="217" y="872"/>
                </a:cxn>
                <a:cxn ang="0">
                  <a:pos x="191" y="802"/>
                </a:cxn>
                <a:cxn ang="0">
                  <a:pos x="153" y="713"/>
                </a:cxn>
                <a:cxn ang="0">
                  <a:pos x="104" y="605"/>
                </a:cxn>
                <a:cxn ang="0">
                  <a:pos x="91" y="581"/>
                </a:cxn>
                <a:cxn ang="0">
                  <a:pos x="58" y="514"/>
                </a:cxn>
                <a:cxn ang="0">
                  <a:pos x="3" y="411"/>
                </a:cxn>
                <a:cxn ang="0">
                  <a:pos x="0" y="407"/>
                </a:cxn>
                <a:cxn ang="0">
                  <a:pos x="0" y="404"/>
                </a:cxn>
              </a:cxnLst>
              <a:rect l="0" t="0" r="r" b="b"/>
              <a:pathLst>
                <a:path w="2812" h="1597">
                  <a:moveTo>
                    <a:pt x="0" y="404"/>
                  </a:moveTo>
                  <a:cubicBezTo>
                    <a:pt x="10" y="387"/>
                    <a:pt x="21" y="370"/>
                    <a:pt x="33" y="354"/>
                  </a:cubicBezTo>
                  <a:cubicBezTo>
                    <a:pt x="48" y="330"/>
                    <a:pt x="66" y="307"/>
                    <a:pt x="81" y="284"/>
                  </a:cubicBezTo>
                  <a:cubicBezTo>
                    <a:pt x="86" y="276"/>
                    <a:pt x="93" y="269"/>
                    <a:pt x="100" y="262"/>
                  </a:cubicBezTo>
                  <a:cubicBezTo>
                    <a:pt x="117" y="242"/>
                    <a:pt x="133" y="221"/>
                    <a:pt x="151" y="203"/>
                  </a:cubicBezTo>
                  <a:cubicBezTo>
                    <a:pt x="158" y="196"/>
                    <a:pt x="165" y="189"/>
                    <a:pt x="173" y="183"/>
                  </a:cubicBezTo>
                  <a:cubicBezTo>
                    <a:pt x="184" y="173"/>
                    <a:pt x="194" y="161"/>
                    <a:pt x="206" y="151"/>
                  </a:cubicBezTo>
                  <a:cubicBezTo>
                    <a:pt x="222" y="140"/>
                    <a:pt x="238" y="128"/>
                    <a:pt x="253" y="116"/>
                  </a:cubicBezTo>
                  <a:cubicBezTo>
                    <a:pt x="277" y="96"/>
                    <a:pt x="304" y="82"/>
                    <a:pt x="331" y="68"/>
                  </a:cubicBezTo>
                  <a:cubicBezTo>
                    <a:pt x="373" y="45"/>
                    <a:pt x="418" y="29"/>
                    <a:pt x="465" y="19"/>
                  </a:cubicBezTo>
                  <a:cubicBezTo>
                    <a:pt x="531" y="4"/>
                    <a:pt x="597" y="0"/>
                    <a:pt x="664" y="5"/>
                  </a:cubicBezTo>
                  <a:cubicBezTo>
                    <a:pt x="723" y="8"/>
                    <a:pt x="782" y="18"/>
                    <a:pt x="840" y="32"/>
                  </a:cubicBezTo>
                  <a:cubicBezTo>
                    <a:pt x="864" y="38"/>
                    <a:pt x="888" y="43"/>
                    <a:pt x="911" y="52"/>
                  </a:cubicBezTo>
                  <a:cubicBezTo>
                    <a:pt x="949" y="65"/>
                    <a:pt x="988" y="77"/>
                    <a:pt x="1026" y="92"/>
                  </a:cubicBezTo>
                  <a:cubicBezTo>
                    <a:pt x="1041" y="98"/>
                    <a:pt x="1056" y="103"/>
                    <a:pt x="1070" y="109"/>
                  </a:cubicBezTo>
                  <a:cubicBezTo>
                    <a:pt x="1096" y="122"/>
                    <a:pt x="1123" y="132"/>
                    <a:pt x="1149" y="144"/>
                  </a:cubicBezTo>
                  <a:cubicBezTo>
                    <a:pt x="1163" y="151"/>
                    <a:pt x="1177" y="157"/>
                    <a:pt x="1191" y="164"/>
                  </a:cubicBezTo>
                  <a:cubicBezTo>
                    <a:pt x="1218" y="177"/>
                    <a:pt x="1245" y="191"/>
                    <a:pt x="1272" y="205"/>
                  </a:cubicBezTo>
                  <a:cubicBezTo>
                    <a:pt x="1286" y="212"/>
                    <a:pt x="1300" y="218"/>
                    <a:pt x="1313" y="225"/>
                  </a:cubicBezTo>
                  <a:cubicBezTo>
                    <a:pt x="1341" y="243"/>
                    <a:pt x="1371" y="256"/>
                    <a:pt x="1399" y="273"/>
                  </a:cubicBezTo>
                  <a:cubicBezTo>
                    <a:pt x="1420" y="286"/>
                    <a:pt x="1441" y="298"/>
                    <a:pt x="1462" y="310"/>
                  </a:cubicBezTo>
                  <a:cubicBezTo>
                    <a:pt x="1480" y="320"/>
                    <a:pt x="1498" y="330"/>
                    <a:pt x="1515" y="341"/>
                  </a:cubicBezTo>
                  <a:cubicBezTo>
                    <a:pt x="1539" y="355"/>
                    <a:pt x="1562" y="371"/>
                    <a:pt x="1587" y="384"/>
                  </a:cubicBezTo>
                  <a:cubicBezTo>
                    <a:pt x="1603" y="394"/>
                    <a:pt x="1617" y="405"/>
                    <a:pt x="1633" y="414"/>
                  </a:cubicBezTo>
                  <a:cubicBezTo>
                    <a:pt x="1656" y="429"/>
                    <a:pt x="1680" y="442"/>
                    <a:pt x="1703" y="457"/>
                  </a:cubicBezTo>
                  <a:cubicBezTo>
                    <a:pt x="1725" y="471"/>
                    <a:pt x="1747" y="485"/>
                    <a:pt x="1770" y="498"/>
                  </a:cubicBezTo>
                  <a:cubicBezTo>
                    <a:pt x="1780" y="504"/>
                    <a:pt x="1790" y="508"/>
                    <a:pt x="1799" y="514"/>
                  </a:cubicBezTo>
                  <a:cubicBezTo>
                    <a:pt x="1829" y="535"/>
                    <a:pt x="1863" y="550"/>
                    <a:pt x="1894" y="569"/>
                  </a:cubicBezTo>
                  <a:cubicBezTo>
                    <a:pt x="1931" y="590"/>
                    <a:pt x="1969" y="608"/>
                    <a:pt x="2007" y="628"/>
                  </a:cubicBezTo>
                  <a:cubicBezTo>
                    <a:pt x="2033" y="642"/>
                    <a:pt x="2060" y="655"/>
                    <a:pt x="2087" y="668"/>
                  </a:cubicBezTo>
                  <a:cubicBezTo>
                    <a:pt x="2102" y="675"/>
                    <a:pt x="2118" y="681"/>
                    <a:pt x="2132" y="689"/>
                  </a:cubicBezTo>
                  <a:cubicBezTo>
                    <a:pt x="2157" y="702"/>
                    <a:pt x="2183" y="712"/>
                    <a:pt x="2208" y="724"/>
                  </a:cubicBezTo>
                  <a:cubicBezTo>
                    <a:pt x="2229" y="733"/>
                    <a:pt x="2250" y="740"/>
                    <a:pt x="2270" y="750"/>
                  </a:cubicBezTo>
                  <a:cubicBezTo>
                    <a:pt x="2292" y="760"/>
                    <a:pt x="2314" y="768"/>
                    <a:pt x="2336" y="777"/>
                  </a:cubicBezTo>
                  <a:cubicBezTo>
                    <a:pt x="2362" y="787"/>
                    <a:pt x="2389" y="795"/>
                    <a:pt x="2414" y="806"/>
                  </a:cubicBezTo>
                  <a:cubicBezTo>
                    <a:pt x="2450" y="821"/>
                    <a:pt x="2486" y="832"/>
                    <a:pt x="2523" y="843"/>
                  </a:cubicBezTo>
                  <a:cubicBezTo>
                    <a:pt x="2548" y="851"/>
                    <a:pt x="2574" y="858"/>
                    <a:pt x="2599" y="866"/>
                  </a:cubicBezTo>
                  <a:cubicBezTo>
                    <a:pt x="2637" y="878"/>
                    <a:pt x="2675" y="886"/>
                    <a:pt x="2713" y="894"/>
                  </a:cubicBezTo>
                  <a:cubicBezTo>
                    <a:pt x="2744" y="901"/>
                    <a:pt x="2774" y="906"/>
                    <a:pt x="2805" y="910"/>
                  </a:cubicBezTo>
                  <a:cubicBezTo>
                    <a:pt x="2807" y="910"/>
                    <a:pt x="2810" y="910"/>
                    <a:pt x="2812" y="910"/>
                  </a:cubicBezTo>
                  <a:cubicBezTo>
                    <a:pt x="2812" y="1139"/>
                    <a:pt x="2812" y="1368"/>
                    <a:pt x="2812" y="1597"/>
                  </a:cubicBezTo>
                  <a:cubicBezTo>
                    <a:pt x="2809" y="1596"/>
                    <a:pt x="2805" y="1597"/>
                    <a:pt x="2802" y="1597"/>
                  </a:cubicBezTo>
                  <a:cubicBezTo>
                    <a:pt x="2167" y="1597"/>
                    <a:pt x="1531" y="1597"/>
                    <a:pt x="896" y="1597"/>
                  </a:cubicBezTo>
                  <a:cubicBezTo>
                    <a:pt x="662" y="1597"/>
                    <a:pt x="428" y="1597"/>
                    <a:pt x="194" y="1597"/>
                  </a:cubicBezTo>
                  <a:cubicBezTo>
                    <a:pt x="192" y="1597"/>
                    <a:pt x="189" y="1597"/>
                    <a:pt x="186" y="1596"/>
                  </a:cubicBezTo>
                  <a:cubicBezTo>
                    <a:pt x="198" y="1586"/>
                    <a:pt x="208" y="1577"/>
                    <a:pt x="219" y="1567"/>
                  </a:cubicBezTo>
                  <a:cubicBezTo>
                    <a:pt x="250" y="1539"/>
                    <a:pt x="269" y="1502"/>
                    <a:pt x="285" y="1465"/>
                  </a:cubicBezTo>
                  <a:cubicBezTo>
                    <a:pt x="298" y="1432"/>
                    <a:pt x="304" y="1398"/>
                    <a:pt x="308" y="1363"/>
                  </a:cubicBezTo>
                  <a:cubicBezTo>
                    <a:pt x="313" y="1310"/>
                    <a:pt x="311" y="1258"/>
                    <a:pt x="305" y="1206"/>
                  </a:cubicBezTo>
                  <a:cubicBezTo>
                    <a:pt x="299" y="1159"/>
                    <a:pt x="291" y="1112"/>
                    <a:pt x="278" y="1067"/>
                  </a:cubicBezTo>
                  <a:cubicBezTo>
                    <a:pt x="269" y="1037"/>
                    <a:pt x="263" y="1006"/>
                    <a:pt x="253" y="977"/>
                  </a:cubicBezTo>
                  <a:cubicBezTo>
                    <a:pt x="242" y="942"/>
                    <a:pt x="232" y="906"/>
                    <a:pt x="217" y="872"/>
                  </a:cubicBezTo>
                  <a:cubicBezTo>
                    <a:pt x="208" y="849"/>
                    <a:pt x="200" y="825"/>
                    <a:pt x="191" y="802"/>
                  </a:cubicBezTo>
                  <a:cubicBezTo>
                    <a:pt x="178" y="772"/>
                    <a:pt x="167" y="742"/>
                    <a:pt x="153" y="713"/>
                  </a:cubicBezTo>
                  <a:cubicBezTo>
                    <a:pt x="136" y="677"/>
                    <a:pt x="120" y="641"/>
                    <a:pt x="104" y="605"/>
                  </a:cubicBezTo>
                  <a:cubicBezTo>
                    <a:pt x="100" y="597"/>
                    <a:pt x="95" y="589"/>
                    <a:pt x="91" y="581"/>
                  </a:cubicBezTo>
                  <a:cubicBezTo>
                    <a:pt x="81" y="558"/>
                    <a:pt x="69" y="536"/>
                    <a:pt x="58" y="514"/>
                  </a:cubicBezTo>
                  <a:cubicBezTo>
                    <a:pt x="41" y="479"/>
                    <a:pt x="21" y="445"/>
                    <a:pt x="3" y="411"/>
                  </a:cubicBezTo>
                  <a:cubicBezTo>
                    <a:pt x="2" y="409"/>
                    <a:pt x="2" y="407"/>
                    <a:pt x="0" y="407"/>
                  </a:cubicBezTo>
                  <a:cubicBezTo>
                    <a:pt x="0" y="406"/>
                    <a:pt x="0" y="405"/>
                    <a:pt x="0" y="4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047" name="Freeform 7"/>
            <p:cNvSpPr>
              <a:spLocks/>
            </p:cNvSpPr>
            <p:nvPr userDrawn="1"/>
          </p:nvSpPr>
          <p:spPr bwMode="auto">
            <a:xfrm>
              <a:off x="10041739" y="14514"/>
              <a:ext cx="1948916" cy="3234346"/>
            </a:xfrm>
            <a:custGeom>
              <a:avLst/>
              <a:gdLst/>
              <a:ahLst/>
              <a:cxnLst>
                <a:cxn ang="0">
                  <a:pos x="819" y="1361"/>
                </a:cxn>
                <a:cxn ang="0">
                  <a:pos x="799" y="1335"/>
                </a:cxn>
                <a:cxn ang="0">
                  <a:pos x="765" y="1294"/>
                </a:cxn>
                <a:cxn ang="0">
                  <a:pos x="730" y="1249"/>
                </a:cxn>
                <a:cxn ang="0">
                  <a:pos x="666" y="1172"/>
                </a:cxn>
                <a:cxn ang="0">
                  <a:pos x="618" y="1113"/>
                </a:cxn>
                <a:cxn ang="0">
                  <a:pos x="571" y="1054"/>
                </a:cxn>
                <a:cxn ang="0">
                  <a:pos x="545" y="1019"/>
                </a:cxn>
                <a:cxn ang="0">
                  <a:pos x="485" y="940"/>
                </a:cxn>
                <a:cxn ang="0">
                  <a:pos x="442" y="881"/>
                </a:cxn>
                <a:cxn ang="0">
                  <a:pos x="420" y="849"/>
                </a:cxn>
                <a:cxn ang="0">
                  <a:pos x="363" y="765"/>
                </a:cxn>
                <a:cxn ang="0">
                  <a:pos x="323" y="705"/>
                </a:cxn>
                <a:cxn ang="0">
                  <a:pos x="294" y="658"/>
                </a:cxn>
                <a:cxn ang="0">
                  <a:pos x="254" y="591"/>
                </a:cxn>
                <a:cxn ang="0">
                  <a:pos x="231" y="550"/>
                </a:cxn>
                <a:cxn ang="0">
                  <a:pos x="189" y="475"/>
                </a:cxn>
                <a:cxn ang="0">
                  <a:pos x="168" y="433"/>
                </a:cxn>
                <a:cxn ang="0">
                  <a:pos x="134" y="364"/>
                </a:cxn>
                <a:cxn ang="0">
                  <a:pos x="104" y="299"/>
                </a:cxn>
                <a:cxn ang="0">
                  <a:pos x="57" y="181"/>
                </a:cxn>
                <a:cxn ang="0">
                  <a:pos x="40" y="135"/>
                </a:cxn>
                <a:cxn ang="0">
                  <a:pos x="1" y="5"/>
                </a:cxn>
                <a:cxn ang="0">
                  <a:pos x="0" y="0"/>
                </a:cxn>
                <a:cxn ang="0">
                  <a:pos x="812" y="0"/>
                </a:cxn>
                <a:cxn ang="0">
                  <a:pos x="819" y="6"/>
                </a:cxn>
                <a:cxn ang="0">
                  <a:pos x="819" y="1361"/>
                </a:cxn>
              </a:cxnLst>
              <a:rect l="0" t="0" r="r" b="b"/>
              <a:pathLst>
                <a:path w="819" h="1361">
                  <a:moveTo>
                    <a:pt x="819" y="1361"/>
                  </a:moveTo>
                  <a:cubicBezTo>
                    <a:pt x="812" y="1353"/>
                    <a:pt x="806" y="1344"/>
                    <a:pt x="799" y="1335"/>
                  </a:cubicBezTo>
                  <a:cubicBezTo>
                    <a:pt x="788" y="1321"/>
                    <a:pt x="776" y="1308"/>
                    <a:pt x="765" y="1294"/>
                  </a:cubicBezTo>
                  <a:cubicBezTo>
                    <a:pt x="754" y="1279"/>
                    <a:pt x="743" y="1263"/>
                    <a:pt x="730" y="1249"/>
                  </a:cubicBezTo>
                  <a:cubicBezTo>
                    <a:pt x="707" y="1224"/>
                    <a:pt x="688" y="1197"/>
                    <a:pt x="666" y="1172"/>
                  </a:cubicBezTo>
                  <a:cubicBezTo>
                    <a:pt x="650" y="1153"/>
                    <a:pt x="633" y="1133"/>
                    <a:pt x="618" y="1113"/>
                  </a:cubicBezTo>
                  <a:cubicBezTo>
                    <a:pt x="603" y="1093"/>
                    <a:pt x="585" y="1075"/>
                    <a:pt x="571" y="1054"/>
                  </a:cubicBezTo>
                  <a:cubicBezTo>
                    <a:pt x="563" y="1042"/>
                    <a:pt x="554" y="1030"/>
                    <a:pt x="545" y="1019"/>
                  </a:cubicBezTo>
                  <a:cubicBezTo>
                    <a:pt x="523" y="994"/>
                    <a:pt x="505" y="966"/>
                    <a:pt x="485" y="940"/>
                  </a:cubicBezTo>
                  <a:cubicBezTo>
                    <a:pt x="470" y="920"/>
                    <a:pt x="456" y="901"/>
                    <a:pt x="442" y="881"/>
                  </a:cubicBezTo>
                  <a:cubicBezTo>
                    <a:pt x="434" y="870"/>
                    <a:pt x="428" y="859"/>
                    <a:pt x="420" y="849"/>
                  </a:cubicBezTo>
                  <a:cubicBezTo>
                    <a:pt x="399" y="822"/>
                    <a:pt x="382" y="793"/>
                    <a:pt x="363" y="765"/>
                  </a:cubicBezTo>
                  <a:cubicBezTo>
                    <a:pt x="349" y="745"/>
                    <a:pt x="336" y="725"/>
                    <a:pt x="323" y="705"/>
                  </a:cubicBezTo>
                  <a:cubicBezTo>
                    <a:pt x="313" y="690"/>
                    <a:pt x="304" y="674"/>
                    <a:pt x="294" y="658"/>
                  </a:cubicBezTo>
                  <a:cubicBezTo>
                    <a:pt x="280" y="636"/>
                    <a:pt x="267" y="614"/>
                    <a:pt x="254" y="591"/>
                  </a:cubicBezTo>
                  <a:cubicBezTo>
                    <a:pt x="246" y="577"/>
                    <a:pt x="239" y="563"/>
                    <a:pt x="231" y="550"/>
                  </a:cubicBezTo>
                  <a:cubicBezTo>
                    <a:pt x="215" y="526"/>
                    <a:pt x="203" y="500"/>
                    <a:pt x="189" y="475"/>
                  </a:cubicBezTo>
                  <a:cubicBezTo>
                    <a:pt x="182" y="461"/>
                    <a:pt x="176" y="446"/>
                    <a:pt x="168" y="433"/>
                  </a:cubicBezTo>
                  <a:cubicBezTo>
                    <a:pt x="155" y="411"/>
                    <a:pt x="145" y="387"/>
                    <a:pt x="134" y="364"/>
                  </a:cubicBezTo>
                  <a:cubicBezTo>
                    <a:pt x="123" y="343"/>
                    <a:pt x="115" y="321"/>
                    <a:pt x="104" y="299"/>
                  </a:cubicBezTo>
                  <a:cubicBezTo>
                    <a:pt x="86" y="261"/>
                    <a:pt x="72" y="221"/>
                    <a:pt x="57" y="181"/>
                  </a:cubicBezTo>
                  <a:cubicBezTo>
                    <a:pt x="51" y="165"/>
                    <a:pt x="47" y="150"/>
                    <a:pt x="40" y="135"/>
                  </a:cubicBezTo>
                  <a:cubicBezTo>
                    <a:pt x="23" y="93"/>
                    <a:pt x="13" y="49"/>
                    <a:pt x="1" y="5"/>
                  </a:cubicBezTo>
                  <a:cubicBezTo>
                    <a:pt x="0" y="4"/>
                    <a:pt x="0" y="2"/>
                    <a:pt x="0" y="0"/>
                  </a:cubicBezTo>
                  <a:cubicBezTo>
                    <a:pt x="271" y="0"/>
                    <a:pt x="542" y="0"/>
                    <a:pt x="812" y="0"/>
                  </a:cubicBezTo>
                  <a:cubicBezTo>
                    <a:pt x="818" y="0"/>
                    <a:pt x="819" y="1"/>
                    <a:pt x="819" y="6"/>
                  </a:cubicBezTo>
                  <a:cubicBezTo>
                    <a:pt x="819" y="458"/>
                    <a:pt x="819" y="909"/>
                    <a:pt x="819" y="13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 name="Title 1"/>
          <p:cNvSpPr>
            <a:spLocks noGrp="1"/>
          </p:cNvSpPr>
          <p:nvPr>
            <p:ph type="title"/>
          </p:nvPr>
        </p:nvSpPr>
        <p:spPr>
          <a:xfrm>
            <a:off x="227349" y="0"/>
            <a:ext cx="9991689" cy="1104900"/>
          </a:xfrm>
          <a:prstGeom prst="rect">
            <a:avLst/>
          </a:prstGeom>
        </p:spPr>
        <p:txBody>
          <a:bodyPr/>
          <a:lstStyle/>
          <a:p>
            <a:r>
              <a:rPr lang="fr-FR"/>
              <a:t>Modifiez le style du titre</a:t>
            </a:r>
            <a:endParaRPr lang="en-GB"/>
          </a:p>
        </p:txBody>
      </p:sp>
      <p:sp>
        <p:nvSpPr>
          <p:cNvPr id="6"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r>
              <a:rPr lang="fr-FR"/>
              <a:t>Cliquez sur l'icône pour ajouter une image</a:t>
            </a:r>
            <a:endParaRPr lang="pt-PT"/>
          </a:p>
        </p:txBody>
      </p:sp>
      <p:sp>
        <p:nvSpPr>
          <p:cNvPr id="8"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‹N°›</a:t>
            </a:fld>
            <a:endParaRPr lang="en-US" sz="800">
              <a:solidFill>
                <a:schemeClr val="bg1"/>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2019. All rights reserved |</a:t>
            </a:r>
          </a:p>
        </p:txBody>
      </p:sp>
      <p:sp>
        <p:nvSpPr>
          <p:cNvPr id="22"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23"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25" name="Text Placeholder 7">
            <a:extLst>
              <a:ext uri="{FF2B5EF4-FFF2-40B4-BE49-F238E27FC236}">
                <a16:creationId xmlns:a16="http://schemas.microsoft.com/office/drawing/2014/main" id="{92D6AE9D-467E-46C0-B32B-79A9B07CDD13}"/>
              </a:ext>
            </a:extLst>
          </p:cNvPr>
          <p:cNvSpPr>
            <a:spLocks noGrp="1"/>
          </p:cNvSpPr>
          <p:nvPr>
            <p:ph type="body" sz="quarter" idx="35"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Tree>
    <p:extLst>
      <p:ext uri="{BB962C8B-B14F-4D97-AF65-F5344CB8AC3E}">
        <p14:creationId xmlns:p14="http://schemas.microsoft.com/office/powerpoint/2010/main" val="66594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1A27-F30C-EC4F-AB1B-B4E79A0A82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370E62-9DFE-5541-86BF-0A096A646F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87DFAB-1768-4A47-A5B3-FF63BFEE1C91}"/>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5" name="Footer Placeholder 4">
            <a:extLst>
              <a:ext uri="{FF2B5EF4-FFF2-40B4-BE49-F238E27FC236}">
                <a16:creationId xmlns:a16="http://schemas.microsoft.com/office/drawing/2014/main" id="{D8B8B4C6-2FB3-5A4D-BF69-6D377B753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2E160-E0C1-7A4E-905F-5F9767D0DDEA}"/>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11074897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 11">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769"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userDrawn="1"/>
        </p:nvGrpSpPr>
        <p:grpSpPr>
          <a:xfrm>
            <a:off x="5474198" y="1"/>
            <a:ext cx="6717802" cy="6879906"/>
            <a:chOff x="5301197" y="14514"/>
            <a:chExt cx="6689458" cy="6850879"/>
          </a:xfrm>
          <a:solidFill>
            <a:schemeClr val="accent4"/>
          </a:solidFill>
        </p:grpSpPr>
        <p:sp>
          <p:nvSpPr>
            <p:cNvPr id="12" name="Freeform 6"/>
            <p:cNvSpPr>
              <a:spLocks/>
            </p:cNvSpPr>
            <p:nvPr userDrawn="1"/>
          </p:nvSpPr>
          <p:spPr bwMode="auto">
            <a:xfrm>
              <a:off x="5301197" y="3070823"/>
              <a:ext cx="6689458" cy="3794570"/>
            </a:xfrm>
            <a:custGeom>
              <a:avLst/>
              <a:gdLst/>
              <a:ahLst/>
              <a:cxnLst>
                <a:cxn ang="0">
                  <a:pos x="0" y="404"/>
                </a:cxn>
                <a:cxn ang="0">
                  <a:pos x="33" y="354"/>
                </a:cxn>
                <a:cxn ang="0">
                  <a:pos x="81" y="284"/>
                </a:cxn>
                <a:cxn ang="0">
                  <a:pos x="100" y="262"/>
                </a:cxn>
                <a:cxn ang="0">
                  <a:pos x="151" y="203"/>
                </a:cxn>
                <a:cxn ang="0">
                  <a:pos x="173" y="183"/>
                </a:cxn>
                <a:cxn ang="0">
                  <a:pos x="206" y="151"/>
                </a:cxn>
                <a:cxn ang="0">
                  <a:pos x="253" y="116"/>
                </a:cxn>
                <a:cxn ang="0">
                  <a:pos x="331" y="68"/>
                </a:cxn>
                <a:cxn ang="0">
                  <a:pos x="465" y="19"/>
                </a:cxn>
                <a:cxn ang="0">
                  <a:pos x="664" y="5"/>
                </a:cxn>
                <a:cxn ang="0">
                  <a:pos x="840" y="32"/>
                </a:cxn>
                <a:cxn ang="0">
                  <a:pos x="911" y="52"/>
                </a:cxn>
                <a:cxn ang="0">
                  <a:pos x="1026" y="92"/>
                </a:cxn>
                <a:cxn ang="0">
                  <a:pos x="1070" y="109"/>
                </a:cxn>
                <a:cxn ang="0">
                  <a:pos x="1149" y="144"/>
                </a:cxn>
                <a:cxn ang="0">
                  <a:pos x="1191" y="164"/>
                </a:cxn>
                <a:cxn ang="0">
                  <a:pos x="1272" y="205"/>
                </a:cxn>
                <a:cxn ang="0">
                  <a:pos x="1313" y="225"/>
                </a:cxn>
                <a:cxn ang="0">
                  <a:pos x="1399" y="273"/>
                </a:cxn>
                <a:cxn ang="0">
                  <a:pos x="1462" y="310"/>
                </a:cxn>
                <a:cxn ang="0">
                  <a:pos x="1515" y="341"/>
                </a:cxn>
                <a:cxn ang="0">
                  <a:pos x="1587" y="384"/>
                </a:cxn>
                <a:cxn ang="0">
                  <a:pos x="1633" y="414"/>
                </a:cxn>
                <a:cxn ang="0">
                  <a:pos x="1703" y="457"/>
                </a:cxn>
                <a:cxn ang="0">
                  <a:pos x="1770" y="498"/>
                </a:cxn>
                <a:cxn ang="0">
                  <a:pos x="1799" y="514"/>
                </a:cxn>
                <a:cxn ang="0">
                  <a:pos x="1894" y="569"/>
                </a:cxn>
                <a:cxn ang="0">
                  <a:pos x="2007" y="628"/>
                </a:cxn>
                <a:cxn ang="0">
                  <a:pos x="2087" y="668"/>
                </a:cxn>
                <a:cxn ang="0">
                  <a:pos x="2132" y="689"/>
                </a:cxn>
                <a:cxn ang="0">
                  <a:pos x="2208" y="724"/>
                </a:cxn>
                <a:cxn ang="0">
                  <a:pos x="2270" y="750"/>
                </a:cxn>
                <a:cxn ang="0">
                  <a:pos x="2336" y="777"/>
                </a:cxn>
                <a:cxn ang="0">
                  <a:pos x="2414" y="806"/>
                </a:cxn>
                <a:cxn ang="0">
                  <a:pos x="2523" y="843"/>
                </a:cxn>
                <a:cxn ang="0">
                  <a:pos x="2599" y="866"/>
                </a:cxn>
                <a:cxn ang="0">
                  <a:pos x="2713" y="894"/>
                </a:cxn>
                <a:cxn ang="0">
                  <a:pos x="2805" y="910"/>
                </a:cxn>
                <a:cxn ang="0">
                  <a:pos x="2812" y="910"/>
                </a:cxn>
                <a:cxn ang="0">
                  <a:pos x="2812" y="1597"/>
                </a:cxn>
                <a:cxn ang="0">
                  <a:pos x="2802" y="1597"/>
                </a:cxn>
                <a:cxn ang="0">
                  <a:pos x="896" y="1597"/>
                </a:cxn>
                <a:cxn ang="0">
                  <a:pos x="194" y="1597"/>
                </a:cxn>
                <a:cxn ang="0">
                  <a:pos x="186" y="1596"/>
                </a:cxn>
                <a:cxn ang="0">
                  <a:pos x="219" y="1567"/>
                </a:cxn>
                <a:cxn ang="0">
                  <a:pos x="285" y="1465"/>
                </a:cxn>
                <a:cxn ang="0">
                  <a:pos x="308" y="1363"/>
                </a:cxn>
                <a:cxn ang="0">
                  <a:pos x="305" y="1206"/>
                </a:cxn>
                <a:cxn ang="0">
                  <a:pos x="278" y="1067"/>
                </a:cxn>
                <a:cxn ang="0">
                  <a:pos x="253" y="977"/>
                </a:cxn>
                <a:cxn ang="0">
                  <a:pos x="217" y="872"/>
                </a:cxn>
                <a:cxn ang="0">
                  <a:pos x="191" y="802"/>
                </a:cxn>
                <a:cxn ang="0">
                  <a:pos x="153" y="713"/>
                </a:cxn>
                <a:cxn ang="0">
                  <a:pos x="104" y="605"/>
                </a:cxn>
                <a:cxn ang="0">
                  <a:pos x="91" y="581"/>
                </a:cxn>
                <a:cxn ang="0">
                  <a:pos x="58" y="514"/>
                </a:cxn>
                <a:cxn ang="0">
                  <a:pos x="3" y="411"/>
                </a:cxn>
                <a:cxn ang="0">
                  <a:pos x="0" y="407"/>
                </a:cxn>
                <a:cxn ang="0">
                  <a:pos x="0" y="404"/>
                </a:cxn>
              </a:cxnLst>
              <a:rect l="0" t="0" r="r" b="b"/>
              <a:pathLst>
                <a:path w="2812" h="1597">
                  <a:moveTo>
                    <a:pt x="0" y="404"/>
                  </a:moveTo>
                  <a:cubicBezTo>
                    <a:pt x="10" y="387"/>
                    <a:pt x="21" y="370"/>
                    <a:pt x="33" y="354"/>
                  </a:cubicBezTo>
                  <a:cubicBezTo>
                    <a:pt x="48" y="330"/>
                    <a:pt x="66" y="307"/>
                    <a:pt x="81" y="284"/>
                  </a:cubicBezTo>
                  <a:cubicBezTo>
                    <a:pt x="86" y="276"/>
                    <a:pt x="93" y="269"/>
                    <a:pt x="100" y="262"/>
                  </a:cubicBezTo>
                  <a:cubicBezTo>
                    <a:pt x="117" y="242"/>
                    <a:pt x="133" y="221"/>
                    <a:pt x="151" y="203"/>
                  </a:cubicBezTo>
                  <a:cubicBezTo>
                    <a:pt x="158" y="196"/>
                    <a:pt x="165" y="189"/>
                    <a:pt x="173" y="183"/>
                  </a:cubicBezTo>
                  <a:cubicBezTo>
                    <a:pt x="184" y="173"/>
                    <a:pt x="194" y="161"/>
                    <a:pt x="206" y="151"/>
                  </a:cubicBezTo>
                  <a:cubicBezTo>
                    <a:pt x="222" y="140"/>
                    <a:pt x="238" y="128"/>
                    <a:pt x="253" y="116"/>
                  </a:cubicBezTo>
                  <a:cubicBezTo>
                    <a:pt x="277" y="96"/>
                    <a:pt x="304" y="82"/>
                    <a:pt x="331" y="68"/>
                  </a:cubicBezTo>
                  <a:cubicBezTo>
                    <a:pt x="373" y="45"/>
                    <a:pt x="418" y="29"/>
                    <a:pt x="465" y="19"/>
                  </a:cubicBezTo>
                  <a:cubicBezTo>
                    <a:pt x="531" y="4"/>
                    <a:pt x="597" y="0"/>
                    <a:pt x="664" y="5"/>
                  </a:cubicBezTo>
                  <a:cubicBezTo>
                    <a:pt x="723" y="8"/>
                    <a:pt x="782" y="18"/>
                    <a:pt x="840" y="32"/>
                  </a:cubicBezTo>
                  <a:cubicBezTo>
                    <a:pt x="864" y="38"/>
                    <a:pt x="888" y="43"/>
                    <a:pt x="911" y="52"/>
                  </a:cubicBezTo>
                  <a:cubicBezTo>
                    <a:pt x="949" y="65"/>
                    <a:pt x="988" y="77"/>
                    <a:pt x="1026" y="92"/>
                  </a:cubicBezTo>
                  <a:cubicBezTo>
                    <a:pt x="1041" y="98"/>
                    <a:pt x="1056" y="103"/>
                    <a:pt x="1070" y="109"/>
                  </a:cubicBezTo>
                  <a:cubicBezTo>
                    <a:pt x="1096" y="122"/>
                    <a:pt x="1123" y="132"/>
                    <a:pt x="1149" y="144"/>
                  </a:cubicBezTo>
                  <a:cubicBezTo>
                    <a:pt x="1163" y="151"/>
                    <a:pt x="1177" y="157"/>
                    <a:pt x="1191" y="164"/>
                  </a:cubicBezTo>
                  <a:cubicBezTo>
                    <a:pt x="1218" y="177"/>
                    <a:pt x="1245" y="191"/>
                    <a:pt x="1272" y="205"/>
                  </a:cubicBezTo>
                  <a:cubicBezTo>
                    <a:pt x="1286" y="212"/>
                    <a:pt x="1300" y="218"/>
                    <a:pt x="1313" y="225"/>
                  </a:cubicBezTo>
                  <a:cubicBezTo>
                    <a:pt x="1341" y="243"/>
                    <a:pt x="1371" y="256"/>
                    <a:pt x="1399" y="273"/>
                  </a:cubicBezTo>
                  <a:cubicBezTo>
                    <a:pt x="1420" y="286"/>
                    <a:pt x="1441" y="298"/>
                    <a:pt x="1462" y="310"/>
                  </a:cubicBezTo>
                  <a:cubicBezTo>
                    <a:pt x="1480" y="320"/>
                    <a:pt x="1498" y="330"/>
                    <a:pt x="1515" y="341"/>
                  </a:cubicBezTo>
                  <a:cubicBezTo>
                    <a:pt x="1539" y="355"/>
                    <a:pt x="1562" y="371"/>
                    <a:pt x="1587" y="384"/>
                  </a:cubicBezTo>
                  <a:cubicBezTo>
                    <a:pt x="1603" y="394"/>
                    <a:pt x="1617" y="405"/>
                    <a:pt x="1633" y="414"/>
                  </a:cubicBezTo>
                  <a:cubicBezTo>
                    <a:pt x="1656" y="429"/>
                    <a:pt x="1680" y="442"/>
                    <a:pt x="1703" y="457"/>
                  </a:cubicBezTo>
                  <a:cubicBezTo>
                    <a:pt x="1725" y="471"/>
                    <a:pt x="1747" y="485"/>
                    <a:pt x="1770" y="498"/>
                  </a:cubicBezTo>
                  <a:cubicBezTo>
                    <a:pt x="1780" y="504"/>
                    <a:pt x="1790" y="508"/>
                    <a:pt x="1799" y="514"/>
                  </a:cubicBezTo>
                  <a:cubicBezTo>
                    <a:pt x="1829" y="535"/>
                    <a:pt x="1863" y="550"/>
                    <a:pt x="1894" y="569"/>
                  </a:cubicBezTo>
                  <a:cubicBezTo>
                    <a:pt x="1931" y="590"/>
                    <a:pt x="1969" y="608"/>
                    <a:pt x="2007" y="628"/>
                  </a:cubicBezTo>
                  <a:cubicBezTo>
                    <a:pt x="2033" y="642"/>
                    <a:pt x="2060" y="655"/>
                    <a:pt x="2087" y="668"/>
                  </a:cubicBezTo>
                  <a:cubicBezTo>
                    <a:pt x="2102" y="675"/>
                    <a:pt x="2118" y="681"/>
                    <a:pt x="2132" y="689"/>
                  </a:cubicBezTo>
                  <a:cubicBezTo>
                    <a:pt x="2157" y="702"/>
                    <a:pt x="2183" y="712"/>
                    <a:pt x="2208" y="724"/>
                  </a:cubicBezTo>
                  <a:cubicBezTo>
                    <a:pt x="2229" y="733"/>
                    <a:pt x="2250" y="740"/>
                    <a:pt x="2270" y="750"/>
                  </a:cubicBezTo>
                  <a:cubicBezTo>
                    <a:pt x="2292" y="760"/>
                    <a:pt x="2314" y="768"/>
                    <a:pt x="2336" y="777"/>
                  </a:cubicBezTo>
                  <a:cubicBezTo>
                    <a:pt x="2362" y="787"/>
                    <a:pt x="2389" y="795"/>
                    <a:pt x="2414" y="806"/>
                  </a:cubicBezTo>
                  <a:cubicBezTo>
                    <a:pt x="2450" y="821"/>
                    <a:pt x="2486" y="832"/>
                    <a:pt x="2523" y="843"/>
                  </a:cubicBezTo>
                  <a:cubicBezTo>
                    <a:pt x="2548" y="851"/>
                    <a:pt x="2574" y="858"/>
                    <a:pt x="2599" y="866"/>
                  </a:cubicBezTo>
                  <a:cubicBezTo>
                    <a:pt x="2637" y="878"/>
                    <a:pt x="2675" y="886"/>
                    <a:pt x="2713" y="894"/>
                  </a:cubicBezTo>
                  <a:cubicBezTo>
                    <a:pt x="2744" y="901"/>
                    <a:pt x="2774" y="906"/>
                    <a:pt x="2805" y="910"/>
                  </a:cubicBezTo>
                  <a:cubicBezTo>
                    <a:pt x="2807" y="910"/>
                    <a:pt x="2810" y="910"/>
                    <a:pt x="2812" y="910"/>
                  </a:cubicBezTo>
                  <a:cubicBezTo>
                    <a:pt x="2812" y="1139"/>
                    <a:pt x="2812" y="1368"/>
                    <a:pt x="2812" y="1597"/>
                  </a:cubicBezTo>
                  <a:cubicBezTo>
                    <a:pt x="2809" y="1596"/>
                    <a:pt x="2805" y="1597"/>
                    <a:pt x="2802" y="1597"/>
                  </a:cubicBezTo>
                  <a:cubicBezTo>
                    <a:pt x="2167" y="1597"/>
                    <a:pt x="1531" y="1597"/>
                    <a:pt x="896" y="1597"/>
                  </a:cubicBezTo>
                  <a:cubicBezTo>
                    <a:pt x="662" y="1597"/>
                    <a:pt x="428" y="1597"/>
                    <a:pt x="194" y="1597"/>
                  </a:cubicBezTo>
                  <a:cubicBezTo>
                    <a:pt x="192" y="1597"/>
                    <a:pt x="189" y="1597"/>
                    <a:pt x="186" y="1596"/>
                  </a:cubicBezTo>
                  <a:cubicBezTo>
                    <a:pt x="198" y="1586"/>
                    <a:pt x="208" y="1577"/>
                    <a:pt x="219" y="1567"/>
                  </a:cubicBezTo>
                  <a:cubicBezTo>
                    <a:pt x="250" y="1539"/>
                    <a:pt x="269" y="1502"/>
                    <a:pt x="285" y="1465"/>
                  </a:cubicBezTo>
                  <a:cubicBezTo>
                    <a:pt x="298" y="1432"/>
                    <a:pt x="304" y="1398"/>
                    <a:pt x="308" y="1363"/>
                  </a:cubicBezTo>
                  <a:cubicBezTo>
                    <a:pt x="313" y="1310"/>
                    <a:pt x="311" y="1258"/>
                    <a:pt x="305" y="1206"/>
                  </a:cubicBezTo>
                  <a:cubicBezTo>
                    <a:pt x="299" y="1159"/>
                    <a:pt x="291" y="1112"/>
                    <a:pt x="278" y="1067"/>
                  </a:cubicBezTo>
                  <a:cubicBezTo>
                    <a:pt x="269" y="1037"/>
                    <a:pt x="263" y="1006"/>
                    <a:pt x="253" y="977"/>
                  </a:cubicBezTo>
                  <a:cubicBezTo>
                    <a:pt x="242" y="942"/>
                    <a:pt x="232" y="906"/>
                    <a:pt x="217" y="872"/>
                  </a:cubicBezTo>
                  <a:cubicBezTo>
                    <a:pt x="208" y="849"/>
                    <a:pt x="200" y="825"/>
                    <a:pt x="191" y="802"/>
                  </a:cubicBezTo>
                  <a:cubicBezTo>
                    <a:pt x="178" y="772"/>
                    <a:pt x="167" y="742"/>
                    <a:pt x="153" y="713"/>
                  </a:cubicBezTo>
                  <a:cubicBezTo>
                    <a:pt x="136" y="677"/>
                    <a:pt x="120" y="641"/>
                    <a:pt x="104" y="605"/>
                  </a:cubicBezTo>
                  <a:cubicBezTo>
                    <a:pt x="100" y="597"/>
                    <a:pt x="95" y="589"/>
                    <a:pt x="91" y="581"/>
                  </a:cubicBezTo>
                  <a:cubicBezTo>
                    <a:pt x="81" y="558"/>
                    <a:pt x="69" y="536"/>
                    <a:pt x="58" y="514"/>
                  </a:cubicBezTo>
                  <a:cubicBezTo>
                    <a:pt x="41" y="479"/>
                    <a:pt x="21" y="445"/>
                    <a:pt x="3" y="411"/>
                  </a:cubicBezTo>
                  <a:cubicBezTo>
                    <a:pt x="2" y="409"/>
                    <a:pt x="2" y="407"/>
                    <a:pt x="0" y="407"/>
                  </a:cubicBezTo>
                  <a:cubicBezTo>
                    <a:pt x="0" y="406"/>
                    <a:pt x="0" y="405"/>
                    <a:pt x="0" y="4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10041739" y="14514"/>
              <a:ext cx="1948916" cy="3234346"/>
            </a:xfrm>
            <a:custGeom>
              <a:avLst/>
              <a:gdLst/>
              <a:ahLst/>
              <a:cxnLst>
                <a:cxn ang="0">
                  <a:pos x="819" y="1361"/>
                </a:cxn>
                <a:cxn ang="0">
                  <a:pos x="799" y="1335"/>
                </a:cxn>
                <a:cxn ang="0">
                  <a:pos x="765" y="1294"/>
                </a:cxn>
                <a:cxn ang="0">
                  <a:pos x="730" y="1249"/>
                </a:cxn>
                <a:cxn ang="0">
                  <a:pos x="666" y="1172"/>
                </a:cxn>
                <a:cxn ang="0">
                  <a:pos x="618" y="1113"/>
                </a:cxn>
                <a:cxn ang="0">
                  <a:pos x="571" y="1054"/>
                </a:cxn>
                <a:cxn ang="0">
                  <a:pos x="545" y="1019"/>
                </a:cxn>
                <a:cxn ang="0">
                  <a:pos x="485" y="940"/>
                </a:cxn>
                <a:cxn ang="0">
                  <a:pos x="442" y="881"/>
                </a:cxn>
                <a:cxn ang="0">
                  <a:pos x="420" y="849"/>
                </a:cxn>
                <a:cxn ang="0">
                  <a:pos x="363" y="765"/>
                </a:cxn>
                <a:cxn ang="0">
                  <a:pos x="323" y="705"/>
                </a:cxn>
                <a:cxn ang="0">
                  <a:pos x="294" y="658"/>
                </a:cxn>
                <a:cxn ang="0">
                  <a:pos x="254" y="591"/>
                </a:cxn>
                <a:cxn ang="0">
                  <a:pos x="231" y="550"/>
                </a:cxn>
                <a:cxn ang="0">
                  <a:pos x="189" y="475"/>
                </a:cxn>
                <a:cxn ang="0">
                  <a:pos x="168" y="433"/>
                </a:cxn>
                <a:cxn ang="0">
                  <a:pos x="134" y="364"/>
                </a:cxn>
                <a:cxn ang="0">
                  <a:pos x="104" y="299"/>
                </a:cxn>
                <a:cxn ang="0">
                  <a:pos x="57" y="181"/>
                </a:cxn>
                <a:cxn ang="0">
                  <a:pos x="40" y="135"/>
                </a:cxn>
                <a:cxn ang="0">
                  <a:pos x="1" y="5"/>
                </a:cxn>
                <a:cxn ang="0">
                  <a:pos x="0" y="0"/>
                </a:cxn>
                <a:cxn ang="0">
                  <a:pos x="812" y="0"/>
                </a:cxn>
                <a:cxn ang="0">
                  <a:pos x="819" y="6"/>
                </a:cxn>
                <a:cxn ang="0">
                  <a:pos x="819" y="1361"/>
                </a:cxn>
              </a:cxnLst>
              <a:rect l="0" t="0" r="r" b="b"/>
              <a:pathLst>
                <a:path w="819" h="1361">
                  <a:moveTo>
                    <a:pt x="819" y="1361"/>
                  </a:moveTo>
                  <a:cubicBezTo>
                    <a:pt x="812" y="1353"/>
                    <a:pt x="806" y="1344"/>
                    <a:pt x="799" y="1335"/>
                  </a:cubicBezTo>
                  <a:cubicBezTo>
                    <a:pt x="788" y="1321"/>
                    <a:pt x="776" y="1308"/>
                    <a:pt x="765" y="1294"/>
                  </a:cubicBezTo>
                  <a:cubicBezTo>
                    <a:pt x="754" y="1279"/>
                    <a:pt x="743" y="1263"/>
                    <a:pt x="730" y="1249"/>
                  </a:cubicBezTo>
                  <a:cubicBezTo>
                    <a:pt x="707" y="1224"/>
                    <a:pt x="688" y="1197"/>
                    <a:pt x="666" y="1172"/>
                  </a:cubicBezTo>
                  <a:cubicBezTo>
                    <a:pt x="650" y="1153"/>
                    <a:pt x="633" y="1133"/>
                    <a:pt x="618" y="1113"/>
                  </a:cubicBezTo>
                  <a:cubicBezTo>
                    <a:pt x="603" y="1093"/>
                    <a:pt x="585" y="1075"/>
                    <a:pt x="571" y="1054"/>
                  </a:cubicBezTo>
                  <a:cubicBezTo>
                    <a:pt x="563" y="1042"/>
                    <a:pt x="554" y="1030"/>
                    <a:pt x="545" y="1019"/>
                  </a:cubicBezTo>
                  <a:cubicBezTo>
                    <a:pt x="523" y="994"/>
                    <a:pt x="505" y="966"/>
                    <a:pt x="485" y="940"/>
                  </a:cubicBezTo>
                  <a:cubicBezTo>
                    <a:pt x="470" y="920"/>
                    <a:pt x="456" y="901"/>
                    <a:pt x="442" y="881"/>
                  </a:cubicBezTo>
                  <a:cubicBezTo>
                    <a:pt x="434" y="870"/>
                    <a:pt x="428" y="859"/>
                    <a:pt x="420" y="849"/>
                  </a:cubicBezTo>
                  <a:cubicBezTo>
                    <a:pt x="399" y="822"/>
                    <a:pt x="382" y="793"/>
                    <a:pt x="363" y="765"/>
                  </a:cubicBezTo>
                  <a:cubicBezTo>
                    <a:pt x="349" y="745"/>
                    <a:pt x="336" y="725"/>
                    <a:pt x="323" y="705"/>
                  </a:cubicBezTo>
                  <a:cubicBezTo>
                    <a:pt x="313" y="690"/>
                    <a:pt x="304" y="674"/>
                    <a:pt x="294" y="658"/>
                  </a:cubicBezTo>
                  <a:cubicBezTo>
                    <a:pt x="280" y="636"/>
                    <a:pt x="267" y="614"/>
                    <a:pt x="254" y="591"/>
                  </a:cubicBezTo>
                  <a:cubicBezTo>
                    <a:pt x="246" y="577"/>
                    <a:pt x="239" y="563"/>
                    <a:pt x="231" y="550"/>
                  </a:cubicBezTo>
                  <a:cubicBezTo>
                    <a:pt x="215" y="526"/>
                    <a:pt x="203" y="500"/>
                    <a:pt x="189" y="475"/>
                  </a:cubicBezTo>
                  <a:cubicBezTo>
                    <a:pt x="182" y="461"/>
                    <a:pt x="176" y="446"/>
                    <a:pt x="168" y="433"/>
                  </a:cubicBezTo>
                  <a:cubicBezTo>
                    <a:pt x="155" y="411"/>
                    <a:pt x="145" y="387"/>
                    <a:pt x="134" y="364"/>
                  </a:cubicBezTo>
                  <a:cubicBezTo>
                    <a:pt x="123" y="343"/>
                    <a:pt x="115" y="321"/>
                    <a:pt x="104" y="299"/>
                  </a:cubicBezTo>
                  <a:cubicBezTo>
                    <a:pt x="86" y="261"/>
                    <a:pt x="72" y="221"/>
                    <a:pt x="57" y="181"/>
                  </a:cubicBezTo>
                  <a:cubicBezTo>
                    <a:pt x="51" y="165"/>
                    <a:pt x="47" y="150"/>
                    <a:pt x="40" y="135"/>
                  </a:cubicBezTo>
                  <a:cubicBezTo>
                    <a:pt x="23" y="93"/>
                    <a:pt x="13" y="49"/>
                    <a:pt x="1" y="5"/>
                  </a:cubicBezTo>
                  <a:cubicBezTo>
                    <a:pt x="0" y="4"/>
                    <a:pt x="0" y="2"/>
                    <a:pt x="0" y="0"/>
                  </a:cubicBezTo>
                  <a:cubicBezTo>
                    <a:pt x="271" y="0"/>
                    <a:pt x="542" y="0"/>
                    <a:pt x="812" y="0"/>
                  </a:cubicBezTo>
                  <a:cubicBezTo>
                    <a:pt x="818" y="0"/>
                    <a:pt x="819" y="1"/>
                    <a:pt x="819" y="6"/>
                  </a:cubicBezTo>
                  <a:cubicBezTo>
                    <a:pt x="819" y="458"/>
                    <a:pt x="819" y="909"/>
                    <a:pt x="819" y="13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893124" y="4430870"/>
            <a:ext cx="4123375" cy="2046130"/>
          </a:xfrm>
          <a:prstGeom prst="rect">
            <a:avLst/>
          </a:prstGeom>
        </p:spPr>
        <p:txBody>
          <a:bodyPr>
            <a:noAutofit/>
          </a:bodyPr>
          <a:lstStyle>
            <a:lvl1pPr>
              <a:lnSpc>
                <a:spcPct val="1000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6"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‹N°›</a:t>
            </a:fld>
            <a:endParaRPr lang="en-US" sz="800">
              <a:solidFill>
                <a:schemeClr val="bg1"/>
              </a:solidFill>
              <a:cs typeface="Arial" panose="020B0604020202020204" pitchFamily="34" charset="0"/>
            </a:endParaRPr>
          </a:p>
        </p:txBody>
      </p:sp>
      <p:sp>
        <p:nvSpPr>
          <p:cNvPr id="9"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2019. All rights reserved |</a:t>
            </a:r>
          </a:p>
        </p:txBody>
      </p:sp>
      <p:sp>
        <p:nvSpPr>
          <p:cNvPr id="2" name="Title 1"/>
          <p:cNvSpPr>
            <a:spLocks noGrp="1"/>
          </p:cNvSpPr>
          <p:nvPr>
            <p:ph type="title"/>
          </p:nvPr>
        </p:nvSpPr>
        <p:spPr>
          <a:xfrm>
            <a:off x="6688365" y="4199582"/>
            <a:ext cx="3484336" cy="2218871"/>
          </a:xfrm>
          <a:prstGeom prst="rect">
            <a:avLst/>
          </a:prstGeom>
        </p:spPr>
        <p:txBody>
          <a:bodyPr/>
          <a:lstStyle>
            <a:lvl1pPr>
              <a:defRPr>
                <a:solidFill>
                  <a:schemeClr val="bg1"/>
                </a:solidFill>
              </a:defRPr>
            </a:lvl1pPr>
          </a:lstStyle>
          <a:p>
            <a:r>
              <a:rPr lang="fr-FR"/>
              <a:t>Modifiez le style du titre</a:t>
            </a:r>
            <a:endParaRPr lang="en-GB"/>
          </a:p>
        </p:txBody>
      </p:sp>
    </p:spTree>
    <p:extLst>
      <p:ext uri="{BB962C8B-B14F-4D97-AF65-F5344CB8AC3E}">
        <p14:creationId xmlns:p14="http://schemas.microsoft.com/office/powerpoint/2010/main" val="39038582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1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79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reeform 6"/>
          <p:cNvSpPr>
            <a:spLocks/>
          </p:cNvSpPr>
          <p:nvPr userDrawn="1"/>
        </p:nvSpPr>
        <p:spPr bwMode="auto">
          <a:xfrm>
            <a:off x="-1" y="0"/>
            <a:ext cx="5557037" cy="6499225"/>
          </a:xfrm>
          <a:custGeom>
            <a:avLst/>
            <a:gdLst>
              <a:gd name="connsiteX0" fmla="*/ 9977 w 10000"/>
              <a:gd name="connsiteY0" fmla="*/ 377 h 10000"/>
              <a:gd name="connsiteX1" fmla="*/ 9977 w 10000"/>
              <a:gd name="connsiteY1" fmla="*/ 357 h 10000"/>
              <a:gd name="connsiteX2" fmla="*/ 9989 w 10000"/>
              <a:gd name="connsiteY2" fmla="*/ 338 h 10000"/>
              <a:gd name="connsiteX3" fmla="*/ 9989 w 10000"/>
              <a:gd name="connsiteY3" fmla="*/ 88 h 10000"/>
              <a:gd name="connsiteX4" fmla="*/ 9971 w 10000"/>
              <a:gd name="connsiteY4" fmla="*/ 64 h 10000"/>
              <a:gd name="connsiteX5" fmla="*/ 9971 w 10000"/>
              <a:gd name="connsiteY5" fmla="*/ 20 h 10000"/>
              <a:gd name="connsiteX6" fmla="*/ 9989 w 10000"/>
              <a:gd name="connsiteY6" fmla="*/ 0 h 10000"/>
              <a:gd name="connsiteX7" fmla="*/ 51 w 10000"/>
              <a:gd name="connsiteY7" fmla="*/ 0 h 10000"/>
              <a:gd name="connsiteX8" fmla="*/ 0 w 10000"/>
              <a:gd name="connsiteY8" fmla="*/ 44 h 10000"/>
              <a:gd name="connsiteX9" fmla="*/ 0 w 10000"/>
              <a:gd name="connsiteY9" fmla="*/ 8865 h 10000"/>
              <a:gd name="connsiteX10" fmla="*/ 46 w 10000"/>
              <a:gd name="connsiteY10" fmla="*/ 8865 h 10000"/>
              <a:gd name="connsiteX11" fmla="*/ 91 w 10000"/>
              <a:gd name="connsiteY11" fmla="*/ 8894 h 10000"/>
              <a:gd name="connsiteX12" fmla="*/ 1041 w 10000"/>
              <a:gd name="connsiteY12" fmla="*/ 9437 h 10000"/>
              <a:gd name="connsiteX13" fmla="*/ 2802 w 10000"/>
              <a:gd name="connsiteY13" fmla="*/ 9961 h 10000"/>
              <a:gd name="connsiteX14" fmla="*/ 3985 w 10000"/>
              <a:gd name="connsiteY14" fmla="*/ 9878 h 10000"/>
              <a:gd name="connsiteX15" fmla="*/ 5397 w 10000"/>
              <a:gd name="connsiteY15" fmla="*/ 9090 h 10000"/>
              <a:gd name="connsiteX16" fmla="*/ 5409 w 10000"/>
              <a:gd name="connsiteY16" fmla="*/ 9036 h 10000"/>
              <a:gd name="connsiteX17" fmla="*/ 5363 w 10000"/>
              <a:gd name="connsiteY17" fmla="*/ 8552 h 10000"/>
              <a:gd name="connsiteX18" fmla="*/ 5672 w 10000"/>
              <a:gd name="connsiteY18" fmla="*/ 7681 h 10000"/>
              <a:gd name="connsiteX19" fmla="*/ 6467 w 10000"/>
              <a:gd name="connsiteY19" fmla="*/ 6463 h 10000"/>
              <a:gd name="connsiteX20" fmla="*/ 8067 w 10000"/>
              <a:gd name="connsiteY20" fmla="*/ 4364 h 10000"/>
              <a:gd name="connsiteX21" fmla="*/ 9251 w 10000"/>
              <a:gd name="connsiteY21" fmla="*/ 2578 h 10000"/>
              <a:gd name="connsiteX22" fmla="*/ 9851 w 10000"/>
              <a:gd name="connsiteY22" fmla="*/ 1150 h 10000"/>
              <a:gd name="connsiteX23" fmla="*/ 9943 w 10000"/>
              <a:gd name="connsiteY23" fmla="*/ 714 h 10000"/>
              <a:gd name="connsiteX24" fmla="*/ 9960 w 10000"/>
              <a:gd name="connsiteY24" fmla="*/ 563 h 10000"/>
              <a:gd name="connsiteX25" fmla="*/ 9971 w 10000"/>
              <a:gd name="connsiteY25" fmla="*/ 411 h 10000"/>
              <a:gd name="connsiteX26" fmla="*/ 9977 w 10000"/>
              <a:gd name="connsiteY26"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64 h 10000"/>
              <a:gd name="connsiteX4" fmla="*/ 9971 w 10000"/>
              <a:gd name="connsiteY4" fmla="*/ 20 h 10000"/>
              <a:gd name="connsiteX5" fmla="*/ 9989 w 10000"/>
              <a:gd name="connsiteY5" fmla="*/ 0 h 10000"/>
              <a:gd name="connsiteX6" fmla="*/ 51 w 10000"/>
              <a:gd name="connsiteY6" fmla="*/ 0 h 10000"/>
              <a:gd name="connsiteX7" fmla="*/ 0 w 10000"/>
              <a:gd name="connsiteY7" fmla="*/ 44 h 10000"/>
              <a:gd name="connsiteX8" fmla="*/ 0 w 10000"/>
              <a:gd name="connsiteY8" fmla="*/ 8865 h 10000"/>
              <a:gd name="connsiteX9" fmla="*/ 46 w 10000"/>
              <a:gd name="connsiteY9" fmla="*/ 8865 h 10000"/>
              <a:gd name="connsiteX10" fmla="*/ 91 w 10000"/>
              <a:gd name="connsiteY10" fmla="*/ 8894 h 10000"/>
              <a:gd name="connsiteX11" fmla="*/ 1041 w 10000"/>
              <a:gd name="connsiteY11" fmla="*/ 9437 h 10000"/>
              <a:gd name="connsiteX12" fmla="*/ 2802 w 10000"/>
              <a:gd name="connsiteY12" fmla="*/ 9961 h 10000"/>
              <a:gd name="connsiteX13" fmla="*/ 3985 w 10000"/>
              <a:gd name="connsiteY13" fmla="*/ 9878 h 10000"/>
              <a:gd name="connsiteX14" fmla="*/ 5397 w 10000"/>
              <a:gd name="connsiteY14" fmla="*/ 9090 h 10000"/>
              <a:gd name="connsiteX15" fmla="*/ 5409 w 10000"/>
              <a:gd name="connsiteY15" fmla="*/ 9036 h 10000"/>
              <a:gd name="connsiteX16" fmla="*/ 5363 w 10000"/>
              <a:gd name="connsiteY16" fmla="*/ 8552 h 10000"/>
              <a:gd name="connsiteX17" fmla="*/ 5672 w 10000"/>
              <a:gd name="connsiteY17" fmla="*/ 7681 h 10000"/>
              <a:gd name="connsiteX18" fmla="*/ 6467 w 10000"/>
              <a:gd name="connsiteY18" fmla="*/ 6463 h 10000"/>
              <a:gd name="connsiteX19" fmla="*/ 8067 w 10000"/>
              <a:gd name="connsiteY19" fmla="*/ 4364 h 10000"/>
              <a:gd name="connsiteX20" fmla="*/ 9251 w 10000"/>
              <a:gd name="connsiteY20" fmla="*/ 2578 h 10000"/>
              <a:gd name="connsiteX21" fmla="*/ 9851 w 10000"/>
              <a:gd name="connsiteY21" fmla="*/ 1150 h 10000"/>
              <a:gd name="connsiteX22" fmla="*/ 9943 w 10000"/>
              <a:gd name="connsiteY22" fmla="*/ 714 h 10000"/>
              <a:gd name="connsiteX23" fmla="*/ 9960 w 10000"/>
              <a:gd name="connsiteY23" fmla="*/ 563 h 10000"/>
              <a:gd name="connsiteX24" fmla="*/ 9971 w 10000"/>
              <a:gd name="connsiteY24" fmla="*/ 411 h 10000"/>
              <a:gd name="connsiteX25" fmla="*/ 9977 w 10000"/>
              <a:gd name="connsiteY25"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9989 w 10000"/>
              <a:gd name="connsiteY4" fmla="*/ 0 h 10000"/>
              <a:gd name="connsiteX5" fmla="*/ 51 w 10000"/>
              <a:gd name="connsiteY5" fmla="*/ 0 h 10000"/>
              <a:gd name="connsiteX6" fmla="*/ 0 w 10000"/>
              <a:gd name="connsiteY6" fmla="*/ 44 h 10000"/>
              <a:gd name="connsiteX7" fmla="*/ 0 w 10000"/>
              <a:gd name="connsiteY7" fmla="*/ 8865 h 10000"/>
              <a:gd name="connsiteX8" fmla="*/ 46 w 10000"/>
              <a:gd name="connsiteY8" fmla="*/ 8865 h 10000"/>
              <a:gd name="connsiteX9" fmla="*/ 91 w 10000"/>
              <a:gd name="connsiteY9" fmla="*/ 8894 h 10000"/>
              <a:gd name="connsiteX10" fmla="*/ 1041 w 10000"/>
              <a:gd name="connsiteY10" fmla="*/ 9437 h 10000"/>
              <a:gd name="connsiteX11" fmla="*/ 2802 w 10000"/>
              <a:gd name="connsiteY11" fmla="*/ 9961 h 10000"/>
              <a:gd name="connsiteX12" fmla="*/ 3985 w 10000"/>
              <a:gd name="connsiteY12" fmla="*/ 9878 h 10000"/>
              <a:gd name="connsiteX13" fmla="*/ 5397 w 10000"/>
              <a:gd name="connsiteY13" fmla="*/ 9090 h 10000"/>
              <a:gd name="connsiteX14" fmla="*/ 5409 w 10000"/>
              <a:gd name="connsiteY14" fmla="*/ 9036 h 10000"/>
              <a:gd name="connsiteX15" fmla="*/ 5363 w 10000"/>
              <a:gd name="connsiteY15" fmla="*/ 8552 h 10000"/>
              <a:gd name="connsiteX16" fmla="*/ 5672 w 10000"/>
              <a:gd name="connsiteY16" fmla="*/ 7681 h 10000"/>
              <a:gd name="connsiteX17" fmla="*/ 6467 w 10000"/>
              <a:gd name="connsiteY17" fmla="*/ 6463 h 10000"/>
              <a:gd name="connsiteX18" fmla="*/ 8067 w 10000"/>
              <a:gd name="connsiteY18" fmla="*/ 4364 h 10000"/>
              <a:gd name="connsiteX19" fmla="*/ 9251 w 10000"/>
              <a:gd name="connsiteY19" fmla="*/ 2578 h 10000"/>
              <a:gd name="connsiteX20" fmla="*/ 9851 w 10000"/>
              <a:gd name="connsiteY20" fmla="*/ 1150 h 10000"/>
              <a:gd name="connsiteX21" fmla="*/ 9943 w 10000"/>
              <a:gd name="connsiteY21" fmla="*/ 714 h 10000"/>
              <a:gd name="connsiteX22" fmla="*/ 9960 w 10000"/>
              <a:gd name="connsiteY22" fmla="*/ 563 h 10000"/>
              <a:gd name="connsiteX23" fmla="*/ 9971 w 10000"/>
              <a:gd name="connsiteY23" fmla="*/ 411 h 10000"/>
              <a:gd name="connsiteX24" fmla="*/ 9977 w 10000"/>
              <a:gd name="connsiteY24"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7 w 10000"/>
              <a:gd name="connsiteY0" fmla="*/ 377 h 10000"/>
              <a:gd name="connsiteX1" fmla="*/ 9977 w 10000"/>
              <a:gd name="connsiteY1" fmla="*/ 357 h 10000"/>
              <a:gd name="connsiteX2" fmla="*/ 9989 w 10000"/>
              <a:gd name="connsiteY2" fmla="*/ 88 h 10000"/>
              <a:gd name="connsiteX3" fmla="*/ 9977 w 10000"/>
              <a:gd name="connsiteY3" fmla="*/ 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1 w 9990"/>
              <a:gd name="connsiteY0" fmla="*/ 411 h 10000"/>
              <a:gd name="connsiteX1" fmla="*/ 9977 w 9990"/>
              <a:gd name="connsiteY1" fmla="*/ 357 h 10000"/>
              <a:gd name="connsiteX2" fmla="*/ 9989 w 9990"/>
              <a:gd name="connsiteY2" fmla="*/ 88 h 10000"/>
              <a:gd name="connsiteX3" fmla="*/ 9977 w 9990"/>
              <a:gd name="connsiteY3" fmla="*/ 0 h 10000"/>
              <a:gd name="connsiteX4" fmla="*/ 51 w 9990"/>
              <a:gd name="connsiteY4" fmla="*/ 0 h 10000"/>
              <a:gd name="connsiteX5" fmla="*/ 0 w 9990"/>
              <a:gd name="connsiteY5" fmla="*/ 44 h 10000"/>
              <a:gd name="connsiteX6" fmla="*/ 0 w 9990"/>
              <a:gd name="connsiteY6" fmla="*/ 8865 h 10000"/>
              <a:gd name="connsiteX7" fmla="*/ 46 w 9990"/>
              <a:gd name="connsiteY7" fmla="*/ 8865 h 10000"/>
              <a:gd name="connsiteX8" fmla="*/ 91 w 9990"/>
              <a:gd name="connsiteY8" fmla="*/ 8894 h 10000"/>
              <a:gd name="connsiteX9" fmla="*/ 1041 w 9990"/>
              <a:gd name="connsiteY9" fmla="*/ 9437 h 10000"/>
              <a:gd name="connsiteX10" fmla="*/ 2802 w 9990"/>
              <a:gd name="connsiteY10" fmla="*/ 9961 h 10000"/>
              <a:gd name="connsiteX11" fmla="*/ 3985 w 9990"/>
              <a:gd name="connsiteY11" fmla="*/ 9878 h 10000"/>
              <a:gd name="connsiteX12" fmla="*/ 5397 w 9990"/>
              <a:gd name="connsiteY12" fmla="*/ 9090 h 10000"/>
              <a:gd name="connsiteX13" fmla="*/ 5409 w 9990"/>
              <a:gd name="connsiteY13" fmla="*/ 9036 h 10000"/>
              <a:gd name="connsiteX14" fmla="*/ 5363 w 9990"/>
              <a:gd name="connsiteY14" fmla="*/ 8552 h 10000"/>
              <a:gd name="connsiteX15" fmla="*/ 5672 w 9990"/>
              <a:gd name="connsiteY15" fmla="*/ 7681 h 10000"/>
              <a:gd name="connsiteX16" fmla="*/ 6467 w 9990"/>
              <a:gd name="connsiteY16" fmla="*/ 6463 h 10000"/>
              <a:gd name="connsiteX17" fmla="*/ 8067 w 9990"/>
              <a:gd name="connsiteY17" fmla="*/ 4364 h 10000"/>
              <a:gd name="connsiteX18" fmla="*/ 9251 w 9990"/>
              <a:gd name="connsiteY18" fmla="*/ 2578 h 10000"/>
              <a:gd name="connsiteX19" fmla="*/ 9851 w 9990"/>
              <a:gd name="connsiteY19" fmla="*/ 1150 h 10000"/>
              <a:gd name="connsiteX20" fmla="*/ 9943 w 9990"/>
              <a:gd name="connsiteY20" fmla="*/ 714 h 10000"/>
              <a:gd name="connsiteX21" fmla="*/ 9960 w 9990"/>
              <a:gd name="connsiteY21" fmla="*/ 563 h 10000"/>
              <a:gd name="connsiteX22" fmla="*/ 9971 w 9990"/>
              <a:gd name="connsiteY22" fmla="*/ 41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990" h="10000">
                <a:moveTo>
                  <a:pt x="9971" y="411"/>
                </a:moveTo>
                <a:cubicBezTo>
                  <a:pt x="9974" y="377"/>
                  <a:pt x="9974" y="411"/>
                  <a:pt x="9977" y="357"/>
                </a:cubicBezTo>
                <a:cubicBezTo>
                  <a:pt x="9979" y="309"/>
                  <a:pt x="9990" y="137"/>
                  <a:pt x="9989" y="88"/>
                </a:cubicBezTo>
                <a:cubicBezTo>
                  <a:pt x="9988" y="32"/>
                  <a:pt x="9977" y="15"/>
                  <a:pt x="9977" y="0"/>
                </a:cubicBezTo>
                <a:lnTo>
                  <a:pt x="51" y="0"/>
                </a:lnTo>
                <a:cubicBezTo>
                  <a:pt x="6" y="0"/>
                  <a:pt x="0" y="5"/>
                  <a:pt x="0" y="44"/>
                </a:cubicBezTo>
                <a:lnTo>
                  <a:pt x="0" y="8865"/>
                </a:lnTo>
                <a:lnTo>
                  <a:pt x="46" y="8865"/>
                </a:lnTo>
                <a:cubicBezTo>
                  <a:pt x="57" y="8875"/>
                  <a:pt x="74" y="8885"/>
                  <a:pt x="91" y="8894"/>
                </a:cubicBezTo>
                <a:cubicBezTo>
                  <a:pt x="395" y="9090"/>
                  <a:pt x="709" y="9276"/>
                  <a:pt x="1041" y="9437"/>
                </a:cubicBezTo>
                <a:cubicBezTo>
                  <a:pt x="1589" y="9702"/>
                  <a:pt x="2167" y="9902"/>
                  <a:pt x="2802" y="9961"/>
                </a:cubicBezTo>
                <a:cubicBezTo>
                  <a:pt x="3202" y="10000"/>
                  <a:pt x="3596" y="9976"/>
                  <a:pt x="3985" y="9878"/>
                </a:cubicBezTo>
                <a:cubicBezTo>
                  <a:pt x="4545" y="9731"/>
                  <a:pt x="4997" y="9447"/>
                  <a:pt x="5397" y="9090"/>
                </a:cubicBezTo>
                <a:cubicBezTo>
                  <a:pt x="5420" y="9075"/>
                  <a:pt x="5420" y="9061"/>
                  <a:pt x="5409" y="9036"/>
                </a:cubicBezTo>
                <a:cubicBezTo>
                  <a:pt x="5352" y="8880"/>
                  <a:pt x="5346" y="8713"/>
                  <a:pt x="5363" y="8552"/>
                </a:cubicBezTo>
                <a:cubicBezTo>
                  <a:pt x="5403" y="8244"/>
                  <a:pt x="5529" y="7960"/>
                  <a:pt x="5672" y="7681"/>
                </a:cubicBezTo>
                <a:cubicBezTo>
                  <a:pt x="5901" y="7255"/>
                  <a:pt x="6181" y="6859"/>
                  <a:pt x="6467" y="6463"/>
                </a:cubicBezTo>
                <a:cubicBezTo>
                  <a:pt x="6987" y="5758"/>
                  <a:pt x="7547" y="5068"/>
                  <a:pt x="8067" y="4364"/>
                </a:cubicBezTo>
                <a:cubicBezTo>
                  <a:pt x="8496" y="3787"/>
                  <a:pt x="8908" y="3200"/>
                  <a:pt x="9251" y="2578"/>
                </a:cubicBezTo>
                <a:cubicBezTo>
                  <a:pt x="9503" y="2118"/>
                  <a:pt x="9714" y="1649"/>
                  <a:pt x="9851" y="1150"/>
                </a:cubicBezTo>
                <a:cubicBezTo>
                  <a:pt x="9891" y="1008"/>
                  <a:pt x="9914" y="861"/>
                  <a:pt x="9943" y="714"/>
                </a:cubicBezTo>
                <a:cubicBezTo>
                  <a:pt x="9961" y="616"/>
                  <a:pt x="9955" y="613"/>
                  <a:pt x="9960" y="563"/>
                </a:cubicBezTo>
                <a:cubicBezTo>
                  <a:pt x="9966" y="514"/>
                  <a:pt x="9971" y="465"/>
                  <a:pt x="9971" y="411"/>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824315"/>
            <a:ext cx="3763883" cy="1830078"/>
          </a:xfrm>
          <a:prstGeom prst="rect">
            <a:avLst/>
          </a:prstGeom>
        </p:spPr>
        <p:txBody>
          <a:bodyPr/>
          <a:lstStyle>
            <a:lvl1pPr>
              <a:defRPr>
                <a:solidFill>
                  <a:schemeClr val="accent2"/>
                </a:solidFill>
              </a:defRPr>
            </a:lvl1pPr>
          </a:lstStyle>
          <a:p>
            <a:r>
              <a:rPr lang="fr-FR"/>
              <a:t>Modifiez le style du titre</a:t>
            </a:r>
            <a:endParaRPr lang="en-GB"/>
          </a:p>
        </p:txBody>
      </p:sp>
      <p:sp>
        <p:nvSpPr>
          <p:cNvPr id="4"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640369"/>
            <a:ext cx="3763883" cy="23888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7"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2351584" y="-1"/>
            <a:ext cx="12192000" cy="6857998"/>
          </a:xfrm>
          <a:prstGeom prst="rect">
            <a:avLst/>
          </a:prstGeom>
          <a:noFill/>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505988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tent 1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481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Freeform 6"/>
          <p:cNvSpPr>
            <a:spLocks/>
          </p:cNvSpPr>
          <p:nvPr userDrawn="1"/>
        </p:nvSpPr>
        <p:spPr bwMode="auto">
          <a:xfrm>
            <a:off x="0" y="2312"/>
            <a:ext cx="9360442" cy="6855688"/>
          </a:xfrm>
          <a:custGeom>
            <a:avLst/>
            <a:gdLst/>
            <a:ahLst/>
            <a:cxnLst>
              <a:cxn ang="0">
                <a:pos x="1085" y="2886"/>
              </a:cxn>
              <a:cxn ang="0">
                <a:pos x="8" y="2886"/>
              </a:cxn>
              <a:cxn ang="0">
                <a:pos x="0" y="2878"/>
              </a:cxn>
              <a:cxn ang="0">
                <a:pos x="0" y="8"/>
              </a:cxn>
              <a:cxn ang="0">
                <a:pos x="8" y="0"/>
              </a:cxn>
              <a:cxn ang="0">
                <a:pos x="3941" y="0"/>
              </a:cxn>
              <a:cxn ang="0">
                <a:pos x="3940" y="7"/>
              </a:cxn>
              <a:cxn ang="0">
                <a:pos x="3836" y="226"/>
              </a:cxn>
              <a:cxn ang="0">
                <a:pos x="3513" y="535"/>
              </a:cxn>
              <a:cxn ang="0">
                <a:pos x="3236" y="679"/>
              </a:cxn>
              <a:cxn ang="0">
                <a:pos x="2622" y="944"/>
              </a:cxn>
              <a:cxn ang="0">
                <a:pos x="2193" y="1162"/>
              </a:cxn>
              <a:cxn ang="0">
                <a:pos x="1907" y="1375"/>
              </a:cxn>
              <a:cxn ang="0">
                <a:pos x="1766" y="1572"/>
              </a:cxn>
              <a:cxn ang="0">
                <a:pos x="1719" y="1763"/>
              </a:cxn>
              <a:cxn ang="0">
                <a:pos x="1722" y="1846"/>
              </a:cxn>
              <a:cxn ang="0">
                <a:pos x="1760" y="2017"/>
              </a:cxn>
              <a:cxn ang="0">
                <a:pos x="1870" y="2257"/>
              </a:cxn>
              <a:cxn ang="0">
                <a:pos x="1868" y="2270"/>
              </a:cxn>
              <a:cxn ang="0">
                <a:pos x="1453" y="2615"/>
              </a:cxn>
              <a:cxn ang="0">
                <a:pos x="1090" y="2881"/>
              </a:cxn>
              <a:cxn ang="0">
                <a:pos x="1085" y="2886"/>
              </a:cxn>
            </a:cxnLst>
            <a:rect l="0" t="0" r="r" b="b"/>
            <a:pathLst>
              <a:path w="3942" h="2886">
                <a:moveTo>
                  <a:pt x="1085" y="2886"/>
                </a:moveTo>
                <a:cubicBezTo>
                  <a:pt x="726" y="2886"/>
                  <a:pt x="367" y="2886"/>
                  <a:pt x="8" y="2886"/>
                </a:cubicBezTo>
                <a:cubicBezTo>
                  <a:pt x="2" y="2886"/>
                  <a:pt x="0" y="2884"/>
                  <a:pt x="0" y="2878"/>
                </a:cubicBezTo>
                <a:cubicBezTo>
                  <a:pt x="1" y="1921"/>
                  <a:pt x="1" y="965"/>
                  <a:pt x="0" y="8"/>
                </a:cubicBezTo>
                <a:cubicBezTo>
                  <a:pt x="0" y="2"/>
                  <a:pt x="2" y="0"/>
                  <a:pt x="8" y="0"/>
                </a:cubicBezTo>
                <a:cubicBezTo>
                  <a:pt x="1319" y="0"/>
                  <a:pt x="2630" y="0"/>
                  <a:pt x="3941" y="0"/>
                </a:cubicBezTo>
                <a:cubicBezTo>
                  <a:pt x="3942" y="3"/>
                  <a:pt x="3941" y="5"/>
                  <a:pt x="3940" y="7"/>
                </a:cubicBezTo>
                <a:cubicBezTo>
                  <a:pt x="3916" y="85"/>
                  <a:pt x="3881" y="158"/>
                  <a:pt x="3836" y="226"/>
                </a:cubicBezTo>
                <a:cubicBezTo>
                  <a:pt x="3751" y="353"/>
                  <a:pt x="3638" y="451"/>
                  <a:pt x="3513" y="535"/>
                </a:cubicBezTo>
                <a:cubicBezTo>
                  <a:pt x="3426" y="593"/>
                  <a:pt x="3332" y="639"/>
                  <a:pt x="3236" y="679"/>
                </a:cubicBezTo>
                <a:cubicBezTo>
                  <a:pt x="3031" y="766"/>
                  <a:pt x="2825" y="852"/>
                  <a:pt x="2622" y="944"/>
                </a:cubicBezTo>
                <a:cubicBezTo>
                  <a:pt x="2475" y="1010"/>
                  <a:pt x="2331" y="1080"/>
                  <a:pt x="2193" y="1162"/>
                </a:cubicBezTo>
                <a:cubicBezTo>
                  <a:pt x="2090" y="1223"/>
                  <a:pt x="1992" y="1291"/>
                  <a:pt x="1907" y="1375"/>
                </a:cubicBezTo>
                <a:cubicBezTo>
                  <a:pt x="1849" y="1433"/>
                  <a:pt x="1800" y="1497"/>
                  <a:pt x="1766" y="1572"/>
                </a:cubicBezTo>
                <a:cubicBezTo>
                  <a:pt x="1739" y="1633"/>
                  <a:pt x="1723" y="1697"/>
                  <a:pt x="1719" y="1763"/>
                </a:cubicBezTo>
                <a:cubicBezTo>
                  <a:pt x="1718" y="1791"/>
                  <a:pt x="1719" y="1818"/>
                  <a:pt x="1722" y="1846"/>
                </a:cubicBezTo>
                <a:cubicBezTo>
                  <a:pt x="1728" y="1904"/>
                  <a:pt x="1741" y="1961"/>
                  <a:pt x="1760" y="2017"/>
                </a:cubicBezTo>
                <a:cubicBezTo>
                  <a:pt x="1787" y="2101"/>
                  <a:pt x="1826" y="2180"/>
                  <a:pt x="1870" y="2257"/>
                </a:cubicBezTo>
                <a:cubicBezTo>
                  <a:pt x="1873" y="2262"/>
                  <a:pt x="1874" y="2265"/>
                  <a:pt x="1868" y="2270"/>
                </a:cubicBezTo>
                <a:cubicBezTo>
                  <a:pt x="1733" y="2389"/>
                  <a:pt x="1594" y="2503"/>
                  <a:pt x="1453" y="2615"/>
                </a:cubicBezTo>
                <a:cubicBezTo>
                  <a:pt x="1336" y="2708"/>
                  <a:pt x="1214" y="2796"/>
                  <a:pt x="1090" y="2881"/>
                </a:cubicBezTo>
                <a:cubicBezTo>
                  <a:pt x="1088" y="2882"/>
                  <a:pt x="1085" y="2883"/>
                  <a:pt x="1085" y="2886"/>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50" y="824315"/>
            <a:ext cx="4500650" cy="1830078"/>
          </a:xfrm>
          <a:prstGeom prst="rect">
            <a:avLst/>
          </a:prstGeom>
        </p:spPr>
        <p:txBody>
          <a:bodyPr/>
          <a:lstStyle>
            <a:lvl1pPr>
              <a:defRPr>
                <a:solidFill>
                  <a:schemeClr val="accent2"/>
                </a:solidFill>
              </a:defRPr>
            </a:lvl1pPr>
          </a:lstStyle>
          <a:p>
            <a:r>
              <a:rPr lang="fr-FR"/>
              <a:t>Modifiez le style du titre</a:t>
            </a:r>
            <a:endParaRPr lang="en-GB"/>
          </a:p>
        </p:txBody>
      </p:sp>
      <p:sp>
        <p:nvSpPr>
          <p:cNvPr id="4" name="Espace réservé du texte 3"/>
          <p:cNvSpPr>
            <a:spLocks noGrp="1"/>
          </p:cNvSpPr>
          <p:nvPr>
            <p:ph type="body" sz="quarter" idx="33"/>
          </p:nvPr>
        </p:nvSpPr>
        <p:spPr>
          <a:xfrm>
            <a:off x="5160000" y="2997000"/>
            <a:ext cx="6755775" cy="34927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2458903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ntent 14">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5841" name="think-cell Slide" r:id="rId4" imgW="270" imgH="270" progId="TCLayout.ActiveDocument.1">
                  <p:embed/>
                </p:oleObj>
              </mc:Choice>
              <mc:Fallback>
                <p:oleObj name="think-cell Slide" r:id="rId4" imgW="270" imgH="270" progId="TCLayout.ActiveDocument.1">
                  <p:embed/>
                  <p:pic>
                    <p:nvPicPr>
                      <p:cNvPr id="11" name="Object 1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950" name="Freeform 6"/>
          <p:cNvSpPr>
            <a:spLocks/>
          </p:cNvSpPr>
          <p:nvPr userDrawn="1"/>
        </p:nvSpPr>
        <p:spPr bwMode="auto">
          <a:xfrm>
            <a:off x="4102100" y="957972"/>
            <a:ext cx="8089900" cy="5900028"/>
          </a:xfrm>
          <a:custGeom>
            <a:avLst/>
            <a:gdLst/>
            <a:ahLst/>
            <a:cxnLst>
              <a:cxn ang="0">
                <a:pos x="3392" y="314"/>
              </a:cxn>
              <a:cxn ang="0">
                <a:pos x="3392" y="2059"/>
              </a:cxn>
              <a:cxn ang="0">
                <a:pos x="3375" y="2073"/>
              </a:cxn>
              <a:cxn ang="0">
                <a:pos x="3045" y="2278"/>
              </a:cxn>
              <a:cxn ang="0">
                <a:pos x="2880" y="2345"/>
              </a:cxn>
              <a:cxn ang="0">
                <a:pos x="2487" y="2458"/>
              </a:cxn>
              <a:cxn ang="0">
                <a:pos x="2422" y="2473"/>
              </a:cxn>
              <a:cxn ang="0">
                <a:pos x="183" y="2473"/>
              </a:cxn>
              <a:cxn ang="0">
                <a:pos x="182" y="2466"/>
              </a:cxn>
              <a:cxn ang="0">
                <a:pos x="123" y="2261"/>
              </a:cxn>
              <a:cxn ang="0">
                <a:pos x="87" y="2109"/>
              </a:cxn>
              <a:cxn ang="0">
                <a:pos x="40" y="1844"/>
              </a:cxn>
              <a:cxn ang="0">
                <a:pos x="22" y="1697"/>
              </a:cxn>
              <a:cxn ang="0">
                <a:pos x="9" y="1555"/>
              </a:cxn>
              <a:cxn ang="0">
                <a:pos x="3" y="1480"/>
              </a:cxn>
              <a:cxn ang="0">
                <a:pos x="0" y="1435"/>
              </a:cxn>
              <a:cxn ang="0">
                <a:pos x="0" y="1407"/>
              </a:cxn>
              <a:cxn ang="0">
                <a:pos x="5" y="1406"/>
              </a:cxn>
              <a:cxn ang="0">
                <a:pos x="110" y="1359"/>
              </a:cxn>
              <a:cxn ang="0">
                <a:pos x="261" y="1274"/>
              </a:cxn>
              <a:cxn ang="0">
                <a:pos x="563" y="1060"/>
              </a:cxn>
              <a:cxn ang="0">
                <a:pos x="987" y="725"/>
              </a:cxn>
              <a:cxn ang="0">
                <a:pos x="1356" y="450"/>
              </a:cxn>
              <a:cxn ang="0">
                <a:pos x="1456" y="383"/>
              </a:cxn>
              <a:cxn ang="0">
                <a:pos x="1856" y="161"/>
              </a:cxn>
              <a:cxn ang="0">
                <a:pos x="2259" y="29"/>
              </a:cxn>
              <a:cxn ang="0">
                <a:pos x="2486" y="2"/>
              </a:cxn>
              <a:cxn ang="0">
                <a:pos x="2493" y="0"/>
              </a:cxn>
              <a:cxn ang="0">
                <a:pos x="2511" y="0"/>
              </a:cxn>
              <a:cxn ang="0">
                <a:pos x="2515" y="2"/>
              </a:cxn>
              <a:cxn ang="0">
                <a:pos x="2595" y="2"/>
              </a:cxn>
              <a:cxn ang="0">
                <a:pos x="2690" y="9"/>
              </a:cxn>
              <a:cxn ang="0">
                <a:pos x="2942" y="63"/>
              </a:cxn>
              <a:cxn ang="0">
                <a:pos x="3305" y="245"/>
              </a:cxn>
              <a:cxn ang="0">
                <a:pos x="3392" y="314"/>
              </a:cxn>
            </a:cxnLst>
            <a:rect l="0" t="0" r="r" b="b"/>
            <a:pathLst>
              <a:path w="3392" h="2473">
                <a:moveTo>
                  <a:pt x="3392" y="314"/>
                </a:moveTo>
                <a:cubicBezTo>
                  <a:pt x="3392" y="896"/>
                  <a:pt x="3392" y="1477"/>
                  <a:pt x="3392" y="2059"/>
                </a:cubicBezTo>
                <a:cubicBezTo>
                  <a:pt x="3387" y="2063"/>
                  <a:pt x="3381" y="2068"/>
                  <a:pt x="3375" y="2073"/>
                </a:cubicBezTo>
                <a:cubicBezTo>
                  <a:pt x="3275" y="2157"/>
                  <a:pt x="3162" y="2221"/>
                  <a:pt x="3045" y="2278"/>
                </a:cubicBezTo>
                <a:cubicBezTo>
                  <a:pt x="2991" y="2304"/>
                  <a:pt x="2936" y="2325"/>
                  <a:pt x="2880" y="2345"/>
                </a:cubicBezTo>
                <a:cubicBezTo>
                  <a:pt x="2751" y="2391"/>
                  <a:pt x="2619" y="2427"/>
                  <a:pt x="2487" y="2458"/>
                </a:cubicBezTo>
                <a:cubicBezTo>
                  <a:pt x="2465" y="2463"/>
                  <a:pt x="2444" y="2467"/>
                  <a:pt x="2422" y="2473"/>
                </a:cubicBezTo>
                <a:cubicBezTo>
                  <a:pt x="1676" y="2473"/>
                  <a:pt x="929" y="2473"/>
                  <a:pt x="183" y="2473"/>
                </a:cubicBezTo>
                <a:cubicBezTo>
                  <a:pt x="184" y="2470"/>
                  <a:pt x="183" y="2468"/>
                  <a:pt x="182" y="2466"/>
                </a:cubicBezTo>
                <a:cubicBezTo>
                  <a:pt x="160" y="2398"/>
                  <a:pt x="140" y="2330"/>
                  <a:pt x="123" y="2261"/>
                </a:cubicBezTo>
                <a:cubicBezTo>
                  <a:pt x="110" y="2211"/>
                  <a:pt x="98" y="2160"/>
                  <a:pt x="87" y="2109"/>
                </a:cubicBezTo>
                <a:cubicBezTo>
                  <a:pt x="69" y="2022"/>
                  <a:pt x="53" y="1933"/>
                  <a:pt x="40" y="1844"/>
                </a:cubicBezTo>
                <a:cubicBezTo>
                  <a:pt x="33" y="1795"/>
                  <a:pt x="27" y="1746"/>
                  <a:pt x="22" y="1697"/>
                </a:cubicBezTo>
                <a:cubicBezTo>
                  <a:pt x="17" y="1649"/>
                  <a:pt x="12" y="1602"/>
                  <a:pt x="9" y="1555"/>
                </a:cubicBezTo>
                <a:cubicBezTo>
                  <a:pt x="7" y="1530"/>
                  <a:pt x="5" y="1505"/>
                  <a:pt x="3" y="1480"/>
                </a:cubicBezTo>
                <a:cubicBezTo>
                  <a:pt x="2" y="1465"/>
                  <a:pt x="3" y="1450"/>
                  <a:pt x="0" y="1435"/>
                </a:cubicBezTo>
                <a:cubicBezTo>
                  <a:pt x="0" y="1425"/>
                  <a:pt x="0" y="1416"/>
                  <a:pt x="0" y="1407"/>
                </a:cubicBezTo>
                <a:cubicBezTo>
                  <a:pt x="2" y="1407"/>
                  <a:pt x="3" y="1407"/>
                  <a:pt x="5" y="1406"/>
                </a:cubicBezTo>
                <a:cubicBezTo>
                  <a:pt x="41" y="1392"/>
                  <a:pt x="76" y="1377"/>
                  <a:pt x="110" y="1359"/>
                </a:cubicBezTo>
                <a:cubicBezTo>
                  <a:pt x="161" y="1332"/>
                  <a:pt x="212" y="1304"/>
                  <a:pt x="261" y="1274"/>
                </a:cubicBezTo>
                <a:cubicBezTo>
                  <a:pt x="366" y="1208"/>
                  <a:pt x="465" y="1135"/>
                  <a:pt x="563" y="1060"/>
                </a:cubicBezTo>
                <a:cubicBezTo>
                  <a:pt x="706" y="950"/>
                  <a:pt x="846" y="836"/>
                  <a:pt x="987" y="725"/>
                </a:cubicBezTo>
                <a:cubicBezTo>
                  <a:pt x="1108" y="630"/>
                  <a:pt x="1231" y="539"/>
                  <a:pt x="1356" y="450"/>
                </a:cubicBezTo>
                <a:cubicBezTo>
                  <a:pt x="1388" y="427"/>
                  <a:pt x="1422" y="405"/>
                  <a:pt x="1456" y="383"/>
                </a:cubicBezTo>
                <a:cubicBezTo>
                  <a:pt x="1584" y="300"/>
                  <a:pt x="1717" y="224"/>
                  <a:pt x="1856" y="161"/>
                </a:cubicBezTo>
                <a:cubicBezTo>
                  <a:pt x="1986" y="103"/>
                  <a:pt x="2119" y="56"/>
                  <a:pt x="2259" y="29"/>
                </a:cubicBezTo>
                <a:cubicBezTo>
                  <a:pt x="2334" y="14"/>
                  <a:pt x="2410" y="4"/>
                  <a:pt x="2486" y="2"/>
                </a:cubicBezTo>
                <a:cubicBezTo>
                  <a:pt x="2488" y="2"/>
                  <a:pt x="2491" y="2"/>
                  <a:pt x="2493" y="0"/>
                </a:cubicBezTo>
                <a:cubicBezTo>
                  <a:pt x="2499" y="0"/>
                  <a:pt x="2505" y="0"/>
                  <a:pt x="2511" y="0"/>
                </a:cubicBezTo>
                <a:cubicBezTo>
                  <a:pt x="2512" y="1"/>
                  <a:pt x="2514" y="2"/>
                  <a:pt x="2515" y="2"/>
                </a:cubicBezTo>
                <a:cubicBezTo>
                  <a:pt x="2542" y="2"/>
                  <a:pt x="2568" y="2"/>
                  <a:pt x="2595" y="2"/>
                </a:cubicBezTo>
                <a:cubicBezTo>
                  <a:pt x="2627" y="3"/>
                  <a:pt x="2658" y="6"/>
                  <a:pt x="2690" y="9"/>
                </a:cubicBezTo>
                <a:cubicBezTo>
                  <a:pt x="2776" y="19"/>
                  <a:pt x="2860" y="37"/>
                  <a:pt x="2942" y="63"/>
                </a:cubicBezTo>
                <a:cubicBezTo>
                  <a:pt x="3073" y="104"/>
                  <a:pt x="3194" y="164"/>
                  <a:pt x="3305" y="245"/>
                </a:cubicBezTo>
                <a:cubicBezTo>
                  <a:pt x="3335" y="267"/>
                  <a:pt x="3364" y="290"/>
                  <a:pt x="3392" y="314"/>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7505700" y="2158999"/>
            <a:ext cx="4051300" cy="1701893"/>
          </a:xfrm>
          <a:prstGeom prst="rect">
            <a:avLst/>
          </a:prstGeom>
        </p:spPr>
        <p:txBody>
          <a:bodyPr/>
          <a:lstStyle>
            <a:lvl1pPr>
              <a:defRPr>
                <a:solidFill>
                  <a:schemeClr val="accent5"/>
                </a:solidFill>
              </a:defRPr>
            </a:lvl1pPr>
          </a:lstStyle>
          <a:p>
            <a:r>
              <a:rPr lang="fr-FR"/>
              <a:t>Modifiez le style du titre</a:t>
            </a:r>
            <a:endParaRPr lang="en-GB"/>
          </a:p>
        </p:txBody>
      </p:sp>
      <p:sp>
        <p:nvSpPr>
          <p:cNvPr id="82951" name="Freeform 7"/>
          <p:cNvSpPr>
            <a:spLocks/>
          </p:cNvSpPr>
          <p:nvPr userDrawn="1"/>
        </p:nvSpPr>
        <p:spPr bwMode="auto">
          <a:xfrm>
            <a:off x="8628063" y="-3175"/>
            <a:ext cx="266700" cy="6350"/>
          </a:xfrm>
          <a:custGeom>
            <a:avLst/>
            <a:gdLst/>
            <a:ahLst/>
            <a:cxnLst>
              <a:cxn ang="0">
                <a:pos x="84" y="0"/>
              </a:cxn>
              <a:cxn ang="0">
                <a:pos x="84" y="2"/>
              </a:cxn>
              <a:cxn ang="0">
                <a:pos x="4" y="2"/>
              </a:cxn>
              <a:cxn ang="0">
                <a:pos x="0" y="0"/>
              </a:cxn>
              <a:cxn ang="0">
                <a:pos x="84" y="0"/>
              </a:cxn>
            </a:cxnLst>
            <a:rect l="0" t="0" r="r" b="b"/>
            <a:pathLst>
              <a:path w="84" h="2">
                <a:moveTo>
                  <a:pt x="84" y="0"/>
                </a:moveTo>
                <a:cubicBezTo>
                  <a:pt x="83" y="1"/>
                  <a:pt x="83" y="1"/>
                  <a:pt x="84" y="2"/>
                </a:cubicBezTo>
                <a:cubicBezTo>
                  <a:pt x="57" y="2"/>
                  <a:pt x="31" y="2"/>
                  <a:pt x="4" y="2"/>
                </a:cubicBezTo>
                <a:cubicBezTo>
                  <a:pt x="3" y="2"/>
                  <a:pt x="1" y="1"/>
                  <a:pt x="0" y="0"/>
                </a:cubicBezTo>
                <a:cubicBezTo>
                  <a:pt x="28" y="0"/>
                  <a:pt x="56" y="0"/>
                  <a:pt x="84" y="0"/>
                </a:cubicBezTo>
                <a:close/>
              </a:path>
            </a:pathLst>
          </a:custGeom>
          <a:solidFill>
            <a:srgbClr val="7EC2E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7505699" y="3846869"/>
            <a:ext cx="4051300" cy="22491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5" name="Picture Placeholder 17">
            <a:extLst>
              <a:ext uri="{FF2B5EF4-FFF2-40B4-BE49-F238E27FC236}">
                <a16:creationId xmlns:a16="http://schemas.microsoft.com/office/drawing/2014/main"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r>
              <a:rPr lang="fr-FR"/>
              <a:t>Cliquez sur l'icône pour ajouter une image</a:t>
            </a:r>
            <a:endParaRPr lang="pt-PT"/>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‹N°›</a:t>
            </a:fld>
            <a:endParaRPr lang="en-US" sz="800">
              <a:solidFill>
                <a:schemeClr val="bg1">
                  <a:lumMod val="50000"/>
                </a:schemeClr>
              </a:solidFill>
              <a:cs typeface="Arial" panose="020B0604020202020204" pitchFamily="34" charset="0"/>
            </a:endParaRPr>
          </a:p>
        </p:txBody>
      </p:sp>
      <p:sp>
        <p:nvSpPr>
          <p:cNvPr id="20"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50000"/>
                  </a:schemeClr>
                </a:solidFill>
              </a:rPr>
              <a:t>© Capgemini 2019. All rights reserved |</a:t>
            </a:r>
          </a:p>
        </p:txBody>
      </p:sp>
    </p:spTree>
    <p:extLst>
      <p:ext uri="{BB962C8B-B14F-4D97-AF65-F5344CB8AC3E}">
        <p14:creationId xmlns:p14="http://schemas.microsoft.com/office/powerpoint/2010/main" val="14178234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ntent 1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6865"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1" name="AutoShape 3"/>
          <p:cNvSpPr>
            <a:spLocks noChangeAspect="1" noChangeArrowheads="1" noTextEdit="1"/>
          </p:cNvSpPr>
          <p:nvPr userDrawn="1"/>
        </p:nvSpPr>
        <p:spPr bwMode="auto">
          <a:xfrm>
            <a:off x="0" y="0"/>
            <a:ext cx="7481888" cy="688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83973" name="Freeform 5"/>
          <p:cNvSpPr>
            <a:spLocks/>
          </p:cNvSpPr>
          <p:nvPr userDrawn="1"/>
        </p:nvSpPr>
        <p:spPr bwMode="auto">
          <a:xfrm>
            <a:off x="1588" y="-3175"/>
            <a:ext cx="5280025" cy="6889750"/>
          </a:xfrm>
          <a:custGeom>
            <a:avLst/>
            <a:gdLst/>
            <a:ahLst/>
            <a:cxnLst>
              <a:cxn ang="0">
                <a:pos x="1" y="2835"/>
              </a:cxn>
              <a:cxn ang="0">
                <a:pos x="149" y="2735"/>
              </a:cxn>
              <a:cxn ang="0">
                <a:pos x="393" y="2614"/>
              </a:cxn>
              <a:cxn ang="0">
                <a:pos x="663" y="2508"/>
              </a:cxn>
              <a:cxn ang="0">
                <a:pos x="691" y="2498"/>
              </a:cxn>
              <a:cxn ang="0">
                <a:pos x="699" y="2495"/>
              </a:cxn>
              <a:cxn ang="0">
                <a:pos x="814" y="2453"/>
              </a:cxn>
              <a:cxn ang="0">
                <a:pos x="1047" y="2369"/>
              </a:cxn>
              <a:cxn ang="0">
                <a:pos x="1208" y="2307"/>
              </a:cxn>
              <a:cxn ang="0">
                <a:pos x="1405" y="2222"/>
              </a:cxn>
              <a:cxn ang="0">
                <a:pos x="1549" y="2149"/>
              </a:cxn>
              <a:cxn ang="0">
                <a:pos x="1664" y="2081"/>
              </a:cxn>
              <a:cxn ang="0">
                <a:pos x="1772" y="2004"/>
              </a:cxn>
              <a:cxn ang="0">
                <a:pos x="1889" y="1903"/>
              </a:cxn>
              <a:cxn ang="0">
                <a:pos x="2001" y="1776"/>
              </a:cxn>
              <a:cxn ang="0">
                <a:pos x="2058" y="1691"/>
              </a:cxn>
              <a:cxn ang="0">
                <a:pos x="2116" y="1571"/>
              </a:cxn>
              <a:cxn ang="0">
                <a:pos x="2170" y="1375"/>
              </a:cxn>
              <a:cxn ang="0">
                <a:pos x="2199" y="1207"/>
              </a:cxn>
              <a:cxn ang="0">
                <a:pos x="2206" y="940"/>
              </a:cxn>
              <a:cxn ang="0">
                <a:pos x="2179" y="751"/>
              </a:cxn>
              <a:cxn ang="0">
                <a:pos x="2123" y="578"/>
              </a:cxn>
              <a:cxn ang="0">
                <a:pos x="2068" y="464"/>
              </a:cxn>
              <a:cxn ang="0">
                <a:pos x="2010" y="370"/>
              </a:cxn>
              <a:cxn ang="0">
                <a:pos x="1957" y="298"/>
              </a:cxn>
              <a:cxn ang="0">
                <a:pos x="1843" y="174"/>
              </a:cxn>
              <a:cxn ang="0">
                <a:pos x="1733" y="77"/>
              </a:cxn>
              <a:cxn ang="0">
                <a:pos x="1630" y="0"/>
              </a:cxn>
              <a:cxn ang="0">
                <a:pos x="0" y="0"/>
              </a:cxn>
              <a:cxn ang="0">
                <a:pos x="0" y="2884"/>
              </a:cxn>
              <a:cxn ang="0">
                <a:pos x="1" y="2884"/>
              </a:cxn>
              <a:cxn ang="0">
                <a:pos x="1" y="2835"/>
              </a:cxn>
            </a:cxnLst>
            <a:rect l="0" t="0" r="r" b="b"/>
            <a:pathLst>
              <a:path w="2212" h="2884">
                <a:moveTo>
                  <a:pt x="1" y="2835"/>
                </a:moveTo>
                <a:cubicBezTo>
                  <a:pt x="48" y="2798"/>
                  <a:pt x="98" y="2765"/>
                  <a:pt x="149" y="2735"/>
                </a:cubicBezTo>
                <a:cubicBezTo>
                  <a:pt x="228" y="2689"/>
                  <a:pt x="309" y="2650"/>
                  <a:pt x="393" y="2614"/>
                </a:cubicBezTo>
                <a:cubicBezTo>
                  <a:pt x="482" y="2576"/>
                  <a:pt x="572" y="2541"/>
                  <a:pt x="663" y="2508"/>
                </a:cubicBezTo>
                <a:cubicBezTo>
                  <a:pt x="672" y="2505"/>
                  <a:pt x="682" y="2501"/>
                  <a:pt x="691" y="2498"/>
                </a:cubicBezTo>
                <a:cubicBezTo>
                  <a:pt x="693" y="2496"/>
                  <a:pt x="696" y="2495"/>
                  <a:pt x="699" y="2495"/>
                </a:cubicBezTo>
                <a:cubicBezTo>
                  <a:pt x="737" y="2481"/>
                  <a:pt x="776" y="2467"/>
                  <a:pt x="814" y="2453"/>
                </a:cubicBezTo>
                <a:cubicBezTo>
                  <a:pt x="892" y="2425"/>
                  <a:pt x="969" y="2397"/>
                  <a:pt x="1047" y="2369"/>
                </a:cubicBezTo>
                <a:cubicBezTo>
                  <a:pt x="1101" y="2349"/>
                  <a:pt x="1155" y="2328"/>
                  <a:pt x="1208" y="2307"/>
                </a:cubicBezTo>
                <a:cubicBezTo>
                  <a:pt x="1274" y="2281"/>
                  <a:pt x="1340" y="2253"/>
                  <a:pt x="1405" y="2222"/>
                </a:cubicBezTo>
                <a:cubicBezTo>
                  <a:pt x="1453" y="2200"/>
                  <a:pt x="1501" y="2176"/>
                  <a:pt x="1549" y="2149"/>
                </a:cubicBezTo>
                <a:cubicBezTo>
                  <a:pt x="1588" y="2127"/>
                  <a:pt x="1626" y="2105"/>
                  <a:pt x="1664" y="2081"/>
                </a:cubicBezTo>
                <a:cubicBezTo>
                  <a:pt x="1701" y="2057"/>
                  <a:pt x="1737" y="2032"/>
                  <a:pt x="1772" y="2004"/>
                </a:cubicBezTo>
                <a:cubicBezTo>
                  <a:pt x="1813" y="1973"/>
                  <a:pt x="1852" y="1940"/>
                  <a:pt x="1889" y="1903"/>
                </a:cubicBezTo>
                <a:cubicBezTo>
                  <a:pt x="1929" y="1864"/>
                  <a:pt x="1967" y="1821"/>
                  <a:pt x="2001" y="1776"/>
                </a:cubicBezTo>
                <a:cubicBezTo>
                  <a:pt x="2022" y="1749"/>
                  <a:pt x="2039" y="1719"/>
                  <a:pt x="2058" y="1691"/>
                </a:cubicBezTo>
                <a:cubicBezTo>
                  <a:pt x="2082" y="1653"/>
                  <a:pt x="2101" y="1613"/>
                  <a:pt x="2116" y="1571"/>
                </a:cubicBezTo>
                <a:cubicBezTo>
                  <a:pt x="2140" y="1507"/>
                  <a:pt x="2153" y="1441"/>
                  <a:pt x="2170" y="1375"/>
                </a:cubicBezTo>
                <a:cubicBezTo>
                  <a:pt x="2184" y="1320"/>
                  <a:pt x="2192" y="1264"/>
                  <a:pt x="2199" y="1207"/>
                </a:cubicBezTo>
                <a:cubicBezTo>
                  <a:pt x="2210" y="1118"/>
                  <a:pt x="2212" y="1029"/>
                  <a:pt x="2206" y="940"/>
                </a:cubicBezTo>
                <a:cubicBezTo>
                  <a:pt x="2202" y="876"/>
                  <a:pt x="2195" y="813"/>
                  <a:pt x="2179" y="751"/>
                </a:cubicBezTo>
                <a:cubicBezTo>
                  <a:pt x="2164" y="692"/>
                  <a:pt x="2148" y="633"/>
                  <a:pt x="2123" y="578"/>
                </a:cubicBezTo>
                <a:cubicBezTo>
                  <a:pt x="2106" y="539"/>
                  <a:pt x="2090" y="500"/>
                  <a:pt x="2068" y="464"/>
                </a:cubicBezTo>
                <a:cubicBezTo>
                  <a:pt x="2050" y="432"/>
                  <a:pt x="2032" y="400"/>
                  <a:pt x="2010" y="370"/>
                </a:cubicBezTo>
                <a:cubicBezTo>
                  <a:pt x="1993" y="346"/>
                  <a:pt x="1976" y="321"/>
                  <a:pt x="1957" y="298"/>
                </a:cubicBezTo>
                <a:cubicBezTo>
                  <a:pt x="1921" y="255"/>
                  <a:pt x="1884" y="213"/>
                  <a:pt x="1843" y="174"/>
                </a:cubicBezTo>
                <a:cubicBezTo>
                  <a:pt x="1808" y="140"/>
                  <a:pt x="1772" y="107"/>
                  <a:pt x="1733" y="77"/>
                </a:cubicBezTo>
                <a:cubicBezTo>
                  <a:pt x="1699" y="50"/>
                  <a:pt x="1665" y="25"/>
                  <a:pt x="1630" y="0"/>
                </a:cubicBezTo>
                <a:cubicBezTo>
                  <a:pt x="0" y="0"/>
                  <a:pt x="0" y="0"/>
                  <a:pt x="0" y="0"/>
                </a:cubicBezTo>
                <a:cubicBezTo>
                  <a:pt x="0" y="961"/>
                  <a:pt x="0" y="1923"/>
                  <a:pt x="0" y="2884"/>
                </a:cubicBezTo>
                <a:cubicBezTo>
                  <a:pt x="1" y="2884"/>
                  <a:pt x="1" y="2884"/>
                  <a:pt x="1" y="2884"/>
                </a:cubicBezTo>
                <a:cubicBezTo>
                  <a:pt x="1" y="2868"/>
                  <a:pt x="1" y="2852"/>
                  <a:pt x="1" y="2835"/>
                </a:cubicBezTo>
                <a:close/>
              </a:path>
            </a:pathLst>
          </a:custGeom>
          <a:solidFill>
            <a:schemeClr val="accent2"/>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975" name="Freeform 7"/>
          <p:cNvSpPr>
            <a:spLocks/>
          </p:cNvSpPr>
          <p:nvPr userDrawn="1"/>
        </p:nvSpPr>
        <p:spPr bwMode="auto">
          <a:xfrm>
            <a:off x="1651000" y="5957888"/>
            <a:ext cx="19050" cy="6350"/>
          </a:xfrm>
          <a:custGeom>
            <a:avLst/>
            <a:gdLst/>
            <a:ahLst/>
            <a:cxnLst>
              <a:cxn ang="0">
                <a:pos x="0" y="3"/>
              </a:cxn>
              <a:cxn ang="0">
                <a:pos x="8" y="0"/>
              </a:cxn>
              <a:cxn ang="0">
                <a:pos x="0" y="3"/>
              </a:cxn>
            </a:cxnLst>
            <a:rect l="0" t="0" r="r" b="b"/>
            <a:pathLst>
              <a:path w="8" h="3">
                <a:moveTo>
                  <a:pt x="0" y="3"/>
                </a:moveTo>
                <a:cubicBezTo>
                  <a:pt x="2" y="2"/>
                  <a:pt x="5" y="1"/>
                  <a:pt x="8" y="0"/>
                </a:cubicBezTo>
                <a:cubicBezTo>
                  <a:pt x="5" y="0"/>
                  <a:pt x="2" y="1"/>
                  <a:pt x="0"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976" name="Freeform 8"/>
          <p:cNvSpPr>
            <a:spLocks/>
          </p:cNvSpPr>
          <p:nvPr userDrawn="1"/>
        </p:nvSpPr>
        <p:spPr bwMode="auto">
          <a:xfrm>
            <a:off x="4763" y="-3175"/>
            <a:ext cx="7481888" cy="6889750"/>
          </a:xfrm>
          <a:custGeom>
            <a:avLst/>
            <a:gdLst/>
            <a:ahLst/>
            <a:cxnLst>
              <a:cxn ang="0">
                <a:pos x="3123" y="2136"/>
              </a:cxn>
              <a:cxn ang="0">
                <a:pos x="3069" y="1788"/>
              </a:cxn>
              <a:cxn ang="0">
                <a:pos x="3010" y="1567"/>
              </a:cxn>
              <a:cxn ang="0">
                <a:pos x="2955" y="1406"/>
              </a:cxn>
              <a:cxn ang="0">
                <a:pos x="2899" y="1268"/>
              </a:cxn>
              <a:cxn ang="0">
                <a:pos x="2842" y="1144"/>
              </a:cxn>
              <a:cxn ang="0">
                <a:pos x="2785" y="1036"/>
              </a:cxn>
              <a:cxn ang="0">
                <a:pos x="2731" y="941"/>
              </a:cxn>
              <a:cxn ang="0">
                <a:pos x="2673" y="849"/>
              </a:cxn>
              <a:cxn ang="0">
                <a:pos x="2618" y="768"/>
              </a:cxn>
              <a:cxn ang="0">
                <a:pos x="2561" y="691"/>
              </a:cxn>
              <a:cxn ang="0">
                <a:pos x="2505" y="620"/>
              </a:cxn>
              <a:cxn ang="0">
                <a:pos x="2394" y="493"/>
              </a:cxn>
              <a:cxn ang="0">
                <a:pos x="2393" y="492"/>
              </a:cxn>
              <a:cxn ang="0">
                <a:pos x="2336" y="432"/>
              </a:cxn>
              <a:cxn ang="0">
                <a:pos x="2222" y="324"/>
              </a:cxn>
              <a:cxn ang="0">
                <a:pos x="2112" y="231"/>
              </a:cxn>
              <a:cxn ang="0">
                <a:pos x="1997" y="144"/>
              </a:cxn>
              <a:cxn ang="0">
                <a:pos x="1885" y="70"/>
              </a:cxn>
              <a:cxn ang="0">
                <a:pos x="1773" y="3"/>
              </a:cxn>
              <a:cxn ang="0">
                <a:pos x="1767" y="0"/>
              </a:cxn>
              <a:cxn ang="0">
                <a:pos x="1711" y="0"/>
              </a:cxn>
              <a:cxn ang="0">
                <a:pos x="1629" y="0"/>
              </a:cxn>
              <a:cxn ang="0">
                <a:pos x="1732" y="77"/>
              </a:cxn>
              <a:cxn ang="0">
                <a:pos x="1842" y="174"/>
              </a:cxn>
              <a:cxn ang="0">
                <a:pos x="1956" y="298"/>
              </a:cxn>
              <a:cxn ang="0">
                <a:pos x="2009" y="370"/>
              </a:cxn>
              <a:cxn ang="0">
                <a:pos x="2067" y="464"/>
              </a:cxn>
              <a:cxn ang="0">
                <a:pos x="2122" y="578"/>
              </a:cxn>
              <a:cxn ang="0">
                <a:pos x="2178" y="751"/>
              </a:cxn>
              <a:cxn ang="0">
                <a:pos x="2205" y="940"/>
              </a:cxn>
              <a:cxn ang="0">
                <a:pos x="2198" y="1207"/>
              </a:cxn>
              <a:cxn ang="0">
                <a:pos x="2169" y="1375"/>
              </a:cxn>
              <a:cxn ang="0">
                <a:pos x="2115" y="1571"/>
              </a:cxn>
              <a:cxn ang="0">
                <a:pos x="2057" y="1691"/>
              </a:cxn>
              <a:cxn ang="0">
                <a:pos x="2000" y="1776"/>
              </a:cxn>
              <a:cxn ang="0">
                <a:pos x="1888" y="1903"/>
              </a:cxn>
              <a:cxn ang="0">
                <a:pos x="1771" y="2004"/>
              </a:cxn>
              <a:cxn ang="0">
                <a:pos x="1663" y="2081"/>
              </a:cxn>
              <a:cxn ang="0">
                <a:pos x="1548" y="2149"/>
              </a:cxn>
              <a:cxn ang="0">
                <a:pos x="1404" y="2222"/>
              </a:cxn>
              <a:cxn ang="0">
                <a:pos x="1207" y="2307"/>
              </a:cxn>
              <a:cxn ang="0">
                <a:pos x="1046" y="2369"/>
              </a:cxn>
              <a:cxn ang="0">
                <a:pos x="813" y="2453"/>
              </a:cxn>
              <a:cxn ang="0">
                <a:pos x="698" y="2495"/>
              </a:cxn>
              <a:cxn ang="0">
                <a:pos x="690" y="2498"/>
              </a:cxn>
              <a:cxn ang="0">
                <a:pos x="662" y="2508"/>
              </a:cxn>
              <a:cxn ang="0">
                <a:pos x="392" y="2614"/>
              </a:cxn>
              <a:cxn ang="0">
                <a:pos x="148" y="2735"/>
              </a:cxn>
              <a:cxn ang="0">
                <a:pos x="0" y="2835"/>
              </a:cxn>
              <a:cxn ang="0">
                <a:pos x="0" y="2884"/>
              </a:cxn>
              <a:cxn ang="0">
                <a:pos x="536" y="2884"/>
              </a:cxn>
              <a:cxn ang="0">
                <a:pos x="2395" y="2884"/>
              </a:cxn>
              <a:cxn ang="0">
                <a:pos x="2608" y="2884"/>
              </a:cxn>
              <a:cxn ang="0">
                <a:pos x="2629" y="2870"/>
              </a:cxn>
              <a:cxn ang="0">
                <a:pos x="2798" y="2779"/>
              </a:cxn>
              <a:cxn ang="0">
                <a:pos x="2992" y="2729"/>
              </a:cxn>
              <a:cxn ang="0">
                <a:pos x="3091" y="2723"/>
              </a:cxn>
              <a:cxn ang="0">
                <a:pos x="3101" y="2715"/>
              </a:cxn>
              <a:cxn ang="0">
                <a:pos x="3128" y="2493"/>
              </a:cxn>
              <a:cxn ang="0">
                <a:pos x="3133" y="2390"/>
              </a:cxn>
              <a:cxn ang="0">
                <a:pos x="3123" y="2136"/>
              </a:cxn>
            </a:cxnLst>
            <a:rect l="0" t="0" r="r" b="b"/>
            <a:pathLst>
              <a:path w="3135" h="2884">
                <a:moveTo>
                  <a:pt x="3123" y="2136"/>
                </a:moveTo>
                <a:cubicBezTo>
                  <a:pt x="3111" y="2019"/>
                  <a:pt x="3098" y="1902"/>
                  <a:pt x="3069" y="1788"/>
                </a:cubicBezTo>
                <a:cubicBezTo>
                  <a:pt x="3051" y="1714"/>
                  <a:pt x="3036" y="1639"/>
                  <a:pt x="3010" y="1567"/>
                </a:cubicBezTo>
                <a:cubicBezTo>
                  <a:pt x="2992" y="1514"/>
                  <a:pt x="2978" y="1458"/>
                  <a:pt x="2955" y="1406"/>
                </a:cubicBezTo>
                <a:cubicBezTo>
                  <a:pt x="2936" y="1360"/>
                  <a:pt x="2921" y="1312"/>
                  <a:pt x="2899" y="1268"/>
                </a:cubicBezTo>
                <a:cubicBezTo>
                  <a:pt x="2879" y="1227"/>
                  <a:pt x="2864" y="1184"/>
                  <a:pt x="2842" y="1144"/>
                </a:cubicBezTo>
                <a:cubicBezTo>
                  <a:pt x="2822" y="1109"/>
                  <a:pt x="2807" y="1071"/>
                  <a:pt x="2785" y="1036"/>
                </a:cubicBezTo>
                <a:cubicBezTo>
                  <a:pt x="2766" y="1005"/>
                  <a:pt x="2751" y="972"/>
                  <a:pt x="2731" y="941"/>
                </a:cubicBezTo>
                <a:cubicBezTo>
                  <a:pt x="2710" y="911"/>
                  <a:pt x="2694" y="879"/>
                  <a:pt x="2673" y="849"/>
                </a:cubicBezTo>
                <a:cubicBezTo>
                  <a:pt x="2653" y="823"/>
                  <a:pt x="2638" y="794"/>
                  <a:pt x="2618" y="768"/>
                </a:cubicBezTo>
                <a:cubicBezTo>
                  <a:pt x="2598" y="744"/>
                  <a:pt x="2582" y="716"/>
                  <a:pt x="2561" y="691"/>
                </a:cubicBezTo>
                <a:cubicBezTo>
                  <a:pt x="2541" y="668"/>
                  <a:pt x="2524" y="643"/>
                  <a:pt x="2505" y="620"/>
                </a:cubicBezTo>
                <a:cubicBezTo>
                  <a:pt x="2469" y="577"/>
                  <a:pt x="2433" y="534"/>
                  <a:pt x="2394" y="493"/>
                </a:cubicBezTo>
                <a:cubicBezTo>
                  <a:pt x="2394" y="493"/>
                  <a:pt x="2394" y="493"/>
                  <a:pt x="2393" y="492"/>
                </a:cubicBezTo>
                <a:cubicBezTo>
                  <a:pt x="2374" y="473"/>
                  <a:pt x="2356" y="452"/>
                  <a:pt x="2336" y="432"/>
                </a:cubicBezTo>
                <a:cubicBezTo>
                  <a:pt x="2299" y="395"/>
                  <a:pt x="2261" y="359"/>
                  <a:pt x="2222" y="324"/>
                </a:cubicBezTo>
                <a:cubicBezTo>
                  <a:pt x="2186" y="292"/>
                  <a:pt x="2150" y="261"/>
                  <a:pt x="2112" y="231"/>
                </a:cubicBezTo>
                <a:cubicBezTo>
                  <a:pt x="2075" y="201"/>
                  <a:pt x="2036" y="172"/>
                  <a:pt x="1997" y="144"/>
                </a:cubicBezTo>
                <a:cubicBezTo>
                  <a:pt x="1960" y="118"/>
                  <a:pt x="1923" y="93"/>
                  <a:pt x="1885" y="70"/>
                </a:cubicBezTo>
                <a:cubicBezTo>
                  <a:pt x="1848" y="47"/>
                  <a:pt x="1811" y="25"/>
                  <a:pt x="1773" y="3"/>
                </a:cubicBezTo>
                <a:cubicBezTo>
                  <a:pt x="1771" y="2"/>
                  <a:pt x="1769" y="1"/>
                  <a:pt x="1767" y="0"/>
                </a:cubicBezTo>
                <a:cubicBezTo>
                  <a:pt x="1711" y="0"/>
                  <a:pt x="1711" y="0"/>
                  <a:pt x="1711" y="0"/>
                </a:cubicBezTo>
                <a:cubicBezTo>
                  <a:pt x="1629" y="0"/>
                  <a:pt x="1629" y="0"/>
                  <a:pt x="1629" y="0"/>
                </a:cubicBezTo>
                <a:cubicBezTo>
                  <a:pt x="1664" y="25"/>
                  <a:pt x="1698" y="50"/>
                  <a:pt x="1732" y="77"/>
                </a:cubicBezTo>
                <a:cubicBezTo>
                  <a:pt x="1771" y="107"/>
                  <a:pt x="1807" y="140"/>
                  <a:pt x="1842" y="174"/>
                </a:cubicBezTo>
                <a:cubicBezTo>
                  <a:pt x="1883" y="213"/>
                  <a:pt x="1920" y="255"/>
                  <a:pt x="1956" y="298"/>
                </a:cubicBezTo>
                <a:cubicBezTo>
                  <a:pt x="1975" y="321"/>
                  <a:pt x="1992" y="346"/>
                  <a:pt x="2009" y="370"/>
                </a:cubicBezTo>
                <a:cubicBezTo>
                  <a:pt x="2031" y="400"/>
                  <a:pt x="2049" y="432"/>
                  <a:pt x="2067" y="464"/>
                </a:cubicBezTo>
                <a:cubicBezTo>
                  <a:pt x="2089" y="500"/>
                  <a:pt x="2105" y="539"/>
                  <a:pt x="2122" y="578"/>
                </a:cubicBezTo>
                <a:cubicBezTo>
                  <a:pt x="2147" y="633"/>
                  <a:pt x="2163" y="692"/>
                  <a:pt x="2178" y="751"/>
                </a:cubicBezTo>
                <a:cubicBezTo>
                  <a:pt x="2194" y="813"/>
                  <a:pt x="2201" y="876"/>
                  <a:pt x="2205" y="940"/>
                </a:cubicBezTo>
                <a:cubicBezTo>
                  <a:pt x="2211" y="1029"/>
                  <a:pt x="2209" y="1118"/>
                  <a:pt x="2198" y="1207"/>
                </a:cubicBezTo>
                <a:cubicBezTo>
                  <a:pt x="2191" y="1264"/>
                  <a:pt x="2183" y="1320"/>
                  <a:pt x="2169" y="1375"/>
                </a:cubicBezTo>
                <a:cubicBezTo>
                  <a:pt x="2152" y="1441"/>
                  <a:pt x="2139" y="1507"/>
                  <a:pt x="2115" y="1571"/>
                </a:cubicBezTo>
                <a:cubicBezTo>
                  <a:pt x="2100" y="1613"/>
                  <a:pt x="2081" y="1653"/>
                  <a:pt x="2057" y="1691"/>
                </a:cubicBezTo>
                <a:cubicBezTo>
                  <a:pt x="2038" y="1719"/>
                  <a:pt x="2021" y="1749"/>
                  <a:pt x="2000" y="1776"/>
                </a:cubicBezTo>
                <a:cubicBezTo>
                  <a:pt x="1966" y="1821"/>
                  <a:pt x="1928" y="1864"/>
                  <a:pt x="1888" y="1903"/>
                </a:cubicBezTo>
                <a:cubicBezTo>
                  <a:pt x="1851" y="1940"/>
                  <a:pt x="1812" y="1973"/>
                  <a:pt x="1771" y="2004"/>
                </a:cubicBezTo>
                <a:cubicBezTo>
                  <a:pt x="1736" y="2032"/>
                  <a:pt x="1700" y="2057"/>
                  <a:pt x="1663" y="2081"/>
                </a:cubicBezTo>
                <a:cubicBezTo>
                  <a:pt x="1625" y="2105"/>
                  <a:pt x="1587" y="2127"/>
                  <a:pt x="1548" y="2149"/>
                </a:cubicBezTo>
                <a:cubicBezTo>
                  <a:pt x="1500" y="2176"/>
                  <a:pt x="1452" y="2200"/>
                  <a:pt x="1404" y="2222"/>
                </a:cubicBezTo>
                <a:cubicBezTo>
                  <a:pt x="1339" y="2253"/>
                  <a:pt x="1273" y="2281"/>
                  <a:pt x="1207" y="2307"/>
                </a:cubicBezTo>
                <a:cubicBezTo>
                  <a:pt x="1154" y="2328"/>
                  <a:pt x="1100" y="2349"/>
                  <a:pt x="1046" y="2369"/>
                </a:cubicBezTo>
                <a:cubicBezTo>
                  <a:pt x="968" y="2397"/>
                  <a:pt x="891" y="2425"/>
                  <a:pt x="813" y="2453"/>
                </a:cubicBezTo>
                <a:cubicBezTo>
                  <a:pt x="775" y="2467"/>
                  <a:pt x="736" y="2481"/>
                  <a:pt x="698" y="2495"/>
                </a:cubicBezTo>
                <a:cubicBezTo>
                  <a:pt x="695" y="2496"/>
                  <a:pt x="692" y="2497"/>
                  <a:pt x="690" y="2498"/>
                </a:cubicBezTo>
                <a:cubicBezTo>
                  <a:pt x="681" y="2501"/>
                  <a:pt x="671" y="2505"/>
                  <a:pt x="662" y="2508"/>
                </a:cubicBezTo>
                <a:cubicBezTo>
                  <a:pt x="571" y="2541"/>
                  <a:pt x="481" y="2576"/>
                  <a:pt x="392" y="2614"/>
                </a:cubicBezTo>
                <a:cubicBezTo>
                  <a:pt x="308" y="2650"/>
                  <a:pt x="227" y="2689"/>
                  <a:pt x="148" y="2735"/>
                </a:cubicBezTo>
                <a:cubicBezTo>
                  <a:pt x="97" y="2765"/>
                  <a:pt x="47" y="2798"/>
                  <a:pt x="0" y="2835"/>
                </a:cubicBezTo>
                <a:cubicBezTo>
                  <a:pt x="0" y="2852"/>
                  <a:pt x="0" y="2868"/>
                  <a:pt x="0" y="2884"/>
                </a:cubicBezTo>
                <a:cubicBezTo>
                  <a:pt x="536" y="2884"/>
                  <a:pt x="536" y="2884"/>
                  <a:pt x="536" y="2884"/>
                </a:cubicBezTo>
                <a:cubicBezTo>
                  <a:pt x="2395" y="2884"/>
                  <a:pt x="2395" y="2884"/>
                  <a:pt x="2395" y="2884"/>
                </a:cubicBezTo>
                <a:cubicBezTo>
                  <a:pt x="2608" y="2884"/>
                  <a:pt x="2608" y="2884"/>
                  <a:pt x="2608" y="2884"/>
                </a:cubicBezTo>
                <a:cubicBezTo>
                  <a:pt x="2615" y="2880"/>
                  <a:pt x="2622" y="2875"/>
                  <a:pt x="2629" y="2870"/>
                </a:cubicBezTo>
                <a:cubicBezTo>
                  <a:pt x="2682" y="2833"/>
                  <a:pt x="2738" y="2803"/>
                  <a:pt x="2798" y="2779"/>
                </a:cubicBezTo>
                <a:cubicBezTo>
                  <a:pt x="2861" y="2754"/>
                  <a:pt x="2926" y="2738"/>
                  <a:pt x="2992" y="2729"/>
                </a:cubicBezTo>
                <a:cubicBezTo>
                  <a:pt x="3025" y="2725"/>
                  <a:pt x="3058" y="2724"/>
                  <a:pt x="3091" y="2723"/>
                </a:cubicBezTo>
                <a:cubicBezTo>
                  <a:pt x="3097" y="2723"/>
                  <a:pt x="3099" y="2722"/>
                  <a:pt x="3101" y="2715"/>
                </a:cubicBezTo>
                <a:cubicBezTo>
                  <a:pt x="3115" y="2641"/>
                  <a:pt x="3120" y="2567"/>
                  <a:pt x="3128" y="2493"/>
                </a:cubicBezTo>
                <a:cubicBezTo>
                  <a:pt x="3132" y="2459"/>
                  <a:pt x="3132" y="2424"/>
                  <a:pt x="3133" y="2390"/>
                </a:cubicBezTo>
                <a:cubicBezTo>
                  <a:pt x="3135" y="2305"/>
                  <a:pt x="3131" y="2221"/>
                  <a:pt x="3123" y="213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0" y="2419570"/>
            <a:ext cx="4264593" cy="2063579"/>
          </a:xfrm>
          <a:prstGeom prst="rect">
            <a:avLst/>
          </a:prstGeom>
        </p:spPr>
        <p:txBody>
          <a:bodyPr>
            <a:noAutofit/>
          </a:bodyPr>
          <a:lstStyle>
            <a:lvl1pPr>
              <a:lnSpc>
                <a:spcPct val="100000"/>
              </a:lnSpc>
              <a:buClr>
                <a:schemeClr val="bg1"/>
              </a:buClr>
              <a:defRPr sz="1600">
                <a:solidFill>
                  <a:schemeClr val="bg1"/>
                </a:solidFill>
              </a:defRPr>
            </a:lvl1pPr>
            <a:lvl2pPr>
              <a:lnSpc>
                <a:spcPct val="100000"/>
              </a:lnSpc>
              <a:buClr>
                <a:schemeClr val="bg1"/>
              </a:buClr>
              <a:defRPr sz="1600">
                <a:solidFill>
                  <a:schemeClr val="bg1"/>
                </a:solidFill>
              </a:defRPr>
            </a:lvl2pPr>
            <a:lvl3pPr>
              <a:lnSpc>
                <a:spcPct val="100000"/>
              </a:lnSpc>
              <a:buClr>
                <a:schemeClr val="bg1"/>
              </a:buClr>
              <a:defRPr sz="1600">
                <a:solidFill>
                  <a:schemeClr val="bg1"/>
                </a:solidFill>
              </a:defRPr>
            </a:lvl3pPr>
            <a:lvl4pPr>
              <a:lnSpc>
                <a:spcPct val="100000"/>
              </a:lnSpc>
              <a:buClr>
                <a:schemeClr val="bg1"/>
              </a:buClr>
              <a:defRPr sz="1600">
                <a:solidFill>
                  <a:schemeClr val="bg1"/>
                </a:solidFill>
              </a:defRPr>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14" name="Title 1"/>
          <p:cNvSpPr>
            <a:spLocks noGrp="1"/>
          </p:cNvSpPr>
          <p:nvPr>
            <p:ph type="title"/>
          </p:nvPr>
        </p:nvSpPr>
        <p:spPr>
          <a:xfrm>
            <a:off x="227350" y="566057"/>
            <a:ext cx="4257564" cy="1767016"/>
          </a:xfrm>
          <a:prstGeom prst="rect">
            <a:avLst/>
          </a:prstGeom>
        </p:spPr>
        <p:txBody>
          <a:bodyPr/>
          <a:lstStyle>
            <a:lvl1pPr>
              <a:defRPr>
                <a:solidFill>
                  <a:schemeClr val="accent5"/>
                </a:solidFill>
              </a:defRPr>
            </a:lvl1pPr>
          </a:lstStyle>
          <a:p>
            <a:r>
              <a:rPr lang="fr-FR"/>
              <a:t>Modifiez le style du titre</a:t>
            </a:r>
            <a:endParaRPr lang="en-GB"/>
          </a:p>
        </p:txBody>
      </p:sp>
      <p:sp>
        <p:nvSpPr>
          <p:cNvPr id="15" name="Picture Placeholder 17">
            <a:extLst>
              <a:ext uri="{FF2B5EF4-FFF2-40B4-BE49-F238E27FC236}">
                <a16:creationId xmlns:a16="http://schemas.microsoft.com/office/drawing/2014/main" id="{A11CE6B2-56EB-4C86-B1D0-B791937A346D}"/>
              </a:ext>
            </a:extLst>
          </p:cNvPr>
          <p:cNvSpPr>
            <a:spLocks noGrp="1"/>
          </p:cNvSpPr>
          <p:nvPr>
            <p:ph type="pic" sz="quarter" idx="10"/>
          </p:nvPr>
        </p:nvSpPr>
        <p:spPr>
          <a:xfrm>
            <a:off x="4833257" y="-1"/>
            <a:ext cx="7358743" cy="6857998"/>
          </a:xfrm>
          <a:prstGeom prst="rect">
            <a:avLst/>
          </a:prstGeom>
          <a:noFill/>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16721460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ent 16">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6724994" cy="1104900"/>
          </a:xfrm>
          <a:prstGeom prst="rect">
            <a:avLst/>
          </a:prstGeom>
        </p:spPr>
        <p:txBody>
          <a:bodyPr/>
          <a:lstStyle/>
          <a:p>
            <a:r>
              <a:rPr lang="fr-FR"/>
              <a:t>Modifiez le style du titre</a:t>
            </a:r>
            <a:endParaRPr lang="en-GB"/>
          </a:p>
        </p:txBody>
      </p:sp>
      <p:sp>
        <p:nvSpPr>
          <p:cNvPr id="9" name="Freeform 6"/>
          <p:cNvSpPr>
            <a:spLocks/>
          </p:cNvSpPr>
          <p:nvPr userDrawn="1"/>
        </p:nvSpPr>
        <p:spPr bwMode="auto">
          <a:xfrm>
            <a:off x="6441978" y="0"/>
            <a:ext cx="5750022" cy="5887322"/>
          </a:xfrm>
          <a:custGeom>
            <a:avLst/>
            <a:gdLst/>
            <a:ahLst/>
            <a:cxnLst>
              <a:cxn ang="0">
                <a:pos x="782" y="0"/>
              </a:cxn>
              <a:cxn ang="0">
                <a:pos x="2429" y="0"/>
              </a:cxn>
              <a:cxn ang="0">
                <a:pos x="2429" y="1457"/>
              </a:cxn>
              <a:cxn ang="0">
                <a:pos x="2429" y="1472"/>
              </a:cxn>
              <a:cxn ang="0">
                <a:pos x="2428" y="1482"/>
              </a:cxn>
              <a:cxn ang="0">
                <a:pos x="2388" y="1687"/>
              </a:cxn>
              <a:cxn ang="0">
                <a:pos x="2249" y="2084"/>
              </a:cxn>
              <a:cxn ang="0">
                <a:pos x="2122" y="2284"/>
              </a:cxn>
              <a:cxn ang="0">
                <a:pos x="2025" y="2379"/>
              </a:cxn>
              <a:cxn ang="0">
                <a:pos x="1819" y="2476"/>
              </a:cxn>
              <a:cxn ang="0">
                <a:pos x="1760" y="2484"/>
              </a:cxn>
              <a:cxn ang="0">
                <a:pos x="1699" y="2484"/>
              </a:cxn>
              <a:cxn ang="0">
                <a:pos x="1690" y="2483"/>
              </a:cxn>
              <a:cxn ang="0">
                <a:pos x="1562" y="2459"/>
              </a:cxn>
              <a:cxn ang="0">
                <a:pos x="1554" y="2451"/>
              </a:cxn>
              <a:cxn ang="0">
                <a:pos x="1522" y="2378"/>
              </a:cxn>
              <a:cxn ang="0">
                <a:pos x="1415" y="2267"/>
              </a:cxn>
              <a:cxn ang="0">
                <a:pos x="1266" y="2168"/>
              </a:cxn>
              <a:cxn ang="0">
                <a:pos x="929" y="1993"/>
              </a:cxn>
              <a:cxn ang="0">
                <a:pos x="556" y="1797"/>
              </a:cxn>
              <a:cxn ang="0">
                <a:pos x="256" y="1586"/>
              </a:cxn>
              <a:cxn ang="0">
                <a:pos x="68" y="1358"/>
              </a:cxn>
              <a:cxn ang="0">
                <a:pos x="24" y="1256"/>
              </a:cxn>
              <a:cxn ang="0">
                <a:pos x="0" y="1129"/>
              </a:cxn>
              <a:cxn ang="0">
                <a:pos x="0" y="1060"/>
              </a:cxn>
              <a:cxn ang="0">
                <a:pos x="12" y="973"/>
              </a:cxn>
              <a:cxn ang="0">
                <a:pos x="112" y="718"/>
              </a:cxn>
              <a:cxn ang="0">
                <a:pos x="336" y="415"/>
              </a:cxn>
              <a:cxn ang="0">
                <a:pos x="730" y="43"/>
              </a:cxn>
              <a:cxn ang="0">
                <a:pos x="782" y="0"/>
              </a:cxn>
            </a:cxnLst>
            <a:rect l="0" t="0" r="r" b="b"/>
            <a:pathLst>
              <a:path w="2429" h="2484">
                <a:moveTo>
                  <a:pt x="782" y="0"/>
                </a:moveTo>
                <a:cubicBezTo>
                  <a:pt x="1331" y="0"/>
                  <a:pt x="1880" y="0"/>
                  <a:pt x="2429" y="0"/>
                </a:cubicBezTo>
                <a:cubicBezTo>
                  <a:pt x="2429" y="486"/>
                  <a:pt x="2429" y="971"/>
                  <a:pt x="2429" y="1457"/>
                </a:cubicBezTo>
                <a:cubicBezTo>
                  <a:pt x="2429" y="1462"/>
                  <a:pt x="2429" y="1467"/>
                  <a:pt x="2429" y="1472"/>
                </a:cubicBezTo>
                <a:cubicBezTo>
                  <a:pt x="2429" y="1476"/>
                  <a:pt x="2429" y="1479"/>
                  <a:pt x="2428" y="1482"/>
                </a:cubicBezTo>
                <a:cubicBezTo>
                  <a:pt x="2418" y="1551"/>
                  <a:pt x="2405" y="1619"/>
                  <a:pt x="2388" y="1687"/>
                </a:cubicBezTo>
                <a:cubicBezTo>
                  <a:pt x="2355" y="1824"/>
                  <a:pt x="2312" y="1957"/>
                  <a:pt x="2249" y="2084"/>
                </a:cubicBezTo>
                <a:cubicBezTo>
                  <a:pt x="2214" y="2155"/>
                  <a:pt x="2171" y="2222"/>
                  <a:pt x="2122" y="2284"/>
                </a:cubicBezTo>
                <a:cubicBezTo>
                  <a:pt x="2093" y="2319"/>
                  <a:pt x="2061" y="2351"/>
                  <a:pt x="2025" y="2379"/>
                </a:cubicBezTo>
                <a:cubicBezTo>
                  <a:pt x="1964" y="2427"/>
                  <a:pt x="1896" y="2461"/>
                  <a:pt x="1819" y="2476"/>
                </a:cubicBezTo>
                <a:cubicBezTo>
                  <a:pt x="1799" y="2480"/>
                  <a:pt x="1779" y="2481"/>
                  <a:pt x="1760" y="2484"/>
                </a:cubicBezTo>
                <a:cubicBezTo>
                  <a:pt x="1740" y="2484"/>
                  <a:pt x="1719" y="2484"/>
                  <a:pt x="1699" y="2484"/>
                </a:cubicBezTo>
                <a:cubicBezTo>
                  <a:pt x="1696" y="2484"/>
                  <a:pt x="1693" y="2483"/>
                  <a:pt x="1690" y="2483"/>
                </a:cubicBezTo>
                <a:cubicBezTo>
                  <a:pt x="1647" y="2480"/>
                  <a:pt x="1604" y="2471"/>
                  <a:pt x="1562" y="2459"/>
                </a:cubicBezTo>
                <a:cubicBezTo>
                  <a:pt x="1558" y="2457"/>
                  <a:pt x="1555" y="2455"/>
                  <a:pt x="1554" y="2451"/>
                </a:cubicBezTo>
                <a:cubicBezTo>
                  <a:pt x="1549" y="2424"/>
                  <a:pt x="1537" y="2400"/>
                  <a:pt x="1522" y="2378"/>
                </a:cubicBezTo>
                <a:cubicBezTo>
                  <a:pt x="1494" y="2334"/>
                  <a:pt x="1455" y="2300"/>
                  <a:pt x="1415" y="2267"/>
                </a:cubicBezTo>
                <a:cubicBezTo>
                  <a:pt x="1369" y="2229"/>
                  <a:pt x="1317" y="2198"/>
                  <a:pt x="1266" y="2168"/>
                </a:cubicBezTo>
                <a:cubicBezTo>
                  <a:pt x="1156" y="2105"/>
                  <a:pt x="1042" y="2050"/>
                  <a:pt x="929" y="1993"/>
                </a:cubicBezTo>
                <a:cubicBezTo>
                  <a:pt x="803" y="1930"/>
                  <a:pt x="677" y="1868"/>
                  <a:pt x="556" y="1797"/>
                </a:cubicBezTo>
                <a:cubicBezTo>
                  <a:pt x="450" y="1734"/>
                  <a:pt x="348" y="1667"/>
                  <a:pt x="256" y="1586"/>
                </a:cubicBezTo>
                <a:cubicBezTo>
                  <a:pt x="181" y="1520"/>
                  <a:pt x="115" y="1447"/>
                  <a:pt x="68" y="1358"/>
                </a:cubicBezTo>
                <a:cubicBezTo>
                  <a:pt x="50" y="1325"/>
                  <a:pt x="35" y="1292"/>
                  <a:pt x="24" y="1256"/>
                </a:cubicBezTo>
                <a:cubicBezTo>
                  <a:pt x="11" y="1215"/>
                  <a:pt x="2" y="1173"/>
                  <a:pt x="0" y="1129"/>
                </a:cubicBezTo>
                <a:cubicBezTo>
                  <a:pt x="0" y="1106"/>
                  <a:pt x="0" y="1083"/>
                  <a:pt x="0" y="1060"/>
                </a:cubicBezTo>
                <a:cubicBezTo>
                  <a:pt x="1" y="1031"/>
                  <a:pt x="6" y="1002"/>
                  <a:pt x="12" y="973"/>
                </a:cubicBezTo>
                <a:cubicBezTo>
                  <a:pt x="30" y="883"/>
                  <a:pt x="67" y="799"/>
                  <a:pt x="112" y="718"/>
                </a:cubicBezTo>
                <a:cubicBezTo>
                  <a:pt x="175" y="608"/>
                  <a:pt x="252" y="509"/>
                  <a:pt x="336" y="415"/>
                </a:cubicBezTo>
                <a:cubicBezTo>
                  <a:pt x="456" y="280"/>
                  <a:pt x="591" y="159"/>
                  <a:pt x="730" y="43"/>
                </a:cubicBezTo>
                <a:cubicBezTo>
                  <a:pt x="748" y="29"/>
                  <a:pt x="766" y="15"/>
                  <a:pt x="782" y="0"/>
                </a:cubicBezTo>
                <a:close/>
              </a:path>
            </a:pathLst>
          </a:custGeom>
          <a:solidFill>
            <a:schemeClr val="accent5"/>
          </a:solid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284686" y="-1"/>
            <a:ext cx="5907313" cy="6857998"/>
          </a:xfrm>
          <a:prstGeom prst="rect">
            <a:avLst/>
          </a:prstGeom>
          <a:noFill/>
        </p:spPr>
        <p:txBody>
          <a:bodyPr anchor="ctr"/>
          <a:lstStyle>
            <a:lvl1pPr algn="ctr">
              <a:defRPr/>
            </a:lvl1pPr>
          </a:lstStyle>
          <a:p>
            <a:r>
              <a:rPr lang="fr-FR"/>
              <a:t>Cliquez sur l'icône pour ajouter une image</a:t>
            </a:r>
            <a:endParaRPr lang="pt-PT"/>
          </a:p>
        </p:txBody>
      </p:sp>
      <p:sp>
        <p:nvSpPr>
          <p:cNvPr id="13"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1919898"/>
            <a:ext cx="4123375" cy="4016445"/>
          </a:xfrm>
          <a:prstGeom prst="rect">
            <a:avLst/>
          </a:prstGeom>
        </p:spPr>
        <p:txBody>
          <a:bodyPr>
            <a:noAutofit/>
          </a:bodyPr>
          <a:lstStyle>
            <a:lvl1pPr>
              <a:lnSpc>
                <a:spcPct val="1000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Tree>
    <p:extLst>
      <p:ext uri="{BB962C8B-B14F-4D97-AF65-F5344CB8AC3E}">
        <p14:creationId xmlns:p14="http://schemas.microsoft.com/office/powerpoint/2010/main" val="8690530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 17">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8913" name="think-cell Slide" r:id="rId4" imgW="270" imgH="270" progId="TCLayout.ActiveDocument.1">
                  <p:embed/>
                </p:oleObj>
              </mc:Choice>
              <mc:Fallback>
                <p:oleObj name="think-cell Slide" r:id="rId4" imgW="270" imgH="270" progId="TCLayout.ActiveDocument.1">
                  <p:embed/>
                  <p:pic>
                    <p:nvPicPr>
                      <p:cNvPr id="11" name="Object 1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p:cNvSpPr>
            <a:spLocks/>
          </p:cNvSpPr>
          <p:nvPr userDrawn="1"/>
        </p:nvSpPr>
        <p:spPr bwMode="auto">
          <a:xfrm>
            <a:off x="6258848" y="0"/>
            <a:ext cx="5933152" cy="2073918"/>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1"/>
            <a:ext cx="5975743" cy="1865871"/>
          </a:xfrm>
          <a:prstGeom prst="rect">
            <a:avLst/>
          </a:prstGeom>
        </p:spPr>
        <p:txBody>
          <a:bodyPr/>
          <a:lstStyle/>
          <a:p>
            <a:r>
              <a:rPr lang="fr-FR"/>
              <a:t>Modifiez le style du titre</a:t>
            </a:r>
            <a:endParaRPr lang="en-GB"/>
          </a:p>
        </p:txBody>
      </p:sp>
      <p:sp>
        <p:nvSpPr>
          <p:cNvPr id="13"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7"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085518"/>
            <a:ext cx="5988100" cy="4286253"/>
          </a:xfrm>
          <a:prstGeom prst="rect">
            <a:avLst/>
          </a:prstGeom>
        </p:spPr>
        <p:txBody>
          <a:bodyPr>
            <a:noAutofit/>
          </a:bodyPr>
          <a:lstStyle>
            <a:lvl1pPr>
              <a:lnSpc>
                <a:spcPct val="100000"/>
              </a:lnSpc>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Tree>
    <p:extLst>
      <p:ext uri="{BB962C8B-B14F-4D97-AF65-F5344CB8AC3E}">
        <p14:creationId xmlns:p14="http://schemas.microsoft.com/office/powerpoint/2010/main" val="11186350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_Title Slide 2" userDrawn="1">
  <p:cSld name="2_Title Slide 2">
    <p:bg>
      <p:bgPr>
        <a:solidFill>
          <a:schemeClr val="dk2"/>
        </a:solidFill>
        <a:effectLst/>
      </p:bgPr>
    </p:bg>
    <p:spTree>
      <p:nvGrpSpPr>
        <p:cNvPr id="1" name="Shape 17"/>
        <p:cNvGrpSpPr/>
        <p:nvPr/>
      </p:nvGrpSpPr>
      <p:grpSpPr>
        <a:xfrm>
          <a:off x="0" y="0"/>
          <a:ext cx="0" cy="0"/>
          <a:chOff x="0" y="0"/>
          <a:chExt cx="0" cy="0"/>
        </a:xfrm>
      </p:grpSpPr>
      <p:pic>
        <p:nvPicPr>
          <p:cNvPr id="18" name="Google Shape;18;p2"/>
          <p:cNvPicPr preferRelativeResize="0"/>
          <p:nvPr/>
        </p:nvPicPr>
        <p:blipFill rotWithShape="1">
          <a:blip r:embed="rId2">
            <a:alphaModFix/>
          </a:blip>
          <a:srcRect l="11447" t="12938" r="15229" b="11075"/>
          <a:stretch/>
        </p:blipFill>
        <p:spPr>
          <a:xfrm rot="10800000" flipH="1">
            <a:off x="1365541" y="-4"/>
            <a:ext cx="9804412" cy="6858001"/>
          </a:xfrm>
          <a:prstGeom prst="rect">
            <a:avLst/>
          </a:prstGeom>
          <a:noFill/>
          <a:ln>
            <a:noFill/>
          </a:ln>
        </p:spPr>
      </p:pic>
      <p:sp>
        <p:nvSpPr>
          <p:cNvPr id="19" name="Google Shape;19;p2"/>
          <p:cNvSpPr txBox="1">
            <a:spLocks noGrp="1"/>
          </p:cNvSpPr>
          <p:nvPr>
            <p:ph type="subTitle" idx="1"/>
          </p:nvPr>
        </p:nvSpPr>
        <p:spPr>
          <a:xfrm>
            <a:off x="2686276" y="4149207"/>
            <a:ext cx="7214369" cy="1126046"/>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lt1"/>
              </a:buClr>
              <a:buSzPts val="2000"/>
              <a:buFont typeface="Arial"/>
              <a:buNone/>
              <a:defRPr sz="2000" b="0" i="0" u="none" strike="noStrike" cap="none">
                <a:solidFill>
                  <a:schemeClr val="lt1"/>
                </a:solidFill>
                <a:latin typeface="Verdana"/>
                <a:ea typeface="Verdana"/>
                <a:cs typeface="Verdana"/>
                <a:sym typeface="Verdana"/>
              </a:defRPr>
            </a:lvl1pPr>
            <a:lvl2pPr marR="0" lvl="1"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2pPr>
            <a:lvl3pPr marR="0" lvl="2"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R="0" lvl="3" algn="l" rtl="0">
              <a:lnSpc>
                <a:spcPct val="90000"/>
              </a:lnSpc>
              <a:spcBef>
                <a:spcPts val="50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4pPr>
            <a:lvl5pPr marR="0" lvl="4"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20" name="Google Shape;20;p2"/>
          <p:cNvSpPr txBox="1">
            <a:spLocks noGrp="1"/>
          </p:cNvSpPr>
          <p:nvPr>
            <p:ph type="body" idx="2"/>
          </p:nvPr>
        </p:nvSpPr>
        <p:spPr>
          <a:xfrm>
            <a:off x="2675621" y="2693377"/>
            <a:ext cx="7243986" cy="1295400"/>
          </a:xfrm>
          <a:prstGeom prst="rect">
            <a:avLst/>
          </a:prstGeom>
          <a:noFill/>
          <a:ln>
            <a:noFill/>
          </a:ln>
        </p:spPr>
        <p:txBody>
          <a:bodyPr spcFirstLastPara="1" wrap="square" lIns="0" tIns="45700" rIns="0" bIns="45700" anchor="b" anchorCtr="0"/>
          <a:lstStyle>
            <a:lvl1pPr marL="457200" marR="0" lvl="0" indent="-228600"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3" name="Text Placeholder 2">
            <a:extLst>
              <a:ext uri="{FF2B5EF4-FFF2-40B4-BE49-F238E27FC236}">
                <a16:creationId xmlns:a16="http://schemas.microsoft.com/office/drawing/2014/main" id="{9D42D18E-BC49-4544-87D2-14E0FEB5308A}"/>
              </a:ext>
            </a:extLst>
          </p:cNvPr>
          <p:cNvSpPr>
            <a:spLocks noGrp="1"/>
          </p:cNvSpPr>
          <p:nvPr>
            <p:ph type="body" sz="quarter" idx="10"/>
          </p:nvPr>
        </p:nvSpPr>
        <p:spPr>
          <a:xfrm>
            <a:off x="66675" y="6554788"/>
            <a:ext cx="1897063" cy="303212"/>
          </a:xfrm>
          <a:solidFill>
            <a:srgbClr val="2B143D"/>
          </a:solidFill>
        </p:spPr>
        <p:txBody>
          <a:bodyPr/>
          <a:lstStyle>
            <a:lvl2pPr marL="88900" indent="0">
              <a:buNone/>
              <a:defRPr/>
            </a:lvl2pPr>
          </a:lstStyle>
          <a:p>
            <a:pPr lvl="1"/>
            <a:endParaRPr lang="en-US"/>
          </a:p>
        </p:txBody>
      </p:sp>
    </p:spTree>
    <p:extLst>
      <p:ext uri="{BB962C8B-B14F-4D97-AF65-F5344CB8AC3E}">
        <p14:creationId xmlns:p14="http://schemas.microsoft.com/office/powerpoint/2010/main" val="584890131"/>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6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a:p>
        </p:txBody>
      </p:sp>
      <p:sp>
        <p:nvSpPr>
          <p:cNvPr id="4" name="Text Placeholder 3">
            <a:extLst>
              <a:ext uri="{FF2B5EF4-FFF2-40B4-BE49-F238E27FC236}">
                <a16:creationId xmlns:a16="http://schemas.microsoft.com/office/drawing/2014/main" id="{6B6C11BD-042C-4B5C-86B2-8EFFFE168915}"/>
              </a:ext>
            </a:extLst>
          </p:cNvPr>
          <p:cNvSpPr>
            <a:spLocks noGrp="1"/>
          </p:cNvSpPr>
          <p:nvPr>
            <p:ph type="body" sz="quarter" idx="10"/>
          </p:nvPr>
        </p:nvSpPr>
        <p:spPr>
          <a:xfrm>
            <a:off x="153988" y="6545263"/>
            <a:ext cx="2136775" cy="312737"/>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786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781C-325B-2148-A8CE-94E5EB33A6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FDDE74-E5AD-B34D-934D-5B2E1C6258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38D1F5-5F46-8841-8350-643E52C65C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1923A5-5755-DE49-9662-5C240E4D2576}"/>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6" name="Footer Placeholder 5">
            <a:extLst>
              <a:ext uri="{FF2B5EF4-FFF2-40B4-BE49-F238E27FC236}">
                <a16:creationId xmlns:a16="http://schemas.microsoft.com/office/drawing/2014/main" id="{0A2B82AA-A722-BB49-8FBE-ACB51109C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7CCB1-D4A8-7840-B86C-871EF5C79DB4}"/>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271103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1AF5-0AAB-664F-B24C-AB688D201F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09B93B-530C-E14A-B919-21114F58F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1C8923-DB5B-754E-9D21-13A05EA9B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44772C-C4FE-524F-9600-6D9877ACE8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A85D9B-BFEB-EA4C-B13A-32BDFE901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9EA566-D908-1541-BE6D-D61C253FFE6E}"/>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8" name="Footer Placeholder 7">
            <a:extLst>
              <a:ext uri="{FF2B5EF4-FFF2-40B4-BE49-F238E27FC236}">
                <a16:creationId xmlns:a16="http://schemas.microsoft.com/office/drawing/2014/main" id="{86D05954-0C40-1842-9AA0-CDFFC06E96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7FA18F-3776-1241-8E17-64D5ECCEE91B}"/>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383958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36EC-525D-2843-8A10-EC11EF15A0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61A0D8-558A-874A-8502-8D6DBD8D3242}"/>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4" name="Footer Placeholder 3">
            <a:extLst>
              <a:ext uri="{FF2B5EF4-FFF2-40B4-BE49-F238E27FC236}">
                <a16:creationId xmlns:a16="http://schemas.microsoft.com/office/drawing/2014/main" id="{46460583-47E6-DF40-A5B1-E96E08E86B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1B7A4C-184E-214D-8A5D-66F09BE54D50}"/>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239091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6D27F-6E6B-BB45-9A35-4C4742EEC67A}"/>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3" name="Footer Placeholder 2">
            <a:extLst>
              <a:ext uri="{FF2B5EF4-FFF2-40B4-BE49-F238E27FC236}">
                <a16:creationId xmlns:a16="http://schemas.microsoft.com/office/drawing/2014/main" id="{3069A596-6F3E-CE42-B7F8-5EFF442718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52E341-2041-E94E-AD5D-9EDF2F8A30F3}"/>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351807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A1C4-1AE7-BB48-89F9-4D3566FEC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6CE626-362E-5949-9CF0-01AC337A2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8925A2-E13B-9C40-8E1F-8B51979AF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E97E5-53E2-6B44-A42E-8BD05162321D}"/>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6" name="Footer Placeholder 5">
            <a:extLst>
              <a:ext uri="{FF2B5EF4-FFF2-40B4-BE49-F238E27FC236}">
                <a16:creationId xmlns:a16="http://schemas.microsoft.com/office/drawing/2014/main" id="{0E0C1A15-F670-0049-9AFA-0E0B02830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A92081-0871-2F42-A0B5-6B295F39B313}"/>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401378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F75B-6351-6649-A5B5-96F4A092D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062DFE-E832-D44B-B733-02A4701F4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6CE57-C1CD-5948-9CE4-3CDCAF6CF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14AC3-B6B9-1E49-80FC-A1AB1CDFAC75}"/>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6" name="Footer Placeholder 5">
            <a:extLst>
              <a:ext uri="{FF2B5EF4-FFF2-40B4-BE49-F238E27FC236}">
                <a16:creationId xmlns:a16="http://schemas.microsoft.com/office/drawing/2014/main" id="{63EB4C4A-568B-C943-8E6A-3F08EA093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A1EF8-803C-A640-BEB4-AF86C4325A2C}"/>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1109967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vmlDrawing" Target="../drawings/vmlDrawing1.v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oleObject" Target="../embeddings/oleObject1.bin"/><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75D9FB-BF11-D543-986E-5CDAE7C16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904A91-1CDE-C746-9538-5E1F5EA3D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D9D06-2EE7-2D4E-8137-10F9977EE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D9D4D-1BD2-C749-8EB5-8654D711F52A}" type="datetimeFigureOut">
              <a:rPr lang="en-US" smtClean="0"/>
              <a:t>1/31/2021</a:t>
            </a:fld>
            <a:endParaRPr lang="en-US"/>
          </a:p>
        </p:txBody>
      </p:sp>
      <p:sp>
        <p:nvSpPr>
          <p:cNvPr id="5" name="Footer Placeholder 4">
            <a:extLst>
              <a:ext uri="{FF2B5EF4-FFF2-40B4-BE49-F238E27FC236}">
                <a16:creationId xmlns:a16="http://schemas.microsoft.com/office/drawing/2014/main" id="{5E46499A-A5C1-984A-BDE0-C8E0146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6CD1E-963F-9740-AAF3-49D005C40C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A7E52-568D-6040-B612-FFEDDB6E9EA3}" type="slidenum">
              <a:rPr lang="en-US" smtClean="0"/>
              <a:t>‹N°›</a:t>
            </a:fld>
            <a:endParaRPr lang="en-US"/>
          </a:p>
        </p:txBody>
      </p:sp>
    </p:spTree>
    <p:extLst>
      <p:ext uri="{BB962C8B-B14F-4D97-AF65-F5344CB8AC3E}">
        <p14:creationId xmlns:p14="http://schemas.microsoft.com/office/powerpoint/2010/main" val="110478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3" name="think-cell Slide" r:id="rId31" imgW="270" imgH="270" progId="TCLayout.ActiveDocument.1">
                  <p:embed/>
                </p:oleObj>
              </mc:Choice>
              <mc:Fallback>
                <p:oleObj name="think-cell Slide" r:id="rId31" imgW="270" imgH="270" progId="TCLayout.ActiveDocument.1">
                  <p:embed/>
                  <p:pic>
                    <p:nvPicPr>
                      <p:cNvPr id="21" name="Object 20" hidden="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1306399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customXml" Target="../ink/ink2.xml"/><Relationship Id="rId12"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3.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customXml" Target="../ink/ink6.xml"/><Relationship Id="rId12"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customXml" Target="../ink/ink7.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82;p77">
            <a:extLst>
              <a:ext uri="{FF2B5EF4-FFF2-40B4-BE49-F238E27FC236}">
                <a16:creationId xmlns:a16="http://schemas.microsoft.com/office/drawing/2014/main" id="{C2F06ED4-C9A3-4E3F-8F19-35513AF404B1}"/>
              </a:ext>
            </a:extLst>
          </p:cNvPr>
          <p:cNvSpPr txBox="1">
            <a:spLocks/>
          </p:cNvSpPr>
          <p:nvPr/>
        </p:nvSpPr>
        <p:spPr>
          <a:xfrm>
            <a:off x="2436546" y="4349282"/>
            <a:ext cx="8765081" cy="1477328"/>
          </a:xfrm>
          <a:prstGeom prst="rect">
            <a:avLst/>
          </a:prstGeom>
          <a:noFill/>
          <a:ln>
            <a:noFill/>
          </a:ln>
        </p:spPr>
        <p:txBody>
          <a:bodyPr spcFirstLastPara="1" vert="horz" wrap="square" lIns="0" tIns="45700" rIns="0" bIns="45700" rtlCol="0" anchor="b" anchorCtr="0">
            <a:noAutofit/>
          </a:bodyPr>
          <a:lstStyle>
            <a:lvl1pPr marL="457200" marR="0" lvl="0" indent="-228600" algn="l" defTabSz="914400" rtl="0" eaLnBrk="1" latinLnBrk="0" hangingPunct="1">
              <a:lnSpc>
                <a:spcPct val="100000"/>
              </a:lnSpc>
              <a:spcBef>
                <a:spcPts val="0"/>
              </a:spcBef>
              <a:spcAft>
                <a:spcPts val="0"/>
              </a:spcAft>
              <a:buClr>
                <a:schemeClr val="lt1"/>
              </a:buClr>
              <a:buSzPts val="3000"/>
              <a:buFont typeface="Arial"/>
              <a:buNone/>
              <a:defRPr sz="3000" b="0" i="0" u="none" strike="noStrike" kern="1200" cap="none">
                <a:solidFill>
                  <a:schemeClr val="lt1"/>
                </a:solidFill>
                <a:latin typeface="Verdana"/>
                <a:ea typeface="Verdana"/>
                <a:cs typeface="Verdana"/>
                <a:sym typeface="Verdana"/>
              </a:defRPr>
            </a:lvl1pPr>
            <a:lvl2pPr marL="914400" marR="0" lvl="1" indent="-342900" algn="l" defTabSz="914400" rtl="0" eaLnBrk="1" latinLnBrk="0" hangingPunct="1">
              <a:lnSpc>
                <a:spcPct val="90000"/>
              </a:lnSpc>
              <a:spcBef>
                <a:spcPts val="500"/>
              </a:spcBef>
              <a:spcAft>
                <a:spcPts val="0"/>
              </a:spcAft>
              <a:buClr>
                <a:schemeClr val="accent1"/>
              </a:buClr>
              <a:buSzPts val="1800"/>
              <a:buFont typeface="Arial"/>
              <a:buChar char="•"/>
              <a:defRPr sz="1800" b="0" i="0" u="none" strike="noStrike" kern="1200" cap="none">
                <a:solidFill>
                  <a:schemeClr val="dk1"/>
                </a:solidFill>
                <a:latin typeface="Verdana"/>
                <a:ea typeface="Verdana"/>
                <a:cs typeface="Verdana"/>
                <a:sym typeface="Verdana"/>
              </a:defRPr>
            </a:lvl2pPr>
            <a:lvl3pPr marL="1371600" marR="0" lvl="2" indent="-330200" algn="l" defTabSz="914400" rtl="0" eaLnBrk="1" latinLnBrk="0" hangingPunct="1">
              <a:lnSpc>
                <a:spcPct val="90000"/>
              </a:lnSpc>
              <a:spcBef>
                <a:spcPts val="500"/>
              </a:spcBef>
              <a:spcAft>
                <a:spcPts val="0"/>
              </a:spcAft>
              <a:buClr>
                <a:schemeClr val="accent2"/>
              </a:buClr>
              <a:buSzPts val="1600"/>
              <a:buFont typeface="Arial"/>
              <a:buChar char="•"/>
              <a:defRPr sz="1600" b="0" i="0" u="none" strike="noStrike" kern="1200" cap="none">
                <a:solidFill>
                  <a:schemeClr val="dk1"/>
                </a:solidFill>
                <a:latin typeface="Verdana"/>
                <a:ea typeface="Verdana"/>
                <a:cs typeface="Verdana"/>
                <a:sym typeface="Verdana"/>
              </a:defRPr>
            </a:lvl3pPr>
            <a:lvl4pPr marL="1828800" marR="0" lvl="3" indent="-317500" algn="l" defTabSz="914400" rtl="0" eaLnBrk="1" latinLnBrk="0" hangingPunct="1">
              <a:lnSpc>
                <a:spcPct val="90000"/>
              </a:lnSpc>
              <a:spcBef>
                <a:spcPts val="500"/>
              </a:spcBef>
              <a:spcAft>
                <a:spcPts val="0"/>
              </a:spcAft>
              <a:buClr>
                <a:schemeClr val="accent3"/>
              </a:buClr>
              <a:buSzPts val="1400"/>
              <a:buFont typeface="Arial"/>
              <a:buChar char="•"/>
              <a:defRPr sz="1400" b="0" i="0" u="none" strike="noStrike" kern="1200" cap="none">
                <a:solidFill>
                  <a:schemeClr val="dk1"/>
                </a:solidFill>
                <a:latin typeface="Verdana"/>
                <a:ea typeface="Verdana"/>
                <a:cs typeface="Verdana"/>
                <a:sym typeface="Verdana"/>
              </a:defRPr>
            </a:lvl4pPr>
            <a:lvl5pPr marL="2286000" marR="0" lvl="4" indent="-317500" algn="l" defTabSz="914400" rtl="0" eaLnBrk="1" latinLnBrk="0" hangingPunct="1">
              <a:lnSpc>
                <a:spcPct val="90000"/>
              </a:lnSpc>
              <a:spcBef>
                <a:spcPts val="500"/>
              </a:spcBef>
              <a:spcAft>
                <a:spcPts val="0"/>
              </a:spcAft>
              <a:buClr>
                <a:schemeClr val="accent5"/>
              </a:buClr>
              <a:buSzPts val="1400"/>
              <a:buFont typeface="Arial"/>
              <a:buChar char="•"/>
              <a:defRPr sz="1400" b="0" i="0" u="none" strike="noStrike" kern="1200" cap="none">
                <a:solidFill>
                  <a:schemeClr val="dk1"/>
                </a:solidFill>
                <a:latin typeface="Verdana"/>
                <a:ea typeface="Verdana"/>
                <a:cs typeface="Verdana"/>
                <a:sym typeface="Verdana"/>
              </a:defRPr>
            </a:lvl5pPr>
            <a:lvl6pPr marL="2743200" marR="0" lvl="5"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6pPr>
            <a:lvl7pPr marL="3200400" marR="0" lvl="6"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7pPr>
            <a:lvl8pPr marL="3657600" marR="0" lvl="7"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8pPr>
            <a:lvl9pPr marL="4114800" marR="0" lvl="8"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9pPr>
          </a:lstStyle>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r>
              <a:rPr kumimoji="0" lang="en-US" sz="3200" b="1" i="1" u="none" strike="noStrike" kern="1200" cap="none" spc="0" normalizeH="0" baseline="0" noProof="0">
                <a:ln>
                  <a:noFill/>
                </a:ln>
                <a:solidFill>
                  <a:srgbClr val="FFFFFF"/>
                </a:solidFill>
                <a:effectLst/>
                <a:uLnTx/>
                <a:uFillTx/>
                <a:latin typeface="Verdana"/>
                <a:ea typeface="Verdana"/>
                <a:cs typeface="Verdana"/>
                <a:sym typeface="Verdana"/>
              </a:rPr>
              <a:t>MARKETING ANALYTICS BUSINESS CASE I</a:t>
            </a:r>
          </a:p>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endParaRPr kumimoji="0" lang="en-US" sz="1800" b="0" i="1" u="none" strike="noStrike" kern="1200" cap="none" spc="0" normalizeH="0" baseline="0" noProof="0">
              <a:ln>
                <a:noFill/>
              </a:ln>
              <a:solidFill>
                <a:srgbClr val="FFFFFF"/>
              </a:solidFill>
              <a:effectLst/>
              <a:uLnTx/>
              <a:uFillTx/>
              <a:latin typeface="Verdana"/>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endParaRPr kumimoji="0" lang="en-US" sz="1800" b="0" i="1" u="none" strike="noStrike" kern="1200" cap="none" spc="0" normalizeH="0" baseline="0" noProof="0">
              <a:ln>
                <a:noFill/>
              </a:ln>
              <a:solidFill>
                <a:srgbClr val="FFFFFF"/>
              </a:solidFill>
              <a:effectLst/>
              <a:uLnTx/>
              <a:uFillTx/>
              <a:latin typeface="Verdana"/>
              <a:ea typeface="Verdana"/>
              <a:cs typeface="Verdana"/>
              <a:sym typeface="Verdana"/>
            </a:endParaRPr>
          </a:p>
          <a:p>
            <a:pPr marL="0" indent="0">
              <a:buClr>
                <a:srgbClr val="FFFFFF"/>
              </a:buClr>
              <a:defRPr/>
            </a:pPr>
            <a:r>
              <a:rPr kumimoji="0" lang="en-US" sz="1800" b="0" i="1" u="none" strike="noStrike" kern="1200" cap="none" spc="0" normalizeH="0" baseline="0" noProof="0">
                <a:ln>
                  <a:noFill/>
                </a:ln>
                <a:solidFill>
                  <a:srgbClr val="FFFFFF"/>
                </a:solidFill>
                <a:effectLst/>
                <a:uLnTx/>
                <a:uFillTx/>
                <a:latin typeface="Verdana"/>
                <a:ea typeface="Verdana"/>
                <a:cs typeface="Verdana"/>
                <a:sym typeface="Verdana"/>
              </a:rPr>
              <a:t>Vincent </a:t>
            </a:r>
            <a:r>
              <a:rPr lang="en-US" sz="1800" i="1">
                <a:solidFill>
                  <a:srgbClr val="FFFFFF"/>
                </a:solidFill>
              </a:rPr>
              <a:t>Wilmet</a:t>
            </a:r>
          </a:p>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r>
              <a:rPr kumimoji="0" lang="en-US" sz="1800" b="0" i="1" u="none" strike="noStrike" kern="1200" cap="none" spc="0" normalizeH="0" baseline="0" noProof="0">
                <a:ln>
                  <a:noFill/>
                </a:ln>
                <a:solidFill>
                  <a:srgbClr val="FFFFFF"/>
                </a:solidFill>
                <a:effectLst/>
                <a:uLnTx/>
                <a:uFillTx/>
                <a:latin typeface="Verdana"/>
                <a:ea typeface="Verdana"/>
                <a:cs typeface="Verdana"/>
                <a:sym typeface="Verdana"/>
              </a:rPr>
              <a:t>Benjamin Karaoglan</a:t>
            </a:r>
            <a:r>
              <a:rPr lang="en-US" sz="1800" i="1">
                <a:solidFill>
                  <a:srgbClr val="FFFFFF"/>
                </a:solidFill>
              </a:rPr>
              <a:t> </a:t>
            </a:r>
            <a:endParaRPr kumimoji="0" lang="en-US" sz="1800" b="0" i="1" u="none" strike="noStrike" kern="1200" cap="none" spc="0" normalizeH="0" baseline="0" noProof="0">
              <a:ln>
                <a:noFill/>
              </a:ln>
              <a:solidFill>
                <a:srgbClr val="FFFFFF"/>
              </a:solidFill>
              <a:effectLst/>
              <a:uLnTx/>
              <a:uFillTx/>
              <a:latin typeface="Verdana"/>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r>
              <a:rPr kumimoji="0" lang="en-US" sz="1800" b="0" i="1" u="none" strike="noStrike" kern="1200" cap="none" spc="0" normalizeH="0" baseline="0" noProof="0">
                <a:ln>
                  <a:noFill/>
                </a:ln>
                <a:solidFill>
                  <a:srgbClr val="FFFFFF"/>
                </a:solidFill>
                <a:effectLst/>
                <a:uLnTx/>
                <a:uFillTx/>
                <a:latin typeface="Verdana"/>
                <a:ea typeface="Verdana"/>
                <a:cs typeface="Verdana"/>
                <a:sym typeface="Verdana"/>
              </a:rPr>
              <a:t>Tabea Redl</a:t>
            </a:r>
          </a:p>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r>
              <a:rPr kumimoji="0" lang="en-US" sz="1800" b="0" i="1" u="none" strike="noStrike" kern="1200" cap="none" spc="0" normalizeH="0" baseline="0" noProof="0">
                <a:ln>
                  <a:noFill/>
                </a:ln>
                <a:solidFill>
                  <a:srgbClr val="FFFFFF"/>
                </a:solidFill>
                <a:effectLst/>
                <a:uLnTx/>
                <a:uFillTx/>
                <a:latin typeface="Verdana"/>
                <a:ea typeface="Verdana"/>
                <a:cs typeface="Verdana"/>
                <a:sym typeface="Verdana"/>
              </a:rPr>
              <a:t>Laure Dassy</a:t>
            </a:r>
          </a:p>
        </p:txBody>
      </p:sp>
    </p:spTree>
    <p:extLst>
      <p:ext uri="{BB962C8B-B14F-4D97-AF65-F5344CB8AC3E}">
        <p14:creationId xmlns:p14="http://schemas.microsoft.com/office/powerpoint/2010/main" val="421813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6DA2C3-0438-BC48-AF68-14D73D7523AC}"/>
              </a:ext>
            </a:extLst>
          </p:cNvPr>
          <p:cNvSpPr txBox="1"/>
          <p:nvPr/>
        </p:nvSpPr>
        <p:spPr>
          <a:xfrm>
            <a:off x="0" y="0"/>
            <a:ext cx="3848100" cy="6858000"/>
          </a:xfrm>
          <a:prstGeom prst="rect">
            <a:avLst/>
          </a:prstGeom>
          <a:solidFill>
            <a:srgbClr val="65F5E7">
              <a:alpha val="15000"/>
            </a:srgbClr>
          </a:solidFill>
        </p:spPr>
        <p:txBody>
          <a:bodyPr wrap="square" rtlCol="0">
            <a:spAutoFit/>
          </a:bodyPr>
          <a:lstStyle/>
          <a:p>
            <a:endParaRPr lang="en-US"/>
          </a:p>
        </p:txBody>
      </p:sp>
      <p:sp>
        <p:nvSpPr>
          <p:cNvPr id="5" name="TextBox 4">
            <a:extLst>
              <a:ext uri="{FF2B5EF4-FFF2-40B4-BE49-F238E27FC236}">
                <a16:creationId xmlns:a16="http://schemas.microsoft.com/office/drawing/2014/main" id="{FDCDFA01-2874-834D-85AC-84479CB6A8C0}"/>
              </a:ext>
            </a:extLst>
          </p:cNvPr>
          <p:cNvSpPr txBox="1"/>
          <p:nvPr/>
        </p:nvSpPr>
        <p:spPr>
          <a:xfrm>
            <a:off x="4069080" y="160020"/>
            <a:ext cx="5613495" cy="954107"/>
          </a:xfrm>
          <a:prstGeom prst="rect">
            <a:avLst/>
          </a:prstGeom>
          <a:noFill/>
        </p:spPr>
        <p:txBody>
          <a:bodyPr wrap="square" lIns="91440" tIns="45720" rIns="91440" bIns="45720" rtlCol="0" anchor="t">
            <a:spAutoFit/>
          </a:bodyPr>
          <a:lstStyle/>
          <a:p>
            <a:r>
              <a:rPr lang="en-US" sz="2800" b="1"/>
              <a:t>Segment 4 Persona</a:t>
            </a:r>
          </a:p>
          <a:p>
            <a:r>
              <a:rPr lang="en-US" sz="2800" b="1">
                <a:ea typeface="+mn-lt"/>
                <a:cs typeface="+mn-lt"/>
              </a:rPr>
              <a:t>Camille, the fed-up expert</a:t>
            </a:r>
            <a:endParaRPr lang="en-US"/>
          </a:p>
        </p:txBody>
      </p:sp>
      <p:sp>
        <p:nvSpPr>
          <p:cNvPr id="6" name="TextBox 5">
            <a:extLst>
              <a:ext uri="{FF2B5EF4-FFF2-40B4-BE49-F238E27FC236}">
                <a16:creationId xmlns:a16="http://schemas.microsoft.com/office/drawing/2014/main" id="{DE78CF24-93F2-4544-B333-F28F5ECCF70D}"/>
              </a:ext>
            </a:extLst>
          </p:cNvPr>
          <p:cNvSpPr txBox="1"/>
          <p:nvPr/>
        </p:nvSpPr>
        <p:spPr>
          <a:xfrm>
            <a:off x="609600" y="3494008"/>
            <a:ext cx="2628900" cy="1754326"/>
          </a:xfrm>
          <a:prstGeom prst="rect">
            <a:avLst/>
          </a:prstGeom>
          <a:noFill/>
        </p:spPr>
        <p:txBody>
          <a:bodyPr wrap="square" lIns="91440" tIns="45720" rIns="91440" bIns="45720" rtlCol="0" anchor="t">
            <a:spAutoFit/>
          </a:bodyPr>
          <a:lstStyle/>
          <a:p>
            <a:r>
              <a:rPr lang="en-US" b="1"/>
              <a:t>Descriptors:</a:t>
            </a:r>
          </a:p>
          <a:p>
            <a:r>
              <a:rPr lang="en-US">
                <a:cs typeface="Calibri"/>
              </a:rPr>
              <a:t>Gender: Female</a:t>
            </a:r>
          </a:p>
          <a:p>
            <a:r>
              <a:rPr lang="en-US">
                <a:cs typeface="Calibri"/>
              </a:rPr>
              <a:t>Nationality: French</a:t>
            </a:r>
          </a:p>
          <a:p>
            <a:r>
              <a:rPr lang="en-US">
                <a:cs typeface="Calibri"/>
              </a:rPr>
              <a:t>Age: 40</a:t>
            </a:r>
          </a:p>
          <a:p>
            <a:r>
              <a:rPr lang="en-US">
                <a:cs typeface="Calibri"/>
              </a:rPr>
              <a:t>Years of experience: 17</a:t>
            </a:r>
          </a:p>
          <a:p>
            <a:r>
              <a:rPr lang="en-US">
                <a:cs typeface="Calibri"/>
              </a:rPr>
              <a:t>Self-financed</a:t>
            </a:r>
          </a:p>
        </p:txBody>
      </p:sp>
      <p:sp>
        <p:nvSpPr>
          <p:cNvPr id="8" name="TextBox 7">
            <a:extLst>
              <a:ext uri="{FF2B5EF4-FFF2-40B4-BE49-F238E27FC236}">
                <a16:creationId xmlns:a16="http://schemas.microsoft.com/office/drawing/2014/main" id="{7BF4A876-6BC4-094B-A732-F2CE76699D03}"/>
              </a:ext>
            </a:extLst>
          </p:cNvPr>
          <p:cNvSpPr txBox="1"/>
          <p:nvPr/>
        </p:nvSpPr>
        <p:spPr>
          <a:xfrm>
            <a:off x="4005102" y="1303020"/>
            <a:ext cx="8085106" cy="2308324"/>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a:ea typeface="+mn-lt"/>
                <a:cs typeface="+mn-lt"/>
              </a:rPr>
              <a:t>Camille has been working hard as an engineer for the past 17 years, the majority of which spent for the same company under the same position. Camille was born and raised in France and has never truly explored other horizons, geographically or professionally. However, she feels that she has gained enough experience in her field of expertise at the same company for over a decade to work on management. Therefore, Camille is ready for change and wants to turn her life around. She wants to onboard the EMBA program in order to gain the tools required for her to change her career path and quit her company.</a:t>
            </a:r>
            <a:endParaRPr lang="fr-FR"/>
          </a:p>
        </p:txBody>
      </p:sp>
      <p:sp>
        <p:nvSpPr>
          <p:cNvPr id="12" name="Oval 11">
            <a:extLst>
              <a:ext uri="{FF2B5EF4-FFF2-40B4-BE49-F238E27FC236}">
                <a16:creationId xmlns:a16="http://schemas.microsoft.com/office/drawing/2014/main" id="{AB4B12C6-B648-F543-83C3-9FF492E1C32F}"/>
              </a:ext>
            </a:extLst>
          </p:cNvPr>
          <p:cNvSpPr/>
          <p:nvPr/>
        </p:nvSpPr>
        <p:spPr>
          <a:xfrm>
            <a:off x="609600" y="683240"/>
            <a:ext cx="2110740" cy="21285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Profile icon</a:t>
            </a:r>
          </a:p>
        </p:txBody>
      </p:sp>
      <p:pic>
        <p:nvPicPr>
          <p:cNvPr id="2" name="Image 2">
            <a:extLst>
              <a:ext uri="{FF2B5EF4-FFF2-40B4-BE49-F238E27FC236}">
                <a16:creationId xmlns:a16="http://schemas.microsoft.com/office/drawing/2014/main" id="{40FC82B4-CFEE-4D27-865D-2E5F0612D997}"/>
              </a:ext>
            </a:extLst>
          </p:cNvPr>
          <p:cNvPicPr>
            <a:picLocks noChangeAspect="1"/>
          </p:cNvPicPr>
          <p:nvPr/>
        </p:nvPicPr>
        <p:blipFill rotWithShape="1">
          <a:blip r:embed="rId2"/>
          <a:srcRect l="7377" t="9560" r="79433" b="73423"/>
          <a:stretch/>
        </p:blipFill>
        <p:spPr>
          <a:xfrm>
            <a:off x="1048896" y="1016508"/>
            <a:ext cx="1343321" cy="1539840"/>
          </a:xfrm>
          <a:prstGeom prst="rect">
            <a:avLst/>
          </a:prstGeom>
        </p:spPr>
      </p:pic>
      <p:sp>
        <p:nvSpPr>
          <p:cNvPr id="3" name="TextBox 7">
            <a:extLst>
              <a:ext uri="{FF2B5EF4-FFF2-40B4-BE49-F238E27FC236}">
                <a16:creationId xmlns:a16="http://schemas.microsoft.com/office/drawing/2014/main" id="{72B9F67A-8DD5-4E1D-B67F-26D271D640BD}"/>
              </a:ext>
            </a:extLst>
          </p:cNvPr>
          <p:cNvSpPr txBox="1"/>
          <p:nvPr/>
        </p:nvSpPr>
        <p:spPr>
          <a:xfrm>
            <a:off x="3961969" y="3991586"/>
            <a:ext cx="4907709" cy="1200329"/>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b="1">
                <a:cs typeface="Calibri"/>
              </a:rPr>
              <a:t>Camille's most important variables for an EMBA:</a:t>
            </a:r>
          </a:p>
          <a:p>
            <a:endParaRPr lang="en-US" b="1">
              <a:cs typeface="Calibri"/>
            </a:endParaRPr>
          </a:p>
          <a:p>
            <a:r>
              <a:rPr lang="en-US">
                <a:ea typeface="+mn-lt"/>
                <a:cs typeface="+mn-lt"/>
              </a:rPr>
              <a:t>Changing career 5/5</a:t>
            </a:r>
            <a:endParaRPr lang="en-US"/>
          </a:p>
          <a:p>
            <a:r>
              <a:rPr lang="en-US">
                <a:ea typeface="+mn-lt"/>
                <a:cs typeface="+mn-lt"/>
              </a:rPr>
              <a:t>Changing company 4/5</a:t>
            </a:r>
            <a:endParaRPr lang="en-US"/>
          </a:p>
        </p:txBody>
      </p:sp>
      <p:pic>
        <p:nvPicPr>
          <p:cNvPr id="14" name="Image 14">
            <a:extLst>
              <a:ext uri="{FF2B5EF4-FFF2-40B4-BE49-F238E27FC236}">
                <a16:creationId xmlns:a16="http://schemas.microsoft.com/office/drawing/2014/main" id="{FEBC9660-2FA2-40A4-924A-BD15E37100D4}"/>
              </a:ext>
            </a:extLst>
          </p:cNvPr>
          <p:cNvPicPr>
            <a:picLocks noChangeAspect="1"/>
          </p:cNvPicPr>
          <p:nvPr/>
        </p:nvPicPr>
        <p:blipFill>
          <a:blip r:embed="rId3"/>
          <a:stretch>
            <a:fillRect/>
          </a:stretch>
        </p:blipFill>
        <p:spPr>
          <a:xfrm>
            <a:off x="9080740" y="3800013"/>
            <a:ext cx="3016369" cy="2291595"/>
          </a:xfrm>
          <a:prstGeom prst="rect">
            <a:avLst/>
          </a:prstGeom>
        </p:spPr>
      </p:pic>
      <p:sp>
        <p:nvSpPr>
          <p:cNvPr id="15" name="TextBox 14">
            <a:extLst>
              <a:ext uri="{FF2B5EF4-FFF2-40B4-BE49-F238E27FC236}">
                <a16:creationId xmlns:a16="http://schemas.microsoft.com/office/drawing/2014/main" id="{FD67204C-071C-F84F-B86C-0AAA42975581}"/>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2</a:t>
            </a:r>
          </a:p>
        </p:txBody>
      </p:sp>
    </p:spTree>
    <p:extLst>
      <p:ext uri="{BB962C8B-B14F-4D97-AF65-F5344CB8AC3E}">
        <p14:creationId xmlns:p14="http://schemas.microsoft.com/office/powerpoint/2010/main" val="50267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30470C7-0A4D-3548-8A81-7B263DEE4BAE}"/>
              </a:ext>
            </a:extLst>
          </p:cNvPr>
          <p:cNvSpPr txBox="1"/>
          <p:nvPr/>
        </p:nvSpPr>
        <p:spPr>
          <a:xfrm>
            <a:off x="552754" y="931938"/>
            <a:ext cx="11349944" cy="5355312"/>
          </a:xfrm>
          <a:prstGeom prst="rect">
            <a:avLst/>
          </a:prstGeom>
          <a:solidFill>
            <a:schemeClr val="tx2">
              <a:lumMod val="20000"/>
              <a:lumOff val="80000"/>
              <a:alpha val="40000"/>
            </a:schemeClr>
          </a:solidFill>
          <a:ln w="28575">
            <a:solidFill>
              <a:schemeClr val="accent5">
                <a:lumMod val="40000"/>
                <a:lumOff val="60000"/>
              </a:schemeClr>
            </a:solidFill>
            <a:prstDash val="dash"/>
          </a:ln>
        </p:spPr>
        <p:txBody>
          <a:bodyPr wrap="square" lIns="91440" tIns="45720" rIns="91440" bIns="45720" rtlCol="0" anchor="t">
            <a:spAutoFit/>
          </a:bodyPr>
          <a:lstStyle/>
          <a:p>
            <a:pPr algn="ctr"/>
            <a:r>
              <a:rPr lang="en-US" b="1">
                <a:ea typeface="+mn-lt"/>
                <a:cs typeface="+mn-lt"/>
              </a:rPr>
              <a:t>Module</a:t>
            </a:r>
          </a:p>
          <a:p>
            <a:pPr algn="ctr"/>
            <a:r>
              <a:rPr lang="en-US" b="1">
                <a:ea typeface="+mn-lt"/>
                <a:cs typeface="+mn-lt"/>
              </a:rPr>
              <a:t>Entrepreneurship &amp; Innovation</a:t>
            </a: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p:txBody>
      </p:sp>
      <p:sp>
        <p:nvSpPr>
          <p:cNvPr id="2" name="Title 1">
            <a:extLst>
              <a:ext uri="{FF2B5EF4-FFF2-40B4-BE49-F238E27FC236}">
                <a16:creationId xmlns:a16="http://schemas.microsoft.com/office/drawing/2014/main" id="{ACDFC985-4856-9D48-8AC0-F871A68A3253}"/>
              </a:ext>
            </a:extLst>
          </p:cNvPr>
          <p:cNvSpPr>
            <a:spLocks noGrp="1"/>
          </p:cNvSpPr>
          <p:nvPr>
            <p:ph type="title"/>
          </p:nvPr>
        </p:nvSpPr>
        <p:spPr>
          <a:xfrm>
            <a:off x="414867" y="139521"/>
            <a:ext cx="10515600" cy="1325563"/>
          </a:xfrm>
        </p:spPr>
        <p:txBody>
          <a:bodyPr>
            <a:normAutofit/>
          </a:bodyPr>
          <a:lstStyle/>
          <a:p>
            <a:r>
              <a:rPr lang="en-US" sz="2800" b="1">
                <a:latin typeface="Calibri"/>
                <a:cs typeface="Calibri"/>
              </a:rPr>
              <a:t>Recommendations for EEE Management – Persona 1 </a:t>
            </a:r>
            <a:br>
              <a:rPr lang="en-US" sz="2800" b="1">
                <a:latin typeface="Calibri" panose="020F0502020204030204" pitchFamily="34" charset="0"/>
                <a:cs typeface="Calibri" panose="020F0502020204030204" pitchFamily="34" charset="0"/>
              </a:rPr>
            </a:br>
            <a:endParaRPr lang="en-US" sz="2800" b="1">
              <a:latin typeface="Calibri" panose="020F0502020204030204" pitchFamily="34" charset="0"/>
              <a:cs typeface="Calibri" panose="020F0502020204030204" pitchFamily="34" charset="0"/>
            </a:endParaRPr>
          </a:p>
        </p:txBody>
      </p:sp>
      <p:sp>
        <p:nvSpPr>
          <p:cNvPr id="5" name="Hexagon 4">
            <a:extLst>
              <a:ext uri="{FF2B5EF4-FFF2-40B4-BE49-F238E27FC236}">
                <a16:creationId xmlns:a16="http://schemas.microsoft.com/office/drawing/2014/main" id="{45EE31E0-2ACC-AF45-88BB-75D2019E666F}"/>
              </a:ext>
            </a:extLst>
          </p:cNvPr>
          <p:cNvSpPr/>
          <p:nvPr/>
        </p:nvSpPr>
        <p:spPr>
          <a:xfrm>
            <a:off x="6692603" y="1749785"/>
            <a:ext cx="1408598" cy="1109485"/>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Meet a potential co-founder</a:t>
            </a:r>
            <a:endParaRPr lang="en-US" sz="1100">
              <a:solidFill>
                <a:schemeClr val="tx1"/>
              </a:solidFill>
              <a:cs typeface="Calibri"/>
            </a:endParaRPr>
          </a:p>
        </p:txBody>
      </p:sp>
      <p:sp>
        <p:nvSpPr>
          <p:cNvPr id="9" name="TextBox 8">
            <a:extLst>
              <a:ext uri="{FF2B5EF4-FFF2-40B4-BE49-F238E27FC236}">
                <a16:creationId xmlns:a16="http://schemas.microsoft.com/office/drawing/2014/main" id="{66A0AF0B-8092-C84D-A482-45414096683C}"/>
              </a:ext>
            </a:extLst>
          </p:cNvPr>
          <p:cNvSpPr txBox="1"/>
          <p:nvPr/>
        </p:nvSpPr>
        <p:spPr>
          <a:xfrm>
            <a:off x="5061449" y="4180190"/>
            <a:ext cx="2011435" cy="369332"/>
          </a:xfrm>
          <a:prstGeom prst="rect">
            <a:avLst/>
          </a:prstGeom>
          <a:noFill/>
        </p:spPr>
        <p:txBody>
          <a:bodyPr wrap="square" rtlCol="0">
            <a:spAutoFit/>
          </a:bodyPr>
          <a:lstStyle/>
          <a:p>
            <a:pPr algn="ctr"/>
            <a:r>
              <a:rPr lang="en-US"/>
              <a:t>Richard</a:t>
            </a:r>
          </a:p>
        </p:txBody>
      </p:sp>
      <p:sp>
        <p:nvSpPr>
          <p:cNvPr id="10" name="Hexagon 9">
            <a:extLst>
              <a:ext uri="{FF2B5EF4-FFF2-40B4-BE49-F238E27FC236}">
                <a16:creationId xmlns:a16="http://schemas.microsoft.com/office/drawing/2014/main" id="{AAA0FF79-0313-B049-8E19-3D92E31F2FAA}"/>
              </a:ext>
            </a:extLst>
          </p:cNvPr>
          <p:cNvSpPr/>
          <p:nvPr/>
        </p:nvSpPr>
        <p:spPr>
          <a:xfrm>
            <a:off x="6763603" y="4760188"/>
            <a:ext cx="1408598" cy="1109485"/>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"Pioneering Spirit"</a:t>
            </a:r>
          </a:p>
        </p:txBody>
      </p:sp>
      <p:sp>
        <p:nvSpPr>
          <p:cNvPr id="11" name="TextBox 10">
            <a:extLst>
              <a:ext uri="{FF2B5EF4-FFF2-40B4-BE49-F238E27FC236}">
                <a16:creationId xmlns:a16="http://schemas.microsoft.com/office/drawing/2014/main" id="{503CDED8-5603-6344-954E-7C506A43340E}"/>
              </a:ext>
            </a:extLst>
          </p:cNvPr>
          <p:cNvSpPr txBox="1"/>
          <p:nvPr/>
        </p:nvSpPr>
        <p:spPr>
          <a:xfrm>
            <a:off x="8242580" y="5057943"/>
            <a:ext cx="3421437" cy="64633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ESSEC's motto. We are all about "the start-up mentality."</a:t>
            </a:r>
          </a:p>
        </p:txBody>
      </p:sp>
      <p:sp>
        <p:nvSpPr>
          <p:cNvPr id="12" name="Hexagon 11">
            <a:extLst>
              <a:ext uri="{FF2B5EF4-FFF2-40B4-BE49-F238E27FC236}">
                <a16:creationId xmlns:a16="http://schemas.microsoft.com/office/drawing/2014/main" id="{8F1DD377-E7CC-EE4A-9C51-4CBD48BB457B}"/>
              </a:ext>
            </a:extLst>
          </p:cNvPr>
          <p:cNvSpPr/>
          <p:nvPr/>
        </p:nvSpPr>
        <p:spPr>
          <a:xfrm>
            <a:off x="4047718" y="4712438"/>
            <a:ext cx="1806008" cy="1380579"/>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Extra help to access l'ESSEC Ventures incubator</a:t>
            </a:r>
          </a:p>
        </p:txBody>
      </p:sp>
      <p:sp>
        <p:nvSpPr>
          <p:cNvPr id="14" name="Hexagon 13">
            <a:extLst>
              <a:ext uri="{FF2B5EF4-FFF2-40B4-BE49-F238E27FC236}">
                <a16:creationId xmlns:a16="http://schemas.microsoft.com/office/drawing/2014/main" id="{C957CF48-D3E7-3C44-A506-BD337662BF2E}"/>
              </a:ext>
            </a:extLst>
          </p:cNvPr>
          <p:cNvSpPr/>
          <p:nvPr/>
        </p:nvSpPr>
        <p:spPr>
          <a:xfrm>
            <a:off x="3929478" y="1702823"/>
            <a:ext cx="1569920" cy="1109485"/>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cs typeface="Calibri"/>
              </a:rPr>
              <a:t> Entrepreneur- ship, innovation and leadership courses</a:t>
            </a:r>
            <a:endParaRPr lang="fr-FR" sz="1200">
              <a:solidFill>
                <a:schemeClr val="tx1"/>
              </a:solidFill>
              <a:cs typeface="Calibri"/>
            </a:endParaRPr>
          </a:p>
        </p:txBody>
      </p:sp>
      <p:sp>
        <p:nvSpPr>
          <p:cNvPr id="16" name="Hexagon 15">
            <a:extLst>
              <a:ext uri="{FF2B5EF4-FFF2-40B4-BE49-F238E27FC236}">
                <a16:creationId xmlns:a16="http://schemas.microsoft.com/office/drawing/2014/main" id="{71A843C7-521F-664E-BA5E-F39813306B53}"/>
              </a:ext>
            </a:extLst>
          </p:cNvPr>
          <p:cNvSpPr/>
          <p:nvPr/>
        </p:nvSpPr>
        <p:spPr>
          <a:xfrm>
            <a:off x="7611088" y="3208149"/>
            <a:ext cx="1408598" cy="1109485"/>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Access to alumni and investors</a:t>
            </a:r>
          </a:p>
        </p:txBody>
      </p:sp>
      <p:sp>
        <p:nvSpPr>
          <p:cNvPr id="18" name="Hexagon 17">
            <a:extLst>
              <a:ext uri="{FF2B5EF4-FFF2-40B4-BE49-F238E27FC236}">
                <a16:creationId xmlns:a16="http://schemas.microsoft.com/office/drawing/2014/main" id="{73AEA53B-0AAF-324F-B934-DCCB6568FC65}"/>
              </a:ext>
            </a:extLst>
          </p:cNvPr>
          <p:cNvSpPr/>
          <p:nvPr/>
        </p:nvSpPr>
        <p:spPr>
          <a:xfrm>
            <a:off x="3378011" y="3147269"/>
            <a:ext cx="1569920" cy="1325563"/>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Launch a project such as building a start-up/ hackathon</a:t>
            </a:r>
            <a:endParaRPr lang="fr-FR" sz="1100">
              <a:solidFill>
                <a:schemeClr val="tx1"/>
              </a:solidFill>
              <a:cs typeface="Calibri"/>
            </a:endParaRPr>
          </a:p>
        </p:txBody>
      </p:sp>
      <p:cxnSp>
        <p:nvCxnSpPr>
          <p:cNvPr id="20" name="Straight Connector 19">
            <a:extLst>
              <a:ext uri="{FF2B5EF4-FFF2-40B4-BE49-F238E27FC236}">
                <a16:creationId xmlns:a16="http://schemas.microsoft.com/office/drawing/2014/main" id="{FE4B2709-1E60-9F49-83DF-7AE225664DDD}"/>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2" name="Image 2">
            <a:extLst>
              <a:ext uri="{FF2B5EF4-FFF2-40B4-BE49-F238E27FC236}">
                <a16:creationId xmlns:a16="http://schemas.microsoft.com/office/drawing/2014/main" id="{279FEBCA-1750-FE42-88C7-81F414E55599}"/>
              </a:ext>
            </a:extLst>
          </p:cNvPr>
          <p:cNvPicPr>
            <a:picLocks noChangeAspect="1"/>
          </p:cNvPicPr>
          <p:nvPr/>
        </p:nvPicPr>
        <p:blipFill rotWithShape="1">
          <a:blip r:embed="rId2"/>
          <a:srcRect l="79732" t="75003" r="6533" b="7605"/>
          <a:stretch/>
        </p:blipFill>
        <p:spPr>
          <a:xfrm>
            <a:off x="5281822" y="2715793"/>
            <a:ext cx="1408599" cy="1518658"/>
          </a:xfrm>
          <a:prstGeom prst="rect">
            <a:avLst/>
          </a:prstGeom>
        </p:spPr>
      </p:pic>
      <p:sp>
        <p:nvSpPr>
          <p:cNvPr id="21" name="TextBox 20">
            <a:extLst>
              <a:ext uri="{FF2B5EF4-FFF2-40B4-BE49-F238E27FC236}">
                <a16:creationId xmlns:a16="http://schemas.microsoft.com/office/drawing/2014/main" id="{1AC0BF1C-13D0-5543-8C2F-CA9AE3E2ACEE}"/>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3</a:t>
            </a:r>
          </a:p>
        </p:txBody>
      </p:sp>
    </p:spTree>
    <p:extLst>
      <p:ext uri="{BB962C8B-B14F-4D97-AF65-F5344CB8AC3E}">
        <p14:creationId xmlns:p14="http://schemas.microsoft.com/office/powerpoint/2010/main" val="1824895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4">
            <a:extLst>
              <a:ext uri="{FF2B5EF4-FFF2-40B4-BE49-F238E27FC236}">
                <a16:creationId xmlns:a16="http://schemas.microsoft.com/office/drawing/2014/main" id="{09F1EE5B-8E2F-4496-B69C-FA573106B49A}"/>
              </a:ext>
            </a:extLst>
          </p:cNvPr>
          <p:cNvSpPr txBox="1"/>
          <p:nvPr/>
        </p:nvSpPr>
        <p:spPr>
          <a:xfrm>
            <a:off x="552754" y="1037606"/>
            <a:ext cx="11411938" cy="5355312"/>
          </a:xfrm>
          <a:prstGeom prst="rect">
            <a:avLst/>
          </a:prstGeom>
          <a:solidFill>
            <a:schemeClr val="tx2">
              <a:lumMod val="20000"/>
              <a:lumOff val="80000"/>
              <a:alpha val="40000"/>
            </a:schemeClr>
          </a:solidFill>
          <a:ln w="28575">
            <a:solidFill>
              <a:schemeClr val="accent5">
                <a:lumMod val="40000"/>
                <a:lumOff val="60000"/>
              </a:schemeClr>
            </a:solidFill>
            <a:prstDash val="dash"/>
          </a:ln>
        </p:spPr>
        <p:txBody>
          <a:bodyPr wrap="square" lIns="91440" tIns="45720" rIns="91440" bIns="45720" rtlCol="0" anchor="t">
            <a:spAutoFit/>
          </a:bodyPr>
          <a:lstStyle>
            <a:defPPr>
              <a:defRPr lang="en-US"/>
            </a:defPPr>
            <a:lvl1pPr algn="ctr">
              <a:defRPr b="1">
                <a:ea typeface="+mn-lt"/>
                <a:cs typeface="+mn-lt"/>
              </a:defRPr>
            </a:lvl1pPr>
          </a:lstStyle>
          <a:p>
            <a:r>
              <a:rPr lang="en-US"/>
              <a:t>Module </a:t>
            </a:r>
            <a:endParaRPr lang="fr-FR"/>
          </a:p>
          <a:p>
            <a:r>
              <a:rPr lang="en-US"/>
              <a:t>Personal dev &amp; Broadening horizon</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fr-FR"/>
          </a:p>
        </p:txBody>
      </p:sp>
      <p:sp>
        <p:nvSpPr>
          <p:cNvPr id="2" name="Title 1">
            <a:extLst>
              <a:ext uri="{FF2B5EF4-FFF2-40B4-BE49-F238E27FC236}">
                <a16:creationId xmlns:a16="http://schemas.microsoft.com/office/drawing/2014/main" id="{ACDFC985-4856-9D48-8AC0-F871A68A3253}"/>
              </a:ext>
            </a:extLst>
          </p:cNvPr>
          <p:cNvSpPr>
            <a:spLocks noGrp="1"/>
          </p:cNvSpPr>
          <p:nvPr>
            <p:ph type="title"/>
          </p:nvPr>
        </p:nvSpPr>
        <p:spPr>
          <a:xfrm>
            <a:off x="465667" y="-160655"/>
            <a:ext cx="10515600" cy="1325563"/>
          </a:xfrm>
        </p:spPr>
        <p:txBody>
          <a:bodyPr vert="horz" lIns="91440" tIns="45720" rIns="91440" bIns="45720" rtlCol="0" anchor="ctr">
            <a:normAutofit/>
          </a:bodyPr>
          <a:lstStyle/>
          <a:p>
            <a:r>
              <a:rPr lang="en-US" sz="2800" b="1">
                <a:latin typeface="Calibri"/>
                <a:cs typeface="Calibri"/>
              </a:rPr>
              <a:t>Recommendations for EEE Management – Persona 2</a:t>
            </a:r>
          </a:p>
        </p:txBody>
      </p:sp>
      <p:sp>
        <p:nvSpPr>
          <p:cNvPr id="5" name="Hexagon 4">
            <a:extLst>
              <a:ext uri="{FF2B5EF4-FFF2-40B4-BE49-F238E27FC236}">
                <a16:creationId xmlns:a16="http://schemas.microsoft.com/office/drawing/2014/main" id="{45EE31E0-2ACC-AF45-88BB-75D2019E666F}"/>
              </a:ext>
            </a:extLst>
          </p:cNvPr>
          <p:cNvSpPr/>
          <p:nvPr/>
        </p:nvSpPr>
        <p:spPr>
          <a:xfrm>
            <a:off x="6692603" y="1845892"/>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Research at ESSEC &amp; in cooperation with companies </a:t>
            </a:r>
          </a:p>
        </p:txBody>
      </p:sp>
      <p:sp>
        <p:nvSpPr>
          <p:cNvPr id="9" name="TextBox 8">
            <a:extLst>
              <a:ext uri="{FF2B5EF4-FFF2-40B4-BE49-F238E27FC236}">
                <a16:creationId xmlns:a16="http://schemas.microsoft.com/office/drawing/2014/main" id="{66A0AF0B-8092-C84D-A482-45414096683C}"/>
              </a:ext>
            </a:extLst>
          </p:cNvPr>
          <p:cNvSpPr txBox="1"/>
          <p:nvPr/>
        </p:nvSpPr>
        <p:spPr>
          <a:xfrm>
            <a:off x="5061449" y="4242184"/>
            <a:ext cx="2011435" cy="369332"/>
          </a:xfrm>
          <a:prstGeom prst="rect">
            <a:avLst/>
          </a:prstGeom>
          <a:noFill/>
        </p:spPr>
        <p:txBody>
          <a:bodyPr wrap="square" rtlCol="0">
            <a:spAutoFit/>
          </a:bodyPr>
          <a:lstStyle/>
          <a:p>
            <a:pPr algn="ctr"/>
            <a:r>
              <a:rPr lang="en-US"/>
              <a:t>Jacob</a:t>
            </a:r>
          </a:p>
        </p:txBody>
      </p:sp>
      <p:sp>
        <p:nvSpPr>
          <p:cNvPr id="12" name="Hexagon 11">
            <a:extLst>
              <a:ext uri="{FF2B5EF4-FFF2-40B4-BE49-F238E27FC236}">
                <a16:creationId xmlns:a16="http://schemas.microsoft.com/office/drawing/2014/main" id="{8F1DD377-E7CC-EE4A-9C51-4CBD48BB457B}"/>
              </a:ext>
            </a:extLst>
          </p:cNvPr>
          <p:cNvSpPr/>
          <p:nvPr/>
        </p:nvSpPr>
        <p:spPr>
          <a:xfrm>
            <a:off x="3890063" y="4856295"/>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Join </a:t>
            </a:r>
            <a:r>
              <a:rPr lang="en-US" sz="1100">
                <a:solidFill>
                  <a:schemeClr val="tx1"/>
                </a:solidFill>
                <a:ea typeface="+mn-lt"/>
                <a:cs typeface="+mn-lt"/>
              </a:rPr>
              <a:t>diverse </a:t>
            </a:r>
            <a:r>
              <a:rPr lang="en-US" sz="1100">
                <a:solidFill>
                  <a:schemeClr val="tx1"/>
                </a:solidFill>
                <a:cs typeface="Calibri"/>
              </a:rPr>
              <a:t>array of associations </a:t>
            </a:r>
          </a:p>
        </p:txBody>
      </p:sp>
      <p:sp>
        <p:nvSpPr>
          <p:cNvPr id="14" name="Hexagon 13">
            <a:extLst>
              <a:ext uri="{FF2B5EF4-FFF2-40B4-BE49-F238E27FC236}">
                <a16:creationId xmlns:a16="http://schemas.microsoft.com/office/drawing/2014/main" id="{C957CF48-D3E7-3C44-A506-BD337662BF2E}"/>
              </a:ext>
            </a:extLst>
          </p:cNvPr>
          <p:cNvSpPr/>
          <p:nvPr/>
        </p:nvSpPr>
        <p:spPr>
          <a:xfrm>
            <a:off x="3890063" y="1851708"/>
            <a:ext cx="1303834" cy="1069556"/>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Classes on leadership, international topics and wellness</a:t>
            </a:r>
            <a:endParaRPr lang="en-US">
              <a:solidFill>
                <a:schemeClr val="tx1"/>
              </a:solidFill>
            </a:endParaRPr>
          </a:p>
        </p:txBody>
      </p:sp>
      <p:sp>
        <p:nvSpPr>
          <p:cNvPr id="16" name="Hexagon 15">
            <a:extLst>
              <a:ext uri="{FF2B5EF4-FFF2-40B4-BE49-F238E27FC236}">
                <a16:creationId xmlns:a16="http://schemas.microsoft.com/office/drawing/2014/main" id="{71A843C7-521F-664E-BA5E-F39813306B53}"/>
              </a:ext>
            </a:extLst>
          </p:cNvPr>
          <p:cNvSpPr/>
          <p:nvPr/>
        </p:nvSpPr>
        <p:spPr>
          <a:xfrm>
            <a:off x="7611088" y="3304256"/>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Singapore Campus and Mannheim Partnership</a:t>
            </a:r>
          </a:p>
        </p:txBody>
      </p:sp>
      <p:sp>
        <p:nvSpPr>
          <p:cNvPr id="17" name="TextBox 16">
            <a:extLst>
              <a:ext uri="{FF2B5EF4-FFF2-40B4-BE49-F238E27FC236}">
                <a16:creationId xmlns:a16="http://schemas.microsoft.com/office/drawing/2014/main" id="{8A3CB86E-1FF2-E744-BCEF-2A70811D75D7}"/>
              </a:ext>
            </a:extLst>
          </p:cNvPr>
          <p:cNvSpPr txBox="1"/>
          <p:nvPr/>
        </p:nvSpPr>
        <p:spPr>
          <a:xfrm>
            <a:off x="8928525" y="3253326"/>
            <a:ext cx="2653053" cy="1477328"/>
          </a:xfrm>
          <a:prstGeom prst="rect">
            <a:avLst/>
          </a:prstGeom>
          <a:noFill/>
        </p:spPr>
        <p:txBody>
          <a:bodyPr wrap="square" rtlCol="0">
            <a:spAutoFit/>
          </a:bodyPr>
          <a:lstStyle/>
          <a:p>
            <a:pPr marL="285750" indent="-285750">
              <a:buFont typeface="Arial" panose="020B0604020202020204" pitchFamily="34" charset="0"/>
              <a:buChar char="•"/>
            </a:pPr>
            <a:r>
              <a:rPr lang="en-US"/>
              <a:t>Jacob sees a promising factor in the international dimension of the program.   </a:t>
            </a:r>
          </a:p>
        </p:txBody>
      </p:sp>
      <p:sp>
        <p:nvSpPr>
          <p:cNvPr id="18" name="Hexagon 17">
            <a:extLst>
              <a:ext uri="{FF2B5EF4-FFF2-40B4-BE49-F238E27FC236}">
                <a16:creationId xmlns:a16="http://schemas.microsoft.com/office/drawing/2014/main" id="{73AEA53B-0AAF-324F-B934-DCCB6568FC65}"/>
              </a:ext>
            </a:extLst>
          </p:cNvPr>
          <p:cNvSpPr/>
          <p:nvPr/>
        </p:nvSpPr>
        <p:spPr>
          <a:xfrm>
            <a:off x="3083048" y="3368285"/>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Exposure to international students and cultures</a:t>
            </a:r>
          </a:p>
        </p:txBody>
      </p:sp>
      <p:cxnSp>
        <p:nvCxnSpPr>
          <p:cNvPr id="20" name="Straight Connector 19">
            <a:extLst>
              <a:ext uri="{FF2B5EF4-FFF2-40B4-BE49-F238E27FC236}">
                <a16:creationId xmlns:a16="http://schemas.microsoft.com/office/drawing/2014/main" id="{94524A79-F8A4-B34A-97C7-F4D5F027790F}"/>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1" name="Image 2">
            <a:extLst>
              <a:ext uri="{FF2B5EF4-FFF2-40B4-BE49-F238E27FC236}">
                <a16:creationId xmlns:a16="http://schemas.microsoft.com/office/drawing/2014/main" id="{F0463756-63FC-3341-AA6A-DF30ABCBF9F0}"/>
              </a:ext>
            </a:extLst>
          </p:cNvPr>
          <p:cNvPicPr>
            <a:picLocks noChangeAspect="1"/>
          </p:cNvPicPr>
          <p:nvPr/>
        </p:nvPicPr>
        <p:blipFill rotWithShape="1">
          <a:blip r:embed="rId2"/>
          <a:srcRect l="61204" t="53033" r="24415" b="29745"/>
          <a:stretch/>
        </p:blipFill>
        <p:spPr>
          <a:xfrm>
            <a:off x="5348503" y="2840546"/>
            <a:ext cx="1437326" cy="1482357"/>
          </a:xfrm>
          <a:prstGeom prst="rect">
            <a:avLst/>
          </a:prstGeom>
        </p:spPr>
      </p:pic>
      <p:sp>
        <p:nvSpPr>
          <p:cNvPr id="4" name="Hexagon 9">
            <a:extLst>
              <a:ext uri="{FF2B5EF4-FFF2-40B4-BE49-F238E27FC236}">
                <a16:creationId xmlns:a16="http://schemas.microsoft.com/office/drawing/2014/main" id="{A4C95BD7-7FA6-444F-9380-BCEA7E169C7E}"/>
              </a:ext>
            </a:extLst>
          </p:cNvPr>
          <p:cNvSpPr/>
          <p:nvPr/>
        </p:nvSpPr>
        <p:spPr>
          <a:xfrm>
            <a:off x="6763603" y="4856295"/>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"Pioneering Spirit"</a:t>
            </a:r>
          </a:p>
        </p:txBody>
      </p:sp>
      <p:sp>
        <p:nvSpPr>
          <p:cNvPr id="7" name="TextBox 10">
            <a:extLst>
              <a:ext uri="{FF2B5EF4-FFF2-40B4-BE49-F238E27FC236}">
                <a16:creationId xmlns:a16="http://schemas.microsoft.com/office/drawing/2014/main" id="{107B0FFA-5B3F-421C-91B6-362D5E96AC07}"/>
              </a:ext>
            </a:extLst>
          </p:cNvPr>
          <p:cNvSpPr txBox="1"/>
          <p:nvPr/>
        </p:nvSpPr>
        <p:spPr>
          <a:xfrm>
            <a:off x="8242580" y="5119937"/>
            <a:ext cx="3293468" cy="9233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ESSEC's motto. We are all about "exploring the world's unknown."</a:t>
            </a:r>
          </a:p>
        </p:txBody>
      </p:sp>
      <p:sp>
        <p:nvSpPr>
          <p:cNvPr id="22" name="TextBox 21">
            <a:extLst>
              <a:ext uri="{FF2B5EF4-FFF2-40B4-BE49-F238E27FC236}">
                <a16:creationId xmlns:a16="http://schemas.microsoft.com/office/drawing/2014/main" id="{516620AD-B6CC-614F-AD7C-A45BB56BED47}"/>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3</a:t>
            </a:r>
          </a:p>
        </p:txBody>
      </p:sp>
    </p:spTree>
    <p:extLst>
      <p:ext uri="{BB962C8B-B14F-4D97-AF65-F5344CB8AC3E}">
        <p14:creationId xmlns:p14="http://schemas.microsoft.com/office/powerpoint/2010/main" val="385214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4">
            <a:extLst>
              <a:ext uri="{FF2B5EF4-FFF2-40B4-BE49-F238E27FC236}">
                <a16:creationId xmlns:a16="http://schemas.microsoft.com/office/drawing/2014/main" id="{E1070A7D-51F1-4134-A5C8-FFEF23E89C4A}"/>
              </a:ext>
            </a:extLst>
          </p:cNvPr>
          <p:cNvSpPr txBox="1"/>
          <p:nvPr/>
        </p:nvSpPr>
        <p:spPr>
          <a:xfrm>
            <a:off x="552754" y="1055969"/>
            <a:ext cx="11520427" cy="5355312"/>
          </a:xfrm>
          <a:prstGeom prst="rect">
            <a:avLst/>
          </a:prstGeom>
          <a:solidFill>
            <a:schemeClr val="tx2">
              <a:lumMod val="20000"/>
              <a:lumOff val="80000"/>
              <a:alpha val="40000"/>
            </a:schemeClr>
          </a:solidFill>
          <a:ln w="28575">
            <a:solidFill>
              <a:schemeClr val="accent5">
                <a:lumMod val="40000"/>
                <a:lumOff val="60000"/>
              </a:schemeClr>
            </a:solidFill>
            <a:prstDash val="dash"/>
          </a:ln>
        </p:spPr>
        <p:txBody>
          <a:bodyPr wrap="square" lIns="91440" tIns="45720" rIns="91440" bIns="45720" rtlCol="0" anchor="t">
            <a:spAutoFit/>
          </a:bodyPr>
          <a:lstStyle>
            <a:defPPr>
              <a:defRPr lang="en-US"/>
            </a:defPPr>
            <a:lvl1pPr algn="ctr">
              <a:defRPr b="1">
                <a:ea typeface="+mn-lt"/>
                <a:cs typeface="+mn-lt"/>
              </a:defRPr>
            </a:lvl1pPr>
          </a:lstStyle>
          <a:p>
            <a:r>
              <a:rPr lang="en-US"/>
              <a:t>Module</a:t>
            </a:r>
          </a:p>
          <a:p>
            <a:r>
              <a:rPr lang="en-US"/>
              <a:t>Money and Power</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fr-FR"/>
          </a:p>
        </p:txBody>
      </p:sp>
      <p:sp>
        <p:nvSpPr>
          <p:cNvPr id="2" name="Title 1">
            <a:extLst>
              <a:ext uri="{FF2B5EF4-FFF2-40B4-BE49-F238E27FC236}">
                <a16:creationId xmlns:a16="http://schemas.microsoft.com/office/drawing/2014/main" id="{ACDFC985-4856-9D48-8AC0-F871A68A3253}"/>
              </a:ext>
            </a:extLst>
          </p:cNvPr>
          <p:cNvSpPr>
            <a:spLocks noGrp="1"/>
          </p:cNvSpPr>
          <p:nvPr>
            <p:ph type="title"/>
          </p:nvPr>
        </p:nvSpPr>
        <p:spPr>
          <a:xfrm>
            <a:off x="458625" y="-126279"/>
            <a:ext cx="10515600" cy="1325563"/>
          </a:xfrm>
        </p:spPr>
        <p:txBody>
          <a:bodyPr vert="horz" lIns="91440" tIns="45720" rIns="91440" bIns="45720" rtlCol="0" anchor="ctr">
            <a:normAutofit/>
          </a:bodyPr>
          <a:lstStyle/>
          <a:p>
            <a:r>
              <a:rPr lang="en-US" sz="2800" b="1">
                <a:latin typeface="Calibri"/>
                <a:cs typeface="Calibri"/>
              </a:rPr>
              <a:t>Recommendations for EEE Management – Persona 3</a:t>
            </a:r>
          </a:p>
        </p:txBody>
      </p:sp>
      <p:sp>
        <p:nvSpPr>
          <p:cNvPr id="5" name="Hexagon 4">
            <a:extLst>
              <a:ext uri="{FF2B5EF4-FFF2-40B4-BE49-F238E27FC236}">
                <a16:creationId xmlns:a16="http://schemas.microsoft.com/office/drawing/2014/main" id="{45EE31E0-2ACC-AF45-88BB-75D2019E666F}"/>
              </a:ext>
            </a:extLst>
          </p:cNvPr>
          <p:cNvSpPr/>
          <p:nvPr/>
        </p:nvSpPr>
        <p:spPr>
          <a:xfrm>
            <a:off x="6692603" y="1799397"/>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Ranking of the school</a:t>
            </a:r>
          </a:p>
        </p:txBody>
      </p:sp>
      <p:sp>
        <p:nvSpPr>
          <p:cNvPr id="9" name="TextBox 8">
            <a:extLst>
              <a:ext uri="{FF2B5EF4-FFF2-40B4-BE49-F238E27FC236}">
                <a16:creationId xmlns:a16="http://schemas.microsoft.com/office/drawing/2014/main" id="{66A0AF0B-8092-C84D-A482-45414096683C}"/>
              </a:ext>
            </a:extLst>
          </p:cNvPr>
          <p:cNvSpPr txBox="1"/>
          <p:nvPr/>
        </p:nvSpPr>
        <p:spPr>
          <a:xfrm>
            <a:off x="5061449" y="4195689"/>
            <a:ext cx="2011435" cy="369332"/>
          </a:xfrm>
          <a:prstGeom prst="rect">
            <a:avLst/>
          </a:prstGeom>
          <a:noFill/>
        </p:spPr>
        <p:txBody>
          <a:bodyPr wrap="square" rtlCol="0">
            <a:spAutoFit/>
          </a:bodyPr>
          <a:lstStyle/>
          <a:p>
            <a:pPr algn="ctr"/>
            <a:r>
              <a:rPr lang="en-US"/>
              <a:t>William</a:t>
            </a:r>
          </a:p>
        </p:txBody>
      </p:sp>
      <p:sp>
        <p:nvSpPr>
          <p:cNvPr id="12" name="Hexagon 11">
            <a:extLst>
              <a:ext uri="{FF2B5EF4-FFF2-40B4-BE49-F238E27FC236}">
                <a16:creationId xmlns:a16="http://schemas.microsoft.com/office/drawing/2014/main" id="{8F1DD377-E7CC-EE4A-9C51-4CBD48BB457B}"/>
              </a:ext>
            </a:extLst>
          </p:cNvPr>
          <p:cNvSpPr/>
          <p:nvPr/>
        </p:nvSpPr>
        <p:spPr>
          <a:xfrm>
            <a:off x="3890063" y="4809800"/>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a:solidFill>
                  <a:schemeClr val="tx1"/>
                </a:solidFill>
                <a:cs typeface="Calibri"/>
              </a:rPr>
              <a:t>Alumni success stories</a:t>
            </a:r>
          </a:p>
        </p:txBody>
      </p:sp>
      <p:sp>
        <p:nvSpPr>
          <p:cNvPr id="14" name="Hexagon 13">
            <a:extLst>
              <a:ext uri="{FF2B5EF4-FFF2-40B4-BE49-F238E27FC236}">
                <a16:creationId xmlns:a16="http://schemas.microsoft.com/office/drawing/2014/main" id="{C957CF48-D3E7-3C44-A506-BD337662BF2E}"/>
              </a:ext>
            </a:extLst>
          </p:cNvPr>
          <p:cNvSpPr/>
          <p:nvPr/>
        </p:nvSpPr>
        <p:spPr>
          <a:xfrm>
            <a:off x="3890063" y="1805213"/>
            <a:ext cx="1385269" cy="1069556"/>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Negotiation, leadership and economics classes</a:t>
            </a:r>
          </a:p>
        </p:txBody>
      </p:sp>
      <p:sp>
        <p:nvSpPr>
          <p:cNvPr id="18" name="Hexagon 17">
            <a:extLst>
              <a:ext uri="{FF2B5EF4-FFF2-40B4-BE49-F238E27FC236}">
                <a16:creationId xmlns:a16="http://schemas.microsoft.com/office/drawing/2014/main" id="{73AEA53B-0AAF-324F-B934-DCCB6568FC65}"/>
              </a:ext>
            </a:extLst>
          </p:cNvPr>
          <p:cNvSpPr/>
          <p:nvPr/>
        </p:nvSpPr>
        <p:spPr>
          <a:xfrm>
            <a:off x="3083048" y="3321790"/>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Find likeminded people to network with</a:t>
            </a:r>
            <a:endParaRPr lang="en-US">
              <a:solidFill>
                <a:schemeClr val="tx1"/>
              </a:solidFill>
            </a:endParaRPr>
          </a:p>
        </p:txBody>
      </p:sp>
      <p:cxnSp>
        <p:nvCxnSpPr>
          <p:cNvPr id="20" name="Straight Connector 19">
            <a:extLst>
              <a:ext uri="{FF2B5EF4-FFF2-40B4-BE49-F238E27FC236}">
                <a16:creationId xmlns:a16="http://schemas.microsoft.com/office/drawing/2014/main" id="{A24B8DB2-3391-AB41-8BA0-A996906ED10D}"/>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1" name="Image 17" descr="Une image contenant habits, complet&#10;&#10;Description générée automatiquement">
            <a:extLst>
              <a:ext uri="{FF2B5EF4-FFF2-40B4-BE49-F238E27FC236}">
                <a16:creationId xmlns:a16="http://schemas.microsoft.com/office/drawing/2014/main" id="{5C63AF98-7A3D-624A-BBFF-161A842F5F04}"/>
              </a:ext>
            </a:extLst>
          </p:cNvPr>
          <p:cNvPicPr>
            <a:picLocks noChangeAspect="1"/>
          </p:cNvPicPr>
          <p:nvPr/>
        </p:nvPicPr>
        <p:blipFill rotWithShape="1">
          <a:blip r:embed="rId2"/>
          <a:srcRect l="43066" t="8177" r="42482" b="74787"/>
          <a:stretch/>
        </p:blipFill>
        <p:spPr>
          <a:xfrm>
            <a:off x="5384499" y="2756487"/>
            <a:ext cx="1423002" cy="1439202"/>
          </a:xfrm>
          <a:prstGeom prst="rect">
            <a:avLst/>
          </a:prstGeom>
        </p:spPr>
      </p:pic>
      <p:sp>
        <p:nvSpPr>
          <p:cNvPr id="4" name="Hexagon 9">
            <a:extLst>
              <a:ext uri="{FF2B5EF4-FFF2-40B4-BE49-F238E27FC236}">
                <a16:creationId xmlns:a16="http://schemas.microsoft.com/office/drawing/2014/main" id="{39EFB30F-E2A4-4B9D-82B5-CE20C0685849}"/>
              </a:ext>
            </a:extLst>
          </p:cNvPr>
          <p:cNvSpPr/>
          <p:nvPr/>
        </p:nvSpPr>
        <p:spPr>
          <a:xfrm>
            <a:off x="6763603" y="4809800"/>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"Pioneering Spirit"</a:t>
            </a:r>
          </a:p>
        </p:txBody>
      </p:sp>
      <p:sp>
        <p:nvSpPr>
          <p:cNvPr id="7" name="TextBox 10">
            <a:extLst>
              <a:ext uri="{FF2B5EF4-FFF2-40B4-BE49-F238E27FC236}">
                <a16:creationId xmlns:a16="http://schemas.microsoft.com/office/drawing/2014/main" id="{E976538E-20EA-44CD-A511-50512392D400}"/>
              </a:ext>
            </a:extLst>
          </p:cNvPr>
          <p:cNvSpPr txBox="1"/>
          <p:nvPr/>
        </p:nvSpPr>
        <p:spPr>
          <a:xfrm>
            <a:off x="8242580" y="5073442"/>
            <a:ext cx="3293468" cy="64633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ESSEC's motto. We are all about "rising above the rest."</a:t>
            </a:r>
          </a:p>
        </p:txBody>
      </p:sp>
      <p:sp>
        <p:nvSpPr>
          <p:cNvPr id="22" name="Hexagon 17">
            <a:extLst>
              <a:ext uri="{FF2B5EF4-FFF2-40B4-BE49-F238E27FC236}">
                <a16:creationId xmlns:a16="http://schemas.microsoft.com/office/drawing/2014/main" id="{4855EA80-6D12-4E09-B777-E0D372C7B794}"/>
              </a:ext>
            </a:extLst>
          </p:cNvPr>
          <p:cNvSpPr/>
          <p:nvPr/>
        </p:nvSpPr>
        <p:spPr>
          <a:xfrm>
            <a:off x="7607422" y="3274165"/>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cs typeface="Calibri"/>
              </a:rPr>
              <a:t>Seminars with successful ESSEC alumni</a:t>
            </a:r>
          </a:p>
        </p:txBody>
      </p:sp>
      <p:sp>
        <p:nvSpPr>
          <p:cNvPr id="23" name="TextBox 22">
            <a:extLst>
              <a:ext uri="{FF2B5EF4-FFF2-40B4-BE49-F238E27FC236}">
                <a16:creationId xmlns:a16="http://schemas.microsoft.com/office/drawing/2014/main" id="{F066D8E2-4784-6A4C-A9F7-73A4F2C7A8A4}"/>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3</a:t>
            </a:r>
          </a:p>
        </p:txBody>
      </p:sp>
    </p:spTree>
    <p:extLst>
      <p:ext uri="{BB962C8B-B14F-4D97-AF65-F5344CB8AC3E}">
        <p14:creationId xmlns:p14="http://schemas.microsoft.com/office/powerpoint/2010/main" val="1173207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4">
            <a:extLst>
              <a:ext uri="{FF2B5EF4-FFF2-40B4-BE49-F238E27FC236}">
                <a16:creationId xmlns:a16="http://schemas.microsoft.com/office/drawing/2014/main" id="{AFBA1A1D-23E5-4695-8079-DFF3F87DD24F}"/>
              </a:ext>
            </a:extLst>
          </p:cNvPr>
          <p:cNvSpPr txBox="1"/>
          <p:nvPr/>
        </p:nvSpPr>
        <p:spPr>
          <a:xfrm>
            <a:off x="431800" y="1055968"/>
            <a:ext cx="11641381" cy="5355312"/>
          </a:xfrm>
          <a:prstGeom prst="rect">
            <a:avLst/>
          </a:prstGeom>
          <a:solidFill>
            <a:schemeClr val="tx2">
              <a:lumMod val="20000"/>
              <a:lumOff val="80000"/>
              <a:alpha val="40000"/>
            </a:schemeClr>
          </a:solidFill>
          <a:ln w="28575">
            <a:solidFill>
              <a:schemeClr val="accent5">
                <a:lumMod val="40000"/>
                <a:lumOff val="60000"/>
              </a:schemeClr>
            </a:solidFill>
            <a:prstDash val="dash"/>
          </a:ln>
        </p:spPr>
        <p:txBody>
          <a:bodyPr wrap="square" lIns="91440" tIns="45720" rIns="91440" bIns="45720" rtlCol="0" anchor="t">
            <a:spAutoFit/>
          </a:bodyPr>
          <a:lstStyle>
            <a:defPPr>
              <a:defRPr lang="en-US"/>
            </a:defPPr>
            <a:lvl1pPr algn="ctr">
              <a:defRPr b="1">
                <a:ea typeface="+mn-lt"/>
                <a:cs typeface="+mn-lt"/>
              </a:defRPr>
            </a:lvl1pPr>
          </a:lstStyle>
          <a:p>
            <a:r>
              <a:rPr lang="en-US"/>
              <a:t>Module</a:t>
            </a:r>
          </a:p>
          <a:p>
            <a:r>
              <a:rPr lang="en-US"/>
              <a:t>Discover a new career-path / fresh start</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2" name="Title 1">
            <a:extLst>
              <a:ext uri="{FF2B5EF4-FFF2-40B4-BE49-F238E27FC236}">
                <a16:creationId xmlns:a16="http://schemas.microsoft.com/office/drawing/2014/main" id="{ACDFC985-4856-9D48-8AC0-F871A68A3253}"/>
              </a:ext>
            </a:extLst>
          </p:cNvPr>
          <p:cNvSpPr>
            <a:spLocks noGrp="1"/>
          </p:cNvSpPr>
          <p:nvPr>
            <p:ph type="title"/>
          </p:nvPr>
        </p:nvSpPr>
        <p:spPr>
          <a:xfrm>
            <a:off x="431800" y="-148630"/>
            <a:ext cx="10515600" cy="1325563"/>
          </a:xfrm>
        </p:spPr>
        <p:txBody>
          <a:bodyPr vert="horz" lIns="91440" tIns="45720" rIns="91440" bIns="45720" rtlCol="0" anchor="ctr">
            <a:normAutofit/>
          </a:bodyPr>
          <a:lstStyle/>
          <a:p>
            <a:r>
              <a:rPr lang="en-US" sz="2800" b="1">
                <a:latin typeface="Calibri"/>
                <a:cs typeface="Calibri"/>
              </a:rPr>
              <a:t>Recommendations for EEE Management– Persona 4</a:t>
            </a:r>
          </a:p>
        </p:txBody>
      </p:sp>
      <p:sp>
        <p:nvSpPr>
          <p:cNvPr id="5" name="Hexagon 4">
            <a:extLst>
              <a:ext uri="{FF2B5EF4-FFF2-40B4-BE49-F238E27FC236}">
                <a16:creationId xmlns:a16="http://schemas.microsoft.com/office/drawing/2014/main" id="{45EE31E0-2ACC-AF45-88BB-75D2019E666F}"/>
              </a:ext>
            </a:extLst>
          </p:cNvPr>
          <p:cNvSpPr/>
          <p:nvPr/>
        </p:nvSpPr>
        <p:spPr>
          <a:xfrm>
            <a:off x="6644979" y="1873296"/>
            <a:ext cx="1376361"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cs typeface="Calibri"/>
              </a:rPr>
              <a:t>Recruitment events, career fairs</a:t>
            </a:r>
            <a:endParaRPr lang="fr-FR" sz="1200">
              <a:solidFill>
                <a:schemeClr val="tx1"/>
              </a:solidFill>
              <a:cs typeface="Calibri"/>
            </a:endParaRPr>
          </a:p>
        </p:txBody>
      </p:sp>
      <p:sp>
        <p:nvSpPr>
          <p:cNvPr id="9" name="TextBox 8">
            <a:extLst>
              <a:ext uri="{FF2B5EF4-FFF2-40B4-BE49-F238E27FC236}">
                <a16:creationId xmlns:a16="http://schemas.microsoft.com/office/drawing/2014/main" id="{66A0AF0B-8092-C84D-A482-45414096683C}"/>
              </a:ext>
            </a:extLst>
          </p:cNvPr>
          <p:cNvSpPr txBox="1"/>
          <p:nvPr/>
        </p:nvSpPr>
        <p:spPr>
          <a:xfrm>
            <a:off x="5061449" y="4257682"/>
            <a:ext cx="2011435" cy="369332"/>
          </a:xfrm>
          <a:prstGeom prst="rect">
            <a:avLst/>
          </a:prstGeom>
          <a:noFill/>
        </p:spPr>
        <p:txBody>
          <a:bodyPr wrap="square" rtlCol="0">
            <a:spAutoFit/>
          </a:bodyPr>
          <a:lstStyle/>
          <a:p>
            <a:pPr algn="ctr"/>
            <a:r>
              <a:rPr lang="en-US"/>
              <a:t>Camille</a:t>
            </a:r>
          </a:p>
        </p:txBody>
      </p:sp>
      <p:sp>
        <p:nvSpPr>
          <p:cNvPr id="12" name="Hexagon 11">
            <a:extLst>
              <a:ext uri="{FF2B5EF4-FFF2-40B4-BE49-F238E27FC236}">
                <a16:creationId xmlns:a16="http://schemas.microsoft.com/office/drawing/2014/main" id="{8F1DD377-E7CC-EE4A-9C51-4CBD48BB457B}"/>
              </a:ext>
            </a:extLst>
          </p:cNvPr>
          <p:cNvSpPr/>
          <p:nvPr/>
        </p:nvSpPr>
        <p:spPr>
          <a:xfrm>
            <a:off x="3890063" y="4871793"/>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cs typeface="Calibri"/>
              </a:rPr>
              <a:t>Interview and CV workshops</a:t>
            </a:r>
            <a:endParaRPr lang="fr-FR" sz="1200">
              <a:solidFill>
                <a:schemeClr val="tx1"/>
              </a:solidFill>
              <a:cs typeface="Calibri"/>
            </a:endParaRPr>
          </a:p>
        </p:txBody>
      </p:sp>
      <p:sp>
        <p:nvSpPr>
          <p:cNvPr id="14" name="Hexagon 13">
            <a:extLst>
              <a:ext uri="{FF2B5EF4-FFF2-40B4-BE49-F238E27FC236}">
                <a16:creationId xmlns:a16="http://schemas.microsoft.com/office/drawing/2014/main" id="{C957CF48-D3E7-3C44-A506-BD337662BF2E}"/>
              </a:ext>
            </a:extLst>
          </p:cNvPr>
          <p:cNvSpPr/>
          <p:nvPr/>
        </p:nvSpPr>
        <p:spPr>
          <a:xfrm>
            <a:off x="3890063" y="1873022"/>
            <a:ext cx="1583039"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Opportunity to catch breath and focus on the career you want to pursue</a:t>
            </a:r>
          </a:p>
        </p:txBody>
      </p:sp>
      <p:sp>
        <p:nvSpPr>
          <p:cNvPr id="16" name="Hexagon 15">
            <a:extLst>
              <a:ext uri="{FF2B5EF4-FFF2-40B4-BE49-F238E27FC236}">
                <a16:creationId xmlns:a16="http://schemas.microsoft.com/office/drawing/2014/main" id="{71A843C7-521F-664E-BA5E-F39813306B53}"/>
              </a:ext>
            </a:extLst>
          </p:cNvPr>
          <p:cNvSpPr/>
          <p:nvPr/>
        </p:nvSpPr>
        <p:spPr>
          <a:xfrm>
            <a:off x="7611088" y="3319754"/>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Introductions to alumni who are hiring</a:t>
            </a:r>
          </a:p>
        </p:txBody>
      </p:sp>
      <p:sp>
        <p:nvSpPr>
          <p:cNvPr id="18" name="Hexagon 17">
            <a:extLst>
              <a:ext uri="{FF2B5EF4-FFF2-40B4-BE49-F238E27FC236}">
                <a16:creationId xmlns:a16="http://schemas.microsoft.com/office/drawing/2014/main" id="{73AEA53B-0AAF-324F-B934-DCCB6568FC65}"/>
              </a:ext>
            </a:extLst>
          </p:cNvPr>
          <p:cNvSpPr/>
          <p:nvPr/>
        </p:nvSpPr>
        <p:spPr>
          <a:xfrm>
            <a:off x="3083048" y="3383783"/>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Classes to prepare for the field you want to pursue</a:t>
            </a:r>
          </a:p>
        </p:txBody>
      </p:sp>
      <p:cxnSp>
        <p:nvCxnSpPr>
          <p:cNvPr id="20" name="Straight Connector 19">
            <a:extLst>
              <a:ext uri="{FF2B5EF4-FFF2-40B4-BE49-F238E27FC236}">
                <a16:creationId xmlns:a16="http://schemas.microsoft.com/office/drawing/2014/main" id="{A047B413-7567-4748-B7DC-598C8523C425}"/>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1" name="Image 2">
            <a:extLst>
              <a:ext uri="{FF2B5EF4-FFF2-40B4-BE49-F238E27FC236}">
                <a16:creationId xmlns:a16="http://schemas.microsoft.com/office/drawing/2014/main" id="{64BA00C7-DA5D-1E49-9296-B87B64FBBE9E}"/>
              </a:ext>
            </a:extLst>
          </p:cNvPr>
          <p:cNvPicPr>
            <a:picLocks noChangeAspect="1"/>
          </p:cNvPicPr>
          <p:nvPr/>
        </p:nvPicPr>
        <p:blipFill rotWithShape="1">
          <a:blip r:embed="rId2"/>
          <a:srcRect l="7377" t="9560" r="79433" b="73423"/>
          <a:stretch/>
        </p:blipFill>
        <p:spPr>
          <a:xfrm>
            <a:off x="5395505" y="2717842"/>
            <a:ext cx="1343321" cy="1539840"/>
          </a:xfrm>
          <a:prstGeom prst="rect">
            <a:avLst/>
          </a:prstGeom>
        </p:spPr>
      </p:pic>
      <p:sp>
        <p:nvSpPr>
          <p:cNvPr id="4" name="Hexagon 9">
            <a:extLst>
              <a:ext uri="{FF2B5EF4-FFF2-40B4-BE49-F238E27FC236}">
                <a16:creationId xmlns:a16="http://schemas.microsoft.com/office/drawing/2014/main" id="{1BEFB41F-45E4-4CF8-B5B6-1921CF19C1A0}"/>
              </a:ext>
            </a:extLst>
          </p:cNvPr>
          <p:cNvSpPr/>
          <p:nvPr/>
        </p:nvSpPr>
        <p:spPr>
          <a:xfrm>
            <a:off x="6763603" y="4871793"/>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"Pioneering Spirit"</a:t>
            </a:r>
          </a:p>
        </p:txBody>
      </p:sp>
      <p:sp>
        <p:nvSpPr>
          <p:cNvPr id="7" name="TextBox 10">
            <a:extLst>
              <a:ext uri="{FF2B5EF4-FFF2-40B4-BE49-F238E27FC236}">
                <a16:creationId xmlns:a16="http://schemas.microsoft.com/office/drawing/2014/main" id="{6BDDF8A3-43C9-401A-9AD1-84F025B70315}"/>
              </a:ext>
            </a:extLst>
          </p:cNvPr>
          <p:cNvSpPr txBox="1"/>
          <p:nvPr/>
        </p:nvSpPr>
        <p:spPr>
          <a:xfrm>
            <a:off x="8242580" y="5135435"/>
            <a:ext cx="3467971" cy="9233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ESSEC's motto. We are all about "finding the inner strength to explore new paths."</a:t>
            </a:r>
          </a:p>
        </p:txBody>
      </p:sp>
      <p:sp>
        <p:nvSpPr>
          <p:cNvPr id="22" name="TextBox 21">
            <a:extLst>
              <a:ext uri="{FF2B5EF4-FFF2-40B4-BE49-F238E27FC236}">
                <a16:creationId xmlns:a16="http://schemas.microsoft.com/office/drawing/2014/main" id="{53D33961-90EF-F74F-B98C-5B6A2DA4BD5B}"/>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3</a:t>
            </a:r>
          </a:p>
        </p:txBody>
      </p:sp>
    </p:spTree>
    <p:extLst>
      <p:ext uri="{BB962C8B-B14F-4D97-AF65-F5344CB8AC3E}">
        <p14:creationId xmlns:p14="http://schemas.microsoft.com/office/powerpoint/2010/main" val="1661749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83A5A5D-9519-EA45-B3B7-B91AFF40809D}"/>
              </a:ext>
            </a:extLst>
          </p:cNvPr>
          <p:cNvSpPr txBox="1"/>
          <p:nvPr/>
        </p:nvSpPr>
        <p:spPr>
          <a:xfrm>
            <a:off x="-649502" y="222292"/>
            <a:ext cx="7982251" cy="523220"/>
          </a:xfrm>
          <a:prstGeom prst="rect">
            <a:avLst/>
          </a:prstGeom>
          <a:noFill/>
        </p:spPr>
        <p:txBody>
          <a:bodyPr wrap="square" lIns="91440" tIns="45720" rIns="91440" bIns="45720" rtlCol="0" anchor="t">
            <a:spAutoFit/>
          </a:bodyPr>
          <a:lstStyle/>
          <a:p>
            <a:pPr algn="ctr"/>
            <a:r>
              <a:rPr lang="en-US" sz="2800" b="1"/>
              <a:t>Recommendations for the Sales Team</a:t>
            </a:r>
          </a:p>
        </p:txBody>
      </p:sp>
      <p:grpSp>
        <p:nvGrpSpPr>
          <p:cNvPr id="10" name="Group 9">
            <a:extLst>
              <a:ext uri="{FF2B5EF4-FFF2-40B4-BE49-F238E27FC236}">
                <a16:creationId xmlns:a16="http://schemas.microsoft.com/office/drawing/2014/main" id="{19979967-A167-F54F-9BEC-3D7156D8C4BD}"/>
              </a:ext>
            </a:extLst>
          </p:cNvPr>
          <p:cNvGrpSpPr/>
          <p:nvPr/>
        </p:nvGrpSpPr>
        <p:grpSpPr>
          <a:xfrm>
            <a:off x="2809593" y="2139568"/>
            <a:ext cx="6556788" cy="4067891"/>
            <a:chOff x="2446020" y="571500"/>
            <a:chExt cx="7536180" cy="5463540"/>
          </a:xfrm>
        </p:grpSpPr>
        <p:sp>
          <p:nvSpPr>
            <p:cNvPr id="3" name="TextBox 2">
              <a:extLst>
                <a:ext uri="{FF2B5EF4-FFF2-40B4-BE49-F238E27FC236}">
                  <a16:creationId xmlns:a16="http://schemas.microsoft.com/office/drawing/2014/main" id="{98BBA453-8527-EE48-9DA4-5FE652D9D665}"/>
                </a:ext>
              </a:extLst>
            </p:cNvPr>
            <p:cNvSpPr txBox="1"/>
            <p:nvPr/>
          </p:nvSpPr>
          <p:spPr>
            <a:xfrm>
              <a:off x="2446020" y="571500"/>
              <a:ext cx="3634740" cy="2606040"/>
            </a:xfrm>
            <a:prstGeom prst="rect">
              <a:avLst/>
            </a:prstGeom>
            <a:solidFill>
              <a:schemeClr val="tx2">
                <a:lumMod val="20000"/>
                <a:lumOff val="80000"/>
              </a:schemeClr>
            </a:solidFill>
          </p:spPr>
          <p:txBody>
            <a:bodyPr wrap="square" rtlCol="0">
              <a:spAutoFit/>
            </a:bodyPr>
            <a:lstStyle/>
            <a:p>
              <a:endParaRPr lang="en-US"/>
            </a:p>
          </p:txBody>
        </p:sp>
        <p:sp>
          <p:nvSpPr>
            <p:cNvPr id="13" name="TextBox 12">
              <a:extLst>
                <a:ext uri="{FF2B5EF4-FFF2-40B4-BE49-F238E27FC236}">
                  <a16:creationId xmlns:a16="http://schemas.microsoft.com/office/drawing/2014/main" id="{4C102F58-775D-3F48-A2FF-A8F372F0A807}"/>
                </a:ext>
              </a:extLst>
            </p:cNvPr>
            <p:cNvSpPr txBox="1"/>
            <p:nvPr/>
          </p:nvSpPr>
          <p:spPr>
            <a:xfrm>
              <a:off x="2446020" y="3429000"/>
              <a:ext cx="3634740" cy="2606040"/>
            </a:xfrm>
            <a:prstGeom prst="rect">
              <a:avLst/>
            </a:prstGeom>
            <a:solidFill>
              <a:srgbClr val="65F5E7">
                <a:alpha val="20000"/>
              </a:srgbClr>
            </a:solidFill>
          </p:spPr>
          <p:txBody>
            <a:bodyPr wrap="square" rtlCol="0">
              <a:spAutoFit/>
            </a:bodyPr>
            <a:lstStyle/>
            <a:p>
              <a:endParaRPr lang="en-US"/>
            </a:p>
          </p:txBody>
        </p:sp>
        <p:sp>
          <p:nvSpPr>
            <p:cNvPr id="14" name="TextBox 13">
              <a:extLst>
                <a:ext uri="{FF2B5EF4-FFF2-40B4-BE49-F238E27FC236}">
                  <a16:creationId xmlns:a16="http://schemas.microsoft.com/office/drawing/2014/main" id="{7CE03071-8E7B-0747-A58D-8387B0DD317B}"/>
                </a:ext>
              </a:extLst>
            </p:cNvPr>
            <p:cNvSpPr txBox="1"/>
            <p:nvPr/>
          </p:nvSpPr>
          <p:spPr>
            <a:xfrm>
              <a:off x="6347460" y="3429000"/>
              <a:ext cx="3634740" cy="2606040"/>
            </a:xfrm>
            <a:prstGeom prst="rect">
              <a:avLst/>
            </a:prstGeom>
            <a:solidFill>
              <a:srgbClr val="00B0F0">
                <a:alpha val="31000"/>
              </a:srgbClr>
            </a:solidFill>
          </p:spPr>
          <p:txBody>
            <a:bodyPr wrap="square" rtlCol="0">
              <a:spAutoFit/>
            </a:bodyPr>
            <a:lstStyle/>
            <a:p>
              <a:endParaRPr lang="en-US"/>
            </a:p>
          </p:txBody>
        </p:sp>
        <p:sp>
          <p:nvSpPr>
            <p:cNvPr id="15" name="TextBox 14">
              <a:extLst>
                <a:ext uri="{FF2B5EF4-FFF2-40B4-BE49-F238E27FC236}">
                  <a16:creationId xmlns:a16="http://schemas.microsoft.com/office/drawing/2014/main" id="{CBBCE4D4-0037-4F42-84E5-D269BDB46189}"/>
                </a:ext>
              </a:extLst>
            </p:cNvPr>
            <p:cNvSpPr txBox="1"/>
            <p:nvPr/>
          </p:nvSpPr>
          <p:spPr>
            <a:xfrm>
              <a:off x="6347460" y="571500"/>
              <a:ext cx="3634740" cy="2606040"/>
            </a:xfrm>
            <a:prstGeom prst="rect">
              <a:avLst/>
            </a:prstGeom>
            <a:solidFill>
              <a:schemeClr val="accent1">
                <a:lumMod val="20000"/>
                <a:lumOff val="80000"/>
              </a:schemeClr>
            </a:solidFill>
          </p:spPr>
          <p:txBody>
            <a:bodyPr wrap="square" rtlCol="0">
              <a:spAutoFit/>
            </a:bodyPr>
            <a:lstStyle/>
            <a:p>
              <a:endParaRPr lang="en-US"/>
            </a:p>
          </p:txBody>
        </p:sp>
      </p:grpSp>
      <p:cxnSp>
        <p:nvCxnSpPr>
          <p:cNvPr id="8" name="Straight Connector 7">
            <a:extLst>
              <a:ext uri="{FF2B5EF4-FFF2-40B4-BE49-F238E27FC236}">
                <a16:creationId xmlns:a16="http://schemas.microsoft.com/office/drawing/2014/main" id="{3B61C12B-3449-244E-A4ED-202EFC3FF01B}"/>
              </a:ext>
            </a:extLst>
          </p:cNvPr>
          <p:cNvCxnSpPr/>
          <p:nvPr/>
        </p:nvCxnSpPr>
        <p:spPr>
          <a:xfrm>
            <a:off x="632658" y="745118"/>
            <a:ext cx="5199591"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D12DCC3-5612-3B42-BF0D-EEAF150D74D2}"/>
              </a:ext>
            </a:extLst>
          </p:cNvPr>
          <p:cNvSpPr txBox="1"/>
          <p:nvPr/>
        </p:nvSpPr>
        <p:spPr>
          <a:xfrm>
            <a:off x="3341624" y="2123268"/>
            <a:ext cx="2266677" cy="369332"/>
          </a:xfrm>
          <a:prstGeom prst="rect">
            <a:avLst/>
          </a:prstGeom>
          <a:noFill/>
        </p:spPr>
        <p:txBody>
          <a:bodyPr wrap="square" rtlCol="0">
            <a:spAutoFit/>
          </a:bodyPr>
          <a:lstStyle/>
          <a:p>
            <a:r>
              <a:rPr lang="en-US" b="1"/>
              <a:t>Segment 1 - Richard</a:t>
            </a:r>
          </a:p>
        </p:txBody>
      </p:sp>
      <p:sp>
        <p:nvSpPr>
          <p:cNvPr id="11" name="TextBox 10">
            <a:extLst>
              <a:ext uri="{FF2B5EF4-FFF2-40B4-BE49-F238E27FC236}">
                <a16:creationId xmlns:a16="http://schemas.microsoft.com/office/drawing/2014/main" id="{800915E7-00AE-EA4E-9900-FBC9DF1220D2}"/>
              </a:ext>
            </a:extLst>
          </p:cNvPr>
          <p:cNvSpPr txBox="1"/>
          <p:nvPr/>
        </p:nvSpPr>
        <p:spPr>
          <a:xfrm>
            <a:off x="6717990" y="2123268"/>
            <a:ext cx="2266677" cy="369332"/>
          </a:xfrm>
          <a:prstGeom prst="rect">
            <a:avLst/>
          </a:prstGeom>
          <a:noFill/>
        </p:spPr>
        <p:txBody>
          <a:bodyPr wrap="square" rtlCol="0">
            <a:spAutoFit/>
          </a:bodyPr>
          <a:lstStyle/>
          <a:p>
            <a:r>
              <a:rPr lang="en-US" b="1"/>
              <a:t>Segment 2 - Jacob</a:t>
            </a:r>
          </a:p>
        </p:txBody>
      </p:sp>
      <p:sp>
        <p:nvSpPr>
          <p:cNvPr id="12" name="TextBox 11">
            <a:extLst>
              <a:ext uri="{FF2B5EF4-FFF2-40B4-BE49-F238E27FC236}">
                <a16:creationId xmlns:a16="http://schemas.microsoft.com/office/drawing/2014/main" id="{FBF16D54-04E8-4D4F-BBF7-C7737102DBB9}"/>
              </a:ext>
            </a:extLst>
          </p:cNvPr>
          <p:cNvSpPr txBox="1"/>
          <p:nvPr/>
        </p:nvSpPr>
        <p:spPr>
          <a:xfrm>
            <a:off x="3323576" y="4238480"/>
            <a:ext cx="2266677" cy="369332"/>
          </a:xfrm>
          <a:prstGeom prst="rect">
            <a:avLst/>
          </a:prstGeom>
          <a:noFill/>
        </p:spPr>
        <p:txBody>
          <a:bodyPr wrap="square" rtlCol="0">
            <a:spAutoFit/>
          </a:bodyPr>
          <a:lstStyle/>
          <a:p>
            <a:r>
              <a:rPr lang="en-US" b="1"/>
              <a:t>Segment 3 - William</a:t>
            </a:r>
          </a:p>
        </p:txBody>
      </p:sp>
      <p:sp>
        <p:nvSpPr>
          <p:cNvPr id="17" name="TextBox 16">
            <a:extLst>
              <a:ext uri="{FF2B5EF4-FFF2-40B4-BE49-F238E27FC236}">
                <a16:creationId xmlns:a16="http://schemas.microsoft.com/office/drawing/2014/main" id="{0F404207-D94F-FF40-A619-476C58EAA19B}"/>
              </a:ext>
            </a:extLst>
          </p:cNvPr>
          <p:cNvSpPr txBox="1"/>
          <p:nvPr/>
        </p:nvSpPr>
        <p:spPr>
          <a:xfrm>
            <a:off x="6678396" y="4238480"/>
            <a:ext cx="2266677" cy="369332"/>
          </a:xfrm>
          <a:prstGeom prst="rect">
            <a:avLst/>
          </a:prstGeom>
          <a:noFill/>
        </p:spPr>
        <p:txBody>
          <a:bodyPr wrap="square" rtlCol="0">
            <a:spAutoFit/>
          </a:bodyPr>
          <a:lstStyle/>
          <a:p>
            <a:r>
              <a:rPr lang="en-US" b="1"/>
              <a:t>Segment 4 - Camille</a:t>
            </a:r>
          </a:p>
        </p:txBody>
      </p:sp>
      <p:sp>
        <p:nvSpPr>
          <p:cNvPr id="4" name="TextBox 3">
            <a:extLst>
              <a:ext uri="{FF2B5EF4-FFF2-40B4-BE49-F238E27FC236}">
                <a16:creationId xmlns:a16="http://schemas.microsoft.com/office/drawing/2014/main" id="{511BCA62-61B2-7742-A5E7-DF35D3C3620B}"/>
              </a:ext>
            </a:extLst>
          </p:cNvPr>
          <p:cNvSpPr txBox="1"/>
          <p:nvPr/>
        </p:nvSpPr>
        <p:spPr>
          <a:xfrm>
            <a:off x="3033053" y="2461847"/>
            <a:ext cx="2714284" cy="1569660"/>
          </a:xfrm>
          <a:prstGeom prst="rect">
            <a:avLst/>
          </a:prstGeom>
          <a:noFill/>
          <a:ln w="31750">
            <a:solidFill>
              <a:schemeClr val="bg2">
                <a:lumMod val="90000"/>
              </a:schemeClr>
            </a:solidFill>
            <a:prstDash val="dash"/>
          </a:ln>
        </p:spPr>
        <p:txBody>
          <a:bodyPr wrap="square" rtlCol="0">
            <a:spAutoFit/>
          </a:bodyPr>
          <a:lstStyle/>
          <a:p>
            <a:pPr marL="285750" indent="-285750">
              <a:buFont typeface="Wingdings" pitchFamily="2" charset="2"/>
              <a:buChar char="à"/>
            </a:pPr>
            <a:r>
              <a:rPr lang="en-US" sz="1600">
                <a:sym typeface="Wingdings" pitchFamily="2" charset="2"/>
              </a:rPr>
              <a:t>Entrepreneurial focus </a:t>
            </a:r>
          </a:p>
          <a:p>
            <a:pPr marL="285750" indent="-285750">
              <a:buFont typeface="Wingdings" pitchFamily="2" charset="2"/>
              <a:buChar char="à"/>
            </a:pPr>
            <a:endParaRPr lang="en-US" sz="1600">
              <a:sym typeface="Wingdings" pitchFamily="2" charset="2"/>
            </a:endParaRPr>
          </a:p>
          <a:p>
            <a:pPr marL="285750" indent="-285750">
              <a:buFont typeface="Wingdings" pitchFamily="2" charset="2"/>
              <a:buChar char="à"/>
            </a:pPr>
            <a:r>
              <a:rPr lang="en-US" sz="1600">
                <a:sym typeface="Wingdings" pitchFamily="2" charset="2"/>
              </a:rPr>
              <a:t>ESSEC Ventures Incubator </a:t>
            </a:r>
          </a:p>
          <a:p>
            <a:pPr marL="285750" indent="-285750">
              <a:buFont typeface="Wingdings" pitchFamily="2" charset="2"/>
              <a:buChar char="à"/>
            </a:pPr>
            <a:endParaRPr lang="en-US" sz="1600">
              <a:sym typeface="Wingdings" pitchFamily="2" charset="2"/>
            </a:endParaRPr>
          </a:p>
          <a:p>
            <a:pPr marL="285750" indent="-285750">
              <a:buFont typeface="Wingdings" pitchFamily="2" charset="2"/>
              <a:buChar char="à"/>
            </a:pPr>
            <a:r>
              <a:rPr lang="en-US" sz="1600"/>
              <a:t>Networking with Alumni and Investors</a:t>
            </a:r>
          </a:p>
        </p:txBody>
      </p:sp>
      <p:sp>
        <p:nvSpPr>
          <p:cNvPr id="18" name="TextBox 17">
            <a:extLst>
              <a:ext uri="{FF2B5EF4-FFF2-40B4-BE49-F238E27FC236}">
                <a16:creationId xmlns:a16="http://schemas.microsoft.com/office/drawing/2014/main" id="{9DA6492F-2C68-BD4B-97DA-12BDB28B72CC}"/>
              </a:ext>
            </a:extLst>
          </p:cNvPr>
          <p:cNvSpPr txBox="1"/>
          <p:nvPr/>
        </p:nvSpPr>
        <p:spPr>
          <a:xfrm>
            <a:off x="6446576" y="2461847"/>
            <a:ext cx="2714284" cy="1569660"/>
          </a:xfrm>
          <a:prstGeom prst="rect">
            <a:avLst/>
          </a:prstGeom>
          <a:noFill/>
          <a:ln w="31750">
            <a:solidFill>
              <a:schemeClr val="bg2">
                <a:lumMod val="90000"/>
              </a:schemeClr>
            </a:solidFill>
            <a:prstDash val="dash"/>
          </a:ln>
        </p:spPr>
        <p:txBody>
          <a:bodyPr wrap="square" rtlCol="0">
            <a:spAutoFit/>
          </a:bodyPr>
          <a:lstStyle/>
          <a:p>
            <a:pPr marL="285750" indent="-285750">
              <a:buFont typeface="Wingdings" pitchFamily="2" charset="2"/>
              <a:buChar char="à"/>
            </a:pPr>
            <a:r>
              <a:rPr lang="en-US" sz="1600">
                <a:sym typeface="Wingdings" pitchFamily="2" charset="2"/>
              </a:rPr>
              <a:t>International dimension</a:t>
            </a:r>
          </a:p>
          <a:p>
            <a:pPr marL="285750" indent="-285750">
              <a:buFont typeface="Wingdings" pitchFamily="2" charset="2"/>
              <a:buChar char="à"/>
            </a:pPr>
            <a:endParaRPr lang="en-US" sz="1600">
              <a:sym typeface="Wingdings" pitchFamily="2" charset="2"/>
            </a:endParaRPr>
          </a:p>
          <a:p>
            <a:pPr marL="285750" indent="-285750">
              <a:buFont typeface="Wingdings" pitchFamily="2" charset="2"/>
              <a:buChar char="à"/>
            </a:pPr>
            <a:r>
              <a:rPr lang="en-US" sz="1600"/>
              <a:t>Expertise of teachers</a:t>
            </a:r>
          </a:p>
          <a:p>
            <a:pPr marL="285750" indent="-285750">
              <a:buFont typeface="Wingdings" pitchFamily="2" charset="2"/>
              <a:buChar char="à"/>
            </a:pPr>
            <a:endParaRPr lang="en-US" sz="1600"/>
          </a:p>
          <a:p>
            <a:pPr marL="285750" indent="-285750">
              <a:buFont typeface="Wingdings" pitchFamily="2" charset="2"/>
              <a:buChar char="à"/>
            </a:pPr>
            <a:r>
              <a:rPr lang="en-US" sz="1600"/>
              <a:t>Personal development possibilities </a:t>
            </a:r>
          </a:p>
        </p:txBody>
      </p:sp>
      <p:sp>
        <p:nvSpPr>
          <p:cNvPr id="19" name="TextBox 18">
            <a:extLst>
              <a:ext uri="{FF2B5EF4-FFF2-40B4-BE49-F238E27FC236}">
                <a16:creationId xmlns:a16="http://schemas.microsoft.com/office/drawing/2014/main" id="{50892C55-B618-6247-8E16-79D3B1D5C305}"/>
              </a:ext>
            </a:extLst>
          </p:cNvPr>
          <p:cNvSpPr txBox="1"/>
          <p:nvPr/>
        </p:nvSpPr>
        <p:spPr>
          <a:xfrm>
            <a:off x="6446576" y="4756712"/>
            <a:ext cx="2714284" cy="1323439"/>
          </a:xfrm>
          <a:prstGeom prst="rect">
            <a:avLst/>
          </a:prstGeom>
          <a:noFill/>
          <a:ln w="31750">
            <a:solidFill>
              <a:schemeClr val="bg2">
                <a:lumMod val="90000"/>
              </a:schemeClr>
            </a:solidFill>
            <a:prstDash val="dash"/>
          </a:ln>
        </p:spPr>
        <p:txBody>
          <a:bodyPr wrap="square" rtlCol="0">
            <a:spAutoFit/>
          </a:bodyPr>
          <a:lstStyle/>
          <a:p>
            <a:pPr marL="285750" indent="-285750">
              <a:buFont typeface="Wingdings" pitchFamily="2" charset="2"/>
              <a:buChar char="à"/>
            </a:pPr>
            <a:r>
              <a:rPr lang="en-US" sz="1600">
                <a:sym typeface="Wingdings" pitchFamily="2" charset="2"/>
              </a:rPr>
              <a:t>Recruitment support</a:t>
            </a:r>
          </a:p>
          <a:p>
            <a:pPr marL="285750" indent="-285750">
              <a:buFont typeface="Wingdings" pitchFamily="2" charset="2"/>
              <a:buChar char="à"/>
            </a:pPr>
            <a:endParaRPr lang="en-US" sz="1600">
              <a:sym typeface="Wingdings" pitchFamily="2" charset="2"/>
            </a:endParaRPr>
          </a:p>
          <a:p>
            <a:pPr marL="285750" indent="-285750">
              <a:buFont typeface="Wingdings" pitchFamily="2" charset="2"/>
              <a:buChar char="à"/>
            </a:pPr>
            <a:r>
              <a:rPr lang="en-US" sz="1600"/>
              <a:t>Strong company relations</a:t>
            </a:r>
          </a:p>
          <a:p>
            <a:pPr marL="285750" indent="-285750">
              <a:buFont typeface="Wingdings" pitchFamily="2" charset="2"/>
              <a:buChar char="à"/>
            </a:pPr>
            <a:endParaRPr lang="en-US" sz="1600"/>
          </a:p>
          <a:p>
            <a:pPr marL="285750" indent="-285750">
              <a:buFont typeface="Wingdings" pitchFamily="2" charset="2"/>
              <a:buChar char="à"/>
            </a:pPr>
            <a:r>
              <a:rPr lang="en-US" sz="1600"/>
              <a:t>Management Expertise</a:t>
            </a:r>
          </a:p>
        </p:txBody>
      </p:sp>
      <p:sp>
        <p:nvSpPr>
          <p:cNvPr id="20" name="TextBox 19">
            <a:extLst>
              <a:ext uri="{FF2B5EF4-FFF2-40B4-BE49-F238E27FC236}">
                <a16:creationId xmlns:a16="http://schemas.microsoft.com/office/drawing/2014/main" id="{9F0DCFB0-990F-114D-A173-00643AE41C0E}"/>
              </a:ext>
            </a:extLst>
          </p:cNvPr>
          <p:cNvSpPr txBox="1"/>
          <p:nvPr/>
        </p:nvSpPr>
        <p:spPr>
          <a:xfrm>
            <a:off x="3033053" y="4745671"/>
            <a:ext cx="2714284" cy="1323439"/>
          </a:xfrm>
          <a:prstGeom prst="rect">
            <a:avLst/>
          </a:prstGeom>
          <a:noFill/>
          <a:ln w="31750">
            <a:solidFill>
              <a:schemeClr val="bg2">
                <a:lumMod val="90000"/>
              </a:schemeClr>
            </a:solidFill>
            <a:prstDash val="dash"/>
          </a:ln>
        </p:spPr>
        <p:txBody>
          <a:bodyPr wrap="square" rtlCol="0">
            <a:spAutoFit/>
          </a:bodyPr>
          <a:lstStyle/>
          <a:p>
            <a:pPr marL="285750" indent="-285750">
              <a:buFont typeface="Wingdings" pitchFamily="2" charset="2"/>
              <a:buChar char="à"/>
            </a:pPr>
            <a:r>
              <a:rPr lang="en-US" sz="1600">
                <a:sym typeface="Wingdings" pitchFamily="2" charset="2"/>
              </a:rPr>
              <a:t>Prestige of the school</a:t>
            </a:r>
          </a:p>
          <a:p>
            <a:pPr marL="285750" indent="-285750">
              <a:buFont typeface="Wingdings" pitchFamily="2" charset="2"/>
              <a:buChar char="à"/>
            </a:pPr>
            <a:endParaRPr lang="en-US" sz="1600">
              <a:sym typeface="Wingdings" pitchFamily="2" charset="2"/>
            </a:endParaRPr>
          </a:p>
          <a:p>
            <a:pPr marL="285750" indent="-285750">
              <a:buFont typeface="Wingdings" pitchFamily="2" charset="2"/>
              <a:buChar char="à"/>
            </a:pPr>
            <a:r>
              <a:rPr lang="en-US" sz="1600"/>
              <a:t>Successful Testimonials</a:t>
            </a:r>
          </a:p>
          <a:p>
            <a:pPr marL="285750" indent="-285750">
              <a:buFont typeface="Wingdings" pitchFamily="2" charset="2"/>
              <a:buChar char="à"/>
            </a:pPr>
            <a:endParaRPr lang="en-US" sz="1600"/>
          </a:p>
          <a:p>
            <a:pPr marL="285750" indent="-285750">
              <a:buFont typeface="Wingdings" pitchFamily="2" charset="2"/>
              <a:buChar char="à"/>
            </a:pPr>
            <a:r>
              <a:rPr lang="en-US" sz="1600"/>
              <a:t>Leadership Expertise</a:t>
            </a:r>
          </a:p>
        </p:txBody>
      </p:sp>
      <p:pic>
        <p:nvPicPr>
          <p:cNvPr id="5" name="Image 2">
            <a:extLst>
              <a:ext uri="{FF2B5EF4-FFF2-40B4-BE49-F238E27FC236}">
                <a16:creationId xmlns:a16="http://schemas.microsoft.com/office/drawing/2014/main" id="{7ABBD3B0-F3AE-4A37-A4BA-537EB90CC923}"/>
              </a:ext>
            </a:extLst>
          </p:cNvPr>
          <p:cNvPicPr>
            <a:picLocks noChangeAspect="1"/>
          </p:cNvPicPr>
          <p:nvPr/>
        </p:nvPicPr>
        <p:blipFill rotWithShape="1">
          <a:blip r:embed="rId3"/>
          <a:srcRect l="7377" t="9560" r="79433" b="73423"/>
          <a:stretch/>
        </p:blipFill>
        <p:spPr>
          <a:xfrm>
            <a:off x="9467248" y="4586986"/>
            <a:ext cx="1168745" cy="1146492"/>
          </a:xfrm>
          <a:prstGeom prst="rect">
            <a:avLst/>
          </a:prstGeom>
        </p:spPr>
      </p:pic>
      <p:pic>
        <p:nvPicPr>
          <p:cNvPr id="6" name="Image 17" descr="Une image contenant habits, complet&#10;&#10;Description générée automatiquement">
            <a:extLst>
              <a:ext uri="{FF2B5EF4-FFF2-40B4-BE49-F238E27FC236}">
                <a16:creationId xmlns:a16="http://schemas.microsoft.com/office/drawing/2014/main" id="{6E2ACCD7-EF45-479E-B259-C4CA2A2788D8}"/>
              </a:ext>
            </a:extLst>
          </p:cNvPr>
          <p:cNvPicPr>
            <a:picLocks noChangeAspect="1"/>
          </p:cNvPicPr>
          <p:nvPr/>
        </p:nvPicPr>
        <p:blipFill rotWithShape="1">
          <a:blip r:embed="rId3"/>
          <a:srcRect l="43066" t="8177" r="42482" b="74787"/>
          <a:stretch/>
        </p:blipFill>
        <p:spPr>
          <a:xfrm>
            <a:off x="1489386" y="4586269"/>
            <a:ext cx="1238071" cy="1071561"/>
          </a:xfrm>
          <a:prstGeom prst="rect">
            <a:avLst/>
          </a:prstGeom>
        </p:spPr>
      </p:pic>
      <p:pic>
        <p:nvPicPr>
          <p:cNvPr id="7" name="Image 2">
            <a:extLst>
              <a:ext uri="{FF2B5EF4-FFF2-40B4-BE49-F238E27FC236}">
                <a16:creationId xmlns:a16="http://schemas.microsoft.com/office/drawing/2014/main" id="{ACA354AD-4833-47E7-8C61-2E1E7BB6AAC7}"/>
              </a:ext>
            </a:extLst>
          </p:cNvPr>
          <p:cNvPicPr>
            <a:picLocks noChangeAspect="1"/>
          </p:cNvPicPr>
          <p:nvPr/>
        </p:nvPicPr>
        <p:blipFill rotWithShape="1">
          <a:blip r:embed="rId3"/>
          <a:srcRect l="61204" t="53033" r="24415" b="29745"/>
          <a:stretch/>
        </p:blipFill>
        <p:spPr>
          <a:xfrm>
            <a:off x="9388470" y="2490732"/>
            <a:ext cx="1250533" cy="1103693"/>
          </a:xfrm>
          <a:prstGeom prst="rect">
            <a:avLst/>
          </a:prstGeom>
        </p:spPr>
      </p:pic>
      <p:pic>
        <p:nvPicPr>
          <p:cNvPr id="9" name="Image 2">
            <a:extLst>
              <a:ext uri="{FF2B5EF4-FFF2-40B4-BE49-F238E27FC236}">
                <a16:creationId xmlns:a16="http://schemas.microsoft.com/office/drawing/2014/main" id="{598FBB47-0856-41E0-A30F-16B7D320C33C}"/>
              </a:ext>
            </a:extLst>
          </p:cNvPr>
          <p:cNvPicPr>
            <a:picLocks noChangeAspect="1"/>
          </p:cNvPicPr>
          <p:nvPr/>
        </p:nvPicPr>
        <p:blipFill rotWithShape="1">
          <a:blip r:embed="rId3"/>
          <a:srcRect l="79732" t="75003" r="6533" b="7605"/>
          <a:stretch/>
        </p:blipFill>
        <p:spPr>
          <a:xfrm>
            <a:off x="1501077" y="2460214"/>
            <a:ext cx="1225539" cy="1130721"/>
          </a:xfrm>
          <a:prstGeom prst="rect">
            <a:avLst/>
          </a:prstGeom>
        </p:spPr>
      </p:pic>
      <p:sp>
        <p:nvSpPr>
          <p:cNvPr id="29" name="TextBox 4">
            <a:extLst>
              <a:ext uri="{FF2B5EF4-FFF2-40B4-BE49-F238E27FC236}">
                <a16:creationId xmlns:a16="http://schemas.microsoft.com/office/drawing/2014/main" id="{89679BE7-0E30-AB42-9D22-81FA1F3BE750}"/>
              </a:ext>
            </a:extLst>
          </p:cNvPr>
          <p:cNvSpPr txBox="1"/>
          <p:nvPr/>
        </p:nvSpPr>
        <p:spPr>
          <a:xfrm>
            <a:off x="1162373" y="975009"/>
            <a:ext cx="10213383" cy="923330"/>
          </a:xfrm>
          <a:prstGeom prst="rect">
            <a:avLst/>
          </a:prstGeom>
          <a:noFill/>
          <a:ln w="28575">
            <a:solidFill>
              <a:schemeClr val="accent5">
                <a:lumMod val="40000"/>
                <a:lumOff val="60000"/>
              </a:schemeClr>
            </a:solidFill>
            <a:prstDash val="dash"/>
          </a:ln>
        </p:spPr>
        <p:txBody>
          <a:bodyPr wrap="square" rtlCol="0">
            <a:spAutoFit/>
          </a:bodyPr>
          <a:lstStyle/>
          <a:p>
            <a:pPr marL="285750" indent="-285750">
              <a:buFont typeface="Arial" panose="020B0604020202020204" pitchFamily="34" charset="0"/>
              <a:buChar char="•"/>
            </a:pPr>
            <a:r>
              <a:rPr lang="en-US"/>
              <a:t>Identify which segment an applicant belongs to </a:t>
            </a:r>
          </a:p>
          <a:p>
            <a:pPr marL="285750" indent="-285750">
              <a:buFont typeface="Arial" panose="020B0604020202020204" pitchFamily="34" charset="0"/>
              <a:buChar char="•"/>
            </a:pPr>
            <a:r>
              <a:rPr lang="en-US"/>
              <a:t>If cannot identify the segment, go with the most general strategy which is those of segment 3</a:t>
            </a:r>
          </a:p>
          <a:p>
            <a:pPr marL="285750" indent="-285750">
              <a:buFont typeface="Arial" panose="020B0604020202020204" pitchFamily="34" charset="0"/>
              <a:buChar char="•"/>
            </a:pPr>
            <a:r>
              <a:rPr lang="en-US"/>
              <a:t>After having identified the applicant, promote the </a:t>
            </a:r>
            <a:r>
              <a:rPr lang="en-US" b="1"/>
              <a:t>key factors </a:t>
            </a:r>
            <a:r>
              <a:rPr lang="en-US"/>
              <a:t>which are summarized below.</a:t>
            </a:r>
          </a:p>
        </p:txBody>
      </p:sp>
      <p:sp>
        <p:nvSpPr>
          <p:cNvPr id="30" name="TextBox 29">
            <a:extLst>
              <a:ext uri="{FF2B5EF4-FFF2-40B4-BE49-F238E27FC236}">
                <a16:creationId xmlns:a16="http://schemas.microsoft.com/office/drawing/2014/main" id="{09691297-4559-B442-9FE4-D2E68F7FE910}"/>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4</a:t>
            </a:r>
          </a:p>
        </p:txBody>
      </p:sp>
    </p:spTree>
    <p:extLst>
      <p:ext uri="{BB962C8B-B14F-4D97-AF65-F5344CB8AC3E}">
        <p14:creationId xmlns:p14="http://schemas.microsoft.com/office/powerpoint/2010/main" val="3677210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6674-9AF5-854D-89E1-0783319EF17B}"/>
              </a:ext>
            </a:extLst>
          </p:cNvPr>
          <p:cNvSpPr>
            <a:spLocks noGrp="1"/>
          </p:cNvSpPr>
          <p:nvPr>
            <p:ph type="title"/>
          </p:nvPr>
        </p:nvSpPr>
        <p:spPr>
          <a:xfrm>
            <a:off x="239056" y="387774"/>
            <a:ext cx="7765062" cy="480131"/>
          </a:xfrm>
          <a:noFill/>
        </p:spPr>
        <p:txBody>
          <a:bodyPr wrap="square" rtlCol="0">
            <a:spAutoFit/>
          </a:bodyPr>
          <a:lstStyle/>
          <a:p>
            <a:pPr algn="ctr"/>
            <a:r>
              <a:rPr lang="en-US" sz="2800" b="1">
                <a:latin typeface="+mn-lt"/>
                <a:ea typeface="+mn-ea"/>
                <a:cs typeface="+mn-cs"/>
              </a:rPr>
              <a:t>Limitations to the use of the segmentation survey </a:t>
            </a:r>
          </a:p>
        </p:txBody>
      </p:sp>
      <p:sp>
        <p:nvSpPr>
          <p:cNvPr id="3" name="Content Placeholder 2">
            <a:extLst>
              <a:ext uri="{FF2B5EF4-FFF2-40B4-BE49-F238E27FC236}">
                <a16:creationId xmlns:a16="http://schemas.microsoft.com/office/drawing/2014/main" id="{800CAAF4-A921-6842-BD29-EA8860377E0F}"/>
              </a:ext>
            </a:extLst>
          </p:cNvPr>
          <p:cNvSpPr>
            <a:spLocks noGrp="1"/>
          </p:cNvSpPr>
          <p:nvPr>
            <p:ph idx="1"/>
          </p:nvPr>
        </p:nvSpPr>
        <p:spPr>
          <a:xfrm>
            <a:off x="866798" y="1267688"/>
            <a:ext cx="10648443" cy="2606867"/>
          </a:xfrm>
          <a:noFill/>
          <a:ln w="28575">
            <a:solidFill>
              <a:schemeClr val="accent5">
                <a:lumMod val="40000"/>
                <a:lumOff val="60000"/>
              </a:schemeClr>
            </a:solidFill>
            <a:prstDash val="dash"/>
          </a:ln>
        </p:spPr>
        <p:txBody>
          <a:bodyPr vert="horz" wrap="square" lIns="91440" tIns="45720" rIns="91440" bIns="45720" rtlCol="0" anchor="t">
            <a:spAutoFit/>
          </a:bodyPr>
          <a:lstStyle/>
          <a:p>
            <a:pPr marL="0" indent="0">
              <a:buNone/>
            </a:pPr>
            <a:r>
              <a:rPr lang="en-US" sz="1800"/>
              <a:t>Discriminant analysis should not be used by the recruiting team (could create a bias for nationality, gender, etc.)</a:t>
            </a:r>
            <a:endParaRPr lang="fr-FR"/>
          </a:p>
          <a:p>
            <a:pPr marL="285750" indent="-285750"/>
            <a:endParaRPr lang="en-US" sz="1800"/>
          </a:p>
          <a:p>
            <a:pPr marL="0" indent="0">
              <a:buNone/>
            </a:pPr>
            <a:r>
              <a:rPr lang="en-US" sz="1800"/>
              <a:t>Other advice: </a:t>
            </a:r>
          </a:p>
          <a:p>
            <a:pPr marL="285750" indent="-285750"/>
            <a:r>
              <a:rPr lang="en-US" sz="1800"/>
              <a:t>Budget should not necessarily be allocated proportional to the segment size</a:t>
            </a:r>
          </a:p>
          <a:p>
            <a:pPr marL="285750" indent="-285750"/>
            <a:r>
              <a:rPr lang="en-US" sz="1800"/>
              <a:t>Do not focus solely on one segment</a:t>
            </a:r>
          </a:p>
          <a:p>
            <a:pPr marL="285750" indent="-285750"/>
            <a:r>
              <a:rPr lang="en-US" sz="1800"/>
              <a:t>Not every applicant might be clearly in one segment or another</a:t>
            </a:r>
          </a:p>
          <a:p>
            <a:pPr marL="285750" indent="-285750"/>
            <a:r>
              <a:rPr lang="en-US" sz="1800"/>
              <a:t>Candidates may not be truthful in their answers (projected persona)</a:t>
            </a:r>
          </a:p>
        </p:txBody>
      </p:sp>
      <p:cxnSp>
        <p:nvCxnSpPr>
          <p:cNvPr id="5" name="Straight Connector 4">
            <a:extLst>
              <a:ext uri="{FF2B5EF4-FFF2-40B4-BE49-F238E27FC236}">
                <a16:creationId xmlns:a16="http://schemas.microsoft.com/office/drawing/2014/main" id="{2B9833AD-5803-5E4D-B996-0F4545A6336E}"/>
              </a:ext>
            </a:extLst>
          </p:cNvPr>
          <p:cNvCxnSpPr/>
          <p:nvPr/>
        </p:nvCxnSpPr>
        <p:spPr>
          <a:xfrm>
            <a:off x="552835" y="937780"/>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D22EB7F-96B0-A542-B75E-F9E35A675703}"/>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4</a:t>
            </a:r>
          </a:p>
        </p:txBody>
      </p:sp>
    </p:spTree>
    <p:extLst>
      <p:ext uri="{BB962C8B-B14F-4D97-AF65-F5344CB8AC3E}">
        <p14:creationId xmlns:p14="http://schemas.microsoft.com/office/powerpoint/2010/main" val="3457250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82;p77">
            <a:extLst>
              <a:ext uri="{FF2B5EF4-FFF2-40B4-BE49-F238E27FC236}">
                <a16:creationId xmlns:a16="http://schemas.microsoft.com/office/drawing/2014/main" id="{C2F06ED4-C9A3-4E3F-8F19-35513AF404B1}"/>
              </a:ext>
            </a:extLst>
          </p:cNvPr>
          <p:cNvSpPr txBox="1">
            <a:spLocks/>
          </p:cNvSpPr>
          <p:nvPr/>
        </p:nvSpPr>
        <p:spPr>
          <a:xfrm>
            <a:off x="3113879" y="2520481"/>
            <a:ext cx="8765081" cy="1477328"/>
          </a:xfrm>
          <a:prstGeom prst="rect">
            <a:avLst/>
          </a:prstGeom>
          <a:noFill/>
          <a:ln>
            <a:noFill/>
          </a:ln>
        </p:spPr>
        <p:txBody>
          <a:bodyPr spcFirstLastPara="1" vert="horz" wrap="square" lIns="0" tIns="45700" rIns="0" bIns="45700" rtlCol="0" anchor="b" anchorCtr="0">
            <a:noAutofit/>
          </a:bodyPr>
          <a:lstStyle>
            <a:lvl1pPr marL="457200" marR="0" lvl="0" indent="-228600" algn="l" defTabSz="914400" rtl="0" eaLnBrk="1" latinLnBrk="0" hangingPunct="1">
              <a:lnSpc>
                <a:spcPct val="100000"/>
              </a:lnSpc>
              <a:spcBef>
                <a:spcPts val="0"/>
              </a:spcBef>
              <a:spcAft>
                <a:spcPts val="0"/>
              </a:spcAft>
              <a:buClr>
                <a:schemeClr val="lt1"/>
              </a:buClr>
              <a:buSzPts val="3000"/>
              <a:buFont typeface="Arial"/>
              <a:buNone/>
              <a:defRPr sz="3000" b="0" i="0" u="none" strike="noStrike" kern="1200" cap="none">
                <a:solidFill>
                  <a:schemeClr val="lt1"/>
                </a:solidFill>
                <a:latin typeface="Verdana"/>
                <a:ea typeface="Verdana"/>
                <a:cs typeface="Verdana"/>
                <a:sym typeface="Verdana"/>
              </a:defRPr>
            </a:lvl1pPr>
            <a:lvl2pPr marL="914400" marR="0" lvl="1" indent="-342900" algn="l" defTabSz="914400" rtl="0" eaLnBrk="1" latinLnBrk="0" hangingPunct="1">
              <a:lnSpc>
                <a:spcPct val="90000"/>
              </a:lnSpc>
              <a:spcBef>
                <a:spcPts val="500"/>
              </a:spcBef>
              <a:spcAft>
                <a:spcPts val="0"/>
              </a:spcAft>
              <a:buClr>
                <a:schemeClr val="accent1"/>
              </a:buClr>
              <a:buSzPts val="1800"/>
              <a:buFont typeface="Arial"/>
              <a:buChar char="•"/>
              <a:defRPr sz="1800" b="0" i="0" u="none" strike="noStrike" kern="1200" cap="none">
                <a:solidFill>
                  <a:schemeClr val="dk1"/>
                </a:solidFill>
                <a:latin typeface="Verdana"/>
                <a:ea typeface="Verdana"/>
                <a:cs typeface="Verdana"/>
                <a:sym typeface="Verdana"/>
              </a:defRPr>
            </a:lvl2pPr>
            <a:lvl3pPr marL="1371600" marR="0" lvl="2" indent="-330200" algn="l" defTabSz="914400" rtl="0" eaLnBrk="1" latinLnBrk="0" hangingPunct="1">
              <a:lnSpc>
                <a:spcPct val="90000"/>
              </a:lnSpc>
              <a:spcBef>
                <a:spcPts val="500"/>
              </a:spcBef>
              <a:spcAft>
                <a:spcPts val="0"/>
              </a:spcAft>
              <a:buClr>
                <a:schemeClr val="accent2"/>
              </a:buClr>
              <a:buSzPts val="1600"/>
              <a:buFont typeface="Arial"/>
              <a:buChar char="•"/>
              <a:defRPr sz="1600" b="0" i="0" u="none" strike="noStrike" kern="1200" cap="none">
                <a:solidFill>
                  <a:schemeClr val="dk1"/>
                </a:solidFill>
                <a:latin typeface="Verdana"/>
                <a:ea typeface="Verdana"/>
                <a:cs typeface="Verdana"/>
                <a:sym typeface="Verdana"/>
              </a:defRPr>
            </a:lvl3pPr>
            <a:lvl4pPr marL="1828800" marR="0" lvl="3" indent="-317500" algn="l" defTabSz="914400" rtl="0" eaLnBrk="1" latinLnBrk="0" hangingPunct="1">
              <a:lnSpc>
                <a:spcPct val="90000"/>
              </a:lnSpc>
              <a:spcBef>
                <a:spcPts val="500"/>
              </a:spcBef>
              <a:spcAft>
                <a:spcPts val="0"/>
              </a:spcAft>
              <a:buClr>
                <a:schemeClr val="accent3"/>
              </a:buClr>
              <a:buSzPts val="1400"/>
              <a:buFont typeface="Arial"/>
              <a:buChar char="•"/>
              <a:defRPr sz="1400" b="0" i="0" u="none" strike="noStrike" kern="1200" cap="none">
                <a:solidFill>
                  <a:schemeClr val="dk1"/>
                </a:solidFill>
                <a:latin typeface="Verdana"/>
                <a:ea typeface="Verdana"/>
                <a:cs typeface="Verdana"/>
                <a:sym typeface="Verdana"/>
              </a:defRPr>
            </a:lvl4pPr>
            <a:lvl5pPr marL="2286000" marR="0" lvl="4" indent="-317500" algn="l" defTabSz="914400" rtl="0" eaLnBrk="1" latinLnBrk="0" hangingPunct="1">
              <a:lnSpc>
                <a:spcPct val="90000"/>
              </a:lnSpc>
              <a:spcBef>
                <a:spcPts val="500"/>
              </a:spcBef>
              <a:spcAft>
                <a:spcPts val="0"/>
              </a:spcAft>
              <a:buClr>
                <a:schemeClr val="accent5"/>
              </a:buClr>
              <a:buSzPts val="1400"/>
              <a:buFont typeface="Arial"/>
              <a:buChar char="•"/>
              <a:defRPr sz="1400" b="0" i="0" u="none" strike="noStrike" kern="1200" cap="none">
                <a:solidFill>
                  <a:schemeClr val="dk1"/>
                </a:solidFill>
                <a:latin typeface="Verdana"/>
                <a:ea typeface="Verdana"/>
                <a:cs typeface="Verdana"/>
                <a:sym typeface="Verdana"/>
              </a:defRPr>
            </a:lvl5pPr>
            <a:lvl6pPr marL="2743200" marR="0" lvl="5"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6pPr>
            <a:lvl7pPr marL="3200400" marR="0" lvl="6"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7pPr>
            <a:lvl8pPr marL="3657600" marR="0" lvl="7"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8pPr>
            <a:lvl9pPr marL="4114800" marR="0" lvl="8"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9pPr>
          </a:lstStyle>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r>
              <a:rPr kumimoji="0" lang="en-US" sz="3200" b="1" i="1" u="none" strike="noStrike" kern="1200" cap="none" spc="0" normalizeH="0" baseline="0" noProof="0">
                <a:ln>
                  <a:noFill/>
                </a:ln>
                <a:solidFill>
                  <a:srgbClr val="FFFFFF"/>
                </a:solidFill>
                <a:effectLst/>
                <a:uLnTx/>
                <a:uFillTx/>
                <a:latin typeface="Verdana"/>
                <a:ea typeface="Verdana"/>
                <a:cs typeface="Verdana"/>
                <a:sym typeface="Verdana"/>
              </a:rPr>
              <a:t>Thank You for your time.</a:t>
            </a:r>
          </a:p>
        </p:txBody>
      </p:sp>
    </p:spTree>
    <p:extLst>
      <p:ext uri="{BB962C8B-B14F-4D97-AF65-F5344CB8AC3E}">
        <p14:creationId xmlns:p14="http://schemas.microsoft.com/office/powerpoint/2010/main" val="3260652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C985-4856-9D48-8AC0-F871A68A3253}"/>
              </a:ext>
            </a:extLst>
          </p:cNvPr>
          <p:cNvSpPr>
            <a:spLocks noGrp="1"/>
          </p:cNvSpPr>
          <p:nvPr>
            <p:ph type="title"/>
          </p:nvPr>
        </p:nvSpPr>
        <p:spPr>
          <a:xfrm>
            <a:off x="838200" y="18630"/>
            <a:ext cx="10515600" cy="1458119"/>
          </a:xfrm>
        </p:spPr>
        <p:txBody>
          <a:bodyPr vert="horz" lIns="91440" tIns="45720" rIns="91440" bIns="45720" rtlCol="0" anchor="ctr">
            <a:normAutofit/>
          </a:bodyPr>
          <a:lstStyle/>
          <a:p>
            <a:r>
              <a:rPr lang="en-US" sz="2800" b="1"/>
              <a:t> </a:t>
            </a:r>
          </a:p>
        </p:txBody>
      </p:sp>
      <p:sp>
        <p:nvSpPr>
          <p:cNvPr id="4" name="Freeform 6">
            <a:extLst>
              <a:ext uri="{FF2B5EF4-FFF2-40B4-BE49-F238E27FC236}">
                <a16:creationId xmlns:a16="http://schemas.microsoft.com/office/drawing/2014/main" id="{8F2957C5-EB55-0A4B-AB61-6AB21F7CD0D7}"/>
              </a:ext>
            </a:extLst>
          </p:cNvPr>
          <p:cNvSpPr>
            <a:spLocks/>
          </p:cNvSpPr>
          <p:nvPr/>
        </p:nvSpPr>
        <p:spPr bwMode="auto">
          <a:xfrm>
            <a:off x="0" y="2312"/>
            <a:ext cx="9360442" cy="6855688"/>
          </a:xfrm>
          <a:custGeom>
            <a:avLst/>
            <a:gdLst/>
            <a:ahLst/>
            <a:cxnLst>
              <a:cxn ang="0">
                <a:pos x="1085" y="2886"/>
              </a:cxn>
              <a:cxn ang="0">
                <a:pos x="8" y="2886"/>
              </a:cxn>
              <a:cxn ang="0">
                <a:pos x="0" y="2878"/>
              </a:cxn>
              <a:cxn ang="0">
                <a:pos x="0" y="8"/>
              </a:cxn>
              <a:cxn ang="0">
                <a:pos x="8" y="0"/>
              </a:cxn>
              <a:cxn ang="0">
                <a:pos x="3941" y="0"/>
              </a:cxn>
              <a:cxn ang="0">
                <a:pos x="3940" y="7"/>
              </a:cxn>
              <a:cxn ang="0">
                <a:pos x="3836" y="226"/>
              </a:cxn>
              <a:cxn ang="0">
                <a:pos x="3513" y="535"/>
              </a:cxn>
              <a:cxn ang="0">
                <a:pos x="3236" y="679"/>
              </a:cxn>
              <a:cxn ang="0">
                <a:pos x="2622" y="944"/>
              </a:cxn>
              <a:cxn ang="0">
                <a:pos x="2193" y="1162"/>
              </a:cxn>
              <a:cxn ang="0">
                <a:pos x="1907" y="1375"/>
              </a:cxn>
              <a:cxn ang="0">
                <a:pos x="1766" y="1572"/>
              </a:cxn>
              <a:cxn ang="0">
                <a:pos x="1719" y="1763"/>
              </a:cxn>
              <a:cxn ang="0">
                <a:pos x="1722" y="1846"/>
              </a:cxn>
              <a:cxn ang="0">
                <a:pos x="1760" y="2017"/>
              </a:cxn>
              <a:cxn ang="0">
                <a:pos x="1870" y="2257"/>
              </a:cxn>
              <a:cxn ang="0">
                <a:pos x="1868" y="2270"/>
              </a:cxn>
              <a:cxn ang="0">
                <a:pos x="1453" y="2615"/>
              </a:cxn>
              <a:cxn ang="0">
                <a:pos x="1090" y="2881"/>
              </a:cxn>
              <a:cxn ang="0">
                <a:pos x="1085" y="2886"/>
              </a:cxn>
            </a:cxnLst>
            <a:rect l="0" t="0" r="r" b="b"/>
            <a:pathLst>
              <a:path w="3942" h="2886">
                <a:moveTo>
                  <a:pt x="1085" y="2886"/>
                </a:moveTo>
                <a:cubicBezTo>
                  <a:pt x="726" y="2886"/>
                  <a:pt x="367" y="2886"/>
                  <a:pt x="8" y="2886"/>
                </a:cubicBezTo>
                <a:cubicBezTo>
                  <a:pt x="2" y="2886"/>
                  <a:pt x="0" y="2884"/>
                  <a:pt x="0" y="2878"/>
                </a:cubicBezTo>
                <a:cubicBezTo>
                  <a:pt x="1" y="1921"/>
                  <a:pt x="1" y="965"/>
                  <a:pt x="0" y="8"/>
                </a:cubicBezTo>
                <a:cubicBezTo>
                  <a:pt x="0" y="2"/>
                  <a:pt x="2" y="0"/>
                  <a:pt x="8" y="0"/>
                </a:cubicBezTo>
                <a:cubicBezTo>
                  <a:pt x="1319" y="0"/>
                  <a:pt x="2630" y="0"/>
                  <a:pt x="3941" y="0"/>
                </a:cubicBezTo>
                <a:cubicBezTo>
                  <a:pt x="3942" y="3"/>
                  <a:pt x="3941" y="5"/>
                  <a:pt x="3940" y="7"/>
                </a:cubicBezTo>
                <a:cubicBezTo>
                  <a:pt x="3916" y="85"/>
                  <a:pt x="3881" y="158"/>
                  <a:pt x="3836" y="226"/>
                </a:cubicBezTo>
                <a:cubicBezTo>
                  <a:pt x="3751" y="353"/>
                  <a:pt x="3638" y="451"/>
                  <a:pt x="3513" y="535"/>
                </a:cubicBezTo>
                <a:cubicBezTo>
                  <a:pt x="3426" y="593"/>
                  <a:pt x="3332" y="639"/>
                  <a:pt x="3236" y="679"/>
                </a:cubicBezTo>
                <a:cubicBezTo>
                  <a:pt x="3031" y="766"/>
                  <a:pt x="2825" y="852"/>
                  <a:pt x="2622" y="944"/>
                </a:cubicBezTo>
                <a:cubicBezTo>
                  <a:pt x="2475" y="1010"/>
                  <a:pt x="2331" y="1080"/>
                  <a:pt x="2193" y="1162"/>
                </a:cubicBezTo>
                <a:cubicBezTo>
                  <a:pt x="2090" y="1223"/>
                  <a:pt x="1992" y="1291"/>
                  <a:pt x="1907" y="1375"/>
                </a:cubicBezTo>
                <a:cubicBezTo>
                  <a:pt x="1849" y="1433"/>
                  <a:pt x="1800" y="1497"/>
                  <a:pt x="1766" y="1572"/>
                </a:cubicBezTo>
                <a:cubicBezTo>
                  <a:pt x="1739" y="1633"/>
                  <a:pt x="1723" y="1697"/>
                  <a:pt x="1719" y="1763"/>
                </a:cubicBezTo>
                <a:cubicBezTo>
                  <a:pt x="1718" y="1791"/>
                  <a:pt x="1719" y="1818"/>
                  <a:pt x="1722" y="1846"/>
                </a:cubicBezTo>
                <a:cubicBezTo>
                  <a:pt x="1728" y="1904"/>
                  <a:pt x="1741" y="1961"/>
                  <a:pt x="1760" y="2017"/>
                </a:cubicBezTo>
                <a:cubicBezTo>
                  <a:pt x="1787" y="2101"/>
                  <a:pt x="1826" y="2180"/>
                  <a:pt x="1870" y="2257"/>
                </a:cubicBezTo>
                <a:cubicBezTo>
                  <a:pt x="1873" y="2262"/>
                  <a:pt x="1874" y="2265"/>
                  <a:pt x="1868" y="2270"/>
                </a:cubicBezTo>
                <a:cubicBezTo>
                  <a:pt x="1733" y="2389"/>
                  <a:pt x="1594" y="2503"/>
                  <a:pt x="1453" y="2615"/>
                </a:cubicBezTo>
                <a:cubicBezTo>
                  <a:pt x="1336" y="2708"/>
                  <a:pt x="1214" y="2796"/>
                  <a:pt x="1090" y="2881"/>
                </a:cubicBezTo>
                <a:cubicBezTo>
                  <a:pt x="1088" y="2882"/>
                  <a:pt x="1085" y="2883"/>
                  <a:pt x="1085" y="2886"/>
                </a:cubicBezTo>
                <a:close/>
              </a:path>
            </a:pathLst>
          </a:custGeom>
          <a:solidFill>
            <a:srgbClr val="2B143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Verdana"/>
            </a:endParaRPr>
          </a:p>
        </p:txBody>
      </p:sp>
      <p:sp>
        <p:nvSpPr>
          <p:cNvPr id="5" name="TextBox 4">
            <a:extLst>
              <a:ext uri="{FF2B5EF4-FFF2-40B4-BE49-F238E27FC236}">
                <a16:creationId xmlns:a16="http://schemas.microsoft.com/office/drawing/2014/main" id="{8163DC46-FC85-9D49-BBDA-CF1A1D42818D}"/>
              </a:ext>
            </a:extLst>
          </p:cNvPr>
          <p:cNvSpPr txBox="1"/>
          <p:nvPr/>
        </p:nvSpPr>
        <p:spPr>
          <a:xfrm>
            <a:off x="814499" y="2837332"/>
            <a:ext cx="4034118" cy="707886"/>
          </a:xfrm>
          <a:prstGeom prst="rect">
            <a:avLst/>
          </a:prstGeom>
          <a:noFill/>
        </p:spPr>
        <p:txBody>
          <a:bodyPr wrap="square" rtlCol="0">
            <a:spAutoFit/>
          </a:bodyPr>
          <a:lstStyle/>
          <a:p>
            <a:r>
              <a:rPr lang="en-US" sz="4000" b="1" spc="600">
                <a:solidFill>
                  <a:schemeClr val="bg1"/>
                </a:solidFill>
              </a:rPr>
              <a:t>APPENDIX</a:t>
            </a:r>
          </a:p>
        </p:txBody>
      </p:sp>
    </p:spTree>
    <p:extLst>
      <p:ext uri="{BB962C8B-B14F-4D97-AF65-F5344CB8AC3E}">
        <p14:creationId xmlns:p14="http://schemas.microsoft.com/office/powerpoint/2010/main" val="1795398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C985-4856-9D48-8AC0-F871A68A3253}"/>
              </a:ext>
            </a:extLst>
          </p:cNvPr>
          <p:cNvSpPr>
            <a:spLocks noGrp="1"/>
          </p:cNvSpPr>
          <p:nvPr>
            <p:ph type="title"/>
          </p:nvPr>
        </p:nvSpPr>
        <p:spPr>
          <a:xfrm>
            <a:off x="838200" y="-160655"/>
            <a:ext cx="10515600" cy="1325563"/>
          </a:xfrm>
        </p:spPr>
        <p:txBody>
          <a:bodyPr>
            <a:normAutofit/>
          </a:bodyPr>
          <a:lstStyle/>
          <a:p>
            <a:r>
              <a:rPr lang="en-US" sz="2800" b="1"/>
              <a:t>Appendix 1. Ran analysis on Python </a:t>
            </a:r>
          </a:p>
        </p:txBody>
      </p:sp>
      <p:pic>
        <p:nvPicPr>
          <p:cNvPr id="3" name="Image 3">
            <a:extLst>
              <a:ext uri="{FF2B5EF4-FFF2-40B4-BE49-F238E27FC236}">
                <a16:creationId xmlns:a16="http://schemas.microsoft.com/office/drawing/2014/main" id="{3450F271-EC95-4BC1-9C90-5CDA50BECD60}"/>
              </a:ext>
            </a:extLst>
          </p:cNvPr>
          <p:cNvPicPr>
            <a:picLocks noChangeAspect="1"/>
          </p:cNvPicPr>
          <p:nvPr/>
        </p:nvPicPr>
        <p:blipFill rotWithShape="1">
          <a:blip r:embed="rId2"/>
          <a:srcRect r="37885" b="-198"/>
          <a:stretch/>
        </p:blipFill>
        <p:spPr>
          <a:xfrm>
            <a:off x="2175226" y="771925"/>
            <a:ext cx="4775201" cy="3738396"/>
          </a:xfrm>
          <a:prstGeom prst="rect">
            <a:avLst/>
          </a:prstGeom>
        </p:spPr>
      </p:pic>
      <p:grpSp>
        <p:nvGrpSpPr>
          <p:cNvPr id="9" name="Groupe 8">
            <a:extLst>
              <a:ext uri="{FF2B5EF4-FFF2-40B4-BE49-F238E27FC236}">
                <a16:creationId xmlns:a16="http://schemas.microsoft.com/office/drawing/2014/main" id="{44105E32-8EF3-44D4-A8E5-8C388F4FB2AE}"/>
              </a:ext>
            </a:extLst>
          </p:cNvPr>
          <p:cNvGrpSpPr/>
          <p:nvPr/>
        </p:nvGrpSpPr>
        <p:grpSpPr>
          <a:xfrm>
            <a:off x="6894286" y="768949"/>
            <a:ext cx="5050692" cy="6043608"/>
            <a:chOff x="8323943" y="1545462"/>
            <a:chExt cx="2757437" cy="3402010"/>
          </a:xfrm>
        </p:grpSpPr>
        <p:pic>
          <p:nvPicPr>
            <p:cNvPr id="4" name="Image 4" descr="Une image contenant texte&#10;&#10;Description générée automatiquement">
              <a:extLst>
                <a:ext uri="{FF2B5EF4-FFF2-40B4-BE49-F238E27FC236}">
                  <a16:creationId xmlns:a16="http://schemas.microsoft.com/office/drawing/2014/main" id="{01F31C9B-0956-4F24-9AE2-C333CC7DA293}"/>
                </a:ext>
              </a:extLst>
            </p:cNvPr>
            <p:cNvPicPr>
              <a:picLocks noChangeAspect="1"/>
            </p:cNvPicPr>
            <p:nvPr/>
          </p:nvPicPr>
          <p:blipFill>
            <a:blip r:embed="rId3"/>
            <a:stretch>
              <a:fillRect/>
            </a:stretch>
          </p:blipFill>
          <p:spPr>
            <a:xfrm>
              <a:off x="8323943" y="1545462"/>
              <a:ext cx="2743200" cy="893248"/>
            </a:xfrm>
            <a:prstGeom prst="rect">
              <a:avLst/>
            </a:prstGeom>
          </p:spPr>
        </p:pic>
        <p:pic>
          <p:nvPicPr>
            <p:cNvPr id="7" name="Image 7" descr="Une image contenant texte&#10;&#10;Description générée automatiquement">
              <a:extLst>
                <a:ext uri="{FF2B5EF4-FFF2-40B4-BE49-F238E27FC236}">
                  <a16:creationId xmlns:a16="http://schemas.microsoft.com/office/drawing/2014/main" id="{2830A958-E74D-43FD-8C08-0054396BDC96}"/>
                </a:ext>
              </a:extLst>
            </p:cNvPr>
            <p:cNvPicPr>
              <a:picLocks noChangeAspect="1"/>
            </p:cNvPicPr>
            <p:nvPr/>
          </p:nvPicPr>
          <p:blipFill>
            <a:blip r:embed="rId4"/>
            <a:stretch>
              <a:fillRect/>
            </a:stretch>
          </p:blipFill>
          <p:spPr>
            <a:xfrm>
              <a:off x="8324995" y="2422060"/>
              <a:ext cx="2743200" cy="763325"/>
            </a:xfrm>
            <a:prstGeom prst="rect">
              <a:avLst/>
            </a:prstGeom>
          </p:spPr>
        </p:pic>
        <p:pic>
          <p:nvPicPr>
            <p:cNvPr id="8" name="Image 8">
              <a:extLst>
                <a:ext uri="{FF2B5EF4-FFF2-40B4-BE49-F238E27FC236}">
                  <a16:creationId xmlns:a16="http://schemas.microsoft.com/office/drawing/2014/main" id="{25BC6304-7B87-4E45-AB7C-DA4344C00809}"/>
                </a:ext>
              </a:extLst>
            </p:cNvPr>
            <p:cNvPicPr>
              <a:picLocks noChangeAspect="1"/>
            </p:cNvPicPr>
            <p:nvPr/>
          </p:nvPicPr>
          <p:blipFill>
            <a:blip r:embed="rId5"/>
            <a:stretch>
              <a:fillRect/>
            </a:stretch>
          </p:blipFill>
          <p:spPr>
            <a:xfrm>
              <a:off x="8338180" y="3182467"/>
              <a:ext cx="2743200" cy="1765005"/>
            </a:xfrm>
            <a:prstGeom prst="rect">
              <a:avLst/>
            </a:prstGeom>
          </p:spPr>
        </p:pic>
      </p:grpSp>
      <p:pic>
        <p:nvPicPr>
          <p:cNvPr id="10" name="Image 10" descr="Une image contenant texte&#10;&#10;Description générée automatiquement">
            <a:extLst>
              <a:ext uri="{FF2B5EF4-FFF2-40B4-BE49-F238E27FC236}">
                <a16:creationId xmlns:a16="http://schemas.microsoft.com/office/drawing/2014/main" id="{1B441DB1-73B2-4C46-9652-B8FADB47B0DE}"/>
              </a:ext>
            </a:extLst>
          </p:cNvPr>
          <p:cNvPicPr>
            <a:picLocks noChangeAspect="1"/>
          </p:cNvPicPr>
          <p:nvPr/>
        </p:nvPicPr>
        <p:blipFill>
          <a:blip r:embed="rId6"/>
          <a:stretch>
            <a:fillRect/>
          </a:stretch>
        </p:blipFill>
        <p:spPr>
          <a:xfrm>
            <a:off x="595085" y="4503682"/>
            <a:ext cx="6357257" cy="2313780"/>
          </a:xfrm>
          <a:prstGeom prst="rect">
            <a:avLst/>
          </a:prstGeom>
        </p:spPr>
      </p:pic>
      <p:sp>
        <p:nvSpPr>
          <p:cNvPr id="11" name="ZoneTexte 10">
            <a:extLst>
              <a:ext uri="{FF2B5EF4-FFF2-40B4-BE49-F238E27FC236}">
                <a16:creationId xmlns:a16="http://schemas.microsoft.com/office/drawing/2014/main" id="{87F27C69-4C7B-4C16-97AA-83BDC43E3003}"/>
              </a:ext>
            </a:extLst>
          </p:cNvPr>
          <p:cNvSpPr txBox="1"/>
          <p:nvPr/>
        </p:nvSpPr>
        <p:spPr>
          <a:xfrm>
            <a:off x="152400" y="1023258"/>
            <a:ext cx="19304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err="1"/>
              <a:t>We</a:t>
            </a:r>
            <a:r>
              <a:rPr lang="fr-FR"/>
              <a:t> </a:t>
            </a:r>
            <a:r>
              <a:rPr lang="fr-FR" err="1"/>
              <a:t>found</a:t>
            </a:r>
            <a:r>
              <a:rPr lang="fr-FR"/>
              <a:t> </a:t>
            </a:r>
            <a:r>
              <a:rPr lang="fr-FR" err="1"/>
              <a:t>that</a:t>
            </a:r>
            <a:r>
              <a:rPr lang="fr-FR"/>
              <a:t> running</a:t>
            </a:r>
            <a:r>
              <a:rPr lang="fr-FR">
                <a:cs typeface="Calibri"/>
              </a:rPr>
              <a:t> an </a:t>
            </a:r>
            <a:r>
              <a:rPr lang="fr-FR" err="1">
                <a:cs typeface="Calibri"/>
              </a:rPr>
              <a:t>analysis</a:t>
            </a:r>
            <a:r>
              <a:rPr lang="fr-FR">
                <a:cs typeface="Calibri"/>
              </a:rPr>
              <a:t> on </a:t>
            </a:r>
            <a:r>
              <a:rPr lang="fr-FR" err="1">
                <a:cs typeface="Calibri"/>
              </a:rPr>
              <a:t>our</a:t>
            </a:r>
            <a:r>
              <a:rPr lang="fr-FR">
                <a:cs typeface="Calibri"/>
              </a:rPr>
              <a:t> data in python </a:t>
            </a:r>
            <a:r>
              <a:rPr lang="fr-FR" err="1">
                <a:cs typeface="Calibri"/>
              </a:rPr>
              <a:t>produced</a:t>
            </a:r>
            <a:r>
              <a:rPr lang="fr-FR">
                <a:cs typeface="Calibri"/>
              </a:rPr>
              <a:t> </a:t>
            </a:r>
            <a:r>
              <a:rPr lang="fr-FR" err="1">
                <a:cs typeface="Calibri"/>
              </a:rPr>
              <a:t>similar</a:t>
            </a:r>
            <a:r>
              <a:rPr lang="fr-FR">
                <a:cs typeface="Calibri"/>
              </a:rPr>
              <a:t> </a:t>
            </a:r>
            <a:r>
              <a:rPr lang="fr-FR" err="1">
                <a:cs typeface="Calibri"/>
              </a:rPr>
              <a:t>results</a:t>
            </a:r>
            <a:r>
              <a:rPr lang="fr-FR">
                <a:cs typeface="Calibri"/>
              </a:rPr>
              <a:t> to </a:t>
            </a:r>
            <a:r>
              <a:rPr lang="fr-FR" err="1">
                <a:cs typeface="Calibri"/>
              </a:rPr>
              <a:t>enginius</a:t>
            </a:r>
            <a:r>
              <a:rPr lang="fr-FR">
                <a:cs typeface="Calibri"/>
              </a:rPr>
              <a:t>, </a:t>
            </a:r>
            <a:r>
              <a:rPr lang="fr-FR" err="1">
                <a:cs typeface="Calibri"/>
              </a:rPr>
              <a:t>where</a:t>
            </a:r>
            <a:r>
              <a:rPr lang="fr-FR">
                <a:cs typeface="Calibri"/>
              </a:rPr>
              <a:t> the optimal </a:t>
            </a:r>
            <a:r>
              <a:rPr lang="fr-FR" err="1">
                <a:cs typeface="Calibri"/>
              </a:rPr>
              <a:t>number</a:t>
            </a:r>
            <a:r>
              <a:rPr lang="fr-FR">
                <a:cs typeface="Calibri"/>
              </a:rPr>
              <a:t> of clusters or silhouette scores (segments) </a:t>
            </a:r>
            <a:r>
              <a:rPr lang="fr-FR" err="1">
                <a:cs typeface="Calibri"/>
              </a:rPr>
              <a:t>we</a:t>
            </a:r>
            <a:r>
              <a:rPr lang="fr-FR">
                <a:cs typeface="Calibri"/>
              </a:rPr>
              <a:t> chose </a:t>
            </a:r>
            <a:r>
              <a:rPr lang="fr-FR" err="1">
                <a:cs typeface="Calibri"/>
              </a:rPr>
              <a:t>were</a:t>
            </a:r>
            <a:r>
              <a:rPr lang="fr-FR">
                <a:cs typeface="Calibri"/>
              </a:rPr>
              <a:t> </a:t>
            </a:r>
            <a:r>
              <a:rPr lang="fr-FR" b="1">
                <a:cs typeface="Calibri"/>
              </a:rPr>
              <a:t>4</a:t>
            </a:r>
            <a:r>
              <a:rPr lang="fr-FR">
                <a:cs typeface="Calibri"/>
              </a:rPr>
              <a:t>. </a:t>
            </a:r>
            <a:endParaRPr lang="fr-FR"/>
          </a:p>
        </p:txBody>
      </p:sp>
      <p:sp>
        <p:nvSpPr>
          <p:cNvPr id="12" name="ZoneTexte 11">
            <a:extLst>
              <a:ext uri="{FF2B5EF4-FFF2-40B4-BE49-F238E27FC236}">
                <a16:creationId xmlns:a16="http://schemas.microsoft.com/office/drawing/2014/main" id="{F77DC56A-5275-484B-A584-9EE9A4376136}"/>
              </a:ext>
            </a:extLst>
          </p:cNvPr>
          <p:cNvSpPr txBox="1"/>
          <p:nvPr/>
        </p:nvSpPr>
        <p:spPr>
          <a:xfrm>
            <a:off x="4151086" y="2605314"/>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100"/>
              <a:t>Scree Plot</a:t>
            </a:r>
            <a:endParaRPr lang="fr-FR" sz="1100">
              <a:cs typeface="Calibri"/>
            </a:endParaRPr>
          </a:p>
        </p:txBody>
      </p:sp>
      <p:sp>
        <p:nvSpPr>
          <p:cNvPr id="13" name="ZoneTexte 12">
            <a:extLst>
              <a:ext uri="{FF2B5EF4-FFF2-40B4-BE49-F238E27FC236}">
                <a16:creationId xmlns:a16="http://schemas.microsoft.com/office/drawing/2014/main" id="{67690B2F-3A5E-47FB-A468-0A11415DBF06}"/>
              </a:ext>
            </a:extLst>
          </p:cNvPr>
          <p:cNvSpPr txBox="1"/>
          <p:nvPr/>
        </p:nvSpPr>
        <p:spPr>
          <a:xfrm>
            <a:off x="8730342" y="3788227"/>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t>Elbow Curve</a:t>
            </a:r>
            <a:endParaRPr lang="fr-FR" sz="1600">
              <a:cs typeface="Calibri"/>
            </a:endParaRPr>
          </a:p>
        </p:txBody>
      </p:sp>
    </p:spTree>
    <p:extLst>
      <p:ext uri="{BB962C8B-B14F-4D97-AF65-F5344CB8AC3E}">
        <p14:creationId xmlns:p14="http://schemas.microsoft.com/office/powerpoint/2010/main" val="347508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3D1D79-2D82-6D43-B922-E959A4C84A05}"/>
              </a:ext>
            </a:extLst>
          </p:cNvPr>
          <p:cNvSpPr txBox="1"/>
          <p:nvPr/>
        </p:nvSpPr>
        <p:spPr>
          <a:xfrm>
            <a:off x="-257724" y="176620"/>
            <a:ext cx="4937760" cy="523220"/>
          </a:xfrm>
          <a:prstGeom prst="rect">
            <a:avLst/>
          </a:prstGeom>
          <a:noFill/>
        </p:spPr>
        <p:txBody>
          <a:bodyPr wrap="square" rtlCol="0">
            <a:spAutoFit/>
          </a:bodyPr>
          <a:lstStyle/>
          <a:p>
            <a:pPr algn="ctr"/>
            <a:r>
              <a:rPr lang="en-US" sz="2800" b="1"/>
              <a:t>Segmentation Analysis</a:t>
            </a:r>
          </a:p>
        </p:txBody>
      </p:sp>
      <p:sp>
        <p:nvSpPr>
          <p:cNvPr id="5" name="TextBox 4">
            <a:extLst>
              <a:ext uri="{FF2B5EF4-FFF2-40B4-BE49-F238E27FC236}">
                <a16:creationId xmlns:a16="http://schemas.microsoft.com/office/drawing/2014/main" id="{7115B1E9-B0E1-C64F-AC62-B4B83FBCB928}"/>
              </a:ext>
            </a:extLst>
          </p:cNvPr>
          <p:cNvSpPr txBox="1"/>
          <p:nvPr/>
        </p:nvSpPr>
        <p:spPr>
          <a:xfrm>
            <a:off x="552754" y="4679726"/>
            <a:ext cx="10450286" cy="1754326"/>
          </a:xfrm>
          <a:prstGeom prst="rect">
            <a:avLst/>
          </a:prstGeom>
          <a:solidFill>
            <a:schemeClr val="accent1">
              <a:lumMod val="20000"/>
              <a:lumOff val="80000"/>
              <a:alpha val="45000"/>
            </a:schemeClr>
          </a:solidFill>
        </p:spPr>
        <p:txBody>
          <a:bodyPr wrap="square" rtlCol="0">
            <a:spAutoFit/>
          </a:bodyPr>
          <a:lstStyle/>
          <a:p>
            <a:pPr marL="342900" fontAlgn="ctr"/>
            <a:r>
              <a:rPr lang="en-US" b="1"/>
              <a:t>(</a:t>
            </a:r>
            <a:r>
              <a:rPr lang="en-US" b="1" err="1"/>
              <a:t>i</a:t>
            </a:r>
            <a:r>
              <a:rPr lang="en-US" b="1"/>
              <a:t>) Managerial usefulness</a:t>
            </a:r>
          </a:p>
          <a:p>
            <a:pPr marL="1085850" lvl="1" indent="-285750" fontAlgn="ctr">
              <a:buFont typeface="Courier New" panose="02070309020205020404" pitchFamily="49" charset="0"/>
              <a:buChar char="o"/>
            </a:pPr>
            <a:r>
              <a:rPr lang="en-US"/>
              <a:t>More efficient processes </a:t>
            </a:r>
          </a:p>
          <a:p>
            <a:pPr marL="1085850" lvl="1" indent="-285750" fontAlgn="ctr">
              <a:buFont typeface="Courier New" panose="02070309020205020404" pitchFamily="49" charset="0"/>
              <a:buChar char="o"/>
            </a:pPr>
            <a:r>
              <a:rPr lang="en-US"/>
              <a:t>With more than 4 segments, managerial constraints appear</a:t>
            </a:r>
          </a:p>
          <a:p>
            <a:pPr marL="1085850" lvl="2" indent="-285750" fontAlgn="ctr">
              <a:buFont typeface="Courier New" panose="02070309020205020404" pitchFamily="49" charset="0"/>
              <a:buChar char="o"/>
            </a:pPr>
            <a:r>
              <a:rPr lang="en-US"/>
              <a:t>Targetability</a:t>
            </a:r>
          </a:p>
          <a:p>
            <a:pPr marL="1085850" lvl="2" indent="-285750" fontAlgn="ctr">
              <a:buFont typeface="Courier New" panose="02070309020205020404" pitchFamily="49" charset="0"/>
              <a:buChar char="o"/>
            </a:pPr>
            <a:r>
              <a:rPr lang="en-US"/>
              <a:t>Each segment presents a few but very distinct attributes which will help management tailor their program experience on these metrics</a:t>
            </a:r>
          </a:p>
        </p:txBody>
      </p:sp>
      <p:cxnSp>
        <p:nvCxnSpPr>
          <p:cNvPr id="6" name="Straight Connector 5">
            <a:extLst>
              <a:ext uri="{FF2B5EF4-FFF2-40B4-BE49-F238E27FC236}">
                <a16:creationId xmlns:a16="http://schemas.microsoft.com/office/drawing/2014/main" id="{7289C47A-94CF-7244-92DF-816F48E23748}"/>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F98A049-9768-1E43-B718-A02B6406DFFD}"/>
              </a:ext>
            </a:extLst>
          </p:cNvPr>
          <p:cNvSpPr txBox="1"/>
          <p:nvPr/>
        </p:nvSpPr>
        <p:spPr>
          <a:xfrm>
            <a:off x="552754" y="924228"/>
            <a:ext cx="10450286" cy="1200329"/>
          </a:xfrm>
          <a:prstGeom prst="rect">
            <a:avLst/>
          </a:prstGeom>
          <a:solidFill>
            <a:schemeClr val="accent1">
              <a:lumMod val="20000"/>
              <a:lumOff val="80000"/>
              <a:alpha val="45000"/>
            </a:schemeClr>
          </a:solidFill>
        </p:spPr>
        <p:txBody>
          <a:bodyPr wrap="square" rtlCol="0">
            <a:spAutoFit/>
          </a:bodyPr>
          <a:lstStyle/>
          <a:p>
            <a:r>
              <a:rPr lang="en-US"/>
              <a:t>We decided to focus our analysis of the population on four segments with a hierarchical classification.</a:t>
            </a:r>
          </a:p>
          <a:p>
            <a:r>
              <a:rPr lang="en-US">
                <a:latin typeface="Calibri" panose="020F0502020204030204" pitchFamily="34" charset="0"/>
              </a:rPr>
              <a:t>Although a statistical perspective would choose only 2 segments, there are several factors that led us to pick four segments for our marketing analysis: </a:t>
            </a:r>
            <a:r>
              <a:rPr lang="en-US" b="1">
                <a:latin typeface="Calibri" panose="020F0502020204030204" pitchFamily="34" charset="0"/>
              </a:rPr>
              <a:t>(</a:t>
            </a:r>
            <a:r>
              <a:rPr lang="en-US" b="1" err="1">
                <a:latin typeface="Calibri" panose="020F0502020204030204" pitchFamily="34" charset="0"/>
              </a:rPr>
              <a:t>i</a:t>
            </a:r>
            <a:r>
              <a:rPr lang="en-US" b="1">
                <a:latin typeface="Calibri" panose="020F0502020204030204" pitchFamily="34" charset="0"/>
              </a:rPr>
              <a:t>)</a:t>
            </a:r>
            <a:r>
              <a:rPr lang="en-US">
                <a:latin typeface="Calibri" panose="020F0502020204030204" pitchFamily="34" charset="0"/>
              </a:rPr>
              <a:t> </a:t>
            </a:r>
            <a:r>
              <a:rPr lang="en-US" b="1">
                <a:latin typeface="Calibri" panose="020F0502020204030204" pitchFamily="34" charset="0"/>
              </a:rPr>
              <a:t>managerial usefulness, (ii) heterogeneity, (iii) segment distinctiveness </a:t>
            </a:r>
            <a:r>
              <a:rPr lang="en-US">
                <a:latin typeface="Calibri" panose="020F0502020204030204" pitchFamily="34" charset="0"/>
              </a:rPr>
              <a:t>and </a:t>
            </a:r>
            <a:r>
              <a:rPr lang="en-US" b="1">
                <a:latin typeface="Calibri" panose="020F0502020204030204" pitchFamily="34" charset="0"/>
              </a:rPr>
              <a:t>(iv) data completeness</a:t>
            </a:r>
            <a:r>
              <a:rPr lang="en-US">
                <a:latin typeface="Calibri" panose="020F0502020204030204" pitchFamily="34" charset="0"/>
              </a:rPr>
              <a:t>. </a:t>
            </a:r>
          </a:p>
        </p:txBody>
      </p:sp>
      <p:graphicFrame>
        <p:nvGraphicFramePr>
          <p:cNvPr id="9" name="Table 9">
            <a:extLst>
              <a:ext uri="{FF2B5EF4-FFF2-40B4-BE49-F238E27FC236}">
                <a16:creationId xmlns:a16="http://schemas.microsoft.com/office/drawing/2014/main" id="{F68492E3-23AF-7F4B-AD52-EFF8E4E76608}"/>
              </a:ext>
            </a:extLst>
          </p:cNvPr>
          <p:cNvGraphicFramePr>
            <a:graphicFrameLocks noGrp="1"/>
          </p:cNvGraphicFramePr>
          <p:nvPr>
            <p:extLst>
              <p:ext uri="{D42A27DB-BD31-4B8C-83A1-F6EECF244321}">
                <p14:modId xmlns:p14="http://schemas.microsoft.com/office/powerpoint/2010/main" val="3741480824"/>
              </p:ext>
            </p:extLst>
          </p:nvPr>
        </p:nvGraphicFramePr>
        <p:xfrm>
          <a:off x="552754" y="2749549"/>
          <a:ext cx="6041436" cy="1010920"/>
        </p:xfrm>
        <a:graphic>
          <a:graphicData uri="http://schemas.openxmlformats.org/drawingml/2006/table">
            <a:tbl>
              <a:tblPr firstRow="1" bandRow="1">
                <a:tableStyleId>{5C22544A-7EE6-4342-B048-85BDC9FD1C3A}</a:tableStyleId>
              </a:tblPr>
              <a:tblGrid>
                <a:gridCol w="1278933">
                  <a:extLst>
                    <a:ext uri="{9D8B030D-6E8A-4147-A177-3AD203B41FA5}">
                      <a16:colId xmlns:a16="http://schemas.microsoft.com/office/drawing/2014/main" val="321347332"/>
                    </a:ext>
                  </a:extLst>
                </a:gridCol>
                <a:gridCol w="734879">
                  <a:extLst>
                    <a:ext uri="{9D8B030D-6E8A-4147-A177-3AD203B41FA5}">
                      <a16:colId xmlns:a16="http://schemas.microsoft.com/office/drawing/2014/main" val="2001992468"/>
                    </a:ext>
                  </a:extLst>
                </a:gridCol>
                <a:gridCol w="1006906">
                  <a:extLst>
                    <a:ext uri="{9D8B030D-6E8A-4147-A177-3AD203B41FA5}">
                      <a16:colId xmlns:a16="http://schemas.microsoft.com/office/drawing/2014/main" val="887783106"/>
                    </a:ext>
                  </a:extLst>
                </a:gridCol>
                <a:gridCol w="1006906">
                  <a:extLst>
                    <a:ext uri="{9D8B030D-6E8A-4147-A177-3AD203B41FA5}">
                      <a16:colId xmlns:a16="http://schemas.microsoft.com/office/drawing/2014/main" val="3451080849"/>
                    </a:ext>
                  </a:extLst>
                </a:gridCol>
                <a:gridCol w="1006906">
                  <a:extLst>
                    <a:ext uri="{9D8B030D-6E8A-4147-A177-3AD203B41FA5}">
                      <a16:colId xmlns:a16="http://schemas.microsoft.com/office/drawing/2014/main" val="1757473948"/>
                    </a:ext>
                  </a:extLst>
                </a:gridCol>
                <a:gridCol w="1006906">
                  <a:extLst>
                    <a:ext uri="{9D8B030D-6E8A-4147-A177-3AD203B41FA5}">
                      <a16:colId xmlns:a16="http://schemas.microsoft.com/office/drawing/2014/main" val="2788135358"/>
                    </a:ext>
                  </a:extLst>
                </a:gridCol>
              </a:tblGrid>
              <a:tr h="370840">
                <a:tc>
                  <a:txBody>
                    <a:bodyPr/>
                    <a:lstStyle/>
                    <a:p>
                      <a:pPr algn="ctr"/>
                      <a:r>
                        <a:rPr lang="en-US"/>
                        <a:t>Segments</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b="1"/>
                        <a:t>4</a:t>
                      </a:r>
                    </a:p>
                  </a:txBody>
                  <a:tcPr anchor="ctr">
                    <a:solidFill>
                      <a:schemeClr val="accent6">
                        <a:lumMod val="60000"/>
                        <a:lumOff val="40000"/>
                      </a:schemeClr>
                    </a:solidFill>
                  </a:tcPr>
                </a:tc>
                <a:tc>
                  <a:txBody>
                    <a:bodyPr/>
                    <a:lstStyle/>
                    <a:p>
                      <a:pPr algn="ctr"/>
                      <a:r>
                        <a:rPr lang="en-US"/>
                        <a:t>5</a:t>
                      </a:r>
                    </a:p>
                  </a:txBody>
                  <a:tcPr anchor="ctr"/>
                </a:tc>
                <a:tc>
                  <a:txBody>
                    <a:bodyPr/>
                    <a:lstStyle/>
                    <a:p>
                      <a:pPr algn="ctr"/>
                      <a:r>
                        <a:rPr lang="en-US"/>
                        <a:t>6</a:t>
                      </a:r>
                    </a:p>
                  </a:txBody>
                  <a:tcPr anchor="ctr"/>
                </a:tc>
                <a:extLst>
                  <a:ext uri="{0D108BD9-81ED-4DB2-BD59-A6C34878D82A}">
                    <a16:rowId xmlns:a16="http://schemas.microsoft.com/office/drawing/2014/main" val="3519277346"/>
                  </a:ext>
                </a:extLst>
              </a:tr>
              <a:tr h="370840">
                <a:tc>
                  <a:txBody>
                    <a:bodyPr/>
                    <a:lstStyle/>
                    <a:p>
                      <a:pPr algn="ctr"/>
                      <a:r>
                        <a:rPr lang="en-US" b="1"/>
                        <a:t>Global Hit Rate</a:t>
                      </a:r>
                    </a:p>
                  </a:txBody>
                  <a:tcPr anchor="ctr"/>
                </a:tc>
                <a:tc>
                  <a:txBody>
                    <a:bodyPr/>
                    <a:lstStyle/>
                    <a:p>
                      <a:pPr algn="ctr"/>
                      <a:r>
                        <a:rPr lang="en-US"/>
                        <a:t>70%</a:t>
                      </a:r>
                    </a:p>
                  </a:txBody>
                  <a:tcPr anchor="ctr"/>
                </a:tc>
                <a:tc>
                  <a:txBody>
                    <a:bodyPr/>
                    <a:lstStyle/>
                    <a:p>
                      <a:pPr algn="ctr"/>
                      <a:r>
                        <a:rPr lang="en-US"/>
                        <a:t>71%</a:t>
                      </a:r>
                    </a:p>
                  </a:txBody>
                  <a:tcPr anchor="ctr"/>
                </a:tc>
                <a:tc>
                  <a:txBody>
                    <a:bodyPr/>
                    <a:lstStyle/>
                    <a:p>
                      <a:pPr algn="ctr"/>
                      <a:r>
                        <a:rPr lang="en-US" b="1"/>
                        <a:t>58%</a:t>
                      </a:r>
                    </a:p>
                  </a:txBody>
                  <a:tcPr anchor="ctr">
                    <a:solidFill>
                      <a:schemeClr val="accent6">
                        <a:lumMod val="60000"/>
                        <a:lumOff val="40000"/>
                      </a:schemeClr>
                    </a:solidFill>
                  </a:tcPr>
                </a:tc>
                <a:tc>
                  <a:txBody>
                    <a:bodyPr/>
                    <a:lstStyle/>
                    <a:p>
                      <a:pPr algn="ctr"/>
                      <a:r>
                        <a:rPr lang="en-US"/>
                        <a:t>46%</a:t>
                      </a:r>
                    </a:p>
                  </a:txBody>
                  <a:tcPr anchor="ctr"/>
                </a:tc>
                <a:tc>
                  <a:txBody>
                    <a:bodyPr/>
                    <a:lstStyle/>
                    <a:p>
                      <a:pPr algn="ctr"/>
                      <a:r>
                        <a:rPr lang="en-US"/>
                        <a:t>41%</a:t>
                      </a:r>
                    </a:p>
                  </a:txBody>
                  <a:tcPr anchor="ctr"/>
                </a:tc>
                <a:extLst>
                  <a:ext uri="{0D108BD9-81ED-4DB2-BD59-A6C34878D82A}">
                    <a16:rowId xmlns:a16="http://schemas.microsoft.com/office/drawing/2014/main" val="3635097685"/>
                  </a:ext>
                </a:extLst>
              </a:tr>
            </a:tbl>
          </a:graphicData>
        </a:graphic>
      </p:graphicFrame>
      <p:sp>
        <p:nvSpPr>
          <p:cNvPr id="10" name="TextBox 9">
            <a:extLst>
              <a:ext uri="{FF2B5EF4-FFF2-40B4-BE49-F238E27FC236}">
                <a16:creationId xmlns:a16="http://schemas.microsoft.com/office/drawing/2014/main" id="{208990D3-30C5-7F49-9E66-4E43FCECEA74}"/>
              </a:ext>
            </a:extLst>
          </p:cNvPr>
          <p:cNvSpPr txBox="1"/>
          <p:nvPr/>
        </p:nvSpPr>
        <p:spPr>
          <a:xfrm>
            <a:off x="6819899" y="2274838"/>
            <a:ext cx="4850871" cy="2308324"/>
          </a:xfrm>
          <a:prstGeom prst="rect">
            <a:avLst/>
          </a:prstGeom>
          <a:noFill/>
          <a:ln w="31750">
            <a:solidFill>
              <a:schemeClr val="accent6">
                <a:lumMod val="40000"/>
                <a:lumOff val="60000"/>
              </a:schemeClr>
            </a:solidFill>
            <a:prstDash val="dash"/>
          </a:ln>
        </p:spPr>
        <p:txBody>
          <a:bodyPr wrap="square" rtlCol="0">
            <a:spAutoFit/>
          </a:bodyPr>
          <a:lstStyle/>
          <a:p>
            <a:pPr marL="285750" indent="-285750">
              <a:buFont typeface="Arial" panose="020B0604020202020204" pitchFamily="34" charset="0"/>
              <a:buChar char="•"/>
            </a:pPr>
            <a:r>
              <a:rPr lang="en-US"/>
              <a:t>Comparing different segmentation analysis, we observe that the more segments we add, the lower is the accuracy of the predicted segments.  [Table 1]</a:t>
            </a:r>
          </a:p>
          <a:p>
            <a:pPr marL="285750" indent="-285750">
              <a:buFont typeface="Arial" panose="020B0604020202020204" pitchFamily="34" charset="0"/>
              <a:buChar char="•"/>
            </a:pPr>
            <a:r>
              <a:rPr lang="en-US"/>
              <a:t>However, looking at the dendrograms, when the number of segments is small, we create important jumps which is why we picked 4 segments. [slide 3 Figures 1,2,3]</a:t>
            </a:r>
          </a:p>
        </p:txBody>
      </p:sp>
      <p:sp>
        <p:nvSpPr>
          <p:cNvPr id="11" name="TextBox 10">
            <a:extLst>
              <a:ext uri="{FF2B5EF4-FFF2-40B4-BE49-F238E27FC236}">
                <a16:creationId xmlns:a16="http://schemas.microsoft.com/office/drawing/2014/main" id="{17F7EA72-5C6D-1941-89A8-E15A68CC8828}"/>
              </a:ext>
            </a:extLst>
          </p:cNvPr>
          <p:cNvSpPr txBox="1"/>
          <p:nvPr/>
        </p:nvSpPr>
        <p:spPr>
          <a:xfrm>
            <a:off x="2015272" y="3857033"/>
            <a:ext cx="4080728" cy="307777"/>
          </a:xfrm>
          <a:prstGeom prst="rect">
            <a:avLst/>
          </a:prstGeom>
          <a:noFill/>
        </p:spPr>
        <p:txBody>
          <a:bodyPr wrap="square" rtlCol="0">
            <a:spAutoFit/>
          </a:bodyPr>
          <a:lstStyle/>
          <a:p>
            <a:r>
              <a:rPr lang="en-US" sz="1400" b="1"/>
              <a:t>Table 1. Global Hit Rate by segment</a:t>
            </a:r>
          </a:p>
        </p:txBody>
      </p:sp>
      <p:sp>
        <p:nvSpPr>
          <p:cNvPr id="12" name="TextBox 11">
            <a:extLst>
              <a:ext uri="{FF2B5EF4-FFF2-40B4-BE49-F238E27FC236}">
                <a16:creationId xmlns:a16="http://schemas.microsoft.com/office/drawing/2014/main" id="{0D3E539A-6888-8B43-9BF2-D0EFE49E53E3}"/>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1</a:t>
            </a:r>
          </a:p>
        </p:txBody>
      </p:sp>
    </p:spTree>
    <p:extLst>
      <p:ext uri="{BB962C8B-B14F-4D97-AF65-F5344CB8AC3E}">
        <p14:creationId xmlns:p14="http://schemas.microsoft.com/office/powerpoint/2010/main" val="216732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3D1D79-2D82-6D43-B922-E959A4C84A05}"/>
              </a:ext>
            </a:extLst>
          </p:cNvPr>
          <p:cNvSpPr txBox="1"/>
          <p:nvPr/>
        </p:nvSpPr>
        <p:spPr>
          <a:xfrm>
            <a:off x="-228600" y="157817"/>
            <a:ext cx="4937760" cy="523220"/>
          </a:xfrm>
          <a:prstGeom prst="rect">
            <a:avLst/>
          </a:prstGeom>
          <a:noFill/>
        </p:spPr>
        <p:txBody>
          <a:bodyPr wrap="square" rtlCol="0">
            <a:spAutoFit/>
          </a:bodyPr>
          <a:lstStyle/>
          <a:p>
            <a:pPr algn="ctr"/>
            <a:r>
              <a:rPr lang="en-US" sz="2800" b="1"/>
              <a:t>Segmentation Analysis</a:t>
            </a:r>
          </a:p>
        </p:txBody>
      </p:sp>
      <p:sp>
        <p:nvSpPr>
          <p:cNvPr id="5" name="TextBox 4">
            <a:extLst>
              <a:ext uri="{FF2B5EF4-FFF2-40B4-BE49-F238E27FC236}">
                <a16:creationId xmlns:a16="http://schemas.microsoft.com/office/drawing/2014/main" id="{7115B1E9-B0E1-C64F-AC62-B4B83FBCB928}"/>
              </a:ext>
            </a:extLst>
          </p:cNvPr>
          <p:cNvSpPr txBox="1"/>
          <p:nvPr/>
        </p:nvSpPr>
        <p:spPr>
          <a:xfrm>
            <a:off x="605063" y="5725587"/>
            <a:ext cx="10450286" cy="923330"/>
          </a:xfrm>
          <a:prstGeom prst="rect">
            <a:avLst/>
          </a:prstGeom>
          <a:solidFill>
            <a:schemeClr val="accent1">
              <a:lumMod val="20000"/>
              <a:lumOff val="80000"/>
              <a:alpha val="45000"/>
            </a:schemeClr>
          </a:solidFill>
        </p:spPr>
        <p:txBody>
          <a:bodyPr wrap="square" lIns="91440" tIns="45720" rIns="91440" bIns="45720" rtlCol="0" anchor="t">
            <a:spAutoFit/>
          </a:bodyPr>
          <a:lstStyle/>
          <a:p>
            <a:pPr marL="342900" fontAlgn="ctr"/>
            <a:r>
              <a:rPr lang="en-US" b="1"/>
              <a:t>(ii) Heterogeneity</a:t>
            </a:r>
          </a:p>
          <a:p>
            <a:pPr marL="342900" fontAlgn="ctr"/>
            <a:r>
              <a:rPr lang="en-US">
                <a:latin typeface="Calibri" panose="020F0502020204030204" pitchFamily="34" charset="0"/>
              </a:rPr>
              <a:t>Between 3 and 4 the segments' heterogeneity within cluster decreases importantly </a:t>
            </a:r>
            <a:r>
              <a:rPr lang="en-US"/>
              <a:t>[Figure 4]</a:t>
            </a:r>
          </a:p>
          <a:p>
            <a:pPr marL="342900" fontAlgn="ctr"/>
            <a:r>
              <a:rPr lang="en-US"/>
              <a:t>Jumps for 4 segments are smaller than for 5 segments [Figure 1 and 5]</a:t>
            </a:r>
          </a:p>
        </p:txBody>
      </p:sp>
      <p:cxnSp>
        <p:nvCxnSpPr>
          <p:cNvPr id="6" name="Straight Connector 5">
            <a:extLst>
              <a:ext uri="{FF2B5EF4-FFF2-40B4-BE49-F238E27FC236}">
                <a16:creationId xmlns:a16="http://schemas.microsoft.com/office/drawing/2014/main" id="{7289C47A-94CF-7244-92DF-816F48E23748}"/>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ACFCD25-820B-3347-9B95-AE5871B343C4}"/>
              </a:ext>
            </a:extLst>
          </p:cNvPr>
          <p:cNvPicPr>
            <a:picLocks noChangeAspect="1"/>
          </p:cNvPicPr>
          <p:nvPr/>
        </p:nvPicPr>
        <p:blipFill>
          <a:blip r:embed="rId2"/>
          <a:stretch>
            <a:fillRect/>
          </a:stretch>
        </p:blipFill>
        <p:spPr>
          <a:xfrm>
            <a:off x="127733" y="1743809"/>
            <a:ext cx="4225094" cy="2781299"/>
          </a:xfrm>
          <a:prstGeom prst="rect">
            <a:avLst/>
          </a:prstGeom>
        </p:spPr>
      </p:pic>
      <p:sp>
        <p:nvSpPr>
          <p:cNvPr id="9" name="TextBox 8">
            <a:extLst>
              <a:ext uri="{FF2B5EF4-FFF2-40B4-BE49-F238E27FC236}">
                <a16:creationId xmlns:a16="http://schemas.microsoft.com/office/drawing/2014/main" id="{732A1033-F164-C647-8E64-C1A8DC4C5A9F}"/>
              </a:ext>
            </a:extLst>
          </p:cNvPr>
          <p:cNvSpPr txBox="1"/>
          <p:nvPr/>
        </p:nvSpPr>
        <p:spPr>
          <a:xfrm>
            <a:off x="918962" y="4615775"/>
            <a:ext cx="4080728" cy="307777"/>
          </a:xfrm>
          <a:prstGeom prst="rect">
            <a:avLst/>
          </a:prstGeom>
          <a:noFill/>
        </p:spPr>
        <p:txBody>
          <a:bodyPr wrap="square" rtlCol="0">
            <a:spAutoFit/>
          </a:bodyPr>
          <a:lstStyle/>
          <a:p>
            <a:r>
              <a:rPr lang="en-US" sz="1400" b="1"/>
              <a:t>Figure 1. Dendrogram 4 segments</a:t>
            </a:r>
          </a:p>
        </p:txBody>
      </p:sp>
      <p:pic>
        <p:nvPicPr>
          <p:cNvPr id="12" name="Picture 11">
            <a:extLst>
              <a:ext uri="{FF2B5EF4-FFF2-40B4-BE49-F238E27FC236}">
                <a16:creationId xmlns:a16="http://schemas.microsoft.com/office/drawing/2014/main" id="{778C4398-B874-B744-8D48-F0D2324C98B1}"/>
              </a:ext>
            </a:extLst>
          </p:cNvPr>
          <p:cNvPicPr>
            <a:picLocks noChangeAspect="1"/>
          </p:cNvPicPr>
          <p:nvPr/>
        </p:nvPicPr>
        <p:blipFill>
          <a:blip r:embed="rId3"/>
          <a:stretch>
            <a:fillRect/>
          </a:stretch>
        </p:blipFill>
        <p:spPr>
          <a:xfrm>
            <a:off x="7958564" y="1735659"/>
            <a:ext cx="4080728" cy="2926180"/>
          </a:xfrm>
          <a:prstGeom prst="rect">
            <a:avLst/>
          </a:prstGeom>
        </p:spPr>
      </p:pic>
      <p:sp>
        <p:nvSpPr>
          <p:cNvPr id="13" name="TextBox 12">
            <a:extLst>
              <a:ext uri="{FF2B5EF4-FFF2-40B4-BE49-F238E27FC236}">
                <a16:creationId xmlns:a16="http://schemas.microsoft.com/office/drawing/2014/main" id="{688C0F74-5DF0-9D48-BD94-593C7A269E84}"/>
              </a:ext>
            </a:extLst>
          </p:cNvPr>
          <p:cNvSpPr txBox="1"/>
          <p:nvPr/>
        </p:nvSpPr>
        <p:spPr>
          <a:xfrm>
            <a:off x="9357360" y="4658696"/>
            <a:ext cx="4080728" cy="307777"/>
          </a:xfrm>
          <a:prstGeom prst="rect">
            <a:avLst/>
          </a:prstGeom>
          <a:noFill/>
        </p:spPr>
        <p:txBody>
          <a:bodyPr wrap="square" rtlCol="0">
            <a:spAutoFit/>
          </a:bodyPr>
          <a:lstStyle/>
          <a:p>
            <a:r>
              <a:rPr lang="en-US" sz="1400" b="1"/>
              <a:t>Figure 4. Scree plot </a:t>
            </a:r>
          </a:p>
        </p:txBody>
      </p:sp>
      <p:pic>
        <p:nvPicPr>
          <p:cNvPr id="18" name="Picture 17" descr="Chart&#10;&#10;Description automatically generated">
            <a:extLst>
              <a:ext uri="{FF2B5EF4-FFF2-40B4-BE49-F238E27FC236}">
                <a16:creationId xmlns:a16="http://schemas.microsoft.com/office/drawing/2014/main" id="{F7484509-5E19-C641-9B75-90EA54CA351C}"/>
              </a:ext>
            </a:extLst>
          </p:cNvPr>
          <p:cNvPicPr>
            <a:picLocks noChangeAspect="1"/>
          </p:cNvPicPr>
          <p:nvPr/>
        </p:nvPicPr>
        <p:blipFill>
          <a:blip r:embed="rId4"/>
          <a:stretch>
            <a:fillRect/>
          </a:stretch>
        </p:blipFill>
        <p:spPr>
          <a:xfrm>
            <a:off x="4438763" y="3210205"/>
            <a:ext cx="3439160" cy="2262605"/>
          </a:xfrm>
          <a:prstGeom prst="rect">
            <a:avLst/>
          </a:prstGeom>
        </p:spPr>
      </p:pic>
      <p:sp>
        <p:nvSpPr>
          <p:cNvPr id="19" name="TextBox 18">
            <a:extLst>
              <a:ext uri="{FF2B5EF4-FFF2-40B4-BE49-F238E27FC236}">
                <a16:creationId xmlns:a16="http://schemas.microsoft.com/office/drawing/2014/main" id="{2EA22701-A1FC-BF42-8654-25E23A886785}"/>
              </a:ext>
            </a:extLst>
          </p:cNvPr>
          <p:cNvSpPr txBox="1"/>
          <p:nvPr/>
        </p:nvSpPr>
        <p:spPr>
          <a:xfrm>
            <a:off x="4438763" y="5440475"/>
            <a:ext cx="4080728" cy="307777"/>
          </a:xfrm>
          <a:prstGeom prst="rect">
            <a:avLst/>
          </a:prstGeom>
          <a:noFill/>
        </p:spPr>
        <p:txBody>
          <a:bodyPr wrap="square" rtlCol="0">
            <a:spAutoFit/>
          </a:bodyPr>
          <a:lstStyle/>
          <a:p>
            <a:r>
              <a:rPr lang="en-US" sz="1400" b="1"/>
              <a:t>Figure 3. Dendrogram 5 segments</a:t>
            </a:r>
          </a:p>
        </p:txBody>
      </p:sp>
      <p:pic>
        <p:nvPicPr>
          <p:cNvPr id="21" name="Picture 20" descr="Chart&#10;&#10;Description automatically generated">
            <a:extLst>
              <a:ext uri="{FF2B5EF4-FFF2-40B4-BE49-F238E27FC236}">
                <a16:creationId xmlns:a16="http://schemas.microsoft.com/office/drawing/2014/main" id="{71E63D9D-53BE-3C4A-9C45-DBD9E01FDFDF}"/>
              </a:ext>
            </a:extLst>
          </p:cNvPr>
          <p:cNvPicPr>
            <a:picLocks noChangeAspect="1"/>
          </p:cNvPicPr>
          <p:nvPr/>
        </p:nvPicPr>
        <p:blipFill>
          <a:blip r:embed="rId5"/>
          <a:stretch>
            <a:fillRect/>
          </a:stretch>
        </p:blipFill>
        <p:spPr>
          <a:xfrm>
            <a:off x="4433468" y="891712"/>
            <a:ext cx="3444455" cy="2236029"/>
          </a:xfrm>
          <a:prstGeom prst="rect">
            <a:avLst/>
          </a:prstGeom>
        </p:spPr>
      </p:pic>
      <p:sp>
        <p:nvSpPr>
          <p:cNvPr id="22" name="TextBox 21">
            <a:extLst>
              <a:ext uri="{FF2B5EF4-FFF2-40B4-BE49-F238E27FC236}">
                <a16:creationId xmlns:a16="http://schemas.microsoft.com/office/drawing/2014/main" id="{A7CC8E3F-844E-AC44-8DB2-5DBFCB689433}"/>
              </a:ext>
            </a:extLst>
          </p:cNvPr>
          <p:cNvSpPr txBox="1"/>
          <p:nvPr/>
        </p:nvSpPr>
        <p:spPr>
          <a:xfrm>
            <a:off x="4438763" y="2980569"/>
            <a:ext cx="4080728" cy="307777"/>
          </a:xfrm>
          <a:prstGeom prst="rect">
            <a:avLst/>
          </a:prstGeom>
          <a:noFill/>
        </p:spPr>
        <p:txBody>
          <a:bodyPr wrap="square" rtlCol="0">
            <a:spAutoFit/>
          </a:bodyPr>
          <a:lstStyle/>
          <a:p>
            <a:r>
              <a:rPr lang="en-US" sz="1400" b="1"/>
              <a:t>Figure 2. Dendrogram 3 segments</a:t>
            </a:r>
          </a:p>
        </p:txBody>
      </p:sp>
      <p:sp>
        <p:nvSpPr>
          <p:cNvPr id="23" name="TextBox 22">
            <a:extLst>
              <a:ext uri="{FF2B5EF4-FFF2-40B4-BE49-F238E27FC236}">
                <a16:creationId xmlns:a16="http://schemas.microsoft.com/office/drawing/2014/main" id="{E1955925-09BE-9B43-A6F4-36788ED46B35}"/>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1</a:t>
            </a:r>
          </a:p>
        </p:txBody>
      </p:sp>
    </p:spTree>
    <p:extLst>
      <p:ext uri="{BB962C8B-B14F-4D97-AF65-F5344CB8AC3E}">
        <p14:creationId xmlns:p14="http://schemas.microsoft.com/office/powerpoint/2010/main" val="372724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3D1D79-2D82-6D43-B922-E959A4C84A05}"/>
              </a:ext>
            </a:extLst>
          </p:cNvPr>
          <p:cNvSpPr txBox="1"/>
          <p:nvPr/>
        </p:nvSpPr>
        <p:spPr>
          <a:xfrm>
            <a:off x="-228600" y="157817"/>
            <a:ext cx="4937760" cy="523220"/>
          </a:xfrm>
          <a:prstGeom prst="rect">
            <a:avLst/>
          </a:prstGeom>
          <a:noFill/>
        </p:spPr>
        <p:txBody>
          <a:bodyPr wrap="square" rtlCol="0">
            <a:spAutoFit/>
          </a:bodyPr>
          <a:lstStyle/>
          <a:p>
            <a:pPr algn="ctr"/>
            <a:r>
              <a:rPr lang="en-US" sz="2800" b="1"/>
              <a:t>Segmentation Analysis</a:t>
            </a:r>
          </a:p>
        </p:txBody>
      </p:sp>
      <p:sp>
        <p:nvSpPr>
          <p:cNvPr id="5" name="TextBox 4">
            <a:extLst>
              <a:ext uri="{FF2B5EF4-FFF2-40B4-BE49-F238E27FC236}">
                <a16:creationId xmlns:a16="http://schemas.microsoft.com/office/drawing/2014/main" id="{7115B1E9-B0E1-C64F-AC62-B4B83FBCB928}"/>
              </a:ext>
            </a:extLst>
          </p:cNvPr>
          <p:cNvSpPr txBox="1"/>
          <p:nvPr/>
        </p:nvSpPr>
        <p:spPr>
          <a:xfrm>
            <a:off x="7112000" y="705174"/>
            <a:ext cx="4580363" cy="2369880"/>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sz="1400" b="1"/>
              <a:t>(iii) Segment distinctiveness</a:t>
            </a:r>
          </a:p>
          <a:p>
            <a:pPr marL="285750" lvl="1" indent="-285750" fontAlgn="ctr">
              <a:buFont typeface="Courier New" panose="02070309020205020404" pitchFamily="49" charset="0"/>
              <a:buChar char="o"/>
            </a:pPr>
            <a:r>
              <a:rPr lang="en-US" sz="1200"/>
              <a:t>Analyzing Table 3 and 4, we conclude that four segments will be more effective to drive our analysis and derive a good understanding of the ambition of the candidates for joining the program</a:t>
            </a:r>
          </a:p>
          <a:p>
            <a:pPr marL="285750" indent="-285750">
              <a:buFont typeface="Courier New" panose="02070309020205020404" pitchFamily="49" charset="0"/>
              <a:buChar char="o"/>
            </a:pPr>
            <a:r>
              <a:rPr lang="en-US" sz="1200">
                <a:highlight>
                  <a:srgbClr val="FFFF00"/>
                </a:highlight>
              </a:rPr>
              <a:t>Example [Table 3]: </a:t>
            </a:r>
            <a:r>
              <a:rPr lang="en-US" sz="1200"/>
              <a:t>No distinction between segment 2 and 3 with 3 segments. Here we see that one is more intellectual and the other more money-driven.</a:t>
            </a:r>
          </a:p>
          <a:p>
            <a:r>
              <a:rPr lang="en-US" sz="1400" b="1"/>
              <a:t>(iv) Data Completeness: Less outliers</a:t>
            </a:r>
            <a:endParaRPr lang="en-US" sz="1400" b="1">
              <a:cs typeface="Calibri"/>
            </a:endParaRPr>
          </a:p>
          <a:p>
            <a:pPr marL="285750" indent="-285750">
              <a:buFont typeface="Courier New" panose="02070309020205020404" pitchFamily="49" charset="0"/>
              <a:buChar char="o"/>
            </a:pPr>
            <a:r>
              <a:rPr lang="en-US" sz="1200">
                <a:latin typeface="Calibri" panose="020F0502020204030204" pitchFamily="34" charset="0"/>
              </a:rPr>
              <a:t>Figure 4 presents less outliers than a three-segment space. We will be able to reach a higher % of the population with four segments. </a:t>
            </a:r>
            <a:endParaRPr lang="en-US"/>
          </a:p>
        </p:txBody>
      </p:sp>
      <p:cxnSp>
        <p:nvCxnSpPr>
          <p:cNvPr id="6" name="Straight Connector 5">
            <a:extLst>
              <a:ext uri="{FF2B5EF4-FFF2-40B4-BE49-F238E27FC236}">
                <a16:creationId xmlns:a16="http://schemas.microsoft.com/office/drawing/2014/main" id="{F2F96CDF-1BA2-CC49-81A2-F98F3A6D5AA7}"/>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3257B77-E6A2-3346-BA21-9EB7C90ECF4E}"/>
              </a:ext>
            </a:extLst>
          </p:cNvPr>
          <p:cNvPicPr>
            <a:picLocks noChangeAspect="1"/>
          </p:cNvPicPr>
          <p:nvPr/>
        </p:nvPicPr>
        <p:blipFill rotWithShape="1">
          <a:blip r:embed="rId2"/>
          <a:srcRect t="10204" r="-1542" b="9184"/>
          <a:stretch/>
        </p:blipFill>
        <p:spPr>
          <a:xfrm>
            <a:off x="554308" y="5806524"/>
            <a:ext cx="6216079" cy="577737"/>
          </a:xfrm>
          <a:prstGeom prst="rect">
            <a:avLst/>
          </a:prstGeom>
        </p:spPr>
      </p:pic>
      <p:pic>
        <p:nvPicPr>
          <p:cNvPr id="10" name="Picture 9">
            <a:extLst>
              <a:ext uri="{FF2B5EF4-FFF2-40B4-BE49-F238E27FC236}">
                <a16:creationId xmlns:a16="http://schemas.microsoft.com/office/drawing/2014/main" id="{94209557-0AA0-A941-838B-8EB53662F24D}"/>
              </a:ext>
            </a:extLst>
          </p:cNvPr>
          <p:cNvPicPr>
            <a:picLocks noChangeAspect="1"/>
          </p:cNvPicPr>
          <p:nvPr/>
        </p:nvPicPr>
        <p:blipFill>
          <a:blip r:embed="rId3"/>
          <a:stretch>
            <a:fillRect/>
          </a:stretch>
        </p:blipFill>
        <p:spPr>
          <a:xfrm>
            <a:off x="781354" y="986525"/>
            <a:ext cx="5893090" cy="4238613"/>
          </a:xfrm>
          <a:prstGeom prst="rect">
            <a:avLst/>
          </a:prstGeom>
        </p:spPr>
      </p:pic>
      <p:pic>
        <p:nvPicPr>
          <p:cNvPr id="11" name="Picture 10">
            <a:extLst>
              <a:ext uri="{FF2B5EF4-FFF2-40B4-BE49-F238E27FC236}">
                <a16:creationId xmlns:a16="http://schemas.microsoft.com/office/drawing/2014/main" id="{2882ACA6-0088-224A-8F7B-378D2E519C88}"/>
              </a:ext>
            </a:extLst>
          </p:cNvPr>
          <p:cNvPicPr>
            <a:picLocks noChangeAspect="1"/>
          </p:cNvPicPr>
          <p:nvPr/>
        </p:nvPicPr>
        <p:blipFill>
          <a:blip r:embed="rId4"/>
          <a:stretch>
            <a:fillRect/>
          </a:stretch>
        </p:blipFill>
        <p:spPr>
          <a:xfrm>
            <a:off x="6982669" y="3270319"/>
            <a:ext cx="4580899" cy="3160183"/>
          </a:xfrm>
          <a:prstGeom prst="rect">
            <a:avLst/>
          </a:prstGeom>
        </p:spPr>
      </p:pic>
      <p:sp>
        <p:nvSpPr>
          <p:cNvPr id="12" name="TextBox 11">
            <a:extLst>
              <a:ext uri="{FF2B5EF4-FFF2-40B4-BE49-F238E27FC236}">
                <a16:creationId xmlns:a16="http://schemas.microsoft.com/office/drawing/2014/main" id="{714BA107-72AA-CB4E-86BD-B609D577EE07}"/>
              </a:ext>
            </a:extLst>
          </p:cNvPr>
          <p:cNvSpPr txBox="1"/>
          <p:nvPr/>
        </p:nvSpPr>
        <p:spPr>
          <a:xfrm>
            <a:off x="8111272" y="6439775"/>
            <a:ext cx="4080728" cy="307777"/>
          </a:xfrm>
          <a:prstGeom prst="rect">
            <a:avLst/>
          </a:prstGeom>
          <a:noFill/>
        </p:spPr>
        <p:txBody>
          <a:bodyPr wrap="square" rtlCol="0">
            <a:spAutoFit/>
          </a:bodyPr>
          <a:lstStyle/>
          <a:p>
            <a:r>
              <a:rPr lang="en-US" sz="1400" b="1"/>
              <a:t>Figure 4. Four segment space</a:t>
            </a:r>
          </a:p>
        </p:txBody>
      </p:sp>
      <p:sp>
        <p:nvSpPr>
          <p:cNvPr id="13" name="TextBox 12">
            <a:extLst>
              <a:ext uri="{FF2B5EF4-FFF2-40B4-BE49-F238E27FC236}">
                <a16:creationId xmlns:a16="http://schemas.microsoft.com/office/drawing/2014/main" id="{A792D9F3-4FB6-574B-A683-83E7AC443417}"/>
              </a:ext>
            </a:extLst>
          </p:cNvPr>
          <p:cNvSpPr txBox="1"/>
          <p:nvPr/>
        </p:nvSpPr>
        <p:spPr>
          <a:xfrm>
            <a:off x="555861" y="5030373"/>
            <a:ext cx="2476899" cy="530477"/>
          </a:xfrm>
          <a:prstGeom prst="rect">
            <a:avLst/>
          </a:prstGeom>
          <a:noFill/>
        </p:spPr>
        <p:txBody>
          <a:bodyPr wrap="square" rtlCol="0">
            <a:spAutoFit/>
          </a:bodyPr>
          <a:lstStyle/>
          <a:p>
            <a:r>
              <a:rPr lang="en-US" sz="1400" b="1"/>
              <a:t>Table 3. Segment differences per segment</a:t>
            </a:r>
          </a:p>
        </p:txBody>
      </p:sp>
      <p:sp>
        <p:nvSpPr>
          <p:cNvPr id="14" name="TextBox 13">
            <a:extLst>
              <a:ext uri="{FF2B5EF4-FFF2-40B4-BE49-F238E27FC236}">
                <a16:creationId xmlns:a16="http://schemas.microsoft.com/office/drawing/2014/main" id="{4CB0CB22-B4A8-684C-B4BD-B0F38BBF9818}"/>
              </a:ext>
            </a:extLst>
          </p:cNvPr>
          <p:cNvSpPr txBox="1"/>
          <p:nvPr/>
        </p:nvSpPr>
        <p:spPr>
          <a:xfrm>
            <a:off x="628432" y="6407096"/>
            <a:ext cx="4080728" cy="307777"/>
          </a:xfrm>
          <a:prstGeom prst="rect">
            <a:avLst/>
          </a:prstGeom>
          <a:noFill/>
        </p:spPr>
        <p:txBody>
          <a:bodyPr wrap="square" rtlCol="0">
            <a:spAutoFit/>
          </a:bodyPr>
          <a:lstStyle/>
          <a:p>
            <a:r>
              <a:rPr lang="en-US" sz="1400" b="1"/>
              <a:t>Table 4. Segment size</a:t>
            </a:r>
          </a:p>
        </p:txBody>
      </p:sp>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8E363394-0417-9A41-B59A-D110DA29D45B}"/>
                  </a:ext>
                </a:extLst>
              </p14:cNvPr>
              <p14:cNvContentPartPr/>
              <p14:nvPr/>
            </p14:nvContentPartPr>
            <p14:xfrm>
              <a:off x="5472741" y="-433609"/>
              <a:ext cx="360" cy="360"/>
            </p14:xfrm>
          </p:contentPart>
        </mc:Choice>
        <mc:Fallback xmlns="">
          <p:pic>
            <p:nvPicPr>
              <p:cNvPr id="16" name="Ink 15">
                <a:extLst>
                  <a:ext uri="{FF2B5EF4-FFF2-40B4-BE49-F238E27FC236}">
                    <a16:creationId xmlns:a16="http://schemas.microsoft.com/office/drawing/2014/main" id="{8E363394-0417-9A41-B59A-D110DA29D45B}"/>
                  </a:ext>
                </a:extLst>
              </p:cNvPr>
              <p:cNvPicPr/>
              <p:nvPr/>
            </p:nvPicPr>
            <p:blipFill>
              <a:blip r:embed="rId6"/>
              <a:stretch>
                <a:fillRect/>
              </a:stretch>
            </p:blipFill>
            <p:spPr>
              <a:xfrm>
                <a:off x="5463741" y="-442609"/>
                <a:ext cx="18000" cy="18000"/>
              </a:xfrm>
              <a:prstGeom prst="rect">
                <a:avLst/>
              </a:prstGeom>
            </p:spPr>
          </p:pic>
        </mc:Fallback>
      </mc:AlternateContent>
      <p:sp>
        <p:nvSpPr>
          <p:cNvPr id="19" name="TextBox 18">
            <a:extLst>
              <a:ext uri="{FF2B5EF4-FFF2-40B4-BE49-F238E27FC236}">
                <a16:creationId xmlns:a16="http://schemas.microsoft.com/office/drawing/2014/main" id="{5FED1604-7C6B-2A49-9D30-682B845E54E1}"/>
              </a:ext>
            </a:extLst>
          </p:cNvPr>
          <p:cNvSpPr txBox="1"/>
          <p:nvPr/>
        </p:nvSpPr>
        <p:spPr>
          <a:xfrm>
            <a:off x="2850776" y="743012"/>
            <a:ext cx="1858384" cy="4524315"/>
          </a:xfrm>
          <a:prstGeom prst="rect">
            <a:avLst/>
          </a:prstGeom>
          <a:noFill/>
          <a:ln w="31750">
            <a:solidFill>
              <a:schemeClr val="accent4">
                <a:lumMod val="60000"/>
                <a:lumOff val="40000"/>
              </a:schemeClr>
            </a:solidFill>
            <a:prstDash val="dash"/>
          </a:ln>
        </p:spPr>
        <p:txBody>
          <a:bodyPr wrap="square" rtlCol="0">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82CC27D5-00E4-584C-B622-D816701FB887}"/>
                  </a:ext>
                </a:extLst>
              </p14:cNvPr>
              <p14:cNvContentPartPr/>
              <p14:nvPr/>
            </p14:nvContentPartPr>
            <p14:xfrm>
              <a:off x="918381" y="2714951"/>
              <a:ext cx="1044720" cy="52560"/>
            </p14:xfrm>
          </p:contentPart>
        </mc:Choice>
        <mc:Fallback xmlns="">
          <p:pic>
            <p:nvPicPr>
              <p:cNvPr id="20" name="Ink 19">
                <a:extLst>
                  <a:ext uri="{FF2B5EF4-FFF2-40B4-BE49-F238E27FC236}">
                    <a16:creationId xmlns:a16="http://schemas.microsoft.com/office/drawing/2014/main" id="{82CC27D5-00E4-584C-B622-D816701FB887}"/>
                  </a:ext>
                </a:extLst>
              </p:cNvPr>
              <p:cNvPicPr/>
              <p:nvPr/>
            </p:nvPicPr>
            <p:blipFill>
              <a:blip r:embed="rId8"/>
              <a:stretch>
                <a:fillRect/>
              </a:stretch>
            </p:blipFill>
            <p:spPr>
              <a:xfrm>
                <a:off x="882381" y="2642951"/>
                <a:ext cx="11163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3E4ED250-95B0-5C43-A98E-499120812CCB}"/>
                  </a:ext>
                </a:extLst>
              </p14:cNvPr>
              <p14:cNvContentPartPr/>
              <p14:nvPr/>
            </p14:nvContentPartPr>
            <p14:xfrm>
              <a:off x="1344621" y="3140831"/>
              <a:ext cx="594000" cy="28800"/>
            </p14:xfrm>
          </p:contentPart>
        </mc:Choice>
        <mc:Fallback xmlns="">
          <p:pic>
            <p:nvPicPr>
              <p:cNvPr id="21" name="Ink 20">
                <a:extLst>
                  <a:ext uri="{FF2B5EF4-FFF2-40B4-BE49-F238E27FC236}">
                    <a16:creationId xmlns:a16="http://schemas.microsoft.com/office/drawing/2014/main" id="{3E4ED250-95B0-5C43-A98E-499120812CCB}"/>
                  </a:ext>
                </a:extLst>
              </p:cNvPr>
              <p:cNvPicPr/>
              <p:nvPr/>
            </p:nvPicPr>
            <p:blipFill>
              <a:blip r:embed="rId10"/>
              <a:stretch>
                <a:fillRect/>
              </a:stretch>
            </p:blipFill>
            <p:spPr>
              <a:xfrm>
                <a:off x="1308621" y="3068831"/>
                <a:ext cx="6656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02A5CA-4F21-934A-8FB0-8CA841A49E43}"/>
                  </a:ext>
                </a:extLst>
              </p14:cNvPr>
              <p14:cNvContentPartPr/>
              <p14:nvPr/>
            </p14:nvContentPartPr>
            <p14:xfrm>
              <a:off x="749901" y="4941191"/>
              <a:ext cx="1177200" cy="20160"/>
            </p14:xfrm>
          </p:contentPart>
        </mc:Choice>
        <mc:Fallback xmlns="">
          <p:pic>
            <p:nvPicPr>
              <p:cNvPr id="22" name="Ink 21">
                <a:extLst>
                  <a:ext uri="{FF2B5EF4-FFF2-40B4-BE49-F238E27FC236}">
                    <a16:creationId xmlns:a16="http://schemas.microsoft.com/office/drawing/2014/main" id="{1E02A5CA-4F21-934A-8FB0-8CA841A49E43}"/>
                  </a:ext>
                </a:extLst>
              </p:cNvPr>
              <p:cNvPicPr/>
              <p:nvPr/>
            </p:nvPicPr>
            <p:blipFill>
              <a:blip r:embed="rId12"/>
              <a:stretch>
                <a:fillRect/>
              </a:stretch>
            </p:blipFill>
            <p:spPr>
              <a:xfrm>
                <a:off x="713890" y="4869191"/>
                <a:ext cx="1248862" cy="163800"/>
              </a:xfrm>
              <a:prstGeom prst="rect">
                <a:avLst/>
              </a:prstGeom>
            </p:spPr>
          </p:pic>
        </mc:Fallback>
      </mc:AlternateContent>
      <p:sp>
        <p:nvSpPr>
          <p:cNvPr id="24" name="TextBox 23">
            <a:extLst>
              <a:ext uri="{FF2B5EF4-FFF2-40B4-BE49-F238E27FC236}">
                <a16:creationId xmlns:a16="http://schemas.microsoft.com/office/drawing/2014/main" id="{683F575B-69A4-9F4E-8FED-1B59330333BA}"/>
              </a:ext>
            </a:extLst>
          </p:cNvPr>
          <p:cNvSpPr txBox="1"/>
          <p:nvPr/>
        </p:nvSpPr>
        <p:spPr>
          <a:xfrm>
            <a:off x="1763566" y="765768"/>
            <a:ext cx="1286746" cy="276999"/>
          </a:xfrm>
          <a:prstGeom prst="rect">
            <a:avLst/>
          </a:prstGeom>
          <a:noFill/>
        </p:spPr>
        <p:txBody>
          <a:bodyPr wrap="square" rtlCol="0">
            <a:spAutoFit/>
          </a:bodyPr>
          <a:lstStyle/>
          <a:p>
            <a:pPr algn="ctr"/>
            <a:r>
              <a:rPr lang="en-US" sz="1200" b="1"/>
              <a:t>Segment 1</a:t>
            </a:r>
          </a:p>
        </p:txBody>
      </p:sp>
      <p:sp>
        <p:nvSpPr>
          <p:cNvPr id="25" name="TextBox 24">
            <a:extLst>
              <a:ext uri="{FF2B5EF4-FFF2-40B4-BE49-F238E27FC236}">
                <a16:creationId xmlns:a16="http://schemas.microsoft.com/office/drawing/2014/main" id="{8B25A428-9EAE-AC4B-B840-6CB9CCD3B2A9}"/>
              </a:ext>
            </a:extLst>
          </p:cNvPr>
          <p:cNvSpPr txBox="1"/>
          <p:nvPr/>
        </p:nvSpPr>
        <p:spPr>
          <a:xfrm>
            <a:off x="2701534" y="765768"/>
            <a:ext cx="1286746" cy="276999"/>
          </a:xfrm>
          <a:prstGeom prst="rect">
            <a:avLst/>
          </a:prstGeom>
          <a:noFill/>
        </p:spPr>
        <p:txBody>
          <a:bodyPr wrap="square" rtlCol="0">
            <a:spAutoFit/>
          </a:bodyPr>
          <a:lstStyle/>
          <a:p>
            <a:pPr algn="ctr"/>
            <a:r>
              <a:rPr lang="en-US" sz="1200" b="1"/>
              <a:t>Segment 2</a:t>
            </a:r>
          </a:p>
        </p:txBody>
      </p:sp>
      <p:sp>
        <p:nvSpPr>
          <p:cNvPr id="26" name="TextBox 25">
            <a:extLst>
              <a:ext uri="{FF2B5EF4-FFF2-40B4-BE49-F238E27FC236}">
                <a16:creationId xmlns:a16="http://schemas.microsoft.com/office/drawing/2014/main" id="{CAA30800-A917-0144-9508-BF96F8AC3507}"/>
              </a:ext>
            </a:extLst>
          </p:cNvPr>
          <p:cNvSpPr txBox="1"/>
          <p:nvPr/>
        </p:nvSpPr>
        <p:spPr>
          <a:xfrm>
            <a:off x="3603332" y="765768"/>
            <a:ext cx="1286746" cy="276999"/>
          </a:xfrm>
          <a:prstGeom prst="rect">
            <a:avLst/>
          </a:prstGeom>
          <a:noFill/>
        </p:spPr>
        <p:txBody>
          <a:bodyPr wrap="square" rtlCol="0">
            <a:spAutoFit/>
          </a:bodyPr>
          <a:lstStyle/>
          <a:p>
            <a:pPr algn="ctr"/>
            <a:r>
              <a:rPr lang="en-US" sz="1200" b="1"/>
              <a:t>Segment 3</a:t>
            </a:r>
          </a:p>
        </p:txBody>
      </p:sp>
      <p:sp>
        <p:nvSpPr>
          <p:cNvPr id="27" name="TextBox 26">
            <a:extLst>
              <a:ext uri="{FF2B5EF4-FFF2-40B4-BE49-F238E27FC236}">
                <a16:creationId xmlns:a16="http://schemas.microsoft.com/office/drawing/2014/main" id="{76814119-B821-1740-BA67-500BC30A9808}"/>
              </a:ext>
            </a:extLst>
          </p:cNvPr>
          <p:cNvSpPr txBox="1"/>
          <p:nvPr/>
        </p:nvSpPr>
        <p:spPr>
          <a:xfrm>
            <a:off x="4566407" y="765768"/>
            <a:ext cx="1286746" cy="276999"/>
          </a:xfrm>
          <a:prstGeom prst="rect">
            <a:avLst/>
          </a:prstGeom>
          <a:noFill/>
        </p:spPr>
        <p:txBody>
          <a:bodyPr wrap="square" rtlCol="0">
            <a:spAutoFit/>
          </a:bodyPr>
          <a:lstStyle/>
          <a:p>
            <a:pPr algn="ctr"/>
            <a:r>
              <a:rPr lang="en-US" sz="1200" b="1"/>
              <a:t>Segment 4</a:t>
            </a:r>
          </a:p>
        </p:txBody>
      </p:sp>
      <p:sp>
        <p:nvSpPr>
          <p:cNvPr id="28" name="TextBox 27">
            <a:extLst>
              <a:ext uri="{FF2B5EF4-FFF2-40B4-BE49-F238E27FC236}">
                <a16:creationId xmlns:a16="http://schemas.microsoft.com/office/drawing/2014/main" id="{3105B786-07AD-334B-9BAD-AB8A933307C4}"/>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1</a:t>
            </a:r>
          </a:p>
        </p:txBody>
      </p:sp>
    </p:spTree>
    <p:extLst>
      <p:ext uri="{BB962C8B-B14F-4D97-AF65-F5344CB8AC3E}">
        <p14:creationId xmlns:p14="http://schemas.microsoft.com/office/powerpoint/2010/main" val="365698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3D1D79-2D82-6D43-B922-E959A4C84A05}"/>
              </a:ext>
            </a:extLst>
          </p:cNvPr>
          <p:cNvSpPr txBox="1"/>
          <p:nvPr/>
        </p:nvSpPr>
        <p:spPr>
          <a:xfrm>
            <a:off x="398417" y="267363"/>
            <a:ext cx="11458038" cy="523220"/>
          </a:xfrm>
          <a:prstGeom prst="rect">
            <a:avLst/>
          </a:prstGeom>
          <a:noFill/>
        </p:spPr>
        <p:txBody>
          <a:bodyPr wrap="square" rtlCol="0">
            <a:spAutoFit/>
          </a:bodyPr>
          <a:lstStyle/>
          <a:p>
            <a:r>
              <a:rPr lang="en-US" sz="2800" b="1"/>
              <a:t>Discriminant &amp; Confusion Data</a:t>
            </a:r>
          </a:p>
        </p:txBody>
      </p:sp>
      <p:sp>
        <p:nvSpPr>
          <p:cNvPr id="5" name="TextBox 4">
            <a:extLst>
              <a:ext uri="{FF2B5EF4-FFF2-40B4-BE49-F238E27FC236}">
                <a16:creationId xmlns:a16="http://schemas.microsoft.com/office/drawing/2014/main" id="{7115B1E9-B0E1-C64F-AC62-B4B83FBCB928}"/>
              </a:ext>
            </a:extLst>
          </p:cNvPr>
          <p:cNvSpPr txBox="1"/>
          <p:nvPr/>
        </p:nvSpPr>
        <p:spPr>
          <a:xfrm>
            <a:off x="445845" y="3463430"/>
            <a:ext cx="5399525" cy="2585323"/>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a:t>We observe in table 7 that all segments seem to substantially differ one from another:</a:t>
            </a:r>
          </a:p>
          <a:p>
            <a:pPr marL="285750" indent="-285750">
              <a:buFontTx/>
              <a:buChar char="-"/>
            </a:pPr>
            <a:r>
              <a:rPr lang="en-US"/>
              <a:t>Segment 1: more males , self-financed than the others</a:t>
            </a:r>
            <a:endParaRPr lang="en-US">
              <a:cs typeface="Calibri"/>
            </a:endParaRPr>
          </a:p>
          <a:p>
            <a:pPr marL="285750" indent="-285750">
              <a:buFontTx/>
              <a:buChar char="-"/>
            </a:pPr>
            <a:r>
              <a:rPr lang="en-US"/>
              <a:t>Segment 2: more experience but less self-financed than the average</a:t>
            </a:r>
            <a:endParaRPr lang="en-US">
              <a:cs typeface="Calibri"/>
            </a:endParaRPr>
          </a:p>
          <a:p>
            <a:pPr marL="285750" indent="-285750">
              <a:buFontTx/>
              <a:buChar char="-"/>
            </a:pPr>
            <a:r>
              <a:rPr lang="en-US"/>
              <a:t>Segment 3: less professional experience</a:t>
            </a:r>
            <a:endParaRPr lang="en-US">
              <a:cs typeface="Calibri"/>
            </a:endParaRPr>
          </a:p>
          <a:p>
            <a:pPr marL="285750" indent="-285750">
              <a:buFontTx/>
              <a:buChar char="-"/>
            </a:pPr>
            <a:r>
              <a:rPr lang="en-US"/>
              <a:t>Segment 4: more French population and the most experience </a:t>
            </a:r>
            <a:endParaRPr lang="en-US">
              <a:cs typeface="Calibri"/>
            </a:endParaRPr>
          </a:p>
        </p:txBody>
      </p:sp>
      <p:cxnSp>
        <p:nvCxnSpPr>
          <p:cNvPr id="6" name="Straight Connector 5">
            <a:extLst>
              <a:ext uri="{FF2B5EF4-FFF2-40B4-BE49-F238E27FC236}">
                <a16:creationId xmlns:a16="http://schemas.microsoft.com/office/drawing/2014/main" id="{AB478280-03EB-B34E-8E7F-5F821B1A2E2A}"/>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D7E2B83-41C4-1645-8FE3-7E616BA18F68}"/>
              </a:ext>
            </a:extLst>
          </p:cNvPr>
          <p:cNvPicPr>
            <a:picLocks noChangeAspect="1"/>
          </p:cNvPicPr>
          <p:nvPr/>
        </p:nvPicPr>
        <p:blipFill>
          <a:blip r:embed="rId2"/>
          <a:stretch>
            <a:fillRect/>
          </a:stretch>
        </p:blipFill>
        <p:spPr>
          <a:xfrm>
            <a:off x="9330274" y="1345922"/>
            <a:ext cx="2626688" cy="1793525"/>
          </a:xfrm>
          <a:prstGeom prst="rect">
            <a:avLst/>
          </a:prstGeom>
        </p:spPr>
      </p:pic>
      <p:pic>
        <p:nvPicPr>
          <p:cNvPr id="8" name="Picture 7">
            <a:extLst>
              <a:ext uri="{FF2B5EF4-FFF2-40B4-BE49-F238E27FC236}">
                <a16:creationId xmlns:a16="http://schemas.microsoft.com/office/drawing/2014/main" id="{CF4C15C1-2B94-C244-9944-1BE2BF976047}"/>
              </a:ext>
            </a:extLst>
          </p:cNvPr>
          <p:cNvPicPr>
            <a:picLocks noChangeAspect="1"/>
          </p:cNvPicPr>
          <p:nvPr/>
        </p:nvPicPr>
        <p:blipFill rotWithShape="1">
          <a:blip r:embed="rId3"/>
          <a:srcRect t="1601" r="-132" b="3067"/>
          <a:stretch/>
        </p:blipFill>
        <p:spPr>
          <a:xfrm>
            <a:off x="398417" y="1326989"/>
            <a:ext cx="5501635" cy="1130652"/>
          </a:xfrm>
          <a:prstGeom prst="rect">
            <a:avLst/>
          </a:prstGeom>
        </p:spPr>
      </p:pic>
      <p:pic>
        <p:nvPicPr>
          <p:cNvPr id="10" name="Picture 9">
            <a:extLst>
              <a:ext uri="{FF2B5EF4-FFF2-40B4-BE49-F238E27FC236}">
                <a16:creationId xmlns:a16="http://schemas.microsoft.com/office/drawing/2014/main" id="{12DBBAB8-D451-9446-A561-1D38AFBDE9D9}"/>
              </a:ext>
            </a:extLst>
          </p:cNvPr>
          <p:cNvPicPr>
            <a:picLocks noChangeAspect="1"/>
          </p:cNvPicPr>
          <p:nvPr/>
        </p:nvPicPr>
        <p:blipFill>
          <a:blip r:embed="rId4"/>
          <a:stretch>
            <a:fillRect/>
          </a:stretch>
        </p:blipFill>
        <p:spPr>
          <a:xfrm>
            <a:off x="6231470" y="4956750"/>
            <a:ext cx="5346353" cy="1026911"/>
          </a:xfrm>
          <a:prstGeom prst="rect">
            <a:avLst/>
          </a:prstGeom>
        </p:spPr>
      </p:pic>
      <p:sp>
        <p:nvSpPr>
          <p:cNvPr id="11" name="TextBox 10">
            <a:extLst>
              <a:ext uri="{FF2B5EF4-FFF2-40B4-BE49-F238E27FC236}">
                <a16:creationId xmlns:a16="http://schemas.microsoft.com/office/drawing/2014/main" id="{CE696110-E7E9-BD42-831E-AD1AE5ADE97D}"/>
              </a:ext>
            </a:extLst>
          </p:cNvPr>
          <p:cNvSpPr txBox="1"/>
          <p:nvPr/>
        </p:nvSpPr>
        <p:spPr>
          <a:xfrm>
            <a:off x="9410469" y="3115062"/>
            <a:ext cx="2685561" cy="523220"/>
          </a:xfrm>
          <a:prstGeom prst="rect">
            <a:avLst/>
          </a:prstGeom>
          <a:noFill/>
        </p:spPr>
        <p:txBody>
          <a:bodyPr wrap="square" rtlCol="0">
            <a:spAutoFit/>
          </a:bodyPr>
          <a:lstStyle/>
          <a:p>
            <a:r>
              <a:rPr lang="en-US" sz="1400" b="1"/>
              <a:t>Figure 6. Confusion Space with 4 segments</a:t>
            </a:r>
          </a:p>
        </p:txBody>
      </p:sp>
      <p:sp>
        <p:nvSpPr>
          <p:cNvPr id="12" name="TextBox 11">
            <a:extLst>
              <a:ext uri="{FF2B5EF4-FFF2-40B4-BE49-F238E27FC236}">
                <a16:creationId xmlns:a16="http://schemas.microsoft.com/office/drawing/2014/main" id="{E3564254-1180-E94B-8131-4FC16F1B211E}"/>
              </a:ext>
            </a:extLst>
          </p:cNvPr>
          <p:cNvSpPr txBox="1"/>
          <p:nvPr/>
        </p:nvSpPr>
        <p:spPr>
          <a:xfrm>
            <a:off x="398417" y="2490349"/>
            <a:ext cx="3705861" cy="307777"/>
          </a:xfrm>
          <a:prstGeom prst="rect">
            <a:avLst/>
          </a:prstGeom>
          <a:noFill/>
        </p:spPr>
        <p:txBody>
          <a:bodyPr wrap="square" rtlCol="0">
            <a:spAutoFit/>
          </a:bodyPr>
          <a:lstStyle/>
          <a:p>
            <a:r>
              <a:rPr lang="en-US" sz="1400" b="1"/>
              <a:t>Table 7. Discriminant data per segment</a:t>
            </a:r>
          </a:p>
        </p:txBody>
      </p:sp>
      <p:sp>
        <p:nvSpPr>
          <p:cNvPr id="13" name="TextBox 12">
            <a:extLst>
              <a:ext uri="{FF2B5EF4-FFF2-40B4-BE49-F238E27FC236}">
                <a16:creationId xmlns:a16="http://schemas.microsoft.com/office/drawing/2014/main" id="{BC9E559C-7989-5843-AEDD-4FB17C8D4A59}"/>
              </a:ext>
            </a:extLst>
          </p:cNvPr>
          <p:cNvSpPr txBox="1"/>
          <p:nvPr/>
        </p:nvSpPr>
        <p:spPr>
          <a:xfrm>
            <a:off x="6231470" y="6138721"/>
            <a:ext cx="4080728" cy="307777"/>
          </a:xfrm>
          <a:prstGeom prst="rect">
            <a:avLst/>
          </a:prstGeom>
          <a:noFill/>
        </p:spPr>
        <p:txBody>
          <a:bodyPr wrap="square" rtlCol="0">
            <a:spAutoFit/>
          </a:bodyPr>
          <a:lstStyle/>
          <a:p>
            <a:r>
              <a:rPr lang="en-US" sz="1400" b="1"/>
              <a:t>Table 8. Confusion Matrix</a:t>
            </a:r>
          </a:p>
        </p:txBody>
      </p:sp>
      <p:sp>
        <p:nvSpPr>
          <p:cNvPr id="14" name="Rectangle 13">
            <a:extLst>
              <a:ext uri="{FF2B5EF4-FFF2-40B4-BE49-F238E27FC236}">
                <a16:creationId xmlns:a16="http://schemas.microsoft.com/office/drawing/2014/main" id="{4D93FADC-346D-C042-AF91-BA29A5D9264A}"/>
              </a:ext>
            </a:extLst>
          </p:cNvPr>
          <p:cNvSpPr/>
          <p:nvPr/>
        </p:nvSpPr>
        <p:spPr>
          <a:xfrm>
            <a:off x="6231470" y="1348622"/>
            <a:ext cx="2760134" cy="1631216"/>
          </a:xfrm>
          <a:prstGeom prst="rect">
            <a:avLst/>
          </a:prstGeom>
          <a:solidFill>
            <a:schemeClr val="accent1">
              <a:lumMod val="20000"/>
              <a:lumOff val="80000"/>
              <a:alpha val="45000"/>
            </a:schemeClr>
          </a:solidFill>
        </p:spPr>
        <p:txBody>
          <a:bodyPr wrap="square" rtlCol="0" anchor="ctr">
            <a:spAutoFit/>
          </a:bodyPr>
          <a:lstStyle/>
          <a:p>
            <a:r>
              <a:rPr lang="en-US" b="1"/>
              <a:t>Confusion space [Figure 6</a:t>
            </a:r>
            <a:r>
              <a:rPr lang="en-US"/>
              <a:t>]  </a:t>
            </a:r>
            <a:r>
              <a:rPr lang="en-US" sz="1600"/>
              <a:t>Confirms that we need at least 3 segments as there is only one overlap between segment 1 and other segments. </a:t>
            </a:r>
          </a:p>
          <a:p>
            <a:endParaRPr lang="en-US"/>
          </a:p>
        </p:txBody>
      </p:sp>
      <p:sp>
        <p:nvSpPr>
          <p:cNvPr id="15" name="Rectangle 14">
            <a:extLst>
              <a:ext uri="{FF2B5EF4-FFF2-40B4-BE49-F238E27FC236}">
                <a16:creationId xmlns:a16="http://schemas.microsoft.com/office/drawing/2014/main" id="{1C94EDD7-A3FB-AC4F-B81A-23DC5E66BB1E}"/>
              </a:ext>
            </a:extLst>
          </p:cNvPr>
          <p:cNvSpPr/>
          <p:nvPr/>
        </p:nvSpPr>
        <p:spPr>
          <a:xfrm>
            <a:off x="6231470" y="3638282"/>
            <a:ext cx="5725492" cy="1354217"/>
          </a:xfrm>
          <a:prstGeom prst="rect">
            <a:avLst/>
          </a:prstGeom>
          <a:solidFill>
            <a:schemeClr val="accent1">
              <a:lumMod val="20000"/>
              <a:lumOff val="80000"/>
              <a:alpha val="45000"/>
            </a:schemeClr>
          </a:solidFill>
        </p:spPr>
        <p:txBody>
          <a:bodyPr wrap="square" rtlCol="0">
            <a:spAutoFit/>
          </a:bodyPr>
          <a:lstStyle/>
          <a:p>
            <a:r>
              <a:rPr lang="en-US" b="1"/>
              <a:t>Confusion matrix [Table 8] </a:t>
            </a:r>
          </a:p>
          <a:p>
            <a:r>
              <a:rPr lang="en-US" sz="1600"/>
              <a:t>Helps us assess the quality of segment discrimination and reassures us in choosing 4 segments as the matrix indicates that segment 1 is 40% accurate and segment 3 differs a lot from segment 1. </a:t>
            </a:r>
            <a:endParaRPr lang="en-US"/>
          </a:p>
        </p:txBody>
      </p:sp>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983316AB-C30D-3A47-A696-16EE8B9FFD03}"/>
                  </a:ext>
                </a:extLst>
              </p14:cNvPr>
              <p14:cNvContentPartPr/>
              <p14:nvPr/>
            </p14:nvContentPartPr>
            <p14:xfrm>
              <a:off x="7475781" y="5311991"/>
              <a:ext cx="391680" cy="360"/>
            </p14:xfrm>
          </p:contentPart>
        </mc:Choice>
        <mc:Fallback xmlns="">
          <p:pic>
            <p:nvPicPr>
              <p:cNvPr id="16" name="Ink 15">
                <a:extLst>
                  <a:ext uri="{FF2B5EF4-FFF2-40B4-BE49-F238E27FC236}">
                    <a16:creationId xmlns:a16="http://schemas.microsoft.com/office/drawing/2014/main" id="{983316AB-C30D-3A47-A696-16EE8B9FFD03}"/>
                  </a:ext>
                </a:extLst>
              </p:cNvPr>
              <p:cNvPicPr/>
              <p:nvPr/>
            </p:nvPicPr>
            <p:blipFill>
              <a:blip r:embed="rId6"/>
              <a:stretch>
                <a:fillRect/>
              </a:stretch>
            </p:blipFill>
            <p:spPr>
              <a:xfrm>
                <a:off x="7421831" y="5203991"/>
                <a:ext cx="499221"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C83B3442-FA9A-1542-97DC-A281E3039651}"/>
                  </a:ext>
                </a:extLst>
              </p14:cNvPr>
              <p14:cNvContentPartPr/>
              <p14:nvPr/>
            </p14:nvContentPartPr>
            <p14:xfrm>
              <a:off x="7473981" y="5700071"/>
              <a:ext cx="314280" cy="18000"/>
            </p14:xfrm>
          </p:contentPart>
        </mc:Choice>
        <mc:Fallback xmlns="">
          <p:pic>
            <p:nvPicPr>
              <p:cNvPr id="17" name="Ink 16">
                <a:extLst>
                  <a:ext uri="{FF2B5EF4-FFF2-40B4-BE49-F238E27FC236}">
                    <a16:creationId xmlns:a16="http://schemas.microsoft.com/office/drawing/2014/main" id="{C83B3442-FA9A-1542-97DC-A281E3039651}"/>
                  </a:ext>
                </a:extLst>
              </p:cNvPr>
              <p:cNvPicPr/>
              <p:nvPr/>
            </p:nvPicPr>
            <p:blipFill>
              <a:blip r:embed="rId8"/>
              <a:stretch>
                <a:fillRect/>
              </a:stretch>
            </p:blipFill>
            <p:spPr>
              <a:xfrm>
                <a:off x="7419981" y="5589867"/>
                <a:ext cx="421920" cy="23804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8B001541-8ED7-BE46-B844-68EEC177363A}"/>
                  </a:ext>
                </a:extLst>
              </p14:cNvPr>
              <p14:cNvContentPartPr/>
              <p14:nvPr/>
            </p14:nvContentPartPr>
            <p14:xfrm>
              <a:off x="9221061" y="5309111"/>
              <a:ext cx="388800" cy="360"/>
            </p14:xfrm>
          </p:contentPart>
        </mc:Choice>
        <mc:Fallback xmlns="">
          <p:pic>
            <p:nvPicPr>
              <p:cNvPr id="18" name="Ink 17">
                <a:extLst>
                  <a:ext uri="{FF2B5EF4-FFF2-40B4-BE49-F238E27FC236}">
                    <a16:creationId xmlns:a16="http://schemas.microsoft.com/office/drawing/2014/main" id="{8B001541-8ED7-BE46-B844-68EEC177363A}"/>
                  </a:ext>
                </a:extLst>
              </p:cNvPr>
              <p:cNvPicPr/>
              <p:nvPr/>
            </p:nvPicPr>
            <p:blipFill>
              <a:blip r:embed="rId10"/>
              <a:stretch>
                <a:fillRect/>
              </a:stretch>
            </p:blipFill>
            <p:spPr>
              <a:xfrm>
                <a:off x="9167061" y="5201111"/>
                <a:ext cx="496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F62529E0-4255-7E4A-8E82-A82DE7CCA02A}"/>
                  </a:ext>
                </a:extLst>
              </p14:cNvPr>
              <p14:cNvContentPartPr/>
              <p14:nvPr/>
            </p14:nvContentPartPr>
            <p14:xfrm>
              <a:off x="9254541" y="5711591"/>
              <a:ext cx="290880" cy="360"/>
            </p14:xfrm>
          </p:contentPart>
        </mc:Choice>
        <mc:Fallback xmlns="">
          <p:pic>
            <p:nvPicPr>
              <p:cNvPr id="19" name="Ink 18">
                <a:extLst>
                  <a:ext uri="{FF2B5EF4-FFF2-40B4-BE49-F238E27FC236}">
                    <a16:creationId xmlns:a16="http://schemas.microsoft.com/office/drawing/2014/main" id="{F62529E0-4255-7E4A-8E82-A82DE7CCA02A}"/>
                  </a:ext>
                </a:extLst>
              </p:cNvPr>
              <p:cNvPicPr/>
              <p:nvPr/>
            </p:nvPicPr>
            <p:blipFill>
              <a:blip r:embed="rId12"/>
              <a:stretch>
                <a:fillRect/>
              </a:stretch>
            </p:blipFill>
            <p:spPr>
              <a:xfrm>
                <a:off x="9200541" y="5603591"/>
                <a:ext cx="398520" cy="216000"/>
              </a:xfrm>
              <a:prstGeom prst="rect">
                <a:avLst/>
              </a:prstGeom>
            </p:spPr>
          </p:pic>
        </mc:Fallback>
      </mc:AlternateContent>
      <p:sp>
        <p:nvSpPr>
          <p:cNvPr id="21" name="TextBox 20">
            <a:extLst>
              <a:ext uri="{FF2B5EF4-FFF2-40B4-BE49-F238E27FC236}">
                <a16:creationId xmlns:a16="http://schemas.microsoft.com/office/drawing/2014/main" id="{38C62DBD-E364-D542-A78D-7AE5C39A893D}"/>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1</a:t>
            </a:r>
          </a:p>
        </p:txBody>
      </p:sp>
    </p:spTree>
    <p:extLst>
      <p:ext uri="{BB962C8B-B14F-4D97-AF65-F5344CB8AC3E}">
        <p14:creationId xmlns:p14="http://schemas.microsoft.com/office/powerpoint/2010/main" val="266071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83A5A5D-9519-EA45-B3B7-B91AFF40809D}"/>
              </a:ext>
            </a:extLst>
          </p:cNvPr>
          <p:cNvSpPr txBox="1"/>
          <p:nvPr/>
        </p:nvSpPr>
        <p:spPr>
          <a:xfrm>
            <a:off x="501955" y="213886"/>
            <a:ext cx="4937760" cy="523220"/>
          </a:xfrm>
          <a:prstGeom prst="rect">
            <a:avLst/>
          </a:prstGeom>
          <a:noFill/>
        </p:spPr>
        <p:txBody>
          <a:bodyPr wrap="square" rtlCol="0">
            <a:spAutoFit/>
          </a:bodyPr>
          <a:lstStyle/>
          <a:p>
            <a:r>
              <a:rPr lang="en-US" sz="2800" b="1"/>
              <a:t>Who Are We Targeting? </a:t>
            </a:r>
          </a:p>
        </p:txBody>
      </p:sp>
      <p:cxnSp>
        <p:nvCxnSpPr>
          <p:cNvPr id="8" name="Straight Connector 7">
            <a:extLst>
              <a:ext uri="{FF2B5EF4-FFF2-40B4-BE49-F238E27FC236}">
                <a16:creationId xmlns:a16="http://schemas.microsoft.com/office/drawing/2014/main" id="{3B61C12B-3449-244E-A4ED-202EFC3FF01B}"/>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DDEB9EE-6AA6-084F-8538-86B225D0269D}"/>
              </a:ext>
            </a:extLst>
          </p:cNvPr>
          <p:cNvPicPr>
            <a:picLocks noChangeAspect="1"/>
          </p:cNvPicPr>
          <p:nvPr/>
        </p:nvPicPr>
        <p:blipFill>
          <a:blip r:embed="rId2"/>
          <a:stretch>
            <a:fillRect/>
          </a:stretch>
        </p:blipFill>
        <p:spPr>
          <a:xfrm>
            <a:off x="607059" y="1142999"/>
            <a:ext cx="5188181" cy="4728469"/>
          </a:xfrm>
          <a:prstGeom prst="rect">
            <a:avLst/>
          </a:prstGeom>
        </p:spPr>
      </p:pic>
      <p:sp>
        <p:nvSpPr>
          <p:cNvPr id="12" name="TextBox 11">
            <a:extLst>
              <a:ext uri="{FF2B5EF4-FFF2-40B4-BE49-F238E27FC236}">
                <a16:creationId xmlns:a16="http://schemas.microsoft.com/office/drawing/2014/main" id="{7CE52304-8B68-0441-9F07-0F9ADF1C3A82}"/>
              </a:ext>
            </a:extLst>
          </p:cNvPr>
          <p:cNvSpPr txBox="1"/>
          <p:nvPr/>
        </p:nvSpPr>
        <p:spPr>
          <a:xfrm>
            <a:off x="7020077" y="1443841"/>
            <a:ext cx="4319691" cy="3970318"/>
          </a:xfrm>
          <a:prstGeom prst="rect">
            <a:avLst/>
          </a:prstGeom>
          <a:solidFill>
            <a:schemeClr val="accent1">
              <a:lumMod val="20000"/>
              <a:lumOff val="80000"/>
              <a:alpha val="45000"/>
            </a:schemeClr>
          </a:solidFill>
        </p:spPr>
        <p:txBody>
          <a:bodyPr wrap="square" lIns="91440" tIns="45720" rIns="91440" bIns="45720" rtlCol="0" anchor="t">
            <a:spAutoFit/>
          </a:bodyPr>
          <a:lstStyle/>
          <a:p>
            <a:pPr marL="285750" indent="-285750">
              <a:buFont typeface="Courier New" panose="02070309020205020404" pitchFamily="49" charset="0"/>
              <a:buChar char="o"/>
            </a:pPr>
            <a:r>
              <a:rPr lang="en-US"/>
              <a:t>Drawing from the segmentation variables and analysis, the discriminant &amp; confusion data, we categorized our population into </a:t>
            </a:r>
            <a:r>
              <a:rPr lang="en-US" b="1"/>
              <a:t>4</a:t>
            </a:r>
            <a:r>
              <a:rPr lang="en-US"/>
              <a:t> segments. </a:t>
            </a:r>
          </a:p>
          <a:p>
            <a:pPr marL="285750" indent="-285750">
              <a:buFont typeface="Courier New" panose="02070309020205020404" pitchFamily="49" charset="0"/>
              <a:buChar char="o"/>
            </a:pPr>
            <a:endParaRPr lang="en-US"/>
          </a:p>
          <a:p>
            <a:pPr marL="285750" indent="-285750">
              <a:buFont typeface="Courier New" panose="02070309020205020404" pitchFamily="49" charset="0"/>
              <a:buChar char="o"/>
            </a:pPr>
            <a:endParaRPr lang="en-US"/>
          </a:p>
          <a:p>
            <a:pPr marL="285750" indent="-285750">
              <a:buFont typeface="Courier New" panose="02070309020205020404" pitchFamily="49" charset="0"/>
              <a:buChar char="o"/>
            </a:pPr>
            <a:r>
              <a:rPr lang="en-US"/>
              <a:t>The spider chart was used to compare the different segments and help build each personas’ attributes. </a:t>
            </a:r>
          </a:p>
          <a:p>
            <a:pPr marL="285750" indent="-285750">
              <a:buFont typeface="Courier New" panose="02070309020205020404" pitchFamily="49" charset="0"/>
              <a:buChar char="o"/>
            </a:pPr>
            <a:endParaRPr lang="en-US"/>
          </a:p>
          <a:p>
            <a:pPr marL="285750" indent="-285750">
              <a:buFont typeface="Courier New" panose="02070309020205020404" pitchFamily="49" charset="0"/>
              <a:buChar char="o"/>
            </a:pPr>
            <a:endParaRPr lang="en-US"/>
          </a:p>
          <a:p>
            <a:pPr marL="285750" indent="-285750">
              <a:buFont typeface="Courier New" panose="02070309020205020404" pitchFamily="49" charset="0"/>
              <a:buChar char="o"/>
            </a:pPr>
            <a:r>
              <a:rPr lang="en-US"/>
              <a:t>From our analysis we noted key differences that can be found in the description of each persona.</a:t>
            </a:r>
          </a:p>
        </p:txBody>
      </p:sp>
      <p:sp>
        <p:nvSpPr>
          <p:cNvPr id="17" name="TextBox 16">
            <a:extLst>
              <a:ext uri="{FF2B5EF4-FFF2-40B4-BE49-F238E27FC236}">
                <a16:creationId xmlns:a16="http://schemas.microsoft.com/office/drawing/2014/main" id="{11969ADD-723B-0D4E-9459-A3FF274EDA66}"/>
              </a:ext>
            </a:extLst>
          </p:cNvPr>
          <p:cNvSpPr txBox="1"/>
          <p:nvPr/>
        </p:nvSpPr>
        <p:spPr>
          <a:xfrm>
            <a:off x="1714512" y="6051330"/>
            <a:ext cx="4080728" cy="307777"/>
          </a:xfrm>
          <a:prstGeom prst="rect">
            <a:avLst/>
          </a:prstGeom>
          <a:noFill/>
        </p:spPr>
        <p:txBody>
          <a:bodyPr wrap="square" rtlCol="0">
            <a:spAutoFit/>
          </a:bodyPr>
          <a:lstStyle/>
          <a:p>
            <a:r>
              <a:rPr lang="en-US" sz="1400" b="1"/>
              <a:t>Figure 3. Spider Chart with 4 segments</a:t>
            </a:r>
          </a:p>
        </p:txBody>
      </p:sp>
      <p:sp>
        <p:nvSpPr>
          <p:cNvPr id="18" name="TextBox 17">
            <a:extLst>
              <a:ext uri="{FF2B5EF4-FFF2-40B4-BE49-F238E27FC236}">
                <a16:creationId xmlns:a16="http://schemas.microsoft.com/office/drawing/2014/main" id="{5BCF8C05-D5CE-4841-BB36-57F876379883}"/>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2</a:t>
            </a:r>
          </a:p>
        </p:txBody>
      </p:sp>
    </p:spTree>
    <p:extLst>
      <p:ext uri="{BB962C8B-B14F-4D97-AF65-F5344CB8AC3E}">
        <p14:creationId xmlns:p14="http://schemas.microsoft.com/office/powerpoint/2010/main" val="10109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6DA2C3-0438-BC48-AF68-14D73D7523AC}"/>
              </a:ext>
            </a:extLst>
          </p:cNvPr>
          <p:cNvSpPr txBox="1"/>
          <p:nvPr/>
        </p:nvSpPr>
        <p:spPr>
          <a:xfrm>
            <a:off x="0" y="0"/>
            <a:ext cx="3848100" cy="6858000"/>
          </a:xfrm>
          <a:prstGeom prst="rect">
            <a:avLst/>
          </a:prstGeom>
          <a:solidFill>
            <a:srgbClr val="65F5E7">
              <a:alpha val="15000"/>
            </a:srgbClr>
          </a:solidFill>
        </p:spPr>
        <p:txBody>
          <a:bodyPr wrap="square" rtlCol="0">
            <a:spAutoFit/>
          </a:bodyPr>
          <a:lstStyle/>
          <a:p>
            <a:endParaRPr lang="en-US"/>
          </a:p>
        </p:txBody>
      </p:sp>
      <p:sp>
        <p:nvSpPr>
          <p:cNvPr id="5" name="TextBox 4">
            <a:extLst>
              <a:ext uri="{FF2B5EF4-FFF2-40B4-BE49-F238E27FC236}">
                <a16:creationId xmlns:a16="http://schemas.microsoft.com/office/drawing/2014/main" id="{FDCDFA01-2874-834D-85AC-84479CB6A8C0}"/>
              </a:ext>
            </a:extLst>
          </p:cNvPr>
          <p:cNvSpPr txBox="1"/>
          <p:nvPr/>
        </p:nvSpPr>
        <p:spPr>
          <a:xfrm>
            <a:off x="3997193" y="375681"/>
            <a:ext cx="7856363" cy="1815882"/>
          </a:xfrm>
          <a:prstGeom prst="rect">
            <a:avLst/>
          </a:prstGeom>
          <a:noFill/>
        </p:spPr>
        <p:txBody>
          <a:bodyPr wrap="square" lIns="91440" tIns="45720" rIns="91440" bIns="45720" rtlCol="0" anchor="t">
            <a:spAutoFit/>
          </a:bodyPr>
          <a:lstStyle/>
          <a:p>
            <a:r>
              <a:rPr lang="en-US" sz="2800" b="1">
                <a:ea typeface="+mn-lt"/>
                <a:cs typeface="+mn-lt"/>
              </a:rPr>
              <a:t>Segment 1 Persona:</a:t>
            </a:r>
          </a:p>
          <a:p>
            <a:r>
              <a:rPr lang="en-US" sz="2800" b="1">
                <a:ea typeface="+mn-lt"/>
                <a:cs typeface="+mn-lt"/>
              </a:rPr>
              <a:t>Richard, the soon-to-be successful startup founder</a:t>
            </a:r>
            <a:endParaRPr lang="fr-FR">
              <a:cs typeface="Calibri"/>
            </a:endParaRPr>
          </a:p>
          <a:p>
            <a:r>
              <a:rPr lang="en-US" sz="2800" b="1">
                <a:ea typeface="+mn-lt"/>
                <a:cs typeface="+mn-lt"/>
              </a:rPr>
              <a:t>﻿</a:t>
            </a:r>
            <a:endParaRPr lang="en-US"/>
          </a:p>
          <a:p>
            <a:endParaRPr lang="en-US" sz="2800" b="1">
              <a:cs typeface="Calibri"/>
            </a:endParaRPr>
          </a:p>
        </p:txBody>
      </p:sp>
      <p:sp>
        <p:nvSpPr>
          <p:cNvPr id="6" name="TextBox 5">
            <a:extLst>
              <a:ext uri="{FF2B5EF4-FFF2-40B4-BE49-F238E27FC236}">
                <a16:creationId xmlns:a16="http://schemas.microsoft.com/office/drawing/2014/main" id="{DE78CF24-93F2-4544-B333-F28F5ECCF70D}"/>
              </a:ext>
            </a:extLst>
          </p:cNvPr>
          <p:cNvSpPr txBox="1"/>
          <p:nvPr/>
        </p:nvSpPr>
        <p:spPr>
          <a:xfrm>
            <a:off x="566468" y="3077064"/>
            <a:ext cx="2628900" cy="1754326"/>
          </a:xfrm>
          <a:prstGeom prst="rect">
            <a:avLst/>
          </a:prstGeom>
          <a:noFill/>
        </p:spPr>
        <p:txBody>
          <a:bodyPr wrap="square" lIns="91440" tIns="45720" rIns="91440" bIns="45720" rtlCol="0" anchor="t">
            <a:spAutoFit/>
          </a:bodyPr>
          <a:lstStyle/>
          <a:p>
            <a:r>
              <a:rPr lang="en-US" b="1"/>
              <a:t>Descriptors:</a:t>
            </a:r>
          </a:p>
          <a:p>
            <a:r>
              <a:rPr lang="en-US">
                <a:cs typeface="Calibri"/>
              </a:rPr>
              <a:t>Gender: Male</a:t>
            </a:r>
          </a:p>
          <a:p>
            <a:r>
              <a:rPr lang="en-US">
                <a:cs typeface="Calibri"/>
              </a:rPr>
              <a:t>Nationality: French</a:t>
            </a:r>
          </a:p>
          <a:p>
            <a:r>
              <a:rPr lang="en-US">
                <a:cs typeface="Calibri"/>
              </a:rPr>
              <a:t>Age: 42 </a:t>
            </a:r>
          </a:p>
          <a:p>
            <a:r>
              <a:rPr lang="en-US">
                <a:cs typeface="Calibri"/>
              </a:rPr>
              <a:t>Years of experiences: 13</a:t>
            </a:r>
          </a:p>
          <a:p>
            <a:r>
              <a:rPr lang="en-US">
                <a:cs typeface="Calibri"/>
              </a:rPr>
              <a:t>Self-financed</a:t>
            </a:r>
          </a:p>
        </p:txBody>
      </p:sp>
      <p:sp>
        <p:nvSpPr>
          <p:cNvPr id="8" name="TextBox 7">
            <a:extLst>
              <a:ext uri="{FF2B5EF4-FFF2-40B4-BE49-F238E27FC236}">
                <a16:creationId xmlns:a16="http://schemas.microsoft.com/office/drawing/2014/main" id="{7BF4A876-6BC4-094B-A732-F2CE76699D03}"/>
              </a:ext>
            </a:extLst>
          </p:cNvPr>
          <p:cNvSpPr txBox="1"/>
          <p:nvPr/>
        </p:nvSpPr>
        <p:spPr>
          <a:xfrm>
            <a:off x="4062611" y="1374907"/>
            <a:ext cx="7926956" cy="2031325"/>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a:ea typeface="+mn-lt"/>
                <a:cs typeface="+mn-lt"/>
              </a:rPr>
              <a:t>Richard has so far led a successful career. He’s a confident 42-year-old male who believes that he has all the assets and capacities required to become the next Thomas Siebel. He’s willing to invest his money in education in order to acquire the knowledge he believes would be crucial to the success of the startup he’s planning to launch. Richard believes in himself but is rational enough to understand that an EMBA such as the one offered by l’ESSEC could drastically influence his leadership-skills and improve his chances of success when launching his company.</a:t>
            </a:r>
            <a:endParaRPr lang="fr-FR"/>
          </a:p>
        </p:txBody>
      </p:sp>
      <p:sp>
        <p:nvSpPr>
          <p:cNvPr id="12" name="Oval 11">
            <a:extLst>
              <a:ext uri="{FF2B5EF4-FFF2-40B4-BE49-F238E27FC236}">
                <a16:creationId xmlns:a16="http://schemas.microsoft.com/office/drawing/2014/main" id="{AB4B12C6-B648-F543-83C3-9FF492E1C32F}"/>
              </a:ext>
            </a:extLst>
          </p:cNvPr>
          <p:cNvSpPr/>
          <p:nvPr/>
        </p:nvSpPr>
        <p:spPr>
          <a:xfrm>
            <a:off x="609600" y="683240"/>
            <a:ext cx="2110740" cy="21285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Profile icon</a:t>
            </a:r>
          </a:p>
        </p:txBody>
      </p:sp>
      <p:pic>
        <p:nvPicPr>
          <p:cNvPr id="15" name="Image 15">
            <a:extLst>
              <a:ext uri="{FF2B5EF4-FFF2-40B4-BE49-F238E27FC236}">
                <a16:creationId xmlns:a16="http://schemas.microsoft.com/office/drawing/2014/main" id="{4D3E3683-EAB6-46D1-A46B-DDB7D9D47637}"/>
              </a:ext>
            </a:extLst>
          </p:cNvPr>
          <p:cNvPicPr>
            <a:picLocks noChangeAspect="1"/>
          </p:cNvPicPr>
          <p:nvPr/>
        </p:nvPicPr>
        <p:blipFill>
          <a:blip r:embed="rId2"/>
          <a:stretch>
            <a:fillRect/>
          </a:stretch>
        </p:blipFill>
        <p:spPr>
          <a:xfrm>
            <a:off x="7729269" y="3576208"/>
            <a:ext cx="4339086" cy="3242412"/>
          </a:xfrm>
          <a:prstGeom prst="rect">
            <a:avLst/>
          </a:prstGeom>
        </p:spPr>
      </p:pic>
      <p:sp>
        <p:nvSpPr>
          <p:cNvPr id="16" name="TextBox 7">
            <a:extLst>
              <a:ext uri="{FF2B5EF4-FFF2-40B4-BE49-F238E27FC236}">
                <a16:creationId xmlns:a16="http://schemas.microsoft.com/office/drawing/2014/main" id="{98394FB8-724F-48E6-822F-2A6E09ED40C7}"/>
              </a:ext>
            </a:extLst>
          </p:cNvPr>
          <p:cNvSpPr txBox="1"/>
          <p:nvPr/>
        </p:nvSpPr>
        <p:spPr>
          <a:xfrm>
            <a:off x="3933214" y="3804680"/>
            <a:ext cx="3800653" cy="1477328"/>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b="1">
                <a:cs typeface="Calibri"/>
              </a:rPr>
              <a:t>Richard's most important variables for an EMBA:</a:t>
            </a:r>
          </a:p>
          <a:p>
            <a:endParaRPr lang="en-US" b="1">
              <a:cs typeface="Calibri"/>
            </a:endParaRPr>
          </a:p>
          <a:p>
            <a:r>
              <a:rPr lang="en-US">
                <a:ea typeface="+mn-lt"/>
                <a:cs typeface="+mn-lt"/>
              </a:rPr>
              <a:t>-Launching your own company: 5/5</a:t>
            </a:r>
            <a:endParaRPr lang="en-US"/>
          </a:p>
          <a:p>
            <a:r>
              <a:rPr lang="en-US">
                <a:ea typeface="+mn-lt"/>
                <a:cs typeface="+mn-lt"/>
              </a:rPr>
              <a:t>-Improving leadership-skills: 4/5</a:t>
            </a:r>
            <a:endParaRPr lang="en-US"/>
          </a:p>
        </p:txBody>
      </p:sp>
      <p:pic>
        <p:nvPicPr>
          <p:cNvPr id="19" name="Image 2">
            <a:extLst>
              <a:ext uri="{FF2B5EF4-FFF2-40B4-BE49-F238E27FC236}">
                <a16:creationId xmlns:a16="http://schemas.microsoft.com/office/drawing/2014/main" id="{EE7127DC-A28B-477E-9B04-E97AE52E8FDD}"/>
              </a:ext>
            </a:extLst>
          </p:cNvPr>
          <p:cNvPicPr>
            <a:picLocks noChangeAspect="1"/>
          </p:cNvPicPr>
          <p:nvPr/>
        </p:nvPicPr>
        <p:blipFill rotWithShape="1">
          <a:blip r:embed="rId3"/>
          <a:srcRect l="79732" t="75003" r="6533" b="7605"/>
          <a:stretch/>
        </p:blipFill>
        <p:spPr>
          <a:xfrm>
            <a:off x="957533" y="984421"/>
            <a:ext cx="1408599" cy="1518658"/>
          </a:xfrm>
          <a:prstGeom prst="rect">
            <a:avLst/>
          </a:prstGeom>
        </p:spPr>
      </p:pic>
      <p:sp>
        <p:nvSpPr>
          <p:cNvPr id="17" name="TextBox 16">
            <a:extLst>
              <a:ext uri="{FF2B5EF4-FFF2-40B4-BE49-F238E27FC236}">
                <a16:creationId xmlns:a16="http://schemas.microsoft.com/office/drawing/2014/main" id="{42526612-6F1C-904D-AF77-3E57BE53EE3A}"/>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2</a:t>
            </a:r>
          </a:p>
        </p:txBody>
      </p:sp>
    </p:spTree>
    <p:extLst>
      <p:ext uri="{BB962C8B-B14F-4D97-AF65-F5344CB8AC3E}">
        <p14:creationId xmlns:p14="http://schemas.microsoft.com/office/powerpoint/2010/main" val="265647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6DA2C3-0438-BC48-AF68-14D73D7523AC}"/>
              </a:ext>
            </a:extLst>
          </p:cNvPr>
          <p:cNvSpPr txBox="1"/>
          <p:nvPr/>
        </p:nvSpPr>
        <p:spPr>
          <a:xfrm>
            <a:off x="0" y="0"/>
            <a:ext cx="3848100" cy="6858000"/>
          </a:xfrm>
          <a:prstGeom prst="rect">
            <a:avLst/>
          </a:prstGeom>
          <a:solidFill>
            <a:srgbClr val="65F5E7">
              <a:alpha val="15000"/>
            </a:srgbClr>
          </a:solidFill>
        </p:spPr>
        <p:txBody>
          <a:bodyPr wrap="square" rtlCol="0">
            <a:spAutoFit/>
          </a:bodyPr>
          <a:lstStyle/>
          <a:p>
            <a:endParaRPr lang="en-US"/>
          </a:p>
        </p:txBody>
      </p:sp>
      <p:sp>
        <p:nvSpPr>
          <p:cNvPr id="5" name="TextBox 4">
            <a:extLst>
              <a:ext uri="{FF2B5EF4-FFF2-40B4-BE49-F238E27FC236}">
                <a16:creationId xmlns:a16="http://schemas.microsoft.com/office/drawing/2014/main" id="{FDCDFA01-2874-834D-85AC-84479CB6A8C0}"/>
              </a:ext>
            </a:extLst>
          </p:cNvPr>
          <p:cNvSpPr txBox="1"/>
          <p:nvPr/>
        </p:nvSpPr>
        <p:spPr>
          <a:xfrm>
            <a:off x="4069080" y="160020"/>
            <a:ext cx="6605533" cy="954107"/>
          </a:xfrm>
          <a:prstGeom prst="rect">
            <a:avLst/>
          </a:prstGeom>
          <a:noFill/>
        </p:spPr>
        <p:txBody>
          <a:bodyPr wrap="square" lIns="91440" tIns="45720" rIns="91440" bIns="45720" rtlCol="0" anchor="t">
            <a:spAutoFit/>
          </a:bodyPr>
          <a:lstStyle/>
          <a:p>
            <a:r>
              <a:rPr lang="en-US" sz="2800" b="1"/>
              <a:t>Segment 2 Persona:</a:t>
            </a:r>
          </a:p>
          <a:p>
            <a:r>
              <a:rPr lang="en-US" sz="2800" b="1">
                <a:cs typeface="Calibri"/>
              </a:rPr>
              <a:t>Jacob, the introspective worker</a:t>
            </a:r>
          </a:p>
        </p:txBody>
      </p:sp>
      <p:sp>
        <p:nvSpPr>
          <p:cNvPr id="6" name="TextBox 5">
            <a:extLst>
              <a:ext uri="{FF2B5EF4-FFF2-40B4-BE49-F238E27FC236}">
                <a16:creationId xmlns:a16="http://schemas.microsoft.com/office/drawing/2014/main" id="{DE78CF24-93F2-4544-B333-F28F5ECCF70D}"/>
              </a:ext>
            </a:extLst>
          </p:cNvPr>
          <p:cNvSpPr txBox="1"/>
          <p:nvPr/>
        </p:nvSpPr>
        <p:spPr>
          <a:xfrm>
            <a:off x="609600" y="3494008"/>
            <a:ext cx="2628900" cy="1754326"/>
          </a:xfrm>
          <a:prstGeom prst="rect">
            <a:avLst/>
          </a:prstGeom>
          <a:noFill/>
        </p:spPr>
        <p:txBody>
          <a:bodyPr wrap="square" lIns="91440" tIns="45720" rIns="91440" bIns="45720" rtlCol="0" anchor="t">
            <a:spAutoFit/>
          </a:bodyPr>
          <a:lstStyle/>
          <a:p>
            <a:r>
              <a:rPr lang="en-US" b="1"/>
              <a:t>Descriptors:</a:t>
            </a:r>
          </a:p>
          <a:p>
            <a:r>
              <a:rPr lang="en-US">
                <a:cs typeface="Calibri"/>
              </a:rPr>
              <a:t>Gender: Male</a:t>
            </a:r>
          </a:p>
          <a:p>
            <a:r>
              <a:rPr lang="en-US">
                <a:cs typeface="Calibri"/>
              </a:rPr>
              <a:t>Nationality: USA</a:t>
            </a:r>
          </a:p>
          <a:p>
            <a:r>
              <a:rPr lang="en-US">
                <a:cs typeface="Calibri"/>
              </a:rPr>
              <a:t>Years of experience: 16</a:t>
            </a:r>
          </a:p>
          <a:p>
            <a:r>
              <a:rPr lang="en-US">
                <a:cs typeface="Calibri"/>
              </a:rPr>
              <a:t>Financed by his company</a:t>
            </a:r>
          </a:p>
          <a:p>
            <a:endParaRPr lang="en-US">
              <a:cs typeface="Calibri"/>
            </a:endParaRPr>
          </a:p>
        </p:txBody>
      </p:sp>
      <p:sp>
        <p:nvSpPr>
          <p:cNvPr id="8" name="TextBox 7">
            <a:extLst>
              <a:ext uri="{FF2B5EF4-FFF2-40B4-BE49-F238E27FC236}">
                <a16:creationId xmlns:a16="http://schemas.microsoft.com/office/drawing/2014/main" id="{7BF4A876-6BC4-094B-A732-F2CE76699D03}"/>
              </a:ext>
            </a:extLst>
          </p:cNvPr>
          <p:cNvSpPr txBox="1"/>
          <p:nvPr/>
        </p:nvSpPr>
        <p:spPr>
          <a:xfrm>
            <a:off x="4062611" y="1303020"/>
            <a:ext cx="7998842" cy="2308324"/>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a:ea typeface="+mn-lt"/>
                <a:cs typeface="+mn-lt"/>
              </a:rPr>
              <a:t>Jacob is an expert in his field. He spent a lot of time working in the same industry, and after many years of work, he knows precisely what he needs to improve himself. Jacob believes that that an EMBA could possibly give him an international perspective insofar as the program is based abroad. More importantly, with the financial help of his company, Jacob considers that an EMBA could be the missing piece to his intellectual baggage. He believes that conducting such a program would only better his professional skills but would also improve his capabilities and potential in every aspect.</a:t>
            </a:r>
            <a:endParaRPr lang="fr-FR"/>
          </a:p>
        </p:txBody>
      </p:sp>
      <p:sp>
        <p:nvSpPr>
          <p:cNvPr id="12" name="Oval 11">
            <a:extLst>
              <a:ext uri="{FF2B5EF4-FFF2-40B4-BE49-F238E27FC236}">
                <a16:creationId xmlns:a16="http://schemas.microsoft.com/office/drawing/2014/main" id="{AB4B12C6-B648-F543-83C3-9FF492E1C32F}"/>
              </a:ext>
            </a:extLst>
          </p:cNvPr>
          <p:cNvSpPr/>
          <p:nvPr/>
        </p:nvSpPr>
        <p:spPr>
          <a:xfrm>
            <a:off x="609600" y="683240"/>
            <a:ext cx="2110740" cy="21285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Profile icon</a:t>
            </a:r>
          </a:p>
        </p:txBody>
      </p:sp>
      <p:pic>
        <p:nvPicPr>
          <p:cNvPr id="2" name="Image 2">
            <a:extLst>
              <a:ext uri="{FF2B5EF4-FFF2-40B4-BE49-F238E27FC236}">
                <a16:creationId xmlns:a16="http://schemas.microsoft.com/office/drawing/2014/main" id="{502ECB15-4139-4750-BDAB-FCB20A39ED8B}"/>
              </a:ext>
            </a:extLst>
          </p:cNvPr>
          <p:cNvPicPr>
            <a:picLocks noChangeAspect="1"/>
          </p:cNvPicPr>
          <p:nvPr/>
        </p:nvPicPr>
        <p:blipFill rotWithShape="1">
          <a:blip r:embed="rId2"/>
          <a:srcRect l="61204" t="53033" r="24415" b="29745"/>
          <a:stretch/>
        </p:blipFill>
        <p:spPr>
          <a:xfrm>
            <a:off x="986288" y="1002129"/>
            <a:ext cx="1437326" cy="1482357"/>
          </a:xfrm>
          <a:prstGeom prst="rect">
            <a:avLst/>
          </a:prstGeom>
        </p:spPr>
      </p:pic>
      <p:sp>
        <p:nvSpPr>
          <p:cNvPr id="3" name="TextBox 7">
            <a:extLst>
              <a:ext uri="{FF2B5EF4-FFF2-40B4-BE49-F238E27FC236}">
                <a16:creationId xmlns:a16="http://schemas.microsoft.com/office/drawing/2014/main" id="{C5410A12-8575-4928-9270-512199054917}"/>
              </a:ext>
            </a:extLst>
          </p:cNvPr>
          <p:cNvSpPr txBox="1"/>
          <p:nvPr/>
        </p:nvSpPr>
        <p:spPr>
          <a:xfrm>
            <a:off x="3961969" y="3991586"/>
            <a:ext cx="4677672" cy="2308324"/>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b="1">
                <a:cs typeface="Calibri"/>
              </a:rPr>
              <a:t>Jacob's most important variables for an EMBA:</a:t>
            </a:r>
          </a:p>
          <a:p>
            <a:endParaRPr lang="en-US" b="1">
              <a:cs typeface="Calibri"/>
            </a:endParaRPr>
          </a:p>
          <a:p>
            <a:r>
              <a:rPr lang="en-US">
                <a:ea typeface="+mn-lt"/>
                <a:cs typeface="+mn-lt"/>
              </a:rPr>
              <a:t>-Personal dev 5/5</a:t>
            </a:r>
            <a:endParaRPr lang="en-US"/>
          </a:p>
          <a:p>
            <a:r>
              <a:rPr lang="en-US">
                <a:ea typeface="+mn-lt"/>
                <a:cs typeface="+mn-lt"/>
              </a:rPr>
              <a:t>-Broadening your horizon: 5/5</a:t>
            </a:r>
            <a:endParaRPr lang="en-US">
              <a:cs typeface="Calibri"/>
            </a:endParaRPr>
          </a:p>
          <a:p>
            <a:r>
              <a:rPr lang="en-US">
                <a:ea typeface="+mn-lt"/>
                <a:cs typeface="+mn-lt"/>
              </a:rPr>
              <a:t>-Improving leadership skills: 4/5</a:t>
            </a:r>
            <a:endParaRPr lang="en-US">
              <a:cs typeface="Calibri"/>
            </a:endParaRPr>
          </a:p>
          <a:p>
            <a:r>
              <a:rPr lang="en-US">
                <a:ea typeface="+mn-lt"/>
                <a:cs typeface="+mn-lt"/>
              </a:rPr>
              <a:t>-Benchmarking yourself 4/5</a:t>
            </a:r>
          </a:p>
          <a:p>
            <a:r>
              <a:rPr lang="en-US">
                <a:ea typeface="+mn-lt"/>
                <a:cs typeface="+mn-lt"/>
              </a:rPr>
              <a:t>-Location: 4/5</a:t>
            </a:r>
          </a:p>
          <a:p>
            <a:r>
              <a:rPr lang="en-US">
                <a:ea typeface="+mn-lt"/>
                <a:cs typeface="+mn-lt"/>
              </a:rPr>
              <a:t>-International perspective : 4/5</a:t>
            </a:r>
            <a:endParaRPr lang="en-US">
              <a:cs typeface="Calibri"/>
            </a:endParaRPr>
          </a:p>
        </p:txBody>
      </p:sp>
      <p:pic>
        <p:nvPicPr>
          <p:cNvPr id="14" name="Image 14">
            <a:extLst>
              <a:ext uri="{FF2B5EF4-FFF2-40B4-BE49-F238E27FC236}">
                <a16:creationId xmlns:a16="http://schemas.microsoft.com/office/drawing/2014/main" id="{F40A5022-9F6A-45A3-925E-E1A54F37C460}"/>
              </a:ext>
            </a:extLst>
          </p:cNvPr>
          <p:cNvPicPr>
            <a:picLocks noChangeAspect="1"/>
          </p:cNvPicPr>
          <p:nvPr/>
        </p:nvPicPr>
        <p:blipFill>
          <a:blip r:embed="rId3"/>
          <a:stretch>
            <a:fillRect/>
          </a:stretch>
        </p:blipFill>
        <p:spPr>
          <a:xfrm>
            <a:off x="8721306" y="3991539"/>
            <a:ext cx="3347049" cy="2598658"/>
          </a:xfrm>
          <a:prstGeom prst="rect">
            <a:avLst/>
          </a:prstGeom>
        </p:spPr>
      </p:pic>
      <p:sp>
        <p:nvSpPr>
          <p:cNvPr id="15" name="TextBox 14">
            <a:extLst>
              <a:ext uri="{FF2B5EF4-FFF2-40B4-BE49-F238E27FC236}">
                <a16:creationId xmlns:a16="http://schemas.microsoft.com/office/drawing/2014/main" id="{E6C6E7A7-AB11-6C4F-A1A2-5A8752DD2863}"/>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2</a:t>
            </a:r>
          </a:p>
        </p:txBody>
      </p:sp>
    </p:spTree>
    <p:extLst>
      <p:ext uri="{BB962C8B-B14F-4D97-AF65-F5344CB8AC3E}">
        <p14:creationId xmlns:p14="http://schemas.microsoft.com/office/powerpoint/2010/main" val="266351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6DA2C3-0438-BC48-AF68-14D73D7523AC}"/>
              </a:ext>
            </a:extLst>
          </p:cNvPr>
          <p:cNvSpPr txBox="1"/>
          <p:nvPr/>
        </p:nvSpPr>
        <p:spPr>
          <a:xfrm>
            <a:off x="0" y="0"/>
            <a:ext cx="3848100" cy="6858000"/>
          </a:xfrm>
          <a:prstGeom prst="rect">
            <a:avLst/>
          </a:prstGeom>
          <a:solidFill>
            <a:srgbClr val="65F5E7">
              <a:alpha val="15000"/>
            </a:srgbClr>
          </a:solidFill>
        </p:spPr>
        <p:txBody>
          <a:bodyPr wrap="square" rtlCol="0">
            <a:spAutoFit/>
          </a:bodyPr>
          <a:lstStyle/>
          <a:p>
            <a:endParaRPr lang="en-US"/>
          </a:p>
        </p:txBody>
      </p:sp>
      <p:sp>
        <p:nvSpPr>
          <p:cNvPr id="5" name="TextBox 4">
            <a:extLst>
              <a:ext uri="{FF2B5EF4-FFF2-40B4-BE49-F238E27FC236}">
                <a16:creationId xmlns:a16="http://schemas.microsoft.com/office/drawing/2014/main" id="{FDCDFA01-2874-834D-85AC-84479CB6A8C0}"/>
              </a:ext>
            </a:extLst>
          </p:cNvPr>
          <p:cNvSpPr txBox="1"/>
          <p:nvPr/>
        </p:nvSpPr>
        <p:spPr>
          <a:xfrm>
            <a:off x="4069080" y="160020"/>
            <a:ext cx="8129533" cy="954107"/>
          </a:xfrm>
          <a:prstGeom prst="rect">
            <a:avLst/>
          </a:prstGeom>
          <a:noFill/>
        </p:spPr>
        <p:txBody>
          <a:bodyPr wrap="square" lIns="91440" tIns="45720" rIns="91440" bIns="45720" rtlCol="0" anchor="t">
            <a:spAutoFit/>
          </a:bodyPr>
          <a:lstStyle/>
          <a:p>
            <a:r>
              <a:rPr lang="en-US" sz="2800" b="1"/>
              <a:t>Segment 3 Persona</a:t>
            </a:r>
          </a:p>
          <a:p>
            <a:r>
              <a:rPr lang="en-US" sz="2800" b="1">
                <a:ea typeface="+mn-lt"/>
                <a:cs typeface="+mn-lt"/>
              </a:rPr>
              <a:t>William, the typical EMBA applicant</a:t>
            </a:r>
            <a:endParaRPr lang="en-US"/>
          </a:p>
        </p:txBody>
      </p:sp>
      <p:sp>
        <p:nvSpPr>
          <p:cNvPr id="6" name="TextBox 5">
            <a:extLst>
              <a:ext uri="{FF2B5EF4-FFF2-40B4-BE49-F238E27FC236}">
                <a16:creationId xmlns:a16="http://schemas.microsoft.com/office/drawing/2014/main" id="{DE78CF24-93F2-4544-B333-F28F5ECCF70D}"/>
              </a:ext>
            </a:extLst>
          </p:cNvPr>
          <p:cNvSpPr txBox="1"/>
          <p:nvPr/>
        </p:nvSpPr>
        <p:spPr>
          <a:xfrm>
            <a:off x="609600" y="3494008"/>
            <a:ext cx="2628900" cy="1754326"/>
          </a:xfrm>
          <a:prstGeom prst="rect">
            <a:avLst/>
          </a:prstGeom>
          <a:noFill/>
        </p:spPr>
        <p:txBody>
          <a:bodyPr wrap="square" lIns="91440" tIns="45720" rIns="91440" bIns="45720" rtlCol="0" anchor="t">
            <a:spAutoFit/>
          </a:bodyPr>
          <a:lstStyle/>
          <a:p>
            <a:r>
              <a:rPr lang="en-US" b="1"/>
              <a:t>Descriptors:</a:t>
            </a:r>
          </a:p>
          <a:p>
            <a:r>
              <a:rPr lang="en-US">
                <a:cs typeface="Calibri"/>
              </a:rPr>
              <a:t>Gender: Male</a:t>
            </a:r>
            <a:endParaRPr lang="en-US" b="1">
              <a:cs typeface="Calibri"/>
            </a:endParaRPr>
          </a:p>
          <a:p>
            <a:r>
              <a:rPr lang="en-US">
                <a:cs typeface="Calibri"/>
              </a:rPr>
              <a:t>Nationality: British</a:t>
            </a:r>
          </a:p>
          <a:p>
            <a:r>
              <a:rPr lang="en-US">
                <a:cs typeface="Calibri"/>
              </a:rPr>
              <a:t>Age: 38</a:t>
            </a:r>
          </a:p>
          <a:p>
            <a:r>
              <a:rPr lang="en-US">
                <a:cs typeface="Calibri"/>
              </a:rPr>
              <a:t>Years of experience: 13</a:t>
            </a:r>
          </a:p>
          <a:p>
            <a:r>
              <a:rPr lang="en-US">
                <a:cs typeface="Calibri"/>
              </a:rPr>
              <a:t>Self-financed</a:t>
            </a:r>
          </a:p>
        </p:txBody>
      </p:sp>
      <p:sp>
        <p:nvSpPr>
          <p:cNvPr id="8" name="TextBox 7">
            <a:extLst>
              <a:ext uri="{FF2B5EF4-FFF2-40B4-BE49-F238E27FC236}">
                <a16:creationId xmlns:a16="http://schemas.microsoft.com/office/drawing/2014/main" id="{7BF4A876-6BC4-094B-A732-F2CE76699D03}"/>
              </a:ext>
            </a:extLst>
          </p:cNvPr>
          <p:cNvSpPr txBox="1"/>
          <p:nvPr/>
        </p:nvSpPr>
        <p:spPr>
          <a:xfrm>
            <a:off x="4019479" y="1188002"/>
            <a:ext cx="8056352" cy="2308324"/>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a:ea typeface="+mn-lt"/>
                <a:cs typeface="+mn-lt"/>
              </a:rPr>
              <a:t>William is the most common EMBA applicant. He’s a bit younger and a bit less experienced than other applicants, but this isn’t what makes him different from the others. Indeed, the difference lies within his ambitions. William wants more, but not on an intellectual, spiritual or meaningful level. William simply wants more on a professional and financial level. William wants an EMBA that will give him access to a promotion, a great network, and more importantly for him, an increase of his salary. William will choose an EBMA that is extremely well ranked, but even more importantly, offered by a prestigious school.</a:t>
            </a:r>
            <a:endParaRPr lang="fr-FR"/>
          </a:p>
        </p:txBody>
      </p:sp>
      <p:sp>
        <p:nvSpPr>
          <p:cNvPr id="12" name="Oval 11">
            <a:extLst>
              <a:ext uri="{FF2B5EF4-FFF2-40B4-BE49-F238E27FC236}">
                <a16:creationId xmlns:a16="http://schemas.microsoft.com/office/drawing/2014/main" id="{AB4B12C6-B648-F543-83C3-9FF492E1C32F}"/>
              </a:ext>
            </a:extLst>
          </p:cNvPr>
          <p:cNvSpPr/>
          <p:nvPr/>
        </p:nvSpPr>
        <p:spPr>
          <a:xfrm>
            <a:off x="609600" y="683240"/>
            <a:ext cx="2110740" cy="21285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Profile icon</a:t>
            </a:r>
          </a:p>
        </p:txBody>
      </p:sp>
      <p:pic>
        <p:nvPicPr>
          <p:cNvPr id="3" name="Image 17" descr="Une image contenant habits, complet&#10;&#10;Description générée automatiquement">
            <a:extLst>
              <a:ext uri="{FF2B5EF4-FFF2-40B4-BE49-F238E27FC236}">
                <a16:creationId xmlns:a16="http://schemas.microsoft.com/office/drawing/2014/main" id="{71D4A354-7877-4F6C-930D-21B0A0472AE7}"/>
              </a:ext>
            </a:extLst>
          </p:cNvPr>
          <p:cNvPicPr>
            <a:picLocks noChangeAspect="1"/>
          </p:cNvPicPr>
          <p:nvPr/>
        </p:nvPicPr>
        <p:blipFill rotWithShape="1">
          <a:blip r:embed="rId2"/>
          <a:srcRect l="43066" t="8177" r="42482" b="74787"/>
          <a:stretch/>
        </p:blipFill>
        <p:spPr>
          <a:xfrm>
            <a:off x="957531" y="1102772"/>
            <a:ext cx="1423002" cy="1439202"/>
          </a:xfrm>
          <a:prstGeom prst="rect">
            <a:avLst/>
          </a:prstGeom>
        </p:spPr>
      </p:pic>
      <p:sp>
        <p:nvSpPr>
          <p:cNvPr id="15" name="TextBox 7">
            <a:extLst>
              <a:ext uri="{FF2B5EF4-FFF2-40B4-BE49-F238E27FC236}">
                <a16:creationId xmlns:a16="http://schemas.microsoft.com/office/drawing/2014/main" id="{3F5EC24C-F0BF-44A7-A0E5-DAC8229B2723}"/>
              </a:ext>
            </a:extLst>
          </p:cNvPr>
          <p:cNvSpPr txBox="1"/>
          <p:nvPr/>
        </p:nvSpPr>
        <p:spPr>
          <a:xfrm>
            <a:off x="3961969" y="3991586"/>
            <a:ext cx="4907709" cy="2031325"/>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b="1">
                <a:cs typeface="Calibri"/>
              </a:rPr>
              <a:t>William's most important variables for an EMBA:</a:t>
            </a:r>
          </a:p>
          <a:p>
            <a:endParaRPr lang="en-US" b="1">
              <a:cs typeface="Calibri"/>
            </a:endParaRPr>
          </a:p>
          <a:p>
            <a:r>
              <a:rPr lang="en-US">
                <a:ea typeface="+mn-lt"/>
                <a:cs typeface="+mn-lt"/>
              </a:rPr>
              <a:t>-Reputation of the school 5/5</a:t>
            </a:r>
            <a:endParaRPr lang="en-US"/>
          </a:p>
          <a:p>
            <a:r>
              <a:rPr lang="en-US">
                <a:ea typeface="+mn-lt"/>
                <a:cs typeface="+mn-lt"/>
              </a:rPr>
              <a:t>-Increasing your salary 5/5</a:t>
            </a:r>
            <a:endParaRPr lang="en-US"/>
          </a:p>
          <a:p>
            <a:r>
              <a:rPr lang="en-US">
                <a:ea typeface="+mn-lt"/>
                <a:cs typeface="+mn-lt"/>
              </a:rPr>
              <a:t>-Ranking of the program 4/5</a:t>
            </a:r>
            <a:endParaRPr lang="en-US"/>
          </a:p>
          <a:p>
            <a:r>
              <a:rPr lang="en-US">
                <a:ea typeface="+mn-lt"/>
                <a:cs typeface="+mn-lt"/>
              </a:rPr>
              <a:t>-Networking 4/5</a:t>
            </a:r>
            <a:endParaRPr lang="en-US"/>
          </a:p>
          <a:p>
            <a:r>
              <a:rPr lang="en-US">
                <a:ea typeface="+mn-lt"/>
                <a:cs typeface="+mn-lt"/>
              </a:rPr>
              <a:t>-Obtaining a promotion 3/5</a:t>
            </a:r>
            <a:endParaRPr lang="en-US"/>
          </a:p>
        </p:txBody>
      </p:sp>
      <p:pic>
        <p:nvPicPr>
          <p:cNvPr id="16" name="Image 16">
            <a:extLst>
              <a:ext uri="{FF2B5EF4-FFF2-40B4-BE49-F238E27FC236}">
                <a16:creationId xmlns:a16="http://schemas.microsoft.com/office/drawing/2014/main" id="{279D5F1B-945E-406E-B3B2-F14247D6B6E7}"/>
              </a:ext>
            </a:extLst>
          </p:cNvPr>
          <p:cNvPicPr>
            <a:picLocks noChangeAspect="1"/>
          </p:cNvPicPr>
          <p:nvPr/>
        </p:nvPicPr>
        <p:blipFill>
          <a:blip r:embed="rId3"/>
          <a:stretch>
            <a:fillRect/>
          </a:stretch>
        </p:blipFill>
        <p:spPr>
          <a:xfrm>
            <a:off x="8980098" y="3854154"/>
            <a:ext cx="3174520" cy="2370220"/>
          </a:xfrm>
          <a:prstGeom prst="rect">
            <a:avLst/>
          </a:prstGeom>
        </p:spPr>
      </p:pic>
      <p:sp>
        <p:nvSpPr>
          <p:cNvPr id="14" name="TextBox 13">
            <a:extLst>
              <a:ext uri="{FF2B5EF4-FFF2-40B4-BE49-F238E27FC236}">
                <a16:creationId xmlns:a16="http://schemas.microsoft.com/office/drawing/2014/main" id="{1D0566E0-E101-8B44-8CCF-85ED8D7835BB}"/>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2</a:t>
            </a:r>
          </a:p>
        </p:txBody>
      </p:sp>
    </p:spTree>
    <p:extLst>
      <p:ext uri="{BB962C8B-B14F-4D97-AF65-F5344CB8AC3E}">
        <p14:creationId xmlns:p14="http://schemas.microsoft.com/office/powerpoint/2010/main" val="6065188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19</Slides>
  <Notes>1</Notes>
  <HiddenSlides>0</HiddenSlides>
  <ScaleCrop>false</ScaleCrop>
  <HeadingPairs>
    <vt:vector size="4" baseType="variant">
      <vt:variant>
        <vt:lpstr>Thème</vt:lpstr>
      </vt:variant>
      <vt:variant>
        <vt:i4>2</vt:i4>
      </vt:variant>
      <vt:variant>
        <vt:lpstr>Titres des diapositives</vt:lpstr>
      </vt:variant>
      <vt:variant>
        <vt:i4>19</vt:i4>
      </vt:variant>
    </vt:vector>
  </HeadingPairs>
  <TitlesOfParts>
    <vt:vector size="21" baseType="lpstr">
      <vt:lpstr>Office Theme</vt:lpstr>
      <vt:lpstr>Capgemini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Recommendations for EEE Management – Persona 1  </vt:lpstr>
      <vt:lpstr>Recommendations for EEE Management – Persona 2</vt:lpstr>
      <vt:lpstr>Recommendations for EEE Management – Persona 3</vt:lpstr>
      <vt:lpstr>Recommendations for EEE Management– Persona 4</vt:lpstr>
      <vt:lpstr>Présentation PowerPoint</vt:lpstr>
      <vt:lpstr>Limitations to the use of the segmentation survey </vt:lpstr>
      <vt:lpstr>Présentation PowerPoint</vt:lpstr>
      <vt:lpstr> </vt:lpstr>
      <vt:lpstr>Appendix 1. Ran analysis on Python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dc:title>
  <dc:creator>Laure Dassy (Student at CentraleSupelec)</dc:creator>
  <cp:revision>3</cp:revision>
  <dcterms:created xsi:type="dcterms:W3CDTF">2021-01-26T10:38:53Z</dcterms:created>
  <dcterms:modified xsi:type="dcterms:W3CDTF">2021-01-31T18:09:18Z</dcterms:modified>
</cp:coreProperties>
</file>