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4705" r:id="rId3"/>
    <p:sldId id="4717" r:id="rId4"/>
    <p:sldId id="4720" r:id="rId5"/>
    <p:sldId id="4718" r:id="rId6"/>
    <p:sldId id="4719" r:id="rId7"/>
    <p:sldId id="4721" r:id="rId8"/>
    <p:sldId id="4706" r:id="rId9"/>
    <p:sldId id="4707" r:id="rId10"/>
    <p:sldId id="4708" r:id="rId11"/>
    <p:sldId id="4709" r:id="rId12"/>
    <p:sldId id="4711" r:id="rId13"/>
    <p:sldId id="4712" r:id="rId14"/>
    <p:sldId id="4713" r:id="rId15"/>
    <p:sldId id="4714" r:id="rId16"/>
    <p:sldId id="4710" r:id="rId17"/>
    <p:sldId id="4725" r:id="rId18"/>
    <p:sldId id="4722" r:id="rId19"/>
    <p:sldId id="260" r:id="rId20"/>
    <p:sldId id="47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0E4B8-BADD-DA4D-8F31-4AE23A4DD96A}" v="1608" dt="2021-01-31T18:05:31.058"/>
    <p1510:client id="{6121F7B3-E29B-C048-882F-13D2BFEBF00A}" v="746" dt="2021-01-31T18:00:30.430"/>
    <p1510:client id="{90FB5034-EF1C-B0E3-9411-189DD28EB8A0}" v="1419" dt="2021-01-31T18:05:04.670"/>
    <p1510:client id="{EC7A59CE-7DA4-3291-E2AF-003969763F58}" v="154" dt="2021-01-31T18:05:26.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5267"/>
  </p:normalViewPr>
  <p:slideViewPr>
    <p:cSldViewPr snapToGrid="0" snapToObjects="1">
      <p:cViewPr>
        <p:scale>
          <a:sx n="83" d="100"/>
          <a:sy n="83" d="100"/>
        </p:scale>
        <p:origin x="2256"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9T14:45:30.974"/>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03.9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1,'43'0,"17"0,-28 0,33 0,34 0,-35 0,-11 0,-4 0,-12 0,28 0,-31 0,16 0,-28 0,-1 0,0 0,-4 0,3 0,-9 0,3 0,-4 0,0 0,4 0,-4 0,4 0,-4 4,-1-3,5 4,-3-1,3-3,-4 3,-1-4,1 4,9-2,-7 2,7-4,-4 5,-4-4,9 3,-4 1,5-4,1 9,-1-9,0 9,1-9,-1 3,6-4,-4 5,4-4,1 4,-5-5,10 0,-10 5,5-4,-7 4,0 0,7-4,-11 3,10 1,-11-4,0 4,4-5,-4 0,0 0,4 0,-4 0,0 4,5-2,-5 2,5-4,0 0,1 0,-1 5,6-4,-4 3,11-4,-5 0,0 0,4 0,-10 0,11 0,-11 5,4-4,-5 4,5-5,-4 0,10 0,-4 0,6 0,0 0,0 0,1 0,-7 0,4 0,-4 0,0 0,-1 0,-1 0,-4 0,4 0,-5 0,5 0,-4 0,4 0,-5 0,-1 0,-5 0,4 0,-4 0,1 0,3 0,-9 0,3 0,-4 0,0 0,5 0,-5 0,5 0,-5 0,0 0,3 0,-2 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15.95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0,'38'0,"-4"0,-12 0,-6 0,4 0,-4 0,5 0,1 0,-1 0,0 0,0 0,1 0,5 0,-9 0,8 5,-15-4,9 4,-9-1,3-3,-4 3,5-4,-4 5,4-4,-6 3,1 0,-1-3,5 4,2-5,-1 4,0-3,0 3,-4-4,4 0,-6 4,6-3,-4 4,4-5,0 0,-4 4,9-3,-4 3,0-4,4 0,-9 0,9 0,-9 0,9 0,-9 0,4 0,0 0,-4 0,9 5,-9-4,9 4,-9-5,9 0,-9 0,9 0,-9 0,3 0,1 0,-4 0,4 0,-5 0,5 0,-5 0,5 0,0 0,1 0,0 0,4 0,-3 0,4 0,0 0,1 0,5 0,-4 0,11 0,-12 0,12 0,-11 0,10 0,-10 0,5 0,-7 0,0 0,1 0,-6 0,4 0,-9 0,4 0,-6 0,1 0,3 0,-2 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47:22.82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1,'42'0,"6"0,-4 0,33 0,-19 0,27 0,-24 0,8 0,-8 0,15 0,-21 0,13 0,-9 0,-13 0,11 0,-13 0,0 0,5 0,-12 0,-1 0,-3 0,-10 0,11 0,-11 0,10 0,-10 0,4 0,1 5,-5-4,10 4,-10-5,11 0,-5 0,6 0,0 0,0 6,0-5,0 4,0-5,1 0,6 0,-6 0,7 0,-1 0,-6 0,7 0,-8 0,0 0,0 0,0 0,-6 0,-2 0,-5 0,-1 0,0 0,-5 0,5 5,-11-4,5 4,0-5,1 0,12 0,-5 4,10-2,-4 2,6-4,0 0,-6 0,-2 5,1-4,-6 4,1-5,-3 0,-4 0,5 0,-5 0,4 0,-4 0,0 0,4 0,-9 0,9 0,-9 0,9 0,-9 0,9 0,-9 0,9 0,-9 0,4 0,0 0,-4 0,4 0,-6 0,1 0,4 0,-4 0,4 0,-4 0,0 0,4 0,-4 0,3 0,2 0,1 0,5 0,-5 0,4 0,-4-5,0 4,-1-4,-5 5,-1 0,5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2.2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0,'54'0,"-3"0,-16 0,31 0,6 0,-1 0,-2 0,-4 0,-28 0,-6 0,-8 0,12 0,-18 0,2 0,0 0,-7 0,12 0,-14 0,9 0,-4 0,0 0,3 0,-3 0,0 0,3 0,-3 0,0 0,3 0,-2 0,-1 0,5 0,-9 0,9 0,1 0,-4 0,2 0,-5 0,1 0,4 0,-5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4.0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49,'61'0,"-2"0,-15 0,-2 0,-7 0,0 0,-11 0,8 0,-19 0,13 0,-15 0,9 0,2 0,1 0,-1 0,4 0,-8 0,10-4,-7 2,0-2,-5-1,-1 4,4-3,-7 0,7 3,-5-4,1 1,5 3,-5-3,3 4,-4 0,1 0,3 0,-4 0,1 0,3-4,-4 3,4-3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6.0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1,'56'0,"-7"0,8 0,-11 0,20 0,-13 0,14 0,-14 0,-1 0,-10 0,-6 0,-1 0,0 0,-6 0,-7 0,-2 0,-4 0,0 0,4 0,-9 0,8 0,2 0,0 0,5 0,-5 0,0 0,7 0,-5 0,4 0,-6 0,-4 0,-3 0,5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9T14:39:57.7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1,'64'0,"-8"0,-28 0,-5 0,10 0,-10 0,11 0,-5 0,-5 0,8 0,-14 0,9 0,-6 0,1 0,-1 0,-5 0,-1 0,3 0,-6 0,10 0,-8 0,1 0,3 0,-3 0,0 0,3 0,-3 0,-1 0,3 0,-2 0,3 0,-3 0,3 0,-3 0,0 0,3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1470A-57B5-A543-9BB4-676460FC626A}"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B5252-3F7F-4844-8439-37354D766F3E}" type="slidenum">
              <a:rPr lang="en-US" smtClean="0"/>
              <a:t>‹N°›</a:t>
            </a:fld>
            <a:endParaRPr lang="en-US"/>
          </a:p>
        </p:txBody>
      </p:sp>
    </p:spTree>
    <p:extLst>
      <p:ext uri="{BB962C8B-B14F-4D97-AF65-F5344CB8AC3E}">
        <p14:creationId xmlns:p14="http://schemas.microsoft.com/office/powerpoint/2010/main" val="131289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0B5252-3F7F-4844-8439-37354D766F3E}" type="slidenum">
              <a:rPr lang="en-US" smtClean="0"/>
              <a:t>16</a:t>
            </a:fld>
            <a:endParaRPr lang="en-US"/>
          </a:p>
        </p:txBody>
      </p:sp>
    </p:spTree>
    <p:extLst>
      <p:ext uri="{BB962C8B-B14F-4D97-AF65-F5344CB8AC3E}">
        <p14:creationId xmlns:p14="http://schemas.microsoft.com/office/powerpoint/2010/main" val="169337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1A54-4898-7848-9D28-588B64AAD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A9FDB-4DA7-D643-90C0-87694C4FF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BF08A-1F67-F04B-9E55-B8E3CB05E229}"/>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122D6B28-1168-D64F-8C7E-B92D65B9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EEE14-40CA-7B48-9BB6-37BBA024D45D}"/>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40901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7FBC-1436-3F4F-A930-E91B72A2A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7C21B-F298-DE48-A595-A62DEAD38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D3DBB-849D-2B4E-8D7D-59EBBCB05E64}"/>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696B998B-1A6A-324F-B408-2AB545874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DF902-DA45-A542-9061-67D9CE9DDAC4}"/>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34649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75E32-F399-E248-A6F9-9A8FBE7F3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557EC4-B859-5441-AB04-FA71DA8AE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AE275-EDBE-024B-8B62-DBC68925354B}"/>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2F6E3BD-4FCA-984E-8E2D-FB38F455D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6F4A1-D3E8-8040-8B54-4E4B6D46E1A1}"/>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30173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84703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29079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2200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219847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50684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446290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980873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a:t>Insert education </a:t>
            </a:r>
          </a:p>
        </p:txBody>
      </p:sp>
      <p:sp>
        <p:nvSpPr>
          <p:cNvPr id="1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a:t>Insert Name</a:t>
            </a:r>
          </a:p>
        </p:txBody>
      </p:sp>
      <p:sp>
        <p:nvSpPr>
          <p:cNvPr id="1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5"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Tree>
    <p:extLst>
      <p:ext uri="{BB962C8B-B14F-4D97-AF65-F5344CB8AC3E}">
        <p14:creationId xmlns:p14="http://schemas.microsoft.com/office/powerpoint/2010/main" val="215190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AA2E-6D82-A540-9B1F-944F5A4A1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C78FE-E9F9-A442-B202-2B3F442D2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757C7-EF56-2842-B947-D1B9E0D0954A}"/>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EE80C0A-C690-4645-99F3-9F4F90716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CAB22-EA1E-7548-9240-5F30E73D369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507414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fr-FR"/>
              <a:t>Modifiez le style du titre</a:t>
            </a:r>
            <a:endParaRPr lang="en-GB"/>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5"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6"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96182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656700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7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36158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6949440" y="1259376"/>
            <a:ext cx="4704974"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27"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6949440" y="5568661"/>
            <a:ext cx="4704974"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a:t>Insert text data</a:t>
            </a:r>
          </a:p>
        </p:txBody>
      </p:sp>
      <p:sp>
        <p:nvSpPr>
          <p:cNvPr id="28"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6949440" y="4581128"/>
            <a:ext cx="4704974"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a:t>Nº</a:t>
            </a:r>
          </a:p>
        </p:txBody>
      </p:sp>
      <p:sp>
        <p:nvSpPr>
          <p:cNvPr id="11" name="Title 1"/>
          <p:cNvSpPr>
            <a:spLocks noGrp="1"/>
          </p:cNvSpPr>
          <p:nvPr>
            <p:ph type="title"/>
          </p:nvPr>
        </p:nvSpPr>
        <p:spPr>
          <a:xfrm>
            <a:off x="227349" y="0"/>
            <a:ext cx="6362137" cy="1104900"/>
          </a:xfrm>
          <a:prstGeom prst="rect">
            <a:avLst/>
          </a:prstGeom>
        </p:spPr>
        <p:txBody>
          <a:bodyPr/>
          <a:lstStyle/>
          <a:p>
            <a:r>
              <a:rPr lang="fr-FR"/>
              <a:t>Modifiez le style du titre</a:t>
            </a:r>
            <a:endParaRPr lang="en-GB"/>
          </a:p>
        </p:txBody>
      </p:sp>
      <p:sp>
        <p:nvSpPr>
          <p:cNvPr id="3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34"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Tree>
    <p:extLst>
      <p:ext uri="{BB962C8B-B14F-4D97-AF65-F5344CB8AC3E}">
        <p14:creationId xmlns:p14="http://schemas.microsoft.com/office/powerpoint/2010/main" val="4031598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2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a:t>Nº</a:t>
            </a:r>
          </a:p>
        </p:txBody>
      </p:sp>
    </p:spTree>
    <p:extLst>
      <p:ext uri="{BB962C8B-B14F-4D97-AF65-F5344CB8AC3E}">
        <p14:creationId xmlns:p14="http://schemas.microsoft.com/office/powerpoint/2010/main" val="807945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49" name="think-cell Slide" r:id="rId4" imgW="270" imgH="270" progId="TCLayout.ActiveDocument.1">
                  <p:embed/>
                </p:oleObj>
              </mc:Choice>
              <mc:Fallback>
                <p:oleObj name="think-cell Slide" r:id="rId4" imgW="270" imgH="270" progId="TCLayout.ActiveDocument.1">
                  <p:embed/>
                  <p:pic>
                    <p:nvPicPr>
                      <p:cNvPr id="22" name="Object 2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25012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6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fr-FR"/>
              <a:t>Modifiez le style du titre</a:t>
            </a:r>
            <a:endParaRPr lang="en-GB"/>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5"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a:t>
            </a:fld>
            <a:endParaRPr lang="en-US" sz="800">
              <a:solidFill>
                <a:schemeClr val="bg1">
                  <a:lumMod val="65000"/>
                </a:schemeClr>
              </a:solidFill>
              <a:cs typeface="Arial" panose="020B0604020202020204" pitchFamily="34" charset="0"/>
            </a:endParaRPr>
          </a:p>
        </p:txBody>
      </p:sp>
      <p:sp>
        <p:nvSpPr>
          <p:cNvPr id="3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2019. All rights reserved |</a:t>
            </a:r>
          </a:p>
        </p:txBody>
      </p:sp>
    </p:spTree>
    <p:extLst>
      <p:ext uri="{BB962C8B-B14F-4D97-AF65-F5344CB8AC3E}">
        <p14:creationId xmlns:p14="http://schemas.microsoft.com/office/powerpoint/2010/main" val="2891861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697"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userDrawn="1"/>
        </p:nvSpPr>
        <p:spPr bwMode="auto">
          <a:xfrm>
            <a:off x="0" y="0"/>
            <a:ext cx="6884760"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47962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fr-FR"/>
              <a:t>Modifiez le style du titre</a:t>
            </a:r>
            <a:endParaRPr lang="en-GB"/>
          </a:p>
        </p:txBody>
      </p:sp>
      <p:sp>
        <p:nvSpPr>
          <p:cNvPr id="3"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5"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510762"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8"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8035327" y="2742306"/>
            <a:ext cx="3644899" cy="974725"/>
          </a:xfrm>
          <a:prstGeom prst="rect">
            <a:avLst/>
          </a:prstGeom>
        </p:spPr>
        <p:txBody>
          <a:bodyPr>
            <a:noAutofit/>
          </a:bodyPr>
          <a:lstStyle>
            <a:lvl1pPr algn="r">
              <a:lnSpc>
                <a:spcPct val="85000"/>
              </a:lnSpc>
              <a:defRPr sz="3200">
                <a:solidFill>
                  <a:schemeClr val="bg1"/>
                </a:solidFill>
              </a:defRPr>
            </a:lvl1pPr>
          </a:lstStyle>
          <a:p>
            <a:pPr lvl="0"/>
            <a:r>
              <a:rPr lang="en-US"/>
              <a:t>Click to add subtitle</a:t>
            </a:r>
          </a:p>
        </p:txBody>
      </p:sp>
      <p:sp>
        <p:nvSpPr>
          <p:cNvPr id="9" name="Espace réservé du texte 4"/>
          <p:cNvSpPr>
            <a:spLocks noGrp="1"/>
          </p:cNvSpPr>
          <p:nvPr>
            <p:ph type="body" sz="quarter" idx="16" hasCustomPrompt="1"/>
          </p:nvPr>
        </p:nvSpPr>
        <p:spPr>
          <a:xfrm>
            <a:off x="227349" y="1148607"/>
            <a:ext cx="8595375"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Tree>
    <p:extLst>
      <p:ext uri="{BB962C8B-B14F-4D97-AF65-F5344CB8AC3E}">
        <p14:creationId xmlns:p14="http://schemas.microsoft.com/office/powerpoint/2010/main" val="263592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45" name="think-cell Slide" r:id="rId4" imgW="270" imgH="270" progId="TCLayout.ActiveDocument.1">
                  <p:embed/>
                </p:oleObj>
              </mc:Choice>
              <mc:Fallback>
                <p:oleObj name="think-cell Slide" r:id="rId4" imgW="270" imgH="270" progId="TCLayout.ActiveDocument.1">
                  <p:embed/>
                  <p:pic>
                    <p:nvPicPr>
                      <p:cNvPr id="20" name="Object 1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userDrawn="1"/>
        </p:nvGrpSpPr>
        <p:grpSpPr>
          <a:xfrm>
            <a:off x="5474198" y="1"/>
            <a:ext cx="6717802" cy="6879906"/>
            <a:chOff x="5301197" y="14514"/>
            <a:chExt cx="6689458" cy="6850879"/>
          </a:xfrm>
          <a:solidFill>
            <a:schemeClr val="accent4"/>
          </a:solidFill>
        </p:grpSpPr>
        <p:sp>
          <p:nvSpPr>
            <p:cNvPr id="87046"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047"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27349" y="0"/>
            <a:ext cx="9991689" cy="1104900"/>
          </a:xfrm>
          <a:prstGeom prst="rect">
            <a:avLst/>
          </a:prstGeom>
        </p:spPr>
        <p:txBody>
          <a:bodyPr/>
          <a:lstStyle/>
          <a:p>
            <a:r>
              <a:rPr lang="fr-FR"/>
              <a:t>Modifiez le style du titre</a:t>
            </a:r>
            <a:endParaRPr lang="en-GB"/>
          </a:p>
        </p:txBody>
      </p:sp>
      <p:sp>
        <p:nvSpPr>
          <p:cNvPr id="6"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fr-FR"/>
              <a:t>Cliquez sur l'icône pour ajouter une image</a:t>
            </a:r>
            <a:endParaRPr lang="pt-PT"/>
          </a:p>
        </p:txBody>
      </p:sp>
      <p:sp>
        <p:nvSpPr>
          <p:cNvPr id="8"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3"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5" name="Text Placeholder 7">
            <a:extLst>
              <a:ext uri="{FF2B5EF4-FFF2-40B4-BE49-F238E27FC236}">
                <a16:creationId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Tree>
    <p:extLst>
      <p:ext uri="{BB962C8B-B14F-4D97-AF65-F5344CB8AC3E}">
        <p14:creationId xmlns:p14="http://schemas.microsoft.com/office/powerpoint/2010/main" val="66594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1A27-F30C-EC4F-AB1B-B4E79A0A82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370E62-9DFE-5541-86BF-0A096A646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7DFAB-1768-4A47-A5B3-FF63BFEE1C91}"/>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D8B8B4C6-2FB3-5A4D-BF69-6D377B753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2E160-E0C1-7A4E-905F-5F9767D0DDEA}"/>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1074897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11">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69"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userDrawn="1"/>
        </p:nvGrpSpPr>
        <p:grpSpPr>
          <a:xfrm>
            <a:off x="5474198" y="1"/>
            <a:ext cx="6717802" cy="6879906"/>
            <a:chOff x="5301197" y="14514"/>
            <a:chExt cx="6689458" cy="6850879"/>
          </a:xfrm>
          <a:solidFill>
            <a:schemeClr val="accent4"/>
          </a:solidFill>
        </p:grpSpPr>
        <p:sp>
          <p:nvSpPr>
            <p:cNvPr id="12"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893124" y="4430870"/>
            <a:ext cx="4123375" cy="2046130"/>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‹N°›</a:t>
            </a:fld>
            <a:endParaRPr lang="en-US" sz="800">
              <a:solidFill>
                <a:schemeClr val="bg1"/>
              </a:solidFill>
              <a:cs typeface="Arial" panose="020B0604020202020204" pitchFamily="34" charset="0"/>
            </a:endParaRPr>
          </a:p>
        </p:txBody>
      </p:sp>
      <p:sp>
        <p:nvSpPr>
          <p:cNvPr id="9"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2019. All rights reserved |</a:t>
            </a:r>
          </a:p>
        </p:txBody>
      </p:sp>
      <p:sp>
        <p:nvSpPr>
          <p:cNvPr id="2" name="Title 1"/>
          <p:cNvSpPr>
            <a:spLocks noGrp="1"/>
          </p:cNvSpPr>
          <p:nvPr>
            <p:ph type="title"/>
          </p:nvPr>
        </p:nvSpPr>
        <p:spPr>
          <a:xfrm>
            <a:off x="6688365" y="4199582"/>
            <a:ext cx="3484336" cy="2218871"/>
          </a:xfrm>
          <a:prstGeom prst="rect">
            <a:avLst/>
          </a:prstGeom>
        </p:spPr>
        <p:txBody>
          <a:bodyPr/>
          <a:lstStyle>
            <a:lvl1pPr>
              <a:defRPr>
                <a:solidFill>
                  <a:schemeClr val="bg1"/>
                </a:solidFill>
              </a:defRPr>
            </a:lvl1pPr>
          </a:lstStyle>
          <a:p>
            <a:r>
              <a:rPr lang="fr-FR"/>
              <a:t>Modifiez le style du titre</a:t>
            </a:r>
            <a:endParaRPr lang="en-GB"/>
          </a:p>
        </p:txBody>
      </p:sp>
    </p:spTree>
    <p:extLst>
      <p:ext uri="{BB962C8B-B14F-4D97-AF65-F5344CB8AC3E}">
        <p14:creationId xmlns:p14="http://schemas.microsoft.com/office/powerpoint/2010/main" val="39038582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79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2351584" y="-1"/>
            <a:ext cx="12192000" cy="6857998"/>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50598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1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48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Freeform 6"/>
          <p:cNvSpPr>
            <a:spLocks/>
          </p:cNvSpPr>
          <p:nvPr userDrawn="1"/>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50" y="824315"/>
            <a:ext cx="4500650" cy="1830078"/>
          </a:xfrm>
          <a:prstGeom prst="rect">
            <a:avLst/>
          </a:prstGeom>
        </p:spPr>
        <p:txBody>
          <a:bodyPr/>
          <a:lstStyle>
            <a:lvl1pPr>
              <a:defRPr>
                <a:solidFill>
                  <a:schemeClr val="accent2"/>
                </a:solidFill>
              </a:defRPr>
            </a:lvl1pPr>
          </a:lstStyle>
          <a:p>
            <a:r>
              <a:rPr lang="fr-FR"/>
              <a:t>Modifiez le style du titre</a:t>
            </a:r>
            <a:endParaRPr lang="en-GB"/>
          </a:p>
        </p:txBody>
      </p:sp>
      <p:sp>
        <p:nvSpPr>
          <p:cNvPr id="4" name="Espace réservé du texte 3"/>
          <p:cNvSpPr>
            <a:spLocks noGrp="1"/>
          </p:cNvSpPr>
          <p:nvPr>
            <p:ph type="body" sz="quarter" idx="33"/>
          </p:nvPr>
        </p:nvSpPr>
        <p:spPr>
          <a:xfrm>
            <a:off x="5160000" y="2997000"/>
            <a:ext cx="6755775" cy="3492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2458903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5841"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a:t>Modifiez le style du titre</a:t>
            </a:r>
            <a:endParaRPr lang="en-GB"/>
          </a:p>
        </p:txBody>
      </p:sp>
      <p:sp>
        <p:nvSpPr>
          <p:cNvPr id="82951" name="Freeform 7"/>
          <p:cNvSpPr>
            <a:spLocks/>
          </p:cNvSpPr>
          <p:nvPr userDrawn="1"/>
        </p:nvSpPr>
        <p:spPr bwMode="auto">
          <a:xfrm>
            <a:off x="8628063" y="-3175"/>
            <a:ext cx="266700" cy="6350"/>
          </a:xfrm>
          <a:custGeom>
            <a:avLst/>
            <a:gdLst/>
            <a:ahLst/>
            <a:cxnLst>
              <a:cxn ang="0">
                <a:pos x="84" y="0"/>
              </a:cxn>
              <a:cxn ang="0">
                <a:pos x="84" y="2"/>
              </a:cxn>
              <a:cxn ang="0">
                <a:pos x="4" y="2"/>
              </a:cxn>
              <a:cxn ang="0">
                <a:pos x="0" y="0"/>
              </a:cxn>
              <a:cxn ang="0">
                <a:pos x="84" y="0"/>
              </a:cxn>
            </a:cxnLst>
            <a:rect l="0" t="0" r="r" b="b"/>
            <a:pathLst>
              <a:path w="84" h="2">
                <a:moveTo>
                  <a:pt x="84" y="0"/>
                </a:moveTo>
                <a:cubicBezTo>
                  <a:pt x="83" y="1"/>
                  <a:pt x="83" y="1"/>
                  <a:pt x="84" y="2"/>
                </a:cubicBezTo>
                <a:cubicBezTo>
                  <a:pt x="57" y="2"/>
                  <a:pt x="31" y="2"/>
                  <a:pt x="4" y="2"/>
                </a:cubicBezTo>
                <a:cubicBezTo>
                  <a:pt x="3" y="2"/>
                  <a:pt x="1" y="1"/>
                  <a:pt x="0" y="0"/>
                </a:cubicBezTo>
                <a:cubicBezTo>
                  <a:pt x="28" y="0"/>
                  <a:pt x="56" y="0"/>
                  <a:pt x="84" y="0"/>
                </a:cubicBezTo>
                <a:close/>
              </a:path>
            </a:pathLst>
          </a:custGeom>
          <a:solidFill>
            <a:srgbClr val="7EC2E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a:t>Cliquez sur l'icône pour ajouter une image</a:t>
            </a:r>
            <a:endParaRPr lang="pt-PT"/>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‹N°›</a:t>
            </a:fld>
            <a:endParaRPr lang="en-US" sz="80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50000"/>
                  </a:schemeClr>
                </a:solidFill>
              </a:rPr>
              <a:t>© Capgemini 2019. All rights reserved |</a:t>
            </a:r>
          </a:p>
        </p:txBody>
      </p:sp>
    </p:spTree>
    <p:extLst>
      <p:ext uri="{BB962C8B-B14F-4D97-AF65-F5344CB8AC3E}">
        <p14:creationId xmlns:p14="http://schemas.microsoft.com/office/powerpoint/2010/main" val="1417823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686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userDrawn="1"/>
        </p:nvSpPr>
        <p:spPr bwMode="auto">
          <a:xfrm>
            <a:off x="0" y="0"/>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3973" name="Freeform 5"/>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5" name="Freeform 7"/>
          <p:cNvSpPr>
            <a:spLocks/>
          </p:cNvSpPr>
          <p:nvPr userDrawn="1"/>
        </p:nvSpPr>
        <p:spPr bwMode="auto">
          <a:xfrm>
            <a:off x="1651000"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6" name="Freeform 8"/>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4" name="Title 1"/>
          <p:cNvSpPr>
            <a:spLocks noGrp="1"/>
          </p:cNvSpPr>
          <p:nvPr>
            <p:ph type="title"/>
          </p:nvPr>
        </p:nvSpPr>
        <p:spPr>
          <a:xfrm>
            <a:off x="227350" y="566057"/>
            <a:ext cx="4257564" cy="1767016"/>
          </a:xfrm>
          <a:prstGeom prst="rect">
            <a:avLst/>
          </a:prstGeom>
        </p:spPr>
        <p:txBody>
          <a:bodyPr/>
          <a:lstStyle>
            <a:lvl1pPr>
              <a:defRPr>
                <a:solidFill>
                  <a:schemeClr val="accent5"/>
                </a:solidFill>
              </a:defRPr>
            </a:lvl1pPr>
          </a:lstStyle>
          <a:p>
            <a:r>
              <a:rPr lang="fr-FR"/>
              <a:t>Modifiez le style du titre</a:t>
            </a:r>
            <a:endParaRPr lang="en-GB"/>
          </a:p>
        </p:txBody>
      </p:sp>
      <p:sp>
        <p:nvSpPr>
          <p:cNvPr id="15"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6721460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16">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724994" cy="1104900"/>
          </a:xfrm>
          <a:prstGeom prst="rect">
            <a:avLst/>
          </a:prstGeom>
        </p:spPr>
        <p:txBody>
          <a:bodyPr/>
          <a:lstStyle/>
          <a:p>
            <a:r>
              <a:rPr lang="fr-FR"/>
              <a:t>Modifiez le style du titre</a:t>
            </a:r>
            <a:endParaRPr lang="en-GB"/>
          </a:p>
        </p:txBody>
      </p:sp>
      <p:sp>
        <p:nvSpPr>
          <p:cNvPr id="9" name="Freeform 6"/>
          <p:cNvSpPr>
            <a:spLocks/>
          </p:cNvSpPr>
          <p:nvPr userDrawn="1"/>
        </p:nvSpPr>
        <p:spPr bwMode="auto">
          <a:xfrm>
            <a:off x="6441978" y="0"/>
            <a:ext cx="5750022" cy="5887322"/>
          </a:xfrm>
          <a:custGeom>
            <a:avLst/>
            <a:gdLst/>
            <a:ahLst/>
            <a:cxnLst>
              <a:cxn ang="0">
                <a:pos x="782" y="0"/>
              </a:cxn>
              <a:cxn ang="0">
                <a:pos x="2429" y="0"/>
              </a:cxn>
              <a:cxn ang="0">
                <a:pos x="2429" y="1457"/>
              </a:cxn>
              <a:cxn ang="0">
                <a:pos x="2429" y="1472"/>
              </a:cxn>
              <a:cxn ang="0">
                <a:pos x="2428" y="1482"/>
              </a:cxn>
              <a:cxn ang="0">
                <a:pos x="2388" y="1687"/>
              </a:cxn>
              <a:cxn ang="0">
                <a:pos x="2249" y="2084"/>
              </a:cxn>
              <a:cxn ang="0">
                <a:pos x="2122" y="2284"/>
              </a:cxn>
              <a:cxn ang="0">
                <a:pos x="2025" y="2379"/>
              </a:cxn>
              <a:cxn ang="0">
                <a:pos x="1819" y="2476"/>
              </a:cxn>
              <a:cxn ang="0">
                <a:pos x="1760" y="2484"/>
              </a:cxn>
              <a:cxn ang="0">
                <a:pos x="1699" y="2484"/>
              </a:cxn>
              <a:cxn ang="0">
                <a:pos x="1690" y="2483"/>
              </a:cxn>
              <a:cxn ang="0">
                <a:pos x="1562" y="2459"/>
              </a:cxn>
              <a:cxn ang="0">
                <a:pos x="1554" y="2451"/>
              </a:cxn>
              <a:cxn ang="0">
                <a:pos x="1522" y="2378"/>
              </a:cxn>
              <a:cxn ang="0">
                <a:pos x="1415" y="2267"/>
              </a:cxn>
              <a:cxn ang="0">
                <a:pos x="1266" y="2168"/>
              </a:cxn>
              <a:cxn ang="0">
                <a:pos x="929" y="1993"/>
              </a:cxn>
              <a:cxn ang="0">
                <a:pos x="556" y="1797"/>
              </a:cxn>
              <a:cxn ang="0">
                <a:pos x="256" y="1586"/>
              </a:cxn>
              <a:cxn ang="0">
                <a:pos x="68" y="1358"/>
              </a:cxn>
              <a:cxn ang="0">
                <a:pos x="24" y="1256"/>
              </a:cxn>
              <a:cxn ang="0">
                <a:pos x="0" y="1129"/>
              </a:cxn>
              <a:cxn ang="0">
                <a:pos x="0" y="1060"/>
              </a:cxn>
              <a:cxn ang="0">
                <a:pos x="12" y="973"/>
              </a:cxn>
              <a:cxn ang="0">
                <a:pos x="112" y="718"/>
              </a:cxn>
              <a:cxn ang="0">
                <a:pos x="336" y="415"/>
              </a:cxn>
              <a:cxn ang="0">
                <a:pos x="730" y="43"/>
              </a:cxn>
              <a:cxn ang="0">
                <a:pos x="782" y="0"/>
              </a:cxn>
            </a:cxnLst>
            <a:rect l="0" t="0" r="r" b="b"/>
            <a:pathLst>
              <a:path w="2429" h="2484">
                <a:moveTo>
                  <a:pt x="782" y="0"/>
                </a:moveTo>
                <a:cubicBezTo>
                  <a:pt x="1331" y="0"/>
                  <a:pt x="1880" y="0"/>
                  <a:pt x="2429" y="0"/>
                </a:cubicBezTo>
                <a:cubicBezTo>
                  <a:pt x="2429" y="486"/>
                  <a:pt x="2429" y="971"/>
                  <a:pt x="2429" y="1457"/>
                </a:cubicBezTo>
                <a:cubicBezTo>
                  <a:pt x="2429" y="1462"/>
                  <a:pt x="2429" y="1467"/>
                  <a:pt x="2429" y="1472"/>
                </a:cubicBezTo>
                <a:cubicBezTo>
                  <a:pt x="2429" y="1476"/>
                  <a:pt x="2429" y="1479"/>
                  <a:pt x="2428" y="1482"/>
                </a:cubicBezTo>
                <a:cubicBezTo>
                  <a:pt x="2418" y="1551"/>
                  <a:pt x="2405" y="1619"/>
                  <a:pt x="2388" y="1687"/>
                </a:cubicBezTo>
                <a:cubicBezTo>
                  <a:pt x="2355" y="1824"/>
                  <a:pt x="2312" y="1957"/>
                  <a:pt x="2249" y="2084"/>
                </a:cubicBezTo>
                <a:cubicBezTo>
                  <a:pt x="2214" y="2155"/>
                  <a:pt x="2171" y="2222"/>
                  <a:pt x="2122" y="2284"/>
                </a:cubicBezTo>
                <a:cubicBezTo>
                  <a:pt x="2093" y="2319"/>
                  <a:pt x="2061" y="2351"/>
                  <a:pt x="2025" y="2379"/>
                </a:cubicBezTo>
                <a:cubicBezTo>
                  <a:pt x="1964" y="2427"/>
                  <a:pt x="1896" y="2461"/>
                  <a:pt x="1819" y="2476"/>
                </a:cubicBezTo>
                <a:cubicBezTo>
                  <a:pt x="1799" y="2480"/>
                  <a:pt x="1779" y="2481"/>
                  <a:pt x="1760" y="2484"/>
                </a:cubicBezTo>
                <a:cubicBezTo>
                  <a:pt x="1740" y="2484"/>
                  <a:pt x="1719" y="2484"/>
                  <a:pt x="1699" y="2484"/>
                </a:cubicBezTo>
                <a:cubicBezTo>
                  <a:pt x="1696" y="2484"/>
                  <a:pt x="1693" y="2483"/>
                  <a:pt x="1690" y="2483"/>
                </a:cubicBezTo>
                <a:cubicBezTo>
                  <a:pt x="1647" y="2480"/>
                  <a:pt x="1604" y="2471"/>
                  <a:pt x="1562" y="2459"/>
                </a:cubicBezTo>
                <a:cubicBezTo>
                  <a:pt x="1558" y="2457"/>
                  <a:pt x="1555" y="2455"/>
                  <a:pt x="1554" y="2451"/>
                </a:cubicBezTo>
                <a:cubicBezTo>
                  <a:pt x="1549" y="2424"/>
                  <a:pt x="1537" y="2400"/>
                  <a:pt x="1522" y="2378"/>
                </a:cubicBezTo>
                <a:cubicBezTo>
                  <a:pt x="1494" y="2334"/>
                  <a:pt x="1455" y="2300"/>
                  <a:pt x="1415" y="2267"/>
                </a:cubicBezTo>
                <a:cubicBezTo>
                  <a:pt x="1369" y="2229"/>
                  <a:pt x="1317" y="2198"/>
                  <a:pt x="1266" y="2168"/>
                </a:cubicBezTo>
                <a:cubicBezTo>
                  <a:pt x="1156" y="2105"/>
                  <a:pt x="1042" y="2050"/>
                  <a:pt x="929" y="1993"/>
                </a:cubicBezTo>
                <a:cubicBezTo>
                  <a:pt x="803" y="1930"/>
                  <a:pt x="677" y="1868"/>
                  <a:pt x="556" y="1797"/>
                </a:cubicBezTo>
                <a:cubicBezTo>
                  <a:pt x="450" y="1734"/>
                  <a:pt x="348" y="1667"/>
                  <a:pt x="256" y="1586"/>
                </a:cubicBezTo>
                <a:cubicBezTo>
                  <a:pt x="181" y="1520"/>
                  <a:pt x="115" y="1447"/>
                  <a:pt x="68" y="1358"/>
                </a:cubicBezTo>
                <a:cubicBezTo>
                  <a:pt x="50" y="1325"/>
                  <a:pt x="35" y="1292"/>
                  <a:pt x="24" y="1256"/>
                </a:cubicBezTo>
                <a:cubicBezTo>
                  <a:pt x="11" y="1215"/>
                  <a:pt x="2" y="1173"/>
                  <a:pt x="0" y="1129"/>
                </a:cubicBezTo>
                <a:cubicBezTo>
                  <a:pt x="0" y="1106"/>
                  <a:pt x="0" y="1083"/>
                  <a:pt x="0" y="1060"/>
                </a:cubicBezTo>
                <a:cubicBezTo>
                  <a:pt x="1" y="1031"/>
                  <a:pt x="6" y="1002"/>
                  <a:pt x="12" y="973"/>
                </a:cubicBezTo>
                <a:cubicBezTo>
                  <a:pt x="30" y="883"/>
                  <a:pt x="67" y="799"/>
                  <a:pt x="112" y="718"/>
                </a:cubicBezTo>
                <a:cubicBezTo>
                  <a:pt x="175" y="608"/>
                  <a:pt x="252" y="509"/>
                  <a:pt x="336" y="415"/>
                </a:cubicBezTo>
                <a:cubicBezTo>
                  <a:pt x="456" y="280"/>
                  <a:pt x="591" y="159"/>
                  <a:pt x="730" y="43"/>
                </a:cubicBezTo>
                <a:cubicBezTo>
                  <a:pt x="748" y="29"/>
                  <a:pt x="766" y="15"/>
                  <a:pt x="782" y="0"/>
                </a:cubicBez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r>
              <a:rPr lang="fr-FR"/>
              <a:t>Cliquez sur l'icône pour ajouter une image</a:t>
            </a:r>
            <a:endParaRPr lang="pt-PT"/>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1919898"/>
            <a:ext cx="4123375" cy="4016445"/>
          </a:xfrm>
          <a:prstGeom prst="rect">
            <a:avLst/>
          </a:prstGeom>
        </p:spPr>
        <p:txBody>
          <a:bodyPr>
            <a:noAutofit/>
          </a:bodyPr>
          <a:lstStyle>
            <a:lvl1pPr>
              <a:lnSpc>
                <a:spcPct val="1000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Tree>
    <p:extLst>
      <p:ext uri="{BB962C8B-B14F-4D97-AF65-F5344CB8AC3E}">
        <p14:creationId xmlns:p14="http://schemas.microsoft.com/office/powerpoint/2010/main" val="869053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8913" name="think-cell Slide" r:id="rId4" imgW="270" imgH="270" progId="TCLayout.ActiveDocument.1">
                  <p:embed/>
                </p:oleObj>
              </mc:Choice>
              <mc:Fallback>
                <p:oleObj name="think-cell Slide" r:id="rId4" imgW="270" imgH="270" progId="TCLayout.ActiveDocument.1">
                  <p:embed/>
                  <p:pic>
                    <p:nvPicPr>
                      <p:cNvPr id="11" name="Object 1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Tree>
    <p:extLst>
      <p:ext uri="{BB962C8B-B14F-4D97-AF65-F5344CB8AC3E}">
        <p14:creationId xmlns:p14="http://schemas.microsoft.com/office/powerpoint/2010/main" val="111863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itle Slide 2" userDrawn="1">
  <p:cSld name="2_Title Slide 2">
    <p:bg>
      <p:bgPr>
        <a:solidFill>
          <a:schemeClr val="dk2"/>
        </a:solidFill>
        <a:effectLst/>
      </p:bgPr>
    </p:bg>
    <p:spTree>
      <p:nvGrpSpPr>
        <p:cNvPr id="1"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l="11447" t="12938" r="15229" b="11075"/>
          <a:stretch/>
        </p:blipFill>
        <p:spPr>
          <a:xfrm rot="10800000" flipH="1">
            <a:off x="1365541" y="-4"/>
            <a:ext cx="9804412" cy="6858001"/>
          </a:xfrm>
          <a:prstGeom prst="rect">
            <a:avLst/>
          </a:prstGeom>
          <a:noFill/>
          <a:ln>
            <a:noFill/>
          </a:ln>
        </p:spPr>
      </p:pic>
      <p:sp>
        <p:nvSpPr>
          <p:cNvPr id="19" name="Google Shape;19;p2"/>
          <p:cNvSpPr txBox="1">
            <a:spLocks noGrp="1"/>
          </p:cNvSpPr>
          <p:nvPr>
            <p:ph type="subTitle" idx="1"/>
          </p:nvPr>
        </p:nvSpPr>
        <p:spPr>
          <a:xfrm>
            <a:off x="2686276" y="4149207"/>
            <a:ext cx="7214369" cy="1126046"/>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lt1"/>
              </a:buClr>
              <a:buSzPts val="2000"/>
              <a:buFont typeface="Arial"/>
              <a:buNone/>
              <a:defRPr sz="2000" b="0" i="0" u="none" strike="noStrike" cap="none">
                <a:solidFill>
                  <a:schemeClr val="lt1"/>
                </a:solidFill>
                <a:latin typeface="Verdana"/>
                <a:ea typeface="Verdana"/>
                <a:cs typeface="Verdana"/>
                <a:sym typeface="Verdana"/>
              </a:defRPr>
            </a:lvl1pPr>
            <a:lvl2pPr marR="0" lvl="1"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2pPr>
            <a:lvl3pPr marR="0" lvl="2"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R="0" lvl="3"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4pPr>
            <a:lvl5pPr marR="0" lvl="4"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txBox="1">
            <a:spLocks noGrp="1"/>
          </p:cNvSpPr>
          <p:nvPr>
            <p:ph type="body" idx="2"/>
          </p:nvPr>
        </p:nvSpPr>
        <p:spPr>
          <a:xfrm>
            <a:off x="2675621" y="2693377"/>
            <a:ext cx="7243986" cy="1295400"/>
          </a:xfrm>
          <a:prstGeom prst="rect">
            <a:avLst/>
          </a:prstGeom>
          <a:noFill/>
          <a:ln>
            <a:noFill/>
          </a:ln>
        </p:spPr>
        <p:txBody>
          <a:bodyPr spcFirstLastPara="1" wrap="square" lIns="0" tIns="45700" rIns="0" bIns="45700" anchor="b" anchorCtr="0"/>
          <a:lstStyle>
            <a:lvl1pPr marL="457200" marR="0" lvl="0" indent="-228600"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3" name="Text Placeholder 2">
            <a:extLst>
              <a:ext uri="{FF2B5EF4-FFF2-40B4-BE49-F238E27FC236}">
                <a16:creationId xmlns:a16="http://schemas.microsoft.com/office/drawing/2014/main" id="{9D42D18E-BC49-4544-87D2-14E0FEB5308A}"/>
              </a:ext>
            </a:extLst>
          </p:cNvPr>
          <p:cNvSpPr>
            <a:spLocks noGrp="1"/>
          </p:cNvSpPr>
          <p:nvPr>
            <p:ph type="body" sz="quarter" idx="10"/>
          </p:nvPr>
        </p:nvSpPr>
        <p:spPr>
          <a:xfrm>
            <a:off x="66675" y="6554788"/>
            <a:ext cx="1897063" cy="303212"/>
          </a:xfrm>
          <a:solidFill>
            <a:srgbClr val="2B143D"/>
          </a:solidFill>
        </p:spPr>
        <p:txBody>
          <a:bodyPr/>
          <a:lstStyle>
            <a:lvl2pPr marL="88900" indent="0">
              <a:buNone/>
              <a:defRPr/>
            </a:lvl2pPr>
          </a:lstStyle>
          <a:p>
            <a:pPr lvl="1"/>
            <a:endParaRPr lang="en-US" dirty="0"/>
          </a:p>
        </p:txBody>
      </p:sp>
    </p:spTree>
    <p:extLst>
      <p:ext uri="{BB962C8B-B14F-4D97-AF65-F5344CB8AC3E}">
        <p14:creationId xmlns:p14="http://schemas.microsoft.com/office/powerpoint/2010/main" val="58489013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6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dirty="0"/>
              <a:t>Click to edit Master title style</a:t>
            </a:r>
            <a:endParaRPr lang="en-GB" dirty="0"/>
          </a:p>
        </p:txBody>
      </p:sp>
      <p:sp>
        <p:nvSpPr>
          <p:cNvPr id="4" name="Text Placeholder 3">
            <a:extLst>
              <a:ext uri="{FF2B5EF4-FFF2-40B4-BE49-F238E27FC236}">
                <a16:creationId xmlns:a16="http://schemas.microsoft.com/office/drawing/2014/main" id="{6B6C11BD-042C-4B5C-86B2-8EFFFE168915}"/>
              </a:ext>
            </a:extLst>
          </p:cNvPr>
          <p:cNvSpPr>
            <a:spLocks noGrp="1"/>
          </p:cNvSpPr>
          <p:nvPr>
            <p:ph type="body" sz="quarter" idx="10"/>
          </p:nvPr>
        </p:nvSpPr>
        <p:spPr>
          <a:xfrm>
            <a:off x="153988" y="6545263"/>
            <a:ext cx="2136775" cy="312737"/>
          </a:xfrm>
          <a:solidFill>
            <a:schemeClr val="bg1"/>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8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781C-325B-2148-A8CE-94E5EB33A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DDE74-E5AD-B34D-934D-5B2E1C625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8D1F5-5F46-8841-8350-643E52C65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923A5-5755-DE49-9662-5C240E4D2576}"/>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0A2B82AA-A722-BB49-8FBE-ACB51109C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7CCB1-D4A8-7840-B86C-871EF5C79DB4}"/>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71103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1AF5-0AAB-664F-B24C-AB688D201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9B93B-530C-E14A-B919-21114F58F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C8923-DB5B-754E-9D21-13A05EA9B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4772C-C4FE-524F-9600-6D9877ACE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85D9B-BFEB-EA4C-B13A-32BDFE901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9EA566-D908-1541-BE6D-D61C253FFE6E}"/>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8" name="Footer Placeholder 7">
            <a:extLst>
              <a:ext uri="{FF2B5EF4-FFF2-40B4-BE49-F238E27FC236}">
                <a16:creationId xmlns:a16="http://schemas.microsoft.com/office/drawing/2014/main" id="{86D05954-0C40-1842-9AA0-CDFFC06E96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7FA18F-3776-1241-8E17-64D5ECCEE91B}"/>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83958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36EC-525D-2843-8A10-EC11EF15A0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1A0D8-558A-874A-8502-8D6DBD8D3242}"/>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4" name="Footer Placeholder 3">
            <a:extLst>
              <a:ext uri="{FF2B5EF4-FFF2-40B4-BE49-F238E27FC236}">
                <a16:creationId xmlns:a16="http://schemas.microsoft.com/office/drawing/2014/main" id="{46460583-47E6-DF40-A5B1-E96E08E86B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1B7A4C-184E-214D-8A5D-66F09BE54D50}"/>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239091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6D27F-6E6B-BB45-9A35-4C4742EEC67A}"/>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3" name="Footer Placeholder 2">
            <a:extLst>
              <a:ext uri="{FF2B5EF4-FFF2-40B4-BE49-F238E27FC236}">
                <a16:creationId xmlns:a16="http://schemas.microsoft.com/office/drawing/2014/main" id="{3069A596-6F3E-CE42-B7F8-5EFF442718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2E341-2041-E94E-AD5D-9EDF2F8A30F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351807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A1C4-1AE7-BB48-89F9-4D3566FEC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6CE626-362E-5949-9CF0-01AC337A2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925A2-E13B-9C40-8E1F-8B51979AF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E97E5-53E2-6B44-A42E-8BD05162321D}"/>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0E0C1A15-F670-0049-9AFA-0E0B02830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92081-0871-2F42-A0B5-6B295F39B313}"/>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401378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F75B-6351-6649-A5B5-96F4A092D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62DFE-E832-D44B-B733-02A4701F4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6CE57-C1CD-5948-9CE4-3CDCAF6CF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4AC3-B6B9-1E49-80FC-A1AB1CDFAC75}"/>
              </a:ext>
            </a:extLst>
          </p:cNvPr>
          <p:cNvSpPr>
            <a:spLocks noGrp="1"/>
          </p:cNvSpPr>
          <p:nvPr>
            <p:ph type="dt" sz="half" idx="10"/>
          </p:nvPr>
        </p:nvSpPr>
        <p:spPr/>
        <p:txBody>
          <a:bodyPr/>
          <a:lstStyle/>
          <a:p>
            <a:fld id="{196D9D4D-1BD2-C749-8EB5-8654D711F52A}" type="datetimeFigureOut">
              <a:rPr lang="en-US" smtClean="0"/>
              <a:t>1/31/2021</a:t>
            </a:fld>
            <a:endParaRPr lang="en-US"/>
          </a:p>
        </p:txBody>
      </p:sp>
      <p:sp>
        <p:nvSpPr>
          <p:cNvPr id="6" name="Footer Placeholder 5">
            <a:extLst>
              <a:ext uri="{FF2B5EF4-FFF2-40B4-BE49-F238E27FC236}">
                <a16:creationId xmlns:a16="http://schemas.microsoft.com/office/drawing/2014/main" id="{63EB4C4A-568B-C943-8E6A-3F08EA093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A1EF8-803C-A640-BEB4-AF86C4325A2C}"/>
              </a:ext>
            </a:extLst>
          </p:cNvPr>
          <p:cNvSpPr>
            <a:spLocks noGrp="1"/>
          </p:cNvSpPr>
          <p:nvPr>
            <p:ph type="sldNum" sz="quarter" idx="12"/>
          </p:nvPr>
        </p:nvSpPr>
        <p:spPr/>
        <p:txBody>
          <a:bodyPr/>
          <a:lstStyle/>
          <a:p>
            <a:fld id="{B20A7E52-568D-6040-B612-FFEDDB6E9EA3}" type="slidenum">
              <a:rPr lang="en-US" smtClean="0"/>
              <a:t>‹N°›</a:t>
            </a:fld>
            <a:endParaRPr lang="en-US"/>
          </a:p>
        </p:txBody>
      </p:sp>
    </p:spTree>
    <p:extLst>
      <p:ext uri="{BB962C8B-B14F-4D97-AF65-F5344CB8AC3E}">
        <p14:creationId xmlns:p14="http://schemas.microsoft.com/office/powerpoint/2010/main" val="110996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vmlDrawing" Target="../drawings/vmlDrawing1.v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5D9FB-BF11-D543-986E-5CDAE7C16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04A91-1CDE-C746-9538-5E1F5EA3D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D9D06-2EE7-2D4E-8137-10F9977EE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D9D4D-1BD2-C749-8EB5-8654D711F52A}" type="datetimeFigureOut">
              <a:rPr lang="en-US" smtClean="0"/>
              <a:t>1/31/2021</a:t>
            </a:fld>
            <a:endParaRPr lang="en-US"/>
          </a:p>
        </p:txBody>
      </p:sp>
      <p:sp>
        <p:nvSpPr>
          <p:cNvPr id="5" name="Footer Placeholder 4">
            <a:extLst>
              <a:ext uri="{FF2B5EF4-FFF2-40B4-BE49-F238E27FC236}">
                <a16:creationId xmlns:a16="http://schemas.microsoft.com/office/drawing/2014/main" id="{5E46499A-A5C1-984A-BDE0-C8E0146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6CD1E-963F-9740-AAF3-49D005C40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A7E52-568D-6040-B612-FFEDDB6E9EA3}" type="slidenum">
              <a:rPr lang="en-US" smtClean="0"/>
              <a:t>‹N°›</a:t>
            </a:fld>
            <a:endParaRPr lang="en-US"/>
          </a:p>
        </p:txBody>
      </p:sp>
    </p:spTree>
    <p:extLst>
      <p:ext uri="{BB962C8B-B14F-4D97-AF65-F5344CB8AC3E}">
        <p14:creationId xmlns:p14="http://schemas.microsoft.com/office/powerpoint/2010/main" val="11047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31" imgW="270" imgH="270" progId="TCLayout.ActiveDocument.1">
                  <p:embed/>
                </p:oleObj>
              </mc:Choice>
              <mc:Fallback>
                <p:oleObj name="think-cell Slide" r:id="rId31" imgW="270" imgH="270" progId="TCLayout.ActiveDocument.1">
                  <p:embed/>
                  <p:pic>
                    <p:nvPicPr>
                      <p:cNvPr id="21" name="Object 20" hidden="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306399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6.xml"/><Relationship Id="rId12"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82;p77">
            <a:extLst>
              <a:ext uri="{FF2B5EF4-FFF2-40B4-BE49-F238E27FC236}">
                <a16:creationId xmlns:a16="http://schemas.microsoft.com/office/drawing/2014/main" id="{C2F06ED4-C9A3-4E3F-8F19-35513AF404B1}"/>
              </a:ext>
            </a:extLst>
          </p:cNvPr>
          <p:cNvSpPr txBox="1">
            <a:spLocks/>
          </p:cNvSpPr>
          <p:nvPr/>
        </p:nvSpPr>
        <p:spPr>
          <a:xfrm>
            <a:off x="2436546" y="4349282"/>
            <a:ext cx="8765081" cy="1477328"/>
          </a:xfrm>
          <a:prstGeom prst="rect">
            <a:avLst/>
          </a:prstGeom>
          <a:noFill/>
          <a:ln>
            <a:noFill/>
          </a:ln>
        </p:spPr>
        <p:txBody>
          <a:bodyPr spcFirstLastPara="1" vert="horz" wrap="square" lIns="0" tIns="45700" rIns="0" bIns="45700" rtlCol="0" anchor="b" anchorCtr="0">
            <a:noAutofit/>
          </a:bodyPr>
          <a:lstStyle>
            <a:lvl1pPr marL="457200" marR="0" lvl="0" indent="-228600" algn="l" defTabSz="914400" rtl="0" eaLnBrk="1" latinLnBrk="0" hangingPunct="1">
              <a:lnSpc>
                <a:spcPct val="100000"/>
              </a:lnSpc>
              <a:spcBef>
                <a:spcPts val="0"/>
              </a:spcBef>
              <a:spcAft>
                <a:spcPts val="0"/>
              </a:spcAft>
              <a:buClr>
                <a:schemeClr val="lt1"/>
              </a:buClr>
              <a:buSzPts val="3000"/>
              <a:buFont typeface="Arial"/>
              <a:buNone/>
              <a:defRPr sz="3000" b="0" i="0" u="none" strike="noStrike" kern="1200" cap="none">
                <a:solidFill>
                  <a:schemeClr val="lt1"/>
                </a:solidFill>
                <a:latin typeface="Verdana"/>
                <a:ea typeface="Verdana"/>
                <a:cs typeface="Verdana"/>
                <a:sym typeface="Verdana"/>
              </a:defRPr>
            </a:lvl1pPr>
            <a:lvl2pPr marL="914400" marR="0" lvl="1" indent="-342900" algn="l" defTabSz="914400" rtl="0" eaLnBrk="1" latinLnBrk="0" hangingPunct="1">
              <a:lnSpc>
                <a:spcPct val="90000"/>
              </a:lnSpc>
              <a:spcBef>
                <a:spcPts val="500"/>
              </a:spcBef>
              <a:spcAft>
                <a:spcPts val="0"/>
              </a:spcAft>
              <a:buClr>
                <a:schemeClr val="accent1"/>
              </a:buClr>
              <a:buSzPts val="1800"/>
              <a:buFont typeface="Arial"/>
              <a:buChar char="•"/>
              <a:defRPr sz="1800" b="0" i="0" u="none" strike="noStrike" kern="1200" cap="none">
                <a:solidFill>
                  <a:schemeClr val="dk1"/>
                </a:solidFill>
                <a:latin typeface="Verdana"/>
                <a:ea typeface="Verdana"/>
                <a:cs typeface="Verdana"/>
                <a:sym typeface="Verdana"/>
              </a:defRPr>
            </a:lvl2pPr>
            <a:lvl3pPr marL="1371600" marR="0" lvl="2" indent="-330200" algn="l" defTabSz="914400" rtl="0" eaLnBrk="1" latinLnBrk="0" hangingPunct="1">
              <a:lnSpc>
                <a:spcPct val="90000"/>
              </a:lnSpc>
              <a:spcBef>
                <a:spcPts val="500"/>
              </a:spcBef>
              <a:spcAft>
                <a:spcPts val="0"/>
              </a:spcAft>
              <a:buClr>
                <a:schemeClr val="accent2"/>
              </a:buClr>
              <a:buSzPts val="1600"/>
              <a:buFont typeface="Arial"/>
              <a:buChar char="•"/>
              <a:defRPr sz="1600" b="0" i="0" u="none" strike="noStrike" kern="1200" cap="none">
                <a:solidFill>
                  <a:schemeClr val="dk1"/>
                </a:solidFill>
                <a:latin typeface="Verdana"/>
                <a:ea typeface="Verdana"/>
                <a:cs typeface="Verdana"/>
                <a:sym typeface="Verdana"/>
              </a:defRPr>
            </a:lvl3pPr>
            <a:lvl4pPr marL="1828800" marR="0" lvl="3" indent="-317500" algn="l" defTabSz="914400" rtl="0" eaLnBrk="1" latinLnBrk="0" hangingPunct="1">
              <a:lnSpc>
                <a:spcPct val="90000"/>
              </a:lnSpc>
              <a:spcBef>
                <a:spcPts val="500"/>
              </a:spcBef>
              <a:spcAft>
                <a:spcPts val="0"/>
              </a:spcAft>
              <a:buClr>
                <a:schemeClr val="accent3"/>
              </a:buClr>
              <a:buSzPts val="1400"/>
              <a:buFont typeface="Arial"/>
              <a:buChar char="•"/>
              <a:defRPr sz="1400" b="0" i="0" u="none" strike="noStrike" kern="1200" cap="none">
                <a:solidFill>
                  <a:schemeClr val="dk1"/>
                </a:solidFill>
                <a:latin typeface="Verdana"/>
                <a:ea typeface="Verdana"/>
                <a:cs typeface="Verdana"/>
                <a:sym typeface="Verdana"/>
              </a:defRPr>
            </a:lvl4pPr>
            <a:lvl5pPr marL="2286000" marR="0" lvl="4" indent="-317500" algn="l" defTabSz="914400" rtl="0" eaLnBrk="1" latinLnBrk="0" hangingPunct="1">
              <a:lnSpc>
                <a:spcPct val="90000"/>
              </a:lnSpc>
              <a:spcBef>
                <a:spcPts val="500"/>
              </a:spcBef>
              <a:spcAft>
                <a:spcPts val="0"/>
              </a:spcAft>
              <a:buClr>
                <a:schemeClr val="accent5"/>
              </a:buClr>
              <a:buSzPts val="1400"/>
              <a:buFont typeface="Arial"/>
              <a:buChar char="•"/>
              <a:defRPr sz="1400" b="0" i="0" u="none" strike="noStrike" kern="1200" cap="none">
                <a:solidFill>
                  <a:schemeClr val="dk1"/>
                </a:solidFill>
                <a:latin typeface="Verdana"/>
                <a:ea typeface="Verdana"/>
                <a:cs typeface="Verdana"/>
                <a:sym typeface="Verdana"/>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9p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200" b="1" i="1" u="none" strike="noStrike" kern="1200" cap="none" spc="0" normalizeH="0" baseline="0" noProof="0" dirty="0">
                <a:ln>
                  <a:noFill/>
                </a:ln>
                <a:solidFill>
                  <a:srgbClr val="FFFFFF"/>
                </a:solidFill>
                <a:effectLst/>
                <a:uLnTx/>
                <a:uFillTx/>
                <a:latin typeface="Verdana"/>
                <a:ea typeface="Verdana"/>
                <a:cs typeface="Verdana"/>
                <a:sym typeface="Verdana"/>
              </a:rPr>
              <a:t>MARKETING ANALYTICS BUSINESS CASE I</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endPar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endPar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endParaRPr>
          </a:p>
          <a:p>
            <a:pPr marL="0" indent="0">
              <a:buClr>
                <a:srgbClr val="FFFFFF"/>
              </a:buClr>
              <a:defRPr/>
            </a:pPr>
            <a:r>
              <a:rPr kumimoji="0" lang="en-US" sz="1800" b="0" i="1" u="none" strike="noStrike" kern="1200" cap="none" spc="0" normalizeH="0" baseline="0" noProof="0">
                <a:ln>
                  <a:noFill/>
                </a:ln>
                <a:solidFill>
                  <a:srgbClr val="FFFFFF"/>
                </a:solidFill>
                <a:effectLst/>
                <a:uLnTx/>
                <a:uFillTx/>
                <a:latin typeface="Verdana"/>
                <a:ea typeface="Verdana"/>
                <a:cs typeface="Verdana"/>
                <a:sym typeface="Verdana"/>
              </a:rPr>
              <a:t>Vincent </a:t>
            </a:r>
            <a:r>
              <a:rPr lang="en-US" sz="1800" i="1">
                <a:solidFill>
                  <a:srgbClr val="FFFFFF"/>
                </a:solidFill>
              </a:rPr>
              <a:t>Wilmet</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rPr>
              <a:t>Benjamin Karaoglan</a:t>
            </a:r>
            <a:r>
              <a:rPr lang="en-US" sz="1800" i="1" dirty="0">
                <a:solidFill>
                  <a:srgbClr val="FFFFFF"/>
                </a:solidFill>
              </a:rPr>
              <a:t> </a:t>
            </a:r>
            <a:endPar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rPr>
              <a:t>Tabea Redl</a:t>
            </a:r>
          </a:p>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1800" b="0" i="1" u="none" strike="noStrike" kern="1200" cap="none" spc="0" normalizeH="0" baseline="0" noProof="0" dirty="0">
                <a:ln>
                  <a:noFill/>
                </a:ln>
                <a:solidFill>
                  <a:srgbClr val="FFFFFF"/>
                </a:solidFill>
                <a:effectLst/>
                <a:uLnTx/>
                <a:uFillTx/>
                <a:latin typeface="Verdana"/>
                <a:ea typeface="Verdana"/>
                <a:cs typeface="Verdana"/>
                <a:sym typeface="Verdana"/>
              </a:rPr>
              <a:t>Laure Dassy</a:t>
            </a:r>
          </a:p>
        </p:txBody>
      </p:sp>
    </p:spTree>
    <p:extLst>
      <p:ext uri="{BB962C8B-B14F-4D97-AF65-F5344CB8AC3E}">
        <p14:creationId xmlns:p14="http://schemas.microsoft.com/office/powerpoint/2010/main" val="42181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5613495" cy="954107"/>
          </a:xfrm>
          <a:prstGeom prst="rect">
            <a:avLst/>
          </a:prstGeom>
          <a:noFill/>
        </p:spPr>
        <p:txBody>
          <a:bodyPr wrap="square" lIns="91440" tIns="45720" rIns="91440" bIns="45720" rtlCol="0" anchor="t">
            <a:spAutoFit/>
          </a:bodyPr>
          <a:lstStyle/>
          <a:p>
            <a:r>
              <a:rPr lang="en-US" sz="2800" b="1"/>
              <a:t>Segment 4 </a:t>
            </a:r>
            <a:r>
              <a:rPr lang="en-US" sz="2800" b="1" dirty="0"/>
              <a:t>Persona</a:t>
            </a:r>
            <a:endParaRPr lang="en-US" sz="2800" b="1"/>
          </a:p>
          <a:p>
            <a:r>
              <a:rPr lang="en-US" sz="2800" b="1">
                <a:ea typeface="+mn-lt"/>
                <a:cs typeface="+mn-lt"/>
              </a:rPr>
              <a:t>Camille, the fed-up expert</a:t>
            </a:r>
            <a:endParaRPr lang="en-US"/>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Female</a:t>
            </a:r>
          </a:p>
          <a:p>
            <a:r>
              <a:rPr lang="en-US">
                <a:cs typeface="Calibri"/>
              </a:rPr>
              <a:t>Nationality: French</a:t>
            </a:r>
          </a:p>
          <a:p>
            <a:r>
              <a:rPr lang="en-US">
                <a:cs typeface="Calibri"/>
              </a:rPr>
              <a:t>Age: 40</a:t>
            </a:r>
          </a:p>
          <a:p>
            <a:r>
              <a:rPr lang="en-US">
                <a:cs typeface="Calibri"/>
              </a:rPr>
              <a:t>Years of experience: 17</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05102" y="1303020"/>
            <a:ext cx="8085106"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dirty="0">
                <a:ea typeface="+mn-lt"/>
                <a:cs typeface="+mn-lt"/>
              </a:rPr>
              <a:t>Camille has been working hard as an engineer for the past 17 years, the majority of which spent for the same company under the same position. Camille was born and raised in France and has never truly explored other horizons, geographically or professionally. However, she feels that she has gained enough experience in her field </a:t>
            </a:r>
            <a:r>
              <a:rPr lang="en-US">
                <a:ea typeface="+mn-lt"/>
                <a:cs typeface="+mn-lt"/>
              </a:rPr>
              <a:t>of expertise at the same company for over a decade to work on management. Therefore, </a:t>
            </a:r>
            <a:r>
              <a:rPr lang="en-US" dirty="0">
                <a:ea typeface="+mn-lt"/>
                <a:cs typeface="+mn-lt"/>
              </a:rPr>
              <a:t>Camille is ready for change and wants to turn her life around. She wants to onboard the EMBA program in order to gain the tools required for her to change her career path and quit her company.</a:t>
            </a:r>
            <a:endParaRPr lang="fr-FR" dirty="0"/>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 icon</a:t>
            </a:r>
          </a:p>
        </p:txBody>
      </p:sp>
      <p:pic>
        <p:nvPicPr>
          <p:cNvPr id="2" name="Image 2">
            <a:extLst>
              <a:ext uri="{FF2B5EF4-FFF2-40B4-BE49-F238E27FC236}">
                <a16:creationId xmlns:a16="http://schemas.microsoft.com/office/drawing/2014/main" id="{40FC82B4-CFEE-4D27-865D-2E5F0612D997}"/>
              </a:ext>
            </a:extLst>
          </p:cNvPr>
          <p:cNvPicPr>
            <a:picLocks noChangeAspect="1"/>
          </p:cNvPicPr>
          <p:nvPr/>
        </p:nvPicPr>
        <p:blipFill rotWithShape="1">
          <a:blip r:embed="rId2"/>
          <a:srcRect l="7377" t="9560" r="79433" b="73423"/>
          <a:stretch/>
        </p:blipFill>
        <p:spPr>
          <a:xfrm>
            <a:off x="1048896" y="1016508"/>
            <a:ext cx="1343321" cy="1539840"/>
          </a:xfrm>
          <a:prstGeom prst="rect">
            <a:avLst/>
          </a:prstGeom>
        </p:spPr>
      </p:pic>
      <p:sp>
        <p:nvSpPr>
          <p:cNvPr id="3" name="TextBox 7">
            <a:extLst>
              <a:ext uri="{FF2B5EF4-FFF2-40B4-BE49-F238E27FC236}">
                <a16:creationId xmlns:a16="http://schemas.microsoft.com/office/drawing/2014/main" id="{72B9F67A-8DD5-4E1D-B67F-26D271D640BD}"/>
              </a:ext>
            </a:extLst>
          </p:cNvPr>
          <p:cNvSpPr txBox="1"/>
          <p:nvPr/>
        </p:nvSpPr>
        <p:spPr>
          <a:xfrm>
            <a:off x="3961969" y="3991586"/>
            <a:ext cx="4907709" cy="1200329"/>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Camille's most important variables for an EMBA:</a:t>
            </a:r>
          </a:p>
          <a:p>
            <a:endParaRPr lang="en-US" b="1">
              <a:cs typeface="Calibri"/>
            </a:endParaRPr>
          </a:p>
          <a:p>
            <a:r>
              <a:rPr lang="en-US">
                <a:ea typeface="+mn-lt"/>
                <a:cs typeface="+mn-lt"/>
              </a:rPr>
              <a:t>Changing career 5/5</a:t>
            </a:r>
            <a:endParaRPr lang="en-US"/>
          </a:p>
          <a:p>
            <a:r>
              <a:rPr lang="en-US">
                <a:ea typeface="+mn-lt"/>
                <a:cs typeface="+mn-lt"/>
              </a:rPr>
              <a:t>Changing company 4/5</a:t>
            </a:r>
            <a:endParaRPr lang="en-US"/>
          </a:p>
        </p:txBody>
      </p:sp>
      <p:pic>
        <p:nvPicPr>
          <p:cNvPr id="14" name="Image 14">
            <a:extLst>
              <a:ext uri="{FF2B5EF4-FFF2-40B4-BE49-F238E27FC236}">
                <a16:creationId xmlns:a16="http://schemas.microsoft.com/office/drawing/2014/main" id="{FEBC9660-2FA2-40A4-924A-BD15E37100D4}"/>
              </a:ext>
            </a:extLst>
          </p:cNvPr>
          <p:cNvPicPr>
            <a:picLocks noChangeAspect="1"/>
          </p:cNvPicPr>
          <p:nvPr/>
        </p:nvPicPr>
        <p:blipFill>
          <a:blip r:embed="rId3"/>
          <a:stretch>
            <a:fillRect/>
          </a:stretch>
        </p:blipFill>
        <p:spPr>
          <a:xfrm>
            <a:off x="9080740" y="3800013"/>
            <a:ext cx="3016369" cy="2291595"/>
          </a:xfrm>
          <a:prstGeom prst="rect">
            <a:avLst/>
          </a:prstGeom>
        </p:spPr>
      </p:pic>
      <p:sp>
        <p:nvSpPr>
          <p:cNvPr id="15" name="TextBox 14">
            <a:extLst>
              <a:ext uri="{FF2B5EF4-FFF2-40B4-BE49-F238E27FC236}">
                <a16:creationId xmlns:a16="http://schemas.microsoft.com/office/drawing/2014/main" id="{FD67204C-071C-F84F-B86C-0AAA42975581}"/>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5026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30470C7-0A4D-3548-8A81-7B263DEE4BAE}"/>
              </a:ext>
            </a:extLst>
          </p:cNvPr>
          <p:cNvSpPr txBox="1"/>
          <p:nvPr/>
        </p:nvSpPr>
        <p:spPr>
          <a:xfrm>
            <a:off x="552754" y="931938"/>
            <a:ext cx="11349944"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p>
            <a:pPr algn="ctr"/>
            <a:r>
              <a:rPr lang="en-US" b="1">
                <a:ea typeface="+mn-lt"/>
                <a:cs typeface="+mn-lt"/>
              </a:rPr>
              <a:t>Module</a:t>
            </a:r>
          </a:p>
          <a:p>
            <a:pPr algn="ctr"/>
            <a:r>
              <a:rPr lang="en-US" b="1">
                <a:ea typeface="+mn-lt"/>
                <a:cs typeface="+mn-lt"/>
              </a:rPr>
              <a:t>Entrepreneurship &amp; Innovation</a:t>
            </a: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a:p>
            <a:pPr algn="ctr"/>
            <a:endParaRPr lang="en-US">
              <a:ea typeface="+mn-lt"/>
              <a:cs typeface="+mn-lt"/>
            </a:endParaRP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14867" y="139521"/>
            <a:ext cx="10515600" cy="1325563"/>
          </a:xfrm>
        </p:spPr>
        <p:txBody>
          <a:bodyPr>
            <a:normAutofit/>
          </a:bodyPr>
          <a:lstStyle/>
          <a:p>
            <a:r>
              <a:rPr lang="en-US" sz="2800" b="1" dirty="0">
                <a:latin typeface="Calibri"/>
                <a:cs typeface="Calibri"/>
              </a:rPr>
              <a:t>Recommendations for EEE </a:t>
            </a:r>
            <a:r>
              <a:rPr lang="en-US" sz="2800" b="1">
                <a:latin typeface="Calibri"/>
                <a:cs typeface="Calibri"/>
              </a:rPr>
              <a:t>Management </a:t>
            </a:r>
            <a:r>
              <a:rPr lang="en-US" sz="2800" b="1" dirty="0">
                <a:latin typeface="Calibri"/>
                <a:cs typeface="Calibri"/>
              </a:rPr>
              <a:t>– Persona 1 </a:t>
            </a:r>
            <a:br>
              <a:rPr lang="en-US" sz="2800" b="1" dirty="0">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5" name="Hexagon 4">
            <a:extLst>
              <a:ext uri="{FF2B5EF4-FFF2-40B4-BE49-F238E27FC236}">
                <a16:creationId xmlns:a16="http://schemas.microsoft.com/office/drawing/2014/main" id="{45EE31E0-2ACC-AF45-88BB-75D2019E666F}"/>
              </a:ext>
            </a:extLst>
          </p:cNvPr>
          <p:cNvSpPr/>
          <p:nvPr/>
        </p:nvSpPr>
        <p:spPr>
          <a:xfrm>
            <a:off x="6692603" y="1749785"/>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Meet a potential co-founder</a:t>
            </a:r>
            <a:endParaRPr lang="en-US" sz="1100">
              <a:solidFill>
                <a:schemeClr val="tx1"/>
              </a:solidFill>
              <a:cs typeface="Calibri"/>
            </a:endParaRP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180190"/>
            <a:ext cx="2011435" cy="369332"/>
          </a:xfrm>
          <a:prstGeom prst="rect">
            <a:avLst/>
          </a:prstGeom>
          <a:noFill/>
        </p:spPr>
        <p:txBody>
          <a:bodyPr wrap="square" rtlCol="0">
            <a:spAutoFit/>
          </a:bodyPr>
          <a:lstStyle/>
          <a:p>
            <a:pPr algn="ctr"/>
            <a:r>
              <a:rPr lang="en-US"/>
              <a:t>Richard</a:t>
            </a:r>
            <a:endParaRPr lang="en-US" dirty="0"/>
          </a:p>
        </p:txBody>
      </p:sp>
      <p:sp>
        <p:nvSpPr>
          <p:cNvPr id="10" name="Hexagon 9">
            <a:extLst>
              <a:ext uri="{FF2B5EF4-FFF2-40B4-BE49-F238E27FC236}">
                <a16:creationId xmlns:a16="http://schemas.microsoft.com/office/drawing/2014/main" id="{AAA0FF79-0313-B049-8E19-3D92E31F2FAA}"/>
              </a:ext>
            </a:extLst>
          </p:cNvPr>
          <p:cNvSpPr/>
          <p:nvPr/>
        </p:nvSpPr>
        <p:spPr>
          <a:xfrm>
            <a:off x="6763603" y="4760188"/>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11" name="TextBox 10">
            <a:extLst>
              <a:ext uri="{FF2B5EF4-FFF2-40B4-BE49-F238E27FC236}">
                <a16:creationId xmlns:a16="http://schemas.microsoft.com/office/drawing/2014/main" id="{503CDED8-5603-6344-954E-7C506A43340E}"/>
              </a:ext>
            </a:extLst>
          </p:cNvPr>
          <p:cNvSpPr txBox="1"/>
          <p:nvPr/>
        </p:nvSpPr>
        <p:spPr>
          <a:xfrm>
            <a:off x="8242580" y="5057943"/>
            <a:ext cx="3421437"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"the start-up mentality."</a:t>
            </a:r>
            <a:endParaRPr lang="en-US" dirty="0"/>
          </a:p>
        </p:txBody>
      </p:sp>
      <p:sp>
        <p:nvSpPr>
          <p:cNvPr id="12" name="Hexagon 11">
            <a:extLst>
              <a:ext uri="{FF2B5EF4-FFF2-40B4-BE49-F238E27FC236}">
                <a16:creationId xmlns:a16="http://schemas.microsoft.com/office/drawing/2014/main" id="{8F1DD377-E7CC-EE4A-9C51-4CBD48BB457B}"/>
              </a:ext>
            </a:extLst>
          </p:cNvPr>
          <p:cNvSpPr/>
          <p:nvPr/>
        </p:nvSpPr>
        <p:spPr>
          <a:xfrm>
            <a:off x="4047718" y="4712438"/>
            <a:ext cx="1806008" cy="1380579"/>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Extra help to access l'ESSEC Ventures incubator</a:t>
            </a:r>
          </a:p>
        </p:txBody>
      </p:sp>
      <p:sp>
        <p:nvSpPr>
          <p:cNvPr id="14" name="Hexagon 13">
            <a:extLst>
              <a:ext uri="{FF2B5EF4-FFF2-40B4-BE49-F238E27FC236}">
                <a16:creationId xmlns:a16="http://schemas.microsoft.com/office/drawing/2014/main" id="{C957CF48-D3E7-3C44-A506-BD337662BF2E}"/>
              </a:ext>
            </a:extLst>
          </p:cNvPr>
          <p:cNvSpPr/>
          <p:nvPr/>
        </p:nvSpPr>
        <p:spPr>
          <a:xfrm>
            <a:off x="3929478" y="1702823"/>
            <a:ext cx="1569920"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 Entrepreneur- ship, innovation and leadership courses</a:t>
            </a:r>
            <a:endParaRPr lang="fr-FR" sz="1200">
              <a:solidFill>
                <a:schemeClr val="tx1"/>
              </a:solidFill>
              <a:cs typeface="Calibri"/>
            </a:endParaRPr>
          </a:p>
        </p:txBody>
      </p:sp>
      <p:sp>
        <p:nvSpPr>
          <p:cNvPr id="16" name="Hexagon 15">
            <a:extLst>
              <a:ext uri="{FF2B5EF4-FFF2-40B4-BE49-F238E27FC236}">
                <a16:creationId xmlns:a16="http://schemas.microsoft.com/office/drawing/2014/main" id="{71A843C7-521F-664E-BA5E-F39813306B53}"/>
              </a:ext>
            </a:extLst>
          </p:cNvPr>
          <p:cNvSpPr/>
          <p:nvPr/>
        </p:nvSpPr>
        <p:spPr>
          <a:xfrm>
            <a:off x="7611088" y="3208149"/>
            <a:ext cx="1408598" cy="1109485"/>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Access to alumni and investors</a:t>
            </a:r>
          </a:p>
        </p:txBody>
      </p:sp>
      <p:sp>
        <p:nvSpPr>
          <p:cNvPr id="18" name="Hexagon 17">
            <a:extLst>
              <a:ext uri="{FF2B5EF4-FFF2-40B4-BE49-F238E27FC236}">
                <a16:creationId xmlns:a16="http://schemas.microsoft.com/office/drawing/2014/main" id="{73AEA53B-0AAF-324F-B934-DCCB6568FC65}"/>
              </a:ext>
            </a:extLst>
          </p:cNvPr>
          <p:cNvSpPr/>
          <p:nvPr/>
        </p:nvSpPr>
        <p:spPr>
          <a:xfrm>
            <a:off x="3378011" y="3147269"/>
            <a:ext cx="1569920" cy="1325563"/>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Launch a project such as building a start-up/ hackathon</a:t>
            </a:r>
            <a:endParaRPr lang="fr-FR" sz="1100">
              <a:solidFill>
                <a:schemeClr val="tx1"/>
              </a:solidFill>
              <a:cs typeface="Calibri"/>
            </a:endParaRPr>
          </a:p>
        </p:txBody>
      </p:sp>
      <p:cxnSp>
        <p:nvCxnSpPr>
          <p:cNvPr id="20" name="Straight Connector 19">
            <a:extLst>
              <a:ext uri="{FF2B5EF4-FFF2-40B4-BE49-F238E27FC236}">
                <a16:creationId xmlns:a16="http://schemas.microsoft.com/office/drawing/2014/main" id="{FE4B2709-1E60-9F49-83DF-7AE225664DDD}"/>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2" name="Image 2">
            <a:extLst>
              <a:ext uri="{FF2B5EF4-FFF2-40B4-BE49-F238E27FC236}">
                <a16:creationId xmlns:a16="http://schemas.microsoft.com/office/drawing/2014/main" id="{279FEBCA-1750-FE42-88C7-81F414E55599}"/>
              </a:ext>
            </a:extLst>
          </p:cNvPr>
          <p:cNvPicPr>
            <a:picLocks noChangeAspect="1"/>
          </p:cNvPicPr>
          <p:nvPr/>
        </p:nvPicPr>
        <p:blipFill rotWithShape="1">
          <a:blip r:embed="rId2"/>
          <a:srcRect l="79732" t="75003" r="6533" b="7605"/>
          <a:stretch/>
        </p:blipFill>
        <p:spPr>
          <a:xfrm>
            <a:off x="5281822" y="2715793"/>
            <a:ext cx="1408599" cy="1518658"/>
          </a:xfrm>
          <a:prstGeom prst="rect">
            <a:avLst/>
          </a:prstGeom>
        </p:spPr>
      </p:pic>
      <p:sp>
        <p:nvSpPr>
          <p:cNvPr id="21" name="TextBox 20">
            <a:extLst>
              <a:ext uri="{FF2B5EF4-FFF2-40B4-BE49-F238E27FC236}">
                <a16:creationId xmlns:a16="http://schemas.microsoft.com/office/drawing/2014/main" id="{1AC0BF1C-13D0-5543-8C2F-CA9AE3E2ACEE}"/>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82489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09F1EE5B-8E2F-4496-B69C-FA573106B49A}"/>
              </a:ext>
            </a:extLst>
          </p:cNvPr>
          <p:cNvSpPr txBox="1"/>
          <p:nvPr/>
        </p:nvSpPr>
        <p:spPr>
          <a:xfrm>
            <a:off x="552754" y="1037606"/>
            <a:ext cx="11411938"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 </a:t>
            </a:r>
            <a:endParaRPr lang="fr-FR"/>
          </a:p>
          <a:p>
            <a:r>
              <a:rPr lang="en-US"/>
              <a:t>Personal dev &amp; Broadening horizon</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fr-F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65667" y="-160655"/>
            <a:ext cx="10515600" cy="1325563"/>
          </a:xfrm>
        </p:spPr>
        <p:txBody>
          <a:bodyPr vert="horz" lIns="91440" tIns="45720" rIns="91440" bIns="45720" rtlCol="0" anchor="ctr">
            <a:normAutofit/>
          </a:bodyPr>
          <a:lstStyle/>
          <a:p>
            <a:r>
              <a:rPr lang="en-US" sz="2800" b="1" dirty="0">
                <a:latin typeface="Calibri"/>
                <a:cs typeface="Calibri"/>
              </a:rPr>
              <a:t>Recommendations for EEE </a:t>
            </a:r>
            <a:r>
              <a:rPr lang="en-US" sz="2800" b="1">
                <a:latin typeface="Calibri"/>
                <a:cs typeface="Calibri"/>
              </a:rPr>
              <a:t>Management</a:t>
            </a:r>
            <a:r>
              <a:rPr lang="en-US" sz="2800" b="1" dirty="0">
                <a:latin typeface="Calibri"/>
                <a:cs typeface="Calibri"/>
              </a:rPr>
              <a:t> – Persona 2</a:t>
            </a:r>
          </a:p>
        </p:txBody>
      </p:sp>
      <p:sp>
        <p:nvSpPr>
          <p:cNvPr id="5" name="Hexagon 4">
            <a:extLst>
              <a:ext uri="{FF2B5EF4-FFF2-40B4-BE49-F238E27FC236}">
                <a16:creationId xmlns:a16="http://schemas.microsoft.com/office/drawing/2014/main" id="{45EE31E0-2ACC-AF45-88BB-75D2019E666F}"/>
              </a:ext>
            </a:extLst>
          </p:cNvPr>
          <p:cNvSpPr/>
          <p:nvPr/>
        </p:nvSpPr>
        <p:spPr>
          <a:xfrm>
            <a:off x="6692603" y="1845892"/>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Research at ESSEC &amp; in cooperation with companies </a:t>
            </a: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242184"/>
            <a:ext cx="2011435" cy="369332"/>
          </a:xfrm>
          <a:prstGeom prst="rect">
            <a:avLst/>
          </a:prstGeom>
          <a:noFill/>
        </p:spPr>
        <p:txBody>
          <a:bodyPr wrap="square" rtlCol="0">
            <a:spAutoFit/>
          </a:bodyPr>
          <a:lstStyle/>
          <a:p>
            <a:pPr algn="ctr"/>
            <a:r>
              <a:rPr lang="en-US"/>
              <a:t>Jacob</a:t>
            </a:r>
            <a:endParaRPr lang="en-US" dirty="0"/>
          </a:p>
        </p:txBody>
      </p:sp>
      <p:sp>
        <p:nvSpPr>
          <p:cNvPr id="12" name="Hexagon 11">
            <a:extLst>
              <a:ext uri="{FF2B5EF4-FFF2-40B4-BE49-F238E27FC236}">
                <a16:creationId xmlns:a16="http://schemas.microsoft.com/office/drawing/2014/main" id="{8F1DD377-E7CC-EE4A-9C51-4CBD48BB457B}"/>
              </a:ext>
            </a:extLst>
          </p:cNvPr>
          <p:cNvSpPr/>
          <p:nvPr/>
        </p:nvSpPr>
        <p:spPr>
          <a:xfrm>
            <a:off x="3890063" y="485629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Join </a:t>
            </a:r>
            <a:r>
              <a:rPr lang="en-US" sz="1100">
                <a:solidFill>
                  <a:schemeClr val="tx1"/>
                </a:solidFill>
                <a:ea typeface="+mn-lt"/>
                <a:cs typeface="+mn-lt"/>
              </a:rPr>
              <a:t>diverse </a:t>
            </a:r>
            <a:r>
              <a:rPr lang="en-US" sz="1100">
                <a:solidFill>
                  <a:schemeClr val="tx1"/>
                </a:solidFill>
                <a:cs typeface="Calibri"/>
              </a:rPr>
              <a:t>array of associations </a:t>
            </a:r>
          </a:p>
        </p:txBody>
      </p:sp>
      <p:sp>
        <p:nvSpPr>
          <p:cNvPr id="14" name="Hexagon 13">
            <a:extLst>
              <a:ext uri="{FF2B5EF4-FFF2-40B4-BE49-F238E27FC236}">
                <a16:creationId xmlns:a16="http://schemas.microsoft.com/office/drawing/2014/main" id="{C957CF48-D3E7-3C44-A506-BD337662BF2E}"/>
              </a:ext>
            </a:extLst>
          </p:cNvPr>
          <p:cNvSpPr/>
          <p:nvPr/>
        </p:nvSpPr>
        <p:spPr>
          <a:xfrm>
            <a:off x="3890063" y="1851708"/>
            <a:ext cx="1303834" cy="1069556"/>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Classes on leadership, international topics and wellness</a:t>
            </a:r>
            <a:endParaRPr lang="en-US">
              <a:solidFill>
                <a:schemeClr val="tx1"/>
              </a:solidFill>
            </a:endParaRPr>
          </a:p>
        </p:txBody>
      </p:sp>
      <p:sp>
        <p:nvSpPr>
          <p:cNvPr id="16" name="Hexagon 15">
            <a:extLst>
              <a:ext uri="{FF2B5EF4-FFF2-40B4-BE49-F238E27FC236}">
                <a16:creationId xmlns:a16="http://schemas.microsoft.com/office/drawing/2014/main" id="{71A843C7-521F-664E-BA5E-F39813306B53}"/>
              </a:ext>
            </a:extLst>
          </p:cNvPr>
          <p:cNvSpPr/>
          <p:nvPr/>
        </p:nvSpPr>
        <p:spPr>
          <a:xfrm>
            <a:off x="7611088" y="3304256"/>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Singapore Campus and Mannheim Partnership</a:t>
            </a:r>
          </a:p>
        </p:txBody>
      </p:sp>
      <p:sp>
        <p:nvSpPr>
          <p:cNvPr id="17" name="TextBox 16">
            <a:extLst>
              <a:ext uri="{FF2B5EF4-FFF2-40B4-BE49-F238E27FC236}">
                <a16:creationId xmlns:a16="http://schemas.microsoft.com/office/drawing/2014/main" id="{8A3CB86E-1FF2-E744-BCEF-2A70811D75D7}"/>
              </a:ext>
            </a:extLst>
          </p:cNvPr>
          <p:cNvSpPr txBox="1"/>
          <p:nvPr/>
        </p:nvSpPr>
        <p:spPr>
          <a:xfrm>
            <a:off x="8928525" y="3253326"/>
            <a:ext cx="2653053" cy="1477328"/>
          </a:xfrm>
          <a:prstGeom prst="rect">
            <a:avLst/>
          </a:prstGeom>
          <a:noFill/>
        </p:spPr>
        <p:txBody>
          <a:bodyPr wrap="square" rtlCol="0">
            <a:spAutoFit/>
          </a:bodyPr>
          <a:lstStyle/>
          <a:p>
            <a:pPr marL="285750" indent="-285750">
              <a:buFont typeface="Arial" panose="020B0604020202020204" pitchFamily="34" charset="0"/>
              <a:buChar char="•"/>
            </a:pPr>
            <a:r>
              <a:rPr lang="en-US"/>
              <a:t>Jacob sees a promising factor in the international dimension of the program.   </a:t>
            </a:r>
            <a:endParaRPr lang="en-US" dirty="0"/>
          </a:p>
        </p:txBody>
      </p:sp>
      <p:sp>
        <p:nvSpPr>
          <p:cNvPr id="18" name="Hexagon 17">
            <a:extLst>
              <a:ext uri="{FF2B5EF4-FFF2-40B4-BE49-F238E27FC236}">
                <a16:creationId xmlns:a16="http://schemas.microsoft.com/office/drawing/2014/main" id="{73AEA53B-0AAF-324F-B934-DCCB6568FC65}"/>
              </a:ext>
            </a:extLst>
          </p:cNvPr>
          <p:cNvSpPr/>
          <p:nvPr/>
        </p:nvSpPr>
        <p:spPr>
          <a:xfrm>
            <a:off x="3083048" y="336828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Exposure to international students and cultures</a:t>
            </a:r>
          </a:p>
        </p:txBody>
      </p:sp>
      <p:cxnSp>
        <p:nvCxnSpPr>
          <p:cNvPr id="20" name="Straight Connector 19">
            <a:extLst>
              <a:ext uri="{FF2B5EF4-FFF2-40B4-BE49-F238E27FC236}">
                <a16:creationId xmlns:a16="http://schemas.microsoft.com/office/drawing/2014/main" id="{94524A79-F8A4-B34A-97C7-F4D5F027790F}"/>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2">
            <a:extLst>
              <a:ext uri="{FF2B5EF4-FFF2-40B4-BE49-F238E27FC236}">
                <a16:creationId xmlns:a16="http://schemas.microsoft.com/office/drawing/2014/main" id="{F0463756-63FC-3341-AA6A-DF30ABCBF9F0}"/>
              </a:ext>
            </a:extLst>
          </p:cNvPr>
          <p:cNvPicPr>
            <a:picLocks noChangeAspect="1"/>
          </p:cNvPicPr>
          <p:nvPr/>
        </p:nvPicPr>
        <p:blipFill rotWithShape="1">
          <a:blip r:embed="rId2"/>
          <a:srcRect l="61204" t="53033" r="24415" b="29745"/>
          <a:stretch/>
        </p:blipFill>
        <p:spPr>
          <a:xfrm>
            <a:off x="5348503" y="2840546"/>
            <a:ext cx="1437326" cy="1482357"/>
          </a:xfrm>
          <a:prstGeom prst="rect">
            <a:avLst/>
          </a:prstGeom>
        </p:spPr>
      </p:pic>
      <p:sp>
        <p:nvSpPr>
          <p:cNvPr id="4" name="Hexagon 9">
            <a:extLst>
              <a:ext uri="{FF2B5EF4-FFF2-40B4-BE49-F238E27FC236}">
                <a16:creationId xmlns:a16="http://schemas.microsoft.com/office/drawing/2014/main" id="{A4C95BD7-7FA6-444F-9380-BCEA7E169C7E}"/>
              </a:ext>
            </a:extLst>
          </p:cNvPr>
          <p:cNvSpPr/>
          <p:nvPr/>
        </p:nvSpPr>
        <p:spPr>
          <a:xfrm>
            <a:off x="6763603" y="485629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107B0FFA-5B3F-421C-91B6-362D5E96AC07}"/>
              </a:ext>
            </a:extLst>
          </p:cNvPr>
          <p:cNvSpPr txBox="1"/>
          <p:nvPr/>
        </p:nvSpPr>
        <p:spPr>
          <a:xfrm>
            <a:off x="8242580" y="5119937"/>
            <a:ext cx="3293468"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"exploring the world's unknown."</a:t>
            </a:r>
          </a:p>
        </p:txBody>
      </p:sp>
      <p:sp>
        <p:nvSpPr>
          <p:cNvPr id="22" name="TextBox 21">
            <a:extLst>
              <a:ext uri="{FF2B5EF4-FFF2-40B4-BE49-F238E27FC236}">
                <a16:creationId xmlns:a16="http://schemas.microsoft.com/office/drawing/2014/main" id="{516620AD-B6CC-614F-AD7C-A45BB56BED47}"/>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385214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E1070A7D-51F1-4134-A5C8-FFEF23E89C4A}"/>
              </a:ext>
            </a:extLst>
          </p:cNvPr>
          <p:cNvSpPr txBox="1"/>
          <p:nvPr/>
        </p:nvSpPr>
        <p:spPr>
          <a:xfrm>
            <a:off x="552754" y="1055969"/>
            <a:ext cx="11520427"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a:t>
            </a:r>
          </a:p>
          <a:p>
            <a:r>
              <a:rPr lang="en-US"/>
              <a:t>Money and Power</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fr-FR"/>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58625" y="-126279"/>
            <a:ext cx="10515600" cy="1325563"/>
          </a:xfrm>
        </p:spPr>
        <p:txBody>
          <a:bodyPr vert="horz" lIns="91440" tIns="45720" rIns="91440" bIns="45720" rtlCol="0" anchor="ctr">
            <a:normAutofit/>
          </a:bodyPr>
          <a:lstStyle/>
          <a:p>
            <a:r>
              <a:rPr lang="en-US" sz="2800" b="1" dirty="0">
                <a:latin typeface="Calibri"/>
                <a:cs typeface="Calibri"/>
              </a:rPr>
              <a:t>Recommendations for EEE </a:t>
            </a:r>
            <a:r>
              <a:rPr lang="en-US" sz="2800" b="1">
                <a:latin typeface="Calibri"/>
                <a:cs typeface="Calibri"/>
              </a:rPr>
              <a:t>Management </a:t>
            </a:r>
            <a:r>
              <a:rPr lang="en-US" sz="2800" b="1" dirty="0">
                <a:latin typeface="Calibri"/>
                <a:cs typeface="Calibri"/>
              </a:rPr>
              <a:t>– Persona 3</a:t>
            </a:r>
          </a:p>
        </p:txBody>
      </p:sp>
      <p:sp>
        <p:nvSpPr>
          <p:cNvPr id="5" name="Hexagon 4">
            <a:extLst>
              <a:ext uri="{FF2B5EF4-FFF2-40B4-BE49-F238E27FC236}">
                <a16:creationId xmlns:a16="http://schemas.microsoft.com/office/drawing/2014/main" id="{45EE31E0-2ACC-AF45-88BB-75D2019E666F}"/>
              </a:ext>
            </a:extLst>
          </p:cNvPr>
          <p:cNvSpPr/>
          <p:nvPr/>
        </p:nvSpPr>
        <p:spPr>
          <a:xfrm>
            <a:off x="6692603" y="1799397"/>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Ranking of the school</a:t>
            </a: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195689"/>
            <a:ext cx="2011435" cy="369332"/>
          </a:xfrm>
          <a:prstGeom prst="rect">
            <a:avLst/>
          </a:prstGeom>
          <a:noFill/>
        </p:spPr>
        <p:txBody>
          <a:bodyPr wrap="square" rtlCol="0">
            <a:spAutoFit/>
          </a:bodyPr>
          <a:lstStyle/>
          <a:p>
            <a:pPr algn="ctr"/>
            <a:r>
              <a:rPr lang="en-US"/>
              <a:t>William</a:t>
            </a:r>
            <a:endParaRPr lang="en-US" dirty="0"/>
          </a:p>
        </p:txBody>
      </p:sp>
      <p:sp>
        <p:nvSpPr>
          <p:cNvPr id="12" name="Hexagon 11">
            <a:extLst>
              <a:ext uri="{FF2B5EF4-FFF2-40B4-BE49-F238E27FC236}">
                <a16:creationId xmlns:a16="http://schemas.microsoft.com/office/drawing/2014/main" id="{8F1DD377-E7CC-EE4A-9C51-4CBD48BB457B}"/>
              </a:ext>
            </a:extLst>
          </p:cNvPr>
          <p:cNvSpPr/>
          <p:nvPr/>
        </p:nvSpPr>
        <p:spPr>
          <a:xfrm>
            <a:off x="3890063" y="480980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solidFill>
                  <a:schemeClr val="tx1"/>
                </a:solidFill>
                <a:cs typeface="Calibri"/>
              </a:rPr>
              <a:t>Alumni success stories</a:t>
            </a:r>
          </a:p>
        </p:txBody>
      </p:sp>
      <p:sp>
        <p:nvSpPr>
          <p:cNvPr id="14" name="Hexagon 13">
            <a:extLst>
              <a:ext uri="{FF2B5EF4-FFF2-40B4-BE49-F238E27FC236}">
                <a16:creationId xmlns:a16="http://schemas.microsoft.com/office/drawing/2014/main" id="{C957CF48-D3E7-3C44-A506-BD337662BF2E}"/>
              </a:ext>
            </a:extLst>
          </p:cNvPr>
          <p:cNvSpPr/>
          <p:nvPr/>
        </p:nvSpPr>
        <p:spPr>
          <a:xfrm>
            <a:off x="3890063" y="1805213"/>
            <a:ext cx="1385269" cy="1069556"/>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Negotiation, leadership and economics classes</a:t>
            </a:r>
          </a:p>
        </p:txBody>
      </p:sp>
      <p:sp>
        <p:nvSpPr>
          <p:cNvPr id="18" name="Hexagon 17">
            <a:extLst>
              <a:ext uri="{FF2B5EF4-FFF2-40B4-BE49-F238E27FC236}">
                <a16:creationId xmlns:a16="http://schemas.microsoft.com/office/drawing/2014/main" id="{73AEA53B-0AAF-324F-B934-DCCB6568FC65}"/>
              </a:ext>
            </a:extLst>
          </p:cNvPr>
          <p:cNvSpPr/>
          <p:nvPr/>
        </p:nvSpPr>
        <p:spPr>
          <a:xfrm>
            <a:off x="3083048" y="332179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Find likeminded people to network with</a:t>
            </a:r>
            <a:endParaRPr lang="en-US">
              <a:solidFill>
                <a:schemeClr val="tx1"/>
              </a:solidFill>
            </a:endParaRPr>
          </a:p>
        </p:txBody>
      </p:sp>
      <p:cxnSp>
        <p:nvCxnSpPr>
          <p:cNvPr id="20" name="Straight Connector 19">
            <a:extLst>
              <a:ext uri="{FF2B5EF4-FFF2-40B4-BE49-F238E27FC236}">
                <a16:creationId xmlns:a16="http://schemas.microsoft.com/office/drawing/2014/main" id="{A24B8DB2-3391-AB41-8BA0-A996906ED10D}"/>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17" descr="Une image contenant habits, complet&#10;&#10;Description générée automatiquement">
            <a:extLst>
              <a:ext uri="{FF2B5EF4-FFF2-40B4-BE49-F238E27FC236}">
                <a16:creationId xmlns:a16="http://schemas.microsoft.com/office/drawing/2014/main" id="{5C63AF98-7A3D-624A-BBFF-161A842F5F04}"/>
              </a:ext>
            </a:extLst>
          </p:cNvPr>
          <p:cNvPicPr>
            <a:picLocks noChangeAspect="1"/>
          </p:cNvPicPr>
          <p:nvPr/>
        </p:nvPicPr>
        <p:blipFill rotWithShape="1">
          <a:blip r:embed="rId2"/>
          <a:srcRect l="43066" t="8177" r="42482" b="74787"/>
          <a:stretch/>
        </p:blipFill>
        <p:spPr>
          <a:xfrm>
            <a:off x="5384499" y="2756487"/>
            <a:ext cx="1423002" cy="1439202"/>
          </a:xfrm>
          <a:prstGeom prst="rect">
            <a:avLst/>
          </a:prstGeom>
        </p:spPr>
      </p:pic>
      <p:sp>
        <p:nvSpPr>
          <p:cNvPr id="4" name="Hexagon 9">
            <a:extLst>
              <a:ext uri="{FF2B5EF4-FFF2-40B4-BE49-F238E27FC236}">
                <a16:creationId xmlns:a16="http://schemas.microsoft.com/office/drawing/2014/main" id="{39EFB30F-E2A4-4B9D-82B5-CE20C0685849}"/>
              </a:ext>
            </a:extLst>
          </p:cNvPr>
          <p:cNvSpPr/>
          <p:nvPr/>
        </p:nvSpPr>
        <p:spPr>
          <a:xfrm>
            <a:off x="6763603" y="4809800"/>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E976538E-20EA-44CD-A511-50512392D400}"/>
              </a:ext>
            </a:extLst>
          </p:cNvPr>
          <p:cNvSpPr txBox="1"/>
          <p:nvPr/>
        </p:nvSpPr>
        <p:spPr>
          <a:xfrm>
            <a:off x="8242580" y="5073442"/>
            <a:ext cx="3293468"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"rising above the rest."</a:t>
            </a:r>
          </a:p>
        </p:txBody>
      </p:sp>
      <p:sp>
        <p:nvSpPr>
          <p:cNvPr id="22" name="Hexagon 17">
            <a:extLst>
              <a:ext uri="{FF2B5EF4-FFF2-40B4-BE49-F238E27FC236}">
                <a16:creationId xmlns:a16="http://schemas.microsoft.com/office/drawing/2014/main" id="{4855EA80-6D12-4E09-B777-E0D372C7B794}"/>
              </a:ext>
            </a:extLst>
          </p:cNvPr>
          <p:cNvSpPr/>
          <p:nvPr/>
        </p:nvSpPr>
        <p:spPr>
          <a:xfrm>
            <a:off x="7607422" y="3274165"/>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Seminars with successful ESSEC alumni</a:t>
            </a:r>
          </a:p>
        </p:txBody>
      </p:sp>
      <p:sp>
        <p:nvSpPr>
          <p:cNvPr id="23" name="TextBox 22">
            <a:extLst>
              <a:ext uri="{FF2B5EF4-FFF2-40B4-BE49-F238E27FC236}">
                <a16:creationId xmlns:a16="http://schemas.microsoft.com/office/drawing/2014/main" id="{F066D8E2-4784-6A4C-A9F7-73A4F2C7A8A4}"/>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17320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4">
            <a:extLst>
              <a:ext uri="{FF2B5EF4-FFF2-40B4-BE49-F238E27FC236}">
                <a16:creationId xmlns:a16="http://schemas.microsoft.com/office/drawing/2014/main" id="{AFBA1A1D-23E5-4695-8079-DFF3F87DD24F}"/>
              </a:ext>
            </a:extLst>
          </p:cNvPr>
          <p:cNvSpPr txBox="1"/>
          <p:nvPr/>
        </p:nvSpPr>
        <p:spPr>
          <a:xfrm>
            <a:off x="431800" y="1055968"/>
            <a:ext cx="11641381" cy="5355312"/>
          </a:xfrm>
          <a:prstGeom prst="rect">
            <a:avLst/>
          </a:prstGeom>
          <a:solidFill>
            <a:schemeClr val="tx2">
              <a:lumMod val="20000"/>
              <a:lumOff val="80000"/>
              <a:alpha val="40000"/>
            </a:schemeClr>
          </a:solidFill>
          <a:ln w="28575">
            <a:solidFill>
              <a:schemeClr val="accent5">
                <a:lumMod val="40000"/>
                <a:lumOff val="60000"/>
              </a:schemeClr>
            </a:solidFill>
            <a:prstDash val="dash"/>
          </a:ln>
        </p:spPr>
        <p:txBody>
          <a:bodyPr wrap="square" lIns="91440" tIns="45720" rIns="91440" bIns="45720" rtlCol="0" anchor="t">
            <a:spAutoFit/>
          </a:bodyPr>
          <a:lstStyle>
            <a:defPPr>
              <a:defRPr lang="en-US"/>
            </a:defPPr>
            <a:lvl1pPr algn="ctr">
              <a:defRPr b="1">
                <a:ea typeface="+mn-lt"/>
                <a:cs typeface="+mn-lt"/>
              </a:defRPr>
            </a:lvl1pPr>
          </a:lstStyle>
          <a:p>
            <a:r>
              <a:rPr lang="en-US"/>
              <a:t>Module</a:t>
            </a:r>
          </a:p>
          <a:p>
            <a:r>
              <a:rPr lang="en-US"/>
              <a:t>Discover a new career-path / fresh start</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431800" y="-148630"/>
            <a:ext cx="10515600" cy="1325563"/>
          </a:xfrm>
        </p:spPr>
        <p:txBody>
          <a:bodyPr vert="horz" lIns="91440" tIns="45720" rIns="91440" bIns="45720" rtlCol="0" anchor="ctr">
            <a:normAutofit/>
          </a:bodyPr>
          <a:lstStyle/>
          <a:p>
            <a:r>
              <a:rPr lang="en-US" sz="2800" b="1">
                <a:latin typeface="Calibri"/>
                <a:cs typeface="Calibri"/>
              </a:rPr>
              <a:t>Recommendations for EEE Management– Persona 4</a:t>
            </a:r>
          </a:p>
        </p:txBody>
      </p:sp>
      <p:sp>
        <p:nvSpPr>
          <p:cNvPr id="5" name="Hexagon 4">
            <a:extLst>
              <a:ext uri="{FF2B5EF4-FFF2-40B4-BE49-F238E27FC236}">
                <a16:creationId xmlns:a16="http://schemas.microsoft.com/office/drawing/2014/main" id="{45EE31E0-2ACC-AF45-88BB-75D2019E666F}"/>
              </a:ext>
            </a:extLst>
          </p:cNvPr>
          <p:cNvSpPr/>
          <p:nvPr/>
        </p:nvSpPr>
        <p:spPr>
          <a:xfrm>
            <a:off x="6644979" y="1873296"/>
            <a:ext cx="1376361"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Recruitment events, career fairs</a:t>
            </a:r>
            <a:endParaRPr lang="fr-FR" sz="1200">
              <a:solidFill>
                <a:schemeClr val="tx1"/>
              </a:solidFill>
              <a:cs typeface="Calibri"/>
            </a:endParaRPr>
          </a:p>
        </p:txBody>
      </p:sp>
      <p:sp>
        <p:nvSpPr>
          <p:cNvPr id="9" name="TextBox 8">
            <a:extLst>
              <a:ext uri="{FF2B5EF4-FFF2-40B4-BE49-F238E27FC236}">
                <a16:creationId xmlns:a16="http://schemas.microsoft.com/office/drawing/2014/main" id="{66A0AF0B-8092-C84D-A482-45414096683C}"/>
              </a:ext>
            </a:extLst>
          </p:cNvPr>
          <p:cNvSpPr txBox="1"/>
          <p:nvPr/>
        </p:nvSpPr>
        <p:spPr>
          <a:xfrm>
            <a:off x="5061449" y="4257682"/>
            <a:ext cx="2011435" cy="369332"/>
          </a:xfrm>
          <a:prstGeom prst="rect">
            <a:avLst/>
          </a:prstGeom>
          <a:noFill/>
        </p:spPr>
        <p:txBody>
          <a:bodyPr wrap="square" rtlCol="0">
            <a:spAutoFit/>
          </a:bodyPr>
          <a:lstStyle/>
          <a:p>
            <a:pPr algn="ctr"/>
            <a:r>
              <a:rPr lang="en-US"/>
              <a:t>Camille</a:t>
            </a:r>
            <a:endParaRPr lang="en-US" dirty="0"/>
          </a:p>
        </p:txBody>
      </p:sp>
      <p:sp>
        <p:nvSpPr>
          <p:cNvPr id="12" name="Hexagon 11">
            <a:extLst>
              <a:ext uri="{FF2B5EF4-FFF2-40B4-BE49-F238E27FC236}">
                <a16:creationId xmlns:a16="http://schemas.microsoft.com/office/drawing/2014/main" id="{8F1DD377-E7CC-EE4A-9C51-4CBD48BB457B}"/>
              </a:ext>
            </a:extLst>
          </p:cNvPr>
          <p:cNvSpPr/>
          <p:nvPr/>
        </p:nvSpPr>
        <p:spPr>
          <a:xfrm>
            <a:off x="3890063" y="487179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Calibri"/>
              </a:rPr>
              <a:t>Interview and CV workshops</a:t>
            </a:r>
            <a:endParaRPr lang="fr-FR" sz="1200">
              <a:solidFill>
                <a:schemeClr val="tx1"/>
              </a:solidFill>
              <a:cs typeface="Calibri"/>
            </a:endParaRPr>
          </a:p>
        </p:txBody>
      </p:sp>
      <p:sp>
        <p:nvSpPr>
          <p:cNvPr id="14" name="Hexagon 13">
            <a:extLst>
              <a:ext uri="{FF2B5EF4-FFF2-40B4-BE49-F238E27FC236}">
                <a16:creationId xmlns:a16="http://schemas.microsoft.com/office/drawing/2014/main" id="{C957CF48-D3E7-3C44-A506-BD337662BF2E}"/>
              </a:ext>
            </a:extLst>
          </p:cNvPr>
          <p:cNvSpPr/>
          <p:nvPr/>
        </p:nvSpPr>
        <p:spPr>
          <a:xfrm>
            <a:off x="3890063" y="1873022"/>
            <a:ext cx="1583039"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Opportunity to catch breath and focus on the career you want to pursue</a:t>
            </a:r>
          </a:p>
        </p:txBody>
      </p:sp>
      <p:sp>
        <p:nvSpPr>
          <p:cNvPr id="16" name="Hexagon 15">
            <a:extLst>
              <a:ext uri="{FF2B5EF4-FFF2-40B4-BE49-F238E27FC236}">
                <a16:creationId xmlns:a16="http://schemas.microsoft.com/office/drawing/2014/main" id="{71A843C7-521F-664E-BA5E-F39813306B53}"/>
              </a:ext>
            </a:extLst>
          </p:cNvPr>
          <p:cNvSpPr/>
          <p:nvPr/>
        </p:nvSpPr>
        <p:spPr>
          <a:xfrm>
            <a:off x="7611088" y="3319754"/>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Introductions to alumni who are hiring</a:t>
            </a:r>
          </a:p>
        </p:txBody>
      </p:sp>
      <p:sp>
        <p:nvSpPr>
          <p:cNvPr id="18" name="Hexagon 17">
            <a:extLst>
              <a:ext uri="{FF2B5EF4-FFF2-40B4-BE49-F238E27FC236}">
                <a16:creationId xmlns:a16="http://schemas.microsoft.com/office/drawing/2014/main" id="{73AEA53B-0AAF-324F-B934-DCCB6568FC65}"/>
              </a:ext>
            </a:extLst>
          </p:cNvPr>
          <p:cNvSpPr/>
          <p:nvPr/>
        </p:nvSpPr>
        <p:spPr>
          <a:xfrm>
            <a:off x="3083048" y="338378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Classes to prepare for the field you want to pursue</a:t>
            </a:r>
          </a:p>
        </p:txBody>
      </p:sp>
      <p:cxnSp>
        <p:nvCxnSpPr>
          <p:cNvPr id="20" name="Straight Connector 19">
            <a:extLst>
              <a:ext uri="{FF2B5EF4-FFF2-40B4-BE49-F238E27FC236}">
                <a16:creationId xmlns:a16="http://schemas.microsoft.com/office/drawing/2014/main" id="{A047B413-7567-4748-B7DC-598C8523C425}"/>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1" name="Image 2">
            <a:extLst>
              <a:ext uri="{FF2B5EF4-FFF2-40B4-BE49-F238E27FC236}">
                <a16:creationId xmlns:a16="http://schemas.microsoft.com/office/drawing/2014/main" id="{64BA00C7-DA5D-1E49-9296-B87B64FBBE9E}"/>
              </a:ext>
            </a:extLst>
          </p:cNvPr>
          <p:cNvPicPr>
            <a:picLocks noChangeAspect="1"/>
          </p:cNvPicPr>
          <p:nvPr/>
        </p:nvPicPr>
        <p:blipFill rotWithShape="1">
          <a:blip r:embed="rId2"/>
          <a:srcRect l="7377" t="9560" r="79433" b="73423"/>
          <a:stretch/>
        </p:blipFill>
        <p:spPr>
          <a:xfrm>
            <a:off x="5395505" y="2717842"/>
            <a:ext cx="1343321" cy="1539840"/>
          </a:xfrm>
          <a:prstGeom prst="rect">
            <a:avLst/>
          </a:prstGeom>
        </p:spPr>
      </p:pic>
      <p:sp>
        <p:nvSpPr>
          <p:cNvPr id="4" name="Hexagon 9">
            <a:extLst>
              <a:ext uri="{FF2B5EF4-FFF2-40B4-BE49-F238E27FC236}">
                <a16:creationId xmlns:a16="http://schemas.microsoft.com/office/drawing/2014/main" id="{1BEFB41F-45E4-4CF8-B5B6-1921CF19C1A0}"/>
              </a:ext>
            </a:extLst>
          </p:cNvPr>
          <p:cNvSpPr/>
          <p:nvPr/>
        </p:nvSpPr>
        <p:spPr>
          <a:xfrm>
            <a:off x="6763603" y="4871793"/>
            <a:ext cx="1257300" cy="1075372"/>
          </a:xfrm>
          <a:prstGeom prst="hexago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cs typeface="Calibri"/>
              </a:rPr>
              <a:t>"Pioneering Spirit"</a:t>
            </a:r>
          </a:p>
        </p:txBody>
      </p:sp>
      <p:sp>
        <p:nvSpPr>
          <p:cNvPr id="7" name="TextBox 10">
            <a:extLst>
              <a:ext uri="{FF2B5EF4-FFF2-40B4-BE49-F238E27FC236}">
                <a16:creationId xmlns:a16="http://schemas.microsoft.com/office/drawing/2014/main" id="{6BDDF8A3-43C9-401A-9AD1-84F025B70315}"/>
              </a:ext>
            </a:extLst>
          </p:cNvPr>
          <p:cNvSpPr txBox="1"/>
          <p:nvPr/>
        </p:nvSpPr>
        <p:spPr>
          <a:xfrm>
            <a:off x="8242580" y="5135435"/>
            <a:ext cx="3467971"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ESSEC's motto. We are all about "finding the inner strength to explore new paths."</a:t>
            </a:r>
          </a:p>
        </p:txBody>
      </p:sp>
      <p:sp>
        <p:nvSpPr>
          <p:cNvPr id="22" name="TextBox 21">
            <a:extLst>
              <a:ext uri="{FF2B5EF4-FFF2-40B4-BE49-F238E27FC236}">
                <a16:creationId xmlns:a16="http://schemas.microsoft.com/office/drawing/2014/main" id="{53D33961-90EF-F74F-B98C-5B6A2DA4BD5B}"/>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3</a:t>
            </a:r>
          </a:p>
        </p:txBody>
      </p:sp>
    </p:spTree>
    <p:extLst>
      <p:ext uri="{BB962C8B-B14F-4D97-AF65-F5344CB8AC3E}">
        <p14:creationId xmlns:p14="http://schemas.microsoft.com/office/powerpoint/2010/main" val="166174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83A5A5D-9519-EA45-B3B7-B91AFF40809D}"/>
              </a:ext>
            </a:extLst>
          </p:cNvPr>
          <p:cNvSpPr txBox="1"/>
          <p:nvPr/>
        </p:nvSpPr>
        <p:spPr>
          <a:xfrm>
            <a:off x="-649502" y="222292"/>
            <a:ext cx="7982251" cy="523220"/>
          </a:xfrm>
          <a:prstGeom prst="rect">
            <a:avLst/>
          </a:prstGeom>
          <a:noFill/>
        </p:spPr>
        <p:txBody>
          <a:bodyPr wrap="square" lIns="91440" tIns="45720" rIns="91440" bIns="45720" rtlCol="0" anchor="t">
            <a:spAutoFit/>
          </a:bodyPr>
          <a:lstStyle/>
          <a:p>
            <a:pPr algn="ctr"/>
            <a:r>
              <a:rPr lang="en-US" sz="2800" b="1"/>
              <a:t>Recommendations for the Sales </a:t>
            </a:r>
            <a:r>
              <a:rPr lang="en-US" sz="2800" b="1" dirty="0"/>
              <a:t>Team</a:t>
            </a:r>
          </a:p>
        </p:txBody>
      </p:sp>
      <p:grpSp>
        <p:nvGrpSpPr>
          <p:cNvPr id="10" name="Group 9">
            <a:extLst>
              <a:ext uri="{FF2B5EF4-FFF2-40B4-BE49-F238E27FC236}">
                <a16:creationId xmlns:a16="http://schemas.microsoft.com/office/drawing/2014/main" id="{19979967-A167-F54F-9BEC-3D7156D8C4BD}"/>
              </a:ext>
            </a:extLst>
          </p:cNvPr>
          <p:cNvGrpSpPr/>
          <p:nvPr/>
        </p:nvGrpSpPr>
        <p:grpSpPr>
          <a:xfrm>
            <a:off x="2809593" y="2139568"/>
            <a:ext cx="6556788" cy="4067891"/>
            <a:chOff x="2446020" y="571500"/>
            <a:chExt cx="7536180" cy="5463540"/>
          </a:xfrm>
        </p:grpSpPr>
        <p:sp>
          <p:nvSpPr>
            <p:cNvPr id="3" name="TextBox 2">
              <a:extLst>
                <a:ext uri="{FF2B5EF4-FFF2-40B4-BE49-F238E27FC236}">
                  <a16:creationId xmlns:a16="http://schemas.microsoft.com/office/drawing/2014/main" id="{98BBA453-8527-EE48-9DA4-5FE652D9D665}"/>
                </a:ext>
              </a:extLst>
            </p:cNvPr>
            <p:cNvSpPr txBox="1"/>
            <p:nvPr/>
          </p:nvSpPr>
          <p:spPr>
            <a:xfrm>
              <a:off x="2446020" y="571500"/>
              <a:ext cx="3634740" cy="2606040"/>
            </a:xfrm>
            <a:prstGeom prst="rect">
              <a:avLst/>
            </a:prstGeom>
            <a:solidFill>
              <a:schemeClr val="tx2">
                <a:lumMod val="20000"/>
                <a:lumOff val="80000"/>
              </a:schemeClr>
            </a:solidFill>
          </p:spPr>
          <p:txBody>
            <a:bodyPr wrap="square" rtlCol="0">
              <a:spAutoFit/>
            </a:bodyPr>
            <a:lstStyle/>
            <a:p>
              <a:endParaRPr lang="en-US"/>
            </a:p>
          </p:txBody>
        </p:sp>
        <p:sp>
          <p:nvSpPr>
            <p:cNvPr id="13" name="TextBox 12">
              <a:extLst>
                <a:ext uri="{FF2B5EF4-FFF2-40B4-BE49-F238E27FC236}">
                  <a16:creationId xmlns:a16="http://schemas.microsoft.com/office/drawing/2014/main" id="{4C102F58-775D-3F48-A2FF-A8F372F0A807}"/>
                </a:ext>
              </a:extLst>
            </p:cNvPr>
            <p:cNvSpPr txBox="1"/>
            <p:nvPr/>
          </p:nvSpPr>
          <p:spPr>
            <a:xfrm>
              <a:off x="2446020" y="3429000"/>
              <a:ext cx="3634740" cy="2606040"/>
            </a:xfrm>
            <a:prstGeom prst="rect">
              <a:avLst/>
            </a:prstGeom>
            <a:solidFill>
              <a:srgbClr val="65F5E7">
                <a:alpha val="20000"/>
              </a:srgbClr>
            </a:solidFill>
          </p:spPr>
          <p:txBody>
            <a:bodyPr wrap="square" rtlCol="0">
              <a:spAutoFit/>
            </a:bodyPr>
            <a:lstStyle/>
            <a:p>
              <a:endParaRPr lang="en-US"/>
            </a:p>
          </p:txBody>
        </p:sp>
        <p:sp>
          <p:nvSpPr>
            <p:cNvPr id="14" name="TextBox 13">
              <a:extLst>
                <a:ext uri="{FF2B5EF4-FFF2-40B4-BE49-F238E27FC236}">
                  <a16:creationId xmlns:a16="http://schemas.microsoft.com/office/drawing/2014/main" id="{7CE03071-8E7B-0747-A58D-8387B0DD317B}"/>
                </a:ext>
              </a:extLst>
            </p:cNvPr>
            <p:cNvSpPr txBox="1"/>
            <p:nvPr/>
          </p:nvSpPr>
          <p:spPr>
            <a:xfrm>
              <a:off x="6347460" y="3429000"/>
              <a:ext cx="3634740" cy="2606040"/>
            </a:xfrm>
            <a:prstGeom prst="rect">
              <a:avLst/>
            </a:prstGeom>
            <a:solidFill>
              <a:srgbClr val="00B0F0">
                <a:alpha val="31000"/>
              </a:srgbClr>
            </a:solidFill>
          </p:spPr>
          <p:txBody>
            <a:bodyPr wrap="square" rtlCol="0">
              <a:spAutoFit/>
            </a:bodyPr>
            <a:lstStyle/>
            <a:p>
              <a:endParaRPr lang="en-US"/>
            </a:p>
          </p:txBody>
        </p:sp>
        <p:sp>
          <p:nvSpPr>
            <p:cNvPr id="15" name="TextBox 14">
              <a:extLst>
                <a:ext uri="{FF2B5EF4-FFF2-40B4-BE49-F238E27FC236}">
                  <a16:creationId xmlns:a16="http://schemas.microsoft.com/office/drawing/2014/main" id="{CBBCE4D4-0037-4F42-84E5-D269BDB46189}"/>
                </a:ext>
              </a:extLst>
            </p:cNvPr>
            <p:cNvSpPr txBox="1"/>
            <p:nvPr/>
          </p:nvSpPr>
          <p:spPr>
            <a:xfrm>
              <a:off x="6347460" y="571500"/>
              <a:ext cx="3634740" cy="2606040"/>
            </a:xfrm>
            <a:prstGeom prst="rect">
              <a:avLst/>
            </a:prstGeom>
            <a:solidFill>
              <a:schemeClr val="accent1">
                <a:lumMod val="20000"/>
                <a:lumOff val="80000"/>
              </a:schemeClr>
            </a:solidFill>
          </p:spPr>
          <p:txBody>
            <a:bodyPr wrap="square" rtlCol="0">
              <a:spAutoFit/>
            </a:bodyPr>
            <a:lstStyle/>
            <a:p>
              <a:endParaRPr lang="en-US"/>
            </a:p>
          </p:txBody>
        </p:sp>
      </p:grpSp>
      <p:cxnSp>
        <p:nvCxnSpPr>
          <p:cNvPr id="8" name="Straight Connector 7">
            <a:extLst>
              <a:ext uri="{FF2B5EF4-FFF2-40B4-BE49-F238E27FC236}">
                <a16:creationId xmlns:a16="http://schemas.microsoft.com/office/drawing/2014/main" id="{3B61C12B-3449-244E-A4ED-202EFC3FF01B}"/>
              </a:ext>
            </a:extLst>
          </p:cNvPr>
          <p:cNvCxnSpPr/>
          <p:nvPr/>
        </p:nvCxnSpPr>
        <p:spPr>
          <a:xfrm>
            <a:off x="632658" y="745118"/>
            <a:ext cx="5199591"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12DCC3-5612-3B42-BF0D-EEAF150D74D2}"/>
              </a:ext>
            </a:extLst>
          </p:cNvPr>
          <p:cNvSpPr txBox="1"/>
          <p:nvPr/>
        </p:nvSpPr>
        <p:spPr>
          <a:xfrm>
            <a:off x="3341624" y="2123268"/>
            <a:ext cx="2266677" cy="369332"/>
          </a:xfrm>
          <a:prstGeom prst="rect">
            <a:avLst/>
          </a:prstGeom>
          <a:noFill/>
        </p:spPr>
        <p:txBody>
          <a:bodyPr wrap="square" rtlCol="0">
            <a:spAutoFit/>
          </a:bodyPr>
          <a:lstStyle/>
          <a:p>
            <a:r>
              <a:rPr lang="en-US" b="1"/>
              <a:t>Segment 1 - Richard</a:t>
            </a:r>
          </a:p>
        </p:txBody>
      </p:sp>
      <p:sp>
        <p:nvSpPr>
          <p:cNvPr id="11" name="TextBox 10">
            <a:extLst>
              <a:ext uri="{FF2B5EF4-FFF2-40B4-BE49-F238E27FC236}">
                <a16:creationId xmlns:a16="http://schemas.microsoft.com/office/drawing/2014/main" id="{800915E7-00AE-EA4E-9900-FBC9DF1220D2}"/>
              </a:ext>
            </a:extLst>
          </p:cNvPr>
          <p:cNvSpPr txBox="1"/>
          <p:nvPr/>
        </p:nvSpPr>
        <p:spPr>
          <a:xfrm>
            <a:off x="6717990" y="2123268"/>
            <a:ext cx="2266677" cy="369332"/>
          </a:xfrm>
          <a:prstGeom prst="rect">
            <a:avLst/>
          </a:prstGeom>
          <a:noFill/>
        </p:spPr>
        <p:txBody>
          <a:bodyPr wrap="square" rtlCol="0">
            <a:spAutoFit/>
          </a:bodyPr>
          <a:lstStyle/>
          <a:p>
            <a:r>
              <a:rPr lang="en-US" b="1"/>
              <a:t>Segment 2 - Jacob</a:t>
            </a:r>
          </a:p>
        </p:txBody>
      </p:sp>
      <p:sp>
        <p:nvSpPr>
          <p:cNvPr id="12" name="TextBox 11">
            <a:extLst>
              <a:ext uri="{FF2B5EF4-FFF2-40B4-BE49-F238E27FC236}">
                <a16:creationId xmlns:a16="http://schemas.microsoft.com/office/drawing/2014/main" id="{FBF16D54-04E8-4D4F-BBF7-C7737102DBB9}"/>
              </a:ext>
            </a:extLst>
          </p:cNvPr>
          <p:cNvSpPr txBox="1"/>
          <p:nvPr/>
        </p:nvSpPr>
        <p:spPr>
          <a:xfrm>
            <a:off x="3323576" y="4238480"/>
            <a:ext cx="2266677" cy="369332"/>
          </a:xfrm>
          <a:prstGeom prst="rect">
            <a:avLst/>
          </a:prstGeom>
          <a:noFill/>
        </p:spPr>
        <p:txBody>
          <a:bodyPr wrap="square" rtlCol="0">
            <a:spAutoFit/>
          </a:bodyPr>
          <a:lstStyle/>
          <a:p>
            <a:r>
              <a:rPr lang="en-US" b="1"/>
              <a:t>Segment 3 - William</a:t>
            </a:r>
          </a:p>
        </p:txBody>
      </p:sp>
      <p:sp>
        <p:nvSpPr>
          <p:cNvPr id="17" name="TextBox 16">
            <a:extLst>
              <a:ext uri="{FF2B5EF4-FFF2-40B4-BE49-F238E27FC236}">
                <a16:creationId xmlns:a16="http://schemas.microsoft.com/office/drawing/2014/main" id="{0F404207-D94F-FF40-A619-476C58EAA19B}"/>
              </a:ext>
            </a:extLst>
          </p:cNvPr>
          <p:cNvSpPr txBox="1"/>
          <p:nvPr/>
        </p:nvSpPr>
        <p:spPr>
          <a:xfrm>
            <a:off x="6678396" y="4238480"/>
            <a:ext cx="2266677" cy="369332"/>
          </a:xfrm>
          <a:prstGeom prst="rect">
            <a:avLst/>
          </a:prstGeom>
          <a:noFill/>
        </p:spPr>
        <p:txBody>
          <a:bodyPr wrap="square" rtlCol="0">
            <a:spAutoFit/>
          </a:bodyPr>
          <a:lstStyle/>
          <a:p>
            <a:r>
              <a:rPr lang="en-US" b="1"/>
              <a:t>Segment 4 - Camille</a:t>
            </a:r>
          </a:p>
        </p:txBody>
      </p:sp>
      <p:sp>
        <p:nvSpPr>
          <p:cNvPr id="4" name="TextBox 3">
            <a:extLst>
              <a:ext uri="{FF2B5EF4-FFF2-40B4-BE49-F238E27FC236}">
                <a16:creationId xmlns:a16="http://schemas.microsoft.com/office/drawing/2014/main" id="{511BCA62-61B2-7742-A5E7-DF35D3C3620B}"/>
              </a:ext>
            </a:extLst>
          </p:cNvPr>
          <p:cNvSpPr txBox="1"/>
          <p:nvPr/>
        </p:nvSpPr>
        <p:spPr>
          <a:xfrm>
            <a:off x="3033053" y="2461847"/>
            <a:ext cx="2714284" cy="1569660"/>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Entrepreneurial focus </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sym typeface="Wingdings" pitchFamily="2" charset="2"/>
              </a:rPr>
              <a:t>ESSEC Ventures Incubator </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Networking with Alumni and Investors</a:t>
            </a:r>
          </a:p>
        </p:txBody>
      </p:sp>
      <p:sp>
        <p:nvSpPr>
          <p:cNvPr id="18" name="TextBox 17">
            <a:extLst>
              <a:ext uri="{FF2B5EF4-FFF2-40B4-BE49-F238E27FC236}">
                <a16:creationId xmlns:a16="http://schemas.microsoft.com/office/drawing/2014/main" id="{9DA6492F-2C68-BD4B-97DA-12BDB28B72CC}"/>
              </a:ext>
            </a:extLst>
          </p:cNvPr>
          <p:cNvSpPr txBox="1"/>
          <p:nvPr/>
        </p:nvSpPr>
        <p:spPr>
          <a:xfrm>
            <a:off x="6446576" y="2461847"/>
            <a:ext cx="2714284" cy="1569660"/>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International dimension</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Expertise of teachers</a:t>
            </a:r>
          </a:p>
          <a:p>
            <a:pPr marL="285750" indent="-285750">
              <a:buFont typeface="Wingdings" pitchFamily="2" charset="2"/>
              <a:buChar char="à"/>
            </a:pPr>
            <a:endParaRPr lang="en-US" sz="1600"/>
          </a:p>
          <a:p>
            <a:pPr marL="285750" indent="-285750">
              <a:buFont typeface="Wingdings" pitchFamily="2" charset="2"/>
              <a:buChar char="à"/>
            </a:pPr>
            <a:r>
              <a:rPr lang="en-US" sz="1600"/>
              <a:t>Personal development possibilities </a:t>
            </a:r>
          </a:p>
        </p:txBody>
      </p:sp>
      <p:sp>
        <p:nvSpPr>
          <p:cNvPr id="19" name="TextBox 18">
            <a:extLst>
              <a:ext uri="{FF2B5EF4-FFF2-40B4-BE49-F238E27FC236}">
                <a16:creationId xmlns:a16="http://schemas.microsoft.com/office/drawing/2014/main" id="{50892C55-B618-6247-8E16-79D3B1D5C305}"/>
              </a:ext>
            </a:extLst>
          </p:cNvPr>
          <p:cNvSpPr txBox="1"/>
          <p:nvPr/>
        </p:nvSpPr>
        <p:spPr>
          <a:xfrm>
            <a:off x="6446576" y="4756712"/>
            <a:ext cx="2714284" cy="1323439"/>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Recruitment support</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Strong company relations</a:t>
            </a:r>
          </a:p>
          <a:p>
            <a:pPr marL="285750" indent="-285750">
              <a:buFont typeface="Wingdings" pitchFamily="2" charset="2"/>
              <a:buChar char="à"/>
            </a:pPr>
            <a:endParaRPr lang="en-US" sz="1600"/>
          </a:p>
          <a:p>
            <a:pPr marL="285750" indent="-285750">
              <a:buFont typeface="Wingdings" pitchFamily="2" charset="2"/>
              <a:buChar char="à"/>
            </a:pPr>
            <a:r>
              <a:rPr lang="en-US" sz="1600"/>
              <a:t>Management Expertise</a:t>
            </a:r>
          </a:p>
        </p:txBody>
      </p:sp>
      <p:sp>
        <p:nvSpPr>
          <p:cNvPr id="20" name="TextBox 19">
            <a:extLst>
              <a:ext uri="{FF2B5EF4-FFF2-40B4-BE49-F238E27FC236}">
                <a16:creationId xmlns:a16="http://schemas.microsoft.com/office/drawing/2014/main" id="{9F0DCFB0-990F-114D-A173-00643AE41C0E}"/>
              </a:ext>
            </a:extLst>
          </p:cNvPr>
          <p:cNvSpPr txBox="1"/>
          <p:nvPr/>
        </p:nvSpPr>
        <p:spPr>
          <a:xfrm>
            <a:off x="3033053" y="4603838"/>
            <a:ext cx="2714284" cy="1569660"/>
          </a:xfrm>
          <a:prstGeom prst="rect">
            <a:avLst/>
          </a:prstGeom>
          <a:noFill/>
          <a:ln w="31750">
            <a:solidFill>
              <a:schemeClr val="bg2">
                <a:lumMod val="90000"/>
              </a:schemeClr>
            </a:solidFill>
            <a:prstDash val="dash"/>
          </a:ln>
        </p:spPr>
        <p:txBody>
          <a:bodyPr wrap="square" rtlCol="0">
            <a:spAutoFit/>
          </a:bodyPr>
          <a:lstStyle/>
          <a:p>
            <a:pPr marL="285750" indent="-285750">
              <a:buFont typeface="Wingdings" pitchFamily="2" charset="2"/>
              <a:buChar char="à"/>
            </a:pPr>
            <a:r>
              <a:rPr lang="en-US" sz="1600">
                <a:sym typeface="Wingdings" pitchFamily="2" charset="2"/>
              </a:rPr>
              <a:t>Prestige of the school</a:t>
            </a:r>
          </a:p>
          <a:p>
            <a:pPr marL="285750" indent="-285750">
              <a:buFont typeface="Wingdings" pitchFamily="2" charset="2"/>
              <a:buChar char="à"/>
            </a:pPr>
            <a:endParaRPr lang="en-US" sz="1600">
              <a:sym typeface="Wingdings" pitchFamily="2" charset="2"/>
            </a:endParaRPr>
          </a:p>
          <a:p>
            <a:pPr marL="285750" indent="-285750">
              <a:buFont typeface="Wingdings" pitchFamily="2" charset="2"/>
              <a:buChar char="à"/>
            </a:pPr>
            <a:r>
              <a:rPr lang="en-US" sz="1600"/>
              <a:t>Successful Testimonials and Alumni Network</a:t>
            </a:r>
          </a:p>
          <a:p>
            <a:pPr marL="285750" indent="-285750">
              <a:buFont typeface="Wingdings" pitchFamily="2" charset="2"/>
              <a:buChar char="à"/>
            </a:pPr>
            <a:endParaRPr lang="en-US" sz="1600"/>
          </a:p>
          <a:p>
            <a:pPr marL="285750" indent="-285750">
              <a:buFont typeface="Wingdings" pitchFamily="2" charset="2"/>
              <a:buChar char="à"/>
            </a:pPr>
            <a:r>
              <a:rPr lang="en-US" sz="1600"/>
              <a:t>Leadership Expertise</a:t>
            </a:r>
          </a:p>
        </p:txBody>
      </p:sp>
      <p:pic>
        <p:nvPicPr>
          <p:cNvPr id="5" name="Image 2">
            <a:extLst>
              <a:ext uri="{FF2B5EF4-FFF2-40B4-BE49-F238E27FC236}">
                <a16:creationId xmlns:a16="http://schemas.microsoft.com/office/drawing/2014/main" id="{7ABBD3B0-F3AE-4A37-A4BA-537EB90CC923}"/>
              </a:ext>
            </a:extLst>
          </p:cNvPr>
          <p:cNvPicPr>
            <a:picLocks noChangeAspect="1"/>
          </p:cNvPicPr>
          <p:nvPr/>
        </p:nvPicPr>
        <p:blipFill rotWithShape="1">
          <a:blip r:embed="rId3"/>
          <a:srcRect l="7377" t="9560" r="79433" b="73423"/>
          <a:stretch/>
        </p:blipFill>
        <p:spPr>
          <a:xfrm>
            <a:off x="9467248" y="4586986"/>
            <a:ext cx="1168745" cy="1146492"/>
          </a:xfrm>
          <a:prstGeom prst="rect">
            <a:avLst/>
          </a:prstGeom>
        </p:spPr>
      </p:pic>
      <p:pic>
        <p:nvPicPr>
          <p:cNvPr id="6" name="Image 17" descr="Une image contenant habits, complet&#10;&#10;Description générée automatiquement">
            <a:extLst>
              <a:ext uri="{FF2B5EF4-FFF2-40B4-BE49-F238E27FC236}">
                <a16:creationId xmlns:a16="http://schemas.microsoft.com/office/drawing/2014/main" id="{6E2ACCD7-EF45-479E-B259-C4CA2A2788D8}"/>
              </a:ext>
            </a:extLst>
          </p:cNvPr>
          <p:cNvPicPr>
            <a:picLocks noChangeAspect="1"/>
          </p:cNvPicPr>
          <p:nvPr/>
        </p:nvPicPr>
        <p:blipFill rotWithShape="1">
          <a:blip r:embed="rId3"/>
          <a:srcRect l="43066" t="8177" r="42482" b="74787"/>
          <a:stretch/>
        </p:blipFill>
        <p:spPr>
          <a:xfrm>
            <a:off x="1489386" y="4586269"/>
            <a:ext cx="1238071" cy="1071561"/>
          </a:xfrm>
          <a:prstGeom prst="rect">
            <a:avLst/>
          </a:prstGeom>
        </p:spPr>
      </p:pic>
      <p:pic>
        <p:nvPicPr>
          <p:cNvPr id="7" name="Image 2">
            <a:extLst>
              <a:ext uri="{FF2B5EF4-FFF2-40B4-BE49-F238E27FC236}">
                <a16:creationId xmlns:a16="http://schemas.microsoft.com/office/drawing/2014/main" id="{ACA354AD-4833-47E7-8C61-2E1E7BB6AAC7}"/>
              </a:ext>
            </a:extLst>
          </p:cNvPr>
          <p:cNvPicPr>
            <a:picLocks noChangeAspect="1"/>
          </p:cNvPicPr>
          <p:nvPr/>
        </p:nvPicPr>
        <p:blipFill rotWithShape="1">
          <a:blip r:embed="rId3"/>
          <a:srcRect l="61204" t="53033" r="24415" b="29745"/>
          <a:stretch/>
        </p:blipFill>
        <p:spPr>
          <a:xfrm>
            <a:off x="9388470" y="2490732"/>
            <a:ext cx="1250533" cy="1103693"/>
          </a:xfrm>
          <a:prstGeom prst="rect">
            <a:avLst/>
          </a:prstGeom>
        </p:spPr>
      </p:pic>
      <p:pic>
        <p:nvPicPr>
          <p:cNvPr id="9" name="Image 2">
            <a:extLst>
              <a:ext uri="{FF2B5EF4-FFF2-40B4-BE49-F238E27FC236}">
                <a16:creationId xmlns:a16="http://schemas.microsoft.com/office/drawing/2014/main" id="{598FBB47-0856-41E0-A30F-16B7D320C33C}"/>
              </a:ext>
            </a:extLst>
          </p:cNvPr>
          <p:cNvPicPr>
            <a:picLocks noChangeAspect="1"/>
          </p:cNvPicPr>
          <p:nvPr/>
        </p:nvPicPr>
        <p:blipFill rotWithShape="1">
          <a:blip r:embed="rId3"/>
          <a:srcRect l="79732" t="75003" r="6533" b="7605"/>
          <a:stretch/>
        </p:blipFill>
        <p:spPr>
          <a:xfrm>
            <a:off x="1501077" y="2460214"/>
            <a:ext cx="1225539" cy="1130721"/>
          </a:xfrm>
          <a:prstGeom prst="rect">
            <a:avLst/>
          </a:prstGeom>
        </p:spPr>
      </p:pic>
      <p:sp>
        <p:nvSpPr>
          <p:cNvPr id="29" name="TextBox 4">
            <a:extLst>
              <a:ext uri="{FF2B5EF4-FFF2-40B4-BE49-F238E27FC236}">
                <a16:creationId xmlns:a16="http://schemas.microsoft.com/office/drawing/2014/main" id="{89679BE7-0E30-AB42-9D22-81FA1F3BE750}"/>
              </a:ext>
            </a:extLst>
          </p:cNvPr>
          <p:cNvSpPr txBox="1"/>
          <p:nvPr/>
        </p:nvSpPr>
        <p:spPr>
          <a:xfrm>
            <a:off x="1162373" y="975009"/>
            <a:ext cx="10213383" cy="923330"/>
          </a:xfrm>
          <a:prstGeom prst="rect">
            <a:avLst/>
          </a:prstGeom>
          <a:noFill/>
          <a:ln w="28575">
            <a:solidFill>
              <a:schemeClr val="accent5">
                <a:lumMod val="40000"/>
                <a:lumOff val="60000"/>
              </a:schemeClr>
            </a:solidFill>
            <a:prstDash val="dash"/>
          </a:ln>
        </p:spPr>
        <p:txBody>
          <a:bodyPr wrap="square" rtlCol="0">
            <a:spAutoFit/>
          </a:bodyPr>
          <a:lstStyle/>
          <a:p>
            <a:pPr marL="285750" indent="-285750">
              <a:buFont typeface="Arial" panose="020B0604020202020204" pitchFamily="34" charset="0"/>
              <a:buChar char="•"/>
            </a:pPr>
            <a:r>
              <a:rPr lang="en-US"/>
              <a:t>Identify which segment an applicant belongs to </a:t>
            </a:r>
          </a:p>
          <a:p>
            <a:pPr marL="285750" indent="-285750">
              <a:buFont typeface="Arial" panose="020B0604020202020204" pitchFamily="34" charset="0"/>
              <a:buChar char="•"/>
            </a:pPr>
            <a:r>
              <a:rPr lang="en-US"/>
              <a:t>If cannot identify the segment, go with the most general strategy which is those of segment 3</a:t>
            </a:r>
          </a:p>
          <a:p>
            <a:pPr marL="285750" indent="-285750">
              <a:buFont typeface="Arial" panose="020B0604020202020204" pitchFamily="34" charset="0"/>
              <a:buChar char="•"/>
            </a:pPr>
            <a:r>
              <a:rPr lang="en-US"/>
              <a:t>After having identified the applicant, promote the </a:t>
            </a:r>
            <a:r>
              <a:rPr lang="en-US" b="1"/>
              <a:t>key factors </a:t>
            </a:r>
            <a:r>
              <a:rPr lang="en-US"/>
              <a:t>which are summarized below.</a:t>
            </a:r>
          </a:p>
        </p:txBody>
      </p:sp>
      <p:sp>
        <p:nvSpPr>
          <p:cNvPr id="30" name="TextBox 29">
            <a:extLst>
              <a:ext uri="{FF2B5EF4-FFF2-40B4-BE49-F238E27FC236}">
                <a16:creationId xmlns:a16="http://schemas.microsoft.com/office/drawing/2014/main" id="{09691297-4559-B442-9FE4-D2E68F7FE910}"/>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4</a:t>
            </a:r>
          </a:p>
        </p:txBody>
      </p:sp>
    </p:spTree>
    <p:extLst>
      <p:ext uri="{BB962C8B-B14F-4D97-AF65-F5344CB8AC3E}">
        <p14:creationId xmlns:p14="http://schemas.microsoft.com/office/powerpoint/2010/main" val="367721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6674-9AF5-854D-89E1-0783319EF17B}"/>
              </a:ext>
            </a:extLst>
          </p:cNvPr>
          <p:cNvSpPr>
            <a:spLocks noGrp="1"/>
          </p:cNvSpPr>
          <p:nvPr>
            <p:ph type="title"/>
          </p:nvPr>
        </p:nvSpPr>
        <p:spPr>
          <a:xfrm>
            <a:off x="239056" y="387774"/>
            <a:ext cx="7765062" cy="480131"/>
          </a:xfrm>
          <a:noFill/>
        </p:spPr>
        <p:txBody>
          <a:bodyPr wrap="square" rtlCol="0">
            <a:spAutoFit/>
          </a:bodyPr>
          <a:lstStyle/>
          <a:p>
            <a:pPr algn="ctr"/>
            <a:r>
              <a:rPr lang="en-US" sz="2800" b="1">
                <a:latin typeface="+mn-lt"/>
                <a:ea typeface="+mn-ea"/>
                <a:cs typeface="+mn-cs"/>
              </a:rPr>
              <a:t>Limitations to the use of the segmentation survey </a:t>
            </a:r>
          </a:p>
        </p:txBody>
      </p:sp>
      <p:sp>
        <p:nvSpPr>
          <p:cNvPr id="3" name="Content Placeholder 2">
            <a:extLst>
              <a:ext uri="{FF2B5EF4-FFF2-40B4-BE49-F238E27FC236}">
                <a16:creationId xmlns:a16="http://schemas.microsoft.com/office/drawing/2014/main" id="{800CAAF4-A921-6842-BD29-EA8860377E0F}"/>
              </a:ext>
            </a:extLst>
          </p:cNvPr>
          <p:cNvSpPr>
            <a:spLocks noGrp="1"/>
          </p:cNvSpPr>
          <p:nvPr>
            <p:ph idx="1"/>
          </p:nvPr>
        </p:nvSpPr>
        <p:spPr>
          <a:xfrm>
            <a:off x="866798" y="1267688"/>
            <a:ext cx="10648443" cy="2606867"/>
          </a:xfrm>
          <a:noFill/>
          <a:ln w="28575">
            <a:solidFill>
              <a:schemeClr val="accent5">
                <a:lumMod val="40000"/>
                <a:lumOff val="60000"/>
              </a:schemeClr>
            </a:solidFill>
            <a:prstDash val="dash"/>
          </a:ln>
        </p:spPr>
        <p:txBody>
          <a:bodyPr vert="horz" wrap="square" lIns="91440" tIns="45720" rIns="91440" bIns="45720" rtlCol="0" anchor="t">
            <a:spAutoFit/>
          </a:bodyPr>
          <a:lstStyle/>
          <a:p>
            <a:pPr marL="0" indent="0">
              <a:buNone/>
            </a:pPr>
            <a:r>
              <a:rPr lang="en-US" sz="1800"/>
              <a:t>Discriminant analysis should not be used by the recruiting team (could create a bias for nationality, gender, etc.)</a:t>
            </a:r>
            <a:endParaRPr lang="fr-FR"/>
          </a:p>
          <a:p>
            <a:pPr marL="285750" indent="-285750"/>
            <a:endParaRPr lang="en-US" sz="1800"/>
          </a:p>
          <a:p>
            <a:pPr marL="0" indent="0">
              <a:buNone/>
            </a:pPr>
            <a:r>
              <a:rPr lang="en-US" sz="1800"/>
              <a:t>Other advice: </a:t>
            </a:r>
          </a:p>
          <a:p>
            <a:pPr marL="285750" indent="-285750"/>
            <a:r>
              <a:rPr lang="en-US" sz="1800"/>
              <a:t>Budget should not necessarily be allocated proportional to the segment size</a:t>
            </a:r>
          </a:p>
          <a:p>
            <a:pPr marL="285750" indent="-285750"/>
            <a:r>
              <a:rPr lang="en-US" sz="1800"/>
              <a:t>Do not focus solely on one segment</a:t>
            </a:r>
          </a:p>
          <a:p>
            <a:pPr marL="285750" indent="-285750"/>
            <a:r>
              <a:rPr lang="en-US" sz="1800"/>
              <a:t>Not every applicant might be clearly in one segment or another</a:t>
            </a:r>
          </a:p>
          <a:p>
            <a:pPr marL="285750" indent="-285750"/>
            <a:r>
              <a:rPr lang="en-US" sz="1800"/>
              <a:t>Candidates may not be truthful in their answers (projected persona)</a:t>
            </a:r>
          </a:p>
        </p:txBody>
      </p:sp>
      <p:cxnSp>
        <p:nvCxnSpPr>
          <p:cNvPr id="5" name="Straight Connector 4">
            <a:extLst>
              <a:ext uri="{FF2B5EF4-FFF2-40B4-BE49-F238E27FC236}">
                <a16:creationId xmlns:a16="http://schemas.microsoft.com/office/drawing/2014/main" id="{2B9833AD-5803-5E4D-B996-0F4545A6336E}"/>
              </a:ext>
            </a:extLst>
          </p:cNvPr>
          <p:cNvCxnSpPr/>
          <p:nvPr/>
        </p:nvCxnSpPr>
        <p:spPr>
          <a:xfrm>
            <a:off x="552835" y="937780"/>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22EB7F-96B0-A542-B75E-F9E35A67570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4</a:t>
            </a:r>
          </a:p>
        </p:txBody>
      </p:sp>
    </p:spTree>
    <p:extLst>
      <p:ext uri="{BB962C8B-B14F-4D97-AF65-F5344CB8AC3E}">
        <p14:creationId xmlns:p14="http://schemas.microsoft.com/office/powerpoint/2010/main" val="345725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82;p77">
            <a:extLst>
              <a:ext uri="{FF2B5EF4-FFF2-40B4-BE49-F238E27FC236}">
                <a16:creationId xmlns:a16="http://schemas.microsoft.com/office/drawing/2014/main" id="{C2F06ED4-C9A3-4E3F-8F19-35513AF404B1}"/>
              </a:ext>
            </a:extLst>
          </p:cNvPr>
          <p:cNvSpPr txBox="1">
            <a:spLocks/>
          </p:cNvSpPr>
          <p:nvPr/>
        </p:nvSpPr>
        <p:spPr>
          <a:xfrm>
            <a:off x="3113879" y="2520481"/>
            <a:ext cx="8765081" cy="1477328"/>
          </a:xfrm>
          <a:prstGeom prst="rect">
            <a:avLst/>
          </a:prstGeom>
          <a:noFill/>
          <a:ln>
            <a:noFill/>
          </a:ln>
        </p:spPr>
        <p:txBody>
          <a:bodyPr spcFirstLastPara="1" vert="horz" wrap="square" lIns="0" tIns="45700" rIns="0" bIns="45700" rtlCol="0" anchor="b" anchorCtr="0">
            <a:noAutofit/>
          </a:bodyPr>
          <a:lstStyle>
            <a:lvl1pPr marL="457200" marR="0" lvl="0" indent="-228600" algn="l" defTabSz="914400" rtl="0" eaLnBrk="1" latinLnBrk="0" hangingPunct="1">
              <a:lnSpc>
                <a:spcPct val="100000"/>
              </a:lnSpc>
              <a:spcBef>
                <a:spcPts val="0"/>
              </a:spcBef>
              <a:spcAft>
                <a:spcPts val="0"/>
              </a:spcAft>
              <a:buClr>
                <a:schemeClr val="lt1"/>
              </a:buClr>
              <a:buSzPts val="3000"/>
              <a:buFont typeface="Arial"/>
              <a:buNone/>
              <a:defRPr sz="3000" b="0" i="0" u="none" strike="noStrike" kern="1200" cap="none">
                <a:solidFill>
                  <a:schemeClr val="lt1"/>
                </a:solidFill>
                <a:latin typeface="Verdana"/>
                <a:ea typeface="Verdana"/>
                <a:cs typeface="Verdana"/>
                <a:sym typeface="Verdana"/>
              </a:defRPr>
            </a:lvl1pPr>
            <a:lvl2pPr marL="914400" marR="0" lvl="1" indent="-342900" algn="l" defTabSz="914400" rtl="0" eaLnBrk="1" latinLnBrk="0" hangingPunct="1">
              <a:lnSpc>
                <a:spcPct val="90000"/>
              </a:lnSpc>
              <a:spcBef>
                <a:spcPts val="500"/>
              </a:spcBef>
              <a:spcAft>
                <a:spcPts val="0"/>
              </a:spcAft>
              <a:buClr>
                <a:schemeClr val="accent1"/>
              </a:buClr>
              <a:buSzPts val="1800"/>
              <a:buFont typeface="Arial"/>
              <a:buChar char="•"/>
              <a:defRPr sz="1800" b="0" i="0" u="none" strike="noStrike" kern="1200" cap="none">
                <a:solidFill>
                  <a:schemeClr val="dk1"/>
                </a:solidFill>
                <a:latin typeface="Verdana"/>
                <a:ea typeface="Verdana"/>
                <a:cs typeface="Verdana"/>
                <a:sym typeface="Verdana"/>
              </a:defRPr>
            </a:lvl2pPr>
            <a:lvl3pPr marL="1371600" marR="0" lvl="2" indent="-330200" algn="l" defTabSz="914400" rtl="0" eaLnBrk="1" latinLnBrk="0" hangingPunct="1">
              <a:lnSpc>
                <a:spcPct val="90000"/>
              </a:lnSpc>
              <a:spcBef>
                <a:spcPts val="500"/>
              </a:spcBef>
              <a:spcAft>
                <a:spcPts val="0"/>
              </a:spcAft>
              <a:buClr>
                <a:schemeClr val="accent2"/>
              </a:buClr>
              <a:buSzPts val="1600"/>
              <a:buFont typeface="Arial"/>
              <a:buChar char="•"/>
              <a:defRPr sz="1600" b="0" i="0" u="none" strike="noStrike" kern="1200" cap="none">
                <a:solidFill>
                  <a:schemeClr val="dk1"/>
                </a:solidFill>
                <a:latin typeface="Verdana"/>
                <a:ea typeface="Verdana"/>
                <a:cs typeface="Verdana"/>
                <a:sym typeface="Verdana"/>
              </a:defRPr>
            </a:lvl3pPr>
            <a:lvl4pPr marL="1828800" marR="0" lvl="3" indent="-317500" algn="l" defTabSz="914400" rtl="0" eaLnBrk="1" latinLnBrk="0" hangingPunct="1">
              <a:lnSpc>
                <a:spcPct val="90000"/>
              </a:lnSpc>
              <a:spcBef>
                <a:spcPts val="500"/>
              </a:spcBef>
              <a:spcAft>
                <a:spcPts val="0"/>
              </a:spcAft>
              <a:buClr>
                <a:schemeClr val="accent3"/>
              </a:buClr>
              <a:buSzPts val="1400"/>
              <a:buFont typeface="Arial"/>
              <a:buChar char="•"/>
              <a:defRPr sz="1400" b="0" i="0" u="none" strike="noStrike" kern="1200" cap="none">
                <a:solidFill>
                  <a:schemeClr val="dk1"/>
                </a:solidFill>
                <a:latin typeface="Verdana"/>
                <a:ea typeface="Verdana"/>
                <a:cs typeface="Verdana"/>
                <a:sym typeface="Verdana"/>
              </a:defRPr>
            </a:lvl4pPr>
            <a:lvl5pPr marL="2286000" marR="0" lvl="4" indent="-317500" algn="l" defTabSz="914400" rtl="0" eaLnBrk="1" latinLnBrk="0" hangingPunct="1">
              <a:lnSpc>
                <a:spcPct val="90000"/>
              </a:lnSpc>
              <a:spcBef>
                <a:spcPts val="500"/>
              </a:spcBef>
              <a:spcAft>
                <a:spcPts val="0"/>
              </a:spcAft>
              <a:buClr>
                <a:schemeClr val="accent5"/>
              </a:buClr>
              <a:buSzPts val="1400"/>
              <a:buFont typeface="Arial"/>
              <a:buChar char="•"/>
              <a:defRPr sz="1400" b="0" i="0" u="none" strike="noStrike" kern="1200" cap="none">
                <a:solidFill>
                  <a:schemeClr val="dk1"/>
                </a:solidFill>
                <a:latin typeface="Verdana"/>
                <a:ea typeface="Verdana"/>
                <a:cs typeface="Verdana"/>
                <a:sym typeface="Verdana"/>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sz="1800" b="0" i="0" u="none" strike="noStrike" kern="1200" cap="none">
                <a:solidFill>
                  <a:schemeClr val="dk1"/>
                </a:solidFill>
                <a:latin typeface="Verdana"/>
                <a:ea typeface="Verdana"/>
                <a:cs typeface="Verdana"/>
                <a:sym typeface="Verdana"/>
              </a:defRPr>
            </a:lvl9p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200" b="1" i="1" u="none" strike="noStrike" kern="1200" cap="none" spc="0" normalizeH="0" baseline="0" noProof="0" dirty="0">
                <a:ln>
                  <a:noFill/>
                </a:ln>
                <a:solidFill>
                  <a:srgbClr val="FFFFFF"/>
                </a:solidFill>
                <a:effectLst/>
                <a:uLnTx/>
                <a:uFillTx/>
                <a:latin typeface="Verdana"/>
                <a:ea typeface="Verdana"/>
                <a:cs typeface="Verdana"/>
                <a:sym typeface="Verdana"/>
              </a:rPr>
              <a:t>Thank You for your time.</a:t>
            </a:r>
          </a:p>
        </p:txBody>
      </p:sp>
    </p:spTree>
    <p:extLst>
      <p:ext uri="{BB962C8B-B14F-4D97-AF65-F5344CB8AC3E}">
        <p14:creationId xmlns:p14="http://schemas.microsoft.com/office/powerpoint/2010/main" val="326065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838200" y="18630"/>
            <a:ext cx="10515600" cy="1458119"/>
          </a:xfrm>
        </p:spPr>
        <p:txBody>
          <a:bodyPr vert="horz" lIns="91440" tIns="45720" rIns="91440" bIns="45720" rtlCol="0" anchor="ctr">
            <a:normAutofit/>
          </a:bodyPr>
          <a:lstStyle/>
          <a:p>
            <a:r>
              <a:rPr lang="en-US" sz="2800" b="1" dirty="0"/>
              <a:t> </a:t>
            </a:r>
          </a:p>
        </p:txBody>
      </p:sp>
      <p:sp>
        <p:nvSpPr>
          <p:cNvPr id="4" name="Freeform 6">
            <a:extLst>
              <a:ext uri="{FF2B5EF4-FFF2-40B4-BE49-F238E27FC236}">
                <a16:creationId xmlns:a16="http://schemas.microsoft.com/office/drawing/2014/main" id="{8F2957C5-EB55-0A4B-AB61-6AB21F7CD0D7}"/>
              </a:ext>
            </a:extLst>
          </p:cNvPr>
          <p:cNvSpPr>
            <a:spLocks/>
          </p:cNvSpPr>
          <p:nvPr/>
        </p:nvSpPr>
        <p:spPr bwMode="auto">
          <a:xfrm>
            <a:off x="0" y="2312"/>
            <a:ext cx="9360442" cy="6855688"/>
          </a:xfrm>
          <a:custGeom>
            <a:avLst/>
            <a:gdLst/>
            <a:ahLst/>
            <a:cxnLst>
              <a:cxn ang="0">
                <a:pos x="1085" y="2886"/>
              </a:cxn>
              <a:cxn ang="0">
                <a:pos x="8" y="2886"/>
              </a:cxn>
              <a:cxn ang="0">
                <a:pos x="0" y="2878"/>
              </a:cxn>
              <a:cxn ang="0">
                <a:pos x="0" y="8"/>
              </a:cxn>
              <a:cxn ang="0">
                <a:pos x="8" y="0"/>
              </a:cxn>
              <a:cxn ang="0">
                <a:pos x="3941" y="0"/>
              </a:cxn>
              <a:cxn ang="0">
                <a:pos x="3940" y="7"/>
              </a:cxn>
              <a:cxn ang="0">
                <a:pos x="3836" y="226"/>
              </a:cxn>
              <a:cxn ang="0">
                <a:pos x="3513" y="535"/>
              </a:cxn>
              <a:cxn ang="0">
                <a:pos x="3236" y="679"/>
              </a:cxn>
              <a:cxn ang="0">
                <a:pos x="2622" y="944"/>
              </a:cxn>
              <a:cxn ang="0">
                <a:pos x="2193" y="1162"/>
              </a:cxn>
              <a:cxn ang="0">
                <a:pos x="1907" y="1375"/>
              </a:cxn>
              <a:cxn ang="0">
                <a:pos x="1766" y="1572"/>
              </a:cxn>
              <a:cxn ang="0">
                <a:pos x="1719" y="1763"/>
              </a:cxn>
              <a:cxn ang="0">
                <a:pos x="1722" y="1846"/>
              </a:cxn>
              <a:cxn ang="0">
                <a:pos x="1760" y="2017"/>
              </a:cxn>
              <a:cxn ang="0">
                <a:pos x="1870" y="2257"/>
              </a:cxn>
              <a:cxn ang="0">
                <a:pos x="1868" y="2270"/>
              </a:cxn>
              <a:cxn ang="0">
                <a:pos x="1453" y="2615"/>
              </a:cxn>
              <a:cxn ang="0">
                <a:pos x="1090" y="2881"/>
              </a:cxn>
              <a:cxn ang="0">
                <a:pos x="1085" y="2886"/>
              </a:cxn>
            </a:cxnLst>
            <a:rect l="0" t="0" r="r" b="b"/>
            <a:pathLst>
              <a:path w="3942" h="2886">
                <a:moveTo>
                  <a:pt x="1085" y="2886"/>
                </a:moveTo>
                <a:cubicBezTo>
                  <a:pt x="726" y="2886"/>
                  <a:pt x="367" y="2886"/>
                  <a:pt x="8" y="2886"/>
                </a:cubicBezTo>
                <a:cubicBezTo>
                  <a:pt x="2" y="2886"/>
                  <a:pt x="0" y="2884"/>
                  <a:pt x="0" y="2878"/>
                </a:cubicBezTo>
                <a:cubicBezTo>
                  <a:pt x="1" y="1921"/>
                  <a:pt x="1" y="965"/>
                  <a:pt x="0" y="8"/>
                </a:cubicBezTo>
                <a:cubicBezTo>
                  <a:pt x="0" y="2"/>
                  <a:pt x="2" y="0"/>
                  <a:pt x="8" y="0"/>
                </a:cubicBezTo>
                <a:cubicBezTo>
                  <a:pt x="1319" y="0"/>
                  <a:pt x="2630" y="0"/>
                  <a:pt x="3941" y="0"/>
                </a:cubicBezTo>
                <a:cubicBezTo>
                  <a:pt x="3942" y="3"/>
                  <a:pt x="3941" y="5"/>
                  <a:pt x="3940" y="7"/>
                </a:cubicBezTo>
                <a:cubicBezTo>
                  <a:pt x="3916" y="85"/>
                  <a:pt x="3881" y="158"/>
                  <a:pt x="3836" y="226"/>
                </a:cubicBezTo>
                <a:cubicBezTo>
                  <a:pt x="3751" y="353"/>
                  <a:pt x="3638" y="451"/>
                  <a:pt x="3513" y="535"/>
                </a:cubicBezTo>
                <a:cubicBezTo>
                  <a:pt x="3426" y="593"/>
                  <a:pt x="3332" y="639"/>
                  <a:pt x="3236" y="679"/>
                </a:cubicBezTo>
                <a:cubicBezTo>
                  <a:pt x="3031" y="766"/>
                  <a:pt x="2825" y="852"/>
                  <a:pt x="2622" y="944"/>
                </a:cubicBezTo>
                <a:cubicBezTo>
                  <a:pt x="2475" y="1010"/>
                  <a:pt x="2331" y="1080"/>
                  <a:pt x="2193" y="1162"/>
                </a:cubicBezTo>
                <a:cubicBezTo>
                  <a:pt x="2090" y="1223"/>
                  <a:pt x="1992" y="1291"/>
                  <a:pt x="1907" y="1375"/>
                </a:cubicBezTo>
                <a:cubicBezTo>
                  <a:pt x="1849" y="1433"/>
                  <a:pt x="1800" y="1497"/>
                  <a:pt x="1766" y="1572"/>
                </a:cubicBezTo>
                <a:cubicBezTo>
                  <a:pt x="1739" y="1633"/>
                  <a:pt x="1723" y="1697"/>
                  <a:pt x="1719" y="1763"/>
                </a:cubicBezTo>
                <a:cubicBezTo>
                  <a:pt x="1718" y="1791"/>
                  <a:pt x="1719" y="1818"/>
                  <a:pt x="1722" y="1846"/>
                </a:cubicBezTo>
                <a:cubicBezTo>
                  <a:pt x="1728" y="1904"/>
                  <a:pt x="1741" y="1961"/>
                  <a:pt x="1760" y="2017"/>
                </a:cubicBezTo>
                <a:cubicBezTo>
                  <a:pt x="1787" y="2101"/>
                  <a:pt x="1826" y="2180"/>
                  <a:pt x="1870" y="2257"/>
                </a:cubicBezTo>
                <a:cubicBezTo>
                  <a:pt x="1873" y="2262"/>
                  <a:pt x="1874" y="2265"/>
                  <a:pt x="1868" y="2270"/>
                </a:cubicBezTo>
                <a:cubicBezTo>
                  <a:pt x="1733" y="2389"/>
                  <a:pt x="1594" y="2503"/>
                  <a:pt x="1453" y="2615"/>
                </a:cubicBezTo>
                <a:cubicBezTo>
                  <a:pt x="1336" y="2708"/>
                  <a:pt x="1214" y="2796"/>
                  <a:pt x="1090" y="2881"/>
                </a:cubicBezTo>
                <a:cubicBezTo>
                  <a:pt x="1088" y="2882"/>
                  <a:pt x="1085" y="2883"/>
                  <a:pt x="1085" y="2886"/>
                </a:cubicBezTo>
                <a:close/>
              </a:path>
            </a:pathLst>
          </a:custGeom>
          <a:solidFill>
            <a:srgbClr val="2B143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Verdana"/>
            </a:endParaRPr>
          </a:p>
        </p:txBody>
      </p:sp>
      <p:sp>
        <p:nvSpPr>
          <p:cNvPr id="5" name="TextBox 4">
            <a:extLst>
              <a:ext uri="{FF2B5EF4-FFF2-40B4-BE49-F238E27FC236}">
                <a16:creationId xmlns:a16="http://schemas.microsoft.com/office/drawing/2014/main" id="{8163DC46-FC85-9D49-BBDA-CF1A1D42818D}"/>
              </a:ext>
            </a:extLst>
          </p:cNvPr>
          <p:cNvSpPr txBox="1"/>
          <p:nvPr/>
        </p:nvSpPr>
        <p:spPr>
          <a:xfrm>
            <a:off x="814499" y="2837332"/>
            <a:ext cx="4034118" cy="707886"/>
          </a:xfrm>
          <a:prstGeom prst="rect">
            <a:avLst/>
          </a:prstGeom>
          <a:noFill/>
        </p:spPr>
        <p:txBody>
          <a:bodyPr wrap="square" rtlCol="0">
            <a:spAutoFit/>
          </a:bodyPr>
          <a:lstStyle/>
          <a:p>
            <a:r>
              <a:rPr lang="en-US" sz="4000" b="1" spc="600" dirty="0">
                <a:solidFill>
                  <a:schemeClr val="bg1"/>
                </a:solidFill>
              </a:rPr>
              <a:t>APPENDIX</a:t>
            </a:r>
          </a:p>
        </p:txBody>
      </p:sp>
    </p:spTree>
    <p:extLst>
      <p:ext uri="{BB962C8B-B14F-4D97-AF65-F5344CB8AC3E}">
        <p14:creationId xmlns:p14="http://schemas.microsoft.com/office/powerpoint/2010/main" val="179539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C985-4856-9D48-8AC0-F871A68A3253}"/>
              </a:ext>
            </a:extLst>
          </p:cNvPr>
          <p:cNvSpPr>
            <a:spLocks noGrp="1"/>
          </p:cNvSpPr>
          <p:nvPr>
            <p:ph type="title"/>
          </p:nvPr>
        </p:nvSpPr>
        <p:spPr>
          <a:xfrm>
            <a:off x="838200" y="-160655"/>
            <a:ext cx="10515600" cy="1325563"/>
          </a:xfrm>
        </p:spPr>
        <p:txBody>
          <a:bodyPr>
            <a:normAutofit/>
          </a:bodyPr>
          <a:lstStyle/>
          <a:p>
            <a:r>
              <a:rPr lang="en-US" sz="2800" b="1" dirty="0"/>
              <a:t>Appendix 1. Ran analysis on Python </a:t>
            </a:r>
          </a:p>
        </p:txBody>
      </p:sp>
      <p:pic>
        <p:nvPicPr>
          <p:cNvPr id="3" name="Image 3">
            <a:extLst>
              <a:ext uri="{FF2B5EF4-FFF2-40B4-BE49-F238E27FC236}">
                <a16:creationId xmlns:a16="http://schemas.microsoft.com/office/drawing/2014/main" id="{3450F271-EC95-4BC1-9C90-5CDA50BECD60}"/>
              </a:ext>
            </a:extLst>
          </p:cNvPr>
          <p:cNvPicPr>
            <a:picLocks noChangeAspect="1"/>
          </p:cNvPicPr>
          <p:nvPr/>
        </p:nvPicPr>
        <p:blipFill rotWithShape="1">
          <a:blip r:embed="rId2"/>
          <a:srcRect r="37885" b="-198"/>
          <a:stretch/>
        </p:blipFill>
        <p:spPr>
          <a:xfrm>
            <a:off x="2175226" y="771925"/>
            <a:ext cx="4775201" cy="3738396"/>
          </a:xfrm>
          <a:prstGeom prst="rect">
            <a:avLst/>
          </a:prstGeom>
        </p:spPr>
      </p:pic>
      <p:grpSp>
        <p:nvGrpSpPr>
          <p:cNvPr id="9" name="Groupe 8">
            <a:extLst>
              <a:ext uri="{FF2B5EF4-FFF2-40B4-BE49-F238E27FC236}">
                <a16:creationId xmlns:a16="http://schemas.microsoft.com/office/drawing/2014/main" id="{44105E32-8EF3-44D4-A8E5-8C388F4FB2AE}"/>
              </a:ext>
            </a:extLst>
          </p:cNvPr>
          <p:cNvGrpSpPr/>
          <p:nvPr/>
        </p:nvGrpSpPr>
        <p:grpSpPr>
          <a:xfrm>
            <a:off x="6894286" y="768949"/>
            <a:ext cx="5050692" cy="6043608"/>
            <a:chOff x="8323943" y="1545462"/>
            <a:chExt cx="2757437" cy="3402010"/>
          </a:xfrm>
        </p:grpSpPr>
        <p:pic>
          <p:nvPicPr>
            <p:cNvPr id="4" name="Image 4" descr="Une image contenant texte&#10;&#10;Description générée automatiquement">
              <a:extLst>
                <a:ext uri="{FF2B5EF4-FFF2-40B4-BE49-F238E27FC236}">
                  <a16:creationId xmlns:a16="http://schemas.microsoft.com/office/drawing/2014/main" id="{01F31C9B-0956-4F24-9AE2-C333CC7DA293}"/>
                </a:ext>
              </a:extLst>
            </p:cNvPr>
            <p:cNvPicPr>
              <a:picLocks noChangeAspect="1"/>
            </p:cNvPicPr>
            <p:nvPr/>
          </p:nvPicPr>
          <p:blipFill>
            <a:blip r:embed="rId3"/>
            <a:stretch>
              <a:fillRect/>
            </a:stretch>
          </p:blipFill>
          <p:spPr>
            <a:xfrm>
              <a:off x="8323943" y="1545462"/>
              <a:ext cx="2743200" cy="893248"/>
            </a:xfrm>
            <a:prstGeom prst="rect">
              <a:avLst/>
            </a:prstGeom>
          </p:spPr>
        </p:pic>
        <p:pic>
          <p:nvPicPr>
            <p:cNvPr id="7" name="Image 7" descr="Une image contenant texte&#10;&#10;Description générée automatiquement">
              <a:extLst>
                <a:ext uri="{FF2B5EF4-FFF2-40B4-BE49-F238E27FC236}">
                  <a16:creationId xmlns:a16="http://schemas.microsoft.com/office/drawing/2014/main" id="{2830A958-E74D-43FD-8C08-0054396BDC96}"/>
                </a:ext>
              </a:extLst>
            </p:cNvPr>
            <p:cNvPicPr>
              <a:picLocks noChangeAspect="1"/>
            </p:cNvPicPr>
            <p:nvPr/>
          </p:nvPicPr>
          <p:blipFill>
            <a:blip r:embed="rId4"/>
            <a:stretch>
              <a:fillRect/>
            </a:stretch>
          </p:blipFill>
          <p:spPr>
            <a:xfrm>
              <a:off x="8324995" y="2422060"/>
              <a:ext cx="2743200" cy="763325"/>
            </a:xfrm>
            <a:prstGeom prst="rect">
              <a:avLst/>
            </a:prstGeom>
          </p:spPr>
        </p:pic>
        <p:pic>
          <p:nvPicPr>
            <p:cNvPr id="8" name="Image 8">
              <a:extLst>
                <a:ext uri="{FF2B5EF4-FFF2-40B4-BE49-F238E27FC236}">
                  <a16:creationId xmlns:a16="http://schemas.microsoft.com/office/drawing/2014/main" id="{25BC6304-7B87-4E45-AB7C-DA4344C00809}"/>
                </a:ext>
              </a:extLst>
            </p:cNvPr>
            <p:cNvPicPr>
              <a:picLocks noChangeAspect="1"/>
            </p:cNvPicPr>
            <p:nvPr/>
          </p:nvPicPr>
          <p:blipFill>
            <a:blip r:embed="rId5"/>
            <a:stretch>
              <a:fillRect/>
            </a:stretch>
          </p:blipFill>
          <p:spPr>
            <a:xfrm>
              <a:off x="8338180" y="3182467"/>
              <a:ext cx="2743200" cy="1765005"/>
            </a:xfrm>
            <a:prstGeom prst="rect">
              <a:avLst/>
            </a:prstGeom>
          </p:spPr>
        </p:pic>
      </p:grpSp>
      <p:pic>
        <p:nvPicPr>
          <p:cNvPr id="10" name="Image 10" descr="Une image contenant texte&#10;&#10;Description générée automatiquement">
            <a:extLst>
              <a:ext uri="{FF2B5EF4-FFF2-40B4-BE49-F238E27FC236}">
                <a16:creationId xmlns:a16="http://schemas.microsoft.com/office/drawing/2014/main" id="{1B441DB1-73B2-4C46-9652-B8FADB47B0DE}"/>
              </a:ext>
            </a:extLst>
          </p:cNvPr>
          <p:cNvPicPr>
            <a:picLocks noChangeAspect="1"/>
          </p:cNvPicPr>
          <p:nvPr/>
        </p:nvPicPr>
        <p:blipFill>
          <a:blip r:embed="rId6"/>
          <a:stretch>
            <a:fillRect/>
          </a:stretch>
        </p:blipFill>
        <p:spPr>
          <a:xfrm>
            <a:off x="595085" y="4503682"/>
            <a:ext cx="6357257" cy="2313780"/>
          </a:xfrm>
          <a:prstGeom prst="rect">
            <a:avLst/>
          </a:prstGeom>
        </p:spPr>
      </p:pic>
      <p:sp>
        <p:nvSpPr>
          <p:cNvPr id="11" name="ZoneTexte 10">
            <a:extLst>
              <a:ext uri="{FF2B5EF4-FFF2-40B4-BE49-F238E27FC236}">
                <a16:creationId xmlns:a16="http://schemas.microsoft.com/office/drawing/2014/main" id="{87F27C69-4C7B-4C16-97AA-83BDC43E3003}"/>
              </a:ext>
            </a:extLst>
          </p:cNvPr>
          <p:cNvSpPr txBox="1"/>
          <p:nvPr/>
        </p:nvSpPr>
        <p:spPr>
          <a:xfrm>
            <a:off x="152400" y="1023258"/>
            <a:ext cx="19304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err="1"/>
              <a:t>We</a:t>
            </a:r>
            <a:r>
              <a:rPr lang="fr-FR" dirty="0"/>
              <a:t> </a:t>
            </a:r>
            <a:r>
              <a:rPr lang="fr-FR" err="1"/>
              <a:t>found</a:t>
            </a:r>
            <a:r>
              <a:rPr lang="fr-FR" dirty="0"/>
              <a:t> </a:t>
            </a:r>
            <a:r>
              <a:rPr lang="fr-FR" err="1"/>
              <a:t>that</a:t>
            </a:r>
            <a:r>
              <a:rPr lang="fr-FR" dirty="0"/>
              <a:t> running</a:t>
            </a:r>
            <a:r>
              <a:rPr lang="fr-FR" dirty="0">
                <a:cs typeface="Calibri"/>
              </a:rPr>
              <a:t> an </a:t>
            </a:r>
            <a:r>
              <a:rPr lang="fr-FR" err="1">
                <a:cs typeface="Calibri"/>
              </a:rPr>
              <a:t>analysis</a:t>
            </a:r>
            <a:r>
              <a:rPr lang="fr-FR" dirty="0">
                <a:cs typeface="Calibri"/>
              </a:rPr>
              <a:t> on </a:t>
            </a:r>
            <a:r>
              <a:rPr lang="fr-FR" err="1">
                <a:cs typeface="Calibri"/>
              </a:rPr>
              <a:t>our</a:t>
            </a:r>
            <a:r>
              <a:rPr lang="fr-FR" dirty="0">
                <a:cs typeface="Calibri"/>
              </a:rPr>
              <a:t> data in python </a:t>
            </a:r>
            <a:r>
              <a:rPr lang="fr-FR" err="1">
                <a:cs typeface="Calibri"/>
              </a:rPr>
              <a:t>produced</a:t>
            </a:r>
            <a:r>
              <a:rPr lang="fr-FR" dirty="0">
                <a:cs typeface="Calibri"/>
              </a:rPr>
              <a:t> </a:t>
            </a:r>
            <a:r>
              <a:rPr lang="fr-FR" err="1">
                <a:cs typeface="Calibri"/>
              </a:rPr>
              <a:t>similar</a:t>
            </a:r>
            <a:r>
              <a:rPr lang="fr-FR" dirty="0">
                <a:cs typeface="Calibri"/>
              </a:rPr>
              <a:t> </a:t>
            </a:r>
            <a:r>
              <a:rPr lang="fr-FR" err="1">
                <a:cs typeface="Calibri"/>
              </a:rPr>
              <a:t>results</a:t>
            </a:r>
            <a:r>
              <a:rPr lang="fr-FR" dirty="0">
                <a:cs typeface="Calibri"/>
              </a:rPr>
              <a:t> to </a:t>
            </a:r>
            <a:r>
              <a:rPr lang="fr-FR" err="1">
                <a:cs typeface="Calibri"/>
              </a:rPr>
              <a:t>enginius</a:t>
            </a:r>
            <a:r>
              <a:rPr lang="fr-FR" dirty="0">
                <a:cs typeface="Calibri"/>
              </a:rPr>
              <a:t>, </a:t>
            </a:r>
            <a:r>
              <a:rPr lang="fr-FR" err="1">
                <a:cs typeface="Calibri"/>
              </a:rPr>
              <a:t>where</a:t>
            </a:r>
            <a:r>
              <a:rPr lang="fr-FR" dirty="0">
                <a:cs typeface="Calibri"/>
              </a:rPr>
              <a:t> the optimal </a:t>
            </a:r>
            <a:r>
              <a:rPr lang="fr-FR" err="1">
                <a:cs typeface="Calibri"/>
              </a:rPr>
              <a:t>number</a:t>
            </a:r>
            <a:r>
              <a:rPr lang="fr-FR" dirty="0">
                <a:cs typeface="Calibri"/>
              </a:rPr>
              <a:t> of clusters or </a:t>
            </a:r>
            <a:r>
              <a:rPr lang="fr-FR">
                <a:cs typeface="Calibri"/>
              </a:rPr>
              <a:t>silhouette</a:t>
            </a:r>
            <a:r>
              <a:rPr lang="fr-FR" dirty="0">
                <a:cs typeface="Calibri"/>
              </a:rPr>
              <a:t> </a:t>
            </a:r>
            <a:r>
              <a:rPr lang="fr-FR">
                <a:cs typeface="Calibri"/>
              </a:rPr>
              <a:t>scores (segments) </a:t>
            </a:r>
            <a:r>
              <a:rPr lang="fr-FR" err="1">
                <a:cs typeface="Calibri"/>
              </a:rPr>
              <a:t>we</a:t>
            </a:r>
            <a:r>
              <a:rPr lang="fr-FR">
                <a:cs typeface="Calibri"/>
              </a:rPr>
              <a:t> chose </a:t>
            </a:r>
            <a:r>
              <a:rPr lang="fr-FR" err="1">
                <a:cs typeface="Calibri"/>
              </a:rPr>
              <a:t>were</a:t>
            </a:r>
            <a:r>
              <a:rPr lang="fr-FR">
                <a:cs typeface="Calibri"/>
              </a:rPr>
              <a:t> </a:t>
            </a:r>
            <a:r>
              <a:rPr lang="fr-FR" b="1">
                <a:cs typeface="Calibri"/>
              </a:rPr>
              <a:t>4</a:t>
            </a:r>
            <a:r>
              <a:rPr lang="fr-FR">
                <a:cs typeface="Calibri"/>
              </a:rPr>
              <a:t>. </a:t>
            </a:r>
            <a:endParaRPr lang="fr-FR"/>
          </a:p>
        </p:txBody>
      </p:sp>
      <p:sp>
        <p:nvSpPr>
          <p:cNvPr id="12" name="ZoneTexte 11">
            <a:extLst>
              <a:ext uri="{FF2B5EF4-FFF2-40B4-BE49-F238E27FC236}">
                <a16:creationId xmlns:a16="http://schemas.microsoft.com/office/drawing/2014/main" id="{F77DC56A-5275-484B-A584-9EE9A4376136}"/>
              </a:ext>
            </a:extLst>
          </p:cNvPr>
          <p:cNvSpPr txBox="1"/>
          <p:nvPr/>
        </p:nvSpPr>
        <p:spPr>
          <a:xfrm>
            <a:off x="4151086" y="2605314"/>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100"/>
              <a:t>Scree Plot</a:t>
            </a:r>
            <a:endParaRPr lang="fr-FR" sz="1100">
              <a:cs typeface="Calibri"/>
            </a:endParaRPr>
          </a:p>
        </p:txBody>
      </p:sp>
      <p:sp>
        <p:nvSpPr>
          <p:cNvPr id="13" name="ZoneTexte 12">
            <a:extLst>
              <a:ext uri="{FF2B5EF4-FFF2-40B4-BE49-F238E27FC236}">
                <a16:creationId xmlns:a16="http://schemas.microsoft.com/office/drawing/2014/main" id="{67690B2F-3A5E-47FB-A468-0A11415DBF06}"/>
              </a:ext>
            </a:extLst>
          </p:cNvPr>
          <p:cNvSpPr txBox="1"/>
          <p:nvPr/>
        </p:nvSpPr>
        <p:spPr>
          <a:xfrm>
            <a:off x="8730342" y="3788227"/>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t>Elbow Curve</a:t>
            </a:r>
            <a:endParaRPr lang="fr-FR" sz="1600">
              <a:cs typeface="Calibri"/>
            </a:endParaRPr>
          </a:p>
        </p:txBody>
      </p:sp>
    </p:spTree>
    <p:extLst>
      <p:ext uri="{BB962C8B-B14F-4D97-AF65-F5344CB8AC3E}">
        <p14:creationId xmlns:p14="http://schemas.microsoft.com/office/powerpoint/2010/main" val="347508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57724" y="176620"/>
            <a:ext cx="4937760" cy="523220"/>
          </a:xfrm>
          <a:prstGeom prst="rect">
            <a:avLst/>
          </a:prstGeom>
          <a:noFill/>
        </p:spPr>
        <p:txBody>
          <a:bodyPr wrap="square" rtlCol="0">
            <a:spAutoFit/>
          </a:bodyPr>
          <a:lstStyle/>
          <a:p>
            <a:pPr algn="ctr"/>
            <a:r>
              <a:rPr lang="en-US" sz="2800" b="1" dirty="0"/>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552754" y="4679726"/>
            <a:ext cx="10450286" cy="1754326"/>
          </a:xfrm>
          <a:prstGeom prst="rect">
            <a:avLst/>
          </a:prstGeom>
          <a:solidFill>
            <a:schemeClr val="accent1">
              <a:lumMod val="20000"/>
              <a:lumOff val="80000"/>
              <a:alpha val="45000"/>
            </a:schemeClr>
          </a:solidFill>
        </p:spPr>
        <p:txBody>
          <a:bodyPr wrap="square" rtlCol="0">
            <a:spAutoFit/>
          </a:bodyPr>
          <a:lstStyle/>
          <a:p>
            <a:pPr marL="342900" fontAlgn="ctr"/>
            <a:r>
              <a:rPr lang="en-US" b="1" dirty="0"/>
              <a:t>(</a:t>
            </a:r>
            <a:r>
              <a:rPr lang="en-US" b="1" dirty="0" err="1"/>
              <a:t>i</a:t>
            </a:r>
            <a:r>
              <a:rPr lang="en-US" b="1" dirty="0"/>
              <a:t>) Managerial usefulness</a:t>
            </a:r>
          </a:p>
          <a:p>
            <a:pPr marL="1085850" lvl="1" indent="-285750" fontAlgn="ctr">
              <a:buFont typeface="Courier New" panose="02070309020205020404" pitchFamily="49" charset="0"/>
              <a:buChar char="o"/>
            </a:pPr>
            <a:r>
              <a:rPr lang="en-US" dirty="0"/>
              <a:t>More efficient processes </a:t>
            </a:r>
          </a:p>
          <a:p>
            <a:pPr marL="1085850" lvl="1" indent="-285750" fontAlgn="ctr">
              <a:buFont typeface="Courier New" panose="02070309020205020404" pitchFamily="49" charset="0"/>
              <a:buChar char="o"/>
            </a:pPr>
            <a:r>
              <a:rPr lang="en-US" dirty="0"/>
              <a:t>With more than 4 segments, managerial constraints appear</a:t>
            </a:r>
          </a:p>
          <a:p>
            <a:pPr marL="1085850" lvl="2" indent="-285750" fontAlgn="ctr">
              <a:buFont typeface="Courier New" panose="02070309020205020404" pitchFamily="49" charset="0"/>
              <a:buChar char="o"/>
            </a:pPr>
            <a:r>
              <a:rPr lang="en-US" dirty="0"/>
              <a:t>Targetability</a:t>
            </a:r>
          </a:p>
          <a:p>
            <a:pPr marL="1085850" lvl="2" indent="-285750" fontAlgn="ctr">
              <a:buFont typeface="Courier New" panose="02070309020205020404" pitchFamily="49" charset="0"/>
              <a:buChar char="o"/>
            </a:pPr>
            <a:r>
              <a:rPr lang="en-US" dirty="0"/>
              <a:t>Each segment presents a few but very distinct attributes which will help management tailor their program experience on these metrics</a:t>
            </a:r>
          </a:p>
        </p:txBody>
      </p:sp>
      <p:cxnSp>
        <p:nvCxnSpPr>
          <p:cNvPr id="6" name="Straight Connector 5">
            <a:extLst>
              <a:ext uri="{FF2B5EF4-FFF2-40B4-BE49-F238E27FC236}">
                <a16:creationId xmlns:a16="http://schemas.microsoft.com/office/drawing/2014/main" id="{7289C47A-94CF-7244-92DF-816F48E23748}"/>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98A049-9768-1E43-B718-A02B6406DFFD}"/>
              </a:ext>
            </a:extLst>
          </p:cNvPr>
          <p:cNvSpPr txBox="1"/>
          <p:nvPr/>
        </p:nvSpPr>
        <p:spPr>
          <a:xfrm>
            <a:off x="552754" y="924228"/>
            <a:ext cx="10450286" cy="1200329"/>
          </a:xfrm>
          <a:prstGeom prst="rect">
            <a:avLst/>
          </a:prstGeom>
          <a:solidFill>
            <a:schemeClr val="accent1">
              <a:lumMod val="20000"/>
              <a:lumOff val="80000"/>
              <a:alpha val="45000"/>
            </a:schemeClr>
          </a:solidFill>
        </p:spPr>
        <p:txBody>
          <a:bodyPr wrap="square" rtlCol="0">
            <a:spAutoFit/>
          </a:bodyPr>
          <a:lstStyle/>
          <a:p>
            <a:r>
              <a:rPr lang="en-US" dirty="0"/>
              <a:t>We decided to focus our analysis of the population on four segments with a hierarchical classification.</a:t>
            </a:r>
          </a:p>
          <a:p>
            <a:r>
              <a:rPr lang="en-US" dirty="0">
                <a:latin typeface="Calibri" panose="020F0502020204030204" pitchFamily="34" charset="0"/>
              </a:rPr>
              <a:t>Although a statistical perspective would choose only 2 segments, there are several factors that led us to pick four segments for our marketing analysis: </a:t>
            </a:r>
            <a:r>
              <a:rPr lang="en-US" b="1" dirty="0">
                <a:latin typeface="Calibri" panose="020F0502020204030204" pitchFamily="34" charset="0"/>
              </a:rPr>
              <a:t>(</a:t>
            </a:r>
            <a:r>
              <a:rPr lang="en-US" b="1" dirty="0" err="1">
                <a:latin typeface="Calibri" panose="020F0502020204030204" pitchFamily="34" charset="0"/>
              </a:rPr>
              <a:t>i</a:t>
            </a:r>
            <a:r>
              <a:rPr lang="en-US" b="1" dirty="0">
                <a:latin typeface="Calibri" panose="020F0502020204030204" pitchFamily="34" charset="0"/>
              </a:rPr>
              <a:t>)</a:t>
            </a:r>
            <a:r>
              <a:rPr lang="en-US" dirty="0">
                <a:latin typeface="Calibri" panose="020F0502020204030204" pitchFamily="34" charset="0"/>
              </a:rPr>
              <a:t> </a:t>
            </a:r>
            <a:r>
              <a:rPr lang="en-US" b="1" dirty="0">
                <a:latin typeface="Calibri" panose="020F0502020204030204" pitchFamily="34" charset="0"/>
              </a:rPr>
              <a:t>managerial usefulness, (ii) heterogeneity, (iii) segment distinctiveness </a:t>
            </a:r>
            <a:r>
              <a:rPr lang="en-US" dirty="0">
                <a:latin typeface="Calibri" panose="020F0502020204030204" pitchFamily="34" charset="0"/>
              </a:rPr>
              <a:t>and </a:t>
            </a:r>
            <a:r>
              <a:rPr lang="en-US" b="1" dirty="0">
                <a:latin typeface="Calibri" panose="020F0502020204030204" pitchFamily="34" charset="0"/>
              </a:rPr>
              <a:t>(iv) data completeness</a:t>
            </a:r>
            <a:r>
              <a:rPr lang="en-US" dirty="0">
                <a:latin typeface="Calibri" panose="020F0502020204030204" pitchFamily="34" charset="0"/>
              </a:rPr>
              <a:t>. </a:t>
            </a:r>
          </a:p>
        </p:txBody>
      </p:sp>
      <p:graphicFrame>
        <p:nvGraphicFramePr>
          <p:cNvPr id="9" name="Table 9">
            <a:extLst>
              <a:ext uri="{FF2B5EF4-FFF2-40B4-BE49-F238E27FC236}">
                <a16:creationId xmlns:a16="http://schemas.microsoft.com/office/drawing/2014/main" id="{F68492E3-23AF-7F4B-AD52-EFF8E4E76608}"/>
              </a:ext>
            </a:extLst>
          </p:cNvPr>
          <p:cNvGraphicFramePr>
            <a:graphicFrameLocks noGrp="1"/>
          </p:cNvGraphicFramePr>
          <p:nvPr>
            <p:extLst>
              <p:ext uri="{D42A27DB-BD31-4B8C-83A1-F6EECF244321}">
                <p14:modId xmlns:p14="http://schemas.microsoft.com/office/powerpoint/2010/main" val="3741480824"/>
              </p:ext>
            </p:extLst>
          </p:nvPr>
        </p:nvGraphicFramePr>
        <p:xfrm>
          <a:off x="552754" y="2749549"/>
          <a:ext cx="6041436" cy="1010920"/>
        </p:xfrm>
        <a:graphic>
          <a:graphicData uri="http://schemas.openxmlformats.org/drawingml/2006/table">
            <a:tbl>
              <a:tblPr firstRow="1" bandRow="1">
                <a:tableStyleId>{5C22544A-7EE6-4342-B048-85BDC9FD1C3A}</a:tableStyleId>
              </a:tblPr>
              <a:tblGrid>
                <a:gridCol w="1278933">
                  <a:extLst>
                    <a:ext uri="{9D8B030D-6E8A-4147-A177-3AD203B41FA5}">
                      <a16:colId xmlns:a16="http://schemas.microsoft.com/office/drawing/2014/main" val="321347332"/>
                    </a:ext>
                  </a:extLst>
                </a:gridCol>
                <a:gridCol w="734879">
                  <a:extLst>
                    <a:ext uri="{9D8B030D-6E8A-4147-A177-3AD203B41FA5}">
                      <a16:colId xmlns:a16="http://schemas.microsoft.com/office/drawing/2014/main" val="2001992468"/>
                    </a:ext>
                  </a:extLst>
                </a:gridCol>
                <a:gridCol w="1006906">
                  <a:extLst>
                    <a:ext uri="{9D8B030D-6E8A-4147-A177-3AD203B41FA5}">
                      <a16:colId xmlns:a16="http://schemas.microsoft.com/office/drawing/2014/main" val="887783106"/>
                    </a:ext>
                  </a:extLst>
                </a:gridCol>
                <a:gridCol w="1006906">
                  <a:extLst>
                    <a:ext uri="{9D8B030D-6E8A-4147-A177-3AD203B41FA5}">
                      <a16:colId xmlns:a16="http://schemas.microsoft.com/office/drawing/2014/main" val="3451080849"/>
                    </a:ext>
                  </a:extLst>
                </a:gridCol>
                <a:gridCol w="1006906">
                  <a:extLst>
                    <a:ext uri="{9D8B030D-6E8A-4147-A177-3AD203B41FA5}">
                      <a16:colId xmlns:a16="http://schemas.microsoft.com/office/drawing/2014/main" val="1757473948"/>
                    </a:ext>
                  </a:extLst>
                </a:gridCol>
                <a:gridCol w="1006906">
                  <a:extLst>
                    <a:ext uri="{9D8B030D-6E8A-4147-A177-3AD203B41FA5}">
                      <a16:colId xmlns:a16="http://schemas.microsoft.com/office/drawing/2014/main" val="2788135358"/>
                    </a:ext>
                  </a:extLst>
                </a:gridCol>
              </a:tblGrid>
              <a:tr h="370840">
                <a:tc>
                  <a:txBody>
                    <a:bodyPr/>
                    <a:lstStyle/>
                    <a:p>
                      <a:pPr algn="ctr"/>
                      <a:r>
                        <a:rPr lang="en-US" dirty="0"/>
                        <a:t>Segments</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b="1" dirty="0"/>
                        <a:t>4</a:t>
                      </a:r>
                    </a:p>
                  </a:txBody>
                  <a:tcPr anchor="ctr">
                    <a:solidFill>
                      <a:schemeClr val="accent6">
                        <a:lumMod val="60000"/>
                        <a:lumOff val="40000"/>
                      </a:schemeClr>
                    </a:solidFill>
                  </a:tcPr>
                </a:tc>
                <a:tc>
                  <a:txBody>
                    <a:bodyPr/>
                    <a:lstStyle/>
                    <a:p>
                      <a:pPr algn="ctr"/>
                      <a:r>
                        <a:rPr lang="en-US" dirty="0"/>
                        <a:t>5</a:t>
                      </a:r>
                    </a:p>
                  </a:txBody>
                  <a:tcPr anchor="ctr"/>
                </a:tc>
                <a:tc>
                  <a:txBody>
                    <a:bodyPr/>
                    <a:lstStyle/>
                    <a:p>
                      <a:pPr algn="ctr"/>
                      <a:r>
                        <a:rPr lang="en-US" dirty="0"/>
                        <a:t>6</a:t>
                      </a:r>
                    </a:p>
                  </a:txBody>
                  <a:tcPr anchor="ctr"/>
                </a:tc>
                <a:extLst>
                  <a:ext uri="{0D108BD9-81ED-4DB2-BD59-A6C34878D82A}">
                    <a16:rowId xmlns:a16="http://schemas.microsoft.com/office/drawing/2014/main" val="3519277346"/>
                  </a:ext>
                </a:extLst>
              </a:tr>
              <a:tr h="370840">
                <a:tc>
                  <a:txBody>
                    <a:bodyPr/>
                    <a:lstStyle/>
                    <a:p>
                      <a:pPr algn="ctr"/>
                      <a:r>
                        <a:rPr lang="en-US" b="1" dirty="0"/>
                        <a:t>Global Hit Rate</a:t>
                      </a:r>
                    </a:p>
                  </a:txBody>
                  <a:tcPr anchor="ctr"/>
                </a:tc>
                <a:tc>
                  <a:txBody>
                    <a:bodyPr/>
                    <a:lstStyle/>
                    <a:p>
                      <a:pPr algn="ctr"/>
                      <a:r>
                        <a:rPr lang="en-US" dirty="0"/>
                        <a:t>70%</a:t>
                      </a:r>
                    </a:p>
                  </a:txBody>
                  <a:tcPr anchor="ctr"/>
                </a:tc>
                <a:tc>
                  <a:txBody>
                    <a:bodyPr/>
                    <a:lstStyle/>
                    <a:p>
                      <a:pPr algn="ctr"/>
                      <a:r>
                        <a:rPr lang="en-US" dirty="0"/>
                        <a:t>71%</a:t>
                      </a:r>
                    </a:p>
                  </a:txBody>
                  <a:tcPr anchor="ctr"/>
                </a:tc>
                <a:tc>
                  <a:txBody>
                    <a:bodyPr/>
                    <a:lstStyle/>
                    <a:p>
                      <a:pPr algn="ctr"/>
                      <a:r>
                        <a:rPr lang="en-US" b="1" dirty="0"/>
                        <a:t>58%</a:t>
                      </a:r>
                    </a:p>
                  </a:txBody>
                  <a:tcPr anchor="ctr">
                    <a:solidFill>
                      <a:schemeClr val="accent6">
                        <a:lumMod val="60000"/>
                        <a:lumOff val="40000"/>
                      </a:schemeClr>
                    </a:solidFill>
                  </a:tcPr>
                </a:tc>
                <a:tc>
                  <a:txBody>
                    <a:bodyPr/>
                    <a:lstStyle/>
                    <a:p>
                      <a:pPr algn="ctr"/>
                      <a:r>
                        <a:rPr lang="en-US" dirty="0"/>
                        <a:t>46%</a:t>
                      </a:r>
                    </a:p>
                  </a:txBody>
                  <a:tcPr anchor="ctr"/>
                </a:tc>
                <a:tc>
                  <a:txBody>
                    <a:bodyPr/>
                    <a:lstStyle/>
                    <a:p>
                      <a:pPr algn="ctr"/>
                      <a:r>
                        <a:rPr lang="en-US" dirty="0"/>
                        <a:t>41%</a:t>
                      </a:r>
                    </a:p>
                  </a:txBody>
                  <a:tcPr anchor="ctr"/>
                </a:tc>
                <a:extLst>
                  <a:ext uri="{0D108BD9-81ED-4DB2-BD59-A6C34878D82A}">
                    <a16:rowId xmlns:a16="http://schemas.microsoft.com/office/drawing/2014/main" val="3635097685"/>
                  </a:ext>
                </a:extLst>
              </a:tr>
            </a:tbl>
          </a:graphicData>
        </a:graphic>
      </p:graphicFrame>
      <p:sp>
        <p:nvSpPr>
          <p:cNvPr id="10" name="TextBox 9">
            <a:extLst>
              <a:ext uri="{FF2B5EF4-FFF2-40B4-BE49-F238E27FC236}">
                <a16:creationId xmlns:a16="http://schemas.microsoft.com/office/drawing/2014/main" id="{208990D3-30C5-7F49-9E66-4E43FCECEA74}"/>
              </a:ext>
            </a:extLst>
          </p:cNvPr>
          <p:cNvSpPr txBox="1"/>
          <p:nvPr/>
        </p:nvSpPr>
        <p:spPr>
          <a:xfrm>
            <a:off x="6819899" y="2274838"/>
            <a:ext cx="4850871" cy="2308324"/>
          </a:xfrm>
          <a:prstGeom prst="rect">
            <a:avLst/>
          </a:prstGeom>
          <a:noFill/>
          <a:ln w="31750">
            <a:solidFill>
              <a:schemeClr val="accent6">
                <a:lumMod val="40000"/>
                <a:lumOff val="60000"/>
              </a:schemeClr>
            </a:solidFill>
            <a:prstDash val="dash"/>
          </a:ln>
        </p:spPr>
        <p:txBody>
          <a:bodyPr wrap="square" rtlCol="0">
            <a:spAutoFit/>
          </a:bodyPr>
          <a:lstStyle/>
          <a:p>
            <a:pPr marL="285750" indent="-285750">
              <a:buFont typeface="Arial" panose="020B0604020202020204" pitchFamily="34" charset="0"/>
              <a:buChar char="•"/>
            </a:pPr>
            <a:r>
              <a:rPr lang="en-US" dirty="0"/>
              <a:t>Comparing different segmentation analysis, we observe that the more segments we add, the lower is the accuracy of the predicted segments.  [Table 1]</a:t>
            </a:r>
          </a:p>
          <a:p>
            <a:pPr marL="285750" indent="-285750">
              <a:buFont typeface="Arial" panose="020B0604020202020204" pitchFamily="34" charset="0"/>
              <a:buChar char="•"/>
            </a:pPr>
            <a:r>
              <a:rPr lang="en-US" dirty="0"/>
              <a:t>However, looking at the dendrograms, when the number of segments is small, we create important jumps which is why we picked 4 segments. [slide 3 Figures 1,2,3]</a:t>
            </a:r>
          </a:p>
        </p:txBody>
      </p:sp>
      <p:sp>
        <p:nvSpPr>
          <p:cNvPr id="11" name="TextBox 10">
            <a:extLst>
              <a:ext uri="{FF2B5EF4-FFF2-40B4-BE49-F238E27FC236}">
                <a16:creationId xmlns:a16="http://schemas.microsoft.com/office/drawing/2014/main" id="{17F7EA72-5C6D-1941-89A8-E15A68CC8828}"/>
              </a:ext>
            </a:extLst>
          </p:cNvPr>
          <p:cNvSpPr txBox="1"/>
          <p:nvPr/>
        </p:nvSpPr>
        <p:spPr>
          <a:xfrm>
            <a:off x="2015272" y="3857033"/>
            <a:ext cx="4080728" cy="307777"/>
          </a:xfrm>
          <a:prstGeom prst="rect">
            <a:avLst/>
          </a:prstGeom>
          <a:noFill/>
        </p:spPr>
        <p:txBody>
          <a:bodyPr wrap="square" rtlCol="0">
            <a:spAutoFit/>
          </a:bodyPr>
          <a:lstStyle/>
          <a:p>
            <a:r>
              <a:rPr lang="en-US" sz="1400" b="1" dirty="0"/>
              <a:t>Table 1. Global Hit Rate by segment</a:t>
            </a:r>
          </a:p>
        </p:txBody>
      </p:sp>
      <p:sp>
        <p:nvSpPr>
          <p:cNvPr id="12" name="TextBox 11">
            <a:extLst>
              <a:ext uri="{FF2B5EF4-FFF2-40B4-BE49-F238E27FC236}">
                <a16:creationId xmlns:a16="http://schemas.microsoft.com/office/drawing/2014/main" id="{0D3E539A-6888-8B43-9BF2-D0EFE49E53E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216732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28600" y="157817"/>
            <a:ext cx="4937760" cy="523220"/>
          </a:xfrm>
          <a:prstGeom prst="rect">
            <a:avLst/>
          </a:prstGeom>
          <a:noFill/>
        </p:spPr>
        <p:txBody>
          <a:bodyPr wrap="square" rtlCol="0">
            <a:spAutoFit/>
          </a:bodyPr>
          <a:lstStyle/>
          <a:p>
            <a:pPr algn="ctr"/>
            <a:r>
              <a:rPr lang="en-US" sz="2800" b="1" dirty="0"/>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605063" y="5725587"/>
            <a:ext cx="10450286" cy="923330"/>
          </a:xfrm>
          <a:prstGeom prst="rect">
            <a:avLst/>
          </a:prstGeom>
          <a:solidFill>
            <a:schemeClr val="accent1">
              <a:lumMod val="20000"/>
              <a:lumOff val="80000"/>
              <a:alpha val="45000"/>
            </a:schemeClr>
          </a:solidFill>
        </p:spPr>
        <p:txBody>
          <a:bodyPr wrap="square" lIns="91440" tIns="45720" rIns="91440" bIns="45720" rtlCol="0" anchor="t">
            <a:spAutoFit/>
          </a:bodyPr>
          <a:lstStyle/>
          <a:p>
            <a:pPr marL="342900" fontAlgn="ctr"/>
            <a:r>
              <a:rPr lang="en-US" b="1"/>
              <a:t>(ii) Heterogeneity</a:t>
            </a:r>
          </a:p>
          <a:p>
            <a:pPr marL="342900" fontAlgn="ctr"/>
            <a:r>
              <a:rPr lang="en-US" dirty="0">
                <a:latin typeface="Calibri" panose="020F0502020204030204" pitchFamily="34" charset="0"/>
              </a:rPr>
              <a:t>Between 3 and 4 the segments' heterogeneity within cluster decreases importantly </a:t>
            </a:r>
            <a:r>
              <a:rPr lang="en-US" dirty="0"/>
              <a:t>[Figure 4]</a:t>
            </a:r>
          </a:p>
          <a:p>
            <a:pPr marL="342900" fontAlgn="ctr"/>
            <a:r>
              <a:rPr lang="en-US" dirty="0"/>
              <a:t>Jumps for 4 segments are smaller than for 5 segments [Figure 1 and 5]</a:t>
            </a:r>
          </a:p>
        </p:txBody>
      </p:sp>
      <p:cxnSp>
        <p:nvCxnSpPr>
          <p:cNvPr id="6" name="Straight Connector 5">
            <a:extLst>
              <a:ext uri="{FF2B5EF4-FFF2-40B4-BE49-F238E27FC236}">
                <a16:creationId xmlns:a16="http://schemas.microsoft.com/office/drawing/2014/main" id="{7289C47A-94CF-7244-92DF-816F48E23748}"/>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CFCD25-820B-3347-9B95-AE5871B343C4}"/>
              </a:ext>
            </a:extLst>
          </p:cNvPr>
          <p:cNvPicPr>
            <a:picLocks noChangeAspect="1"/>
          </p:cNvPicPr>
          <p:nvPr/>
        </p:nvPicPr>
        <p:blipFill>
          <a:blip r:embed="rId2"/>
          <a:stretch>
            <a:fillRect/>
          </a:stretch>
        </p:blipFill>
        <p:spPr>
          <a:xfrm>
            <a:off x="127733" y="1743809"/>
            <a:ext cx="4225094" cy="2781299"/>
          </a:xfrm>
          <a:prstGeom prst="rect">
            <a:avLst/>
          </a:prstGeom>
        </p:spPr>
      </p:pic>
      <p:sp>
        <p:nvSpPr>
          <p:cNvPr id="9" name="TextBox 8">
            <a:extLst>
              <a:ext uri="{FF2B5EF4-FFF2-40B4-BE49-F238E27FC236}">
                <a16:creationId xmlns:a16="http://schemas.microsoft.com/office/drawing/2014/main" id="{732A1033-F164-C647-8E64-C1A8DC4C5A9F}"/>
              </a:ext>
            </a:extLst>
          </p:cNvPr>
          <p:cNvSpPr txBox="1"/>
          <p:nvPr/>
        </p:nvSpPr>
        <p:spPr>
          <a:xfrm>
            <a:off x="918962" y="4615775"/>
            <a:ext cx="4080728" cy="307777"/>
          </a:xfrm>
          <a:prstGeom prst="rect">
            <a:avLst/>
          </a:prstGeom>
          <a:noFill/>
        </p:spPr>
        <p:txBody>
          <a:bodyPr wrap="square" rtlCol="0">
            <a:spAutoFit/>
          </a:bodyPr>
          <a:lstStyle/>
          <a:p>
            <a:r>
              <a:rPr lang="en-US" sz="1400" b="1" dirty="0"/>
              <a:t>Figure 1. Dendrogram 4 segments</a:t>
            </a:r>
          </a:p>
        </p:txBody>
      </p:sp>
      <p:pic>
        <p:nvPicPr>
          <p:cNvPr id="12" name="Picture 11">
            <a:extLst>
              <a:ext uri="{FF2B5EF4-FFF2-40B4-BE49-F238E27FC236}">
                <a16:creationId xmlns:a16="http://schemas.microsoft.com/office/drawing/2014/main" id="{778C4398-B874-B744-8D48-F0D2324C98B1}"/>
              </a:ext>
            </a:extLst>
          </p:cNvPr>
          <p:cNvPicPr>
            <a:picLocks noChangeAspect="1"/>
          </p:cNvPicPr>
          <p:nvPr/>
        </p:nvPicPr>
        <p:blipFill>
          <a:blip r:embed="rId3"/>
          <a:stretch>
            <a:fillRect/>
          </a:stretch>
        </p:blipFill>
        <p:spPr>
          <a:xfrm>
            <a:off x="7958564" y="1735659"/>
            <a:ext cx="4080728" cy="2926180"/>
          </a:xfrm>
          <a:prstGeom prst="rect">
            <a:avLst/>
          </a:prstGeom>
        </p:spPr>
      </p:pic>
      <p:sp>
        <p:nvSpPr>
          <p:cNvPr id="13" name="TextBox 12">
            <a:extLst>
              <a:ext uri="{FF2B5EF4-FFF2-40B4-BE49-F238E27FC236}">
                <a16:creationId xmlns:a16="http://schemas.microsoft.com/office/drawing/2014/main" id="{688C0F74-5DF0-9D48-BD94-593C7A269E84}"/>
              </a:ext>
            </a:extLst>
          </p:cNvPr>
          <p:cNvSpPr txBox="1"/>
          <p:nvPr/>
        </p:nvSpPr>
        <p:spPr>
          <a:xfrm>
            <a:off x="9357360" y="4658696"/>
            <a:ext cx="4080728" cy="307777"/>
          </a:xfrm>
          <a:prstGeom prst="rect">
            <a:avLst/>
          </a:prstGeom>
          <a:noFill/>
        </p:spPr>
        <p:txBody>
          <a:bodyPr wrap="square" rtlCol="0">
            <a:spAutoFit/>
          </a:bodyPr>
          <a:lstStyle/>
          <a:p>
            <a:r>
              <a:rPr lang="en-US" sz="1400" b="1" dirty="0"/>
              <a:t>Figure 4. Scree plot </a:t>
            </a:r>
          </a:p>
        </p:txBody>
      </p:sp>
      <p:pic>
        <p:nvPicPr>
          <p:cNvPr id="18" name="Picture 17" descr="Chart&#10;&#10;Description automatically generated">
            <a:extLst>
              <a:ext uri="{FF2B5EF4-FFF2-40B4-BE49-F238E27FC236}">
                <a16:creationId xmlns:a16="http://schemas.microsoft.com/office/drawing/2014/main" id="{F7484509-5E19-C641-9B75-90EA54CA351C}"/>
              </a:ext>
            </a:extLst>
          </p:cNvPr>
          <p:cNvPicPr>
            <a:picLocks noChangeAspect="1"/>
          </p:cNvPicPr>
          <p:nvPr/>
        </p:nvPicPr>
        <p:blipFill>
          <a:blip r:embed="rId4"/>
          <a:stretch>
            <a:fillRect/>
          </a:stretch>
        </p:blipFill>
        <p:spPr>
          <a:xfrm>
            <a:off x="4438763" y="3210205"/>
            <a:ext cx="3439160" cy="2262605"/>
          </a:xfrm>
          <a:prstGeom prst="rect">
            <a:avLst/>
          </a:prstGeom>
        </p:spPr>
      </p:pic>
      <p:sp>
        <p:nvSpPr>
          <p:cNvPr id="19" name="TextBox 18">
            <a:extLst>
              <a:ext uri="{FF2B5EF4-FFF2-40B4-BE49-F238E27FC236}">
                <a16:creationId xmlns:a16="http://schemas.microsoft.com/office/drawing/2014/main" id="{2EA22701-A1FC-BF42-8654-25E23A886785}"/>
              </a:ext>
            </a:extLst>
          </p:cNvPr>
          <p:cNvSpPr txBox="1"/>
          <p:nvPr/>
        </p:nvSpPr>
        <p:spPr>
          <a:xfrm>
            <a:off x="4438763" y="5440475"/>
            <a:ext cx="4080728" cy="307777"/>
          </a:xfrm>
          <a:prstGeom prst="rect">
            <a:avLst/>
          </a:prstGeom>
          <a:noFill/>
        </p:spPr>
        <p:txBody>
          <a:bodyPr wrap="square" rtlCol="0">
            <a:spAutoFit/>
          </a:bodyPr>
          <a:lstStyle/>
          <a:p>
            <a:r>
              <a:rPr lang="en-US" sz="1400" b="1" dirty="0"/>
              <a:t>Figure 3. Dendrogram 5 segments</a:t>
            </a:r>
          </a:p>
        </p:txBody>
      </p:sp>
      <p:pic>
        <p:nvPicPr>
          <p:cNvPr id="21" name="Picture 20" descr="Chart&#10;&#10;Description automatically generated">
            <a:extLst>
              <a:ext uri="{FF2B5EF4-FFF2-40B4-BE49-F238E27FC236}">
                <a16:creationId xmlns:a16="http://schemas.microsoft.com/office/drawing/2014/main" id="{71E63D9D-53BE-3C4A-9C45-DBD9E01FDFDF}"/>
              </a:ext>
            </a:extLst>
          </p:cNvPr>
          <p:cNvPicPr>
            <a:picLocks noChangeAspect="1"/>
          </p:cNvPicPr>
          <p:nvPr/>
        </p:nvPicPr>
        <p:blipFill>
          <a:blip r:embed="rId5"/>
          <a:stretch>
            <a:fillRect/>
          </a:stretch>
        </p:blipFill>
        <p:spPr>
          <a:xfrm>
            <a:off x="4433468" y="891712"/>
            <a:ext cx="3444455" cy="2236029"/>
          </a:xfrm>
          <a:prstGeom prst="rect">
            <a:avLst/>
          </a:prstGeom>
        </p:spPr>
      </p:pic>
      <p:sp>
        <p:nvSpPr>
          <p:cNvPr id="22" name="TextBox 21">
            <a:extLst>
              <a:ext uri="{FF2B5EF4-FFF2-40B4-BE49-F238E27FC236}">
                <a16:creationId xmlns:a16="http://schemas.microsoft.com/office/drawing/2014/main" id="{A7CC8E3F-844E-AC44-8DB2-5DBFCB689433}"/>
              </a:ext>
            </a:extLst>
          </p:cNvPr>
          <p:cNvSpPr txBox="1"/>
          <p:nvPr/>
        </p:nvSpPr>
        <p:spPr>
          <a:xfrm>
            <a:off x="4438763" y="2980569"/>
            <a:ext cx="4080728" cy="307777"/>
          </a:xfrm>
          <a:prstGeom prst="rect">
            <a:avLst/>
          </a:prstGeom>
          <a:noFill/>
        </p:spPr>
        <p:txBody>
          <a:bodyPr wrap="square" rtlCol="0">
            <a:spAutoFit/>
          </a:bodyPr>
          <a:lstStyle/>
          <a:p>
            <a:r>
              <a:rPr lang="en-US" sz="1400" b="1" dirty="0"/>
              <a:t>Figure 2. Dendrogram 3 segments</a:t>
            </a:r>
          </a:p>
        </p:txBody>
      </p:sp>
      <p:sp>
        <p:nvSpPr>
          <p:cNvPr id="23" name="TextBox 22">
            <a:extLst>
              <a:ext uri="{FF2B5EF4-FFF2-40B4-BE49-F238E27FC236}">
                <a16:creationId xmlns:a16="http://schemas.microsoft.com/office/drawing/2014/main" id="{E1955925-09BE-9B43-A6F4-36788ED46B35}"/>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37272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228600" y="157817"/>
            <a:ext cx="4937760" cy="523220"/>
          </a:xfrm>
          <a:prstGeom prst="rect">
            <a:avLst/>
          </a:prstGeom>
          <a:noFill/>
        </p:spPr>
        <p:txBody>
          <a:bodyPr wrap="square" rtlCol="0">
            <a:spAutoFit/>
          </a:bodyPr>
          <a:lstStyle/>
          <a:p>
            <a:pPr algn="ctr"/>
            <a:r>
              <a:rPr lang="en-US" sz="2800" b="1" dirty="0"/>
              <a:t>Segmentation Analysis</a:t>
            </a:r>
          </a:p>
        </p:txBody>
      </p:sp>
      <p:sp>
        <p:nvSpPr>
          <p:cNvPr id="5" name="TextBox 4">
            <a:extLst>
              <a:ext uri="{FF2B5EF4-FFF2-40B4-BE49-F238E27FC236}">
                <a16:creationId xmlns:a16="http://schemas.microsoft.com/office/drawing/2014/main" id="{7115B1E9-B0E1-C64F-AC62-B4B83FBCB928}"/>
              </a:ext>
            </a:extLst>
          </p:cNvPr>
          <p:cNvSpPr txBox="1"/>
          <p:nvPr/>
        </p:nvSpPr>
        <p:spPr>
          <a:xfrm>
            <a:off x="7112000" y="705174"/>
            <a:ext cx="4580363" cy="2369880"/>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sz="1400" b="1"/>
              <a:t>(iii) Segment distinctiveness</a:t>
            </a:r>
          </a:p>
          <a:p>
            <a:pPr marL="285750" lvl="1" indent="-285750" fontAlgn="ctr">
              <a:buFont typeface="Courier New" panose="02070309020205020404" pitchFamily="49" charset="0"/>
              <a:buChar char="o"/>
            </a:pPr>
            <a:r>
              <a:rPr lang="en-US" sz="1200" dirty="0"/>
              <a:t>Analyzing Table 3 and 4, we conclude that four segments will be more effective to drive our analysis and derive a good understanding of the ambition of the candidates for joining the program</a:t>
            </a:r>
          </a:p>
          <a:p>
            <a:pPr marL="285750" indent="-285750">
              <a:buFont typeface="Courier New" panose="02070309020205020404" pitchFamily="49" charset="0"/>
              <a:buChar char="o"/>
            </a:pPr>
            <a:r>
              <a:rPr lang="en-US" sz="1200" dirty="0">
                <a:highlight>
                  <a:srgbClr val="FFFF00"/>
                </a:highlight>
              </a:rPr>
              <a:t>Example [Table 3]: </a:t>
            </a:r>
            <a:r>
              <a:rPr lang="en-US" sz="1200" dirty="0"/>
              <a:t>No distinction between segment 2 and 3 with 3 segments. Here we see that one is more intellectual and the other more money-driven.</a:t>
            </a:r>
          </a:p>
          <a:p>
            <a:r>
              <a:rPr lang="en-US" sz="1400" b="1"/>
              <a:t>(iv) Data Completeness: Less outliers</a:t>
            </a:r>
            <a:endParaRPr lang="en-US" sz="1400" b="1">
              <a:cs typeface="Calibri"/>
            </a:endParaRPr>
          </a:p>
          <a:p>
            <a:pPr marL="285750" indent="-285750">
              <a:buFont typeface="Courier New" panose="02070309020205020404" pitchFamily="49" charset="0"/>
              <a:buChar char="o"/>
            </a:pPr>
            <a:r>
              <a:rPr lang="en-US" sz="1200" dirty="0">
                <a:latin typeface="Calibri" panose="020F0502020204030204" pitchFamily="34" charset="0"/>
              </a:rPr>
              <a:t>Figure 4 presents less outliers than a three-segment space. We will be able to reach a higher % of the population with four segments. </a:t>
            </a:r>
            <a:endParaRPr lang="en-US" dirty="0"/>
          </a:p>
        </p:txBody>
      </p:sp>
      <p:cxnSp>
        <p:nvCxnSpPr>
          <p:cNvPr id="6" name="Straight Connector 5">
            <a:extLst>
              <a:ext uri="{FF2B5EF4-FFF2-40B4-BE49-F238E27FC236}">
                <a16:creationId xmlns:a16="http://schemas.microsoft.com/office/drawing/2014/main" id="{F2F96CDF-1BA2-CC49-81A2-F98F3A6D5AA7}"/>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3257B77-E6A2-3346-BA21-9EB7C90ECF4E}"/>
              </a:ext>
            </a:extLst>
          </p:cNvPr>
          <p:cNvPicPr>
            <a:picLocks noChangeAspect="1"/>
          </p:cNvPicPr>
          <p:nvPr/>
        </p:nvPicPr>
        <p:blipFill rotWithShape="1">
          <a:blip r:embed="rId2"/>
          <a:srcRect t="10204" r="-1542" b="9184"/>
          <a:stretch/>
        </p:blipFill>
        <p:spPr>
          <a:xfrm>
            <a:off x="554308" y="5806524"/>
            <a:ext cx="6216079" cy="577737"/>
          </a:xfrm>
          <a:prstGeom prst="rect">
            <a:avLst/>
          </a:prstGeom>
        </p:spPr>
      </p:pic>
      <p:pic>
        <p:nvPicPr>
          <p:cNvPr id="10" name="Picture 9">
            <a:extLst>
              <a:ext uri="{FF2B5EF4-FFF2-40B4-BE49-F238E27FC236}">
                <a16:creationId xmlns:a16="http://schemas.microsoft.com/office/drawing/2014/main" id="{94209557-0AA0-A941-838B-8EB53662F24D}"/>
              </a:ext>
            </a:extLst>
          </p:cNvPr>
          <p:cNvPicPr>
            <a:picLocks noChangeAspect="1"/>
          </p:cNvPicPr>
          <p:nvPr/>
        </p:nvPicPr>
        <p:blipFill>
          <a:blip r:embed="rId3"/>
          <a:stretch>
            <a:fillRect/>
          </a:stretch>
        </p:blipFill>
        <p:spPr>
          <a:xfrm>
            <a:off x="781354" y="986525"/>
            <a:ext cx="5893090" cy="4238613"/>
          </a:xfrm>
          <a:prstGeom prst="rect">
            <a:avLst/>
          </a:prstGeom>
        </p:spPr>
      </p:pic>
      <p:pic>
        <p:nvPicPr>
          <p:cNvPr id="11" name="Picture 10">
            <a:extLst>
              <a:ext uri="{FF2B5EF4-FFF2-40B4-BE49-F238E27FC236}">
                <a16:creationId xmlns:a16="http://schemas.microsoft.com/office/drawing/2014/main" id="{2882ACA6-0088-224A-8F7B-378D2E519C88}"/>
              </a:ext>
            </a:extLst>
          </p:cNvPr>
          <p:cNvPicPr>
            <a:picLocks noChangeAspect="1"/>
          </p:cNvPicPr>
          <p:nvPr/>
        </p:nvPicPr>
        <p:blipFill>
          <a:blip r:embed="rId4"/>
          <a:stretch>
            <a:fillRect/>
          </a:stretch>
        </p:blipFill>
        <p:spPr>
          <a:xfrm>
            <a:off x="6982669" y="3270319"/>
            <a:ext cx="4580899" cy="3160183"/>
          </a:xfrm>
          <a:prstGeom prst="rect">
            <a:avLst/>
          </a:prstGeom>
        </p:spPr>
      </p:pic>
      <p:sp>
        <p:nvSpPr>
          <p:cNvPr id="12" name="TextBox 11">
            <a:extLst>
              <a:ext uri="{FF2B5EF4-FFF2-40B4-BE49-F238E27FC236}">
                <a16:creationId xmlns:a16="http://schemas.microsoft.com/office/drawing/2014/main" id="{714BA107-72AA-CB4E-86BD-B609D577EE07}"/>
              </a:ext>
            </a:extLst>
          </p:cNvPr>
          <p:cNvSpPr txBox="1"/>
          <p:nvPr/>
        </p:nvSpPr>
        <p:spPr>
          <a:xfrm>
            <a:off x="8111272" y="6439775"/>
            <a:ext cx="4080728" cy="307777"/>
          </a:xfrm>
          <a:prstGeom prst="rect">
            <a:avLst/>
          </a:prstGeom>
          <a:noFill/>
        </p:spPr>
        <p:txBody>
          <a:bodyPr wrap="square" rtlCol="0">
            <a:spAutoFit/>
          </a:bodyPr>
          <a:lstStyle/>
          <a:p>
            <a:r>
              <a:rPr lang="en-US" sz="1400" b="1" dirty="0"/>
              <a:t>Figure 4. Four segment space</a:t>
            </a:r>
          </a:p>
        </p:txBody>
      </p:sp>
      <p:sp>
        <p:nvSpPr>
          <p:cNvPr id="13" name="TextBox 12">
            <a:extLst>
              <a:ext uri="{FF2B5EF4-FFF2-40B4-BE49-F238E27FC236}">
                <a16:creationId xmlns:a16="http://schemas.microsoft.com/office/drawing/2014/main" id="{A792D9F3-4FB6-574B-A683-83E7AC443417}"/>
              </a:ext>
            </a:extLst>
          </p:cNvPr>
          <p:cNvSpPr txBox="1"/>
          <p:nvPr/>
        </p:nvSpPr>
        <p:spPr>
          <a:xfrm>
            <a:off x="555861" y="5030373"/>
            <a:ext cx="2476899" cy="530477"/>
          </a:xfrm>
          <a:prstGeom prst="rect">
            <a:avLst/>
          </a:prstGeom>
          <a:noFill/>
        </p:spPr>
        <p:txBody>
          <a:bodyPr wrap="square" rtlCol="0">
            <a:spAutoFit/>
          </a:bodyPr>
          <a:lstStyle/>
          <a:p>
            <a:r>
              <a:rPr lang="en-US" sz="1400" b="1" dirty="0"/>
              <a:t>Table 3. Segment differences per segment</a:t>
            </a:r>
          </a:p>
        </p:txBody>
      </p:sp>
      <p:sp>
        <p:nvSpPr>
          <p:cNvPr id="14" name="TextBox 13">
            <a:extLst>
              <a:ext uri="{FF2B5EF4-FFF2-40B4-BE49-F238E27FC236}">
                <a16:creationId xmlns:a16="http://schemas.microsoft.com/office/drawing/2014/main" id="{4CB0CB22-B4A8-684C-B4BD-B0F38BBF9818}"/>
              </a:ext>
            </a:extLst>
          </p:cNvPr>
          <p:cNvSpPr txBox="1"/>
          <p:nvPr/>
        </p:nvSpPr>
        <p:spPr>
          <a:xfrm>
            <a:off x="628432" y="6407096"/>
            <a:ext cx="4080728" cy="307777"/>
          </a:xfrm>
          <a:prstGeom prst="rect">
            <a:avLst/>
          </a:prstGeom>
          <a:noFill/>
        </p:spPr>
        <p:txBody>
          <a:bodyPr wrap="square" rtlCol="0">
            <a:spAutoFit/>
          </a:bodyPr>
          <a:lstStyle/>
          <a:p>
            <a:r>
              <a:rPr lang="en-US" sz="1400" b="1" dirty="0"/>
              <a:t>Table 4. Segment size</a:t>
            </a:r>
          </a:p>
        </p:txBody>
      </p:sp>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8E363394-0417-9A41-B59A-D110DA29D45B}"/>
                  </a:ext>
                </a:extLst>
              </p14:cNvPr>
              <p14:cNvContentPartPr/>
              <p14:nvPr/>
            </p14:nvContentPartPr>
            <p14:xfrm>
              <a:off x="5472741" y="-433609"/>
              <a:ext cx="360" cy="360"/>
            </p14:xfrm>
          </p:contentPart>
        </mc:Choice>
        <mc:Fallback>
          <p:pic>
            <p:nvPicPr>
              <p:cNvPr id="16" name="Ink 15">
                <a:extLst>
                  <a:ext uri="{FF2B5EF4-FFF2-40B4-BE49-F238E27FC236}">
                    <a16:creationId xmlns:a16="http://schemas.microsoft.com/office/drawing/2014/main" id="{8E363394-0417-9A41-B59A-D110DA29D45B}"/>
                  </a:ext>
                </a:extLst>
              </p:cNvPr>
              <p:cNvPicPr/>
              <p:nvPr/>
            </p:nvPicPr>
            <p:blipFill>
              <a:blip r:embed="rId6"/>
              <a:stretch>
                <a:fillRect/>
              </a:stretch>
            </p:blipFill>
            <p:spPr>
              <a:xfrm>
                <a:off x="5463741" y="-442609"/>
                <a:ext cx="18000" cy="18000"/>
              </a:xfrm>
              <a:prstGeom prst="rect">
                <a:avLst/>
              </a:prstGeom>
            </p:spPr>
          </p:pic>
        </mc:Fallback>
      </mc:AlternateContent>
      <p:sp>
        <p:nvSpPr>
          <p:cNvPr id="19" name="TextBox 18">
            <a:extLst>
              <a:ext uri="{FF2B5EF4-FFF2-40B4-BE49-F238E27FC236}">
                <a16:creationId xmlns:a16="http://schemas.microsoft.com/office/drawing/2014/main" id="{5FED1604-7C6B-2A49-9D30-682B845E54E1}"/>
              </a:ext>
            </a:extLst>
          </p:cNvPr>
          <p:cNvSpPr txBox="1"/>
          <p:nvPr/>
        </p:nvSpPr>
        <p:spPr>
          <a:xfrm>
            <a:off x="2850776" y="743012"/>
            <a:ext cx="1858384" cy="4524315"/>
          </a:xfrm>
          <a:prstGeom prst="rect">
            <a:avLst/>
          </a:prstGeom>
          <a:noFill/>
          <a:ln w="31750">
            <a:solidFill>
              <a:schemeClr val="accent4">
                <a:lumMod val="60000"/>
                <a:lumOff val="40000"/>
              </a:schemeClr>
            </a:solidFill>
            <a:prstDash val="dash"/>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82CC27D5-00E4-584C-B622-D816701FB887}"/>
                  </a:ext>
                </a:extLst>
              </p14:cNvPr>
              <p14:cNvContentPartPr/>
              <p14:nvPr/>
            </p14:nvContentPartPr>
            <p14:xfrm>
              <a:off x="918381" y="2714951"/>
              <a:ext cx="1044720" cy="52560"/>
            </p14:xfrm>
          </p:contentPart>
        </mc:Choice>
        <mc:Fallback>
          <p:pic>
            <p:nvPicPr>
              <p:cNvPr id="20" name="Ink 19">
                <a:extLst>
                  <a:ext uri="{FF2B5EF4-FFF2-40B4-BE49-F238E27FC236}">
                    <a16:creationId xmlns:a16="http://schemas.microsoft.com/office/drawing/2014/main" id="{82CC27D5-00E4-584C-B622-D816701FB887}"/>
                  </a:ext>
                </a:extLst>
              </p:cNvPr>
              <p:cNvPicPr/>
              <p:nvPr/>
            </p:nvPicPr>
            <p:blipFill>
              <a:blip r:embed="rId8"/>
              <a:stretch>
                <a:fillRect/>
              </a:stretch>
            </p:blipFill>
            <p:spPr>
              <a:xfrm>
                <a:off x="882381" y="2642951"/>
                <a:ext cx="11163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3E4ED250-95B0-5C43-A98E-499120812CCB}"/>
                  </a:ext>
                </a:extLst>
              </p14:cNvPr>
              <p14:cNvContentPartPr/>
              <p14:nvPr/>
            </p14:nvContentPartPr>
            <p14:xfrm>
              <a:off x="1344621" y="3140831"/>
              <a:ext cx="594000" cy="28800"/>
            </p14:xfrm>
          </p:contentPart>
        </mc:Choice>
        <mc:Fallback>
          <p:pic>
            <p:nvPicPr>
              <p:cNvPr id="21" name="Ink 20">
                <a:extLst>
                  <a:ext uri="{FF2B5EF4-FFF2-40B4-BE49-F238E27FC236}">
                    <a16:creationId xmlns:a16="http://schemas.microsoft.com/office/drawing/2014/main" id="{3E4ED250-95B0-5C43-A98E-499120812CCB}"/>
                  </a:ext>
                </a:extLst>
              </p:cNvPr>
              <p:cNvPicPr/>
              <p:nvPr/>
            </p:nvPicPr>
            <p:blipFill>
              <a:blip r:embed="rId10"/>
              <a:stretch>
                <a:fillRect/>
              </a:stretch>
            </p:blipFill>
            <p:spPr>
              <a:xfrm>
                <a:off x="1308621" y="3068831"/>
                <a:ext cx="6656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1E02A5CA-4F21-934A-8FB0-8CA841A49E43}"/>
                  </a:ext>
                </a:extLst>
              </p14:cNvPr>
              <p14:cNvContentPartPr/>
              <p14:nvPr/>
            </p14:nvContentPartPr>
            <p14:xfrm>
              <a:off x="749901" y="4941191"/>
              <a:ext cx="1177200" cy="20160"/>
            </p14:xfrm>
          </p:contentPart>
        </mc:Choice>
        <mc:Fallback>
          <p:pic>
            <p:nvPicPr>
              <p:cNvPr id="22" name="Ink 21">
                <a:extLst>
                  <a:ext uri="{FF2B5EF4-FFF2-40B4-BE49-F238E27FC236}">
                    <a16:creationId xmlns:a16="http://schemas.microsoft.com/office/drawing/2014/main" id="{1E02A5CA-4F21-934A-8FB0-8CA841A49E43}"/>
                  </a:ext>
                </a:extLst>
              </p:cNvPr>
              <p:cNvPicPr/>
              <p:nvPr/>
            </p:nvPicPr>
            <p:blipFill>
              <a:blip r:embed="rId12"/>
              <a:stretch>
                <a:fillRect/>
              </a:stretch>
            </p:blipFill>
            <p:spPr>
              <a:xfrm>
                <a:off x="713890" y="4869191"/>
                <a:ext cx="1248862" cy="163800"/>
              </a:xfrm>
              <a:prstGeom prst="rect">
                <a:avLst/>
              </a:prstGeom>
            </p:spPr>
          </p:pic>
        </mc:Fallback>
      </mc:AlternateContent>
      <p:sp>
        <p:nvSpPr>
          <p:cNvPr id="24" name="TextBox 23">
            <a:extLst>
              <a:ext uri="{FF2B5EF4-FFF2-40B4-BE49-F238E27FC236}">
                <a16:creationId xmlns:a16="http://schemas.microsoft.com/office/drawing/2014/main" id="{683F575B-69A4-9F4E-8FED-1B59330333BA}"/>
              </a:ext>
            </a:extLst>
          </p:cNvPr>
          <p:cNvSpPr txBox="1"/>
          <p:nvPr/>
        </p:nvSpPr>
        <p:spPr>
          <a:xfrm>
            <a:off x="1763566" y="765768"/>
            <a:ext cx="1286746" cy="276999"/>
          </a:xfrm>
          <a:prstGeom prst="rect">
            <a:avLst/>
          </a:prstGeom>
          <a:noFill/>
        </p:spPr>
        <p:txBody>
          <a:bodyPr wrap="square" rtlCol="0">
            <a:spAutoFit/>
          </a:bodyPr>
          <a:lstStyle/>
          <a:p>
            <a:pPr algn="ctr"/>
            <a:r>
              <a:rPr lang="en-US" sz="1200" b="1" dirty="0"/>
              <a:t>Segment 1</a:t>
            </a:r>
          </a:p>
        </p:txBody>
      </p:sp>
      <p:sp>
        <p:nvSpPr>
          <p:cNvPr id="25" name="TextBox 24">
            <a:extLst>
              <a:ext uri="{FF2B5EF4-FFF2-40B4-BE49-F238E27FC236}">
                <a16:creationId xmlns:a16="http://schemas.microsoft.com/office/drawing/2014/main" id="{8B25A428-9EAE-AC4B-B840-6CB9CCD3B2A9}"/>
              </a:ext>
            </a:extLst>
          </p:cNvPr>
          <p:cNvSpPr txBox="1"/>
          <p:nvPr/>
        </p:nvSpPr>
        <p:spPr>
          <a:xfrm>
            <a:off x="2701534" y="765768"/>
            <a:ext cx="1286746" cy="276999"/>
          </a:xfrm>
          <a:prstGeom prst="rect">
            <a:avLst/>
          </a:prstGeom>
          <a:noFill/>
        </p:spPr>
        <p:txBody>
          <a:bodyPr wrap="square" rtlCol="0">
            <a:spAutoFit/>
          </a:bodyPr>
          <a:lstStyle/>
          <a:p>
            <a:pPr algn="ctr"/>
            <a:r>
              <a:rPr lang="en-US" sz="1200" b="1" dirty="0"/>
              <a:t>Segment 2</a:t>
            </a:r>
          </a:p>
        </p:txBody>
      </p:sp>
      <p:sp>
        <p:nvSpPr>
          <p:cNvPr id="26" name="TextBox 25">
            <a:extLst>
              <a:ext uri="{FF2B5EF4-FFF2-40B4-BE49-F238E27FC236}">
                <a16:creationId xmlns:a16="http://schemas.microsoft.com/office/drawing/2014/main" id="{CAA30800-A917-0144-9508-BF96F8AC3507}"/>
              </a:ext>
            </a:extLst>
          </p:cNvPr>
          <p:cNvSpPr txBox="1"/>
          <p:nvPr/>
        </p:nvSpPr>
        <p:spPr>
          <a:xfrm>
            <a:off x="3603332" y="765768"/>
            <a:ext cx="1286746" cy="276999"/>
          </a:xfrm>
          <a:prstGeom prst="rect">
            <a:avLst/>
          </a:prstGeom>
          <a:noFill/>
        </p:spPr>
        <p:txBody>
          <a:bodyPr wrap="square" rtlCol="0">
            <a:spAutoFit/>
          </a:bodyPr>
          <a:lstStyle/>
          <a:p>
            <a:pPr algn="ctr"/>
            <a:r>
              <a:rPr lang="en-US" sz="1200" b="1" dirty="0"/>
              <a:t>Segment 3</a:t>
            </a:r>
          </a:p>
        </p:txBody>
      </p:sp>
      <p:sp>
        <p:nvSpPr>
          <p:cNvPr id="27" name="TextBox 26">
            <a:extLst>
              <a:ext uri="{FF2B5EF4-FFF2-40B4-BE49-F238E27FC236}">
                <a16:creationId xmlns:a16="http://schemas.microsoft.com/office/drawing/2014/main" id="{76814119-B821-1740-BA67-500BC30A9808}"/>
              </a:ext>
            </a:extLst>
          </p:cNvPr>
          <p:cNvSpPr txBox="1"/>
          <p:nvPr/>
        </p:nvSpPr>
        <p:spPr>
          <a:xfrm>
            <a:off x="4566407" y="765768"/>
            <a:ext cx="1286746" cy="276999"/>
          </a:xfrm>
          <a:prstGeom prst="rect">
            <a:avLst/>
          </a:prstGeom>
          <a:noFill/>
        </p:spPr>
        <p:txBody>
          <a:bodyPr wrap="square" rtlCol="0">
            <a:spAutoFit/>
          </a:bodyPr>
          <a:lstStyle/>
          <a:p>
            <a:pPr algn="ctr"/>
            <a:r>
              <a:rPr lang="en-US" sz="1200" b="1" dirty="0"/>
              <a:t>Segment 4</a:t>
            </a:r>
          </a:p>
        </p:txBody>
      </p:sp>
      <p:sp>
        <p:nvSpPr>
          <p:cNvPr id="28" name="TextBox 27">
            <a:extLst>
              <a:ext uri="{FF2B5EF4-FFF2-40B4-BE49-F238E27FC236}">
                <a16:creationId xmlns:a16="http://schemas.microsoft.com/office/drawing/2014/main" id="{3105B786-07AD-334B-9BAD-AB8A933307C4}"/>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365698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1D79-2D82-6D43-B922-E959A4C84A05}"/>
              </a:ext>
            </a:extLst>
          </p:cNvPr>
          <p:cNvSpPr txBox="1"/>
          <p:nvPr/>
        </p:nvSpPr>
        <p:spPr>
          <a:xfrm>
            <a:off x="398417" y="267363"/>
            <a:ext cx="11458038" cy="523220"/>
          </a:xfrm>
          <a:prstGeom prst="rect">
            <a:avLst/>
          </a:prstGeom>
          <a:noFill/>
        </p:spPr>
        <p:txBody>
          <a:bodyPr wrap="square" rtlCol="0">
            <a:spAutoFit/>
          </a:bodyPr>
          <a:lstStyle/>
          <a:p>
            <a:r>
              <a:rPr lang="en-US" sz="2800" b="1" dirty="0"/>
              <a:t>Discriminant &amp; Confusion Data</a:t>
            </a:r>
          </a:p>
        </p:txBody>
      </p:sp>
      <p:sp>
        <p:nvSpPr>
          <p:cNvPr id="5" name="TextBox 4">
            <a:extLst>
              <a:ext uri="{FF2B5EF4-FFF2-40B4-BE49-F238E27FC236}">
                <a16:creationId xmlns:a16="http://schemas.microsoft.com/office/drawing/2014/main" id="{7115B1E9-B0E1-C64F-AC62-B4B83FBCB928}"/>
              </a:ext>
            </a:extLst>
          </p:cNvPr>
          <p:cNvSpPr txBox="1"/>
          <p:nvPr/>
        </p:nvSpPr>
        <p:spPr>
          <a:xfrm>
            <a:off x="445845" y="3463430"/>
            <a:ext cx="5399525" cy="2585323"/>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dirty="0"/>
              <a:t>We observe in table 7 that all segments seem to substantially differ one from another:</a:t>
            </a:r>
          </a:p>
          <a:p>
            <a:pPr marL="285750" indent="-285750">
              <a:buFontTx/>
              <a:buChar char="-"/>
            </a:pPr>
            <a:r>
              <a:rPr lang="en-US" dirty="0"/>
              <a:t>Segment 1: more males , </a:t>
            </a:r>
            <a:r>
              <a:rPr lang="en-US"/>
              <a:t>self-financed</a:t>
            </a:r>
            <a:r>
              <a:rPr lang="en-US" dirty="0"/>
              <a:t> than the others</a:t>
            </a:r>
            <a:endParaRPr lang="en-US">
              <a:cs typeface="Calibri"/>
            </a:endParaRPr>
          </a:p>
          <a:p>
            <a:pPr marL="285750" indent="-285750">
              <a:buFontTx/>
              <a:buChar char="-"/>
            </a:pPr>
            <a:r>
              <a:rPr lang="en-US" dirty="0"/>
              <a:t>Segment 2: more experience but less </a:t>
            </a:r>
            <a:r>
              <a:rPr lang="en-US"/>
              <a:t>self-financed</a:t>
            </a:r>
            <a:r>
              <a:rPr lang="en-US" dirty="0"/>
              <a:t> than the average</a:t>
            </a:r>
            <a:endParaRPr lang="en-US">
              <a:cs typeface="Calibri"/>
            </a:endParaRPr>
          </a:p>
          <a:p>
            <a:pPr marL="285750" indent="-285750">
              <a:buFontTx/>
              <a:buChar char="-"/>
            </a:pPr>
            <a:r>
              <a:rPr lang="en-US"/>
              <a:t>Segment 3: less professional experience</a:t>
            </a:r>
            <a:endParaRPr lang="en-US">
              <a:cs typeface="Calibri"/>
            </a:endParaRPr>
          </a:p>
          <a:p>
            <a:pPr marL="285750" indent="-285750">
              <a:buFontTx/>
              <a:buChar char="-"/>
            </a:pPr>
            <a:r>
              <a:rPr lang="en-US" dirty="0"/>
              <a:t>Segment 4: more French population and the most experience</a:t>
            </a:r>
            <a:r>
              <a:rPr lang="en-US"/>
              <a:t> </a:t>
            </a:r>
            <a:endParaRPr lang="en-US">
              <a:cs typeface="Calibri"/>
            </a:endParaRPr>
          </a:p>
        </p:txBody>
      </p:sp>
      <p:cxnSp>
        <p:nvCxnSpPr>
          <p:cNvPr id="6" name="Straight Connector 5">
            <a:extLst>
              <a:ext uri="{FF2B5EF4-FFF2-40B4-BE49-F238E27FC236}">
                <a16:creationId xmlns:a16="http://schemas.microsoft.com/office/drawing/2014/main" id="{AB478280-03EB-B34E-8E7F-5F821B1A2E2A}"/>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D7E2B83-41C4-1645-8FE3-7E616BA18F68}"/>
              </a:ext>
            </a:extLst>
          </p:cNvPr>
          <p:cNvPicPr>
            <a:picLocks noChangeAspect="1"/>
          </p:cNvPicPr>
          <p:nvPr/>
        </p:nvPicPr>
        <p:blipFill>
          <a:blip r:embed="rId2"/>
          <a:stretch>
            <a:fillRect/>
          </a:stretch>
        </p:blipFill>
        <p:spPr>
          <a:xfrm>
            <a:off x="9330274" y="1345922"/>
            <a:ext cx="2626688" cy="1793525"/>
          </a:xfrm>
          <a:prstGeom prst="rect">
            <a:avLst/>
          </a:prstGeom>
        </p:spPr>
      </p:pic>
      <p:pic>
        <p:nvPicPr>
          <p:cNvPr id="8" name="Picture 7">
            <a:extLst>
              <a:ext uri="{FF2B5EF4-FFF2-40B4-BE49-F238E27FC236}">
                <a16:creationId xmlns:a16="http://schemas.microsoft.com/office/drawing/2014/main" id="{CF4C15C1-2B94-C244-9944-1BE2BF976047}"/>
              </a:ext>
            </a:extLst>
          </p:cNvPr>
          <p:cNvPicPr>
            <a:picLocks noChangeAspect="1"/>
          </p:cNvPicPr>
          <p:nvPr/>
        </p:nvPicPr>
        <p:blipFill rotWithShape="1">
          <a:blip r:embed="rId3"/>
          <a:srcRect t="1601" r="-132" b="3067"/>
          <a:stretch/>
        </p:blipFill>
        <p:spPr>
          <a:xfrm>
            <a:off x="398417" y="1326989"/>
            <a:ext cx="5501635" cy="1130652"/>
          </a:xfrm>
          <a:prstGeom prst="rect">
            <a:avLst/>
          </a:prstGeom>
        </p:spPr>
      </p:pic>
      <p:pic>
        <p:nvPicPr>
          <p:cNvPr id="10" name="Picture 9">
            <a:extLst>
              <a:ext uri="{FF2B5EF4-FFF2-40B4-BE49-F238E27FC236}">
                <a16:creationId xmlns:a16="http://schemas.microsoft.com/office/drawing/2014/main" id="{12DBBAB8-D451-9446-A561-1D38AFBDE9D9}"/>
              </a:ext>
            </a:extLst>
          </p:cNvPr>
          <p:cNvPicPr>
            <a:picLocks noChangeAspect="1"/>
          </p:cNvPicPr>
          <p:nvPr/>
        </p:nvPicPr>
        <p:blipFill>
          <a:blip r:embed="rId4"/>
          <a:stretch>
            <a:fillRect/>
          </a:stretch>
        </p:blipFill>
        <p:spPr>
          <a:xfrm>
            <a:off x="6231470" y="4956750"/>
            <a:ext cx="5346353" cy="1026911"/>
          </a:xfrm>
          <a:prstGeom prst="rect">
            <a:avLst/>
          </a:prstGeom>
        </p:spPr>
      </p:pic>
      <p:sp>
        <p:nvSpPr>
          <p:cNvPr id="11" name="TextBox 10">
            <a:extLst>
              <a:ext uri="{FF2B5EF4-FFF2-40B4-BE49-F238E27FC236}">
                <a16:creationId xmlns:a16="http://schemas.microsoft.com/office/drawing/2014/main" id="{CE696110-E7E9-BD42-831E-AD1AE5ADE97D}"/>
              </a:ext>
            </a:extLst>
          </p:cNvPr>
          <p:cNvSpPr txBox="1"/>
          <p:nvPr/>
        </p:nvSpPr>
        <p:spPr>
          <a:xfrm>
            <a:off x="9410469" y="3115062"/>
            <a:ext cx="2685561" cy="523220"/>
          </a:xfrm>
          <a:prstGeom prst="rect">
            <a:avLst/>
          </a:prstGeom>
          <a:noFill/>
        </p:spPr>
        <p:txBody>
          <a:bodyPr wrap="square" rtlCol="0">
            <a:spAutoFit/>
          </a:bodyPr>
          <a:lstStyle/>
          <a:p>
            <a:r>
              <a:rPr lang="en-US" sz="1400" b="1" dirty="0"/>
              <a:t>Figure 6. Confusion Space with 4 segments</a:t>
            </a:r>
          </a:p>
        </p:txBody>
      </p:sp>
      <p:sp>
        <p:nvSpPr>
          <p:cNvPr id="12" name="TextBox 11">
            <a:extLst>
              <a:ext uri="{FF2B5EF4-FFF2-40B4-BE49-F238E27FC236}">
                <a16:creationId xmlns:a16="http://schemas.microsoft.com/office/drawing/2014/main" id="{E3564254-1180-E94B-8131-4FC16F1B211E}"/>
              </a:ext>
            </a:extLst>
          </p:cNvPr>
          <p:cNvSpPr txBox="1"/>
          <p:nvPr/>
        </p:nvSpPr>
        <p:spPr>
          <a:xfrm>
            <a:off x="398417" y="2490349"/>
            <a:ext cx="3705861" cy="307777"/>
          </a:xfrm>
          <a:prstGeom prst="rect">
            <a:avLst/>
          </a:prstGeom>
          <a:noFill/>
        </p:spPr>
        <p:txBody>
          <a:bodyPr wrap="square" rtlCol="0">
            <a:spAutoFit/>
          </a:bodyPr>
          <a:lstStyle/>
          <a:p>
            <a:r>
              <a:rPr lang="en-US" sz="1400" b="1" dirty="0"/>
              <a:t>Table 7. Discriminant data per segment</a:t>
            </a:r>
          </a:p>
        </p:txBody>
      </p:sp>
      <p:sp>
        <p:nvSpPr>
          <p:cNvPr id="13" name="TextBox 12">
            <a:extLst>
              <a:ext uri="{FF2B5EF4-FFF2-40B4-BE49-F238E27FC236}">
                <a16:creationId xmlns:a16="http://schemas.microsoft.com/office/drawing/2014/main" id="{BC9E559C-7989-5843-AEDD-4FB17C8D4A59}"/>
              </a:ext>
            </a:extLst>
          </p:cNvPr>
          <p:cNvSpPr txBox="1"/>
          <p:nvPr/>
        </p:nvSpPr>
        <p:spPr>
          <a:xfrm>
            <a:off x="6231470" y="6138721"/>
            <a:ext cx="4080728" cy="307777"/>
          </a:xfrm>
          <a:prstGeom prst="rect">
            <a:avLst/>
          </a:prstGeom>
          <a:noFill/>
        </p:spPr>
        <p:txBody>
          <a:bodyPr wrap="square" rtlCol="0">
            <a:spAutoFit/>
          </a:bodyPr>
          <a:lstStyle/>
          <a:p>
            <a:r>
              <a:rPr lang="en-US" sz="1400" b="1" dirty="0"/>
              <a:t>Table 8. Confusion Matrix</a:t>
            </a:r>
          </a:p>
        </p:txBody>
      </p:sp>
      <p:sp>
        <p:nvSpPr>
          <p:cNvPr id="14" name="Rectangle 13">
            <a:extLst>
              <a:ext uri="{FF2B5EF4-FFF2-40B4-BE49-F238E27FC236}">
                <a16:creationId xmlns:a16="http://schemas.microsoft.com/office/drawing/2014/main" id="{4D93FADC-346D-C042-AF91-BA29A5D9264A}"/>
              </a:ext>
            </a:extLst>
          </p:cNvPr>
          <p:cNvSpPr/>
          <p:nvPr/>
        </p:nvSpPr>
        <p:spPr>
          <a:xfrm>
            <a:off x="6231470" y="1348622"/>
            <a:ext cx="2760134" cy="1631216"/>
          </a:xfrm>
          <a:prstGeom prst="rect">
            <a:avLst/>
          </a:prstGeom>
          <a:solidFill>
            <a:schemeClr val="accent1">
              <a:lumMod val="20000"/>
              <a:lumOff val="80000"/>
              <a:alpha val="45000"/>
            </a:schemeClr>
          </a:solidFill>
        </p:spPr>
        <p:txBody>
          <a:bodyPr wrap="square" rtlCol="0" anchor="ctr">
            <a:spAutoFit/>
          </a:bodyPr>
          <a:lstStyle/>
          <a:p>
            <a:r>
              <a:rPr lang="en-US" b="1" dirty="0"/>
              <a:t>Confusion space [Figure 6</a:t>
            </a:r>
            <a:r>
              <a:rPr lang="en-US" dirty="0"/>
              <a:t>]  </a:t>
            </a:r>
            <a:r>
              <a:rPr lang="en-US" sz="1600" dirty="0"/>
              <a:t>Confirms that we need at least 3 segments as there is only one overlap between segment 1 and other segments. </a:t>
            </a:r>
          </a:p>
          <a:p>
            <a:endParaRPr lang="en-US" dirty="0"/>
          </a:p>
        </p:txBody>
      </p:sp>
      <p:sp>
        <p:nvSpPr>
          <p:cNvPr id="15" name="Rectangle 14">
            <a:extLst>
              <a:ext uri="{FF2B5EF4-FFF2-40B4-BE49-F238E27FC236}">
                <a16:creationId xmlns:a16="http://schemas.microsoft.com/office/drawing/2014/main" id="{1C94EDD7-A3FB-AC4F-B81A-23DC5E66BB1E}"/>
              </a:ext>
            </a:extLst>
          </p:cNvPr>
          <p:cNvSpPr/>
          <p:nvPr/>
        </p:nvSpPr>
        <p:spPr>
          <a:xfrm>
            <a:off x="6231470" y="3638282"/>
            <a:ext cx="5725492" cy="1354217"/>
          </a:xfrm>
          <a:prstGeom prst="rect">
            <a:avLst/>
          </a:prstGeom>
          <a:solidFill>
            <a:schemeClr val="accent1">
              <a:lumMod val="20000"/>
              <a:lumOff val="80000"/>
              <a:alpha val="45000"/>
            </a:schemeClr>
          </a:solidFill>
        </p:spPr>
        <p:txBody>
          <a:bodyPr wrap="square" rtlCol="0">
            <a:spAutoFit/>
          </a:bodyPr>
          <a:lstStyle/>
          <a:p>
            <a:r>
              <a:rPr lang="en-US" b="1" dirty="0"/>
              <a:t>Confusion matrix [Table 8] </a:t>
            </a:r>
          </a:p>
          <a:p>
            <a:r>
              <a:rPr lang="en-US" sz="1600" dirty="0"/>
              <a:t>Helps us assess the quality of segment discrimination and reassures us in choosing 4 segments as the matrix indicates that segment 1 is 40% accurate and segment 3 differs a lot from segment 1. </a:t>
            </a:r>
            <a:endParaRPr lang="en-US" dirty="0"/>
          </a:p>
        </p:txBody>
      </p:sp>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983316AB-C30D-3A47-A696-16EE8B9FFD03}"/>
                  </a:ext>
                </a:extLst>
              </p14:cNvPr>
              <p14:cNvContentPartPr/>
              <p14:nvPr/>
            </p14:nvContentPartPr>
            <p14:xfrm>
              <a:off x="7475781" y="5311991"/>
              <a:ext cx="391680" cy="360"/>
            </p14:xfrm>
          </p:contentPart>
        </mc:Choice>
        <mc:Fallback>
          <p:pic>
            <p:nvPicPr>
              <p:cNvPr id="16" name="Ink 15">
                <a:extLst>
                  <a:ext uri="{FF2B5EF4-FFF2-40B4-BE49-F238E27FC236}">
                    <a16:creationId xmlns:a16="http://schemas.microsoft.com/office/drawing/2014/main" id="{983316AB-C30D-3A47-A696-16EE8B9FFD03}"/>
                  </a:ext>
                </a:extLst>
              </p:cNvPr>
              <p:cNvPicPr/>
              <p:nvPr/>
            </p:nvPicPr>
            <p:blipFill>
              <a:blip r:embed="rId6"/>
              <a:stretch>
                <a:fillRect/>
              </a:stretch>
            </p:blipFill>
            <p:spPr>
              <a:xfrm>
                <a:off x="7421831" y="5203991"/>
                <a:ext cx="499221"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C83B3442-FA9A-1542-97DC-A281E3039651}"/>
                  </a:ext>
                </a:extLst>
              </p14:cNvPr>
              <p14:cNvContentPartPr/>
              <p14:nvPr/>
            </p14:nvContentPartPr>
            <p14:xfrm>
              <a:off x="7473981" y="5700071"/>
              <a:ext cx="314280" cy="18000"/>
            </p14:xfrm>
          </p:contentPart>
        </mc:Choice>
        <mc:Fallback>
          <p:pic>
            <p:nvPicPr>
              <p:cNvPr id="17" name="Ink 16">
                <a:extLst>
                  <a:ext uri="{FF2B5EF4-FFF2-40B4-BE49-F238E27FC236}">
                    <a16:creationId xmlns:a16="http://schemas.microsoft.com/office/drawing/2014/main" id="{C83B3442-FA9A-1542-97DC-A281E3039651}"/>
                  </a:ext>
                </a:extLst>
              </p:cNvPr>
              <p:cNvPicPr/>
              <p:nvPr/>
            </p:nvPicPr>
            <p:blipFill>
              <a:blip r:embed="rId8"/>
              <a:stretch>
                <a:fillRect/>
              </a:stretch>
            </p:blipFill>
            <p:spPr>
              <a:xfrm>
                <a:off x="7419981" y="5589867"/>
                <a:ext cx="421920" cy="238041"/>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8B001541-8ED7-BE46-B844-68EEC177363A}"/>
                  </a:ext>
                </a:extLst>
              </p14:cNvPr>
              <p14:cNvContentPartPr/>
              <p14:nvPr/>
            </p14:nvContentPartPr>
            <p14:xfrm>
              <a:off x="9221061" y="5309111"/>
              <a:ext cx="388800" cy="360"/>
            </p14:xfrm>
          </p:contentPart>
        </mc:Choice>
        <mc:Fallback>
          <p:pic>
            <p:nvPicPr>
              <p:cNvPr id="18" name="Ink 17">
                <a:extLst>
                  <a:ext uri="{FF2B5EF4-FFF2-40B4-BE49-F238E27FC236}">
                    <a16:creationId xmlns:a16="http://schemas.microsoft.com/office/drawing/2014/main" id="{8B001541-8ED7-BE46-B844-68EEC177363A}"/>
                  </a:ext>
                </a:extLst>
              </p:cNvPr>
              <p:cNvPicPr/>
              <p:nvPr/>
            </p:nvPicPr>
            <p:blipFill>
              <a:blip r:embed="rId10"/>
              <a:stretch>
                <a:fillRect/>
              </a:stretch>
            </p:blipFill>
            <p:spPr>
              <a:xfrm>
                <a:off x="9167061" y="5201111"/>
                <a:ext cx="496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F62529E0-4255-7E4A-8E82-A82DE7CCA02A}"/>
                  </a:ext>
                </a:extLst>
              </p14:cNvPr>
              <p14:cNvContentPartPr/>
              <p14:nvPr/>
            </p14:nvContentPartPr>
            <p14:xfrm>
              <a:off x="9254541" y="5711591"/>
              <a:ext cx="290880" cy="360"/>
            </p14:xfrm>
          </p:contentPart>
        </mc:Choice>
        <mc:Fallback>
          <p:pic>
            <p:nvPicPr>
              <p:cNvPr id="19" name="Ink 18">
                <a:extLst>
                  <a:ext uri="{FF2B5EF4-FFF2-40B4-BE49-F238E27FC236}">
                    <a16:creationId xmlns:a16="http://schemas.microsoft.com/office/drawing/2014/main" id="{F62529E0-4255-7E4A-8E82-A82DE7CCA02A}"/>
                  </a:ext>
                </a:extLst>
              </p:cNvPr>
              <p:cNvPicPr/>
              <p:nvPr/>
            </p:nvPicPr>
            <p:blipFill>
              <a:blip r:embed="rId12"/>
              <a:stretch>
                <a:fillRect/>
              </a:stretch>
            </p:blipFill>
            <p:spPr>
              <a:xfrm>
                <a:off x="9200541" y="5603591"/>
                <a:ext cx="398520" cy="216000"/>
              </a:xfrm>
              <a:prstGeom prst="rect">
                <a:avLst/>
              </a:prstGeom>
            </p:spPr>
          </p:pic>
        </mc:Fallback>
      </mc:AlternateContent>
      <p:sp>
        <p:nvSpPr>
          <p:cNvPr id="21" name="TextBox 20">
            <a:extLst>
              <a:ext uri="{FF2B5EF4-FFF2-40B4-BE49-F238E27FC236}">
                <a16:creationId xmlns:a16="http://schemas.microsoft.com/office/drawing/2014/main" id="{38C62DBD-E364-D542-A78D-7AE5C39A893D}"/>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1</a:t>
            </a:r>
          </a:p>
        </p:txBody>
      </p:sp>
    </p:spTree>
    <p:extLst>
      <p:ext uri="{BB962C8B-B14F-4D97-AF65-F5344CB8AC3E}">
        <p14:creationId xmlns:p14="http://schemas.microsoft.com/office/powerpoint/2010/main" val="266071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83A5A5D-9519-EA45-B3B7-B91AFF40809D}"/>
              </a:ext>
            </a:extLst>
          </p:cNvPr>
          <p:cNvSpPr txBox="1"/>
          <p:nvPr/>
        </p:nvSpPr>
        <p:spPr>
          <a:xfrm>
            <a:off x="501955" y="213886"/>
            <a:ext cx="4937760" cy="523220"/>
          </a:xfrm>
          <a:prstGeom prst="rect">
            <a:avLst/>
          </a:prstGeom>
          <a:noFill/>
        </p:spPr>
        <p:txBody>
          <a:bodyPr wrap="square" rtlCol="0">
            <a:spAutoFit/>
          </a:bodyPr>
          <a:lstStyle/>
          <a:p>
            <a:r>
              <a:rPr lang="en-US" sz="2800" b="1" dirty="0"/>
              <a:t>Who Are We Targeting? </a:t>
            </a:r>
          </a:p>
        </p:txBody>
      </p:sp>
      <p:cxnSp>
        <p:nvCxnSpPr>
          <p:cNvPr id="8" name="Straight Connector 7">
            <a:extLst>
              <a:ext uri="{FF2B5EF4-FFF2-40B4-BE49-F238E27FC236}">
                <a16:creationId xmlns:a16="http://schemas.microsoft.com/office/drawing/2014/main" id="{3B61C12B-3449-244E-A4ED-202EFC3FF01B}"/>
              </a:ext>
            </a:extLst>
          </p:cNvPr>
          <p:cNvCxnSpPr/>
          <p:nvPr/>
        </p:nvCxnSpPr>
        <p:spPr>
          <a:xfrm>
            <a:off x="552754" y="809247"/>
            <a:ext cx="5976258"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DDEB9EE-6AA6-084F-8538-86B225D0269D}"/>
              </a:ext>
            </a:extLst>
          </p:cNvPr>
          <p:cNvPicPr>
            <a:picLocks noChangeAspect="1"/>
          </p:cNvPicPr>
          <p:nvPr/>
        </p:nvPicPr>
        <p:blipFill>
          <a:blip r:embed="rId2"/>
          <a:stretch>
            <a:fillRect/>
          </a:stretch>
        </p:blipFill>
        <p:spPr>
          <a:xfrm>
            <a:off x="607059" y="1142999"/>
            <a:ext cx="5188181" cy="4728469"/>
          </a:xfrm>
          <a:prstGeom prst="rect">
            <a:avLst/>
          </a:prstGeom>
        </p:spPr>
      </p:pic>
      <p:sp>
        <p:nvSpPr>
          <p:cNvPr id="12" name="TextBox 11">
            <a:extLst>
              <a:ext uri="{FF2B5EF4-FFF2-40B4-BE49-F238E27FC236}">
                <a16:creationId xmlns:a16="http://schemas.microsoft.com/office/drawing/2014/main" id="{7CE52304-8B68-0441-9F07-0F9ADF1C3A82}"/>
              </a:ext>
            </a:extLst>
          </p:cNvPr>
          <p:cNvSpPr txBox="1"/>
          <p:nvPr/>
        </p:nvSpPr>
        <p:spPr>
          <a:xfrm>
            <a:off x="7020077" y="1443841"/>
            <a:ext cx="4319691" cy="3970318"/>
          </a:xfrm>
          <a:prstGeom prst="rect">
            <a:avLst/>
          </a:prstGeom>
          <a:solidFill>
            <a:schemeClr val="accent1">
              <a:lumMod val="20000"/>
              <a:lumOff val="80000"/>
              <a:alpha val="45000"/>
            </a:schemeClr>
          </a:solidFill>
        </p:spPr>
        <p:txBody>
          <a:bodyPr wrap="square" lIns="91440" tIns="45720" rIns="91440" bIns="45720" rtlCol="0" anchor="t">
            <a:spAutoFit/>
          </a:bodyPr>
          <a:lstStyle/>
          <a:p>
            <a:pPr marL="285750" indent="-285750">
              <a:buFont typeface="Courier New" panose="02070309020205020404" pitchFamily="49" charset="0"/>
              <a:buChar char="o"/>
            </a:pPr>
            <a:r>
              <a:rPr lang="en-US" dirty="0"/>
              <a:t>Drawing from the segmentation variables and analysis, the discriminant &amp; confusion data, we categorized our population into </a:t>
            </a:r>
            <a:r>
              <a:rPr lang="en-US" b="1" dirty="0"/>
              <a:t>4</a:t>
            </a:r>
            <a:r>
              <a:rPr lang="en-US"/>
              <a:t> segments.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The spider chart was used to compare the different segments and help build each personas’ attributes.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From our analysis we noted key differences that can be found in the description of each persona.</a:t>
            </a:r>
          </a:p>
        </p:txBody>
      </p:sp>
      <p:sp>
        <p:nvSpPr>
          <p:cNvPr id="17" name="TextBox 16">
            <a:extLst>
              <a:ext uri="{FF2B5EF4-FFF2-40B4-BE49-F238E27FC236}">
                <a16:creationId xmlns:a16="http://schemas.microsoft.com/office/drawing/2014/main" id="{11969ADD-723B-0D4E-9459-A3FF274EDA66}"/>
              </a:ext>
            </a:extLst>
          </p:cNvPr>
          <p:cNvSpPr txBox="1"/>
          <p:nvPr/>
        </p:nvSpPr>
        <p:spPr>
          <a:xfrm>
            <a:off x="1714512" y="6051330"/>
            <a:ext cx="4080728" cy="307777"/>
          </a:xfrm>
          <a:prstGeom prst="rect">
            <a:avLst/>
          </a:prstGeom>
          <a:noFill/>
        </p:spPr>
        <p:txBody>
          <a:bodyPr wrap="square" rtlCol="0">
            <a:spAutoFit/>
          </a:bodyPr>
          <a:lstStyle/>
          <a:p>
            <a:r>
              <a:rPr lang="en-US" sz="1400" b="1" dirty="0"/>
              <a:t>Figure 3. Spider Chart with 4 segments</a:t>
            </a:r>
          </a:p>
        </p:txBody>
      </p:sp>
      <p:sp>
        <p:nvSpPr>
          <p:cNvPr id="18" name="TextBox 17">
            <a:extLst>
              <a:ext uri="{FF2B5EF4-FFF2-40B4-BE49-F238E27FC236}">
                <a16:creationId xmlns:a16="http://schemas.microsoft.com/office/drawing/2014/main" id="{5BCF8C05-D5CE-4841-BB36-57F87637988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1010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FDCDFA01-2874-834D-85AC-84479CB6A8C0}"/>
              </a:ext>
            </a:extLst>
          </p:cNvPr>
          <p:cNvSpPr txBox="1"/>
          <p:nvPr/>
        </p:nvSpPr>
        <p:spPr>
          <a:xfrm>
            <a:off x="3997193" y="375681"/>
            <a:ext cx="7856363" cy="1815882"/>
          </a:xfrm>
          <a:prstGeom prst="rect">
            <a:avLst/>
          </a:prstGeom>
          <a:noFill/>
        </p:spPr>
        <p:txBody>
          <a:bodyPr wrap="square" lIns="91440" tIns="45720" rIns="91440" bIns="45720" rtlCol="0" anchor="t">
            <a:spAutoFit/>
          </a:bodyPr>
          <a:lstStyle/>
          <a:p>
            <a:r>
              <a:rPr lang="en-US" sz="2800" b="1">
                <a:ea typeface="+mn-lt"/>
                <a:cs typeface="+mn-lt"/>
              </a:rPr>
              <a:t>Segment 1 Persona:</a:t>
            </a:r>
          </a:p>
          <a:p>
            <a:r>
              <a:rPr lang="en-US" sz="2800" b="1">
                <a:ea typeface="+mn-lt"/>
                <a:cs typeface="+mn-lt"/>
              </a:rPr>
              <a:t>Richard, the soon-to-be successful startup founder</a:t>
            </a:r>
            <a:endParaRPr lang="fr-FR">
              <a:cs typeface="Calibri"/>
            </a:endParaRPr>
          </a:p>
          <a:p>
            <a:r>
              <a:rPr lang="en-US" sz="2800" b="1">
                <a:ea typeface="+mn-lt"/>
                <a:cs typeface="+mn-lt"/>
              </a:rPr>
              <a:t>﻿</a:t>
            </a:r>
            <a:endParaRPr lang="en-US"/>
          </a:p>
          <a:p>
            <a:endParaRPr lang="en-US" sz="2800" b="1">
              <a:cs typeface="Calibri"/>
            </a:endParaRPr>
          </a:p>
        </p:txBody>
      </p:sp>
      <p:sp>
        <p:nvSpPr>
          <p:cNvPr id="6" name="TextBox 5">
            <a:extLst>
              <a:ext uri="{FF2B5EF4-FFF2-40B4-BE49-F238E27FC236}">
                <a16:creationId xmlns:a16="http://schemas.microsoft.com/office/drawing/2014/main" id="{DE78CF24-93F2-4544-B333-F28F5ECCF70D}"/>
              </a:ext>
            </a:extLst>
          </p:cNvPr>
          <p:cNvSpPr txBox="1"/>
          <p:nvPr/>
        </p:nvSpPr>
        <p:spPr>
          <a:xfrm>
            <a:off x="566468" y="3077064"/>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p>
          <a:p>
            <a:r>
              <a:rPr lang="en-US">
                <a:cs typeface="Calibri"/>
              </a:rPr>
              <a:t>Nationality: French</a:t>
            </a:r>
          </a:p>
          <a:p>
            <a:r>
              <a:rPr lang="en-US">
                <a:cs typeface="Calibri"/>
              </a:rPr>
              <a:t>Age: 42 </a:t>
            </a:r>
          </a:p>
          <a:p>
            <a:r>
              <a:rPr lang="en-US">
                <a:cs typeface="Calibri"/>
              </a:rPr>
              <a:t>Years of experiences: 13</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62611" y="1374907"/>
            <a:ext cx="7926956" cy="2031325"/>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dirty="0">
                <a:ea typeface="+mn-lt"/>
                <a:cs typeface="+mn-lt"/>
              </a:rPr>
              <a:t>Richard has so far led a successful career. He’s a confident 42-year-old male who believes that he has all the assets and capacities required to become the next Thomas Siebel. He’s willing to invest his money in education in order to acquire the knowledge he believes would be crucial to the success of the startup he’s planning to launch. Richard believes in himself but is rational enough to understand that an EMBA such as the one offered by l’ESSEC could drastically influence his leadership-skills and improve his chances of success when launching his company.</a:t>
            </a:r>
            <a:endParaRPr lang="fr-FR" dirty="0"/>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 icon</a:t>
            </a:r>
          </a:p>
        </p:txBody>
      </p:sp>
      <p:pic>
        <p:nvPicPr>
          <p:cNvPr id="15" name="Image 15">
            <a:extLst>
              <a:ext uri="{FF2B5EF4-FFF2-40B4-BE49-F238E27FC236}">
                <a16:creationId xmlns:a16="http://schemas.microsoft.com/office/drawing/2014/main" id="{4D3E3683-EAB6-46D1-A46B-DDB7D9D47637}"/>
              </a:ext>
            </a:extLst>
          </p:cNvPr>
          <p:cNvPicPr>
            <a:picLocks noChangeAspect="1"/>
          </p:cNvPicPr>
          <p:nvPr/>
        </p:nvPicPr>
        <p:blipFill>
          <a:blip r:embed="rId2"/>
          <a:stretch>
            <a:fillRect/>
          </a:stretch>
        </p:blipFill>
        <p:spPr>
          <a:xfrm>
            <a:off x="7729269" y="3576208"/>
            <a:ext cx="4339086" cy="3242412"/>
          </a:xfrm>
          <a:prstGeom prst="rect">
            <a:avLst/>
          </a:prstGeom>
        </p:spPr>
      </p:pic>
      <p:sp>
        <p:nvSpPr>
          <p:cNvPr id="16" name="TextBox 7">
            <a:extLst>
              <a:ext uri="{FF2B5EF4-FFF2-40B4-BE49-F238E27FC236}">
                <a16:creationId xmlns:a16="http://schemas.microsoft.com/office/drawing/2014/main" id="{98394FB8-724F-48E6-822F-2A6E09ED40C7}"/>
              </a:ext>
            </a:extLst>
          </p:cNvPr>
          <p:cNvSpPr txBox="1"/>
          <p:nvPr/>
        </p:nvSpPr>
        <p:spPr>
          <a:xfrm>
            <a:off x="3933214" y="3804680"/>
            <a:ext cx="3800653" cy="1477328"/>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Richard's most important variables for an EMBA:</a:t>
            </a:r>
          </a:p>
          <a:p>
            <a:endParaRPr lang="en-US" b="1">
              <a:cs typeface="Calibri"/>
            </a:endParaRPr>
          </a:p>
          <a:p>
            <a:r>
              <a:rPr lang="en-US">
                <a:ea typeface="+mn-lt"/>
                <a:cs typeface="+mn-lt"/>
              </a:rPr>
              <a:t>-Launching your own company: 5/5</a:t>
            </a:r>
            <a:endParaRPr lang="en-US"/>
          </a:p>
          <a:p>
            <a:r>
              <a:rPr lang="en-US">
                <a:ea typeface="+mn-lt"/>
                <a:cs typeface="+mn-lt"/>
              </a:rPr>
              <a:t>-Improving leadership-skills: 4/5</a:t>
            </a:r>
            <a:endParaRPr lang="en-US"/>
          </a:p>
        </p:txBody>
      </p:sp>
      <p:pic>
        <p:nvPicPr>
          <p:cNvPr id="19" name="Image 2">
            <a:extLst>
              <a:ext uri="{FF2B5EF4-FFF2-40B4-BE49-F238E27FC236}">
                <a16:creationId xmlns:a16="http://schemas.microsoft.com/office/drawing/2014/main" id="{EE7127DC-A28B-477E-9B04-E97AE52E8FDD}"/>
              </a:ext>
            </a:extLst>
          </p:cNvPr>
          <p:cNvPicPr>
            <a:picLocks noChangeAspect="1"/>
          </p:cNvPicPr>
          <p:nvPr/>
        </p:nvPicPr>
        <p:blipFill rotWithShape="1">
          <a:blip r:embed="rId3"/>
          <a:srcRect l="79732" t="75003" r="6533" b="7605"/>
          <a:stretch/>
        </p:blipFill>
        <p:spPr>
          <a:xfrm>
            <a:off x="957533" y="984421"/>
            <a:ext cx="1408599" cy="1518658"/>
          </a:xfrm>
          <a:prstGeom prst="rect">
            <a:avLst/>
          </a:prstGeom>
        </p:spPr>
      </p:pic>
      <p:sp>
        <p:nvSpPr>
          <p:cNvPr id="17" name="TextBox 16">
            <a:extLst>
              <a:ext uri="{FF2B5EF4-FFF2-40B4-BE49-F238E27FC236}">
                <a16:creationId xmlns:a16="http://schemas.microsoft.com/office/drawing/2014/main" id="{42526612-6F1C-904D-AF77-3E57BE53EE3A}"/>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265647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6605533" cy="954107"/>
          </a:xfrm>
          <a:prstGeom prst="rect">
            <a:avLst/>
          </a:prstGeom>
          <a:noFill/>
        </p:spPr>
        <p:txBody>
          <a:bodyPr wrap="square" lIns="91440" tIns="45720" rIns="91440" bIns="45720" rtlCol="0" anchor="t">
            <a:spAutoFit/>
          </a:bodyPr>
          <a:lstStyle/>
          <a:p>
            <a:r>
              <a:rPr lang="en-US" sz="2800" b="1"/>
              <a:t>Segment 2 </a:t>
            </a:r>
            <a:r>
              <a:rPr lang="en-US" sz="2800" b="1" dirty="0"/>
              <a:t>Persona</a:t>
            </a:r>
            <a:r>
              <a:rPr lang="en-US" sz="2800" b="1"/>
              <a:t>:</a:t>
            </a:r>
          </a:p>
          <a:p>
            <a:r>
              <a:rPr lang="en-US" sz="2800" b="1">
                <a:cs typeface="Calibri"/>
              </a:rPr>
              <a:t>Jacob, the introspective worker</a:t>
            </a:r>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p>
          <a:p>
            <a:r>
              <a:rPr lang="en-US">
                <a:cs typeface="Calibri"/>
              </a:rPr>
              <a:t>Nationality: USA</a:t>
            </a:r>
          </a:p>
          <a:p>
            <a:r>
              <a:rPr lang="en-US">
                <a:cs typeface="Calibri"/>
              </a:rPr>
              <a:t>Years of experience: 16</a:t>
            </a:r>
          </a:p>
          <a:p>
            <a:r>
              <a:rPr lang="en-US">
                <a:cs typeface="Calibri"/>
              </a:rPr>
              <a:t>Financed by his company</a:t>
            </a:r>
          </a:p>
          <a:p>
            <a:endParaRPr lang="en-US">
              <a:cs typeface="Calibri"/>
            </a:endParaRPr>
          </a:p>
        </p:txBody>
      </p:sp>
      <p:sp>
        <p:nvSpPr>
          <p:cNvPr id="8" name="TextBox 7">
            <a:extLst>
              <a:ext uri="{FF2B5EF4-FFF2-40B4-BE49-F238E27FC236}">
                <a16:creationId xmlns:a16="http://schemas.microsoft.com/office/drawing/2014/main" id="{7BF4A876-6BC4-094B-A732-F2CE76699D03}"/>
              </a:ext>
            </a:extLst>
          </p:cNvPr>
          <p:cNvSpPr txBox="1"/>
          <p:nvPr/>
        </p:nvSpPr>
        <p:spPr>
          <a:xfrm>
            <a:off x="4062611" y="1303020"/>
            <a:ext cx="799884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Jacob is an expert in his field. He spent a lot of time working in the same industry, and after many years of work, he knows precisely what he needs to improve himself. Jacob believes that that an EMBA could possibly give him an international perspective insofar as the program is based abroad. More importantly, with the financial help of his company, Jacob considers that an EMBA could be the missing piece to his intellectual baggage. He believes that conducting such a program would only better his professional skills but would also improve his capabilities and potential in every aspect.</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 icon</a:t>
            </a:r>
          </a:p>
        </p:txBody>
      </p:sp>
      <p:pic>
        <p:nvPicPr>
          <p:cNvPr id="2" name="Image 2">
            <a:extLst>
              <a:ext uri="{FF2B5EF4-FFF2-40B4-BE49-F238E27FC236}">
                <a16:creationId xmlns:a16="http://schemas.microsoft.com/office/drawing/2014/main" id="{502ECB15-4139-4750-BDAB-FCB20A39ED8B}"/>
              </a:ext>
            </a:extLst>
          </p:cNvPr>
          <p:cNvPicPr>
            <a:picLocks noChangeAspect="1"/>
          </p:cNvPicPr>
          <p:nvPr/>
        </p:nvPicPr>
        <p:blipFill rotWithShape="1">
          <a:blip r:embed="rId2"/>
          <a:srcRect l="61204" t="53033" r="24415" b="29745"/>
          <a:stretch/>
        </p:blipFill>
        <p:spPr>
          <a:xfrm>
            <a:off x="986288" y="1002129"/>
            <a:ext cx="1437326" cy="1482357"/>
          </a:xfrm>
          <a:prstGeom prst="rect">
            <a:avLst/>
          </a:prstGeom>
        </p:spPr>
      </p:pic>
      <p:sp>
        <p:nvSpPr>
          <p:cNvPr id="3" name="TextBox 7">
            <a:extLst>
              <a:ext uri="{FF2B5EF4-FFF2-40B4-BE49-F238E27FC236}">
                <a16:creationId xmlns:a16="http://schemas.microsoft.com/office/drawing/2014/main" id="{C5410A12-8575-4928-9270-512199054917}"/>
              </a:ext>
            </a:extLst>
          </p:cNvPr>
          <p:cNvSpPr txBox="1"/>
          <p:nvPr/>
        </p:nvSpPr>
        <p:spPr>
          <a:xfrm>
            <a:off x="3961969" y="3991586"/>
            <a:ext cx="467767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Jacob's most important variables for an EMBA:</a:t>
            </a:r>
          </a:p>
          <a:p>
            <a:endParaRPr lang="en-US" b="1">
              <a:cs typeface="Calibri"/>
            </a:endParaRPr>
          </a:p>
          <a:p>
            <a:r>
              <a:rPr lang="en-US">
                <a:ea typeface="+mn-lt"/>
                <a:cs typeface="+mn-lt"/>
              </a:rPr>
              <a:t>-Personal dev 5/5</a:t>
            </a:r>
            <a:endParaRPr lang="en-US"/>
          </a:p>
          <a:p>
            <a:r>
              <a:rPr lang="en-US">
                <a:ea typeface="+mn-lt"/>
                <a:cs typeface="+mn-lt"/>
              </a:rPr>
              <a:t>-Broadening your horizon: 5/5</a:t>
            </a:r>
            <a:endParaRPr lang="en-US">
              <a:cs typeface="Calibri"/>
            </a:endParaRPr>
          </a:p>
          <a:p>
            <a:r>
              <a:rPr lang="en-US">
                <a:ea typeface="+mn-lt"/>
                <a:cs typeface="+mn-lt"/>
              </a:rPr>
              <a:t>-Improving leadership skills: 4/5</a:t>
            </a:r>
            <a:endParaRPr lang="en-US">
              <a:cs typeface="Calibri"/>
            </a:endParaRPr>
          </a:p>
          <a:p>
            <a:r>
              <a:rPr lang="en-US">
                <a:ea typeface="+mn-lt"/>
                <a:cs typeface="+mn-lt"/>
              </a:rPr>
              <a:t>-Benchmarking yourself 4/5</a:t>
            </a:r>
          </a:p>
          <a:p>
            <a:r>
              <a:rPr lang="en-US">
                <a:ea typeface="+mn-lt"/>
                <a:cs typeface="+mn-lt"/>
              </a:rPr>
              <a:t>-Location: 4/5</a:t>
            </a:r>
          </a:p>
          <a:p>
            <a:r>
              <a:rPr lang="en-US">
                <a:ea typeface="+mn-lt"/>
                <a:cs typeface="+mn-lt"/>
              </a:rPr>
              <a:t>-International perspective : 4/5</a:t>
            </a:r>
            <a:endParaRPr lang="en-US">
              <a:cs typeface="Calibri"/>
            </a:endParaRPr>
          </a:p>
        </p:txBody>
      </p:sp>
      <p:pic>
        <p:nvPicPr>
          <p:cNvPr id="14" name="Image 14">
            <a:extLst>
              <a:ext uri="{FF2B5EF4-FFF2-40B4-BE49-F238E27FC236}">
                <a16:creationId xmlns:a16="http://schemas.microsoft.com/office/drawing/2014/main" id="{F40A5022-9F6A-45A3-925E-E1A54F37C460}"/>
              </a:ext>
            </a:extLst>
          </p:cNvPr>
          <p:cNvPicPr>
            <a:picLocks noChangeAspect="1"/>
          </p:cNvPicPr>
          <p:nvPr/>
        </p:nvPicPr>
        <p:blipFill>
          <a:blip r:embed="rId3"/>
          <a:stretch>
            <a:fillRect/>
          </a:stretch>
        </p:blipFill>
        <p:spPr>
          <a:xfrm>
            <a:off x="8721306" y="3991539"/>
            <a:ext cx="3347049" cy="2598658"/>
          </a:xfrm>
          <a:prstGeom prst="rect">
            <a:avLst/>
          </a:prstGeom>
        </p:spPr>
      </p:pic>
      <p:sp>
        <p:nvSpPr>
          <p:cNvPr id="15" name="TextBox 14">
            <a:extLst>
              <a:ext uri="{FF2B5EF4-FFF2-40B4-BE49-F238E27FC236}">
                <a16:creationId xmlns:a16="http://schemas.microsoft.com/office/drawing/2014/main" id="{E6C6E7A7-AB11-6C4F-A1A2-5A8752DD2863}"/>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266351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6DA2C3-0438-BC48-AF68-14D73D7523AC}"/>
              </a:ext>
            </a:extLst>
          </p:cNvPr>
          <p:cNvSpPr txBox="1"/>
          <p:nvPr/>
        </p:nvSpPr>
        <p:spPr>
          <a:xfrm>
            <a:off x="0" y="0"/>
            <a:ext cx="3848100" cy="6858000"/>
          </a:xfrm>
          <a:prstGeom prst="rect">
            <a:avLst/>
          </a:prstGeom>
          <a:solidFill>
            <a:srgbClr val="65F5E7">
              <a:alpha val="15000"/>
            </a:srgb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FDCDFA01-2874-834D-85AC-84479CB6A8C0}"/>
              </a:ext>
            </a:extLst>
          </p:cNvPr>
          <p:cNvSpPr txBox="1"/>
          <p:nvPr/>
        </p:nvSpPr>
        <p:spPr>
          <a:xfrm>
            <a:off x="4069080" y="160020"/>
            <a:ext cx="8129533" cy="954107"/>
          </a:xfrm>
          <a:prstGeom prst="rect">
            <a:avLst/>
          </a:prstGeom>
          <a:noFill/>
        </p:spPr>
        <p:txBody>
          <a:bodyPr wrap="square" lIns="91440" tIns="45720" rIns="91440" bIns="45720" rtlCol="0" anchor="t">
            <a:spAutoFit/>
          </a:bodyPr>
          <a:lstStyle/>
          <a:p>
            <a:r>
              <a:rPr lang="en-US" sz="2800" b="1"/>
              <a:t>Segment 3 </a:t>
            </a:r>
            <a:r>
              <a:rPr lang="en-US" sz="2800" b="1" dirty="0"/>
              <a:t>Persona</a:t>
            </a:r>
            <a:endParaRPr lang="en-US" sz="2800" b="1"/>
          </a:p>
          <a:p>
            <a:r>
              <a:rPr lang="en-US" sz="2800" b="1">
                <a:ea typeface="+mn-lt"/>
                <a:cs typeface="+mn-lt"/>
              </a:rPr>
              <a:t>William, the typical EMBA applicant</a:t>
            </a:r>
            <a:endParaRPr lang="en-US"/>
          </a:p>
        </p:txBody>
      </p:sp>
      <p:sp>
        <p:nvSpPr>
          <p:cNvPr id="6" name="TextBox 5">
            <a:extLst>
              <a:ext uri="{FF2B5EF4-FFF2-40B4-BE49-F238E27FC236}">
                <a16:creationId xmlns:a16="http://schemas.microsoft.com/office/drawing/2014/main" id="{DE78CF24-93F2-4544-B333-F28F5ECCF70D}"/>
              </a:ext>
            </a:extLst>
          </p:cNvPr>
          <p:cNvSpPr txBox="1"/>
          <p:nvPr/>
        </p:nvSpPr>
        <p:spPr>
          <a:xfrm>
            <a:off x="609600" y="3494008"/>
            <a:ext cx="2628900" cy="1754326"/>
          </a:xfrm>
          <a:prstGeom prst="rect">
            <a:avLst/>
          </a:prstGeom>
          <a:noFill/>
        </p:spPr>
        <p:txBody>
          <a:bodyPr wrap="square" lIns="91440" tIns="45720" rIns="91440" bIns="45720" rtlCol="0" anchor="t">
            <a:spAutoFit/>
          </a:bodyPr>
          <a:lstStyle/>
          <a:p>
            <a:r>
              <a:rPr lang="en-US" b="1"/>
              <a:t>Descriptors:</a:t>
            </a:r>
          </a:p>
          <a:p>
            <a:r>
              <a:rPr lang="en-US">
                <a:cs typeface="Calibri"/>
              </a:rPr>
              <a:t>Gender: Male</a:t>
            </a:r>
            <a:endParaRPr lang="en-US" b="1">
              <a:cs typeface="Calibri"/>
            </a:endParaRPr>
          </a:p>
          <a:p>
            <a:r>
              <a:rPr lang="en-US">
                <a:cs typeface="Calibri"/>
              </a:rPr>
              <a:t>Nationality: British</a:t>
            </a:r>
          </a:p>
          <a:p>
            <a:r>
              <a:rPr lang="en-US">
                <a:cs typeface="Calibri"/>
              </a:rPr>
              <a:t>Age: 38</a:t>
            </a:r>
          </a:p>
          <a:p>
            <a:r>
              <a:rPr lang="en-US">
                <a:cs typeface="Calibri"/>
              </a:rPr>
              <a:t>Years of experience: 13</a:t>
            </a:r>
          </a:p>
          <a:p>
            <a:r>
              <a:rPr lang="en-US">
                <a:cs typeface="Calibri"/>
              </a:rPr>
              <a:t>Self-financed</a:t>
            </a:r>
          </a:p>
        </p:txBody>
      </p:sp>
      <p:sp>
        <p:nvSpPr>
          <p:cNvPr id="8" name="TextBox 7">
            <a:extLst>
              <a:ext uri="{FF2B5EF4-FFF2-40B4-BE49-F238E27FC236}">
                <a16:creationId xmlns:a16="http://schemas.microsoft.com/office/drawing/2014/main" id="{7BF4A876-6BC4-094B-A732-F2CE76699D03}"/>
              </a:ext>
            </a:extLst>
          </p:cNvPr>
          <p:cNvSpPr txBox="1"/>
          <p:nvPr/>
        </p:nvSpPr>
        <p:spPr>
          <a:xfrm>
            <a:off x="4019479" y="1188002"/>
            <a:ext cx="8056352" cy="2308324"/>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a:ea typeface="+mn-lt"/>
                <a:cs typeface="+mn-lt"/>
              </a:rPr>
              <a:t>William is the most common EMBA applicant. He’s a bit younger and a bit less experienced than other applicants, but this isn’t what makes him different from the others. Indeed, the difference lies within his ambitions. William wants more, but not on an intellectual, spiritual or meaningful level. William simply wants more on a professional and financial level. William wants an EMBA that will give him access to a promotion, a great network, and more importantly for him, an increase of his salary. William will choose an EBMA that is extremely well ranked, but even more importantly, offered by a prestigious school.</a:t>
            </a:r>
            <a:endParaRPr lang="fr-FR"/>
          </a:p>
        </p:txBody>
      </p:sp>
      <p:sp>
        <p:nvSpPr>
          <p:cNvPr id="12" name="Oval 11">
            <a:extLst>
              <a:ext uri="{FF2B5EF4-FFF2-40B4-BE49-F238E27FC236}">
                <a16:creationId xmlns:a16="http://schemas.microsoft.com/office/drawing/2014/main" id="{AB4B12C6-B648-F543-83C3-9FF492E1C32F}"/>
              </a:ext>
            </a:extLst>
          </p:cNvPr>
          <p:cNvSpPr/>
          <p:nvPr/>
        </p:nvSpPr>
        <p:spPr>
          <a:xfrm>
            <a:off x="609600" y="683240"/>
            <a:ext cx="2110740" cy="21285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 icon</a:t>
            </a:r>
          </a:p>
        </p:txBody>
      </p:sp>
      <p:pic>
        <p:nvPicPr>
          <p:cNvPr id="3" name="Image 17" descr="Une image contenant habits, complet&#10;&#10;Description générée automatiquement">
            <a:extLst>
              <a:ext uri="{FF2B5EF4-FFF2-40B4-BE49-F238E27FC236}">
                <a16:creationId xmlns:a16="http://schemas.microsoft.com/office/drawing/2014/main" id="{71D4A354-7877-4F6C-930D-21B0A0472AE7}"/>
              </a:ext>
            </a:extLst>
          </p:cNvPr>
          <p:cNvPicPr>
            <a:picLocks noChangeAspect="1"/>
          </p:cNvPicPr>
          <p:nvPr/>
        </p:nvPicPr>
        <p:blipFill rotWithShape="1">
          <a:blip r:embed="rId2"/>
          <a:srcRect l="43066" t="8177" r="42482" b="74787"/>
          <a:stretch/>
        </p:blipFill>
        <p:spPr>
          <a:xfrm>
            <a:off x="957531" y="1102772"/>
            <a:ext cx="1423002" cy="1439202"/>
          </a:xfrm>
          <a:prstGeom prst="rect">
            <a:avLst/>
          </a:prstGeom>
        </p:spPr>
      </p:pic>
      <p:sp>
        <p:nvSpPr>
          <p:cNvPr id="15" name="TextBox 7">
            <a:extLst>
              <a:ext uri="{FF2B5EF4-FFF2-40B4-BE49-F238E27FC236}">
                <a16:creationId xmlns:a16="http://schemas.microsoft.com/office/drawing/2014/main" id="{3F5EC24C-F0BF-44A7-A0E5-DAC8229B2723}"/>
              </a:ext>
            </a:extLst>
          </p:cNvPr>
          <p:cNvSpPr txBox="1"/>
          <p:nvPr/>
        </p:nvSpPr>
        <p:spPr>
          <a:xfrm>
            <a:off x="3961969" y="3991586"/>
            <a:ext cx="4907709" cy="2031325"/>
          </a:xfrm>
          <a:prstGeom prst="rect">
            <a:avLst/>
          </a:prstGeom>
          <a:solidFill>
            <a:schemeClr val="accent1">
              <a:lumMod val="20000"/>
              <a:lumOff val="80000"/>
              <a:alpha val="45000"/>
            </a:schemeClr>
          </a:solidFill>
        </p:spPr>
        <p:txBody>
          <a:bodyPr wrap="square" lIns="91440" tIns="45720" rIns="91440" bIns="45720" rtlCol="0" anchor="t">
            <a:spAutoFit/>
          </a:bodyPr>
          <a:lstStyle/>
          <a:p>
            <a:r>
              <a:rPr lang="en-US" b="1">
                <a:cs typeface="Calibri"/>
              </a:rPr>
              <a:t>William's most important variables for an EMBA:</a:t>
            </a:r>
          </a:p>
          <a:p>
            <a:endParaRPr lang="en-US" b="1">
              <a:cs typeface="Calibri"/>
            </a:endParaRPr>
          </a:p>
          <a:p>
            <a:r>
              <a:rPr lang="en-US">
                <a:ea typeface="+mn-lt"/>
                <a:cs typeface="+mn-lt"/>
              </a:rPr>
              <a:t>-Reputation of the school 5/5</a:t>
            </a:r>
            <a:endParaRPr lang="en-US"/>
          </a:p>
          <a:p>
            <a:r>
              <a:rPr lang="en-US">
                <a:ea typeface="+mn-lt"/>
                <a:cs typeface="+mn-lt"/>
              </a:rPr>
              <a:t>-Increasing your salary 5/5</a:t>
            </a:r>
            <a:endParaRPr lang="en-US"/>
          </a:p>
          <a:p>
            <a:r>
              <a:rPr lang="en-US">
                <a:ea typeface="+mn-lt"/>
                <a:cs typeface="+mn-lt"/>
              </a:rPr>
              <a:t>-Ranking of the program 4/5</a:t>
            </a:r>
            <a:endParaRPr lang="en-US"/>
          </a:p>
          <a:p>
            <a:r>
              <a:rPr lang="en-US">
                <a:ea typeface="+mn-lt"/>
                <a:cs typeface="+mn-lt"/>
              </a:rPr>
              <a:t>-Networking 4/5</a:t>
            </a:r>
            <a:endParaRPr lang="en-US"/>
          </a:p>
          <a:p>
            <a:r>
              <a:rPr lang="en-US">
                <a:ea typeface="+mn-lt"/>
                <a:cs typeface="+mn-lt"/>
              </a:rPr>
              <a:t>-Obtaining a promotion 3/5</a:t>
            </a:r>
            <a:endParaRPr lang="en-US"/>
          </a:p>
        </p:txBody>
      </p:sp>
      <p:pic>
        <p:nvPicPr>
          <p:cNvPr id="16" name="Image 16">
            <a:extLst>
              <a:ext uri="{FF2B5EF4-FFF2-40B4-BE49-F238E27FC236}">
                <a16:creationId xmlns:a16="http://schemas.microsoft.com/office/drawing/2014/main" id="{279D5F1B-945E-406E-B3B2-F14247D6B6E7}"/>
              </a:ext>
            </a:extLst>
          </p:cNvPr>
          <p:cNvPicPr>
            <a:picLocks noChangeAspect="1"/>
          </p:cNvPicPr>
          <p:nvPr/>
        </p:nvPicPr>
        <p:blipFill>
          <a:blip r:embed="rId3"/>
          <a:stretch>
            <a:fillRect/>
          </a:stretch>
        </p:blipFill>
        <p:spPr>
          <a:xfrm>
            <a:off x="8980098" y="3854154"/>
            <a:ext cx="3174520" cy="2370220"/>
          </a:xfrm>
          <a:prstGeom prst="rect">
            <a:avLst/>
          </a:prstGeom>
        </p:spPr>
      </p:pic>
      <p:sp>
        <p:nvSpPr>
          <p:cNvPr id="14" name="TextBox 13">
            <a:extLst>
              <a:ext uri="{FF2B5EF4-FFF2-40B4-BE49-F238E27FC236}">
                <a16:creationId xmlns:a16="http://schemas.microsoft.com/office/drawing/2014/main" id="{1D0566E0-E101-8B44-8CCF-85ED8D7835BB}"/>
              </a:ext>
            </a:extLst>
          </p:cNvPr>
          <p:cNvSpPr txBox="1"/>
          <p:nvPr/>
        </p:nvSpPr>
        <p:spPr>
          <a:xfrm>
            <a:off x="10662835" y="114570"/>
            <a:ext cx="1410346" cy="369332"/>
          </a:xfrm>
          <a:prstGeom prst="rect">
            <a:avLst/>
          </a:prstGeom>
          <a:solidFill>
            <a:schemeClr val="accent6">
              <a:lumMod val="40000"/>
              <a:lumOff val="60000"/>
              <a:alpha val="45000"/>
            </a:schemeClr>
          </a:solidFill>
        </p:spPr>
        <p:txBody>
          <a:bodyPr wrap="square" rtlCol="0">
            <a:spAutoFit/>
          </a:bodyPr>
          <a:lstStyle/>
          <a:p>
            <a:r>
              <a:rPr lang="en-US" b="1"/>
              <a:t>QUESTION 2</a:t>
            </a:r>
          </a:p>
        </p:txBody>
      </p:sp>
    </p:spTree>
    <p:extLst>
      <p:ext uri="{BB962C8B-B14F-4D97-AF65-F5344CB8AC3E}">
        <p14:creationId xmlns:p14="http://schemas.microsoft.com/office/powerpoint/2010/main" val="606518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4198</TotalTime>
  <Words>1699</Words>
  <Application>Microsoft Office PowerPoint</Application>
  <PresentationFormat>Grand écran</PresentationFormat>
  <Paragraphs>241</Paragraphs>
  <Slides>19</Slides>
  <Notes>1</Notes>
  <HiddenSlides>0</HiddenSlides>
  <MMClips>0</MMClips>
  <ScaleCrop>false</ScaleCrop>
  <HeadingPairs>
    <vt:vector size="4" baseType="variant">
      <vt:variant>
        <vt:lpstr>Thème</vt:lpstr>
      </vt:variant>
      <vt:variant>
        <vt:i4>2</vt:i4>
      </vt:variant>
      <vt:variant>
        <vt:lpstr>Titres des diapositives</vt:lpstr>
      </vt:variant>
      <vt:variant>
        <vt:i4>19</vt:i4>
      </vt:variant>
    </vt:vector>
  </HeadingPairs>
  <TitlesOfParts>
    <vt:vector size="21" baseType="lpstr">
      <vt:lpstr>Office Theme</vt:lpstr>
      <vt:lpstr>Capgemini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Recommendations for EEE Management – Persona 1  </vt:lpstr>
      <vt:lpstr>Recommendations for EEE Management – Persona 2</vt:lpstr>
      <vt:lpstr>Recommendations for EEE Management – Persona 3</vt:lpstr>
      <vt:lpstr>Recommendations for EEE Management– Persona 4</vt:lpstr>
      <vt:lpstr>Présentation PowerPoint</vt:lpstr>
      <vt:lpstr>Limitations to the use of the segmentation survey </vt:lpstr>
      <vt:lpstr>Présentation PowerPoint</vt:lpstr>
      <vt:lpstr> </vt:lpstr>
      <vt:lpstr>Appendix 1. Ran analysis on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Laure Dassy (Student at CentraleSupelec)</dc:creator>
  <cp:lastModifiedBy>Laure Dassy (Student at CentraleSupelec)</cp:lastModifiedBy>
  <cp:revision>626</cp:revision>
  <dcterms:created xsi:type="dcterms:W3CDTF">2021-01-26T10:38:53Z</dcterms:created>
  <dcterms:modified xsi:type="dcterms:W3CDTF">2021-01-31T18:06:07Z</dcterms:modified>
</cp:coreProperties>
</file>