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</p:sldIdLst>
  <p:sldSz cy="8096250" cx="11430000"/>
  <p:notesSz cx="6858000" cy="9144000"/>
  <p:embeddedFontLst>
    <p:embeddedFont>
      <p:font typeface="Architects Daughter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rchitectsDaugh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8837" y="685800"/>
            <a:ext cx="48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1789323f_0_0:notes"/>
          <p:cNvSpPr/>
          <p:nvPr>
            <p:ph idx="2" type="sldImg"/>
          </p:nvPr>
        </p:nvSpPr>
        <p:spPr>
          <a:xfrm>
            <a:off x="1008837" y="685800"/>
            <a:ext cx="48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17893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11789323f_0_121:notes"/>
          <p:cNvSpPr/>
          <p:nvPr>
            <p:ph idx="2" type="sldImg"/>
          </p:nvPr>
        </p:nvSpPr>
        <p:spPr>
          <a:xfrm>
            <a:off x="1008837" y="685800"/>
            <a:ext cx="48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11789323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89635" y="1172016"/>
            <a:ext cx="10650600" cy="3231000"/>
          </a:xfrm>
          <a:prstGeom prst="rect">
            <a:avLst/>
          </a:prstGeom>
        </p:spPr>
        <p:txBody>
          <a:bodyPr anchorCtr="0" anchor="b" bIns="124150" lIns="124150" spcFirstLastPara="1" rIns="124150" wrap="square" tIns="124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89625" y="4461123"/>
            <a:ext cx="10650600" cy="12477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89625" y="1741123"/>
            <a:ext cx="10650600" cy="3090600"/>
          </a:xfrm>
          <a:prstGeom prst="rect">
            <a:avLst/>
          </a:prstGeom>
        </p:spPr>
        <p:txBody>
          <a:bodyPr anchorCtr="0" anchor="b" bIns="124150" lIns="124150" spcFirstLastPara="1" rIns="124150" wrap="square" tIns="124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89625" y="4961836"/>
            <a:ext cx="10650600" cy="20475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2353216" y="297131"/>
            <a:ext cx="6723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857250" y="2509837"/>
            <a:ext cx="97155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714500" y="4533900"/>
            <a:ext cx="80010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825263" y="7491041"/>
            <a:ext cx="484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rgbClr val="D1D1C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9517938" y="7540831"/>
            <a:ext cx="1185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FFCE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229600" y="7529513"/>
            <a:ext cx="262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2353216" y="297131"/>
            <a:ext cx="6723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71500" y="1862137"/>
            <a:ext cx="4972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5886450" y="1862137"/>
            <a:ext cx="4972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825263" y="7491041"/>
            <a:ext cx="484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rgbClr val="D1D1C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9517938" y="7540831"/>
            <a:ext cx="1185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FFCE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229600" y="7529513"/>
            <a:ext cx="262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353216" y="297131"/>
            <a:ext cx="6723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825263" y="7491041"/>
            <a:ext cx="484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rgbClr val="D1D1C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9517938" y="7540831"/>
            <a:ext cx="1185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FFCE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229600" y="7529513"/>
            <a:ext cx="262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825263" y="7491041"/>
            <a:ext cx="484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rgbClr val="D1D1C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9517938" y="7540831"/>
            <a:ext cx="1185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FFCE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229600" y="7529513"/>
            <a:ext cx="262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097698" y="282396"/>
            <a:ext cx="74202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80158" y="2949998"/>
            <a:ext cx="102696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825263" y="7491041"/>
            <a:ext cx="484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>
                <a:solidFill>
                  <a:srgbClr val="D1D1C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9517938" y="7540831"/>
            <a:ext cx="1185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>
                <a:solidFill>
                  <a:srgbClr val="FFCE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229600" y="7529513"/>
            <a:ext cx="262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2353216" y="297131"/>
            <a:ext cx="6723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580158" y="2949998"/>
            <a:ext cx="102696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825263" y="7491041"/>
            <a:ext cx="484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>
                <a:solidFill>
                  <a:srgbClr val="D1D1C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9517938" y="7540831"/>
            <a:ext cx="1185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>
                <a:solidFill>
                  <a:srgbClr val="FFCE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229600" y="7529513"/>
            <a:ext cx="262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1">
  <p:cSld name="OBJECT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2353216" y="297131"/>
            <a:ext cx="6723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89625" y="3385597"/>
            <a:ext cx="10650600" cy="13251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89625" y="700502"/>
            <a:ext cx="10650600" cy="9015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89625" y="1814081"/>
            <a:ext cx="10650600" cy="53778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89625" y="700502"/>
            <a:ext cx="10650600" cy="9015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89625" y="1814081"/>
            <a:ext cx="4999800" cy="53778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040500" y="1814081"/>
            <a:ext cx="4999800" cy="53778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89625" y="700502"/>
            <a:ext cx="10650600" cy="9015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89625" y="874556"/>
            <a:ext cx="3510000" cy="1189500"/>
          </a:xfrm>
          <a:prstGeom prst="rect">
            <a:avLst/>
          </a:prstGeom>
        </p:spPr>
        <p:txBody>
          <a:bodyPr anchorCtr="0" anchor="b" bIns="124150" lIns="124150" spcFirstLastPara="1" rIns="124150" wrap="square" tIns="124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9625" y="2187333"/>
            <a:ext cx="3510000" cy="50046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12813" y="708569"/>
            <a:ext cx="7959600" cy="64392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715000" y="-197"/>
            <a:ext cx="5715000" cy="809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4150" lIns="124150" spcFirstLastPara="1" rIns="124150" wrap="square" tIns="124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31875" y="1941109"/>
            <a:ext cx="5056500" cy="2333400"/>
          </a:xfrm>
          <a:prstGeom prst="rect">
            <a:avLst/>
          </a:prstGeom>
        </p:spPr>
        <p:txBody>
          <a:bodyPr anchorCtr="0" anchor="b" bIns="124150" lIns="124150" spcFirstLastPara="1" rIns="124150" wrap="square" tIns="124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31875" y="4412248"/>
            <a:ext cx="5056500" cy="1944000"/>
          </a:xfrm>
          <a:prstGeom prst="rect">
            <a:avLst/>
          </a:prstGeom>
        </p:spPr>
        <p:txBody>
          <a:bodyPr anchorCtr="0" anchor="t" bIns="124150" lIns="124150" spcFirstLastPara="1" rIns="124150" wrap="square" tIns="124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174375" y="1139748"/>
            <a:ext cx="4796100" cy="58164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89625" y="6659238"/>
            <a:ext cx="7498500" cy="952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9625" y="700502"/>
            <a:ext cx="10650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150" lIns="124150" spcFirstLastPara="1" rIns="124150" wrap="square" tIns="124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9625" y="1814081"/>
            <a:ext cx="10650600" cy="5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150" lIns="124150" spcFirstLastPara="1" rIns="124150" wrap="square" tIns="12415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590572" y="7340249"/>
            <a:ext cx="685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150" lIns="124150" spcFirstLastPara="1" rIns="124150" wrap="square" tIns="124150">
            <a:no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53216" y="297131"/>
            <a:ext cx="6723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rgbClr val="FFC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0" y="325331"/>
            <a:ext cx="11430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4025">
            <a:noAutofit/>
          </a:bodyPr>
          <a:lstStyle/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REVENUE MODELS</a:t>
            </a:r>
            <a:endParaRPr sz="4400">
              <a:solidFill>
                <a:srgbClr val="1F49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" name="Google Shape;95;p22"/>
          <p:cNvGrpSpPr/>
          <p:nvPr/>
        </p:nvGrpSpPr>
        <p:grpSpPr>
          <a:xfrm>
            <a:off x="263925" y="1041100"/>
            <a:ext cx="3587250" cy="3403800"/>
            <a:chOff x="263925" y="1117300"/>
            <a:chExt cx="3587250" cy="3403800"/>
          </a:xfrm>
        </p:grpSpPr>
        <p:sp>
          <p:nvSpPr>
            <p:cNvPr id="96" name="Google Shape;96;p22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2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Commission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9" name="Google Shape;99;p22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Revenue generated in exchange for cailitiatin ga </a:t>
              </a: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successful</a:t>
              </a: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 transaction between two parties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00" name="Google Shape;100;p22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01" name="Google Shape;101;p22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22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22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" name="Google Shape;104;p22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5" name="Google Shape;105;p22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Salespeople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06" name="Google Shape;106;p22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07" name="Google Shape;107;p22"/>
          <p:cNvGrpSpPr/>
          <p:nvPr/>
        </p:nvGrpSpPr>
        <p:grpSpPr>
          <a:xfrm>
            <a:off x="3960488" y="1049775"/>
            <a:ext cx="3587250" cy="3403800"/>
            <a:chOff x="263925" y="1117300"/>
            <a:chExt cx="3587250" cy="3403800"/>
          </a:xfrm>
        </p:grpSpPr>
        <p:sp>
          <p:nvSpPr>
            <p:cNvPr id="108" name="Google Shape;108;p22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Usage Based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" name="Google Shape;111;p22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access to a good or service based on the amount of good/service used 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12" name="Google Shape;112;p22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13" name="Google Shape;113;p22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22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22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6" name="Google Shape;116;p22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7" name="Google Shape;117;p22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Gym membership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18" name="Google Shape;118;p22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19" name="Google Shape;119;p22"/>
          <p:cNvGrpSpPr/>
          <p:nvPr/>
        </p:nvGrpSpPr>
        <p:grpSpPr>
          <a:xfrm>
            <a:off x="7661463" y="1049775"/>
            <a:ext cx="3587250" cy="3403800"/>
            <a:chOff x="263925" y="1117300"/>
            <a:chExt cx="3587250" cy="3403800"/>
          </a:xfrm>
        </p:grpSpPr>
        <p:sp>
          <p:nvSpPr>
            <p:cNvPr id="120" name="Google Shape;120;p22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Freemium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3" name="Google Shape;123;p22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A marketing strategy, not a revenue model. 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24" name="Google Shape;124;p22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25" name="Google Shape;125;p22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22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22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8" name="Google Shape;128;p22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9" name="Google Shape;129;p22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Spotify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31" name="Google Shape;131;p22"/>
          <p:cNvGrpSpPr/>
          <p:nvPr/>
        </p:nvGrpSpPr>
        <p:grpSpPr>
          <a:xfrm>
            <a:off x="263925" y="4622500"/>
            <a:ext cx="3587250" cy="3403800"/>
            <a:chOff x="263925" y="1117300"/>
            <a:chExt cx="3587250" cy="3403800"/>
          </a:xfrm>
        </p:grpSpPr>
        <p:sp>
          <p:nvSpPr>
            <p:cNvPr id="132" name="Google Shape;132;p22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Subscription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5" name="Google Shape;135;p22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non-exclusive access to a good or service for a given period of time that repeats until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cancelled.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36" name="Google Shape;136;p22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37" name="Google Shape;137;p22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2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22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0" name="Google Shape;140;p22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Netflix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42" name="Google Shape;142;p22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43" name="Google Shape;143;p22"/>
          <p:cNvGrpSpPr/>
          <p:nvPr/>
        </p:nvGrpSpPr>
        <p:grpSpPr>
          <a:xfrm>
            <a:off x="3960488" y="4631175"/>
            <a:ext cx="3587250" cy="3403800"/>
            <a:chOff x="263925" y="1117300"/>
            <a:chExt cx="3587250" cy="3403800"/>
          </a:xfrm>
        </p:grpSpPr>
        <p:sp>
          <p:nvSpPr>
            <p:cNvPr id="144" name="Google Shape;144;p22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Donation/Grant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7" name="Google Shape;147;p22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Money given voluntarily by those wishing to support the work of your organization 3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49" name="Google Shape;149;p22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2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22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3" name="Google Shape;153;p22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Wikipedia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55" name="Google Shape;155;p22"/>
          <p:cNvGrpSpPr/>
          <p:nvPr/>
        </p:nvGrpSpPr>
        <p:grpSpPr>
          <a:xfrm>
            <a:off x="7661463" y="4631175"/>
            <a:ext cx="3587250" cy="3403800"/>
            <a:chOff x="263925" y="1117300"/>
            <a:chExt cx="3587250" cy="3403800"/>
          </a:xfrm>
        </p:grpSpPr>
        <p:sp>
          <p:nvSpPr>
            <p:cNvPr id="156" name="Google Shape;156;p22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Data Reselling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information about the customers of an organization.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61" name="Google Shape;161;p22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2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22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Facebook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0" y="325331"/>
            <a:ext cx="11430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4025">
            <a:noAutofit/>
          </a:bodyPr>
          <a:lstStyle/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REVENUE MODELS</a:t>
            </a:r>
            <a:endParaRPr sz="4400">
              <a:solidFill>
                <a:srgbClr val="1F49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2" name="Google Shape;172;p23"/>
          <p:cNvGrpSpPr/>
          <p:nvPr/>
        </p:nvGrpSpPr>
        <p:grpSpPr>
          <a:xfrm>
            <a:off x="263925" y="1041100"/>
            <a:ext cx="3587250" cy="3403800"/>
            <a:chOff x="263925" y="1117300"/>
            <a:chExt cx="3587250" cy="3403800"/>
          </a:xfrm>
        </p:grpSpPr>
        <p:sp>
          <p:nvSpPr>
            <p:cNvPr id="173" name="Google Shape;173;p23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Ad based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6" name="Google Shape;176;p23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the right to promote other people’s products and services to your customers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8" name="Google Shape;178;p23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3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23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Youtube with ads in videos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3960488" y="1049775"/>
            <a:ext cx="3587250" cy="3403800"/>
            <a:chOff x="263925" y="1117300"/>
            <a:chExt cx="3587250" cy="3403800"/>
          </a:xfrm>
        </p:grpSpPr>
        <p:sp>
          <p:nvSpPr>
            <p:cNvPr id="185" name="Google Shape;185;p23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One time payment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a good or service bia a single transaction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90" name="Google Shape;190;p23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3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3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Buying a phone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7661463" y="1049775"/>
            <a:ext cx="3587250" cy="3403800"/>
            <a:chOff x="263925" y="1117300"/>
            <a:chExt cx="3587250" cy="3403800"/>
          </a:xfrm>
        </p:grpSpPr>
        <p:sp>
          <p:nvSpPr>
            <p:cNvPr id="197" name="Google Shape;197;p23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Rental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exclusive access to a good or service for a given period of time 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02" name="Google Shape;202;p23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3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23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5" name="Google Shape;205;p23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Scooter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208" name="Google Shape;208;p23"/>
          <p:cNvGrpSpPr/>
          <p:nvPr/>
        </p:nvGrpSpPr>
        <p:grpSpPr>
          <a:xfrm>
            <a:off x="263925" y="4622500"/>
            <a:ext cx="3587250" cy="3403800"/>
            <a:chOff x="263925" y="1117300"/>
            <a:chExt cx="3587250" cy="3403800"/>
          </a:xfrm>
        </p:grpSpPr>
        <p:sp>
          <p:nvSpPr>
            <p:cNvPr id="209" name="Google Shape;209;p23"/>
            <p:cNvSpPr/>
            <p:nvPr/>
          </p:nvSpPr>
          <p:spPr>
            <a:xfrm>
              <a:off x="279675" y="1512500"/>
              <a:ext cx="3563400" cy="3007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79825" y="1171600"/>
              <a:ext cx="3563400" cy="3531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263925" y="1117300"/>
              <a:ext cx="356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302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FFF"/>
                  </a:solidFill>
                  <a:latin typeface="Oswald"/>
                  <a:ea typeface="Oswald"/>
                  <a:cs typeface="Oswald"/>
                  <a:sym typeface="Oswald"/>
                </a:rPr>
                <a:t>White labelling / licensing</a:t>
              </a:r>
              <a:endParaRPr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287775" y="15790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Selling permission for someone else to use a product you created. 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13" name="Google Shape;213;p23"/>
            <p:cNvSpPr txBox="1"/>
            <p:nvPr/>
          </p:nvSpPr>
          <p:spPr>
            <a:xfrm>
              <a:off x="3200000" y="23776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Description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14" name="Google Shape;214;p23"/>
            <p:cNvCxnSpPr/>
            <p:nvPr/>
          </p:nvCxnSpPr>
          <p:spPr>
            <a:xfrm>
              <a:off x="292600" y="25761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3"/>
            <p:cNvCxnSpPr/>
            <p:nvPr/>
          </p:nvCxnSpPr>
          <p:spPr>
            <a:xfrm>
              <a:off x="292600" y="3490500"/>
              <a:ext cx="3509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23"/>
            <p:cNvSpPr txBox="1"/>
            <p:nvPr/>
          </p:nvSpPr>
          <p:spPr>
            <a:xfrm>
              <a:off x="3200000" y="32920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Examples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3200000" y="4358800"/>
              <a:ext cx="6138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E7E7E"/>
                  </a:solidFill>
                  <a:latin typeface="Oswald"/>
                  <a:ea typeface="Oswald"/>
                  <a:cs typeface="Oswald"/>
                  <a:sym typeface="Oswald"/>
                </a:rPr>
                <a:t>Our version</a:t>
              </a:r>
              <a:endParaRPr sz="9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287775" y="2569600"/>
              <a:ext cx="35634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McDonald’s 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287775" y="3484000"/>
              <a:ext cx="3563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Type here</a:t>
              </a:r>
              <a:endParaRPr b="1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220" name="Google Shape;220;p23"/>
          <p:cNvSpPr/>
          <p:nvPr/>
        </p:nvSpPr>
        <p:spPr>
          <a:xfrm>
            <a:off x="3976263" y="5026375"/>
            <a:ext cx="7272600" cy="300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976413" y="4685475"/>
            <a:ext cx="7272600" cy="353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3960550" y="4631175"/>
            <a:ext cx="69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30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FFF"/>
                </a:solidFill>
                <a:latin typeface="Oswald"/>
                <a:ea typeface="Oswald"/>
                <a:cs typeface="Oswald"/>
                <a:sym typeface="Oswald"/>
              </a:rPr>
              <a:t>My revenue model assumptions</a:t>
            </a:r>
            <a:endParaRPr sz="1800">
              <a:solidFill>
                <a:srgbClr val="FD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3989163" y="7366475"/>
            <a:ext cx="7216200" cy="1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3"/>
          <p:cNvSpPr txBox="1"/>
          <p:nvPr/>
        </p:nvSpPr>
        <p:spPr>
          <a:xfrm>
            <a:off x="9774683" y="7871275"/>
            <a:ext cx="14307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Oswald"/>
                <a:ea typeface="Oswald"/>
                <a:cs typeface="Oswald"/>
                <a:sym typeface="Oswald"/>
              </a:rPr>
              <a:t>Backup  assumption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3984350" y="6811275"/>
            <a:ext cx="72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Type here your primary revenue model assumption</a:t>
            </a:r>
            <a:endParaRPr b="1">
              <a:solidFill>
                <a:srgbClr val="99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9774683" y="7064175"/>
            <a:ext cx="14307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Oswald"/>
                <a:ea typeface="Oswald"/>
                <a:cs typeface="Oswald"/>
                <a:sym typeface="Oswald"/>
              </a:rPr>
              <a:t>Primary  assumption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984350" y="7373475"/>
            <a:ext cx="72162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Type here your backup revenue model assumption</a:t>
            </a:r>
            <a:endParaRPr b="1">
              <a:solidFill>
                <a:srgbClr val="99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005875" y="5038575"/>
            <a:ext cx="7213702" cy="1654261"/>
          </a:xfrm>
          <a:custGeom>
            <a:rect b="b" l="l" r="r" t="t"/>
            <a:pathLst>
              <a:path extrusionOk="0" h="672464" w="8961120">
                <a:moveTo>
                  <a:pt x="8961120" y="672350"/>
                </a:moveTo>
                <a:lnTo>
                  <a:pt x="0" y="672350"/>
                </a:lnTo>
                <a:lnTo>
                  <a:pt x="0" y="0"/>
                </a:lnTo>
                <a:lnTo>
                  <a:pt x="8961120" y="0"/>
                </a:lnTo>
                <a:lnTo>
                  <a:pt x="8961120" y="67235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9" name="Google Shape;229;p23"/>
          <p:cNvSpPr txBox="1"/>
          <p:nvPr/>
        </p:nvSpPr>
        <p:spPr>
          <a:xfrm>
            <a:off x="4051972" y="5655725"/>
            <a:ext cx="69801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6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Oswald"/>
                <a:ea typeface="Oswald"/>
                <a:cs typeface="Oswald"/>
                <a:sym typeface="Oswald"/>
              </a:rPr>
              <a:t>Short problem statement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021400" y="5557225"/>
            <a:ext cx="709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00" lIns="101000" spcFirstLastPara="1" rIns="101000" wrap="square" tIns="101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 lose almost my entire workday when I need to take my child to the doctor.</a:t>
            </a:r>
            <a:endParaRPr b="1" sz="1500">
              <a:solidFill>
                <a:srgbClr val="99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051972" y="5122325"/>
            <a:ext cx="69801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6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Oswald"/>
                <a:ea typeface="Oswald"/>
                <a:cs typeface="Oswald"/>
                <a:sym typeface="Oswald"/>
              </a:rPr>
              <a:t>Customer segment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021400" y="5023825"/>
            <a:ext cx="709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00" lIns="101000" spcFirstLastPara="1" rIns="101000" wrap="square" tIns="101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Working parents</a:t>
            </a:r>
            <a:endParaRPr b="1" sz="1500">
              <a:solidFill>
                <a:srgbClr val="99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051972" y="6189125"/>
            <a:ext cx="69801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6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Oswald"/>
                <a:ea typeface="Oswald"/>
                <a:cs typeface="Oswald"/>
                <a:sym typeface="Oswald"/>
              </a:rPr>
              <a:t>Solution Description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4021400" y="6090625"/>
            <a:ext cx="709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00" lIns="101000" spcFirstLastPara="1" rIns="101000" wrap="square" tIns="101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 lose almost my entire workday when I need to take my child to the doctor.</a:t>
            </a:r>
            <a:endParaRPr b="1" sz="1500">
              <a:solidFill>
                <a:srgbClr val="99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