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Julius Sans One"/>
      <p:regular r:id="rId22"/>
    </p:embeddedFont>
    <p:embeddedFont>
      <p:font typeface="Didact Gothic"/>
      <p:regular r:id="rId23"/>
    </p:embeddedFont>
    <p:embeddedFont>
      <p:font typeface="Questrial"/>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JuliusSansOne-regular.fntdata"/><Relationship Id="rId21" Type="http://schemas.openxmlformats.org/officeDocument/2006/relationships/slide" Target="slides/slide16.xml"/><Relationship Id="rId24" Type="http://schemas.openxmlformats.org/officeDocument/2006/relationships/font" Target="fonts/Questrial-regular.fntdata"/><Relationship Id="rId23" Type="http://schemas.openxmlformats.org/officeDocument/2006/relationships/font" Target="fonts/DidactGothi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d8bcaad9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d8bcaad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d8bcaad9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d8bcaad9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d8bcaad9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d8bcaad9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d9256f1e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d9256f1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d9256f1e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d9256f1e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d9256f1e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d9256f1e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d8bcaad9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d8bcaad9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d8bcaad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d8bcaad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ae8a5a105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ae8a5a105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ae8a5a105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ae8a5a105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ae8a5a105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ae8a5a105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ae8a5a10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ae8a5a10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d8bcaad9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d8bcaad9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d8fb291a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d8fb291a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solidFill>
                  <a:schemeClr val="dk1"/>
                </a:solidFill>
                <a:latin typeface="Questrial"/>
                <a:ea typeface="Questrial"/>
                <a:cs typeface="Questrial"/>
                <a:sym typeface="Questrial"/>
              </a:rPr>
              <a:t>2. </a:t>
            </a:r>
            <a:r>
              <a:rPr lang="zh-CN" sz="1400">
                <a:solidFill>
                  <a:schemeClr val="dk1"/>
                </a:solidFill>
                <a:latin typeface="Questrial"/>
                <a:ea typeface="Questrial"/>
                <a:cs typeface="Questrial"/>
                <a:sym typeface="Questrial"/>
              </a:rPr>
              <a:t>Both sides disputes in front of WTO regarding out of rules actions</a:t>
            </a:r>
            <a:endParaRPr sz="1400">
              <a:solidFill>
                <a:schemeClr val="dk1"/>
              </a:solidFill>
              <a:latin typeface="Questrial"/>
              <a:ea typeface="Questrial"/>
              <a:cs typeface="Questrial"/>
              <a:sym typeface="Questrial"/>
            </a:endParaRPr>
          </a:p>
          <a:p>
            <a:pPr indent="-317500" lvl="0" marL="457200" rtl="0" algn="l">
              <a:spcBef>
                <a:spcPts val="0"/>
              </a:spcBef>
              <a:spcAft>
                <a:spcPts val="0"/>
              </a:spcAft>
              <a:buClr>
                <a:schemeClr val="dk1"/>
              </a:buClr>
              <a:buSzPts val="1400"/>
              <a:buFont typeface="Questrial"/>
              <a:buChar char="-"/>
            </a:pPr>
            <a:r>
              <a:rPr lang="zh-CN" sz="1400">
                <a:solidFill>
                  <a:schemeClr val="dk1"/>
                </a:solidFill>
                <a:latin typeface="Questrial"/>
                <a:ea typeface="Questrial"/>
                <a:cs typeface="Questrial"/>
                <a:sym typeface="Questrial"/>
              </a:rPr>
              <a:t>1st they tried to settle an arragement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d8bcaad9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d8bcaad9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53"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56" name="Google Shape;56;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58"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13"/>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61" name="Google Shape;61;p13"/>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2" name="Google Shape;62;p13"/>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5" name="Google Shape;65;p13"/>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6" name="Google Shape;66;p13"/>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7" name="Google Shape;67;p13"/>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0" name="Google Shape;70;p13"/>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1" name="Google Shape;71;p13"/>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2" name="Google Shape;72;p13"/>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3" name="Google Shape;73;p13"/>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74" name="Shape 74"/>
        <p:cNvGrpSpPr/>
        <p:nvPr/>
      </p:nvGrpSpPr>
      <p:grpSpPr>
        <a:xfrm>
          <a:off x="0" y="0"/>
          <a:ext cx="0" cy="0"/>
          <a:chOff x="0" y="0"/>
          <a:chExt cx="0" cy="0"/>
        </a:xfrm>
      </p:grpSpPr>
      <p:sp>
        <p:nvSpPr>
          <p:cNvPr id="75" name="Google Shape;75;p14"/>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 name="Google Shape;76;p14"/>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77" name="Google Shape;77;p14"/>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8" name="Google Shape;78;p14"/>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79" name="Shape 79"/>
        <p:cNvGrpSpPr/>
        <p:nvPr/>
      </p:nvGrpSpPr>
      <p:grpSpPr>
        <a:xfrm>
          <a:off x="0" y="0"/>
          <a:ext cx="0" cy="0"/>
          <a:chOff x="0" y="0"/>
          <a:chExt cx="0" cy="0"/>
        </a:xfrm>
      </p:grpSpPr>
      <p:sp>
        <p:nvSpPr>
          <p:cNvPr id="80" name="Google Shape;80;p15"/>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83" name="Google Shape;83;p15"/>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6" name="Google Shape;86;p16"/>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7" name="Google Shape;87;p16"/>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8" name="Google Shape;88;p16"/>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9" name="Google Shape;89;p16"/>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0" name="Google Shape;90;p16"/>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1" name="Google Shape;91;p16"/>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92" name="Shape 92"/>
        <p:cNvGrpSpPr/>
        <p:nvPr/>
      </p:nvGrpSpPr>
      <p:grpSpPr>
        <a:xfrm>
          <a:off x="0" y="0"/>
          <a:ext cx="0" cy="0"/>
          <a:chOff x="0" y="0"/>
          <a:chExt cx="0" cy="0"/>
        </a:xfrm>
      </p:grpSpPr>
      <p:sp>
        <p:nvSpPr>
          <p:cNvPr id="93" name="Google Shape;93;p17"/>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ph type="ctrTitle"/>
          </p:nvPr>
        </p:nvSpPr>
        <p:spPr>
          <a:xfrm>
            <a:off x="1690800" y="1232050"/>
            <a:ext cx="5762400" cy="58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3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97" name="Google Shape;97;p17"/>
          <p:cNvSpPr txBox="1"/>
          <p:nvPr>
            <p:ph idx="1" type="subTitle"/>
          </p:nvPr>
        </p:nvSpPr>
        <p:spPr>
          <a:xfrm>
            <a:off x="3058800" y="1873367"/>
            <a:ext cx="3026400" cy="99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00" name="Google Shape;100;p18"/>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1" name="Google Shape;101;p18"/>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2" name="Google Shape;102;p18"/>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3" name="Google Shape;103;p18"/>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4" name="Google Shape;104;p18"/>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5" name="Google Shape;105;p18"/>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6" name="Google Shape;106;p18"/>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7" name="Google Shape;107;p18"/>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10" name="Google Shape;110;p19"/>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1" name="Google Shape;111;p19"/>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2" name="Google Shape;112;p19"/>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3" name="Google Shape;113;p19"/>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4" name="Google Shape;114;p19"/>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8" name="Google Shape;118;p20"/>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9" name="Google Shape;119;p20"/>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0" name="Google Shape;120;p20"/>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1" name="Google Shape;121;p20"/>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2" name="Google Shape;122;p20"/>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3" name="Google Shape;123;p20"/>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4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16" name="Google Shape;16;p3"/>
          <p:cNvSpPr txBox="1"/>
          <p:nvPr>
            <p:ph hasCustomPrompt="1" idx="2" type="title"/>
          </p:nvPr>
        </p:nvSpPr>
        <p:spPr>
          <a:xfrm>
            <a:off x="5151175" y="1032009"/>
            <a:ext cx="30573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17" name="Google Shape;17;p3"/>
          <p:cNvSpPr txBox="1"/>
          <p:nvPr>
            <p:ph idx="1" type="subTitle"/>
          </p:nvPr>
        </p:nvSpPr>
        <p:spPr>
          <a:xfrm>
            <a:off x="6127050" y="3320300"/>
            <a:ext cx="20814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8" name="Google Shape;18;p3"/>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9" name="Google Shape;19;p3"/>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125" name="Shape 125"/>
        <p:cNvGrpSpPr/>
        <p:nvPr/>
      </p:nvGrpSpPr>
      <p:grpSpPr>
        <a:xfrm>
          <a:off x="0" y="0"/>
          <a:ext cx="0" cy="0"/>
          <a:chOff x="0" y="0"/>
          <a:chExt cx="0" cy="0"/>
        </a:xfrm>
      </p:grpSpPr>
      <p:sp>
        <p:nvSpPr>
          <p:cNvPr id="126" name="Google Shape;126;p21"/>
          <p:cNvSpPr txBox="1"/>
          <p:nvPr>
            <p:ph idx="1" type="body"/>
          </p:nvPr>
        </p:nvSpPr>
        <p:spPr>
          <a:xfrm>
            <a:off x="2078825" y="4335775"/>
            <a:ext cx="5229300" cy="425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27" name="Google Shape;127;p2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28" name="Google Shape;128;p21"/>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 name="Google Shape;129;p21"/>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 name="Google Shape;130;p21"/>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 name="Google Shape;131;p21"/>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132" name="Shape 132"/>
        <p:cNvGrpSpPr/>
        <p:nvPr/>
      </p:nvGrpSpPr>
      <p:grpSpPr>
        <a:xfrm>
          <a:off x="0" y="0"/>
          <a:ext cx="0" cy="0"/>
          <a:chOff x="0" y="0"/>
          <a:chExt cx="0" cy="0"/>
        </a:xfrm>
      </p:grpSpPr>
      <p:sp>
        <p:nvSpPr>
          <p:cNvPr id="133" name="Google Shape;133;p22"/>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4" name="Google Shape;134;p22"/>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5" name="Google Shape;135;p22"/>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6" name="Google Shape;136;p22"/>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7" name="Google Shape;137;p22"/>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8" name="Google Shape;138;p22"/>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9" name="Google Shape;139;p22"/>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140" name="Shape 140"/>
        <p:cNvGrpSpPr/>
        <p:nvPr/>
      </p:nvGrpSpPr>
      <p:grpSpPr>
        <a:xfrm>
          <a:off x="0" y="0"/>
          <a:ext cx="0" cy="0"/>
          <a:chOff x="0" y="0"/>
          <a:chExt cx="0" cy="0"/>
        </a:xfrm>
      </p:grpSpPr>
      <p:sp>
        <p:nvSpPr>
          <p:cNvPr id="141" name="Google Shape;141;p23"/>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4" name="Google Shape;144;p23"/>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5" name="Google Shape;145;p23"/>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6" name="Google Shape;146;p23"/>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7" name="Google Shape;147;p23"/>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8" name="Google Shape;148;p23"/>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9" name="Google Shape;149;p23"/>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50" name="Google Shape;150;p23"/>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51" name="Google Shape;151;p23"/>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52" name="Google Shape;152;p23"/>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53" name="Google Shape;153;p23"/>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54" name="Google Shape;154;p23"/>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55" name="Google Shape;155;p23"/>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156" name="Shape 156"/>
        <p:cNvGrpSpPr/>
        <p:nvPr/>
      </p:nvGrpSpPr>
      <p:grpSpPr>
        <a:xfrm>
          <a:off x="0" y="0"/>
          <a:ext cx="0" cy="0"/>
          <a:chOff x="0" y="0"/>
          <a:chExt cx="0" cy="0"/>
        </a:xfrm>
      </p:grpSpPr>
      <p:sp>
        <p:nvSpPr>
          <p:cNvPr id="157" name="Google Shape;157;p24"/>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0" name="Google Shape;160;p24"/>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1" name="Google Shape;161;p24"/>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2" name="Google Shape;162;p24"/>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3" name="Google Shape;163;p24"/>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4" name="Google Shape;164;p24"/>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5" name="Google Shape;165;p24"/>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166" name="Shape 166"/>
        <p:cNvGrpSpPr/>
        <p:nvPr/>
      </p:nvGrpSpPr>
      <p:grpSpPr>
        <a:xfrm>
          <a:off x="0" y="0"/>
          <a:ext cx="0" cy="0"/>
          <a:chOff x="0" y="0"/>
          <a:chExt cx="0" cy="0"/>
        </a:xfrm>
      </p:grpSpPr>
      <p:sp>
        <p:nvSpPr>
          <p:cNvPr id="167" name="Google Shape;167;p25"/>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68" name="Google Shape;168;p25"/>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 name="Google Shape;169;p25"/>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170" name="Shape 170"/>
        <p:cNvGrpSpPr/>
        <p:nvPr/>
      </p:nvGrpSpPr>
      <p:grpSpPr>
        <a:xfrm>
          <a:off x="0" y="0"/>
          <a:ext cx="0" cy="0"/>
          <a:chOff x="0" y="0"/>
          <a:chExt cx="0" cy="0"/>
        </a:xfrm>
      </p:grpSpPr>
      <p:sp>
        <p:nvSpPr>
          <p:cNvPr id="171" name="Google Shape;171;p26"/>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72" name="Google Shape;172;p26"/>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 name="Google Shape;173;p26"/>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 name="Google Shape;174;p2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175" name="Shape 175"/>
        <p:cNvGrpSpPr/>
        <p:nvPr/>
      </p:nvGrpSpPr>
      <p:grpSpPr>
        <a:xfrm>
          <a:off x="0" y="0"/>
          <a:ext cx="0" cy="0"/>
          <a:chOff x="0" y="0"/>
          <a:chExt cx="0" cy="0"/>
        </a:xfrm>
      </p:grpSpPr>
      <p:sp>
        <p:nvSpPr>
          <p:cNvPr id="176" name="Google Shape;176;p2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77" name="Google Shape;177;p27"/>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179" name="Shape 179"/>
        <p:cNvGrpSpPr/>
        <p:nvPr/>
      </p:nvGrpSpPr>
      <p:grpSpPr>
        <a:xfrm>
          <a:off x="0" y="0"/>
          <a:ext cx="0" cy="0"/>
          <a:chOff x="0" y="0"/>
          <a:chExt cx="0" cy="0"/>
        </a:xfrm>
      </p:grpSpPr>
      <p:sp>
        <p:nvSpPr>
          <p:cNvPr id="180" name="Google Shape;180;p2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81" name="Google Shape;181;p2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 name="Google Shape;182;p2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 name="Google Shape;183;p2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184" name="Shape 184"/>
        <p:cNvGrpSpPr/>
        <p:nvPr/>
      </p:nvGrpSpPr>
      <p:grpSpPr>
        <a:xfrm>
          <a:off x="0" y="0"/>
          <a:ext cx="0" cy="0"/>
          <a:chOff x="0" y="0"/>
          <a:chExt cx="0" cy="0"/>
        </a:xfrm>
      </p:grpSpPr>
      <p:sp>
        <p:nvSpPr>
          <p:cNvPr id="185" name="Google Shape;185;p29"/>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86" name="Google Shape;186;p29"/>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87" name="Google Shape;187;p29"/>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8" name="Google Shape;188;p29"/>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89" name="Google Shape;189;p29"/>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0" name="Google Shape;190;p29"/>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91" name="Google Shape;191;p29"/>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192" name="Shape 192"/>
        <p:cNvGrpSpPr/>
        <p:nvPr/>
      </p:nvGrpSpPr>
      <p:grpSpPr>
        <a:xfrm>
          <a:off x="0" y="0"/>
          <a:ext cx="0" cy="0"/>
          <a:chOff x="0" y="0"/>
          <a:chExt cx="0" cy="0"/>
        </a:xfrm>
      </p:grpSpPr>
      <p:sp>
        <p:nvSpPr>
          <p:cNvPr id="193" name="Google Shape;193;p30"/>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 name="Google Shape;194;p30"/>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198" name="Google Shape;198;p30"/>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199" name="Google Shape;199;p30"/>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00" name="Google Shape;200;p30"/>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01" name="Google Shape;201;p30"/>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02" name="Google Shape;202;p30"/>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03" name="Google Shape;203;p30"/>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04" name="Google Shape;204;p30"/>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 name="Google Shape;205;p30"/>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 name="Google Shape;206;p30"/>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2" name="Google Shape;22;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3" name="Google Shape;23;p4"/>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207" name="Shape 207"/>
        <p:cNvGrpSpPr/>
        <p:nvPr/>
      </p:nvGrpSpPr>
      <p:grpSpPr>
        <a:xfrm>
          <a:off x="0" y="0"/>
          <a:ext cx="0" cy="0"/>
          <a:chOff x="0" y="0"/>
          <a:chExt cx="0" cy="0"/>
        </a:xfrm>
      </p:grpSpPr>
      <p:sp>
        <p:nvSpPr>
          <p:cNvPr id="208" name="Google Shape;208;p31"/>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209" name="Google Shape;209;p31"/>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211" name="Google Shape;211;p31"/>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212" name="Google Shape;212;p31"/>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zh-CN" sz="1100">
                <a:solidFill>
                  <a:schemeClr val="lt1"/>
                </a:solidFill>
                <a:latin typeface="Didact Gothic"/>
                <a:ea typeface="Didact Gothic"/>
                <a:cs typeface="Didact Gothic"/>
                <a:sym typeface="Didact Gothic"/>
              </a:rPr>
              <a:t>CREDITS: This presentation template was created by </a:t>
            </a:r>
            <a:r>
              <a:rPr b="1" lang="zh-C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zh-CN" sz="1100">
                <a:solidFill>
                  <a:schemeClr val="lt1"/>
                </a:solidFill>
                <a:latin typeface="Didact Gothic"/>
                <a:ea typeface="Didact Gothic"/>
                <a:cs typeface="Didact Gothic"/>
                <a:sym typeface="Didact Gothic"/>
              </a:rPr>
              <a:t>, including icons by </a:t>
            </a:r>
            <a:r>
              <a:rPr b="1" lang="zh-C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zh-CN" sz="1100">
                <a:solidFill>
                  <a:schemeClr val="lt1"/>
                </a:solidFill>
                <a:latin typeface="Didact Gothic"/>
                <a:ea typeface="Didact Gothic"/>
                <a:cs typeface="Didact Gothic"/>
                <a:sym typeface="Didact Gothic"/>
              </a:rPr>
              <a:t>, infographics &amp; images by </a:t>
            </a:r>
            <a:r>
              <a:rPr b="1" lang="zh-C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zh-C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213" name="Google Shape;213;p31"/>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24" name="Shape 24"/>
        <p:cNvGrpSpPr/>
        <p:nvPr/>
      </p:nvGrpSpPr>
      <p:grpSpPr>
        <a:xfrm>
          <a:off x="0" y="0"/>
          <a:ext cx="0" cy="0"/>
          <a:chOff x="0" y="0"/>
          <a:chExt cx="0" cy="0"/>
        </a:xfrm>
      </p:grpSpPr>
      <p:sp>
        <p:nvSpPr>
          <p:cNvPr id="25" name="Google Shape;25;p5"/>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 name="Google Shape;26;p5"/>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7" name="Google Shape;27;p5"/>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8" name="Google Shape;28;p5"/>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9" name="Google Shape;29;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2" name="Google Shape;32;p6"/>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 name="Google Shape;34;p6"/>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 name="Google Shape;35;p6"/>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36" name="Shape 36"/>
        <p:cNvGrpSpPr/>
        <p:nvPr/>
      </p:nvGrpSpPr>
      <p:grpSpPr>
        <a:xfrm>
          <a:off x="0" y="0"/>
          <a:ext cx="0" cy="0"/>
          <a:chOff x="0" y="0"/>
          <a:chExt cx="0" cy="0"/>
        </a:xfrm>
      </p:grpSpPr>
      <p:sp>
        <p:nvSpPr>
          <p:cNvPr id="37" name="Google Shape;37;p7"/>
          <p:cNvSpPr txBox="1"/>
          <p:nvPr>
            <p:ph idx="1" type="body"/>
          </p:nvPr>
        </p:nvSpPr>
        <p:spPr>
          <a:xfrm>
            <a:off x="713225" y="2204605"/>
            <a:ext cx="3850200" cy="6906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8" name="Google Shape;38;p7"/>
          <p:cNvSpPr txBox="1"/>
          <p:nvPr>
            <p:ph type="title"/>
          </p:nvPr>
        </p:nvSpPr>
        <p:spPr>
          <a:xfrm>
            <a:off x="713225" y="923025"/>
            <a:ext cx="4220700" cy="98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6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4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46" name="Google Shape;46;p9"/>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47"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1" name="Google Shape;51;p10"/>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nvSpPr>
        <p:spPr>
          <a:xfrm>
            <a:off x="3805750" y="1877175"/>
            <a:ext cx="4322700" cy="1508400"/>
          </a:xfrm>
          <a:prstGeom prst="rect">
            <a:avLst/>
          </a:prstGeom>
          <a:noFill/>
          <a:ln>
            <a:noFill/>
          </a:ln>
        </p:spPr>
        <p:txBody>
          <a:bodyPr anchorCtr="0" anchor="ctr" bIns="91425" lIns="91425" spcFirstLastPara="1" rIns="91425" wrap="square" tIns="91425">
            <a:noAutofit/>
          </a:bodyPr>
          <a:lstStyle/>
          <a:p>
            <a:pPr indent="0" lvl="0" marL="0" rtl="0" algn="r">
              <a:lnSpc>
                <a:spcPct val="90000"/>
              </a:lnSpc>
              <a:spcBef>
                <a:spcPts val="0"/>
              </a:spcBef>
              <a:spcAft>
                <a:spcPts val="0"/>
              </a:spcAft>
              <a:buNone/>
            </a:pPr>
            <a:r>
              <a:rPr b="1" lang="zh-CN" sz="4000">
                <a:solidFill>
                  <a:srgbClr val="EEEEEE"/>
                </a:solidFill>
                <a:latin typeface="Julius Sans One"/>
                <a:ea typeface="Julius Sans One"/>
                <a:cs typeface="Julius Sans One"/>
                <a:sym typeface="Julius Sans One"/>
              </a:rPr>
              <a:t>Strategic Trade Policy </a:t>
            </a:r>
            <a:endParaRPr b="1" sz="4000">
              <a:solidFill>
                <a:srgbClr val="EEEEEE"/>
              </a:solidFill>
              <a:latin typeface="Julius Sans One"/>
              <a:ea typeface="Julius Sans One"/>
              <a:cs typeface="Julius Sans One"/>
              <a:sym typeface="Julius Sans One"/>
            </a:endParaRPr>
          </a:p>
        </p:txBody>
      </p:sp>
      <p:sp>
        <p:nvSpPr>
          <p:cNvPr id="219" name="Google Shape;219;p32"/>
          <p:cNvSpPr txBox="1"/>
          <p:nvPr/>
        </p:nvSpPr>
        <p:spPr>
          <a:xfrm>
            <a:off x="4994050" y="3501600"/>
            <a:ext cx="3134400" cy="1046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CN">
                <a:solidFill>
                  <a:schemeClr val="accent6"/>
                </a:solidFill>
                <a:latin typeface="Questrial"/>
                <a:ea typeface="Questrial"/>
                <a:cs typeface="Questrial"/>
                <a:sym typeface="Questrial"/>
              </a:rPr>
              <a:t>Junhao WANG</a:t>
            </a:r>
            <a:endParaRPr>
              <a:solidFill>
                <a:schemeClr val="accent6"/>
              </a:solidFill>
              <a:latin typeface="Questrial"/>
              <a:ea typeface="Questrial"/>
              <a:cs typeface="Questrial"/>
              <a:sym typeface="Questrial"/>
            </a:endParaRPr>
          </a:p>
          <a:p>
            <a:pPr indent="0" lvl="0" marL="0" rtl="0" algn="r">
              <a:spcBef>
                <a:spcPts val="0"/>
              </a:spcBef>
              <a:spcAft>
                <a:spcPts val="0"/>
              </a:spcAft>
              <a:buNone/>
            </a:pPr>
            <a:r>
              <a:rPr lang="zh-CN">
                <a:solidFill>
                  <a:schemeClr val="accent6"/>
                </a:solidFill>
                <a:latin typeface="Questrial"/>
                <a:ea typeface="Questrial"/>
                <a:cs typeface="Questrial"/>
                <a:sym typeface="Questrial"/>
              </a:rPr>
              <a:t>Maël STEUNOU</a:t>
            </a:r>
            <a:endParaRPr>
              <a:solidFill>
                <a:schemeClr val="accent6"/>
              </a:solidFill>
              <a:latin typeface="Questrial"/>
              <a:ea typeface="Questrial"/>
              <a:cs typeface="Questrial"/>
              <a:sym typeface="Questrial"/>
            </a:endParaRPr>
          </a:p>
          <a:p>
            <a:pPr indent="0" lvl="0" marL="0" rtl="0" algn="r">
              <a:spcBef>
                <a:spcPts val="0"/>
              </a:spcBef>
              <a:spcAft>
                <a:spcPts val="0"/>
              </a:spcAft>
              <a:buNone/>
            </a:pPr>
            <a:r>
              <a:rPr lang="zh-CN">
                <a:solidFill>
                  <a:schemeClr val="accent6"/>
                </a:solidFill>
                <a:latin typeface="Questrial"/>
                <a:ea typeface="Questrial"/>
                <a:cs typeface="Questrial"/>
                <a:sym typeface="Questrial"/>
              </a:rPr>
              <a:t>Nicolas SPORRER</a:t>
            </a:r>
            <a:endParaRPr>
              <a:solidFill>
                <a:schemeClr val="accent6"/>
              </a:solidFill>
              <a:latin typeface="Questrial"/>
              <a:ea typeface="Questrial"/>
              <a:cs typeface="Questrial"/>
              <a:sym typeface="Questrial"/>
            </a:endParaRPr>
          </a:p>
          <a:p>
            <a:pPr indent="0" lvl="0" marL="0" rtl="0" algn="r">
              <a:spcBef>
                <a:spcPts val="0"/>
              </a:spcBef>
              <a:spcAft>
                <a:spcPts val="0"/>
              </a:spcAft>
              <a:buNone/>
            </a:pPr>
            <a:r>
              <a:rPr lang="zh-CN">
                <a:solidFill>
                  <a:schemeClr val="accent6"/>
                </a:solidFill>
                <a:latin typeface="Questrial"/>
                <a:ea typeface="Questrial"/>
                <a:cs typeface="Questrial"/>
                <a:sym typeface="Questrial"/>
              </a:rPr>
              <a:t>Shiwen XU</a:t>
            </a:r>
            <a:endParaRPr>
              <a:solidFill>
                <a:schemeClr val="accent6"/>
              </a:solidFill>
              <a:latin typeface="Questrial"/>
              <a:ea typeface="Questrial"/>
              <a:cs typeface="Questrial"/>
              <a:sym typeface="Quest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BOEING/AIRBUS</a:t>
            </a:r>
            <a:endParaRPr/>
          </a:p>
          <a:p>
            <a:pPr indent="0" lvl="0" marL="0" rtl="0" algn="ctr">
              <a:spcBef>
                <a:spcPts val="0"/>
              </a:spcBef>
              <a:spcAft>
                <a:spcPts val="0"/>
              </a:spcAft>
              <a:buNone/>
            </a:pPr>
            <a:r>
              <a:rPr lang="zh-CN"/>
              <a:t>Game’s theory (2/2)</a:t>
            </a:r>
            <a:endParaRPr/>
          </a:p>
        </p:txBody>
      </p:sp>
      <p:pic>
        <p:nvPicPr>
          <p:cNvPr id="282" name="Google Shape;282;p41"/>
          <p:cNvPicPr preferRelativeResize="0"/>
          <p:nvPr/>
        </p:nvPicPr>
        <p:blipFill>
          <a:blip r:embed="rId3">
            <a:alphaModFix/>
          </a:blip>
          <a:stretch>
            <a:fillRect/>
          </a:stretch>
        </p:blipFill>
        <p:spPr>
          <a:xfrm>
            <a:off x="4572000" y="2571750"/>
            <a:ext cx="4059249" cy="1759000"/>
          </a:xfrm>
          <a:prstGeom prst="rect">
            <a:avLst/>
          </a:prstGeom>
          <a:noFill/>
          <a:ln>
            <a:noFill/>
          </a:ln>
        </p:spPr>
      </p:pic>
      <p:sp>
        <p:nvSpPr>
          <p:cNvPr id="283" name="Google Shape;283;p41"/>
          <p:cNvSpPr txBox="1"/>
          <p:nvPr/>
        </p:nvSpPr>
        <p:spPr>
          <a:xfrm>
            <a:off x="168575" y="1818050"/>
            <a:ext cx="42981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Same situation with the impact of subsidies</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EU gives 25 to Airbus : what happens?</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Because of the subsidy, Boeing does not want to enter the industry</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Only one N.E : DP/P</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Tax on profits can compensate tax payers</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Possibility that Boeing has a production advantage</a:t>
            </a:r>
            <a:endParaRPr>
              <a:latin typeface="Questrial"/>
              <a:ea typeface="Questrial"/>
              <a:cs typeface="Questrial"/>
              <a:sym typeface="Questrial"/>
            </a:endParaRPr>
          </a:p>
          <a:p>
            <a:pPr indent="0" lvl="0" marL="457200" rtl="0" algn="l">
              <a:spcBef>
                <a:spcPts val="0"/>
              </a:spcBef>
              <a:spcAft>
                <a:spcPts val="0"/>
              </a:spcAft>
              <a:buNone/>
            </a:pPr>
            <a:r>
              <a:t/>
            </a:r>
            <a:endParaRPr>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BOEING/AIRBUS</a:t>
            </a:r>
            <a:endParaRPr/>
          </a:p>
          <a:p>
            <a:pPr indent="0" lvl="0" marL="0" rtl="0" algn="ctr">
              <a:spcBef>
                <a:spcPts val="0"/>
              </a:spcBef>
              <a:spcAft>
                <a:spcPts val="0"/>
              </a:spcAft>
              <a:buNone/>
            </a:pPr>
            <a:r>
              <a:rPr lang="zh-CN"/>
              <a:t>developer’s dilemna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89" name="Google Shape;289;p42"/>
          <p:cNvSpPr txBox="1"/>
          <p:nvPr/>
        </p:nvSpPr>
        <p:spPr>
          <a:xfrm>
            <a:off x="189625" y="1596350"/>
            <a:ext cx="8680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Article by Kretschmer defines the developer’s dilemna</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Early 90’s, Boeing and Airbus were looking to develop a “superjumbo” class of commercial airliners</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Investment of large amount of money into developing a new market</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Alliance formed by Airbus and Boeing in 1993 to develop a Very Large Commercial Transport </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Lack of commitment from Boeing =&gt; Airbus withdraws from the alliance =&gt; what should Boeing do?</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Boeing chose not to develop : “Market is not ready yet”</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Boeing payoff for leaving the new market untapped was positive. Airbus one was negative.</a:t>
            </a:r>
            <a:endParaRPr>
              <a:latin typeface="Questrial"/>
              <a:ea typeface="Questrial"/>
              <a:cs typeface="Questrial"/>
              <a:sym typeface="Questrial"/>
            </a:endParaRPr>
          </a:p>
        </p:txBody>
      </p:sp>
      <p:pic>
        <p:nvPicPr>
          <p:cNvPr id="290" name="Google Shape;290;p42"/>
          <p:cNvPicPr preferRelativeResize="0"/>
          <p:nvPr/>
        </p:nvPicPr>
        <p:blipFill>
          <a:blip r:embed="rId3">
            <a:alphaModFix/>
          </a:blip>
          <a:stretch>
            <a:fillRect/>
          </a:stretch>
        </p:blipFill>
        <p:spPr>
          <a:xfrm>
            <a:off x="2966250" y="3455325"/>
            <a:ext cx="5613802" cy="144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idx="1" type="body"/>
          </p:nvPr>
        </p:nvSpPr>
        <p:spPr>
          <a:xfrm>
            <a:off x="604000" y="1660000"/>
            <a:ext cx="7718400" cy="2948700"/>
          </a:xfrm>
          <a:prstGeom prst="rect">
            <a:avLst/>
          </a:prstGeom>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zh-CN">
                <a:solidFill>
                  <a:srgbClr val="000000"/>
                </a:solidFill>
              </a:rPr>
              <a:t>Boeing and Airbus are a duopoly, but others actors are threatening their superiority</a:t>
            </a:r>
            <a:endParaRPr>
              <a:solidFill>
                <a:srgbClr val="000000"/>
              </a:solidFill>
            </a:endParaRPr>
          </a:p>
          <a:p>
            <a:pPr indent="-317500" lvl="0" marL="457200" rtl="0" algn="l">
              <a:spcBef>
                <a:spcPts val="0"/>
              </a:spcBef>
              <a:spcAft>
                <a:spcPts val="0"/>
              </a:spcAft>
              <a:buClr>
                <a:srgbClr val="000000"/>
              </a:buClr>
              <a:buSzPts val="1400"/>
              <a:buChar char="●"/>
            </a:pPr>
            <a:r>
              <a:rPr lang="zh-CN">
                <a:solidFill>
                  <a:srgbClr val="000000"/>
                </a:solidFill>
              </a:rPr>
              <a:t>With the developers dilemna, the risk is also to create the opportunity for other smaller competitors : either you do not develop and there is un untapped market, or you develop but you leave do not focus anymore on the market you were leading</a:t>
            </a:r>
            <a:endParaRPr>
              <a:solidFill>
                <a:srgbClr val="000000"/>
              </a:solidFill>
            </a:endParaRPr>
          </a:p>
          <a:p>
            <a:pPr indent="-317500" lvl="0" marL="457200" rtl="0" algn="l">
              <a:spcBef>
                <a:spcPts val="0"/>
              </a:spcBef>
              <a:spcAft>
                <a:spcPts val="0"/>
              </a:spcAft>
              <a:buClr>
                <a:srgbClr val="000000"/>
              </a:buClr>
              <a:buSzPts val="1400"/>
              <a:buChar char="●"/>
            </a:pPr>
            <a:r>
              <a:rPr lang="zh-CN">
                <a:solidFill>
                  <a:srgbClr val="000000"/>
                </a:solidFill>
              </a:rPr>
              <a:t>Bombardier, Embraer</a:t>
            </a:r>
            <a:endParaRPr>
              <a:solidFill>
                <a:srgbClr val="000000"/>
              </a:solidFill>
            </a:endParaRPr>
          </a:p>
          <a:p>
            <a:pPr indent="-317500" lvl="0" marL="457200" rtl="0" algn="l">
              <a:spcBef>
                <a:spcPts val="0"/>
              </a:spcBef>
              <a:spcAft>
                <a:spcPts val="0"/>
              </a:spcAft>
              <a:buClr>
                <a:srgbClr val="000000"/>
              </a:buClr>
              <a:buSzPts val="1400"/>
              <a:buChar char="●"/>
            </a:pPr>
            <a:r>
              <a:rPr lang="zh-CN">
                <a:solidFill>
                  <a:srgbClr val="000000"/>
                </a:solidFill>
              </a:rPr>
              <a:t>Many argue that they cannot be a sufficient threat</a:t>
            </a:r>
            <a:endParaRPr>
              <a:solidFill>
                <a:srgbClr val="000000"/>
              </a:solidFill>
            </a:endParaRPr>
          </a:p>
          <a:p>
            <a:pPr indent="-317500" lvl="0" marL="457200" rtl="0" algn="l">
              <a:spcBef>
                <a:spcPts val="0"/>
              </a:spcBef>
              <a:spcAft>
                <a:spcPts val="0"/>
              </a:spcAft>
              <a:buClr>
                <a:srgbClr val="000000"/>
              </a:buClr>
              <a:buSzPts val="1400"/>
              <a:buChar char="●"/>
            </a:pPr>
            <a:r>
              <a:rPr lang="zh-CN">
                <a:solidFill>
                  <a:srgbClr val="000000"/>
                </a:solidFill>
              </a:rPr>
              <a:t>Case of ERJ-195 competing Boeing’s new 737 MAX : “If you can’t beat them, join them”</a:t>
            </a:r>
            <a:endParaRPr>
              <a:solidFill>
                <a:srgbClr val="000000"/>
              </a:solidFill>
            </a:endParaRPr>
          </a:p>
          <a:p>
            <a:pPr indent="-317500" lvl="0" marL="457200" rtl="0" algn="l">
              <a:spcBef>
                <a:spcPts val="0"/>
              </a:spcBef>
              <a:spcAft>
                <a:spcPts val="0"/>
              </a:spcAft>
              <a:buClr>
                <a:srgbClr val="000000"/>
              </a:buClr>
              <a:buSzPts val="1400"/>
              <a:buChar char="●"/>
            </a:pPr>
            <a:r>
              <a:rPr lang="zh-CN">
                <a:solidFill>
                  <a:srgbClr val="000000"/>
                </a:solidFill>
              </a:rPr>
              <a:t>Flop of 737 MAX, and commercial flop from A380 for example.</a:t>
            </a:r>
            <a:endParaRPr>
              <a:solidFill>
                <a:srgbClr val="000000"/>
              </a:solidFill>
            </a:endParaRPr>
          </a:p>
          <a:p>
            <a:pPr indent="-317500" lvl="0" marL="457200" rtl="0" algn="l">
              <a:spcBef>
                <a:spcPts val="0"/>
              </a:spcBef>
              <a:spcAft>
                <a:spcPts val="0"/>
              </a:spcAft>
              <a:buClr>
                <a:srgbClr val="000000"/>
              </a:buClr>
              <a:buSzPts val="1400"/>
              <a:buChar char="●"/>
            </a:pPr>
            <a:r>
              <a:rPr lang="zh-CN">
                <a:solidFill>
                  <a:srgbClr val="000000"/>
                </a:solidFill>
              </a:rPr>
              <a:t>Boeing and Airbus compete, but at the same time they arrange themselves to keep their positions, as Embraer and Bombardier are helping them a lot on the regional market</a:t>
            </a:r>
            <a:endParaRPr>
              <a:solidFill>
                <a:srgbClr val="000000"/>
              </a:solidFill>
            </a:endParaRPr>
          </a:p>
        </p:txBody>
      </p:sp>
      <p:sp>
        <p:nvSpPr>
          <p:cNvPr id="296" name="Google Shape;296;p43"/>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Boeing/airbus</a:t>
            </a:r>
            <a:endParaRPr/>
          </a:p>
          <a:p>
            <a:pPr indent="0" lvl="0" marL="0" rtl="0" algn="ctr">
              <a:spcBef>
                <a:spcPts val="0"/>
              </a:spcBef>
              <a:spcAft>
                <a:spcPts val="0"/>
              </a:spcAft>
              <a:buNone/>
            </a:pPr>
            <a:r>
              <a:rPr lang="zh-CN"/>
              <a:t>Rivals in arms?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nvSpPr>
        <p:spPr>
          <a:xfrm>
            <a:off x="827550" y="1387275"/>
            <a:ext cx="7488900" cy="3370800"/>
          </a:xfrm>
          <a:prstGeom prst="rect">
            <a:avLst/>
          </a:prstGeom>
          <a:noFill/>
          <a:ln>
            <a:noFill/>
          </a:ln>
        </p:spPr>
        <p:txBody>
          <a:bodyPr anchorCtr="0" anchor="t" bIns="91425" lIns="91425" spcFirstLastPara="1" rIns="91425" wrap="square" tIns="91425">
            <a:spAutoFit/>
          </a:bodyPr>
          <a:lstStyle/>
          <a:p>
            <a:pPr indent="0" lvl="0" marL="114300" rtl="0" algn="l">
              <a:lnSpc>
                <a:spcPct val="150000"/>
              </a:lnSpc>
              <a:spcBef>
                <a:spcPts val="0"/>
              </a:spcBef>
              <a:spcAft>
                <a:spcPts val="0"/>
              </a:spcAft>
              <a:buNone/>
            </a:pPr>
            <a:r>
              <a:rPr lang="zh-CN" sz="1800">
                <a:latin typeface="Questrial"/>
                <a:ea typeface="Questrial"/>
                <a:cs typeface="Questrial"/>
                <a:sym typeface="Questrial"/>
              </a:rPr>
              <a:t>The World Trade Organization (WTO) is an intergovernmental organization that </a:t>
            </a:r>
            <a:r>
              <a:rPr b="1" lang="zh-CN" sz="1800">
                <a:latin typeface="Questrial"/>
                <a:ea typeface="Questrial"/>
                <a:cs typeface="Questrial"/>
                <a:sym typeface="Questrial"/>
              </a:rPr>
              <a:t>regulates and facilities international trade</a:t>
            </a:r>
            <a:r>
              <a:rPr lang="zh-CN" sz="1800">
                <a:latin typeface="Questrial"/>
                <a:ea typeface="Questrial"/>
                <a:cs typeface="Questrial"/>
                <a:sym typeface="Questrial"/>
              </a:rPr>
              <a:t> between nations. It was founded in 1995, replacing the General Agreement on Tariffs and Trade (GATT) that was established in 1948.</a:t>
            </a:r>
            <a:endParaRPr sz="1800">
              <a:latin typeface="Questrial"/>
              <a:ea typeface="Questrial"/>
              <a:cs typeface="Questrial"/>
              <a:sym typeface="Questrial"/>
            </a:endParaRPr>
          </a:p>
          <a:p>
            <a:pPr indent="0" lvl="0" marL="114300" rtl="0" algn="l">
              <a:lnSpc>
                <a:spcPct val="150000"/>
              </a:lnSpc>
              <a:spcBef>
                <a:spcPts val="0"/>
              </a:spcBef>
              <a:spcAft>
                <a:spcPts val="0"/>
              </a:spcAft>
              <a:buNone/>
            </a:pPr>
            <a:r>
              <a:t/>
            </a:r>
            <a:endParaRPr sz="1800">
              <a:latin typeface="Questrial"/>
              <a:ea typeface="Questrial"/>
              <a:cs typeface="Questrial"/>
              <a:sym typeface="Questrial"/>
            </a:endParaRPr>
          </a:p>
          <a:p>
            <a:pPr indent="0" lvl="0" marL="114300" rtl="0" algn="l">
              <a:lnSpc>
                <a:spcPct val="150000"/>
              </a:lnSpc>
              <a:spcBef>
                <a:spcPts val="0"/>
              </a:spcBef>
              <a:spcAft>
                <a:spcPts val="0"/>
              </a:spcAft>
              <a:buNone/>
            </a:pPr>
            <a:r>
              <a:rPr lang="zh-CN" sz="1800">
                <a:latin typeface="Questrial"/>
                <a:ea typeface="Questrial"/>
                <a:cs typeface="Questrial"/>
                <a:sym typeface="Questrial"/>
              </a:rPr>
              <a:t>The WTO is the world’s largest international economic organization, with </a:t>
            </a:r>
            <a:r>
              <a:rPr b="1" lang="zh-CN" sz="1800">
                <a:latin typeface="Questrial"/>
                <a:ea typeface="Questrial"/>
                <a:cs typeface="Questrial"/>
                <a:sym typeface="Questrial"/>
              </a:rPr>
              <a:t>164 member states</a:t>
            </a:r>
            <a:r>
              <a:rPr lang="zh-CN" sz="1800">
                <a:latin typeface="Questrial"/>
                <a:ea typeface="Questrial"/>
                <a:cs typeface="Questrial"/>
                <a:sym typeface="Questrial"/>
              </a:rPr>
              <a:t> representing </a:t>
            </a:r>
            <a:r>
              <a:rPr b="1" lang="zh-CN" sz="1800">
                <a:latin typeface="Questrial"/>
                <a:ea typeface="Questrial"/>
                <a:cs typeface="Questrial"/>
                <a:sym typeface="Questrial"/>
              </a:rPr>
              <a:t>over 96% of global trade and global GDP</a:t>
            </a:r>
            <a:r>
              <a:rPr lang="zh-CN" sz="1800">
                <a:latin typeface="Questrial"/>
                <a:ea typeface="Questrial"/>
                <a:cs typeface="Questrial"/>
                <a:sym typeface="Questrial"/>
              </a:rPr>
              <a:t>. </a:t>
            </a:r>
            <a:endParaRPr sz="1800">
              <a:latin typeface="Questrial"/>
              <a:ea typeface="Questrial"/>
              <a:cs typeface="Questrial"/>
              <a:sym typeface="Questrial"/>
            </a:endParaRPr>
          </a:p>
        </p:txBody>
      </p:sp>
      <p:sp>
        <p:nvSpPr>
          <p:cNvPr id="302" name="Google Shape;302;p44"/>
          <p:cNvSpPr txBox="1"/>
          <p:nvPr/>
        </p:nvSpPr>
        <p:spPr>
          <a:xfrm>
            <a:off x="3072000" y="5395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3000">
                <a:solidFill>
                  <a:srgbClr val="961A1A"/>
                </a:solidFill>
                <a:latin typeface="Julius Sans One"/>
                <a:ea typeface="Julius Sans One"/>
                <a:cs typeface="Julius Sans One"/>
                <a:sym typeface="Julius Sans One"/>
              </a:rPr>
              <a:t>Role of WTO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nvSpPr>
        <p:spPr>
          <a:xfrm>
            <a:off x="3072000" y="5395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3000">
                <a:solidFill>
                  <a:srgbClr val="961A1A"/>
                </a:solidFill>
                <a:latin typeface="Julius Sans One"/>
                <a:ea typeface="Julius Sans One"/>
                <a:cs typeface="Julius Sans One"/>
                <a:sym typeface="Julius Sans One"/>
              </a:rPr>
              <a:t>Role of WTO</a:t>
            </a:r>
            <a:endParaRPr/>
          </a:p>
        </p:txBody>
      </p:sp>
      <p:sp>
        <p:nvSpPr>
          <p:cNvPr id="308" name="Google Shape;308;p45"/>
          <p:cNvSpPr txBox="1"/>
          <p:nvPr/>
        </p:nvSpPr>
        <p:spPr>
          <a:xfrm>
            <a:off x="332400" y="1033600"/>
            <a:ext cx="4731300" cy="4017600"/>
          </a:xfrm>
          <a:prstGeom prst="rect">
            <a:avLst/>
          </a:prstGeom>
          <a:noFill/>
          <a:ln>
            <a:noFill/>
          </a:ln>
        </p:spPr>
        <p:txBody>
          <a:bodyPr anchorCtr="0" anchor="t" bIns="91425" lIns="91425" spcFirstLastPara="1" rIns="91425" wrap="square" tIns="91425">
            <a:spAutoFit/>
          </a:bodyPr>
          <a:lstStyle/>
          <a:p>
            <a:pPr indent="0" lvl="0" marL="114300" rtl="0" algn="just">
              <a:lnSpc>
                <a:spcPct val="115000"/>
              </a:lnSpc>
              <a:spcBef>
                <a:spcPts val="1400"/>
              </a:spcBef>
              <a:spcAft>
                <a:spcPts val="0"/>
              </a:spcAft>
              <a:buNone/>
            </a:pPr>
            <a:r>
              <a:rPr lang="zh-CN" sz="1600">
                <a:latin typeface="Questrial"/>
                <a:ea typeface="Questrial"/>
                <a:cs typeface="Questrial"/>
                <a:sym typeface="Questrial"/>
              </a:rPr>
              <a:t>Key Objectives of WTO:</a:t>
            </a:r>
            <a:endParaRPr sz="1200">
              <a:latin typeface="Questrial"/>
              <a:ea typeface="Questrial"/>
              <a:cs typeface="Questrial"/>
              <a:sym typeface="Questrial"/>
            </a:endParaRPr>
          </a:p>
          <a:p>
            <a:pPr indent="-349250" lvl="0" marL="457200" rtl="0" algn="just">
              <a:lnSpc>
                <a:spcPct val="115000"/>
              </a:lnSpc>
              <a:spcBef>
                <a:spcPts val="0"/>
              </a:spcBef>
              <a:spcAft>
                <a:spcPts val="0"/>
              </a:spcAft>
              <a:buSzPts val="1900"/>
              <a:buFont typeface="Questrial"/>
              <a:buChar char="●"/>
            </a:pPr>
            <a:r>
              <a:rPr lang="zh-CN" sz="1300">
                <a:latin typeface="Questrial"/>
                <a:ea typeface="Questrial"/>
                <a:cs typeface="Questrial"/>
                <a:sym typeface="Questrial"/>
              </a:rPr>
              <a:t>to set and enforce rules for international trade</a:t>
            </a:r>
            <a:endParaRPr sz="1300">
              <a:latin typeface="Questrial"/>
              <a:ea typeface="Questrial"/>
              <a:cs typeface="Questrial"/>
              <a:sym typeface="Questrial"/>
            </a:endParaRPr>
          </a:p>
          <a:p>
            <a:pPr indent="-349250" lvl="0" marL="457200" rtl="0" algn="just">
              <a:lnSpc>
                <a:spcPct val="115000"/>
              </a:lnSpc>
              <a:spcBef>
                <a:spcPts val="1000"/>
              </a:spcBef>
              <a:spcAft>
                <a:spcPts val="0"/>
              </a:spcAft>
              <a:buSzPts val="1900"/>
              <a:buFont typeface="Questrial"/>
              <a:buChar char="●"/>
            </a:pPr>
            <a:r>
              <a:rPr lang="zh-CN" sz="1300">
                <a:latin typeface="Questrial"/>
                <a:ea typeface="Questrial"/>
                <a:cs typeface="Questrial"/>
                <a:sym typeface="Questrial"/>
              </a:rPr>
              <a:t>to provide a </a:t>
            </a:r>
            <a:r>
              <a:rPr b="1" lang="zh-CN" sz="1300">
                <a:latin typeface="Questrial"/>
                <a:ea typeface="Questrial"/>
                <a:cs typeface="Questrial"/>
                <a:sym typeface="Questrial"/>
              </a:rPr>
              <a:t>forum for negotiating </a:t>
            </a:r>
            <a:r>
              <a:rPr lang="zh-CN" sz="1300">
                <a:latin typeface="Questrial"/>
                <a:ea typeface="Questrial"/>
                <a:cs typeface="Questrial"/>
                <a:sym typeface="Questrial"/>
              </a:rPr>
              <a:t>and monitoring further trade liberalization</a:t>
            </a:r>
            <a:endParaRPr sz="1300">
              <a:latin typeface="Questrial"/>
              <a:ea typeface="Questrial"/>
              <a:cs typeface="Questrial"/>
              <a:sym typeface="Questrial"/>
            </a:endParaRPr>
          </a:p>
          <a:p>
            <a:pPr indent="-349250" lvl="0" marL="457200" rtl="0" algn="just">
              <a:lnSpc>
                <a:spcPct val="115000"/>
              </a:lnSpc>
              <a:spcBef>
                <a:spcPts val="1000"/>
              </a:spcBef>
              <a:spcAft>
                <a:spcPts val="0"/>
              </a:spcAft>
              <a:buSzPts val="1900"/>
              <a:buFont typeface="Questrial"/>
              <a:buChar char="●"/>
            </a:pPr>
            <a:r>
              <a:rPr lang="zh-CN" sz="1300">
                <a:latin typeface="Questrial"/>
                <a:ea typeface="Questrial"/>
                <a:cs typeface="Questrial"/>
                <a:sym typeface="Questrial"/>
              </a:rPr>
              <a:t>to </a:t>
            </a:r>
            <a:r>
              <a:rPr b="1" lang="zh-CN" sz="1300">
                <a:latin typeface="Questrial"/>
                <a:ea typeface="Questrial"/>
                <a:cs typeface="Questrial"/>
                <a:sym typeface="Questrial"/>
              </a:rPr>
              <a:t>resolve trade disputes</a:t>
            </a:r>
            <a:endParaRPr b="1" sz="1300">
              <a:latin typeface="Questrial"/>
              <a:ea typeface="Questrial"/>
              <a:cs typeface="Questrial"/>
              <a:sym typeface="Questrial"/>
            </a:endParaRPr>
          </a:p>
          <a:p>
            <a:pPr indent="-349250" lvl="0" marL="457200" rtl="0" algn="just">
              <a:lnSpc>
                <a:spcPct val="115000"/>
              </a:lnSpc>
              <a:spcBef>
                <a:spcPts val="1000"/>
              </a:spcBef>
              <a:spcAft>
                <a:spcPts val="0"/>
              </a:spcAft>
              <a:buSzPts val="1900"/>
              <a:buFont typeface="Questrial"/>
              <a:buChar char="●"/>
            </a:pPr>
            <a:r>
              <a:rPr lang="zh-CN" sz="1300">
                <a:latin typeface="Questrial"/>
                <a:ea typeface="Questrial"/>
                <a:cs typeface="Questrial"/>
                <a:sym typeface="Questrial"/>
              </a:rPr>
              <a:t>to </a:t>
            </a:r>
            <a:r>
              <a:rPr b="1" lang="zh-CN" sz="1300">
                <a:latin typeface="Questrial"/>
                <a:ea typeface="Questrial"/>
                <a:cs typeface="Questrial"/>
                <a:sym typeface="Questrial"/>
              </a:rPr>
              <a:t>increase the transparency</a:t>
            </a:r>
            <a:r>
              <a:rPr lang="zh-CN" sz="1300">
                <a:latin typeface="Questrial"/>
                <a:ea typeface="Questrial"/>
                <a:cs typeface="Questrial"/>
                <a:sym typeface="Questrial"/>
              </a:rPr>
              <a:t> of decision-making processes</a:t>
            </a:r>
            <a:endParaRPr sz="1300">
              <a:latin typeface="Questrial"/>
              <a:ea typeface="Questrial"/>
              <a:cs typeface="Questrial"/>
              <a:sym typeface="Questrial"/>
            </a:endParaRPr>
          </a:p>
          <a:p>
            <a:pPr indent="-349250" lvl="0" marL="457200" rtl="0" algn="just">
              <a:lnSpc>
                <a:spcPct val="115000"/>
              </a:lnSpc>
              <a:spcBef>
                <a:spcPts val="1000"/>
              </a:spcBef>
              <a:spcAft>
                <a:spcPts val="0"/>
              </a:spcAft>
              <a:buSzPts val="1900"/>
              <a:buFont typeface="Questrial"/>
              <a:buChar char="●"/>
            </a:pPr>
            <a:r>
              <a:rPr lang="zh-CN" sz="1300">
                <a:latin typeface="Questrial"/>
                <a:ea typeface="Questrial"/>
                <a:cs typeface="Questrial"/>
                <a:sym typeface="Questrial"/>
              </a:rPr>
              <a:t>to cooperate with other major international economic institutions involved in global economic management</a:t>
            </a:r>
            <a:endParaRPr sz="1300">
              <a:latin typeface="Questrial"/>
              <a:ea typeface="Questrial"/>
              <a:cs typeface="Questrial"/>
              <a:sym typeface="Questrial"/>
            </a:endParaRPr>
          </a:p>
          <a:p>
            <a:pPr indent="-349250" lvl="0" marL="457200" rtl="0" algn="just">
              <a:lnSpc>
                <a:spcPct val="115000"/>
              </a:lnSpc>
              <a:spcBef>
                <a:spcPts val="1000"/>
              </a:spcBef>
              <a:spcAft>
                <a:spcPts val="1000"/>
              </a:spcAft>
              <a:buSzPts val="1900"/>
              <a:buFont typeface="Questrial"/>
              <a:buChar char="●"/>
            </a:pPr>
            <a:r>
              <a:rPr lang="zh-CN" sz="1300">
                <a:latin typeface="Questrial"/>
                <a:ea typeface="Questrial"/>
                <a:cs typeface="Questrial"/>
                <a:sym typeface="Questrial"/>
              </a:rPr>
              <a:t>to help developing countries benefit fully from the global trading system</a:t>
            </a:r>
            <a:endParaRPr sz="1900">
              <a:latin typeface="Questrial"/>
              <a:ea typeface="Questrial"/>
              <a:cs typeface="Questrial"/>
              <a:sym typeface="Questrial"/>
            </a:endParaRPr>
          </a:p>
        </p:txBody>
      </p:sp>
      <p:pic>
        <p:nvPicPr>
          <p:cNvPr id="309" name="Google Shape;309;p45"/>
          <p:cNvPicPr preferRelativeResize="0"/>
          <p:nvPr/>
        </p:nvPicPr>
        <p:blipFill>
          <a:blip r:embed="rId3">
            <a:alphaModFix/>
          </a:blip>
          <a:stretch>
            <a:fillRect/>
          </a:stretch>
        </p:blipFill>
        <p:spPr>
          <a:xfrm>
            <a:off x="5368725" y="1311750"/>
            <a:ext cx="3339175" cy="3073100"/>
          </a:xfrm>
          <a:prstGeom prst="rect">
            <a:avLst/>
          </a:prstGeom>
          <a:noFill/>
          <a:ln>
            <a:noFill/>
          </a:ln>
        </p:spPr>
      </p:pic>
      <p:pic>
        <p:nvPicPr>
          <p:cNvPr id="310" name="Google Shape;310;p45"/>
          <p:cNvPicPr preferRelativeResize="0"/>
          <p:nvPr/>
        </p:nvPicPr>
        <p:blipFill>
          <a:blip r:embed="rId4">
            <a:alphaModFix/>
          </a:blip>
          <a:stretch>
            <a:fillRect/>
          </a:stretch>
        </p:blipFill>
        <p:spPr>
          <a:xfrm>
            <a:off x="5120450" y="1186000"/>
            <a:ext cx="3847880" cy="3198850"/>
          </a:xfrm>
          <a:prstGeom prst="rect">
            <a:avLst/>
          </a:prstGeom>
          <a:noFill/>
          <a:ln>
            <a:noFill/>
          </a:ln>
        </p:spPr>
      </p:pic>
      <p:sp>
        <p:nvSpPr>
          <p:cNvPr id="311" name="Google Shape;311;p45"/>
          <p:cNvSpPr txBox="1"/>
          <p:nvPr/>
        </p:nvSpPr>
        <p:spPr>
          <a:xfrm>
            <a:off x="5711788" y="4308650"/>
            <a:ext cx="34647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zh-CN" sz="1600">
                <a:latin typeface="Questrial"/>
                <a:ea typeface="Questrial"/>
                <a:cs typeface="Questrial"/>
                <a:sym typeface="Questrial"/>
              </a:rPr>
              <a:t>Cooperative vs. Non-cooperative Nash Equilibrium</a:t>
            </a:r>
            <a:endParaRPr b="1" sz="1600">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nvSpPr>
        <p:spPr>
          <a:xfrm>
            <a:off x="1937100" y="539500"/>
            <a:ext cx="5574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3000">
                <a:solidFill>
                  <a:srgbClr val="961A1A"/>
                </a:solidFill>
                <a:latin typeface="Julius Sans One"/>
                <a:ea typeface="Julius Sans One"/>
                <a:cs typeface="Julius Sans One"/>
                <a:sym typeface="Julius Sans One"/>
              </a:rPr>
              <a:t>Achievements vs. Criticism</a:t>
            </a:r>
            <a:endParaRPr/>
          </a:p>
        </p:txBody>
      </p:sp>
      <p:sp>
        <p:nvSpPr>
          <p:cNvPr id="317" name="Google Shape;317;p46"/>
          <p:cNvSpPr txBox="1"/>
          <p:nvPr/>
        </p:nvSpPr>
        <p:spPr>
          <a:xfrm>
            <a:off x="533400" y="1425850"/>
            <a:ext cx="4038600" cy="3728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lang="zh-CN" sz="1600">
                <a:latin typeface="Questrial"/>
                <a:ea typeface="Questrial"/>
                <a:cs typeface="Questrial"/>
                <a:sym typeface="Questrial"/>
              </a:rPr>
              <a:t>WTO’s Achievements since 1995:</a:t>
            </a:r>
            <a:endParaRPr sz="1600">
              <a:latin typeface="Questrial"/>
              <a:ea typeface="Questrial"/>
              <a:cs typeface="Questrial"/>
              <a:sym typeface="Questrial"/>
            </a:endParaRPr>
          </a:p>
          <a:p>
            <a:pPr indent="-342900" lvl="0" marL="457200" rtl="0" algn="just">
              <a:lnSpc>
                <a:spcPct val="115000"/>
              </a:lnSpc>
              <a:spcBef>
                <a:spcPts val="0"/>
              </a:spcBef>
              <a:spcAft>
                <a:spcPts val="0"/>
              </a:spcAft>
              <a:buSzPts val="1800"/>
              <a:buFont typeface="Questrial"/>
              <a:buChar char="●"/>
            </a:pPr>
            <a:r>
              <a:rPr lang="zh-CN">
                <a:latin typeface="Questrial"/>
                <a:ea typeface="Questrial"/>
                <a:cs typeface="Questrial"/>
                <a:sym typeface="Questrial"/>
              </a:rPr>
              <a:t>The dollar value of world trade has nearly </a:t>
            </a:r>
            <a:r>
              <a:rPr b="1" lang="zh-CN">
                <a:latin typeface="Questrial"/>
                <a:ea typeface="Questrial"/>
                <a:cs typeface="Questrial"/>
                <a:sym typeface="Questrial"/>
              </a:rPr>
              <a:t>quadrupled</a:t>
            </a:r>
            <a:r>
              <a:rPr lang="zh-CN">
                <a:latin typeface="Questrial"/>
                <a:ea typeface="Questrial"/>
                <a:cs typeface="Questrial"/>
                <a:sym typeface="Questrial"/>
              </a:rPr>
              <a:t>, while the real volume of world trade has expanded </a:t>
            </a:r>
            <a:r>
              <a:rPr b="1" lang="zh-CN">
                <a:latin typeface="Questrial"/>
                <a:ea typeface="Questrial"/>
                <a:cs typeface="Questrial"/>
                <a:sym typeface="Questrial"/>
              </a:rPr>
              <a:t>by 2.7 times</a:t>
            </a:r>
            <a:r>
              <a:rPr lang="zh-CN">
                <a:latin typeface="Questrial"/>
                <a:ea typeface="Questrial"/>
                <a:cs typeface="Questrial"/>
                <a:sym typeface="Questrial"/>
              </a:rPr>
              <a:t>, which far outstrips the </a:t>
            </a:r>
            <a:r>
              <a:rPr b="1" lang="zh-CN">
                <a:latin typeface="Questrial"/>
                <a:ea typeface="Questrial"/>
                <a:cs typeface="Questrial"/>
                <a:sym typeface="Questrial"/>
              </a:rPr>
              <a:t>two-fold increase </a:t>
            </a:r>
            <a:r>
              <a:rPr lang="zh-CN">
                <a:latin typeface="Questrial"/>
                <a:ea typeface="Questrial"/>
                <a:cs typeface="Questrial"/>
                <a:sym typeface="Questrial"/>
              </a:rPr>
              <a:t>in world GDP over that period</a:t>
            </a:r>
            <a:endParaRPr>
              <a:latin typeface="Questrial"/>
              <a:ea typeface="Questrial"/>
              <a:cs typeface="Questrial"/>
              <a:sym typeface="Questrial"/>
            </a:endParaRPr>
          </a:p>
          <a:p>
            <a:pPr indent="-342900" lvl="0" marL="457200" rtl="0" algn="just">
              <a:lnSpc>
                <a:spcPct val="115000"/>
              </a:lnSpc>
              <a:spcBef>
                <a:spcPts val="1000"/>
              </a:spcBef>
              <a:spcAft>
                <a:spcPts val="0"/>
              </a:spcAft>
              <a:buSzPts val="1800"/>
              <a:buFont typeface="Questrial"/>
              <a:buChar char="●"/>
            </a:pPr>
            <a:r>
              <a:rPr lang="zh-CN">
                <a:latin typeface="Questrial"/>
                <a:ea typeface="Questrial"/>
                <a:cs typeface="Questrial"/>
                <a:sym typeface="Questrial"/>
              </a:rPr>
              <a:t>Average tariffs have almost halved, </a:t>
            </a:r>
            <a:r>
              <a:rPr b="1" lang="zh-CN">
                <a:latin typeface="Questrial"/>
                <a:ea typeface="Questrial"/>
                <a:cs typeface="Questrial"/>
                <a:sym typeface="Questrial"/>
              </a:rPr>
              <a:t>from 10.5% to 6.4%</a:t>
            </a:r>
            <a:endParaRPr b="1">
              <a:latin typeface="Questrial"/>
              <a:ea typeface="Questrial"/>
              <a:cs typeface="Questrial"/>
              <a:sym typeface="Questrial"/>
            </a:endParaRPr>
          </a:p>
          <a:p>
            <a:pPr indent="-342900" lvl="0" marL="457200" rtl="0" algn="just">
              <a:lnSpc>
                <a:spcPct val="115000"/>
              </a:lnSpc>
              <a:spcBef>
                <a:spcPts val="1000"/>
              </a:spcBef>
              <a:spcAft>
                <a:spcPts val="0"/>
              </a:spcAft>
              <a:buSzPts val="1800"/>
              <a:buFont typeface="Questrial"/>
              <a:buChar char="●"/>
            </a:pPr>
            <a:r>
              <a:rPr lang="zh-CN">
                <a:latin typeface="Questrial"/>
                <a:ea typeface="Questrial"/>
                <a:cs typeface="Questrial"/>
                <a:sym typeface="Questrial"/>
              </a:rPr>
              <a:t>Enabled the commencement of global value chains which accounts for </a:t>
            </a:r>
            <a:r>
              <a:rPr b="1" lang="zh-CN">
                <a:latin typeface="Questrial"/>
                <a:ea typeface="Questrial"/>
                <a:cs typeface="Questrial"/>
                <a:sym typeface="Questrial"/>
              </a:rPr>
              <a:t>70% of total merchandise trade</a:t>
            </a:r>
            <a:endParaRPr b="1">
              <a:latin typeface="Questrial"/>
              <a:ea typeface="Questrial"/>
              <a:cs typeface="Questrial"/>
              <a:sym typeface="Questrial"/>
            </a:endParaRPr>
          </a:p>
          <a:p>
            <a:pPr indent="-304800" lvl="0" marL="457200" rtl="0" algn="just">
              <a:lnSpc>
                <a:spcPct val="115000"/>
              </a:lnSpc>
              <a:spcBef>
                <a:spcPts val="1000"/>
              </a:spcBef>
              <a:spcAft>
                <a:spcPts val="1000"/>
              </a:spcAft>
              <a:buSzPts val="1200"/>
              <a:buFont typeface="Questrial"/>
              <a:buChar char="●"/>
            </a:pPr>
            <a:r>
              <a:t/>
            </a:r>
            <a:endParaRPr sz="1200">
              <a:latin typeface="Questrial"/>
              <a:ea typeface="Questrial"/>
              <a:cs typeface="Questrial"/>
              <a:sym typeface="Questrial"/>
            </a:endParaRPr>
          </a:p>
        </p:txBody>
      </p:sp>
      <p:sp>
        <p:nvSpPr>
          <p:cNvPr id="318" name="Google Shape;318;p46"/>
          <p:cNvSpPr txBox="1"/>
          <p:nvPr/>
        </p:nvSpPr>
        <p:spPr>
          <a:xfrm>
            <a:off x="4743750" y="1425850"/>
            <a:ext cx="4227000" cy="3331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zh-CN" sz="1600">
                <a:latin typeface="Questrial"/>
                <a:ea typeface="Questrial"/>
                <a:cs typeface="Questrial"/>
                <a:sym typeface="Questrial"/>
              </a:rPr>
              <a:t>Criticism on WTO:</a:t>
            </a:r>
            <a:endParaRPr sz="1600">
              <a:latin typeface="Questrial"/>
              <a:ea typeface="Questrial"/>
              <a:cs typeface="Questrial"/>
              <a:sym typeface="Questrial"/>
            </a:endParaRPr>
          </a:p>
          <a:p>
            <a:pPr indent="0" lvl="0" marL="0" rtl="0" algn="just">
              <a:lnSpc>
                <a:spcPct val="115000"/>
              </a:lnSpc>
              <a:spcBef>
                <a:spcPts val="0"/>
              </a:spcBef>
              <a:spcAft>
                <a:spcPts val="0"/>
              </a:spcAft>
              <a:buNone/>
            </a:pPr>
            <a:r>
              <a:rPr lang="zh-CN" sz="1600">
                <a:latin typeface="Questrial"/>
                <a:ea typeface="Questrial"/>
                <a:cs typeface="Questrial"/>
                <a:sym typeface="Questrial"/>
              </a:rPr>
              <a:t>● </a:t>
            </a:r>
            <a:r>
              <a:rPr b="1" lang="zh-CN" sz="1600">
                <a:latin typeface="Questrial"/>
                <a:ea typeface="Questrial"/>
                <a:cs typeface="Questrial"/>
                <a:sym typeface="Questrial"/>
              </a:rPr>
              <a:t>Economic growth?</a:t>
            </a:r>
            <a:endParaRPr b="1" sz="1600">
              <a:latin typeface="Questrial"/>
              <a:ea typeface="Questrial"/>
              <a:cs typeface="Questrial"/>
              <a:sym typeface="Questrial"/>
            </a:endParaRPr>
          </a:p>
          <a:p>
            <a:pPr indent="-311150" lvl="0" marL="457200" rtl="0" algn="just">
              <a:lnSpc>
                <a:spcPct val="115000"/>
              </a:lnSpc>
              <a:spcBef>
                <a:spcPts val="0"/>
              </a:spcBef>
              <a:spcAft>
                <a:spcPts val="0"/>
              </a:spcAft>
              <a:buSzPts val="1300"/>
              <a:buFont typeface="Questrial"/>
              <a:buChar char="-"/>
            </a:pPr>
            <a:r>
              <a:rPr lang="zh-CN" sz="1300">
                <a:latin typeface="Questrial"/>
                <a:ea typeface="Questrial"/>
                <a:cs typeface="Questrial"/>
                <a:sym typeface="Questrial"/>
              </a:rPr>
              <a:t>El Salvador removed all its quantitative barriers imports and cut tariffs in the early 1990s. Economic growth remained weak</a:t>
            </a:r>
            <a:endParaRPr sz="1300">
              <a:latin typeface="Questrial"/>
              <a:ea typeface="Questrial"/>
              <a:cs typeface="Questrial"/>
              <a:sym typeface="Questrial"/>
            </a:endParaRPr>
          </a:p>
          <a:p>
            <a:pPr indent="-311150" lvl="0" marL="457200" rtl="0" algn="just">
              <a:lnSpc>
                <a:spcPct val="115000"/>
              </a:lnSpc>
              <a:spcBef>
                <a:spcPts val="1000"/>
              </a:spcBef>
              <a:spcAft>
                <a:spcPts val="0"/>
              </a:spcAft>
              <a:buSzPts val="1300"/>
              <a:buFont typeface="Questrial"/>
              <a:buChar char="-"/>
            </a:pPr>
            <a:r>
              <a:rPr lang="zh-CN" sz="1300">
                <a:latin typeface="Questrial"/>
                <a:ea typeface="Questrial"/>
                <a:cs typeface="Questrial"/>
                <a:sym typeface="Questrial"/>
              </a:rPr>
              <a:t>Vietnam in the late 1980s decided to liberalize slowly and implemented safeguards for domestic commerce. Successfully accelerated economic growth and reduced poverty</a:t>
            </a:r>
            <a:endParaRPr sz="1300">
              <a:latin typeface="Questrial"/>
              <a:ea typeface="Questrial"/>
              <a:cs typeface="Questrial"/>
              <a:sym typeface="Questrial"/>
            </a:endParaRPr>
          </a:p>
          <a:p>
            <a:pPr indent="0" lvl="0" marL="0" rtl="0" algn="just">
              <a:lnSpc>
                <a:spcPct val="115000"/>
              </a:lnSpc>
              <a:spcBef>
                <a:spcPts val="1000"/>
              </a:spcBef>
              <a:spcAft>
                <a:spcPts val="0"/>
              </a:spcAft>
              <a:buNone/>
            </a:pPr>
            <a:r>
              <a:rPr lang="zh-CN" sz="1600">
                <a:latin typeface="Questrial"/>
                <a:ea typeface="Questrial"/>
                <a:cs typeface="Questrial"/>
                <a:sym typeface="Questrial"/>
              </a:rPr>
              <a:t>● </a:t>
            </a:r>
            <a:r>
              <a:rPr b="1" lang="zh-CN" sz="1600">
                <a:latin typeface="Questrial"/>
                <a:ea typeface="Questrial"/>
                <a:cs typeface="Questrial"/>
                <a:sym typeface="Questrial"/>
              </a:rPr>
              <a:t>Reduce poverty?</a:t>
            </a:r>
            <a:endParaRPr b="1" sz="1600">
              <a:latin typeface="Questrial"/>
              <a:ea typeface="Questrial"/>
              <a:cs typeface="Questrial"/>
              <a:sym typeface="Questrial"/>
            </a:endParaRPr>
          </a:p>
          <a:p>
            <a:pPr indent="0" lvl="0" marL="127000" rtl="0" algn="just">
              <a:lnSpc>
                <a:spcPct val="115000"/>
              </a:lnSpc>
              <a:spcBef>
                <a:spcPts val="0"/>
              </a:spcBef>
              <a:spcAft>
                <a:spcPts val="0"/>
              </a:spcAft>
              <a:buNone/>
            </a:pPr>
            <a:r>
              <a:rPr lang="zh-CN" sz="1300">
                <a:latin typeface="Questrial"/>
                <a:ea typeface="Questrial"/>
                <a:cs typeface="Questrial"/>
                <a:sym typeface="Questrial"/>
              </a:rPr>
              <a:t>- High income and wealth inequality in China and India despite fast economic growth from free trade</a:t>
            </a:r>
            <a:endParaRPr sz="1300">
              <a:latin typeface="Questrial"/>
              <a:ea typeface="Questrial"/>
              <a:cs typeface="Questrial"/>
              <a:sym typeface="Quest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892050" y="155447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Thank you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zh-C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Plan</a:t>
            </a:r>
            <a:endParaRPr/>
          </a:p>
        </p:txBody>
      </p:sp>
      <p:sp>
        <p:nvSpPr>
          <p:cNvPr id="225" name="Google Shape;225;p33"/>
          <p:cNvSpPr txBox="1"/>
          <p:nvPr/>
        </p:nvSpPr>
        <p:spPr>
          <a:xfrm>
            <a:off x="892050" y="1547075"/>
            <a:ext cx="7359900" cy="1708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Questrial"/>
              <a:buAutoNum type="arabicPeriod"/>
            </a:pPr>
            <a:r>
              <a:rPr lang="zh-CN" sz="1800">
                <a:latin typeface="Questrial"/>
                <a:ea typeface="Questrial"/>
                <a:cs typeface="Questrial"/>
                <a:sym typeface="Questrial"/>
              </a:rPr>
              <a:t>Concepts of Strategic Trade Theory and Game’s Theory</a:t>
            </a:r>
            <a:endParaRPr sz="1800">
              <a:latin typeface="Questrial"/>
              <a:ea typeface="Questrial"/>
              <a:cs typeface="Questrial"/>
              <a:sym typeface="Questrial"/>
            </a:endParaRPr>
          </a:p>
          <a:p>
            <a:pPr indent="-342900" lvl="0" marL="457200" rtl="0" algn="l">
              <a:lnSpc>
                <a:spcPct val="150000"/>
              </a:lnSpc>
              <a:spcBef>
                <a:spcPts val="0"/>
              </a:spcBef>
              <a:spcAft>
                <a:spcPts val="0"/>
              </a:spcAft>
              <a:buSzPts val="1800"/>
              <a:buFont typeface="Questrial"/>
              <a:buAutoNum type="arabicPeriod"/>
            </a:pPr>
            <a:r>
              <a:rPr lang="zh-CN" sz="1800">
                <a:latin typeface="Questrial"/>
                <a:ea typeface="Questrial"/>
                <a:cs typeface="Questrial"/>
                <a:sym typeface="Questrial"/>
              </a:rPr>
              <a:t>Case of Airbus/Boeing</a:t>
            </a:r>
            <a:endParaRPr sz="1800">
              <a:latin typeface="Questrial"/>
              <a:ea typeface="Questrial"/>
              <a:cs typeface="Questrial"/>
              <a:sym typeface="Questrial"/>
            </a:endParaRPr>
          </a:p>
          <a:p>
            <a:pPr indent="-342900" lvl="0" marL="457200" rtl="0" algn="l">
              <a:lnSpc>
                <a:spcPct val="150000"/>
              </a:lnSpc>
              <a:spcBef>
                <a:spcPts val="0"/>
              </a:spcBef>
              <a:spcAft>
                <a:spcPts val="0"/>
              </a:spcAft>
              <a:buSzPts val="1800"/>
              <a:buFont typeface="Questrial"/>
              <a:buAutoNum type="arabicPeriod"/>
            </a:pPr>
            <a:r>
              <a:rPr lang="zh-CN" sz="1800">
                <a:latin typeface="Questrial"/>
                <a:ea typeface="Questrial"/>
                <a:cs typeface="Questrial"/>
                <a:sym typeface="Questrial"/>
              </a:rPr>
              <a:t>Role of WTO</a:t>
            </a:r>
            <a:endParaRPr sz="1800">
              <a:latin typeface="Questrial"/>
              <a:ea typeface="Questrial"/>
              <a:cs typeface="Questrial"/>
              <a:sym typeface="Questrial"/>
            </a:endParaRPr>
          </a:p>
          <a:p>
            <a:pPr indent="-342900" lvl="0" marL="457200" rtl="0" algn="l">
              <a:lnSpc>
                <a:spcPct val="150000"/>
              </a:lnSpc>
              <a:spcBef>
                <a:spcPts val="0"/>
              </a:spcBef>
              <a:spcAft>
                <a:spcPts val="0"/>
              </a:spcAft>
              <a:buSzPts val="1800"/>
              <a:buFont typeface="Questrial"/>
              <a:buAutoNum type="arabicPeriod"/>
            </a:pPr>
            <a:r>
              <a:rPr lang="zh-CN" sz="1800">
                <a:latin typeface="Questrial"/>
                <a:ea typeface="Questrial"/>
                <a:cs typeface="Questrial"/>
                <a:sym typeface="Questrial"/>
              </a:rPr>
              <a:t>Q/A</a:t>
            </a:r>
            <a:endParaRPr sz="1800">
              <a:latin typeface="Questrial"/>
              <a:ea typeface="Questrial"/>
              <a:cs typeface="Questrial"/>
              <a:sym typeface="Quest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Strategic Trade Theory</a:t>
            </a:r>
            <a:endParaRPr/>
          </a:p>
        </p:txBody>
      </p:sp>
      <p:sp>
        <p:nvSpPr>
          <p:cNvPr id="231" name="Google Shape;231;p34"/>
          <p:cNvSpPr txBox="1"/>
          <p:nvPr/>
        </p:nvSpPr>
        <p:spPr>
          <a:xfrm>
            <a:off x="892050" y="1547075"/>
            <a:ext cx="7359900" cy="29553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Questrial"/>
              <a:buChar char="●"/>
            </a:pPr>
            <a:r>
              <a:rPr lang="zh-CN" sz="1800">
                <a:latin typeface="Questrial"/>
                <a:ea typeface="Questrial"/>
                <a:cs typeface="Questrial"/>
                <a:sym typeface="Questrial"/>
              </a:rPr>
              <a:t>Strategic advantage</a:t>
            </a:r>
            <a:endParaRPr sz="1800">
              <a:latin typeface="Questrial"/>
              <a:ea typeface="Questrial"/>
              <a:cs typeface="Questrial"/>
              <a:sym typeface="Questrial"/>
            </a:endParaRPr>
          </a:p>
          <a:p>
            <a:pPr indent="-342900" lvl="0" marL="457200" rtl="0" algn="l">
              <a:lnSpc>
                <a:spcPct val="150000"/>
              </a:lnSpc>
              <a:spcBef>
                <a:spcPts val="0"/>
              </a:spcBef>
              <a:spcAft>
                <a:spcPts val="0"/>
              </a:spcAft>
              <a:buSzPts val="1800"/>
              <a:buFont typeface="Questrial"/>
              <a:buChar char="●"/>
            </a:pPr>
            <a:r>
              <a:rPr lang="zh-CN" sz="1800">
                <a:latin typeface="Questrial"/>
                <a:ea typeface="Questrial"/>
                <a:cs typeface="Questrial"/>
                <a:sym typeface="Questrial"/>
              </a:rPr>
              <a:t>Industry dominated by a small number of fims</a:t>
            </a:r>
            <a:endParaRPr sz="1800">
              <a:latin typeface="Questrial"/>
              <a:ea typeface="Questrial"/>
              <a:cs typeface="Questrial"/>
              <a:sym typeface="Questrial"/>
            </a:endParaRPr>
          </a:p>
          <a:p>
            <a:pPr indent="-342900" lvl="0" marL="457200" rtl="0" algn="l">
              <a:lnSpc>
                <a:spcPct val="150000"/>
              </a:lnSpc>
              <a:spcBef>
                <a:spcPts val="0"/>
              </a:spcBef>
              <a:spcAft>
                <a:spcPts val="0"/>
              </a:spcAft>
              <a:buSzPts val="1800"/>
              <a:buFont typeface="Questrial"/>
              <a:buChar char="●"/>
            </a:pPr>
            <a:r>
              <a:rPr lang="zh-CN" sz="1800">
                <a:latin typeface="Questrial"/>
                <a:ea typeface="Questrial"/>
                <a:cs typeface="Questrial"/>
                <a:sym typeface="Questrial"/>
              </a:rPr>
              <a:t>Raise the level of domestic welfare</a:t>
            </a:r>
            <a:endParaRPr sz="1800">
              <a:latin typeface="Questrial"/>
              <a:ea typeface="Questrial"/>
              <a:cs typeface="Questrial"/>
              <a:sym typeface="Questrial"/>
            </a:endParaRPr>
          </a:p>
          <a:p>
            <a:pPr indent="-342900" lvl="0" marL="457200" rtl="0" algn="l">
              <a:lnSpc>
                <a:spcPct val="150000"/>
              </a:lnSpc>
              <a:spcBef>
                <a:spcPts val="0"/>
              </a:spcBef>
              <a:spcAft>
                <a:spcPts val="0"/>
              </a:spcAft>
              <a:buSzPts val="1800"/>
              <a:buFont typeface="Questrial"/>
              <a:buChar char="●"/>
            </a:pPr>
            <a:r>
              <a:rPr lang="zh-CN" sz="1800">
                <a:latin typeface="Questrial"/>
                <a:ea typeface="Questrial"/>
                <a:cs typeface="Questrial"/>
                <a:sym typeface="Questrial"/>
              </a:rPr>
              <a:t>Shifting profits from foreign to domestic firms</a:t>
            </a:r>
            <a:endParaRPr sz="1800">
              <a:latin typeface="Questrial"/>
              <a:ea typeface="Questrial"/>
              <a:cs typeface="Questrial"/>
              <a:sym typeface="Questrial"/>
            </a:endParaRPr>
          </a:p>
          <a:p>
            <a:pPr indent="-342900" lvl="0" marL="457200" rtl="0" algn="l">
              <a:lnSpc>
                <a:spcPct val="150000"/>
              </a:lnSpc>
              <a:spcBef>
                <a:spcPts val="0"/>
              </a:spcBef>
              <a:spcAft>
                <a:spcPts val="0"/>
              </a:spcAft>
              <a:buSzPts val="1800"/>
              <a:buFont typeface="Questrial"/>
              <a:buChar char="●"/>
            </a:pPr>
            <a:r>
              <a:rPr lang="zh-CN" sz="1800">
                <a:latin typeface="Questrial"/>
                <a:ea typeface="Questrial"/>
                <a:cs typeface="Questrial"/>
                <a:sym typeface="Questrial"/>
              </a:rPr>
              <a:t>Strategic use of export subsidies, import tariffs and subsidies to R&amp;D or investment, etc.</a:t>
            </a:r>
            <a:endParaRPr sz="1800">
              <a:latin typeface="Questrial"/>
              <a:ea typeface="Questrial"/>
              <a:cs typeface="Questrial"/>
              <a:sym typeface="Questrial"/>
            </a:endParaRPr>
          </a:p>
          <a:p>
            <a:pPr indent="-342900" lvl="0" marL="457200" rtl="0" algn="l">
              <a:lnSpc>
                <a:spcPct val="150000"/>
              </a:lnSpc>
              <a:spcBef>
                <a:spcPts val="0"/>
              </a:spcBef>
              <a:spcAft>
                <a:spcPts val="0"/>
              </a:spcAft>
              <a:buSzPts val="1800"/>
              <a:buFont typeface="Questrial"/>
              <a:buChar char="●"/>
            </a:pPr>
            <a:r>
              <a:rPr lang="zh-CN" sz="1800">
                <a:latin typeface="Questrial"/>
                <a:ea typeface="Questrial"/>
                <a:cs typeface="Questrial"/>
                <a:sym typeface="Questrial"/>
              </a:rPr>
              <a:t>Resembling the Prisoner’s dilemma</a:t>
            </a:r>
            <a:endParaRPr sz="1800">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689250" y="400125"/>
            <a:ext cx="77655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Game Theory and Prisoner’s Dilemma</a:t>
            </a:r>
            <a:endParaRPr/>
          </a:p>
        </p:txBody>
      </p:sp>
      <p:pic>
        <p:nvPicPr>
          <p:cNvPr id="237" name="Google Shape;237;p35"/>
          <p:cNvPicPr preferRelativeResize="0"/>
          <p:nvPr/>
        </p:nvPicPr>
        <p:blipFill>
          <a:blip r:embed="rId3">
            <a:alphaModFix/>
          </a:blip>
          <a:stretch>
            <a:fillRect/>
          </a:stretch>
        </p:blipFill>
        <p:spPr>
          <a:xfrm>
            <a:off x="5099199" y="1275850"/>
            <a:ext cx="3558876" cy="3574626"/>
          </a:xfrm>
          <a:prstGeom prst="rect">
            <a:avLst/>
          </a:prstGeom>
          <a:noFill/>
          <a:ln>
            <a:noFill/>
          </a:ln>
        </p:spPr>
      </p:pic>
      <p:sp>
        <p:nvSpPr>
          <p:cNvPr id="238" name="Google Shape;238;p35"/>
          <p:cNvSpPr txBox="1"/>
          <p:nvPr/>
        </p:nvSpPr>
        <p:spPr>
          <a:xfrm>
            <a:off x="372925" y="1505413"/>
            <a:ext cx="4479300" cy="31155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1400"/>
              </a:spcBef>
              <a:spcAft>
                <a:spcPts val="0"/>
              </a:spcAft>
              <a:buSzPts val="1700"/>
              <a:buFont typeface="Questrial"/>
              <a:buChar char="●"/>
            </a:pPr>
            <a:r>
              <a:rPr lang="zh-CN" sz="1700">
                <a:latin typeface="Questrial"/>
                <a:ea typeface="Questrial"/>
                <a:cs typeface="Questrial"/>
                <a:sym typeface="Questrial"/>
              </a:rPr>
              <a:t>If A and B each betray the other, each of them serves two years in prison</a:t>
            </a:r>
            <a:endParaRPr sz="1700">
              <a:latin typeface="Questrial"/>
              <a:ea typeface="Questrial"/>
              <a:cs typeface="Questrial"/>
              <a:sym typeface="Questrial"/>
            </a:endParaRPr>
          </a:p>
          <a:p>
            <a:pPr indent="-336550" lvl="0" marL="457200" rtl="0" algn="just">
              <a:lnSpc>
                <a:spcPct val="115000"/>
              </a:lnSpc>
              <a:spcBef>
                <a:spcPts val="0"/>
              </a:spcBef>
              <a:spcAft>
                <a:spcPts val="0"/>
              </a:spcAft>
              <a:buSzPts val="1700"/>
              <a:buFont typeface="Questrial"/>
              <a:buChar char="●"/>
            </a:pPr>
            <a:r>
              <a:rPr lang="zh-CN" sz="1700">
                <a:latin typeface="Questrial"/>
                <a:ea typeface="Questrial"/>
                <a:cs typeface="Questrial"/>
                <a:sym typeface="Questrial"/>
              </a:rPr>
              <a:t>If A betrays B but B remains silent, A will be set free and B will serve three years in prison</a:t>
            </a:r>
            <a:endParaRPr sz="1700">
              <a:latin typeface="Questrial"/>
              <a:ea typeface="Questrial"/>
              <a:cs typeface="Questrial"/>
              <a:sym typeface="Questrial"/>
            </a:endParaRPr>
          </a:p>
          <a:p>
            <a:pPr indent="-336550" lvl="0" marL="457200" rtl="0" algn="just">
              <a:lnSpc>
                <a:spcPct val="115000"/>
              </a:lnSpc>
              <a:spcBef>
                <a:spcPts val="0"/>
              </a:spcBef>
              <a:spcAft>
                <a:spcPts val="0"/>
              </a:spcAft>
              <a:buSzPts val="1700"/>
              <a:buFont typeface="Questrial"/>
              <a:buChar char="●"/>
            </a:pPr>
            <a:r>
              <a:rPr lang="zh-CN" sz="1700">
                <a:latin typeface="Questrial"/>
                <a:ea typeface="Questrial"/>
                <a:cs typeface="Questrial"/>
                <a:sym typeface="Questrial"/>
              </a:rPr>
              <a:t>If A remains silent but B betrays A, A will serve three years in prison and B will be set free</a:t>
            </a:r>
            <a:endParaRPr sz="1700">
              <a:latin typeface="Questrial"/>
              <a:ea typeface="Questrial"/>
              <a:cs typeface="Questrial"/>
              <a:sym typeface="Questrial"/>
            </a:endParaRPr>
          </a:p>
          <a:p>
            <a:pPr indent="-336550" lvl="0" marL="457200" rtl="0" algn="l">
              <a:spcBef>
                <a:spcPts val="0"/>
              </a:spcBef>
              <a:spcAft>
                <a:spcPts val="0"/>
              </a:spcAft>
              <a:buSzPts val="1700"/>
              <a:buFont typeface="Times New Roman"/>
              <a:buChar char="●"/>
            </a:pPr>
            <a:r>
              <a:rPr lang="zh-CN" sz="1700">
                <a:latin typeface="Questrial"/>
                <a:ea typeface="Questrial"/>
                <a:cs typeface="Questrial"/>
                <a:sym typeface="Questrial"/>
              </a:rPr>
              <a:t>If A and B both remain silent, both of them will serve only one year in prison</a:t>
            </a:r>
            <a:r>
              <a:rPr lang="zh-CN" sz="1700">
                <a:latin typeface="Times New Roman"/>
                <a:ea typeface="Times New Roman"/>
                <a:cs typeface="Times New Roman"/>
                <a:sym typeface="Times New Roman"/>
              </a:rPr>
              <a:t> </a:t>
            </a:r>
            <a:endParaRPr sz="1700">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337650" y="539500"/>
            <a:ext cx="84687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Nash Equlibrium in</a:t>
            </a:r>
            <a:r>
              <a:rPr lang="zh-CN"/>
              <a:t> Prisoner’s Dilemma</a:t>
            </a:r>
            <a:endParaRPr/>
          </a:p>
        </p:txBody>
      </p:sp>
      <p:pic>
        <p:nvPicPr>
          <p:cNvPr id="244" name="Google Shape;244;p36"/>
          <p:cNvPicPr preferRelativeResize="0"/>
          <p:nvPr/>
        </p:nvPicPr>
        <p:blipFill>
          <a:blip r:embed="rId3">
            <a:alphaModFix/>
          </a:blip>
          <a:stretch>
            <a:fillRect/>
          </a:stretch>
        </p:blipFill>
        <p:spPr>
          <a:xfrm>
            <a:off x="5445363" y="1285900"/>
            <a:ext cx="2917975" cy="2930900"/>
          </a:xfrm>
          <a:prstGeom prst="rect">
            <a:avLst/>
          </a:prstGeom>
          <a:noFill/>
          <a:ln>
            <a:noFill/>
          </a:ln>
        </p:spPr>
      </p:pic>
      <p:sp>
        <p:nvSpPr>
          <p:cNvPr id="245" name="Google Shape;245;p36"/>
          <p:cNvSpPr txBox="1"/>
          <p:nvPr/>
        </p:nvSpPr>
        <p:spPr>
          <a:xfrm>
            <a:off x="5148050" y="4216800"/>
            <a:ext cx="3742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700">
                <a:latin typeface="Questrial"/>
                <a:ea typeface="Questrial"/>
                <a:cs typeface="Questrial"/>
                <a:sym typeface="Questrial"/>
              </a:rPr>
              <a:t>Both players will betray each other</a:t>
            </a:r>
            <a:endParaRPr sz="2200">
              <a:latin typeface="Questrial"/>
              <a:ea typeface="Questrial"/>
              <a:cs typeface="Questrial"/>
              <a:sym typeface="Questrial"/>
            </a:endParaRPr>
          </a:p>
        </p:txBody>
      </p:sp>
      <p:sp>
        <p:nvSpPr>
          <p:cNvPr id="246" name="Google Shape;246;p36"/>
          <p:cNvSpPr/>
          <p:nvPr/>
        </p:nvSpPr>
        <p:spPr>
          <a:xfrm>
            <a:off x="7270550" y="3275500"/>
            <a:ext cx="973500" cy="863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6"/>
          <p:cNvSpPr txBox="1"/>
          <p:nvPr/>
        </p:nvSpPr>
        <p:spPr>
          <a:xfrm>
            <a:off x="421925" y="1515050"/>
            <a:ext cx="4450200" cy="34119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1400"/>
              </a:spcBef>
              <a:spcAft>
                <a:spcPts val="0"/>
              </a:spcAft>
              <a:buSzPts val="1600"/>
              <a:buFont typeface="Questrial"/>
              <a:buChar char="●"/>
            </a:pPr>
            <a:r>
              <a:rPr lang="zh-CN" sz="1600">
                <a:latin typeface="Questrial"/>
                <a:ea typeface="Questrial"/>
                <a:cs typeface="Questrial"/>
                <a:sym typeface="Questrial"/>
              </a:rPr>
              <a:t>Nash equilibrium in game theory is </a:t>
            </a:r>
            <a:r>
              <a:rPr b="1" lang="zh-CN" sz="1600">
                <a:latin typeface="Questrial"/>
                <a:ea typeface="Questrial"/>
                <a:cs typeface="Questrial"/>
                <a:sym typeface="Questrial"/>
              </a:rPr>
              <a:t>a situation in which a player will continue with their chosen strategy, having no incentive to deviate from it, after taking into consideration the opponent's strategy</a:t>
            </a:r>
            <a:r>
              <a:rPr lang="zh-CN" sz="1600">
                <a:latin typeface="Questrial"/>
                <a:ea typeface="Questrial"/>
                <a:cs typeface="Questrial"/>
                <a:sym typeface="Questrial"/>
              </a:rPr>
              <a:t>. </a:t>
            </a:r>
            <a:endParaRPr sz="1600">
              <a:latin typeface="Questrial"/>
              <a:ea typeface="Questrial"/>
              <a:cs typeface="Questrial"/>
              <a:sym typeface="Questrial"/>
            </a:endParaRPr>
          </a:p>
          <a:p>
            <a:pPr indent="-330200" lvl="0" marL="457200" rtl="0" algn="just">
              <a:lnSpc>
                <a:spcPct val="115000"/>
              </a:lnSpc>
              <a:spcBef>
                <a:spcPts val="0"/>
              </a:spcBef>
              <a:spcAft>
                <a:spcPts val="0"/>
              </a:spcAft>
              <a:buSzPts val="1600"/>
              <a:buFont typeface="Questrial"/>
              <a:buChar char="●"/>
            </a:pPr>
            <a:r>
              <a:rPr lang="zh-CN" sz="1600">
                <a:latin typeface="Questrial"/>
                <a:ea typeface="Questrial"/>
                <a:cs typeface="Questrial"/>
                <a:sym typeface="Questrial"/>
              </a:rPr>
              <a:t>Determine the results and then choose the optimal strategy</a:t>
            </a:r>
            <a:endParaRPr sz="1600">
              <a:latin typeface="Questrial"/>
              <a:ea typeface="Questrial"/>
              <a:cs typeface="Questrial"/>
              <a:sym typeface="Questrial"/>
            </a:endParaRPr>
          </a:p>
          <a:p>
            <a:pPr indent="-330200" lvl="0" marL="457200" rtl="0" algn="just">
              <a:lnSpc>
                <a:spcPct val="115000"/>
              </a:lnSpc>
              <a:spcBef>
                <a:spcPts val="0"/>
              </a:spcBef>
              <a:spcAft>
                <a:spcPts val="0"/>
              </a:spcAft>
              <a:buSzPts val="1600"/>
              <a:buFont typeface="Questrial"/>
              <a:buChar char="●"/>
            </a:pPr>
            <a:r>
              <a:rPr lang="zh-CN" sz="1600">
                <a:latin typeface="Questrial"/>
                <a:ea typeface="Questrial"/>
                <a:cs typeface="Questrial"/>
                <a:sym typeface="Questrial"/>
              </a:rPr>
              <a:t>Take into consideration the possible strategies that both players could choose</a:t>
            </a:r>
            <a:endParaRPr sz="1600">
              <a:latin typeface="Questrial"/>
              <a:ea typeface="Questrial"/>
              <a:cs typeface="Questrial"/>
              <a:sym typeface="Questrial"/>
            </a:endParaRPr>
          </a:p>
          <a:p>
            <a:pPr indent="0" lvl="0" marL="0" rtl="0" algn="l">
              <a:spcBef>
                <a:spcPts val="1400"/>
              </a:spcBef>
              <a:spcAft>
                <a:spcPts val="0"/>
              </a:spcAft>
              <a:buNone/>
            </a:pPr>
            <a:r>
              <a:t/>
            </a:r>
            <a:endParaRPr>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idx="4294967295" type="subTitle"/>
          </p:nvPr>
        </p:nvSpPr>
        <p:spPr>
          <a:xfrm>
            <a:off x="4572000" y="1586725"/>
            <a:ext cx="4149000" cy="3084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02122"/>
              </a:buClr>
              <a:buSzPts val="1600"/>
              <a:buChar char="●"/>
            </a:pPr>
            <a:r>
              <a:rPr lang="zh-CN" sz="1600">
                <a:solidFill>
                  <a:srgbClr val="202122"/>
                </a:solidFill>
              </a:rPr>
              <a:t>The subsidy lowers the home firm’s cost and makes it want to export more</a:t>
            </a:r>
            <a:endParaRPr sz="1600">
              <a:solidFill>
                <a:srgbClr val="202122"/>
              </a:solidFill>
            </a:endParaRPr>
          </a:p>
          <a:p>
            <a:pPr indent="-330200" lvl="0" marL="457200" rtl="0" algn="l">
              <a:spcBef>
                <a:spcPts val="0"/>
              </a:spcBef>
              <a:spcAft>
                <a:spcPts val="0"/>
              </a:spcAft>
              <a:buClr>
                <a:srgbClr val="202122"/>
              </a:buClr>
              <a:buSzPts val="1600"/>
              <a:buChar char="●"/>
            </a:pPr>
            <a:r>
              <a:rPr lang="zh-CN" sz="1600">
                <a:solidFill>
                  <a:srgbClr val="202122"/>
                </a:solidFill>
              </a:rPr>
              <a:t>Foreign firm reduces its output</a:t>
            </a:r>
            <a:endParaRPr sz="1600">
              <a:solidFill>
                <a:srgbClr val="202122"/>
              </a:solidFill>
            </a:endParaRPr>
          </a:p>
          <a:p>
            <a:pPr indent="-330200" lvl="0" marL="457200" rtl="0" algn="l">
              <a:spcBef>
                <a:spcPts val="0"/>
              </a:spcBef>
              <a:spcAft>
                <a:spcPts val="0"/>
              </a:spcAft>
              <a:buClr>
                <a:srgbClr val="202122"/>
              </a:buClr>
              <a:buSzPts val="1600"/>
              <a:buChar char="●"/>
            </a:pPr>
            <a:r>
              <a:rPr lang="zh-CN" sz="1600">
                <a:solidFill>
                  <a:srgbClr val="202122"/>
                </a:solidFill>
              </a:rPr>
              <a:t>The domestic export subsidy increases, </a:t>
            </a:r>
            <a:r>
              <a:rPr lang="zh-CN" sz="1600">
                <a:solidFill>
                  <a:srgbClr val="202122"/>
                </a:solidFill>
              </a:rPr>
              <a:t>aggregate </a:t>
            </a:r>
            <a:r>
              <a:rPr lang="zh-CN" sz="1600">
                <a:solidFill>
                  <a:srgbClr val="202122"/>
                </a:solidFill>
              </a:rPr>
              <a:t>quantity rises, price fall, the profits of the domestic firm rise</a:t>
            </a:r>
            <a:endParaRPr sz="1600">
              <a:solidFill>
                <a:srgbClr val="202122"/>
              </a:solidFill>
            </a:endParaRPr>
          </a:p>
          <a:p>
            <a:pPr indent="-330200" lvl="0" marL="457200" rtl="0" algn="l">
              <a:spcBef>
                <a:spcPts val="0"/>
              </a:spcBef>
              <a:spcAft>
                <a:spcPts val="0"/>
              </a:spcAft>
              <a:buClr>
                <a:srgbClr val="202122"/>
              </a:buClr>
              <a:buSzPts val="1600"/>
              <a:buChar char="●"/>
            </a:pPr>
            <a:r>
              <a:rPr lang="zh-CN" sz="1600">
                <a:solidFill>
                  <a:srgbClr val="202122"/>
                </a:solidFill>
              </a:rPr>
              <a:t>The foreign profits decline</a:t>
            </a:r>
            <a:endParaRPr sz="1600">
              <a:solidFill>
                <a:srgbClr val="202122"/>
              </a:solidFill>
            </a:endParaRPr>
          </a:p>
          <a:p>
            <a:pPr indent="-330200" lvl="0" marL="457200" rtl="0" algn="l">
              <a:spcBef>
                <a:spcPts val="0"/>
              </a:spcBef>
              <a:spcAft>
                <a:spcPts val="0"/>
              </a:spcAft>
              <a:buClr>
                <a:srgbClr val="202122"/>
              </a:buClr>
              <a:buSzPts val="1600"/>
              <a:buChar char="●"/>
            </a:pPr>
            <a:r>
              <a:rPr lang="zh-CN" sz="1600">
                <a:solidFill>
                  <a:srgbClr val="202122"/>
                </a:solidFill>
              </a:rPr>
              <a:t>Rents shifted from the foreign firm to the home firm</a:t>
            </a:r>
            <a:endParaRPr sz="1600">
              <a:solidFill>
                <a:srgbClr val="202122"/>
              </a:solidFill>
            </a:endParaRPr>
          </a:p>
        </p:txBody>
      </p:sp>
      <p:pic>
        <p:nvPicPr>
          <p:cNvPr id="253" name="Google Shape;253;p37"/>
          <p:cNvPicPr preferRelativeResize="0"/>
          <p:nvPr/>
        </p:nvPicPr>
        <p:blipFill>
          <a:blip r:embed="rId3">
            <a:alphaModFix/>
          </a:blip>
          <a:stretch>
            <a:fillRect/>
          </a:stretch>
        </p:blipFill>
        <p:spPr>
          <a:xfrm>
            <a:off x="401825" y="1746050"/>
            <a:ext cx="4003075" cy="2765950"/>
          </a:xfrm>
          <a:prstGeom prst="rect">
            <a:avLst/>
          </a:prstGeom>
          <a:noFill/>
          <a:ln>
            <a:noFill/>
          </a:ln>
        </p:spPr>
      </p:pic>
      <p:sp>
        <p:nvSpPr>
          <p:cNvPr id="254" name="Google Shape;254;p37"/>
          <p:cNvSpPr txBox="1"/>
          <p:nvPr>
            <p:ph type="title"/>
          </p:nvPr>
        </p:nvSpPr>
        <p:spPr>
          <a:xfrm>
            <a:off x="1459350" y="539500"/>
            <a:ext cx="62253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Strategic Trade Policy Effect</a:t>
            </a:r>
            <a:endParaRPr sz="3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idx="1" type="body"/>
          </p:nvPr>
        </p:nvSpPr>
        <p:spPr>
          <a:xfrm>
            <a:off x="940900" y="1714500"/>
            <a:ext cx="5229300" cy="4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ctr">
              <a:spcBef>
                <a:spcPts val="0"/>
              </a:spcBef>
              <a:spcAft>
                <a:spcPts val="1600"/>
              </a:spcAft>
              <a:buNone/>
            </a:pPr>
            <a:r>
              <a:t/>
            </a:r>
            <a:endParaRPr/>
          </a:p>
        </p:txBody>
      </p:sp>
      <p:sp>
        <p:nvSpPr>
          <p:cNvPr id="260" name="Google Shape;260;p38"/>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Boeing/Airbus</a:t>
            </a:r>
            <a:endParaRPr/>
          </a:p>
          <a:p>
            <a:pPr indent="0" lvl="0" marL="0" rtl="0" algn="ctr">
              <a:spcBef>
                <a:spcPts val="0"/>
              </a:spcBef>
              <a:spcAft>
                <a:spcPts val="0"/>
              </a:spcAft>
              <a:buNone/>
            </a:pPr>
            <a:r>
              <a:rPr lang="zh-CN"/>
              <a:t>Context of a dispute</a:t>
            </a:r>
            <a:endParaRPr/>
          </a:p>
        </p:txBody>
      </p:sp>
      <p:sp>
        <p:nvSpPr>
          <p:cNvPr id="261" name="Google Shape;261;p38"/>
          <p:cNvSpPr txBox="1"/>
          <p:nvPr/>
        </p:nvSpPr>
        <p:spPr>
          <a:xfrm>
            <a:off x="1317475" y="1686950"/>
            <a:ext cx="6612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Questrial"/>
                <a:ea typeface="Questrial"/>
                <a:cs typeface="Questrial"/>
                <a:sym typeface="Questrial"/>
              </a:rPr>
              <a:t>Introduction:</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The Boeing / Airbus duel began in 1972</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Boieng is the American aircraft manufacturer</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Airbus is the European aircraft manufacturer</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The market is closed, only 2 competitors</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If an airline choose a “family” of plane, they won’t change because of the switching cost (money, work skills, processes)</a:t>
            </a:r>
            <a:endParaRPr>
              <a:latin typeface="Questrial"/>
              <a:ea typeface="Questrial"/>
              <a:cs typeface="Questrial"/>
              <a:sym typeface="Questrial"/>
            </a:endParaRPr>
          </a:p>
          <a:p>
            <a:pPr indent="0" lvl="0" marL="0" rtl="0" algn="l">
              <a:spcBef>
                <a:spcPts val="0"/>
              </a:spcBef>
              <a:spcAft>
                <a:spcPts val="0"/>
              </a:spcAft>
              <a:buNone/>
            </a:pPr>
            <a:r>
              <a:t/>
            </a:r>
            <a:endParaRPr>
              <a:latin typeface="Questrial"/>
              <a:ea typeface="Questrial"/>
              <a:cs typeface="Questrial"/>
              <a:sym typeface="Questrial"/>
            </a:endParaRPr>
          </a:p>
          <a:p>
            <a:pPr indent="0" lvl="0" marL="0" rtl="0" algn="l">
              <a:spcBef>
                <a:spcPts val="0"/>
              </a:spcBef>
              <a:spcAft>
                <a:spcPts val="0"/>
              </a:spcAft>
              <a:buNone/>
            </a:pPr>
            <a:r>
              <a:rPr lang="zh-CN">
                <a:latin typeface="Questrial"/>
                <a:ea typeface="Questrial"/>
                <a:cs typeface="Questrial"/>
                <a:sym typeface="Questrial"/>
              </a:rPr>
              <a:t>Beginning of the dispute:</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In 2004, the US launch a formal dispute at the WTO concerning the subsidies of EU for Airbus</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America declares that EU subsidies for aircraft makers broke global trade rules but in the same time also gives provide Boeing with subsidies</a:t>
            </a:r>
            <a:endParaRPr>
              <a:latin typeface="Questrial"/>
              <a:ea typeface="Questrial"/>
              <a:cs typeface="Questrial"/>
              <a:sym typeface="Questrial"/>
            </a:endParaRPr>
          </a:p>
        </p:txBody>
      </p:sp>
      <p:pic>
        <p:nvPicPr>
          <p:cNvPr id="262" name="Google Shape;262;p38"/>
          <p:cNvPicPr preferRelativeResize="0"/>
          <p:nvPr/>
        </p:nvPicPr>
        <p:blipFill>
          <a:blip r:embed="rId3">
            <a:alphaModFix/>
          </a:blip>
          <a:stretch>
            <a:fillRect/>
          </a:stretch>
        </p:blipFill>
        <p:spPr>
          <a:xfrm>
            <a:off x="7826400" y="3483825"/>
            <a:ext cx="1137425" cy="1404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681300" y="169625"/>
            <a:ext cx="86841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Boieng and airbus - the dispute</a:t>
            </a:r>
            <a:endParaRPr/>
          </a:p>
        </p:txBody>
      </p:sp>
      <p:sp>
        <p:nvSpPr>
          <p:cNvPr id="268" name="Google Shape;268;p39"/>
          <p:cNvSpPr txBox="1"/>
          <p:nvPr/>
        </p:nvSpPr>
        <p:spPr>
          <a:xfrm>
            <a:off x="607525" y="759000"/>
            <a:ext cx="82506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From the EU side to Airbus: subsidies, cheapest loans possibles</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From the Amercan side Airbus: subsidies, exclusivity contracts with the defense department and </a:t>
            </a:r>
            <a:r>
              <a:rPr lang="zh-CN" u="sng">
                <a:latin typeface="Questrial"/>
                <a:ea typeface="Questrial"/>
                <a:cs typeface="Questrial"/>
                <a:sym typeface="Questrial"/>
              </a:rPr>
              <a:t>tax breaks</a:t>
            </a:r>
            <a:r>
              <a:rPr lang="zh-CN">
                <a:latin typeface="Questrial"/>
                <a:ea typeface="Questrial"/>
                <a:cs typeface="Questrial"/>
                <a:sym typeface="Questrial"/>
              </a:rPr>
              <a:t> </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High complexity of discussion, requirements to assure to keep information private</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A deal could be if both companies stops recieving subsidies but will impact all countries as customers (even China, Canada, and so on)</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Since discussions failed, </a:t>
            </a:r>
            <a:r>
              <a:rPr b="1" lang="zh-CN">
                <a:latin typeface="Questrial"/>
                <a:ea typeface="Questrial"/>
                <a:cs typeface="Questrial"/>
                <a:sym typeface="Questrial"/>
              </a:rPr>
              <a:t>in 2019 WTO authorizes new US retaliatory tariffs</a:t>
            </a:r>
            <a:r>
              <a:rPr lang="zh-CN">
                <a:latin typeface="Questrial"/>
                <a:ea typeface="Questrial"/>
                <a:cs typeface="Questrial"/>
                <a:sym typeface="Questrial"/>
              </a:rPr>
              <a:t> for 7.5B$ of imported products (alcohol, cheese, clothes,...)</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25% of tariffs for certain products and 10% on plane, but America’s companies such as Delta airlines already planned purchases for years with airbus</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Pieces for plane manufacturing are coming from several countries and </a:t>
            </a:r>
            <a:r>
              <a:rPr lang="zh-CN">
                <a:latin typeface="Questrial"/>
                <a:ea typeface="Questrial"/>
                <a:cs typeface="Questrial"/>
                <a:sym typeface="Questrial"/>
              </a:rPr>
              <a:t>assembled</a:t>
            </a:r>
            <a:r>
              <a:rPr lang="zh-CN">
                <a:latin typeface="Questrial"/>
                <a:ea typeface="Questrial"/>
                <a:cs typeface="Questrial"/>
                <a:sym typeface="Questrial"/>
              </a:rPr>
              <a:t> in America (Alabama for examples)</a:t>
            </a:r>
            <a:endParaRPr>
              <a:latin typeface="Questrial"/>
              <a:ea typeface="Questrial"/>
              <a:cs typeface="Questrial"/>
              <a:sym typeface="Questrial"/>
            </a:endParaRPr>
          </a:p>
        </p:txBody>
      </p:sp>
      <p:sp>
        <p:nvSpPr>
          <p:cNvPr id="269" name="Google Shape;269;p39"/>
          <p:cNvSpPr txBox="1"/>
          <p:nvPr/>
        </p:nvSpPr>
        <p:spPr>
          <a:xfrm>
            <a:off x="1349450" y="3529500"/>
            <a:ext cx="8010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u="sng">
                <a:latin typeface="Questrial"/>
                <a:ea typeface="Questrial"/>
                <a:cs typeface="Questrial"/>
                <a:sym typeface="Questrial"/>
              </a:rPr>
              <a:t>About the possible evolution:</a:t>
            </a:r>
            <a:endParaRPr b="1" u="sng">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If WTO confirm that EU stops subsidies and their effects, these tariffs won’t be legit anymore</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WTO authorize EU to countermeasure US with tariffs</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America is blocking the appointment of judges to the WTO’s court of appeals and no new complaint could be taken into account if one or both decide to ignore the rules</a:t>
            </a:r>
            <a:endParaRPr>
              <a:latin typeface="Questrial"/>
              <a:ea typeface="Questrial"/>
              <a:cs typeface="Questrial"/>
              <a:sym typeface="Questrial"/>
            </a:endParaRPr>
          </a:p>
          <a:p>
            <a:pPr indent="457200" lvl="0" marL="457200" rtl="0" algn="l">
              <a:spcBef>
                <a:spcPts val="0"/>
              </a:spcBef>
              <a:spcAft>
                <a:spcPts val="0"/>
              </a:spcAft>
              <a:buNone/>
            </a:pPr>
            <a:r>
              <a:rPr b="1" lang="zh-CN">
                <a:latin typeface="Questrial"/>
                <a:ea typeface="Questrial"/>
                <a:cs typeface="Questrial"/>
                <a:sym typeface="Questrial"/>
              </a:rPr>
              <a:t>→</a:t>
            </a:r>
            <a:r>
              <a:rPr lang="zh-CN">
                <a:latin typeface="Questrial"/>
                <a:ea typeface="Questrial"/>
                <a:cs typeface="Questrial"/>
                <a:sym typeface="Questrial"/>
              </a:rPr>
              <a:t> Both sides could decide whether to put more tariffs, status quo or alleviate it</a:t>
            </a:r>
            <a:endParaRPr>
              <a:latin typeface="Questrial"/>
              <a:ea typeface="Questrial"/>
              <a:cs typeface="Questrial"/>
              <a:sym typeface="Questrial"/>
            </a:endParaRPr>
          </a:p>
          <a:p>
            <a:pPr indent="0" lvl="0" marL="0" rtl="0" algn="l">
              <a:spcBef>
                <a:spcPts val="0"/>
              </a:spcBef>
              <a:spcAft>
                <a:spcPts val="0"/>
              </a:spcAft>
              <a:buNone/>
            </a:pPr>
            <a:r>
              <a:t/>
            </a:r>
            <a:endParaRPr>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73" name="Shape 273"/>
        <p:cNvGrpSpPr/>
        <p:nvPr/>
      </p:nvGrpSpPr>
      <p:grpSpPr>
        <a:xfrm>
          <a:off x="0" y="0"/>
          <a:ext cx="0" cy="0"/>
          <a:chOff x="0" y="0"/>
          <a:chExt cx="0" cy="0"/>
        </a:xfrm>
      </p:grpSpPr>
      <p:sp>
        <p:nvSpPr>
          <p:cNvPr id="274" name="Google Shape;274;p40"/>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Boeing/Airbus</a:t>
            </a:r>
            <a:endParaRPr/>
          </a:p>
          <a:p>
            <a:pPr indent="0" lvl="0" marL="0" rtl="0" algn="ctr">
              <a:spcBef>
                <a:spcPts val="0"/>
              </a:spcBef>
              <a:spcAft>
                <a:spcPts val="0"/>
              </a:spcAft>
              <a:buNone/>
            </a:pPr>
            <a:r>
              <a:rPr lang="zh-CN"/>
              <a:t>game theory </a:t>
            </a:r>
            <a:r>
              <a:rPr lang="zh-CN"/>
              <a:t>(1/2)</a:t>
            </a:r>
            <a:endParaRPr/>
          </a:p>
        </p:txBody>
      </p:sp>
      <p:pic>
        <p:nvPicPr>
          <p:cNvPr id="275" name="Google Shape;275;p40"/>
          <p:cNvPicPr preferRelativeResize="0"/>
          <p:nvPr/>
        </p:nvPicPr>
        <p:blipFill>
          <a:blip r:embed="rId3">
            <a:alphaModFix/>
          </a:blip>
          <a:stretch>
            <a:fillRect/>
          </a:stretch>
        </p:blipFill>
        <p:spPr>
          <a:xfrm>
            <a:off x="4572000" y="2975513"/>
            <a:ext cx="4176776" cy="1633075"/>
          </a:xfrm>
          <a:prstGeom prst="rect">
            <a:avLst/>
          </a:prstGeom>
          <a:noFill/>
          <a:ln>
            <a:noFill/>
          </a:ln>
        </p:spPr>
      </p:pic>
      <p:sp>
        <p:nvSpPr>
          <p:cNvPr id="276" name="Google Shape;276;p40"/>
          <p:cNvSpPr txBox="1"/>
          <p:nvPr/>
        </p:nvSpPr>
        <p:spPr>
          <a:xfrm>
            <a:off x="162575" y="2143200"/>
            <a:ext cx="4283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Two firms in the international market located in different countries</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Situation comparable to Prisoner’s dilemna</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The concept of first mover advantage</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zh-CN">
                <a:latin typeface="Questrial"/>
                <a:ea typeface="Questrial"/>
                <a:cs typeface="Questrial"/>
                <a:sym typeface="Questrial"/>
              </a:rPr>
              <a:t>Nash equilibriums are DP/P or P/DP</a:t>
            </a:r>
            <a:endParaRPr>
              <a:latin typeface="Questrial"/>
              <a:ea typeface="Questrial"/>
              <a:cs typeface="Questrial"/>
              <a:sym typeface="Questrial"/>
            </a:endParaRPr>
          </a:p>
          <a:p>
            <a:pPr indent="0" lvl="0" marL="457200" rtl="0" algn="l">
              <a:spcBef>
                <a:spcPts val="0"/>
              </a:spcBef>
              <a:spcAft>
                <a:spcPts val="0"/>
              </a:spcAft>
              <a:buNone/>
            </a:pPr>
            <a:r>
              <a:t/>
            </a:r>
            <a:endParaRPr>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Grayscale Pitch Deck by Slidesgo">
  <a:themeElements>
    <a:clrScheme name="Simple Light">
      <a:dk1>
        <a:srgbClr val="961A1A"/>
      </a:dk1>
      <a:lt1>
        <a:srgbClr val="EC9898"/>
      </a:lt1>
      <a:dk2>
        <a:srgbClr val="E4D7D7"/>
      </a:dk2>
      <a:lt2>
        <a:srgbClr val="929292"/>
      </a:lt2>
      <a:accent1>
        <a:srgbClr val="AA4949"/>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