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336" r:id="rId3"/>
    <p:sldId id="337" r:id="rId5"/>
    <p:sldId id="283" r:id="rId6"/>
    <p:sldId id="264" r:id="rId7"/>
    <p:sldId id="296" r:id="rId8"/>
    <p:sldId id="330" r:id="rId9"/>
    <p:sldId id="332" r:id="rId10"/>
    <p:sldId id="333" r:id="rId11"/>
    <p:sldId id="256" r:id="rId12"/>
    <p:sldId id="338" r:id="rId13"/>
    <p:sldId id="257" r:id="rId14"/>
    <p:sldId id="258" r:id="rId15"/>
    <p:sldId id="259" r:id="rId16"/>
    <p:sldId id="334" r:id="rId17"/>
    <p:sldId id="335" r:id="rId18"/>
  </p:sldIdLst>
  <p:sldSz cx="9144000" cy="5143500" type="screen16x9"/>
  <p:notesSz cx="6858000" cy="9144000"/>
  <p:embeddedFontLst>
    <p:embeddedFont>
      <p:font typeface="Dosis ExtraLight"/>
      <p:regular r:id="rId23"/>
    </p:embeddedFont>
    <p:embeddedFont>
      <p:font typeface="Titillium Web Light" panose="00000500000000000000"/>
      <p:regular r:id="rId24"/>
    </p:embeddedFont>
    <p:embeddedFont>
      <p:font typeface="Titillium Web" panose="00000500000000000000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6B4B4F23-16FF-410F-86AE-CF3A33572D14}">
          <p14:sldIdLst/>
        </p14:section>
        <p14:section name="Template" id="{566D72BA-4EBB-49DE-95C5-3EB51E406422}">
          <p14:sldIdLst>
            <p14:sldId id="336"/>
            <p14:sldId id="337"/>
            <p14:sldId id="283"/>
            <p14:sldId id="264"/>
            <p14:sldId id="296"/>
            <p14:sldId id="332"/>
            <p14:sldId id="333"/>
            <p14:sldId id="256"/>
            <p14:sldId id="338"/>
            <p14:sldId id="257"/>
            <p14:sldId id="258"/>
            <p14:sldId id="259"/>
            <p14:sldId id="334"/>
            <p14:sldId id="335"/>
            <p14:sldId id="33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7A1"/>
    <a:srgbClr val="80BFB7"/>
    <a:srgbClr val="01597F"/>
    <a:srgbClr val="003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94650"/>
  </p:normalViewPr>
  <p:slideViewPr>
    <p:cSldViewPr snapToGrid="0">
      <p:cViewPr varScale="1">
        <p:scale>
          <a:sx n="118" d="100"/>
          <a:sy n="118" d="100"/>
        </p:scale>
        <p:origin x="294" y="42"/>
      </p:cViewPr>
      <p:guideLst>
        <p:guide pos="423"/>
        <p:guide orient="horz" pos="3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7" name="Google Shape;33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Google Shape;4128;gd29438504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9" name="Google Shape;4129;gd29438504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1" name="Google Shape;3321;gd89b1c710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2" name="Google Shape;3322;gd89b1c710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9" name="Google Shape;3329;gd89b1c71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0" name="Google Shape;3330;gd89b1c71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6" name="Google Shape;33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7" name="Google Shape;33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4" name="Google Shape;3344;gd89b1c710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5" name="Google Shape;3345;gd89b1c710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1" name="Google Shape;33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2" name="Google Shape;33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7" name="Google Shape;33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Google Shape;4128;gd29438504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9" name="Google Shape;4129;gd29438504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sign</a:t>
            </a:r>
            <a:r>
              <a:rPr lang="es-ES" dirty="0"/>
              <a:t> </a:t>
            </a:r>
            <a:r>
              <a:rPr lang="es-ES" dirty="0" err="1"/>
              <a:t>statistic</a:t>
            </a:r>
            <a:r>
              <a:rPr lang="es-ES" dirty="0"/>
              <a:t>: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sign</a:t>
            </a:r>
            <a:r>
              <a:rPr lang="es-ES" dirty="0"/>
              <a:t> of </a:t>
            </a:r>
            <a:r>
              <a:rPr lang="es-ES" dirty="0" err="1"/>
              <a:t>both</a:t>
            </a:r>
            <a:r>
              <a:rPr lang="es-ES" dirty="0"/>
              <a:t> </a:t>
            </a:r>
            <a:r>
              <a:rPr lang="es-ES" dirty="0" err="1"/>
              <a:t>sides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equation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equal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can </a:t>
            </a:r>
            <a:r>
              <a:rPr lang="es-ES" dirty="0" err="1"/>
              <a:t>atleast</a:t>
            </a:r>
            <a:r>
              <a:rPr lang="es-ES" dirty="0"/>
              <a:t> </a:t>
            </a:r>
            <a:r>
              <a:rPr lang="es-ES" dirty="0" err="1"/>
              <a:t>predict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country </a:t>
            </a:r>
            <a:r>
              <a:rPr lang="es-ES" dirty="0" err="1"/>
              <a:t>exports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imports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factor </a:t>
            </a:r>
            <a:r>
              <a:rPr lang="es-ES" dirty="0" err="1"/>
              <a:t>endowment</a:t>
            </a:r>
            <a:r>
              <a:rPr lang="es-ES" dirty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sign</a:t>
            </a:r>
            <a:r>
              <a:rPr lang="es-ES" dirty="0"/>
              <a:t> </a:t>
            </a:r>
            <a:r>
              <a:rPr lang="es-ES" dirty="0" err="1"/>
              <a:t>statistic</a:t>
            </a:r>
            <a:r>
              <a:rPr lang="es-ES" dirty="0"/>
              <a:t>: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sign</a:t>
            </a:r>
            <a:r>
              <a:rPr lang="es-ES" dirty="0"/>
              <a:t> of </a:t>
            </a:r>
            <a:r>
              <a:rPr lang="es-ES" dirty="0" err="1"/>
              <a:t>both</a:t>
            </a:r>
            <a:r>
              <a:rPr lang="es-ES" dirty="0"/>
              <a:t> </a:t>
            </a:r>
            <a:r>
              <a:rPr lang="es-ES" dirty="0" err="1"/>
              <a:t>sides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equation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equal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can </a:t>
            </a:r>
            <a:r>
              <a:rPr lang="es-ES" dirty="0" err="1"/>
              <a:t>atleast</a:t>
            </a:r>
            <a:r>
              <a:rPr lang="es-ES" dirty="0"/>
              <a:t> </a:t>
            </a:r>
            <a:r>
              <a:rPr lang="es-ES" dirty="0" err="1"/>
              <a:t>predict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country </a:t>
            </a:r>
            <a:r>
              <a:rPr lang="es-ES" dirty="0" err="1"/>
              <a:t>exports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imports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factor </a:t>
            </a:r>
            <a:r>
              <a:rPr lang="es-ES" dirty="0" err="1"/>
              <a:t>endowment</a:t>
            </a:r>
            <a:r>
              <a:rPr lang="es-ES" dirty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sign</a:t>
            </a:r>
            <a:r>
              <a:rPr lang="es-ES" dirty="0"/>
              <a:t> </a:t>
            </a:r>
            <a:r>
              <a:rPr lang="es-ES" dirty="0" err="1"/>
              <a:t>statistic</a:t>
            </a:r>
            <a:r>
              <a:rPr lang="es-ES" dirty="0"/>
              <a:t>: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sign</a:t>
            </a:r>
            <a:r>
              <a:rPr lang="es-ES" dirty="0"/>
              <a:t> of </a:t>
            </a:r>
            <a:r>
              <a:rPr lang="es-ES" dirty="0" err="1"/>
              <a:t>both</a:t>
            </a:r>
            <a:r>
              <a:rPr lang="es-ES" dirty="0"/>
              <a:t> </a:t>
            </a:r>
            <a:r>
              <a:rPr lang="es-ES" dirty="0" err="1"/>
              <a:t>sides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equation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equal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can </a:t>
            </a:r>
            <a:r>
              <a:rPr lang="es-ES" dirty="0" err="1"/>
              <a:t>atleast</a:t>
            </a:r>
            <a:r>
              <a:rPr lang="es-ES" dirty="0"/>
              <a:t> </a:t>
            </a:r>
            <a:r>
              <a:rPr lang="es-ES" dirty="0" err="1"/>
              <a:t>predict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country </a:t>
            </a:r>
            <a:r>
              <a:rPr lang="es-ES" dirty="0" err="1"/>
              <a:t>exports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imports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factor </a:t>
            </a:r>
            <a:r>
              <a:rPr lang="es-ES" dirty="0" err="1"/>
              <a:t>endowment</a:t>
            </a:r>
            <a:r>
              <a:rPr lang="es-ES" dirty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sign</a:t>
            </a:r>
            <a:r>
              <a:rPr lang="es-ES" dirty="0"/>
              <a:t> </a:t>
            </a:r>
            <a:r>
              <a:rPr lang="es-ES" dirty="0" err="1"/>
              <a:t>statistic</a:t>
            </a:r>
            <a:r>
              <a:rPr lang="es-ES" dirty="0"/>
              <a:t>: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sign</a:t>
            </a:r>
            <a:r>
              <a:rPr lang="es-ES" dirty="0"/>
              <a:t> of </a:t>
            </a:r>
            <a:r>
              <a:rPr lang="es-ES" dirty="0" err="1"/>
              <a:t>both</a:t>
            </a:r>
            <a:r>
              <a:rPr lang="es-ES" dirty="0"/>
              <a:t> </a:t>
            </a:r>
            <a:r>
              <a:rPr lang="es-ES" dirty="0" err="1"/>
              <a:t>sides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equation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equal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can </a:t>
            </a:r>
            <a:r>
              <a:rPr lang="es-ES" dirty="0" err="1"/>
              <a:t>atleast</a:t>
            </a:r>
            <a:r>
              <a:rPr lang="es-ES" dirty="0"/>
              <a:t> </a:t>
            </a:r>
            <a:r>
              <a:rPr lang="es-ES" dirty="0" err="1"/>
              <a:t>predict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country </a:t>
            </a:r>
            <a:r>
              <a:rPr lang="es-ES" dirty="0" err="1"/>
              <a:t>exports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imports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factor </a:t>
            </a:r>
            <a:r>
              <a:rPr lang="es-ES" dirty="0" err="1"/>
              <a:t>endowment</a:t>
            </a:r>
            <a:r>
              <a:rPr lang="es-ES" dirty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7" name="Google Shape;33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 panose="00000500000000000000"/>
              <a:buChar char="▪"/>
              <a:defRPr sz="2400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 panose="00000500000000000000"/>
              <a:buChar char="▫"/>
              <a:defRPr sz="2400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 panose="00000500000000000000"/>
              <a:buChar char="▫"/>
              <a:defRPr sz="2400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 panose="00000500000000000000"/>
              <a:buChar char="▫"/>
              <a:defRPr sz="2400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 panose="00000500000000000000"/>
              <a:buChar char="▫"/>
              <a:defRPr sz="2400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 panose="00000500000000000000"/>
              <a:buChar char="▫"/>
              <a:defRPr sz="2400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 panose="00000500000000000000"/>
              <a:buChar char="●"/>
              <a:defRPr sz="2400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 panose="00000500000000000000"/>
              <a:buChar char="○"/>
              <a:defRPr sz="2400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 panose="00000500000000000000"/>
              <a:buChar char="■"/>
              <a:defRPr sz="2400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3" Type="http://schemas.openxmlformats.org/officeDocument/2006/relationships/notesSlide" Target="../notesSlides/notesSlide6.xml"/><Relationship Id="rId12" Type="http://schemas.openxmlformats.org/officeDocument/2006/relationships/slideLayout" Target="../slideLayouts/slideLayout3.xml"/><Relationship Id="rId11" Type="http://schemas.openxmlformats.org/officeDocument/2006/relationships/tags" Target="../tags/tag4.xml"/><Relationship Id="rId10" Type="http://schemas.openxmlformats.org/officeDocument/2006/relationships/tags" Target="../tags/tag3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p2"/>
          <p:cNvSpPr txBox="1">
            <a:spLocks noGrp="1"/>
          </p:cNvSpPr>
          <p:nvPr>
            <p:ph type="ctrTitle"/>
          </p:nvPr>
        </p:nvSpPr>
        <p:spPr>
          <a:xfrm>
            <a:off x="680190" y="2063720"/>
            <a:ext cx="509792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4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sz="4400" b="1" dirty="0"/>
              <a:t>Presentation of Trefler and Romalis papers</a:t>
            </a:r>
            <a:endParaRPr sz="4400" dirty="0"/>
          </a:p>
        </p:txBody>
      </p:sp>
      <p:sp>
        <p:nvSpPr>
          <p:cNvPr id="3" name="TextBox 1"/>
          <p:cNvSpPr txBox="1"/>
          <p:nvPr/>
        </p:nvSpPr>
        <p:spPr>
          <a:xfrm>
            <a:off x="754582" y="3641599"/>
            <a:ext cx="2097049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100" dirty="0">
              <a:solidFill>
                <a:srgbClr val="80BFB7"/>
              </a:solidFill>
            </a:endParaRPr>
          </a:p>
          <a:p>
            <a:r>
              <a:rPr lang="fr-FR" sz="1200" b="1" dirty="0">
                <a:solidFill>
                  <a:srgbClr val="80BFB7"/>
                </a:solidFill>
                <a:latin typeface="Titillium Web Light" panose="00000500000000000000"/>
              </a:rPr>
              <a:t>BAI </a:t>
            </a:r>
            <a:r>
              <a:rPr lang="fr-FR" sz="1200" b="1" dirty="0" err="1">
                <a:solidFill>
                  <a:srgbClr val="80BFB7"/>
                </a:solidFill>
                <a:latin typeface="Titillium Web Light" panose="00000500000000000000"/>
              </a:rPr>
              <a:t>Minxuan</a:t>
            </a:r>
            <a:r>
              <a:rPr lang="fr-FR" sz="1200" b="1" dirty="0">
                <a:solidFill>
                  <a:srgbClr val="80BFB7"/>
                </a:solidFill>
                <a:latin typeface="Titillium Web Light" panose="00000500000000000000"/>
              </a:rPr>
              <a:t> </a:t>
            </a:r>
            <a:endParaRPr lang="fr-FR" sz="1200" b="1" dirty="0">
              <a:solidFill>
                <a:srgbClr val="80BFB7"/>
              </a:solidFill>
              <a:latin typeface="Titillium Web Light" panose="00000500000000000000"/>
            </a:endParaRPr>
          </a:p>
          <a:p>
            <a:r>
              <a:rPr lang="fr-FR" sz="1200" b="1" dirty="0">
                <a:solidFill>
                  <a:srgbClr val="80BFB7"/>
                </a:solidFill>
                <a:latin typeface="Titillium Web Light" panose="00000500000000000000"/>
              </a:rPr>
              <a:t>BARDI VALE </a:t>
            </a:r>
            <a:r>
              <a:rPr lang="fr-FR" sz="1200" b="1" dirty="0" err="1">
                <a:solidFill>
                  <a:srgbClr val="80BFB7"/>
                </a:solidFill>
                <a:latin typeface="Titillium Web Light" panose="00000500000000000000"/>
              </a:rPr>
              <a:t>Yago</a:t>
            </a:r>
            <a:r>
              <a:rPr lang="fr-FR" sz="1200" b="1" dirty="0">
                <a:solidFill>
                  <a:srgbClr val="80BFB7"/>
                </a:solidFill>
                <a:latin typeface="Titillium Web Light" panose="00000500000000000000"/>
              </a:rPr>
              <a:t> Alessandro</a:t>
            </a:r>
            <a:br>
              <a:rPr lang="fr-FR" sz="1200" b="1" dirty="0">
                <a:solidFill>
                  <a:srgbClr val="80BFB7"/>
                </a:solidFill>
                <a:latin typeface="Titillium Web Light" panose="00000500000000000000"/>
              </a:rPr>
            </a:br>
            <a:r>
              <a:rPr lang="fr-FR" sz="1200" b="1" dirty="0">
                <a:solidFill>
                  <a:srgbClr val="80BFB7"/>
                </a:solidFill>
                <a:latin typeface="Titillium Web Light" panose="00000500000000000000"/>
              </a:rPr>
              <a:t>CITROËN Gaspard </a:t>
            </a:r>
            <a:endParaRPr lang="fr-FR" sz="1200" b="1" dirty="0">
              <a:solidFill>
                <a:srgbClr val="80BFB7"/>
              </a:solidFill>
              <a:latin typeface="Titillium Web Light" panose="00000500000000000000"/>
            </a:endParaRPr>
          </a:p>
          <a:p>
            <a:r>
              <a:rPr lang="fr-FR" sz="1200" b="1" dirty="0">
                <a:solidFill>
                  <a:srgbClr val="80BFB7"/>
                </a:solidFill>
                <a:latin typeface="Titillium Web Light" panose="00000500000000000000"/>
              </a:rPr>
              <a:t>DÉCLOUX-CARRÉ Marion</a:t>
            </a:r>
            <a:endParaRPr lang="en-GB" sz="1200" b="1" dirty="0">
              <a:solidFill>
                <a:srgbClr val="80BFB7"/>
              </a:solidFill>
              <a:latin typeface="Titillium Web Light" panose="0000050000000000000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754582" y="428255"/>
            <a:ext cx="226376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80BFB7"/>
                </a:solidFill>
                <a:latin typeface="Titillium Web Light" panose="00000500000000000000"/>
              </a:rPr>
              <a:t>11/05/2021</a:t>
            </a:r>
            <a:endParaRPr lang="en-GB" sz="1600" b="1" dirty="0">
              <a:solidFill>
                <a:srgbClr val="80BFB7"/>
              </a:solidFill>
              <a:latin typeface="Titillium Web Light" panose="00000500000000000000"/>
            </a:endParaRPr>
          </a:p>
          <a:p>
            <a:endParaRPr lang="en-GB" sz="1600" b="1" dirty="0">
              <a:solidFill>
                <a:srgbClr val="80BFB7"/>
              </a:solidFill>
              <a:latin typeface="Titillium Web Light" panose="00000500000000000000"/>
            </a:endParaRPr>
          </a:p>
          <a:p>
            <a:r>
              <a:rPr lang="en-GB" sz="1600" b="1" dirty="0">
                <a:solidFill>
                  <a:srgbClr val="80BFB7"/>
                </a:solidFill>
                <a:latin typeface="Titillium Web Light" panose="00000500000000000000"/>
              </a:rPr>
              <a:t>International economics</a:t>
            </a:r>
            <a:endParaRPr lang="en-GB" sz="1600" b="1" dirty="0">
              <a:solidFill>
                <a:srgbClr val="80BFB7"/>
              </a:solidFill>
              <a:latin typeface="Titillium Web Light" panose="00000500000000000000"/>
            </a:endParaRPr>
          </a:p>
          <a:p>
            <a:endParaRPr lang="en-GB" dirty="0">
              <a:solidFill>
                <a:srgbClr val="80BFB7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1" name="Google Shape;4131;p40"/>
          <p:cNvSpPr txBox="1">
            <a:spLocks noGrp="1"/>
          </p:cNvSpPr>
          <p:nvPr>
            <p:ph type="title"/>
          </p:nvPr>
        </p:nvSpPr>
        <p:spPr>
          <a:xfrm>
            <a:off x="501141" y="45110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“Factor Proportions and the Structure of Commodity Trade” (2004)</a:t>
            </a:r>
            <a:endParaRPr sz="3200" dirty="0"/>
          </a:p>
        </p:txBody>
      </p:sp>
      <p:sp>
        <p:nvSpPr>
          <p:cNvPr id="4132" name="Google Shape;4132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133" name="Google Shape;4133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34" name="Google Shape;4134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135" name="Google Shape;4135;p40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4136" name="Google Shape;413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endParaRPr>
            </a:p>
          </p:txBody>
        </p:sp>
        <p:sp>
          <p:nvSpPr>
            <p:cNvPr id="4137" name="Google Shape;413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1"/>
                  </a:solidFill>
                  <a:latin typeface="Titillium Web" panose="00000500000000000000"/>
                  <a:ea typeface="Titillium Web" panose="00000500000000000000"/>
                  <a:cs typeface="Titillium Web" panose="00000500000000000000"/>
                  <a:sym typeface="Titillium Web" panose="00000500000000000000"/>
                </a:rPr>
                <a:t>1</a:t>
              </a:r>
              <a:endParaRPr sz="600"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endParaRPr>
            </a:p>
          </p:txBody>
        </p:sp>
      </p:grpSp>
      <p:grpSp>
        <p:nvGrpSpPr>
          <p:cNvPr id="4138" name="Google Shape;4138;p40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4139" name="Google Shape;413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endParaRPr>
            </a:p>
          </p:txBody>
        </p:sp>
        <p:sp>
          <p:nvSpPr>
            <p:cNvPr id="4140" name="Google Shape;414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1"/>
                  </a:solidFill>
                  <a:latin typeface="Titillium Web" panose="00000500000000000000"/>
                  <a:ea typeface="Titillium Web" panose="00000500000000000000"/>
                  <a:cs typeface="Titillium Web" panose="00000500000000000000"/>
                  <a:sym typeface="Titillium Web" panose="00000500000000000000"/>
                </a:rPr>
                <a:t>3</a:t>
              </a:r>
              <a:endParaRPr sz="600"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endParaRPr>
            </a:p>
          </p:txBody>
        </p:sp>
      </p:grpSp>
      <p:grpSp>
        <p:nvGrpSpPr>
          <p:cNvPr id="4141" name="Google Shape;4141;p40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4142" name="Google Shape;414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endParaRPr>
            </a:p>
          </p:txBody>
        </p:sp>
        <p:sp>
          <p:nvSpPr>
            <p:cNvPr id="4143" name="Google Shape;414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1"/>
                  </a:solidFill>
                  <a:latin typeface="Titillium Web" panose="00000500000000000000"/>
                  <a:ea typeface="Titillium Web" panose="00000500000000000000"/>
                  <a:cs typeface="Titillium Web" panose="00000500000000000000"/>
                  <a:sym typeface="Titillium Web" panose="00000500000000000000"/>
                </a:rPr>
                <a:t>5</a:t>
              </a:r>
              <a:endParaRPr sz="600"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endParaRPr>
            </a:p>
          </p:txBody>
        </p:sp>
      </p:grpSp>
      <p:grpSp>
        <p:nvGrpSpPr>
          <p:cNvPr id="4147" name="Google Shape;4147;p40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4148" name="Google Shape;414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endParaRPr>
            </a:p>
          </p:txBody>
        </p:sp>
        <p:sp>
          <p:nvSpPr>
            <p:cNvPr id="4149" name="Google Shape;414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1"/>
                  </a:solidFill>
                  <a:latin typeface="Titillium Web" panose="00000500000000000000"/>
                  <a:ea typeface="Titillium Web" panose="00000500000000000000"/>
                  <a:cs typeface="Titillium Web" panose="00000500000000000000"/>
                  <a:sym typeface="Titillium Web" panose="00000500000000000000"/>
                </a:rPr>
                <a:t>4</a:t>
              </a:r>
              <a:endParaRPr sz="600"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endParaRPr>
            </a:p>
          </p:txBody>
        </p:sp>
      </p:grpSp>
      <p:grpSp>
        <p:nvGrpSpPr>
          <p:cNvPr id="4150" name="Google Shape;4150;p40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4151" name="Google Shape;415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endParaRPr>
            </a:p>
          </p:txBody>
        </p:sp>
        <p:sp>
          <p:nvSpPr>
            <p:cNvPr id="4152" name="Google Shape;415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1"/>
                  </a:solidFill>
                  <a:latin typeface="Titillium Web" panose="00000500000000000000"/>
                  <a:ea typeface="Titillium Web" panose="00000500000000000000"/>
                  <a:cs typeface="Titillium Web" panose="00000500000000000000"/>
                  <a:sym typeface="Titillium Web" panose="00000500000000000000"/>
                </a:rPr>
                <a:t>2</a:t>
              </a:r>
              <a:endParaRPr sz="600"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endParaRPr>
            </a:p>
          </p:txBody>
        </p:sp>
      </p:grpSp>
      <p:sp>
        <p:nvSpPr>
          <p:cNvPr id="4153" name="Google Shape;4153;p40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Author and hypothesis</a:t>
            </a:r>
            <a:endParaRPr sz="900" dirty="0">
              <a:solidFill>
                <a:schemeClr val="dk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</p:txBody>
      </p:sp>
      <p:sp>
        <p:nvSpPr>
          <p:cNvPr id="4154" name="Google Shape;4154;p40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 err="1">
                <a:solidFill>
                  <a:schemeClr val="dk1"/>
                </a:solidFill>
                <a:latin typeface="Titillium Web" panose="00000500000000000000"/>
              </a:rPr>
              <a:t>Empirical</a:t>
            </a:r>
            <a:r>
              <a:rPr lang="fr-FR" sz="900" dirty="0">
                <a:solidFill>
                  <a:schemeClr val="dk1"/>
                </a:solidFill>
                <a:latin typeface="Titillium Web" panose="00000500000000000000"/>
              </a:rPr>
              <a:t> data </a:t>
            </a:r>
            <a:endParaRPr lang="fr-FR" sz="900" dirty="0">
              <a:solidFill>
                <a:schemeClr val="dk1"/>
              </a:solidFill>
              <a:latin typeface="Titillium Web" panose="00000500000000000000"/>
            </a:endParaRPr>
          </a:p>
        </p:txBody>
      </p:sp>
      <p:sp>
        <p:nvSpPr>
          <p:cNvPr id="4155" name="Google Shape;4155;p40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Empirical data</a:t>
            </a:r>
            <a:endParaRPr sz="900" dirty="0">
              <a:solidFill>
                <a:schemeClr val="dk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</p:txBody>
      </p:sp>
      <p:sp>
        <p:nvSpPr>
          <p:cNvPr id="4156" name="Google Shape;4156;p40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dk1"/>
                </a:solidFill>
                <a:latin typeface="Titillium Web" panose="00000500000000000000"/>
              </a:rPr>
              <a:t>The quasi Heckscher-Ohlin prediction</a:t>
            </a:r>
            <a:endParaRPr sz="900" dirty="0">
              <a:solidFill>
                <a:schemeClr val="dk1"/>
              </a:solidFill>
              <a:latin typeface="Titillium Web" panose="00000500000000000000"/>
              <a:sym typeface="Titillium Web" panose="00000500000000000000"/>
            </a:endParaRPr>
          </a:p>
        </p:txBody>
      </p:sp>
      <p:sp>
        <p:nvSpPr>
          <p:cNvPr id="4157" name="Google Shape;4157;p40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>
                <a:solidFill>
                  <a:schemeClr val="dk1"/>
                </a:solidFill>
                <a:latin typeface="Titillium Web" panose="00000500000000000000"/>
              </a:rPr>
              <a:t>The quasi-</a:t>
            </a:r>
            <a:r>
              <a:rPr lang="fr-FR" sz="900" dirty="0" err="1">
                <a:solidFill>
                  <a:schemeClr val="dk1"/>
                </a:solidFill>
                <a:latin typeface="Titillium Web" panose="00000500000000000000"/>
              </a:rPr>
              <a:t>Rybczynski</a:t>
            </a:r>
            <a:r>
              <a:rPr lang="fr-FR" sz="900" dirty="0">
                <a:solidFill>
                  <a:schemeClr val="dk1"/>
                </a:solidFill>
                <a:latin typeface="Titillium Web" panose="00000500000000000000"/>
              </a:rPr>
              <a:t> </a:t>
            </a:r>
            <a:r>
              <a:rPr lang="fr-FR" sz="900" dirty="0" err="1">
                <a:solidFill>
                  <a:schemeClr val="dk1"/>
                </a:solidFill>
                <a:latin typeface="Titillium Web" panose="00000500000000000000"/>
              </a:rPr>
              <a:t>prediction</a:t>
            </a:r>
            <a:endParaRPr lang="fr-FR" sz="900" dirty="0">
              <a:solidFill>
                <a:schemeClr val="dk1"/>
              </a:solidFill>
              <a:latin typeface="Titillium Web" panose="0000050000000000000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14396" y="879800"/>
            <a:ext cx="1588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80BFB7"/>
                </a:solidFill>
                <a:latin typeface="Titillium Web Light" panose="00000500000000000000"/>
              </a:rPr>
              <a:t>By John </a:t>
            </a:r>
            <a:r>
              <a:rPr lang="en-GB" sz="1600" b="1" dirty="0" err="1">
                <a:solidFill>
                  <a:srgbClr val="80BFB7"/>
                </a:solidFill>
                <a:latin typeface="Titillium Web Light" panose="00000500000000000000"/>
              </a:rPr>
              <a:t>Romalis</a:t>
            </a:r>
            <a:endParaRPr lang="en-GB" sz="1600" b="1" dirty="0">
              <a:solidFill>
                <a:srgbClr val="80BFB7"/>
              </a:solidFill>
              <a:latin typeface="Titillium Web Light" panose="00000500000000000000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4" name="Google Shape;3324;gd89b1c710b_1_1"/>
          <p:cNvSpPr txBox="1">
            <a:spLocks noGrp="1"/>
          </p:cNvSpPr>
          <p:nvPr>
            <p:ph type="title"/>
          </p:nvPr>
        </p:nvSpPr>
        <p:spPr>
          <a:xfrm>
            <a:off x="437100" y="-5769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3200" dirty="0"/>
              <a:t>Author and hypothesis</a:t>
            </a:r>
            <a:endParaRPr sz="3200" dirty="0"/>
          </a:p>
        </p:txBody>
      </p:sp>
      <p:sp>
        <p:nvSpPr>
          <p:cNvPr id="3325" name="Google Shape;3325;gd89b1c710b_1_1"/>
          <p:cNvSpPr txBox="1">
            <a:spLocks noGrp="1"/>
          </p:cNvSpPr>
          <p:nvPr>
            <p:ph type="body" idx="1"/>
          </p:nvPr>
        </p:nvSpPr>
        <p:spPr>
          <a:xfrm>
            <a:off x="677840" y="799710"/>
            <a:ext cx="4753500" cy="30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GB" dirty="0"/>
              <a:t>John Romalis, </a:t>
            </a:r>
            <a:r>
              <a:rPr lang="fr-FR" dirty="0" err="1"/>
              <a:t>economist</a:t>
            </a:r>
            <a:r>
              <a:rPr lang="fr-FR" dirty="0"/>
              <a:t> in international </a:t>
            </a:r>
            <a:r>
              <a:rPr lang="fr-FR" dirty="0" err="1"/>
              <a:t>trade</a:t>
            </a:r>
            <a:r>
              <a:rPr lang="fr-FR" dirty="0"/>
              <a:t> and international </a:t>
            </a:r>
            <a:r>
              <a:rPr lang="fr-FR" dirty="0" err="1"/>
              <a:t>macroeconomics</a:t>
            </a:r>
            <a:endParaRPr lang="fr-FR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lang="fr-FR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fr-FR" dirty="0" err="1"/>
              <a:t>Currently</a:t>
            </a:r>
            <a:r>
              <a:rPr lang="fr-FR" dirty="0"/>
              <a:t> </a:t>
            </a:r>
            <a:r>
              <a:rPr lang="fr-FR" dirty="0" err="1"/>
              <a:t>affiliated</a:t>
            </a:r>
            <a:r>
              <a:rPr lang="fr-FR" dirty="0"/>
              <a:t> to the </a:t>
            </a:r>
            <a:r>
              <a:rPr lang="fr-FR" dirty="0" err="1"/>
              <a:t>Univerity</a:t>
            </a:r>
            <a:r>
              <a:rPr lang="fr-FR" dirty="0"/>
              <a:t> of Sidney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fr-FR" dirty="0" err="1"/>
              <a:t>Published</a:t>
            </a:r>
            <a:r>
              <a:rPr lang="fr-FR" dirty="0"/>
              <a:t> in 2004 </a:t>
            </a:r>
            <a:r>
              <a:rPr lang="en-GB" dirty="0"/>
              <a:t>in the </a:t>
            </a:r>
            <a:r>
              <a:rPr lang="en-GB" i="1" dirty="0"/>
              <a:t>American Economic Review</a:t>
            </a:r>
            <a:endParaRPr i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GB" dirty="0"/>
              <a:t>Hypothesis : </a:t>
            </a:r>
            <a:endParaRPr dirty="0"/>
          </a:p>
          <a:p>
            <a:pPr marL="4572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-GB" dirty="0"/>
              <a:t>Transport costs</a:t>
            </a:r>
            <a:endParaRPr dirty="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dirty="0"/>
              <a:t>Monopolistic competition </a:t>
            </a:r>
            <a:endParaRPr dirty="0"/>
          </a:p>
        </p:txBody>
      </p:sp>
      <p:sp>
        <p:nvSpPr>
          <p:cNvPr id="3326" name="Google Shape;3326;gd89b1c710b_1_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327" name="Google Shape;3327;gd89b1c710b_1_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744205" y="1642186"/>
            <a:ext cx="1397350" cy="20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2" name="Google Shape;3332;gd89b1c710b_0_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333" name="Google Shape;3333;gd89b1c710b_0_11"/>
          <p:cNvSpPr txBox="1">
            <a:spLocks noGrp="1"/>
          </p:cNvSpPr>
          <p:nvPr>
            <p:ph type="title"/>
          </p:nvPr>
        </p:nvSpPr>
        <p:spPr>
          <a:xfrm>
            <a:off x="509630" y="198186"/>
            <a:ext cx="7583976" cy="6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ym typeface="Arial" panose="020B0604020202020204"/>
              </a:rPr>
              <a:t>The quasi Heckscher-Ohlin prediction</a:t>
            </a:r>
            <a:endParaRPr sz="3200" dirty="0"/>
          </a:p>
        </p:txBody>
      </p:sp>
      <p:sp>
        <p:nvSpPr>
          <p:cNvPr id="3334" name="Google Shape;3334;gd89b1c710b_0_11"/>
          <p:cNvSpPr txBox="1"/>
          <p:nvPr/>
        </p:nvSpPr>
        <p:spPr>
          <a:xfrm>
            <a:off x="551653" y="832103"/>
            <a:ext cx="678965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80BFB7"/>
                </a:solidFill>
                <a:latin typeface="Titillium Web Light" panose="00000500000000000000"/>
                <a:sym typeface="Titillium Web Light" panose="00000500000000000000"/>
              </a:rPr>
              <a:t>Explanation of the theory</a:t>
            </a:r>
            <a:endParaRPr sz="1600" b="1" dirty="0">
              <a:solidFill>
                <a:srgbClr val="80BFB7"/>
              </a:solidFill>
              <a:latin typeface="Titillium Web Light" panose="00000500000000000000"/>
              <a:sym typeface="Titillium Web Light" panose="00000500000000000000"/>
            </a:endParaRPr>
          </a:p>
          <a:p>
            <a:pPr marL="133350" lvl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</a:pPr>
            <a:endParaRPr lang="en-GB" sz="1600" dirty="0">
              <a:solidFill>
                <a:schemeClr val="dk1"/>
              </a:solidFill>
              <a:latin typeface="Titillium Web Light" panose="00000500000000000000"/>
              <a:sym typeface="Times New Roman" panose="02020603050405020304"/>
            </a:endParaRPr>
          </a:p>
          <a:p>
            <a:pPr lvl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</a:pPr>
            <a:r>
              <a:rPr lang="en-GB" sz="1600" dirty="0">
                <a:solidFill>
                  <a:schemeClr val="dk1"/>
                </a:solidFill>
                <a:latin typeface="Titillium Web Light" panose="00000500000000000000"/>
                <a:sym typeface="Times New Roman" panose="02020603050405020304"/>
              </a:rPr>
              <a:t>Countries capture larger shares of world production and trade in commodities that more intensively use their abundant factor.</a:t>
            </a:r>
            <a:endParaRPr lang="en-GB" sz="1600" dirty="0">
              <a:solidFill>
                <a:schemeClr val="dk1"/>
              </a:solidFill>
              <a:latin typeface="Titillium Web Light" panose="00000500000000000000"/>
              <a:sym typeface="Times New Roman" panose="02020603050405020304"/>
            </a:endParaRPr>
          </a:p>
          <a:p>
            <a:pPr marL="133350" lvl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</a:pPr>
            <a:endParaRPr lang="en-GB" sz="1600" dirty="0">
              <a:solidFill>
                <a:schemeClr val="dk1"/>
              </a:solidFill>
              <a:latin typeface="Titillium Web Light" panose="00000500000000000000"/>
              <a:sym typeface="Times New Roman" panose="02020603050405020304"/>
            </a:endParaRPr>
          </a:p>
          <a:p>
            <a:pPr lvl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</a:pPr>
            <a:r>
              <a:rPr lang="fr-FR" sz="1600" dirty="0">
                <a:solidFill>
                  <a:schemeClr val="dk1"/>
                </a:solidFill>
                <a:latin typeface="Titillium Web Light" panose="00000500000000000000"/>
                <a:sym typeface="Times New Roman" panose="02020603050405020304"/>
              </a:rPr>
              <a:t>F</a:t>
            </a:r>
            <a:r>
              <a:rPr lang="en-GB" sz="1600" dirty="0">
                <a:solidFill>
                  <a:schemeClr val="dk1"/>
                </a:solidFill>
                <a:latin typeface="Titillium Web Light" panose="00000500000000000000"/>
                <a:sym typeface="Times New Roman" panose="02020603050405020304"/>
              </a:rPr>
              <a:t>or example, countries that are abundant in skilled labor and capital do capture larger shares of US imports in industries that intensively use those factors.</a:t>
            </a:r>
            <a:endParaRPr sz="1600" dirty="0">
              <a:solidFill>
                <a:schemeClr val="dk1"/>
              </a:solidFill>
              <a:latin typeface="Titillium Web Light" panose="00000500000000000000"/>
              <a:sym typeface="Times New Roman" panose="02020603050405020304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0" name="Google Shape;3340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341" name="Google Shape;3341;p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8685" y="1757467"/>
            <a:ext cx="3800237" cy="2886712"/>
          </a:xfrm>
          <a:prstGeom prst="rect">
            <a:avLst/>
          </a:prstGeom>
          <a:noFill/>
          <a:ln>
            <a:noFill/>
          </a:ln>
        </p:spPr>
      </p:pic>
      <p:sp>
        <p:nvSpPr>
          <p:cNvPr id="3342" name="Google Shape;3342;p4"/>
          <p:cNvSpPr txBox="1"/>
          <p:nvPr/>
        </p:nvSpPr>
        <p:spPr>
          <a:xfrm>
            <a:off x="4236181" y="1775246"/>
            <a:ext cx="3317733" cy="317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dk1"/>
                </a:solidFill>
                <a:latin typeface="Titillium Web Light" panose="00000500000000000000"/>
                <a:sym typeface="Titillium Web Light" panose="00000500000000000000"/>
              </a:rPr>
              <a:t>Germany</a:t>
            </a:r>
            <a:r>
              <a:rPr lang="en-GB" dirty="0">
                <a:solidFill>
                  <a:schemeClr val="dk1"/>
                </a:solidFill>
                <a:latin typeface="Titillium Web Light" panose="00000500000000000000"/>
                <a:sym typeface="Titillium Web Light" panose="00000500000000000000"/>
              </a:rPr>
              <a:t>, where the average adult has in excess of ten years of formal education, captures large shares of U.S. imports of skill-intensive commodities, and much smaller shares for commodities that sparingly use skilled labor. </a:t>
            </a:r>
            <a:endParaRPr dirty="0">
              <a:solidFill>
                <a:schemeClr val="dk1"/>
              </a:solidFill>
              <a:latin typeface="Titillium Web Light" panose="00000500000000000000"/>
              <a:sym typeface="Titillium Web Light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tillium Web Light" panose="00000500000000000000"/>
              <a:sym typeface="Titillium Web Light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dk1"/>
                </a:solidFill>
                <a:latin typeface="Titillium Web Light" panose="00000500000000000000"/>
                <a:sym typeface="Titillium Web Light" panose="00000500000000000000"/>
              </a:rPr>
              <a:t>Bangladesh</a:t>
            </a:r>
            <a:r>
              <a:rPr lang="en-GB" dirty="0">
                <a:solidFill>
                  <a:schemeClr val="dk1"/>
                </a:solidFill>
                <a:latin typeface="Titillium Web Light" panose="00000500000000000000"/>
                <a:sym typeface="Titillium Web Light" panose="00000500000000000000"/>
              </a:rPr>
              <a:t>, where the average adult has just two and a half years of formal education, exhibits the opposite trade pattern, with exports concentrated in commodities that require little skilled</a:t>
            </a:r>
            <a:endParaRPr dirty="0">
              <a:solidFill>
                <a:schemeClr val="dk1"/>
              </a:solidFill>
              <a:latin typeface="Titillium Web Light" panose="00000500000000000000"/>
              <a:sym typeface="Titillium Web Light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Titillium Web Light" panose="00000500000000000000"/>
                <a:sym typeface="Titillium Web Light" panose="00000500000000000000"/>
              </a:rPr>
              <a:t>labor.</a:t>
            </a:r>
            <a:endParaRPr dirty="0">
              <a:solidFill>
                <a:schemeClr val="dk1"/>
              </a:solidFill>
              <a:latin typeface="Titillium Web Light" panose="00000500000000000000"/>
              <a:sym typeface="Titillium Web Light" panose="0000050000000000000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Titillium Web Light" panose="00000500000000000000"/>
              <a:ea typeface="Titillium Web Light" panose="00000500000000000000"/>
              <a:cs typeface="Titillium Web Light" panose="00000500000000000000"/>
              <a:sym typeface="Titillium Web Light" panose="00000500000000000000"/>
            </a:endParaRPr>
          </a:p>
        </p:txBody>
      </p:sp>
      <p:sp>
        <p:nvSpPr>
          <p:cNvPr id="6" name="Google Shape;3333;gd89b1c710b_0_11"/>
          <p:cNvSpPr txBox="1">
            <a:spLocks noGrp="1"/>
          </p:cNvSpPr>
          <p:nvPr>
            <p:ph type="title"/>
          </p:nvPr>
        </p:nvSpPr>
        <p:spPr>
          <a:xfrm>
            <a:off x="509630" y="198186"/>
            <a:ext cx="7583976" cy="6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ym typeface="Arial" panose="020B0604020202020204"/>
              </a:rPr>
              <a:t>The quasi Heckscher-Ohlin prediction</a:t>
            </a:r>
            <a:endParaRPr sz="3200" dirty="0"/>
          </a:p>
        </p:txBody>
      </p:sp>
      <p:sp>
        <p:nvSpPr>
          <p:cNvPr id="7" name="Google Shape;3334;gd89b1c710b_0_11"/>
          <p:cNvSpPr txBox="1"/>
          <p:nvPr/>
        </p:nvSpPr>
        <p:spPr>
          <a:xfrm>
            <a:off x="557263" y="832103"/>
            <a:ext cx="6789659" cy="48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80BFB7"/>
                </a:solidFill>
                <a:latin typeface="Titillium Web Light" panose="00000500000000000000"/>
                <a:sym typeface="Titillium Web Light" panose="00000500000000000000"/>
              </a:rPr>
              <a:t>E</a:t>
            </a:r>
            <a:r>
              <a:rPr lang="en-GB" sz="1600" b="1" dirty="0">
                <a:solidFill>
                  <a:srgbClr val="80BFB7"/>
                </a:solidFill>
                <a:latin typeface="Titillium Web Light" panose="00000500000000000000"/>
                <a:sym typeface="Titillium Web Light" panose="00000500000000000000"/>
              </a:rPr>
              <a:t>xample of Germany and Bangladesh</a:t>
            </a:r>
            <a:endParaRPr sz="1600" b="1" dirty="0">
              <a:solidFill>
                <a:srgbClr val="80BFB7"/>
              </a:solidFill>
              <a:latin typeface="Titillium Web Light" panose="00000500000000000000"/>
              <a:sym typeface="Titillium Web Light" panose="00000500000000000000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7" name="Google Shape;3347;gd89b1c710b_0_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Google Shape;3333;gd89b1c710b_0_11"/>
          <p:cNvSpPr txBox="1">
            <a:spLocks noGrp="1"/>
          </p:cNvSpPr>
          <p:nvPr>
            <p:ph type="title"/>
          </p:nvPr>
        </p:nvSpPr>
        <p:spPr>
          <a:xfrm>
            <a:off x="509630" y="198186"/>
            <a:ext cx="7583976" cy="6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ym typeface="Arial" panose="020B0604020202020204"/>
              </a:rPr>
              <a:t>The quasi-</a:t>
            </a:r>
            <a:r>
              <a:rPr lang="en-GB" sz="3200" dirty="0">
                <a:solidFill>
                  <a:schemeClr val="bg2"/>
                </a:solidFill>
              </a:rPr>
              <a:t>Rybczynski</a:t>
            </a:r>
            <a:r>
              <a:rPr lang="en-GB" sz="3200" dirty="0">
                <a:sym typeface="Arial" panose="020B0604020202020204"/>
              </a:rPr>
              <a:t> prediction</a:t>
            </a:r>
            <a:endParaRPr sz="3200" dirty="0"/>
          </a:p>
        </p:txBody>
      </p:sp>
      <p:sp>
        <p:nvSpPr>
          <p:cNvPr id="7" name="Google Shape;3334;gd89b1c710b_0_11"/>
          <p:cNvSpPr txBox="1"/>
          <p:nvPr/>
        </p:nvSpPr>
        <p:spPr>
          <a:xfrm>
            <a:off x="517993" y="832103"/>
            <a:ext cx="6789659" cy="396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80BFB7"/>
                </a:solidFill>
                <a:latin typeface="Titillium Web Light" panose="00000500000000000000"/>
                <a:sym typeface="Titillium Web Light" panose="00000500000000000000"/>
              </a:rPr>
              <a:t>Explanation of the theory</a:t>
            </a:r>
            <a:endParaRPr lang="en-GB" sz="1600" b="1" dirty="0">
              <a:solidFill>
                <a:srgbClr val="80BFB7"/>
              </a:solidFill>
              <a:latin typeface="Titillium Web Light" panose="00000500000000000000"/>
              <a:sym typeface="Titillium Web Light" panose="000005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chemeClr val="dk1"/>
              </a:solidFill>
              <a:latin typeface="Titillium Web Light" panose="00000500000000000000"/>
              <a:sym typeface="Times New Roman" panose="02020603050405020304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Times New Roman" panose="02020603050405020304"/>
              <a:buChar char="-"/>
            </a:pPr>
            <a:r>
              <a:rPr lang="en-US" sz="1600" dirty="0">
                <a:solidFill>
                  <a:schemeClr val="dk1"/>
                </a:solidFill>
                <a:latin typeface="Titillium Web Light" panose="00000500000000000000"/>
                <a:sym typeface="Times New Roman" panose="02020603050405020304"/>
              </a:rPr>
              <a:t>Countries that accumulate a factor faster than the rest of the world will see their production and export structure move towards commodities that more intensively use that factor</a:t>
            </a:r>
            <a:endParaRPr lang="en-US" sz="1600" dirty="0">
              <a:solidFill>
                <a:schemeClr val="dk1"/>
              </a:solidFill>
              <a:latin typeface="Titillium Web Light" panose="00000500000000000000"/>
              <a:sym typeface="Times New Roman" panose="02020603050405020304"/>
            </a:endParaRPr>
          </a:p>
          <a:p>
            <a:pPr marL="133350" lvl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</a:pPr>
            <a:endParaRPr lang="en-US" sz="1600" dirty="0">
              <a:solidFill>
                <a:schemeClr val="dk1"/>
              </a:solidFill>
              <a:latin typeface="Titillium Web Light" panose="00000500000000000000"/>
              <a:sym typeface="Times New Roman" panose="02020603050405020304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-"/>
            </a:pPr>
            <a:r>
              <a:rPr lang="en-US" sz="1600" dirty="0">
                <a:solidFill>
                  <a:schemeClr val="dk1"/>
                </a:solidFill>
                <a:latin typeface="Titillium Web Light" panose="00000500000000000000"/>
                <a:sym typeface="Times New Roman" panose="02020603050405020304"/>
              </a:rPr>
              <a:t>Factor proportions appear to be an important determinant of the structure of production and international trade</a:t>
            </a:r>
            <a:endParaRPr lang="en-US" sz="1600" dirty="0">
              <a:solidFill>
                <a:schemeClr val="dk1"/>
              </a:solidFill>
              <a:latin typeface="Titillium Web Light" panose="00000500000000000000"/>
              <a:sym typeface="Times New Roman" panose="02020603050405020304"/>
            </a:endParaRPr>
          </a:p>
          <a:p>
            <a:pPr marL="133350" lvl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</a:pPr>
            <a:endParaRPr lang="fr-FR" sz="1600" dirty="0">
              <a:solidFill>
                <a:schemeClr val="dk1"/>
              </a:solidFill>
              <a:latin typeface="Titillium Web Light" panose="00000500000000000000"/>
              <a:sym typeface="Times New Roman" panose="02020603050405020304"/>
            </a:endParaRPr>
          </a:p>
          <a:p>
            <a:pPr algn="just">
              <a:lnSpc>
                <a:spcPct val="115000"/>
              </a:lnSpc>
              <a:spcBef>
                <a:spcPts val="1200"/>
              </a:spcBef>
              <a:buSzPts val="1500"/>
            </a:pPr>
            <a:r>
              <a:rPr lang="fr-FR" sz="1600" dirty="0">
                <a:solidFill>
                  <a:schemeClr val="dk1"/>
                </a:solidFill>
                <a:latin typeface="Titillium Web Light" panose="00000500000000000000"/>
                <a:sym typeface="Wingdings" panose="05000000000000000000" pitchFamily="2" charset="2"/>
              </a:rPr>
              <a:t>Reminder of </a:t>
            </a:r>
            <a:r>
              <a:rPr lang="fr-FR" sz="1600" dirty="0">
                <a:solidFill>
                  <a:schemeClr val="dk1"/>
                </a:solidFill>
                <a:latin typeface="Titillium Web Light" panose="00000500000000000000"/>
                <a:sym typeface="Times New Roman" panose="02020603050405020304"/>
              </a:rPr>
              <a:t>the </a:t>
            </a:r>
            <a:r>
              <a:rPr lang="fr-FR" sz="1600" dirty="0" err="1">
                <a:solidFill>
                  <a:schemeClr val="dk1"/>
                </a:solidFill>
                <a:latin typeface="Titillium Web Light" panose="00000500000000000000"/>
                <a:sym typeface="Times New Roman" panose="02020603050405020304"/>
              </a:rPr>
              <a:t>Rybczynski</a:t>
            </a:r>
            <a:r>
              <a:rPr lang="fr-FR" sz="1600" dirty="0">
                <a:solidFill>
                  <a:schemeClr val="dk1"/>
                </a:solidFill>
                <a:latin typeface="Titillium Web Light" panose="00000500000000000000"/>
                <a:sym typeface="Times New Roman" panose="02020603050405020304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Titillium Web Light" panose="00000500000000000000"/>
                <a:sym typeface="Times New Roman" panose="02020603050405020304"/>
              </a:rPr>
              <a:t>theorem</a:t>
            </a:r>
            <a:r>
              <a:rPr lang="fr-FR" sz="1600" dirty="0">
                <a:solidFill>
                  <a:schemeClr val="dk1"/>
                </a:solidFill>
                <a:latin typeface="Titillium Web Light" panose="00000500000000000000"/>
                <a:sym typeface="Times New Roman" panose="02020603050405020304"/>
              </a:rPr>
              <a:t> </a:t>
            </a:r>
            <a:r>
              <a:rPr lang="fr-FR" sz="1600" dirty="0">
                <a:solidFill>
                  <a:schemeClr val="dk1"/>
                </a:solidFill>
                <a:latin typeface="Titillium Web Light" panose="00000500000000000000"/>
                <a:sym typeface="Wingdings" panose="05000000000000000000" pitchFamily="2" charset="2"/>
              </a:rPr>
              <a:t></a:t>
            </a:r>
            <a:r>
              <a:rPr lang="fr-FR" sz="1600" dirty="0">
                <a:solidFill>
                  <a:schemeClr val="dk1"/>
                </a:solidFill>
                <a:latin typeface="Titillium Web Light" panose="00000500000000000000"/>
                <a:sym typeface="Times New Roman" panose="02020603050405020304"/>
              </a:rPr>
              <a:t> </a:t>
            </a:r>
            <a:r>
              <a:rPr lang="fr-FR" sz="1600" dirty="0">
                <a:solidFill>
                  <a:schemeClr val="dk1"/>
                </a:solidFill>
                <a:latin typeface="Titillium Web Light" panose="00000500000000000000"/>
              </a:rPr>
              <a:t>An </a:t>
            </a:r>
            <a:r>
              <a:rPr lang="fr-FR" sz="1600" dirty="0" err="1">
                <a:solidFill>
                  <a:schemeClr val="dk1"/>
                </a:solidFill>
                <a:latin typeface="Titillium Web Light" panose="00000500000000000000"/>
              </a:rPr>
              <a:t>increase</a:t>
            </a:r>
            <a:r>
              <a:rPr lang="fr-FR" sz="1600" dirty="0">
                <a:solidFill>
                  <a:schemeClr val="dk1"/>
                </a:solidFill>
                <a:latin typeface="Titillium Web Light" panose="00000500000000000000"/>
              </a:rPr>
              <a:t> in the relative </a:t>
            </a:r>
            <a:r>
              <a:rPr lang="fr-FR" sz="1600" dirty="0" err="1">
                <a:solidFill>
                  <a:schemeClr val="dk1"/>
                </a:solidFill>
                <a:latin typeface="Titillium Web Light" panose="00000500000000000000"/>
              </a:rPr>
              <a:t>endowment</a:t>
            </a:r>
            <a:r>
              <a:rPr lang="fr-FR" sz="1600" dirty="0">
                <a:solidFill>
                  <a:schemeClr val="dk1"/>
                </a:solidFill>
                <a:latin typeface="Titillium Web Light" panose="00000500000000000000"/>
              </a:rPr>
              <a:t> of a factor leads to a more </a:t>
            </a:r>
            <a:r>
              <a:rPr lang="fr-FR" sz="1600" dirty="0" err="1">
                <a:solidFill>
                  <a:schemeClr val="dk1"/>
                </a:solidFill>
                <a:latin typeface="Titillium Web Light" panose="00000500000000000000"/>
              </a:rPr>
              <a:t>than</a:t>
            </a:r>
            <a:r>
              <a:rPr lang="fr-FR" sz="1600" dirty="0">
                <a:solidFill>
                  <a:schemeClr val="dk1"/>
                </a:solidFill>
                <a:latin typeface="Titillium Web Light" panose="00000500000000000000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Titillium Web Light" panose="00000500000000000000"/>
              </a:rPr>
              <a:t>proportionate</a:t>
            </a:r>
            <a:r>
              <a:rPr lang="fr-FR" sz="1600" dirty="0">
                <a:solidFill>
                  <a:schemeClr val="dk1"/>
                </a:solidFill>
                <a:latin typeface="Titillium Web Light" panose="00000500000000000000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Titillium Web Light" panose="00000500000000000000"/>
              </a:rPr>
              <a:t>increase</a:t>
            </a:r>
            <a:r>
              <a:rPr lang="fr-FR" sz="1600" dirty="0">
                <a:solidFill>
                  <a:schemeClr val="dk1"/>
                </a:solidFill>
                <a:latin typeface="Titillium Web Light" panose="00000500000000000000"/>
              </a:rPr>
              <a:t> in the output of the good </a:t>
            </a:r>
            <a:r>
              <a:rPr lang="fr-FR" sz="1600" dirty="0" err="1">
                <a:solidFill>
                  <a:schemeClr val="dk1"/>
                </a:solidFill>
                <a:latin typeface="Titillium Web Light" panose="00000500000000000000"/>
              </a:rPr>
              <a:t>that</a:t>
            </a:r>
            <a:r>
              <a:rPr lang="fr-FR" sz="1600" dirty="0">
                <a:solidFill>
                  <a:schemeClr val="dk1"/>
                </a:solidFill>
                <a:latin typeface="Titillium Web Light" panose="00000500000000000000"/>
              </a:rPr>
              <a:t> uses </a:t>
            </a:r>
            <a:r>
              <a:rPr lang="fr-FR" sz="1600" dirty="0" err="1">
                <a:solidFill>
                  <a:schemeClr val="dk1"/>
                </a:solidFill>
                <a:latin typeface="Titillium Web Light" panose="00000500000000000000"/>
              </a:rPr>
              <a:t>that</a:t>
            </a:r>
            <a:r>
              <a:rPr lang="fr-FR" sz="1600" dirty="0">
                <a:solidFill>
                  <a:schemeClr val="dk1"/>
                </a:solidFill>
                <a:latin typeface="Titillium Web Light" panose="00000500000000000000"/>
              </a:rPr>
              <a:t> factor </a:t>
            </a:r>
            <a:r>
              <a:rPr lang="fr-FR" sz="1600" dirty="0" err="1">
                <a:solidFill>
                  <a:schemeClr val="dk1"/>
                </a:solidFill>
                <a:latin typeface="Titillium Web Light" panose="00000500000000000000"/>
              </a:rPr>
              <a:t>relatively</a:t>
            </a:r>
            <a:r>
              <a:rPr lang="fr-FR" sz="1600" dirty="0">
                <a:solidFill>
                  <a:schemeClr val="dk1"/>
                </a:solidFill>
                <a:latin typeface="Titillium Web Light" panose="00000500000000000000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Titillium Web Light" panose="00000500000000000000"/>
              </a:rPr>
              <a:t>intensively</a:t>
            </a:r>
            <a:r>
              <a:rPr lang="fr-FR" sz="1600" dirty="0">
                <a:solidFill>
                  <a:schemeClr val="dk1"/>
                </a:solidFill>
                <a:latin typeface="Titillium Web Light" panose="00000500000000000000"/>
              </a:rPr>
              <a:t> </a:t>
            </a:r>
            <a:endParaRPr lang="fr-FR" sz="1600" dirty="0">
              <a:solidFill>
                <a:schemeClr val="dk1"/>
              </a:solidFill>
              <a:latin typeface="Titillium Web Light" panose="00000500000000000000"/>
            </a:endParaRPr>
          </a:p>
          <a:p>
            <a:pPr marL="133350" lvl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</a:pPr>
            <a:endParaRPr sz="1600" dirty="0">
              <a:solidFill>
                <a:schemeClr val="dk1"/>
              </a:solidFill>
              <a:latin typeface="Titillium Web Light" panose="00000500000000000000"/>
              <a:sym typeface="Times New Roman" panose="02020603050405020304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4" name="Google Shape;3354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356" name="Google Shape;3356;p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33199" y="769626"/>
            <a:ext cx="2809051" cy="43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7" name="Google Shape;3357;p6"/>
          <p:cNvSpPr txBox="1"/>
          <p:nvPr/>
        </p:nvSpPr>
        <p:spPr>
          <a:xfrm>
            <a:off x="3309137" y="1051901"/>
            <a:ext cx="4084600" cy="467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1"/>
                </a:solidFill>
                <a:latin typeface="Titillium Web Light" panose="00000500000000000000"/>
                <a:sym typeface="Times New Roman" panose="02020603050405020304"/>
              </a:rPr>
              <a:t>Rapidly growing countries have seen their export structure change towards more skill and capital intensive industries</a:t>
            </a:r>
            <a:endParaRPr lang="en-GB" sz="1600" dirty="0">
              <a:solidFill>
                <a:schemeClr val="dk1"/>
              </a:solidFill>
              <a:latin typeface="Titillium Web Light" panose="00000500000000000000"/>
              <a:sym typeface="Times New Roman" panose="02020603050405020304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1000" dirty="0">
              <a:solidFill>
                <a:schemeClr val="dk1"/>
              </a:solidFill>
              <a:latin typeface="Titillium Web Light" panose="00000500000000000000"/>
              <a:sym typeface="Times New Roman" panose="02020603050405020304"/>
            </a:endParaRPr>
          </a:p>
          <a:p>
            <a:pPr marL="285750" indent="-285750" algn="just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1"/>
                </a:solidFill>
                <a:latin typeface="Titillium Web Light" panose="00000500000000000000"/>
                <a:sym typeface="Times New Roman" panose="02020603050405020304"/>
              </a:rPr>
              <a:t>As the relative income levels of the economies converged, so too did their production structures</a:t>
            </a:r>
            <a:endParaRPr lang="en-GB" sz="1600" dirty="0">
              <a:solidFill>
                <a:schemeClr val="dk1"/>
              </a:solidFill>
              <a:latin typeface="Titillium Web Light" panose="00000500000000000000"/>
              <a:sym typeface="Times New Roman" panose="02020603050405020304"/>
            </a:endParaRPr>
          </a:p>
          <a:p>
            <a:pPr marL="285750" indent="-285750" algn="just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1000" dirty="0">
              <a:solidFill>
                <a:schemeClr val="dk1"/>
              </a:solidFill>
              <a:latin typeface="Titillium Web Light" panose="00000500000000000000"/>
              <a:sym typeface="Times New Roman" panose="02020603050405020304"/>
            </a:endParaRPr>
          </a:p>
          <a:p>
            <a:pPr marL="285750" indent="-285750" algn="just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1"/>
                </a:solidFill>
                <a:latin typeface="Titillium Web Light" panose="00000500000000000000"/>
                <a:sym typeface="Times New Roman" panose="02020603050405020304"/>
              </a:rPr>
              <a:t>There is a development path that all countries follow as we can see with Japan or the “Four Miracles”</a:t>
            </a:r>
            <a:endParaRPr lang="en-GB" sz="1600" dirty="0">
              <a:solidFill>
                <a:schemeClr val="dk1"/>
              </a:solidFill>
              <a:latin typeface="Titillium Web Light" panose="00000500000000000000"/>
              <a:sym typeface="Times New Roman" panose="02020603050405020304"/>
            </a:endParaRPr>
          </a:p>
          <a:p>
            <a:pPr marL="285750" indent="-285750" algn="just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dirty="0">
              <a:latin typeface="Titillium Web Light" panose="00000500000000000000"/>
              <a:ea typeface="Titillium Web Light" panose="00000500000000000000"/>
              <a:cs typeface="Titillium Web Light" panose="00000500000000000000"/>
              <a:sym typeface="Titillium Web Light" panose="00000500000000000000"/>
            </a:endParaRPr>
          </a:p>
        </p:txBody>
      </p:sp>
      <p:sp>
        <p:nvSpPr>
          <p:cNvPr id="6" name="Google Shape;3333;gd89b1c710b_0_11"/>
          <p:cNvSpPr txBox="1">
            <a:spLocks noGrp="1"/>
          </p:cNvSpPr>
          <p:nvPr>
            <p:ph type="title"/>
          </p:nvPr>
        </p:nvSpPr>
        <p:spPr>
          <a:xfrm>
            <a:off x="509630" y="198186"/>
            <a:ext cx="7583976" cy="6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ym typeface="Arial" panose="020B0604020202020204"/>
              </a:rPr>
              <a:t>The quasi-</a:t>
            </a:r>
            <a:r>
              <a:rPr lang="en-GB" sz="3200" dirty="0">
                <a:solidFill>
                  <a:schemeClr val="bg2"/>
                </a:solidFill>
              </a:rPr>
              <a:t>Rybczynski</a:t>
            </a:r>
            <a:r>
              <a:rPr lang="en-GB" sz="3200" dirty="0">
                <a:sym typeface="Arial" panose="020B0604020202020204"/>
              </a:rPr>
              <a:t> prediction</a:t>
            </a:r>
            <a:endParaRPr sz="3200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p2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94833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b="1" dirty="0"/>
              <a:t>1. The Trefler paper 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1" name="Google Shape;4131;p40"/>
          <p:cNvSpPr txBox="1">
            <a:spLocks noGrp="1"/>
          </p:cNvSpPr>
          <p:nvPr>
            <p:ph type="title"/>
          </p:nvPr>
        </p:nvSpPr>
        <p:spPr>
          <a:xfrm>
            <a:off x="576263" y="437252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“The Case of the Missing Trade &amp; other Mysteries” (1995)</a:t>
            </a:r>
            <a:endParaRPr sz="3200" dirty="0"/>
          </a:p>
        </p:txBody>
      </p:sp>
      <p:sp>
        <p:nvSpPr>
          <p:cNvPr id="4132" name="Google Shape;4132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133" name="Google Shape;4133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34" name="Google Shape;4134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135" name="Google Shape;4135;p40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4136" name="Google Shape;413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endParaRPr>
            </a:p>
          </p:txBody>
        </p:sp>
        <p:sp>
          <p:nvSpPr>
            <p:cNvPr id="4137" name="Google Shape;413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1"/>
                  </a:solidFill>
                  <a:latin typeface="Titillium Web" panose="00000500000000000000"/>
                  <a:ea typeface="Titillium Web" panose="00000500000000000000"/>
                  <a:cs typeface="Titillium Web" panose="00000500000000000000"/>
                  <a:sym typeface="Titillium Web" panose="00000500000000000000"/>
                </a:rPr>
                <a:t>1</a:t>
              </a:r>
              <a:endParaRPr sz="600"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endParaRPr>
            </a:p>
          </p:txBody>
        </p:sp>
      </p:grpSp>
      <p:grpSp>
        <p:nvGrpSpPr>
          <p:cNvPr id="4138" name="Google Shape;4138;p40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4139" name="Google Shape;413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endParaRPr>
            </a:p>
          </p:txBody>
        </p:sp>
        <p:sp>
          <p:nvSpPr>
            <p:cNvPr id="4140" name="Google Shape;414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1"/>
                  </a:solidFill>
                  <a:latin typeface="Titillium Web" panose="00000500000000000000"/>
                  <a:ea typeface="Titillium Web" panose="00000500000000000000"/>
                  <a:cs typeface="Titillium Web" panose="00000500000000000000"/>
                  <a:sym typeface="Titillium Web" panose="00000500000000000000"/>
                </a:rPr>
                <a:t>3</a:t>
              </a:r>
              <a:endParaRPr sz="600"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endParaRPr>
            </a:p>
          </p:txBody>
        </p:sp>
      </p:grpSp>
      <p:grpSp>
        <p:nvGrpSpPr>
          <p:cNvPr id="4141" name="Google Shape;4141;p40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4142" name="Google Shape;414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endParaRPr>
            </a:p>
          </p:txBody>
        </p:sp>
        <p:sp>
          <p:nvSpPr>
            <p:cNvPr id="4143" name="Google Shape;414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1"/>
                  </a:solidFill>
                  <a:latin typeface="Titillium Web" panose="00000500000000000000"/>
                  <a:ea typeface="Titillium Web" panose="00000500000000000000"/>
                  <a:cs typeface="Titillium Web" panose="00000500000000000000"/>
                  <a:sym typeface="Titillium Web" panose="00000500000000000000"/>
                </a:rPr>
                <a:t>5</a:t>
              </a:r>
              <a:endParaRPr sz="600"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endParaRPr>
            </a:p>
          </p:txBody>
        </p:sp>
      </p:grpSp>
      <p:grpSp>
        <p:nvGrpSpPr>
          <p:cNvPr id="4147" name="Google Shape;4147;p40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4148" name="Google Shape;414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endParaRPr>
            </a:p>
          </p:txBody>
        </p:sp>
        <p:sp>
          <p:nvSpPr>
            <p:cNvPr id="4149" name="Google Shape;414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1"/>
                  </a:solidFill>
                  <a:latin typeface="Titillium Web" panose="00000500000000000000"/>
                  <a:ea typeface="Titillium Web" panose="00000500000000000000"/>
                  <a:cs typeface="Titillium Web" panose="00000500000000000000"/>
                  <a:sym typeface="Titillium Web" panose="00000500000000000000"/>
                </a:rPr>
                <a:t>4</a:t>
              </a:r>
              <a:endParaRPr sz="600"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endParaRPr>
            </a:p>
          </p:txBody>
        </p:sp>
      </p:grpSp>
      <p:grpSp>
        <p:nvGrpSpPr>
          <p:cNvPr id="4150" name="Google Shape;4150;p40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4151" name="Google Shape;415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endParaRPr>
            </a:p>
          </p:txBody>
        </p:sp>
        <p:sp>
          <p:nvSpPr>
            <p:cNvPr id="4152" name="Google Shape;415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1"/>
                  </a:solidFill>
                  <a:latin typeface="Titillium Web" panose="00000500000000000000"/>
                  <a:ea typeface="Titillium Web" panose="00000500000000000000"/>
                  <a:cs typeface="Titillium Web" panose="00000500000000000000"/>
                  <a:sym typeface="Titillium Web" panose="00000500000000000000"/>
                </a:rPr>
                <a:t>2</a:t>
              </a:r>
              <a:endParaRPr sz="600"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endParaRPr>
            </a:p>
          </p:txBody>
        </p:sp>
      </p:grpSp>
      <p:sp>
        <p:nvSpPr>
          <p:cNvPr id="4153" name="Google Shape;4153;p40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Explain HOV Theorem</a:t>
            </a:r>
            <a:endParaRPr sz="900" dirty="0">
              <a:solidFill>
                <a:schemeClr val="dk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</p:txBody>
      </p:sp>
      <p:sp>
        <p:nvSpPr>
          <p:cNvPr id="4154" name="Google Shape;4154;p40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Propose alternative theorems</a:t>
            </a:r>
            <a:endParaRPr sz="900" dirty="0">
              <a:solidFill>
                <a:schemeClr val="dk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</p:txBody>
      </p:sp>
      <p:sp>
        <p:nvSpPr>
          <p:cNvPr id="4155" name="Google Shape;4155;p40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Discuss limitations</a:t>
            </a:r>
            <a:endParaRPr sz="900" dirty="0">
              <a:solidFill>
                <a:schemeClr val="dk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</p:txBody>
      </p:sp>
      <p:sp>
        <p:nvSpPr>
          <p:cNvPr id="4156" name="Google Shape;4156;p40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Show empirical rejection of HOV theorem</a:t>
            </a:r>
            <a:endParaRPr sz="900" dirty="0">
              <a:solidFill>
                <a:schemeClr val="dk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</p:txBody>
      </p:sp>
      <p:sp>
        <p:nvSpPr>
          <p:cNvPr id="4157" name="Google Shape;4157;p40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Evaluate alternative theorems</a:t>
            </a:r>
            <a:endParaRPr sz="900" dirty="0">
              <a:solidFill>
                <a:schemeClr val="dk1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04046" y="865952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80BFB7"/>
                </a:solidFill>
                <a:latin typeface="Titillium Web Light" panose="00000500000000000000"/>
                <a:sym typeface="Titillium Web Light" panose="00000500000000000000"/>
              </a:rPr>
              <a:t>By Daniel </a:t>
            </a:r>
            <a:r>
              <a:rPr lang="en-GB" sz="1600" b="1" dirty="0" err="1">
                <a:solidFill>
                  <a:srgbClr val="80BFB7"/>
                </a:solidFill>
                <a:latin typeface="Titillium Web Light" panose="00000500000000000000"/>
                <a:sym typeface="Titillium Web Light" panose="00000500000000000000"/>
              </a:rPr>
              <a:t>Trefler</a:t>
            </a:r>
            <a:endParaRPr lang="en-GB" sz="1600" b="1" dirty="0">
              <a:solidFill>
                <a:srgbClr val="80BFB7"/>
              </a:solidFill>
              <a:latin typeface="Titillium Web Light" panose="00000500000000000000"/>
              <a:sym typeface="Titillium Web Light" panose="00000500000000000000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688152" y="1246482"/>
            <a:ext cx="5859074" cy="548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80BFB7"/>
                </a:solidFill>
              </a:rPr>
              <a:t>If country “c” is abundant in factor “f”, it will export the goods which are “f”-intensive </a:t>
            </a:r>
            <a:endParaRPr b="1" dirty="0">
              <a:solidFill>
                <a:srgbClr val="80BFB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974607" y="2187511"/>
                <a:ext cx="1750544" cy="265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𝑓𝑐</m:t>
                        </m:r>
                      </m:sub>
                    </m:sSub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𝑓𝑐</m:t>
                        </m:r>
                      </m:sub>
                    </m:sSub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E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607" y="2187511"/>
                <a:ext cx="1750544" cy="265970"/>
              </a:xfrm>
              <a:prstGeom prst="rect">
                <a:avLst/>
              </a:prstGeom>
              <a:blipFill rotWithShape="1">
                <a:blip r:embed="rId1"/>
                <a:stretch>
                  <a:fillRect l="-15" t="-1408" r="-7285" b="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Google Shape;3864;p17"/>
          <p:cNvSpPr txBox="1"/>
          <p:nvPr/>
        </p:nvSpPr>
        <p:spPr>
          <a:xfrm>
            <a:off x="688152" y="3586665"/>
            <a:ext cx="1954481" cy="54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tillium Web Light" panose="00000500000000000000"/>
              <a:buChar char="▪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tillium Web Light" panose="00000500000000000000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tillium Web Light" panose="00000500000000000000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 panose="00000500000000000000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 panose="00000500000000000000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 panose="00000500000000000000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 panose="00000500000000000000"/>
              <a:buChar char="●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 panose="00000500000000000000"/>
              <a:buChar char="○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 panose="00000500000000000000"/>
              <a:buChar char="■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9pPr>
          </a:lstStyle>
          <a:p>
            <a:pPr marL="127000" indent="0">
              <a:buNone/>
            </a:pPr>
            <a:r>
              <a:rPr lang="en-GB" sz="1200" dirty="0"/>
              <a:t>Capital used to produce the net Exports of USA</a:t>
            </a:r>
            <a:endParaRPr lang="en-GB" sz="1200" dirty="0"/>
          </a:p>
        </p:txBody>
      </p:sp>
      <p:sp>
        <p:nvSpPr>
          <p:cNvPr id="21" name="Google Shape;3864;p17"/>
          <p:cNvSpPr txBox="1"/>
          <p:nvPr/>
        </p:nvSpPr>
        <p:spPr>
          <a:xfrm>
            <a:off x="2667626" y="3459451"/>
            <a:ext cx="1182253" cy="54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tillium Web Light" panose="00000500000000000000"/>
              <a:buChar char="▪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tillium Web Light" panose="00000500000000000000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tillium Web Light" panose="00000500000000000000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 panose="00000500000000000000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 panose="00000500000000000000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 panose="00000500000000000000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 panose="00000500000000000000"/>
              <a:buChar char="●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 panose="00000500000000000000"/>
              <a:buChar char="○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 panose="00000500000000000000"/>
              <a:buChar char="■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9pPr>
          </a:lstStyle>
          <a:p>
            <a:pPr marL="127000" indent="0">
              <a:buNone/>
            </a:pPr>
            <a:r>
              <a:rPr lang="en-GB" sz="1200" dirty="0"/>
              <a:t>The amount of Capital the USA has</a:t>
            </a:r>
            <a:endParaRPr lang="en-GB" sz="1200" dirty="0"/>
          </a:p>
        </p:txBody>
      </p:sp>
      <p:sp>
        <p:nvSpPr>
          <p:cNvPr id="22" name="Google Shape;3864;p17"/>
          <p:cNvSpPr txBox="1"/>
          <p:nvPr/>
        </p:nvSpPr>
        <p:spPr>
          <a:xfrm>
            <a:off x="3755254" y="3546726"/>
            <a:ext cx="1633492" cy="54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tillium Web Light" panose="00000500000000000000"/>
              <a:buChar char="▪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tillium Web Light" panose="00000500000000000000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tillium Web Light" panose="00000500000000000000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 panose="00000500000000000000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 panose="00000500000000000000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 panose="00000500000000000000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 panose="00000500000000000000"/>
              <a:buChar char="●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 panose="00000500000000000000"/>
              <a:buChar char="○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 panose="00000500000000000000"/>
              <a:buChar char="■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9pPr>
          </a:lstStyle>
          <a:p>
            <a:pPr marL="127000" indent="0">
              <a:buNone/>
            </a:pPr>
            <a:r>
              <a:rPr lang="en-GB" sz="1200" dirty="0"/>
              <a:t>The Consumption Share of the USA</a:t>
            </a:r>
            <a:endParaRPr lang="en-GB" sz="1200" dirty="0"/>
          </a:p>
        </p:txBody>
      </p:sp>
      <p:sp>
        <p:nvSpPr>
          <p:cNvPr id="23" name="Google Shape;3864;p17"/>
          <p:cNvSpPr txBox="1"/>
          <p:nvPr/>
        </p:nvSpPr>
        <p:spPr>
          <a:xfrm>
            <a:off x="5405498" y="3539518"/>
            <a:ext cx="1633492" cy="54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tillium Web Light" panose="00000500000000000000"/>
              <a:buChar char="▪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tillium Web Light" panose="00000500000000000000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tillium Web Light" panose="00000500000000000000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 panose="00000500000000000000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 panose="00000500000000000000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 panose="00000500000000000000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 panose="00000500000000000000"/>
              <a:buChar char="●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 panose="00000500000000000000"/>
              <a:buChar char="○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 panose="00000500000000000000"/>
              <a:buChar char="■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9pPr>
          </a:lstStyle>
          <a:p>
            <a:pPr marL="127000" indent="0">
              <a:buNone/>
            </a:pPr>
            <a:r>
              <a:rPr lang="en-GB" sz="1200" dirty="0"/>
              <a:t>The total amount of capital in the world</a:t>
            </a:r>
            <a:endParaRPr lang="en-GB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411113" y="372247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=</a:t>
            </a:r>
            <a:endParaRPr lang="en-GB" sz="1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738502" y="3630146"/>
            <a:ext cx="302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-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341951" y="37223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x</a:t>
            </a:r>
            <a:endParaRPr lang="en-GB" b="1" dirty="0"/>
          </a:p>
        </p:txBody>
      </p:sp>
      <p:sp>
        <p:nvSpPr>
          <p:cNvPr id="27" name="Google Shape;3864;p17"/>
          <p:cNvSpPr txBox="1"/>
          <p:nvPr/>
        </p:nvSpPr>
        <p:spPr>
          <a:xfrm>
            <a:off x="718300" y="2732816"/>
            <a:ext cx="5859074" cy="54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tillium Web Light" panose="00000500000000000000"/>
              <a:buChar char="▪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tillium Web Light" panose="00000500000000000000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tillium Web Light" panose="00000500000000000000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 panose="00000500000000000000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 panose="00000500000000000000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 panose="00000500000000000000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 panose="00000500000000000000"/>
              <a:buChar char="●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 panose="00000500000000000000"/>
              <a:buChar char="○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 panose="00000500000000000000"/>
              <a:buChar char="■"/>
              <a:defRPr sz="16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9pPr>
          </a:lstStyle>
          <a:p>
            <a:pPr marL="0" indent="0">
              <a:buFont typeface="Titillium Web Light" panose="00000500000000000000"/>
              <a:buNone/>
            </a:pPr>
            <a:r>
              <a:rPr lang="en-GB" b="1" dirty="0">
                <a:solidFill>
                  <a:srgbClr val="80BFB7"/>
                </a:solidFill>
              </a:rPr>
              <a:t>Assume the USA are abundant in factor “Capital”.  It will export capital intensive goods</a:t>
            </a:r>
            <a:endParaRPr lang="en-GB" b="1" dirty="0">
              <a:solidFill>
                <a:srgbClr val="80BFB7"/>
              </a:solidFill>
            </a:endParaRPr>
          </a:p>
        </p:txBody>
      </p:sp>
      <p:sp>
        <p:nvSpPr>
          <p:cNvPr id="29" name="Google Shape;4131;p40"/>
          <p:cNvSpPr txBox="1"/>
          <p:nvPr/>
        </p:nvSpPr>
        <p:spPr>
          <a:xfrm>
            <a:off x="509301" y="-51956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GB" sz="3200" dirty="0"/>
              <a:t>The Heckscher-Ohlin-Vanek theorem </a:t>
            </a:r>
            <a:endParaRPr lang="en-GB" sz="3200" dirty="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8" name="Google Shape;3905;p21"/>
          <p:cNvSpPr txBox="1"/>
          <p:nvPr/>
        </p:nvSpPr>
        <p:spPr>
          <a:xfrm>
            <a:off x="467930" y="-26898"/>
            <a:ext cx="380593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GB" sz="3200" dirty="0"/>
              <a:t>Empirical rejection</a:t>
            </a:r>
            <a:endParaRPr lang="en-GB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Google Shape;3871;p18"/>
              <p:cNvSpPr txBox="1"/>
              <p:nvPr/>
            </p:nvSpPr>
            <p:spPr>
              <a:xfrm>
                <a:off x="1055269" y="1003878"/>
                <a:ext cx="6761100" cy="35203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Titillium Web Light" panose="00000500000000000000"/>
                  <a:buChar char="▪"/>
                  <a:defRPr sz="1800" b="0" i="0" u="none" strike="noStrike" cap="none">
                    <a:solidFill>
                      <a:schemeClr val="dk1"/>
                    </a:solidFill>
                    <a:latin typeface="Titillium Web Light" panose="00000500000000000000"/>
                    <a:ea typeface="Titillium Web Light" panose="00000500000000000000"/>
                    <a:cs typeface="Titillium Web Light" panose="00000500000000000000"/>
                    <a:sym typeface="Titillium Web Light" panose="00000500000000000000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Titillium Web Light" panose="00000500000000000000"/>
                  <a:buChar char="▫"/>
                  <a:defRPr sz="1800" b="0" i="0" u="none" strike="noStrike" cap="none">
                    <a:solidFill>
                      <a:schemeClr val="dk1"/>
                    </a:solidFill>
                    <a:latin typeface="Titillium Web Light" panose="00000500000000000000"/>
                    <a:ea typeface="Titillium Web Light" panose="00000500000000000000"/>
                    <a:cs typeface="Titillium Web Light" panose="00000500000000000000"/>
                    <a:sym typeface="Titillium Web Light" panose="00000500000000000000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Titillium Web Light" panose="00000500000000000000"/>
                  <a:buChar char="▫"/>
                  <a:defRPr sz="1800" b="0" i="0" u="none" strike="noStrike" cap="none">
                    <a:solidFill>
                      <a:schemeClr val="dk1"/>
                    </a:solidFill>
                    <a:latin typeface="Titillium Web Light" panose="00000500000000000000"/>
                    <a:ea typeface="Titillium Web Light" panose="00000500000000000000"/>
                    <a:cs typeface="Titillium Web Light" panose="00000500000000000000"/>
                    <a:sym typeface="Titillium Web Light" panose="00000500000000000000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tillium Web Light" panose="00000500000000000000"/>
                  <a:buChar char="▫"/>
                  <a:defRPr sz="1800" b="0" i="0" u="none" strike="noStrike" cap="none">
                    <a:solidFill>
                      <a:schemeClr val="dk1"/>
                    </a:solidFill>
                    <a:latin typeface="Titillium Web Light" panose="00000500000000000000"/>
                    <a:ea typeface="Titillium Web Light" panose="00000500000000000000"/>
                    <a:cs typeface="Titillium Web Light" panose="00000500000000000000"/>
                    <a:sym typeface="Titillium Web Light" panose="00000500000000000000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tillium Web Light" panose="00000500000000000000"/>
                  <a:buChar char="▫"/>
                  <a:defRPr sz="1800" b="0" i="0" u="none" strike="noStrike" cap="none">
                    <a:solidFill>
                      <a:schemeClr val="dk1"/>
                    </a:solidFill>
                    <a:latin typeface="Titillium Web Light" panose="00000500000000000000"/>
                    <a:ea typeface="Titillium Web Light" panose="00000500000000000000"/>
                    <a:cs typeface="Titillium Web Light" panose="00000500000000000000"/>
                    <a:sym typeface="Titillium Web Light" panose="00000500000000000000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tillium Web Light" panose="00000500000000000000"/>
                  <a:buChar char="▫"/>
                  <a:defRPr sz="1800" b="0" i="0" u="none" strike="noStrike" cap="none">
                    <a:solidFill>
                      <a:schemeClr val="dk1"/>
                    </a:solidFill>
                    <a:latin typeface="Titillium Web Light" panose="00000500000000000000"/>
                    <a:ea typeface="Titillium Web Light" panose="00000500000000000000"/>
                    <a:cs typeface="Titillium Web Light" panose="00000500000000000000"/>
                    <a:sym typeface="Titillium Web Light" panose="00000500000000000000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tillium Web Light" panose="00000500000000000000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Titillium Web Light" panose="00000500000000000000"/>
                    <a:ea typeface="Titillium Web Light" panose="00000500000000000000"/>
                    <a:cs typeface="Titillium Web Light" panose="00000500000000000000"/>
                    <a:sym typeface="Titillium Web Light" panose="00000500000000000000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tillium Web Light" panose="00000500000000000000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Titillium Web Light" panose="00000500000000000000"/>
                    <a:ea typeface="Titillium Web Light" panose="00000500000000000000"/>
                    <a:cs typeface="Titillium Web Light" panose="00000500000000000000"/>
                    <a:sym typeface="Titillium Web Light" panose="00000500000000000000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tillium Web Light" panose="00000500000000000000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Titillium Web Light" panose="00000500000000000000"/>
                    <a:ea typeface="Titillium Web Light" panose="00000500000000000000"/>
                    <a:cs typeface="Titillium Web Light" panose="00000500000000000000"/>
                    <a:sym typeface="Titillium Web Light" panose="00000500000000000000"/>
                  </a:defRPr>
                </a:lvl9pPr>
              </a:lstStyle>
              <a:p>
                <a:pPr marL="76200" indent="0">
                  <a:buSzPts val="2400"/>
                  <a:buNone/>
                </a:pPr>
                <a:r>
                  <a:rPr lang="en-GB" sz="1600" dirty="0"/>
                  <a:t>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ar-AE" sz="16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𝑓𝑐</m:t>
                        </m:r>
                      </m:sub>
                    </m:sSub>
                  </m:oMath>
                </a14:m>
                <a:r>
                  <a:rPr lang="es-ES" sz="1600" b="1" dirty="0">
                    <a:solidFill>
                      <a:schemeClr val="tx2">
                        <a:lumMod val="10000"/>
                      </a:schemeClr>
                    </a:solidFill>
                  </a:rPr>
                  <a:t> </a:t>
                </a:r>
                <a:r>
                  <a:rPr lang="en-GB" sz="16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16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𝑓𝑐</m:t>
                        </m:r>
                      </m:sub>
                    </m:sSub>
                    <m:r>
                      <a:rPr lang="es-ES" sz="1600" i="1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s-ES" sz="16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16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ES" sz="1600" dirty="0">
                    <a:solidFill>
                      <a:schemeClr val="tx2">
                        <a:lumMod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16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𝑤𝑐</m:t>
                        </m:r>
                      </m:sub>
                    </m:sSub>
                    <m:r>
                      <a:rPr lang="es-ES" sz="1600" i="1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chemeClr val="tx2">
                        <a:lumMod val="10000"/>
                      </a:schemeClr>
                    </a:solidFill>
                  </a:rPr>
                  <a:t>is only 0.28</a:t>
                </a:r>
                <a:endParaRPr lang="en-GB" sz="1600" dirty="0">
                  <a:solidFill>
                    <a:schemeClr val="tx2">
                      <a:lumMod val="10000"/>
                    </a:schemeClr>
                  </a:solidFill>
                </a:endParaRPr>
              </a:p>
              <a:p>
                <a:pPr indent="-381000">
                  <a:buSzPts val="2400"/>
                </a:pPr>
                <a:endParaRPr lang="en-GB" sz="1600" dirty="0"/>
              </a:p>
              <a:p>
                <a:pPr marL="76200" indent="0">
                  <a:spcBef>
                    <a:spcPts val="0"/>
                  </a:spcBef>
                  <a:buSzPts val="2400"/>
                  <a:buNone/>
                </a:pPr>
                <a:r>
                  <a:rPr lang="en-GB" sz="1600" dirty="0"/>
                  <a:t>The sign statistic: only in 49.8% of the observations the sign of the left term matched that of the right term (flipping a coin is better)</a:t>
                </a:r>
                <a:endParaRPr lang="en-GB" sz="1600" dirty="0"/>
              </a:p>
              <a:p>
                <a:pPr indent="-381000">
                  <a:spcBef>
                    <a:spcPts val="0"/>
                  </a:spcBef>
                  <a:buSzPts val="2400"/>
                </a:pPr>
                <a:endParaRPr lang="en-GB" sz="1600" dirty="0"/>
              </a:p>
              <a:p>
                <a:pPr marL="76200" indent="0">
                  <a:spcBef>
                    <a:spcPts val="0"/>
                  </a:spcBef>
                  <a:buSzPts val="2400"/>
                  <a:buNone/>
                </a:pPr>
                <a:r>
                  <a:rPr lang="en-GB" sz="1600" dirty="0"/>
                  <a:t>Plot the residual: </a:t>
                </a:r>
                <a:endParaRPr lang="en-GB" sz="1600" dirty="0"/>
              </a:p>
              <a:p>
                <a:pPr marL="76200" indent="0">
                  <a:spcBef>
                    <a:spcPts val="0"/>
                  </a:spcBef>
                  <a:buSzPts val="2400"/>
                  <a:buNone/>
                </a:pPr>
                <a:r>
                  <a:rPr lang="en-GB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𝛆</m:t>
                        </m:r>
                        <m:r>
                          <a:rPr lang="es-ES" sz="1200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s-ES" sz="12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sz="12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𝑓𝑐</m:t>
                        </m:r>
                      </m:sub>
                    </m:sSub>
                    <m:r>
                      <a:rPr lang="es-ES" sz="1200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−(</m:t>
                    </m:r>
                    <m:r>
                      <a:rPr lang="es-ES" sz="1200" i="1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sz="12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12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𝑓𝑐</m:t>
                        </m:r>
                      </m:sub>
                    </m:sSub>
                    <m:r>
                      <a:rPr lang="es-ES" sz="1200" i="1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s-ES" sz="12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12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ES" sz="1200" dirty="0">
                    <a:solidFill>
                      <a:schemeClr val="tx2">
                        <a:lumMod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12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𝑤𝑐</m:t>
                        </m:r>
                      </m:sub>
                    </m:sSub>
                    <m:r>
                      <a:rPr lang="es-ES" sz="1200" i="1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200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200" dirty="0">
                    <a:solidFill>
                      <a:schemeClr val="tx2">
                        <a:lumMod val="10000"/>
                      </a:schemeClr>
                    </a:solidFill>
                  </a:rPr>
                  <a:t>  </a:t>
                </a:r>
                <a:r>
                  <a:rPr lang="en-GB" sz="1200" dirty="0"/>
                  <a:t>vs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12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𝑓𝑐</m:t>
                        </m:r>
                      </m:sub>
                    </m:sSub>
                    <m:r>
                      <a:rPr lang="es-ES" sz="1200" i="1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s-ES" sz="12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12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ES" sz="1200" dirty="0">
                    <a:solidFill>
                      <a:schemeClr val="tx2">
                        <a:lumMod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12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𝑤𝑐</m:t>
                        </m:r>
                      </m:sub>
                    </m:sSub>
                  </m:oMath>
                </a14:m>
                <a:endParaRPr lang="en-GB" sz="1200" dirty="0"/>
              </a:p>
              <a:p>
                <a:pPr marL="76200" indent="0">
                  <a:spcBef>
                    <a:spcPts val="0"/>
                  </a:spcBef>
                  <a:buSzPts val="2400"/>
                  <a:buNone/>
                </a:pPr>
                <a:endParaRPr lang="en-GB" sz="1200" dirty="0"/>
              </a:p>
              <a:p>
                <a:pPr marL="76200" indent="0">
                  <a:spcBef>
                    <a:spcPts val="0"/>
                  </a:spcBef>
                  <a:buSzPts val="2400"/>
                  <a:buNone/>
                </a:pPr>
                <a:endParaRPr lang="en-GB" sz="1200" dirty="0"/>
              </a:p>
              <a:p>
                <a:pPr marL="76200" indent="0">
                  <a:spcBef>
                    <a:spcPts val="0"/>
                  </a:spcBef>
                  <a:buSzPts val="2400"/>
                  <a:buNone/>
                </a:pPr>
                <a:r>
                  <a:rPr lang="en-GB" sz="1600" dirty="0"/>
                  <a:t>Endowments paradox: Poor countries are more</a:t>
                </a:r>
                <a:endParaRPr lang="en-GB" sz="1600" dirty="0"/>
              </a:p>
              <a:p>
                <a:pPr marL="76200" indent="0">
                  <a:spcBef>
                    <a:spcPts val="0"/>
                  </a:spcBef>
                  <a:buSzPts val="2400"/>
                  <a:buNone/>
                </a:pPr>
                <a:r>
                  <a:rPr lang="en-GB" sz="1600" dirty="0"/>
                  <a:t>abundant in factors than rich countries</a:t>
                </a:r>
                <a:endParaRPr lang="en-GB" sz="1600" dirty="0"/>
              </a:p>
              <a:p>
                <a:pPr indent="-381000">
                  <a:spcBef>
                    <a:spcPts val="0"/>
                  </a:spcBef>
                  <a:buSzPts val="2400"/>
                </a:pPr>
                <a:endParaRPr lang="en-GB" sz="1600" dirty="0"/>
              </a:p>
            </p:txBody>
          </p:sp>
        </mc:Choice>
        <mc:Fallback>
          <p:sp>
            <p:nvSpPr>
              <p:cNvPr id="11" name="Google Shape;3871;p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69" y="1003878"/>
                <a:ext cx="6761100" cy="3520390"/>
              </a:xfrm>
              <a:prstGeom prst="rect">
                <a:avLst/>
              </a:prstGeom>
              <a:blipFill rotWithShape="1">
                <a:blip r:embed="rId1"/>
                <a:stretch>
                  <a:fillRect l="-8" t="-16" r="2" b="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246" y="2324208"/>
            <a:ext cx="3479310" cy="2451546"/>
          </a:xfrm>
          <a:prstGeom prst="rect">
            <a:avLst/>
          </a:prstGeom>
        </p:spPr>
      </p:pic>
      <p:grpSp>
        <p:nvGrpSpPr>
          <p:cNvPr id="20" name="Google Shape;4553;p48"/>
          <p:cNvGrpSpPr/>
          <p:nvPr/>
        </p:nvGrpSpPr>
        <p:grpSpPr>
          <a:xfrm>
            <a:off x="676519" y="2570897"/>
            <a:ext cx="378750" cy="277698"/>
            <a:chOff x="4610450" y="3703750"/>
            <a:chExt cx="453050" cy="332175"/>
          </a:xfrm>
          <a:solidFill>
            <a:schemeClr val="accent5"/>
          </a:solidFill>
        </p:grpSpPr>
        <p:sp>
          <p:nvSpPr>
            <p:cNvPr id="21" name="Google Shape;4554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4555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" name="Google Shape;4384;p48"/>
          <p:cNvGrpSpPr/>
          <p:nvPr/>
        </p:nvGrpSpPr>
        <p:grpSpPr>
          <a:xfrm>
            <a:off x="687074" y="1768149"/>
            <a:ext cx="361181" cy="511465"/>
            <a:chOff x="4625622" y="125175"/>
            <a:chExt cx="432036" cy="611800"/>
          </a:xfrm>
        </p:grpSpPr>
        <p:sp>
          <p:nvSpPr>
            <p:cNvPr id="24" name="Google Shape;4385;p48"/>
            <p:cNvSpPr/>
            <p:nvPr/>
          </p:nvSpPr>
          <p:spPr>
            <a:xfrm>
              <a:off x="4645394" y="385635"/>
              <a:ext cx="412264" cy="184043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dirty="0">
                  <a:solidFill>
                    <a:schemeClr val="bg1"/>
                  </a:solidFill>
                </a:rPr>
                <a:t> -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6" name="Google Shape;4387;p48"/>
            <p:cNvSpPr/>
            <p:nvPr/>
          </p:nvSpPr>
          <p:spPr>
            <a:xfrm>
              <a:off x="4804286" y="125175"/>
              <a:ext cx="54688" cy="18685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4388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4386;p48"/>
            <p:cNvSpPr/>
            <p:nvPr/>
          </p:nvSpPr>
          <p:spPr>
            <a:xfrm>
              <a:off x="4625622" y="215791"/>
              <a:ext cx="412264" cy="186850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dirty="0">
                  <a:solidFill>
                    <a:schemeClr val="bg1"/>
                  </a:solidFill>
                </a:rPr>
                <a:t> +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Google Shape;189;p8"/>
          <p:cNvSpPr/>
          <p:nvPr/>
        </p:nvSpPr>
        <p:spPr>
          <a:xfrm>
            <a:off x="735634" y="1124187"/>
            <a:ext cx="260521" cy="372965"/>
          </a:xfrm>
          <a:custGeom>
            <a:avLst/>
            <a:gdLst/>
            <a:ahLst/>
            <a:cxnLst/>
            <a:rect l="l" t="t" r="r" b="b"/>
            <a:pathLst>
              <a:path w="5201" h="5947" extrusionOk="0">
                <a:moveTo>
                  <a:pt x="4362" y="746"/>
                </a:moveTo>
                <a:lnTo>
                  <a:pt x="4418" y="783"/>
                </a:lnTo>
                <a:lnTo>
                  <a:pt x="4455" y="839"/>
                </a:lnTo>
                <a:lnTo>
                  <a:pt x="4455" y="895"/>
                </a:lnTo>
                <a:lnTo>
                  <a:pt x="4455" y="2070"/>
                </a:lnTo>
                <a:lnTo>
                  <a:pt x="4455" y="2144"/>
                </a:lnTo>
                <a:lnTo>
                  <a:pt x="4418" y="2181"/>
                </a:lnTo>
                <a:lnTo>
                  <a:pt x="4362" y="2219"/>
                </a:lnTo>
                <a:lnTo>
                  <a:pt x="839" y="2219"/>
                </a:lnTo>
                <a:lnTo>
                  <a:pt x="783" y="2181"/>
                </a:lnTo>
                <a:lnTo>
                  <a:pt x="764" y="2144"/>
                </a:lnTo>
                <a:lnTo>
                  <a:pt x="746" y="2070"/>
                </a:lnTo>
                <a:lnTo>
                  <a:pt x="746" y="895"/>
                </a:lnTo>
                <a:lnTo>
                  <a:pt x="764" y="839"/>
                </a:lnTo>
                <a:lnTo>
                  <a:pt x="783" y="783"/>
                </a:lnTo>
                <a:lnTo>
                  <a:pt x="839" y="746"/>
                </a:lnTo>
                <a:close/>
                <a:moveTo>
                  <a:pt x="1342" y="2964"/>
                </a:moveTo>
                <a:lnTo>
                  <a:pt x="1398" y="2983"/>
                </a:lnTo>
                <a:lnTo>
                  <a:pt x="1454" y="3020"/>
                </a:lnTo>
                <a:lnTo>
                  <a:pt x="1473" y="3058"/>
                </a:lnTo>
                <a:lnTo>
                  <a:pt x="1491" y="3113"/>
                </a:lnTo>
                <a:lnTo>
                  <a:pt x="1491" y="3561"/>
                </a:lnTo>
                <a:lnTo>
                  <a:pt x="1473" y="3617"/>
                </a:lnTo>
                <a:lnTo>
                  <a:pt x="1454" y="3673"/>
                </a:lnTo>
                <a:lnTo>
                  <a:pt x="1398" y="3691"/>
                </a:lnTo>
                <a:lnTo>
                  <a:pt x="1342" y="3710"/>
                </a:lnTo>
                <a:lnTo>
                  <a:pt x="895" y="3710"/>
                </a:lnTo>
                <a:lnTo>
                  <a:pt x="839" y="3691"/>
                </a:lnTo>
                <a:lnTo>
                  <a:pt x="783" y="3673"/>
                </a:lnTo>
                <a:lnTo>
                  <a:pt x="764" y="3617"/>
                </a:lnTo>
                <a:lnTo>
                  <a:pt x="746" y="3561"/>
                </a:lnTo>
                <a:lnTo>
                  <a:pt x="746" y="3113"/>
                </a:lnTo>
                <a:lnTo>
                  <a:pt x="764" y="3058"/>
                </a:lnTo>
                <a:lnTo>
                  <a:pt x="783" y="3020"/>
                </a:lnTo>
                <a:lnTo>
                  <a:pt x="839" y="2983"/>
                </a:lnTo>
                <a:lnTo>
                  <a:pt x="895" y="2964"/>
                </a:lnTo>
                <a:close/>
                <a:moveTo>
                  <a:pt x="2834" y="2964"/>
                </a:moveTo>
                <a:lnTo>
                  <a:pt x="2889" y="2983"/>
                </a:lnTo>
                <a:lnTo>
                  <a:pt x="2927" y="3020"/>
                </a:lnTo>
                <a:lnTo>
                  <a:pt x="2964" y="3058"/>
                </a:lnTo>
                <a:lnTo>
                  <a:pt x="2983" y="3113"/>
                </a:lnTo>
                <a:lnTo>
                  <a:pt x="2983" y="3561"/>
                </a:lnTo>
                <a:lnTo>
                  <a:pt x="2964" y="3617"/>
                </a:lnTo>
                <a:lnTo>
                  <a:pt x="2927" y="3673"/>
                </a:lnTo>
                <a:lnTo>
                  <a:pt x="2871" y="3691"/>
                </a:lnTo>
                <a:lnTo>
                  <a:pt x="2834" y="3710"/>
                </a:lnTo>
                <a:lnTo>
                  <a:pt x="2386" y="3710"/>
                </a:lnTo>
                <a:lnTo>
                  <a:pt x="2330" y="3691"/>
                </a:lnTo>
                <a:lnTo>
                  <a:pt x="2274" y="3673"/>
                </a:lnTo>
                <a:lnTo>
                  <a:pt x="2237" y="3617"/>
                </a:lnTo>
                <a:lnTo>
                  <a:pt x="2237" y="3561"/>
                </a:lnTo>
                <a:lnTo>
                  <a:pt x="2237" y="3113"/>
                </a:lnTo>
                <a:lnTo>
                  <a:pt x="2237" y="3058"/>
                </a:lnTo>
                <a:lnTo>
                  <a:pt x="2274" y="3020"/>
                </a:lnTo>
                <a:lnTo>
                  <a:pt x="2330" y="2983"/>
                </a:lnTo>
                <a:lnTo>
                  <a:pt x="2386" y="2964"/>
                </a:lnTo>
                <a:close/>
                <a:moveTo>
                  <a:pt x="1342" y="4456"/>
                </a:moveTo>
                <a:lnTo>
                  <a:pt x="1398" y="4474"/>
                </a:lnTo>
                <a:lnTo>
                  <a:pt x="1454" y="4493"/>
                </a:lnTo>
                <a:lnTo>
                  <a:pt x="1473" y="4549"/>
                </a:lnTo>
                <a:lnTo>
                  <a:pt x="1491" y="4605"/>
                </a:lnTo>
                <a:lnTo>
                  <a:pt x="1491" y="5052"/>
                </a:lnTo>
                <a:lnTo>
                  <a:pt x="1473" y="5108"/>
                </a:lnTo>
                <a:lnTo>
                  <a:pt x="1454" y="5145"/>
                </a:lnTo>
                <a:lnTo>
                  <a:pt x="1398" y="5182"/>
                </a:lnTo>
                <a:lnTo>
                  <a:pt x="1342" y="5201"/>
                </a:lnTo>
                <a:lnTo>
                  <a:pt x="895" y="5201"/>
                </a:lnTo>
                <a:lnTo>
                  <a:pt x="839" y="5182"/>
                </a:lnTo>
                <a:lnTo>
                  <a:pt x="783" y="5145"/>
                </a:lnTo>
                <a:lnTo>
                  <a:pt x="764" y="5108"/>
                </a:lnTo>
                <a:lnTo>
                  <a:pt x="746" y="5052"/>
                </a:lnTo>
                <a:lnTo>
                  <a:pt x="746" y="4605"/>
                </a:lnTo>
                <a:lnTo>
                  <a:pt x="764" y="4549"/>
                </a:lnTo>
                <a:lnTo>
                  <a:pt x="783" y="4493"/>
                </a:lnTo>
                <a:lnTo>
                  <a:pt x="839" y="4474"/>
                </a:lnTo>
                <a:lnTo>
                  <a:pt x="895" y="4456"/>
                </a:lnTo>
                <a:close/>
                <a:moveTo>
                  <a:pt x="2834" y="4456"/>
                </a:moveTo>
                <a:lnTo>
                  <a:pt x="2889" y="4474"/>
                </a:lnTo>
                <a:lnTo>
                  <a:pt x="2927" y="4493"/>
                </a:lnTo>
                <a:lnTo>
                  <a:pt x="2964" y="4549"/>
                </a:lnTo>
                <a:lnTo>
                  <a:pt x="2983" y="4605"/>
                </a:lnTo>
                <a:lnTo>
                  <a:pt x="2983" y="5052"/>
                </a:lnTo>
                <a:lnTo>
                  <a:pt x="2964" y="5108"/>
                </a:lnTo>
                <a:lnTo>
                  <a:pt x="2927" y="5145"/>
                </a:lnTo>
                <a:lnTo>
                  <a:pt x="2871" y="5182"/>
                </a:lnTo>
                <a:lnTo>
                  <a:pt x="2834" y="5201"/>
                </a:lnTo>
                <a:lnTo>
                  <a:pt x="2386" y="5201"/>
                </a:lnTo>
                <a:lnTo>
                  <a:pt x="2330" y="5182"/>
                </a:lnTo>
                <a:lnTo>
                  <a:pt x="2274" y="5145"/>
                </a:lnTo>
                <a:lnTo>
                  <a:pt x="2237" y="5108"/>
                </a:lnTo>
                <a:lnTo>
                  <a:pt x="2237" y="5052"/>
                </a:lnTo>
                <a:lnTo>
                  <a:pt x="2237" y="4605"/>
                </a:lnTo>
                <a:lnTo>
                  <a:pt x="2237" y="4549"/>
                </a:lnTo>
                <a:lnTo>
                  <a:pt x="2274" y="4493"/>
                </a:lnTo>
                <a:lnTo>
                  <a:pt x="2330" y="4474"/>
                </a:lnTo>
                <a:lnTo>
                  <a:pt x="2386" y="4456"/>
                </a:lnTo>
                <a:close/>
                <a:moveTo>
                  <a:pt x="4306" y="2964"/>
                </a:moveTo>
                <a:lnTo>
                  <a:pt x="4362" y="2983"/>
                </a:lnTo>
                <a:lnTo>
                  <a:pt x="4418" y="3020"/>
                </a:lnTo>
                <a:lnTo>
                  <a:pt x="4455" y="3058"/>
                </a:lnTo>
                <a:lnTo>
                  <a:pt x="4455" y="3113"/>
                </a:lnTo>
                <a:lnTo>
                  <a:pt x="4455" y="5052"/>
                </a:lnTo>
                <a:lnTo>
                  <a:pt x="4455" y="5108"/>
                </a:lnTo>
                <a:lnTo>
                  <a:pt x="4418" y="5145"/>
                </a:lnTo>
                <a:lnTo>
                  <a:pt x="4362" y="5182"/>
                </a:lnTo>
                <a:lnTo>
                  <a:pt x="4306" y="5201"/>
                </a:lnTo>
                <a:lnTo>
                  <a:pt x="3859" y="5201"/>
                </a:lnTo>
                <a:lnTo>
                  <a:pt x="3803" y="5182"/>
                </a:lnTo>
                <a:lnTo>
                  <a:pt x="3766" y="5145"/>
                </a:lnTo>
                <a:lnTo>
                  <a:pt x="3728" y="5108"/>
                </a:lnTo>
                <a:lnTo>
                  <a:pt x="3710" y="5052"/>
                </a:lnTo>
                <a:lnTo>
                  <a:pt x="3710" y="3113"/>
                </a:lnTo>
                <a:lnTo>
                  <a:pt x="3728" y="3058"/>
                </a:lnTo>
                <a:lnTo>
                  <a:pt x="3766" y="3020"/>
                </a:lnTo>
                <a:lnTo>
                  <a:pt x="3803" y="2983"/>
                </a:lnTo>
                <a:lnTo>
                  <a:pt x="3859" y="2964"/>
                </a:lnTo>
                <a:close/>
                <a:moveTo>
                  <a:pt x="559" y="1"/>
                </a:moveTo>
                <a:lnTo>
                  <a:pt x="448" y="19"/>
                </a:lnTo>
                <a:lnTo>
                  <a:pt x="336" y="38"/>
                </a:lnTo>
                <a:lnTo>
                  <a:pt x="243" y="94"/>
                </a:lnTo>
                <a:lnTo>
                  <a:pt x="168" y="168"/>
                </a:lnTo>
                <a:lnTo>
                  <a:pt x="93" y="243"/>
                </a:lnTo>
                <a:lnTo>
                  <a:pt x="56" y="336"/>
                </a:lnTo>
                <a:lnTo>
                  <a:pt x="19" y="448"/>
                </a:lnTo>
                <a:lnTo>
                  <a:pt x="0" y="560"/>
                </a:lnTo>
                <a:lnTo>
                  <a:pt x="0" y="5388"/>
                </a:lnTo>
                <a:lnTo>
                  <a:pt x="19" y="5499"/>
                </a:lnTo>
                <a:lnTo>
                  <a:pt x="56" y="5593"/>
                </a:lnTo>
                <a:lnTo>
                  <a:pt x="93" y="5686"/>
                </a:lnTo>
                <a:lnTo>
                  <a:pt x="168" y="5779"/>
                </a:lnTo>
                <a:lnTo>
                  <a:pt x="243" y="5835"/>
                </a:lnTo>
                <a:lnTo>
                  <a:pt x="336" y="5891"/>
                </a:lnTo>
                <a:lnTo>
                  <a:pt x="448" y="5928"/>
                </a:lnTo>
                <a:lnTo>
                  <a:pt x="559" y="5947"/>
                </a:lnTo>
                <a:lnTo>
                  <a:pt x="4642" y="5947"/>
                </a:lnTo>
                <a:lnTo>
                  <a:pt x="4753" y="5928"/>
                </a:lnTo>
                <a:lnTo>
                  <a:pt x="4865" y="5891"/>
                </a:lnTo>
                <a:lnTo>
                  <a:pt x="4958" y="5835"/>
                </a:lnTo>
                <a:lnTo>
                  <a:pt x="5033" y="5779"/>
                </a:lnTo>
                <a:lnTo>
                  <a:pt x="5108" y="5686"/>
                </a:lnTo>
                <a:lnTo>
                  <a:pt x="5163" y="5593"/>
                </a:lnTo>
                <a:lnTo>
                  <a:pt x="5182" y="5499"/>
                </a:lnTo>
                <a:lnTo>
                  <a:pt x="5201" y="5388"/>
                </a:lnTo>
                <a:lnTo>
                  <a:pt x="5201" y="560"/>
                </a:lnTo>
                <a:lnTo>
                  <a:pt x="5182" y="448"/>
                </a:lnTo>
                <a:lnTo>
                  <a:pt x="5163" y="336"/>
                </a:lnTo>
                <a:lnTo>
                  <a:pt x="5108" y="243"/>
                </a:lnTo>
                <a:lnTo>
                  <a:pt x="5033" y="168"/>
                </a:lnTo>
                <a:lnTo>
                  <a:pt x="4958" y="94"/>
                </a:lnTo>
                <a:lnTo>
                  <a:pt x="4865" y="38"/>
                </a:lnTo>
                <a:lnTo>
                  <a:pt x="4753" y="19"/>
                </a:lnTo>
                <a:lnTo>
                  <a:pt x="464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4562;p48"/>
          <p:cNvSpPr/>
          <p:nvPr/>
        </p:nvSpPr>
        <p:spPr>
          <a:xfrm>
            <a:off x="663227" y="3353970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8" name="Google Shape;3905;p21"/>
          <p:cNvSpPr txBox="1"/>
          <p:nvPr/>
        </p:nvSpPr>
        <p:spPr>
          <a:xfrm>
            <a:off x="455792" y="-44669"/>
            <a:ext cx="380593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altLang="en-GB" sz="3200" dirty="0">
                <a:solidFill>
                  <a:srgbClr val="0B87A1"/>
                </a:solidFill>
              </a:rPr>
              <a:t>Alternative</a:t>
            </a:r>
            <a:r>
              <a:rPr lang="en-US" altLang="en-GB" sz="3200" dirty="0"/>
              <a:t> theorem</a:t>
            </a:r>
            <a:endParaRPr lang="en-US" altLang="en-GB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512445" y="1038860"/>
            <a:ext cx="7343140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  <a:buSzPts val="1600"/>
              <a:buFont typeface="Titillium Web Light" panose="00000500000000000000"/>
            </a:pPr>
            <a:r>
              <a:rPr lang="en-GB" sz="1600" b="1" dirty="0">
                <a:solidFill>
                  <a:srgbClr val="0B87A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</a:rPr>
              <a:t>Empirical rejection proves the existence of </a:t>
            </a:r>
            <a:r>
              <a:rPr lang="en-US" altLang="en-GB" sz="1600" b="1" dirty="0">
                <a:solidFill>
                  <a:srgbClr val="0B87A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</a:rPr>
              <a:t>“</a:t>
            </a:r>
            <a:r>
              <a:rPr lang="en-GB" sz="1600" b="1" dirty="0">
                <a:solidFill>
                  <a:srgbClr val="0B87A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</a:rPr>
              <a:t>missing trade</a:t>
            </a:r>
            <a:r>
              <a:rPr lang="en-US" altLang="en-GB" sz="1600" b="1" dirty="0">
                <a:solidFill>
                  <a:srgbClr val="0B87A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</a:rPr>
              <a:t>”</a:t>
            </a:r>
            <a:endParaRPr lang="en-US" altLang="en-GB" sz="1600" b="1" dirty="0">
              <a:solidFill>
                <a:srgbClr val="0B87A1"/>
              </a:solidFill>
              <a:latin typeface="Titillium Web Light" panose="00000500000000000000"/>
              <a:ea typeface="Titillium Web Light" panose="00000500000000000000"/>
              <a:cs typeface="Titillium Web Light" panose="00000500000000000000"/>
            </a:endParaRPr>
          </a:p>
          <a:p>
            <a:pPr algn="l">
              <a:spcBef>
                <a:spcPts val="600"/>
              </a:spcBef>
              <a:buSzPts val="1600"/>
              <a:buFont typeface="Titillium Web Light" panose="00000500000000000000"/>
            </a:pPr>
            <a:r>
              <a:rPr lang="en-US" altLang="en-GB" sz="1600" b="1" dirty="0">
                <a:solidFill>
                  <a:srgbClr val="0B87A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</a:rPr>
              <a:t>The</a:t>
            </a:r>
            <a:r>
              <a:rPr lang="en-GB" sz="1600" b="1" dirty="0">
                <a:solidFill>
                  <a:srgbClr val="0B87A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</a:rPr>
              <a:t> reason of the puzzle lies into the assumptions of HOV model. </a:t>
            </a:r>
            <a:endParaRPr lang="en-GB" sz="1600" b="1" dirty="0">
              <a:solidFill>
                <a:srgbClr val="0B87A1"/>
              </a:solidFill>
              <a:latin typeface="Titillium Web Light" panose="00000500000000000000"/>
              <a:ea typeface="Titillium Web Light" panose="00000500000000000000"/>
              <a:cs typeface="Titillium Web Light" panose="0000050000000000000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/>
              <p:nvPr>
                <p:custDataLst>
                  <p:tags r:id="rId1"/>
                </p:custDataLst>
              </p:nvPr>
            </p:nvGraphicFramePr>
            <p:xfrm>
              <a:off x="512445" y="1750695"/>
              <a:ext cx="6723380" cy="268351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3361690"/>
                    <a:gridCol w="3361690"/>
                  </a:tblGrid>
                  <a:tr h="345440">
                    <a:tc gridSpan="2"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buSzPts val="1600"/>
                            <a:buFont typeface="Titillium Web Light" panose="00000500000000000000"/>
                            <a:buNone/>
                          </a:pPr>
                          <a:r>
                            <a:rPr lang="en-GB" sz="1600" dirty="0"/>
                            <a:t>Alternative theorems modification </a:t>
                          </a:r>
                          <a:endParaRPr lang="en-GB" sz="1600" dirty="0"/>
                        </a:p>
                      </a:txBody>
                      <a:tcPr>
                        <a:lnL w="6350">
                          <a:solidFill>
                            <a:srgbClr val="80BFB7"/>
                          </a:solidFill>
                          <a:prstDash val="solid"/>
                        </a:lnL>
                        <a:lnR w="6350">
                          <a:solidFill>
                            <a:srgbClr val="80BFB7"/>
                          </a:solidFill>
                          <a:prstDash val="solid"/>
                        </a:lnR>
                        <a:lnT w="6350">
                          <a:solidFill>
                            <a:srgbClr val="80BFB7"/>
                          </a:solidFill>
                          <a:prstDash val="solid"/>
                        </a:lnT>
                        <a:lnB w="6350">
                          <a:solidFill>
                            <a:srgbClr val="80BFB7"/>
                          </a:solidFill>
                          <a:prstDash val="solid"/>
                        </a:lnB>
                      </a:tcPr>
                    </a:tc>
                    <a:tc hMerge="1">
                      <a:tcPr>
                        <a:lnR w="6350">
                          <a:solidFill>
                            <a:srgbClr val="80BFB7"/>
                          </a:solidFill>
                          <a:prstDash val="solid"/>
                        </a:lnR>
                        <a:lnT w="6350">
                          <a:solidFill>
                            <a:srgbClr val="80BFB7"/>
                          </a:solidFill>
                          <a:prstDash val="solid"/>
                        </a:lnT>
                        <a:lnB w="6350">
                          <a:solidFill>
                            <a:srgbClr val="80BFB7"/>
                          </a:solidFill>
                          <a:prstDash val="solid"/>
                        </a:lnB>
                      </a:tcPr>
                    </a:tc>
                  </a:tr>
                  <a:tr h="714375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80000"/>
                            </a:lnSpc>
                            <a:spcBef>
                              <a:spcPts val="600"/>
                            </a:spcBef>
                            <a:buSzPts val="1600"/>
                            <a:buFont typeface="Titillium Web Light" panose="00000500000000000000"/>
                            <a:buNone/>
                          </a:pPr>
                          <a:r>
                            <a:rPr lang="en-GB" sz="1200" b="1" dirty="0">
                              <a:solidFill>
                                <a:srgbClr val="0B87A1"/>
                              </a:solidFill>
                              <a:latin typeface="Titillium Web Light" panose="00000500000000000000"/>
                              <a:ea typeface="Titillium Web Light" panose="00000500000000000000"/>
                              <a:cs typeface="Titillium Web Light" panose="00000500000000000000"/>
                            </a:rPr>
                            <a:t>Identical technology assumption </a:t>
                          </a:r>
                          <a:endParaRPr lang="en-GB" sz="1200" b="1" dirty="0">
                            <a:solidFill>
                              <a:srgbClr val="0B87A1"/>
                            </a:solidFill>
                            <a:latin typeface="Titillium Web Light" panose="00000500000000000000"/>
                            <a:ea typeface="Titillium Web Light" panose="00000500000000000000"/>
                            <a:cs typeface="Titillium Web Light" panose="00000500000000000000"/>
                          </a:endParaRPr>
                        </a:p>
                        <a:p>
                          <a:pPr algn="l">
                            <a:lnSpc>
                              <a:spcPct val="80000"/>
                            </a:lnSpc>
                            <a:spcBef>
                              <a:spcPts val="600"/>
                            </a:spcBef>
                            <a:buSzPts val="1600"/>
                            <a:buFont typeface="Titillium Web Light" panose="00000500000000000000"/>
                            <a:buNone/>
                          </a:pPr>
                          <a:r>
                            <a:rPr lang="en-GB" sz="1200" b="1" dirty="0">
                              <a:solidFill>
                                <a:srgbClr val="0B87A1"/>
                              </a:solidFill>
                              <a:latin typeface="Titillium Web Light" panose="00000500000000000000"/>
                              <a:ea typeface="Titillium Web Light" panose="00000500000000000000"/>
                              <a:cs typeface="Titillium Web Light" panose="00000500000000000000"/>
                            </a:rPr>
                            <a:t>(neutral technology difference)</a:t>
                          </a:r>
                          <a:endParaRPr lang="en-GB" sz="1200" b="1" dirty="0">
                            <a:solidFill>
                              <a:srgbClr val="0B87A1"/>
                            </a:solidFill>
                            <a:latin typeface="Titillium Web Light" panose="00000500000000000000"/>
                            <a:ea typeface="Titillium Web Light" panose="00000500000000000000"/>
                            <a:cs typeface="Titillium Web Light" panose="00000500000000000000"/>
                          </a:endParaRPr>
                        </a:p>
                      </a:txBody>
                      <a:tcPr anchor="ctr">
                        <a:lnL w="6350">
                          <a:solidFill>
                            <a:srgbClr val="80BFB7"/>
                          </a:solidFill>
                          <a:prstDash val="solid"/>
                        </a:lnL>
                        <a:lnR w="6350">
                          <a:solidFill>
                            <a:srgbClr val="80BFB7"/>
                          </a:solidFill>
                          <a:prstDash val="solid"/>
                        </a:lnR>
                        <a:lnT w="6350">
                          <a:solidFill>
                            <a:srgbClr val="80BFB7"/>
                          </a:solidFill>
                          <a:prstDash val="solid"/>
                        </a:lnT>
                        <a:lnB w="6350">
                          <a:solidFill>
                            <a:srgbClr val="80BFB7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70000"/>
                            </a:lnSpc>
                            <a:spcBef>
                              <a:spcPts val="600"/>
                            </a:spcBef>
                            <a:buSzPts val="1600"/>
                            <a:buFont typeface="Titillium Web Light" panose="00000500000000000000"/>
                            <a:buNone/>
                          </a:pPr>
                          <a:r>
                            <a:rPr lang="en-GB" sz="1200" b="1" dirty="0">
                              <a:solidFill>
                                <a:srgbClr val="0B87A1"/>
                              </a:solidFill>
                              <a:latin typeface="Titillium Web Light" panose="00000500000000000000"/>
                              <a:ea typeface="Titillium Web Light" panose="00000500000000000000"/>
                              <a:cs typeface="Titillium Web Light" panose="00000500000000000000"/>
                            </a:rPr>
                            <a:t>Consumption assumption</a:t>
                          </a:r>
                          <a:endParaRPr lang="en-GB" sz="1200" b="1" dirty="0">
                            <a:solidFill>
                              <a:srgbClr val="0B87A1"/>
                            </a:solidFill>
                            <a:latin typeface="Titillium Web Light" panose="00000500000000000000"/>
                            <a:ea typeface="Titillium Web Light" panose="00000500000000000000"/>
                            <a:cs typeface="Titillium Web Light" panose="00000500000000000000"/>
                          </a:endParaRPr>
                        </a:p>
                        <a:p>
                          <a:pPr algn="l">
                            <a:lnSpc>
                              <a:spcPct val="70000"/>
                            </a:lnSpc>
                            <a:spcBef>
                              <a:spcPts val="600"/>
                            </a:spcBef>
                            <a:buSzPts val="1600"/>
                            <a:buFont typeface="Titillium Web Light" panose="00000500000000000000"/>
                            <a:buNone/>
                          </a:pPr>
                          <a:r>
                            <a:rPr lang="en-GB" sz="1200" b="1" dirty="0">
                              <a:solidFill>
                                <a:srgbClr val="0B87A1"/>
                              </a:solidFill>
                              <a:latin typeface="Titillium Web Light" panose="00000500000000000000"/>
                              <a:ea typeface="Titillium Web Light" panose="00000500000000000000"/>
                              <a:cs typeface="Titillium Web Light" panose="00000500000000000000"/>
                            </a:rPr>
                            <a:t> (Amington home bias)</a:t>
                          </a:r>
                          <a:endParaRPr lang="en-GB" sz="1200" b="1" dirty="0">
                            <a:solidFill>
                              <a:srgbClr val="0B87A1"/>
                            </a:solidFill>
                            <a:latin typeface="Titillium Web Light" panose="00000500000000000000"/>
                            <a:ea typeface="Titillium Web Light" panose="00000500000000000000"/>
                            <a:cs typeface="Titillium Web Light" panose="00000500000000000000"/>
                          </a:endParaRPr>
                        </a:p>
                      </a:txBody>
                      <a:tcPr anchor="ctr">
                        <a:lnL w="6350">
                          <a:solidFill>
                            <a:srgbClr val="80BFB7"/>
                          </a:solidFill>
                          <a:prstDash val="solid"/>
                        </a:lnL>
                        <a:lnT w="6350">
                          <a:solidFill>
                            <a:srgbClr val="80BFB7"/>
                          </a:solidFill>
                          <a:prstDash val="solid"/>
                        </a:lnT>
                      </a:tcPr>
                    </a:tc>
                  </a:tr>
                  <a:tr h="973455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90000"/>
                            </a:lnSpc>
                            <a:spcBef>
                              <a:spcPts val="600"/>
                            </a:spcBef>
                            <a:buSzPts val="1600"/>
                            <a:buFont typeface="Titillium Web Light" panose="00000500000000000000"/>
                            <a:buNone/>
                          </a:pPr>
                          <a:r>
                            <a:rPr lang="en-GB" sz="1000" dirty="0"/>
                            <a:t>Introduce δ to indicate the relative productivity of factor for different countries:</a:t>
                          </a:r>
                          <a:endParaRPr lang="en-GB" sz="1000" dirty="0"/>
                        </a:p>
                        <a:p>
                          <a:pPr>
                            <a:buNone/>
                          </a:pPr>
                          <a:endParaRPr lang="en-GB" altLang="zh-CN" sz="1000" dirty="0"/>
                        </a:p>
                      </a:txBody>
                      <a:tcPr>
                        <a:lnL w="6350">
                          <a:solidFill>
                            <a:srgbClr val="80BFB7"/>
                          </a:solidFill>
                          <a:prstDash val="solid"/>
                        </a:lnL>
                        <a:lnR w="6350">
                          <a:solidFill>
                            <a:srgbClr val="80BFB7"/>
                          </a:solidFill>
                          <a:prstDash val="solid"/>
                        </a:lnR>
                        <a:lnT w="6350">
                          <a:solidFill>
                            <a:srgbClr val="80BFB7"/>
                          </a:solidFill>
                          <a:prstDash val="solid"/>
                        </a:lnT>
                        <a:lnB w="6350">
                          <a:solidFill>
                            <a:srgbClr val="80BFB7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90000"/>
                            </a:lnSpc>
                            <a:spcBef>
                              <a:spcPts val="600"/>
                            </a:spcBef>
                            <a:buSzPts val="1600"/>
                            <a:buFont typeface="Titillium Web Light" panose="00000500000000000000"/>
                            <a:buNone/>
                          </a:pPr>
                          <a:r>
                            <a:rPr lang="en-GB" sz="1000" dirty="0"/>
                            <a:t>Introduce α to represent preference for goods, 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dirty="0"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GB" sz="1000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GB" sz="1000" dirty="0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GB" sz="1000" dirty="0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000" dirty="0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GB" sz="1000" dirty="0"/>
                            <a:t>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GB" sz="1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000" dirty="0"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GB" sz="1000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GB" sz="1000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GB" sz="1000" dirty="0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1000" dirty="0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GB" sz="1000" dirty="0"/>
                            <a:t> </a:t>
                          </a:r>
                          <a:r>
                            <a:rPr lang="en-US" altLang="en-GB" sz="1000" dirty="0"/>
                            <a:t>:</a:t>
                          </a:r>
                          <a:endParaRPr lang="en-US" altLang="en-GB" sz="1000" dirty="0"/>
                        </a:p>
                      </a:txBody>
                      <a:tcPr>
                        <a:lnL w="6350">
                          <a:solidFill>
                            <a:srgbClr val="80BFB7"/>
                          </a:solidFill>
                          <a:prstDash val="solid"/>
                        </a:lnL>
                      </a:tcPr>
                    </a:tc>
                  </a:tr>
                  <a:tr h="650240">
                    <a:tc gridSpan="2"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GB" altLang="zh-CN" sz="1200" dirty="0"/>
                        </a:p>
                      </a:txBody>
                      <a:tcPr>
                        <a:lnT w="6350">
                          <a:solidFill>
                            <a:srgbClr val="80BFB7"/>
                          </a:solidFill>
                          <a:prstDash val="solid"/>
                        </a:lnT>
                      </a:tcPr>
                    </a:tc>
                    <a:tc hMerge="1"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/>
              <p:nvPr>
                <p:custDataLst>
                  <p:tags r:id="rId2"/>
                </p:custDataLst>
              </p:nvPr>
            </p:nvGraphicFramePr>
            <p:xfrm>
              <a:off x="512445" y="1750695"/>
              <a:ext cx="6723380" cy="268351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3361690"/>
                    <a:gridCol w="3361690"/>
                  </a:tblGrid>
                  <a:tr h="345440">
                    <a:tc gridSpan="2"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buSzPts val="1600"/>
                            <a:buFont typeface="Titillium Web Light" panose="00000500000000000000"/>
                            <a:buNone/>
                          </a:pPr>
                          <a:r>
                            <a:rPr lang="en-GB" sz="1600" dirty="0"/>
                            <a:t>Alternative theorems modification </a:t>
                          </a:r>
                          <a:endParaRPr lang="en-GB" sz="1600" dirty="0"/>
                        </a:p>
                      </a:txBody>
                      <a:tcPr>
                        <a:lnL w="6350">
                          <a:solidFill>
                            <a:srgbClr val="80BFB7"/>
                          </a:solidFill>
                          <a:prstDash val="solid"/>
                        </a:lnL>
                        <a:lnR w="6350">
                          <a:solidFill>
                            <a:srgbClr val="80BFB7"/>
                          </a:solidFill>
                          <a:prstDash val="solid"/>
                        </a:lnR>
                        <a:lnT w="6350">
                          <a:solidFill>
                            <a:srgbClr val="80BFB7"/>
                          </a:solidFill>
                          <a:prstDash val="solid"/>
                        </a:lnT>
                        <a:lnB w="6350">
                          <a:solidFill>
                            <a:srgbClr val="80BFB7"/>
                          </a:solidFill>
                          <a:prstDash val="solid"/>
                        </a:lnB>
                      </a:tcPr>
                    </a:tc>
                    <a:tc hMerge="1">
                      <a:tcPr>
                        <a:lnR w="6350">
                          <a:solidFill>
                            <a:srgbClr val="80BFB7"/>
                          </a:solidFill>
                          <a:prstDash val="solid"/>
                        </a:lnR>
                        <a:lnT w="6350">
                          <a:solidFill>
                            <a:srgbClr val="80BFB7"/>
                          </a:solidFill>
                          <a:prstDash val="solid"/>
                        </a:lnT>
                        <a:lnB w="6350">
                          <a:solidFill>
                            <a:srgbClr val="80BFB7"/>
                          </a:solidFill>
                          <a:prstDash val="solid"/>
                        </a:lnB>
                      </a:tcPr>
                    </a:tc>
                  </a:tr>
                  <a:tr h="714375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80000"/>
                            </a:lnSpc>
                            <a:spcBef>
                              <a:spcPts val="600"/>
                            </a:spcBef>
                            <a:buSzPts val="1600"/>
                            <a:buFont typeface="Titillium Web Light" panose="00000500000000000000"/>
                            <a:buNone/>
                          </a:pPr>
                          <a:r>
                            <a:rPr lang="en-GB" sz="1200" b="1" dirty="0">
                              <a:solidFill>
                                <a:srgbClr val="0B87A1"/>
                              </a:solidFill>
                              <a:latin typeface="Titillium Web Light" panose="00000500000000000000"/>
                              <a:ea typeface="Titillium Web Light" panose="00000500000000000000"/>
                              <a:cs typeface="Titillium Web Light" panose="00000500000000000000"/>
                            </a:rPr>
                            <a:t>Identical technology assumption </a:t>
                          </a:r>
                          <a:endParaRPr lang="en-GB" sz="1200" b="1" dirty="0">
                            <a:solidFill>
                              <a:srgbClr val="0B87A1"/>
                            </a:solidFill>
                            <a:latin typeface="Titillium Web Light" panose="00000500000000000000"/>
                            <a:ea typeface="Titillium Web Light" panose="00000500000000000000"/>
                            <a:cs typeface="Titillium Web Light" panose="00000500000000000000"/>
                          </a:endParaRPr>
                        </a:p>
                        <a:p>
                          <a:pPr algn="l">
                            <a:lnSpc>
                              <a:spcPct val="80000"/>
                            </a:lnSpc>
                            <a:spcBef>
                              <a:spcPts val="600"/>
                            </a:spcBef>
                            <a:buSzPts val="1600"/>
                            <a:buFont typeface="Titillium Web Light" panose="00000500000000000000"/>
                            <a:buNone/>
                          </a:pPr>
                          <a:r>
                            <a:rPr lang="en-GB" sz="1200" b="1" dirty="0">
                              <a:solidFill>
                                <a:srgbClr val="0B87A1"/>
                              </a:solidFill>
                              <a:latin typeface="Titillium Web Light" panose="00000500000000000000"/>
                              <a:ea typeface="Titillium Web Light" panose="00000500000000000000"/>
                              <a:cs typeface="Titillium Web Light" panose="00000500000000000000"/>
                            </a:rPr>
                            <a:t>(neutral technology difference)</a:t>
                          </a:r>
                          <a:endParaRPr lang="en-GB" sz="1200" b="1" dirty="0">
                            <a:solidFill>
                              <a:srgbClr val="0B87A1"/>
                            </a:solidFill>
                            <a:latin typeface="Titillium Web Light" panose="00000500000000000000"/>
                            <a:ea typeface="Titillium Web Light" panose="00000500000000000000"/>
                            <a:cs typeface="Titillium Web Light" panose="00000500000000000000"/>
                          </a:endParaRPr>
                        </a:p>
                      </a:txBody>
                      <a:tcPr anchor="ctr">
                        <a:lnL w="6350">
                          <a:solidFill>
                            <a:srgbClr val="80BFB7"/>
                          </a:solidFill>
                          <a:prstDash val="solid"/>
                        </a:lnL>
                        <a:lnR w="6350">
                          <a:solidFill>
                            <a:srgbClr val="80BFB7"/>
                          </a:solidFill>
                          <a:prstDash val="solid"/>
                        </a:lnR>
                        <a:lnT w="6350">
                          <a:solidFill>
                            <a:srgbClr val="80BFB7"/>
                          </a:solidFill>
                          <a:prstDash val="solid"/>
                        </a:lnT>
                        <a:lnB w="6350">
                          <a:solidFill>
                            <a:srgbClr val="80BFB7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70000"/>
                            </a:lnSpc>
                            <a:spcBef>
                              <a:spcPts val="600"/>
                            </a:spcBef>
                            <a:buSzPts val="1600"/>
                            <a:buFont typeface="Titillium Web Light" panose="00000500000000000000"/>
                            <a:buNone/>
                          </a:pPr>
                          <a:r>
                            <a:rPr lang="en-GB" sz="1200" b="1" dirty="0">
                              <a:solidFill>
                                <a:srgbClr val="0B87A1"/>
                              </a:solidFill>
                              <a:latin typeface="Titillium Web Light" panose="00000500000000000000"/>
                              <a:ea typeface="Titillium Web Light" panose="00000500000000000000"/>
                              <a:cs typeface="Titillium Web Light" panose="00000500000000000000"/>
                            </a:rPr>
                            <a:t>Consumption assumption</a:t>
                          </a:r>
                          <a:endParaRPr lang="en-GB" sz="1200" b="1" dirty="0">
                            <a:solidFill>
                              <a:srgbClr val="0B87A1"/>
                            </a:solidFill>
                            <a:latin typeface="Titillium Web Light" panose="00000500000000000000"/>
                            <a:ea typeface="Titillium Web Light" panose="00000500000000000000"/>
                            <a:cs typeface="Titillium Web Light" panose="00000500000000000000"/>
                          </a:endParaRPr>
                        </a:p>
                        <a:p>
                          <a:pPr algn="l">
                            <a:lnSpc>
                              <a:spcPct val="70000"/>
                            </a:lnSpc>
                            <a:spcBef>
                              <a:spcPts val="600"/>
                            </a:spcBef>
                            <a:buSzPts val="1600"/>
                            <a:buFont typeface="Titillium Web Light" panose="00000500000000000000"/>
                            <a:buNone/>
                          </a:pPr>
                          <a:r>
                            <a:rPr lang="en-GB" sz="1200" b="1" dirty="0">
                              <a:solidFill>
                                <a:srgbClr val="0B87A1"/>
                              </a:solidFill>
                              <a:latin typeface="Titillium Web Light" panose="00000500000000000000"/>
                              <a:ea typeface="Titillium Web Light" panose="00000500000000000000"/>
                              <a:cs typeface="Titillium Web Light" panose="00000500000000000000"/>
                            </a:rPr>
                            <a:t> (Amington home bias)</a:t>
                          </a:r>
                          <a:endParaRPr lang="en-GB" sz="1200" b="1" dirty="0">
                            <a:solidFill>
                              <a:srgbClr val="0B87A1"/>
                            </a:solidFill>
                            <a:latin typeface="Titillium Web Light" panose="00000500000000000000"/>
                            <a:ea typeface="Titillium Web Light" panose="00000500000000000000"/>
                            <a:cs typeface="Titillium Web Light" panose="00000500000000000000"/>
                          </a:endParaRPr>
                        </a:p>
                      </a:txBody>
                      <a:tcPr anchor="ctr">
                        <a:lnL w="6350">
                          <a:solidFill>
                            <a:srgbClr val="80BFB7"/>
                          </a:solidFill>
                          <a:prstDash val="solid"/>
                        </a:lnL>
                        <a:lnT w="6350">
                          <a:solidFill>
                            <a:srgbClr val="80BFB7"/>
                          </a:solidFill>
                          <a:prstDash val="solid"/>
                        </a:lnT>
                      </a:tcPr>
                    </a:tc>
                  </a:tr>
                  <a:tr h="973455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90000"/>
                            </a:lnSpc>
                            <a:spcBef>
                              <a:spcPts val="600"/>
                            </a:spcBef>
                            <a:buSzPts val="1600"/>
                            <a:buFont typeface="Titillium Web Light" panose="00000500000000000000"/>
                            <a:buNone/>
                          </a:pPr>
                          <a:r>
                            <a:rPr lang="en-GB" sz="1000" dirty="0"/>
                            <a:t>Introduce δ to indicate the relative productivity of factor for different countries:</a:t>
                          </a:r>
                          <a:endParaRPr lang="en-GB" sz="1000" dirty="0"/>
                        </a:p>
                        <a:p>
                          <a:pPr>
                            <a:buNone/>
                          </a:pPr>
                          <a:endParaRPr lang="en-GB" altLang="zh-CN" sz="1000" dirty="0"/>
                        </a:p>
                      </a:txBody>
                      <a:tcPr>
                        <a:lnL w="6350">
                          <a:solidFill>
                            <a:srgbClr val="80BFB7"/>
                          </a:solidFill>
                          <a:prstDash val="solid"/>
                        </a:lnL>
                        <a:lnR w="6350">
                          <a:solidFill>
                            <a:srgbClr val="80BFB7"/>
                          </a:solidFill>
                          <a:prstDash val="solid"/>
                        </a:lnR>
                        <a:lnT w="6350">
                          <a:solidFill>
                            <a:srgbClr val="80BFB7"/>
                          </a:solidFill>
                          <a:prstDash val="solid"/>
                        </a:lnT>
                        <a:lnB w="6350">
                          <a:solidFill>
                            <a:srgbClr val="80BFB7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6350">
                          <a:solidFill>
                            <a:srgbClr val="80BFB7"/>
                          </a:solidFill>
                          <a:prstDash val="solid"/>
                        </a:lnL>
                        <a:blipFill>
                          <a:blip r:embed="rId3"/>
                        </a:blipFill>
                      </a:tcPr>
                    </a:tc>
                  </a:tr>
                  <a:tr h="650240">
                    <a:tc gridSpan="2"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GB" altLang="zh-CN" sz="1200" dirty="0"/>
                        </a:p>
                      </a:txBody>
                      <a:tcPr>
                        <a:lnT w="6350">
                          <a:solidFill>
                            <a:srgbClr val="80BFB7"/>
                          </a:solidFill>
                          <a:prstDash val="solid"/>
                        </a:lnT>
                      </a:tcPr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93" y="3149918"/>
            <a:ext cx="2700655" cy="523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1358900" y="3836670"/>
            <a:ext cx="4820528" cy="597221"/>
            <a:chOff x="6172" y="6069"/>
            <a:chExt cx="4819" cy="625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2" y="6069"/>
              <a:ext cx="1158" cy="625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7" y="6069"/>
              <a:ext cx="3219" cy="625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14" y="6070"/>
              <a:ext cx="577" cy="623"/>
            </a:xfrm>
            <a:prstGeom prst="rect">
              <a:avLst/>
            </a:prstGeom>
          </p:spPr>
        </p:pic>
      </p:grpSp>
      <p:grpSp>
        <p:nvGrpSpPr>
          <p:cNvPr id="34" name="组合 33"/>
          <p:cNvGrpSpPr/>
          <p:nvPr/>
        </p:nvGrpSpPr>
        <p:grpSpPr>
          <a:xfrm>
            <a:off x="3987165" y="3153410"/>
            <a:ext cx="2881630" cy="520700"/>
            <a:chOff x="6318" y="5066"/>
            <a:chExt cx="4538" cy="820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18" y="5087"/>
              <a:ext cx="494" cy="79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06" y="5066"/>
              <a:ext cx="4050" cy="82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表格 35"/>
              <p:cNvGraphicFramePr/>
              <p:nvPr>
                <p:custDataLst>
                  <p:tags r:id="rId10"/>
                </p:custDataLst>
              </p:nvPr>
            </p:nvGraphicFramePr>
            <p:xfrm>
              <a:off x="512445" y="1750695"/>
              <a:ext cx="6723380" cy="268351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3361690"/>
                    <a:gridCol w="3361690"/>
                  </a:tblGrid>
                  <a:tr h="345440">
                    <a:tc gridSpan="2"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buSzPts val="1600"/>
                            <a:buFont typeface="Titillium Web Light" panose="00000500000000000000"/>
                            <a:buNone/>
                          </a:pPr>
                          <a:r>
                            <a:rPr lang="en-GB" sz="1600" dirty="0"/>
                            <a:t>Alternative theorems modification </a:t>
                          </a:r>
                          <a:endParaRPr lang="en-GB" sz="1600" dirty="0"/>
                        </a:p>
                      </a:txBody>
                      <a:tcPr>
                        <a:lnL w="6350">
                          <a:solidFill>
                            <a:srgbClr val="80BFB7"/>
                          </a:solidFill>
                          <a:prstDash val="solid"/>
                        </a:lnL>
                        <a:lnR w="6350">
                          <a:solidFill>
                            <a:srgbClr val="80BFB7"/>
                          </a:solidFill>
                          <a:prstDash val="solid"/>
                        </a:lnR>
                        <a:lnT w="6350">
                          <a:solidFill>
                            <a:srgbClr val="80BFB7"/>
                          </a:solidFill>
                          <a:prstDash val="solid"/>
                        </a:lnT>
                        <a:lnB w="6350">
                          <a:solidFill>
                            <a:srgbClr val="80BFB7"/>
                          </a:solidFill>
                          <a:prstDash val="solid"/>
                        </a:lnB>
                      </a:tcPr>
                    </a:tc>
                    <a:tc hMerge="1">
                      <a:tcPr>
                        <a:lnR w="6350">
                          <a:solidFill>
                            <a:srgbClr val="80BFB7"/>
                          </a:solidFill>
                          <a:prstDash val="solid"/>
                        </a:lnR>
                        <a:lnT w="6350">
                          <a:solidFill>
                            <a:srgbClr val="80BFB7"/>
                          </a:solidFill>
                          <a:prstDash val="solid"/>
                        </a:lnT>
                        <a:lnB w="6350">
                          <a:solidFill>
                            <a:srgbClr val="80BFB7"/>
                          </a:solidFill>
                          <a:prstDash val="solid"/>
                        </a:lnB>
                      </a:tcPr>
                    </a:tc>
                  </a:tr>
                  <a:tr h="714375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80000"/>
                            </a:lnSpc>
                            <a:spcBef>
                              <a:spcPts val="600"/>
                            </a:spcBef>
                            <a:buSzPts val="1600"/>
                            <a:buFont typeface="Titillium Web Light" panose="00000500000000000000"/>
                            <a:buNone/>
                          </a:pPr>
                          <a:r>
                            <a:rPr lang="en-GB" sz="1200" b="1" dirty="0">
                              <a:solidFill>
                                <a:srgbClr val="0B87A1"/>
                              </a:solidFill>
                              <a:latin typeface="Titillium Web Light" panose="00000500000000000000"/>
                              <a:ea typeface="Titillium Web Light" panose="00000500000000000000"/>
                              <a:cs typeface="Titillium Web Light" panose="00000500000000000000"/>
                            </a:rPr>
                            <a:t>Identical technology assumption </a:t>
                          </a:r>
                          <a:endParaRPr lang="en-GB" sz="1200" b="1" dirty="0">
                            <a:solidFill>
                              <a:srgbClr val="0B87A1"/>
                            </a:solidFill>
                            <a:latin typeface="Titillium Web Light" panose="00000500000000000000"/>
                            <a:ea typeface="Titillium Web Light" panose="00000500000000000000"/>
                            <a:cs typeface="Titillium Web Light" panose="00000500000000000000"/>
                          </a:endParaRPr>
                        </a:p>
                        <a:p>
                          <a:pPr algn="l">
                            <a:lnSpc>
                              <a:spcPct val="80000"/>
                            </a:lnSpc>
                            <a:spcBef>
                              <a:spcPts val="600"/>
                            </a:spcBef>
                            <a:buSzPts val="1600"/>
                            <a:buFont typeface="Titillium Web Light" panose="00000500000000000000"/>
                            <a:buNone/>
                          </a:pPr>
                          <a:r>
                            <a:rPr lang="en-GB" sz="1200" b="1" dirty="0">
                              <a:solidFill>
                                <a:srgbClr val="0B87A1"/>
                              </a:solidFill>
                              <a:latin typeface="Titillium Web Light" panose="00000500000000000000"/>
                              <a:ea typeface="Titillium Web Light" panose="00000500000000000000"/>
                              <a:cs typeface="Titillium Web Light" panose="00000500000000000000"/>
                            </a:rPr>
                            <a:t>(neutral technology difference)</a:t>
                          </a:r>
                          <a:endParaRPr lang="en-GB" sz="1200" b="1" dirty="0">
                            <a:solidFill>
                              <a:srgbClr val="0B87A1"/>
                            </a:solidFill>
                            <a:latin typeface="Titillium Web Light" panose="00000500000000000000"/>
                            <a:ea typeface="Titillium Web Light" panose="00000500000000000000"/>
                            <a:cs typeface="Titillium Web Light" panose="00000500000000000000"/>
                          </a:endParaRPr>
                        </a:p>
                      </a:txBody>
                      <a:tcPr anchor="ctr">
                        <a:lnL w="6350">
                          <a:solidFill>
                            <a:srgbClr val="80BFB7"/>
                          </a:solidFill>
                          <a:prstDash val="solid"/>
                        </a:lnL>
                        <a:lnR w="6350">
                          <a:solidFill>
                            <a:srgbClr val="80BFB7"/>
                          </a:solidFill>
                          <a:prstDash val="solid"/>
                        </a:lnR>
                        <a:lnT w="6350">
                          <a:solidFill>
                            <a:srgbClr val="80BFB7"/>
                          </a:solidFill>
                          <a:prstDash val="solid"/>
                        </a:lnT>
                        <a:lnB w="6350">
                          <a:solidFill>
                            <a:srgbClr val="80BFB7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70000"/>
                            </a:lnSpc>
                            <a:spcBef>
                              <a:spcPts val="600"/>
                            </a:spcBef>
                            <a:buSzPts val="1600"/>
                            <a:buFont typeface="Titillium Web Light" panose="00000500000000000000"/>
                            <a:buNone/>
                          </a:pPr>
                          <a:r>
                            <a:rPr lang="en-GB" sz="1200" b="1" dirty="0">
                              <a:solidFill>
                                <a:srgbClr val="0B87A1"/>
                              </a:solidFill>
                              <a:latin typeface="Titillium Web Light" panose="00000500000000000000"/>
                              <a:ea typeface="Titillium Web Light" panose="00000500000000000000"/>
                              <a:cs typeface="Titillium Web Light" panose="00000500000000000000"/>
                            </a:rPr>
                            <a:t>Consumption assumption</a:t>
                          </a:r>
                          <a:endParaRPr lang="en-GB" sz="1200" b="1" dirty="0">
                            <a:solidFill>
                              <a:srgbClr val="0B87A1"/>
                            </a:solidFill>
                            <a:latin typeface="Titillium Web Light" panose="00000500000000000000"/>
                            <a:ea typeface="Titillium Web Light" panose="00000500000000000000"/>
                            <a:cs typeface="Titillium Web Light" panose="00000500000000000000"/>
                          </a:endParaRPr>
                        </a:p>
                        <a:p>
                          <a:pPr algn="l">
                            <a:lnSpc>
                              <a:spcPct val="70000"/>
                            </a:lnSpc>
                            <a:spcBef>
                              <a:spcPts val="600"/>
                            </a:spcBef>
                            <a:buSzPts val="1600"/>
                            <a:buFont typeface="Titillium Web Light" panose="00000500000000000000"/>
                            <a:buNone/>
                          </a:pPr>
                          <a:r>
                            <a:rPr lang="en-GB" sz="1200" b="1" dirty="0">
                              <a:solidFill>
                                <a:srgbClr val="0B87A1"/>
                              </a:solidFill>
                              <a:latin typeface="Titillium Web Light" panose="00000500000000000000"/>
                              <a:ea typeface="Titillium Web Light" panose="00000500000000000000"/>
                              <a:cs typeface="Titillium Web Light" panose="00000500000000000000"/>
                            </a:rPr>
                            <a:t> (Amington home bias)</a:t>
                          </a:r>
                          <a:endParaRPr lang="en-GB" sz="1200" b="1" dirty="0">
                            <a:solidFill>
                              <a:srgbClr val="0B87A1"/>
                            </a:solidFill>
                            <a:latin typeface="Titillium Web Light" panose="00000500000000000000"/>
                            <a:ea typeface="Titillium Web Light" panose="00000500000000000000"/>
                            <a:cs typeface="Titillium Web Light" panose="00000500000000000000"/>
                          </a:endParaRPr>
                        </a:p>
                      </a:txBody>
                      <a:tcPr anchor="ctr">
                        <a:lnL w="6350">
                          <a:solidFill>
                            <a:srgbClr val="80BFB7"/>
                          </a:solidFill>
                          <a:prstDash val="solid"/>
                        </a:lnL>
                        <a:lnT w="6350">
                          <a:solidFill>
                            <a:srgbClr val="80BFB7"/>
                          </a:solidFill>
                          <a:prstDash val="solid"/>
                        </a:lnT>
                      </a:tcPr>
                    </a:tc>
                  </a:tr>
                  <a:tr h="973455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90000"/>
                            </a:lnSpc>
                            <a:spcBef>
                              <a:spcPts val="600"/>
                            </a:spcBef>
                            <a:buSzPts val="1600"/>
                            <a:buFont typeface="Titillium Web Light" panose="00000500000000000000"/>
                            <a:buNone/>
                          </a:pPr>
                          <a:r>
                            <a:rPr lang="en-GB" sz="1000" dirty="0"/>
                            <a:t>Introduce δ to indicate the relative productivity of factor for different countries:</a:t>
                          </a:r>
                          <a:endParaRPr lang="en-GB" sz="1000" dirty="0"/>
                        </a:p>
                        <a:p>
                          <a:pPr>
                            <a:buNone/>
                          </a:pPr>
                          <a:endParaRPr lang="en-GB" altLang="zh-CN" sz="1000" dirty="0"/>
                        </a:p>
                      </a:txBody>
                      <a:tcPr>
                        <a:lnL w="6350">
                          <a:solidFill>
                            <a:srgbClr val="80BFB7"/>
                          </a:solidFill>
                          <a:prstDash val="solid"/>
                        </a:lnL>
                        <a:lnR w="6350">
                          <a:solidFill>
                            <a:srgbClr val="80BFB7"/>
                          </a:solidFill>
                          <a:prstDash val="solid"/>
                        </a:lnR>
                        <a:lnT w="6350">
                          <a:solidFill>
                            <a:srgbClr val="80BFB7"/>
                          </a:solidFill>
                          <a:prstDash val="solid"/>
                        </a:lnT>
                        <a:lnB w="6350">
                          <a:solidFill>
                            <a:srgbClr val="80BFB7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90000"/>
                            </a:lnSpc>
                            <a:spcBef>
                              <a:spcPts val="600"/>
                            </a:spcBef>
                            <a:buSzPts val="1600"/>
                            <a:buFont typeface="Titillium Web Light" panose="00000500000000000000"/>
                            <a:buNone/>
                          </a:pPr>
                          <a:r>
                            <a:rPr lang="en-GB" sz="1000" dirty="0"/>
                            <a:t>Introduce α to represent preference for goods, 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dirty="0"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GB" sz="1000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GB" sz="1000" dirty="0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GB" sz="1000" dirty="0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000" dirty="0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GB" sz="1000" dirty="0"/>
                            <a:t>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GB" sz="1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000" dirty="0"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GB" sz="1000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GB" sz="1000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GB" sz="1000" dirty="0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1000" dirty="0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GB" sz="1000" dirty="0"/>
                            <a:t> </a:t>
                          </a:r>
                          <a:r>
                            <a:rPr lang="en-US" altLang="en-GB" sz="1000" dirty="0"/>
                            <a:t>:</a:t>
                          </a:r>
                          <a:endParaRPr lang="en-US" altLang="en-GB" sz="1000" dirty="0"/>
                        </a:p>
                      </a:txBody>
                      <a:tcPr>
                        <a:lnL w="6350">
                          <a:solidFill>
                            <a:srgbClr val="80BFB7"/>
                          </a:solidFill>
                          <a:prstDash val="solid"/>
                        </a:lnL>
                      </a:tcPr>
                    </a:tc>
                  </a:tr>
                  <a:tr h="650240">
                    <a:tc gridSpan="2"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GB" altLang="zh-CN" sz="1200" dirty="0"/>
                        </a:p>
                      </a:txBody>
                      <a:tcPr>
                        <a:lnT w="6350">
                          <a:solidFill>
                            <a:srgbClr val="80BFB7"/>
                          </a:solidFill>
                          <a:prstDash val="solid"/>
                        </a:lnT>
                      </a:tcPr>
                    </a:tc>
                    <a:tc hMerge="1"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表格 35"/>
              <p:cNvGraphicFramePr/>
              <p:nvPr>
                <p:custDataLst>
                  <p:tags r:id="rId11"/>
                </p:custDataLst>
              </p:nvPr>
            </p:nvGraphicFramePr>
            <p:xfrm>
              <a:off x="512445" y="1750695"/>
              <a:ext cx="6723380" cy="268351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3361690"/>
                    <a:gridCol w="3361690"/>
                  </a:tblGrid>
                  <a:tr h="345440">
                    <a:tc gridSpan="2"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buSzPts val="1600"/>
                            <a:buFont typeface="Titillium Web Light" panose="00000500000000000000"/>
                            <a:buNone/>
                          </a:pPr>
                          <a:r>
                            <a:rPr lang="en-GB" sz="1600" dirty="0"/>
                            <a:t>Alternative theorems modification </a:t>
                          </a:r>
                          <a:endParaRPr lang="en-GB" sz="1600" dirty="0"/>
                        </a:p>
                      </a:txBody>
                      <a:tcPr>
                        <a:lnL w="6350">
                          <a:solidFill>
                            <a:srgbClr val="80BFB7"/>
                          </a:solidFill>
                          <a:prstDash val="solid"/>
                        </a:lnL>
                        <a:lnR w="6350">
                          <a:solidFill>
                            <a:srgbClr val="80BFB7"/>
                          </a:solidFill>
                          <a:prstDash val="solid"/>
                        </a:lnR>
                        <a:lnT w="6350">
                          <a:solidFill>
                            <a:srgbClr val="80BFB7"/>
                          </a:solidFill>
                          <a:prstDash val="solid"/>
                        </a:lnT>
                        <a:lnB w="6350">
                          <a:solidFill>
                            <a:srgbClr val="80BFB7"/>
                          </a:solidFill>
                          <a:prstDash val="solid"/>
                        </a:lnB>
                      </a:tcPr>
                    </a:tc>
                    <a:tc hMerge="1">
                      <a:tcPr>
                        <a:lnR w="6350">
                          <a:solidFill>
                            <a:srgbClr val="80BFB7"/>
                          </a:solidFill>
                          <a:prstDash val="solid"/>
                        </a:lnR>
                        <a:lnT w="6350">
                          <a:solidFill>
                            <a:srgbClr val="80BFB7"/>
                          </a:solidFill>
                          <a:prstDash val="solid"/>
                        </a:lnT>
                        <a:lnB w="6350">
                          <a:solidFill>
                            <a:srgbClr val="80BFB7"/>
                          </a:solidFill>
                          <a:prstDash val="solid"/>
                        </a:lnB>
                      </a:tcPr>
                    </a:tc>
                  </a:tr>
                  <a:tr h="714375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80000"/>
                            </a:lnSpc>
                            <a:spcBef>
                              <a:spcPts val="600"/>
                            </a:spcBef>
                            <a:buSzPts val="1600"/>
                            <a:buFont typeface="Titillium Web Light" panose="00000500000000000000"/>
                            <a:buNone/>
                          </a:pPr>
                          <a:r>
                            <a:rPr lang="en-GB" sz="1200" b="1" dirty="0">
                              <a:solidFill>
                                <a:srgbClr val="0B87A1"/>
                              </a:solidFill>
                              <a:latin typeface="Titillium Web Light" panose="00000500000000000000"/>
                              <a:ea typeface="Titillium Web Light" panose="00000500000000000000"/>
                              <a:cs typeface="Titillium Web Light" panose="00000500000000000000"/>
                            </a:rPr>
                            <a:t>Identical technology assumption </a:t>
                          </a:r>
                          <a:endParaRPr lang="en-GB" sz="1200" b="1" dirty="0">
                            <a:solidFill>
                              <a:srgbClr val="0B87A1"/>
                            </a:solidFill>
                            <a:latin typeface="Titillium Web Light" panose="00000500000000000000"/>
                            <a:ea typeface="Titillium Web Light" panose="00000500000000000000"/>
                            <a:cs typeface="Titillium Web Light" panose="00000500000000000000"/>
                          </a:endParaRPr>
                        </a:p>
                        <a:p>
                          <a:pPr algn="l">
                            <a:lnSpc>
                              <a:spcPct val="80000"/>
                            </a:lnSpc>
                            <a:spcBef>
                              <a:spcPts val="600"/>
                            </a:spcBef>
                            <a:buSzPts val="1600"/>
                            <a:buFont typeface="Titillium Web Light" panose="00000500000000000000"/>
                            <a:buNone/>
                          </a:pPr>
                          <a:r>
                            <a:rPr lang="en-GB" sz="1200" b="1" dirty="0">
                              <a:solidFill>
                                <a:srgbClr val="0B87A1"/>
                              </a:solidFill>
                              <a:latin typeface="Titillium Web Light" panose="00000500000000000000"/>
                              <a:ea typeface="Titillium Web Light" panose="00000500000000000000"/>
                              <a:cs typeface="Titillium Web Light" panose="00000500000000000000"/>
                            </a:rPr>
                            <a:t>(neutral technology difference)</a:t>
                          </a:r>
                          <a:endParaRPr lang="en-GB" sz="1200" b="1" dirty="0">
                            <a:solidFill>
                              <a:srgbClr val="0B87A1"/>
                            </a:solidFill>
                            <a:latin typeface="Titillium Web Light" panose="00000500000000000000"/>
                            <a:ea typeface="Titillium Web Light" panose="00000500000000000000"/>
                            <a:cs typeface="Titillium Web Light" panose="00000500000000000000"/>
                          </a:endParaRPr>
                        </a:p>
                      </a:txBody>
                      <a:tcPr anchor="ctr">
                        <a:lnL w="6350">
                          <a:solidFill>
                            <a:srgbClr val="80BFB7"/>
                          </a:solidFill>
                          <a:prstDash val="solid"/>
                        </a:lnL>
                        <a:lnR w="6350">
                          <a:solidFill>
                            <a:srgbClr val="80BFB7"/>
                          </a:solidFill>
                          <a:prstDash val="solid"/>
                        </a:lnR>
                        <a:lnT w="6350">
                          <a:solidFill>
                            <a:srgbClr val="80BFB7"/>
                          </a:solidFill>
                          <a:prstDash val="solid"/>
                        </a:lnT>
                        <a:lnB w="6350">
                          <a:solidFill>
                            <a:srgbClr val="80BFB7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70000"/>
                            </a:lnSpc>
                            <a:spcBef>
                              <a:spcPts val="600"/>
                            </a:spcBef>
                            <a:buSzPts val="1600"/>
                            <a:buFont typeface="Titillium Web Light" panose="00000500000000000000"/>
                            <a:buNone/>
                          </a:pPr>
                          <a:r>
                            <a:rPr lang="en-GB" sz="1200" b="1" dirty="0">
                              <a:solidFill>
                                <a:srgbClr val="0B87A1"/>
                              </a:solidFill>
                              <a:latin typeface="Titillium Web Light" panose="00000500000000000000"/>
                              <a:ea typeface="Titillium Web Light" panose="00000500000000000000"/>
                              <a:cs typeface="Titillium Web Light" panose="00000500000000000000"/>
                            </a:rPr>
                            <a:t>Consumption assumption</a:t>
                          </a:r>
                          <a:endParaRPr lang="en-GB" sz="1200" b="1" dirty="0">
                            <a:solidFill>
                              <a:srgbClr val="0B87A1"/>
                            </a:solidFill>
                            <a:latin typeface="Titillium Web Light" panose="00000500000000000000"/>
                            <a:ea typeface="Titillium Web Light" panose="00000500000000000000"/>
                            <a:cs typeface="Titillium Web Light" panose="00000500000000000000"/>
                          </a:endParaRPr>
                        </a:p>
                        <a:p>
                          <a:pPr algn="l">
                            <a:lnSpc>
                              <a:spcPct val="70000"/>
                            </a:lnSpc>
                            <a:spcBef>
                              <a:spcPts val="600"/>
                            </a:spcBef>
                            <a:buSzPts val="1600"/>
                            <a:buFont typeface="Titillium Web Light" panose="00000500000000000000"/>
                            <a:buNone/>
                          </a:pPr>
                          <a:r>
                            <a:rPr lang="en-GB" sz="1200" b="1" dirty="0">
                              <a:solidFill>
                                <a:srgbClr val="0B87A1"/>
                              </a:solidFill>
                              <a:latin typeface="Titillium Web Light" panose="00000500000000000000"/>
                              <a:ea typeface="Titillium Web Light" panose="00000500000000000000"/>
                              <a:cs typeface="Titillium Web Light" panose="00000500000000000000"/>
                            </a:rPr>
                            <a:t> (Amington home bias)</a:t>
                          </a:r>
                          <a:endParaRPr lang="en-GB" sz="1200" b="1" dirty="0">
                            <a:solidFill>
                              <a:srgbClr val="0B87A1"/>
                            </a:solidFill>
                            <a:latin typeface="Titillium Web Light" panose="00000500000000000000"/>
                            <a:ea typeface="Titillium Web Light" panose="00000500000000000000"/>
                            <a:cs typeface="Titillium Web Light" panose="00000500000000000000"/>
                          </a:endParaRPr>
                        </a:p>
                      </a:txBody>
                      <a:tcPr anchor="ctr">
                        <a:lnL w="6350">
                          <a:solidFill>
                            <a:srgbClr val="80BFB7"/>
                          </a:solidFill>
                          <a:prstDash val="solid"/>
                        </a:lnL>
                        <a:lnT w="6350">
                          <a:solidFill>
                            <a:srgbClr val="80BFB7"/>
                          </a:solidFill>
                          <a:prstDash val="solid"/>
                        </a:lnT>
                      </a:tcPr>
                    </a:tc>
                  </a:tr>
                  <a:tr h="973455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90000"/>
                            </a:lnSpc>
                            <a:spcBef>
                              <a:spcPts val="600"/>
                            </a:spcBef>
                            <a:buSzPts val="1600"/>
                            <a:buFont typeface="Titillium Web Light" panose="00000500000000000000"/>
                            <a:buNone/>
                          </a:pPr>
                          <a:r>
                            <a:rPr lang="en-GB" sz="1000" dirty="0"/>
                            <a:t>Introduce δ to indicate the relative productivity of factor for different countries:</a:t>
                          </a:r>
                          <a:endParaRPr lang="en-GB" sz="1000" dirty="0"/>
                        </a:p>
                        <a:p>
                          <a:pPr>
                            <a:buNone/>
                          </a:pPr>
                          <a:endParaRPr lang="en-GB" altLang="zh-CN" sz="1000" dirty="0"/>
                        </a:p>
                      </a:txBody>
                      <a:tcPr>
                        <a:lnL w="6350">
                          <a:solidFill>
                            <a:srgbClr val="80BFB7"/>
                          </a:solidFill>
                          <a:prstDash val="solid"/>
                        </a:lnL>
                        <a:lnR w="6350">
                          <a:solidFill>
                            <a:srgbClr val="80BFB7"/>
                          </a:solidFill>
                          <a:prstDash val="solid"/>
                        </a:lnR>
                        <a:lnT w="6350">
                          <a:solidFill>
                            <a:srgbClr val="80BFB7"/>
                          </a:solidFill>
                          <a:prstDash val="solid"/>
                        </a:lnT>
                        <a:lnB w="6350">
                          <a:solidFill>
                            <a:srgbClr val="80BFB7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6350">
                          <a:solidFill>
                            <a:srgbClr val="80BFB7"/>
                          </a:solidFill>
                          <a:prstDash val="solid"/>
                        </a:lnL>
                        <a:blipFill>
                          <a:blip r:embed="rId3"/>
                        </a:blipFill>
                      </a:tcPr>
                    </a:tc>
                  </a:tr>
                  <a:tr h="650240">
                    <a:tc gridSpan="2"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GB" altLang="zh-CN" sz="1200" dirty="0"/>
                        </a:p>
                      </a:txBody>
                      <a:tcPr>
                        <a:lnT w="6350">
                          <a:solidFill>
                            <a:srgbClr val="80BFB7"/>
                          </a:solidFill>
                          <a:prstDash val="solid"/>
                        </a:lnT>
                      </a:tcPr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73" y="3149918"/>
            <a:ext cx="2700655" cy="523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组合 41"/>
          <p:cNvGrpSpPr/>
          <p:nvPr/>
        </p:nvGrpSpPr>
        <p:grpSpPr>
          <a:xfrm>
            <a:off x="3992245" y="3153410"/>
            <a:ext cx="2881630" cy="520700"/>
            <a:chOff x="6318" y="5066"/>
            <a:chExt cx="4538" cy="820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18" y="5087"/>
              <a:ext cx="494" cy="799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06" y="5066"/>
              <a:ext cx="4050" cy="82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8" name="Google Shape;3905;p21"/>
          <p:cNvSpPr txBox="1"/>
          <p:nvPr/>
        </p:nvSpPr>
        <p:spPr>
          <a:xfrm>
            <a:off x="465064" y="-40005"/>
            <a:ext cx="7010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altLang="en-GB" sz="3200" dirty="0"/>
              <a:t>Evaluation of alternative theorem</a:t>
            </a:r>
            <a:endParaRPr lang="en-US" altLang="en-GB" sz="3200" dirty="0"/>
          </a:p>
        </p:txBody>
      </p:sp>
      <p:sp>
        <p:nvSpPr>
          <p:cNvPr id="11" name="Google Shape;3871;p18"/>
          <p:cNvSpPr txBox="1"/>
          <p:nvPr/>
        </p:nvSpPr>
        <p:spPr>
          <a:xfrm>
            <a:off x="826135" y="1199515"/>
            <a:ext cx="151638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 panose="00000500000000000000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 panose="00000500000000000000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 panose="00000500000000000000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 panose="00000500000000000000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 panose="00000500000000000000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 panose="00000500000000000000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 panose="00000500000000000000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 panose="00000500000000000000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 panose="00000500000000000000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9pPr>
          </a:lstStyle>
          <a:p>
            <a:pPr marL="76200" indent="0">
              <a:buSzPts val="2400"/>
              <a:buNone/>
            </a:pPr>
            <a:r>
              <a:rPr lang="en-GB" sz="1600" dirty="0"/>
              <a:t>Correlation </a:t>
            </a:r>
            <a:r>
              <a:rPr lang="en-US" sz="1600" dirty="0"/>
              <a:t>rise from</a:t>
            </a:r>
            <a:r>
              <a:rPr lang="en-GB" sz="1600" dirty="0">
                <a:solidFill>
                  <a:schemeClr val="tx2">
                    <a:lumMod val="10000"/>
                  </a:schemeClr>
                </a:solidFill>
              </a:rPr>
              <a:t> 0.28</a:t>
            </a:r>
            <a:r>
              <a:rPr lang="en-US" altLang="en-GB" sz="1600" dirty="0">
                <a:solidFill>
                  <a:schemeClr val="tx2">
                    <a:lumMod val="10000"/>
                  </a:schemeClr>
                </a:solidFill>
              </a:rPr>
              <a:t> to 0.67</a:t>
            </a:r>
            <a:endParaRPr lang="en-GB" sz="1600" dirty="0">
              <a:solidFill>
                <a:schemeClr val="tx2">
                  <a:lumMod val="10000"/>
                </a:schemeClr>
              </a:solidFill>
            </a:endParaRPr>
          </a:p>
          <a:p>
            <a:pPr indent="-381000">
              <a:buSzPts val="2400"/>
            </a:pPr>
            <a:endParaRPr lang="en-GB" sz="1600" dirty="0"/>
          </a:p>
          <a:p>
            <a:pPr marL="76200" algn="l">
              <a:spcBef>
                <a:spcPts val="600"/>
              </a:spcBef>
              <a:buSzPts val="2400"/>
              <a:buNone/>
            </a:pPr>
            <a:r>
              <a:rPr lang="en-US" sz="1600" dirty="0"/>
              <a:t>  the success rate of the sign-test goes up to 72%, compared with 49%</a:t>
            </a:r>
            <a:endParaRPr lang="en-GB" sz="1600" dirty="0"/>
          </a:p>
        </p:txBody>
      </p:sp>
      <p:grpSp>
        <p:nvGrpSpPr>
          <p:cNvPr id="20" name="Google Shape;4553;p48"/>
          <p:cNvGrpSpPr/>
          <p:nvPr/>
        </p:nvGrpSpPr>
        <p:grpSpPr>
          <a:xfrm>
            <a:off x="465064" y="1446947"/>
            <a:ext cx="378750" cy="277698"/>
            <a:chOff x="4610450" y="3703750"/>
            <a:chExt cx="453050" cy="332175"/>
          </a:xfrm>
          <a:solidFill>
            <a:schemeClr val="accent5"/>
          </a:solidFill>
        </p:grpSpPr>
        <p:sp>
          <p:nvSpPr>
            <p:cNvPr id="21" name="Google Shape;4554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4555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20620" y="1137285"/>
            <a:ext cx="4994910" cy="2984500"/>
            <a:chOff x="4760" y="1700"/>
            <a:chExt cx="7866" cy="4700"/>
          </a:xfrm>
        </p:grpSpPr>
        <p:pic>
          <p:nvPicPr>
            <p:cNvPr id="4" name="图片 3" descr="IMG_25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60" y="1700"/>
              <a:ext cx="7867" cy="470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流程图: 联系 2"/>
            <p:cNvSpPr/>
            <p:nvPr/>
          </p:nvSpPr>
          <p:spPr>
            <a:xfrm>
              <a:off x="12123" y="2904"/>
              <a:ext cx="443" cy="441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联系 4"/>
            <p:cNvSpPr/>
            <p:nvPr/>
          </p:nvSpPr>
          <p:spPr>
            <a:xfrm>
              <a:off x="12123" y="5039"/>
              <a:ext cx="443" cy="441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Google Shape;4384;p48"/>
          <p:cNvGrpSpPr/>
          <p:nvPr/>
        </p:nvGrpSpPr>
        <p:grpSpPr>
          <a:xfrm>
            <a:off x="491494" y="2426644"/>
            <a:ext cx="361181" cy="511465"/>
            <a:chOff x="4625622" y="125175"/>
            <a:chExt cx="432036" cy="611800"/>
          </a:xfrm>
        </p:grpSpPr>
        <p:sp>
          <p:nvSpPr>
            <p:cNvPr id="10" name="Google Shape;4385;p48"/>
            <p:cNvSpPr/>
            <p:nvPr/>
          </p:nvSpPr>
          <p:spPr>
            <a:xfrm>
              <a:off x="4645394" y="385635"/>
              <a:ext cx="412264" cy="184043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dirty="0">
                  <a:solidFill>
                    <a:schemeClr val="bg1"/>
                  </a:solidFill>
                </a:rPr>
                <a:t> -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2" name="Google Shape;4387;p48"/>
            <p:cNvSpPr/>
            <p:nvPr/>
          </p:nvSpPr>
          <p:spPr>
            <a:xfrm>
              <a:off x="4804286" y="125175"/>
              <a:ext cx="54688" cy="18685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4388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4386;p48"/>
            <p:cNvSpPr/>
            <p:nvPr/>
          </p:nvSpPr>
          <p:spPr>
            <a:xfrm>
              <a:off x="4625622" y="215791"/>
              <a:ext cx="412264" cy="186850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dirty="0">
                  <a:solidFill>
                    <a:schemeClr val="bg1"/>
                  </a:solidFill>
                </a:rPr>
                <a:t> +</a:t>
              </a:r>
              <a:endParaRPr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8" name="Google Shape;3905;p21"/>
          <p:cNvSpPr txBox="1"/>
          <p:nvPr/>
        </p:nvSpPr>
        <p:spPr>
          <a:xfrm>
            <a:off x="460055" y="-36813"/>
            <a:ext cx="7010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altLang="en-GB" sz="3200" dirty="0"/>
              <a:t>Limitation</a:t>
            </a:r>
            <a:endParaRPr lang="en-US" altLang="en-GB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504825" y="1233170"/>
            <a:ext cx="6605270" cy="270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algn="l">
              <a:spcBef>
                <a:spcPts val="600"/>
              </a:spcBef>
              <a:buSzPts val="1600"/>
              <a:buFont typeface="Titillium Web Light" panose="00000500000000000000"/>
            </a:pPr>
            <a:r>
              <a:rPr lang="en-GB" sz="1600" dirty="0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</a:rPr>
              <a:t>In conclusion, Trefler believed that the major cause of the ‘missing trade’ in the HOV model </a:t>
            </a:r>
            <a:r>
              <a:rPr lang="en-US" altLang="en-GB" sz="1600" dirty="0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</a:rPr>
              <a:t>i</a:t>
            </a:r>
            <a:r>
              <a:rPr lang="en-GB" sz="1600" dirty="0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</a:rPr>
              <a:t>s the assumption of the identical technology and the identical preference. And he therefore built up a more reasonable alternative to the original HOV model. </a:t>
            </a:r>
            <a:endParaRPr lang="en-GB" sz="1600" dirty="0">
              <a:solidFill>
                <a:schemeClr val="dk1"/>
              </a:solidFill>
              <a:latin typeface="Titillium Web Light" panose="00000500000000000000"/>
              <a:ea typeface="Titillium Web Light" panose="00000500000000000000"/>
              <a:cs typeface="Titillium Web Light" panose="00000500000000000000"/>
            </a:endParaRPr>
          </a:p>
          <a:p>
            <a:pPr marL="127000" algn="l">
              <a:spcBef>
                <a:spcPts val="600"/>
              </a:spcBef>
              <a:buSzPts val="1600"/>
              <a:buFont typeface="Titillium Web Light" panose="00000500000000000000"/>
            </a:pPr>
            <a:endParaRPr lang="en-GB" sz="1600" dirty="0">
              <a:solidFill>
                <a:schemeClr val="dk1"/>
              </a:solidFill>
              <a:latin typeface="Titillium Web Light" panose="00000500000000000000"/>
              <a:ea typeface="Titillium Web Light" panose="00000500000000000000"/>
              <a:cs typeface="Titillium Web Light" panose="00000500000000000000"/>
            </a:endParaRPr>
          </a:p>
          <a:p>
            <a:pPr marL="127000" algn="l">
              <a:spcBef>
                <a:spcPts val="600"/>
              </a:spcBef>
              <a:buSzPts val="1600"/>
              <a:buFont typeface="Titillium Web Light" panose="00000500000000000000"/>
            </a:pPr>
            <a:r>
              <a:rPr lang="en-GB" sz="1600" dirty="0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</a:rPr>
              <a:t>But Trefler still indicates some limitation. </a:t>
            </a:r>
            <a:r>
              <a:rPr lang="en-US" altLang="en-GB" sz="1600" dirty="0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</a:rPr>
              <a:t>First, </a:t>
            </a:r>
            <a:r>
              <a:rPr lang="en-GB" sz="1600" dirty="0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</a:rPr>
              <a:t>we have to avoid the data instigation on hypotheses; </a:t>
            </a:r>
            <a:r>
              <a:rPr lang="en-US" altLang="en-GB" sz="1600" dirty="0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</a:rPr>
              <a:t>Second</a:t>
            </a:r>
            <a:r>
              <a:rPr lang="en-GB" sz="1600" dirty="0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</a:rPr>
              <a:t>, work is needed to explain why endowment similarity is associated with poor predictions</a:t>
            </a:r>
            <a:r>
              <a:rPr lang="en-US" altLang="en-GB" sz="1600" dirty="0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</a:rPr>
              <a:t>; Third</a:t>
            </a:r>
            <a:r>
              <a:rPr lang="en-GB" sz="1600" dirty="0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</a:rPr>
              <a:t>, we still need more detailed data to investigate further the sources of international productivity differences and Armington home bias. </a:t>
            </a:r>
            <a:endParaRPr lang="en-GB" sz="1600" dirty="0">
              <a:solidFill>
                <a:schemeClr val="dk1"/>
              </a:solidFill>
              <a:latin typeface="Titillium Web Light" panose="00000500000000000000"/>
              <a:ea typeface="Titillium Web Light" panose="00000500000000000000"/>
              <a:cs typeface="Titillium Web Light" panose="0000050000000000000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 </a:t>
            </a:r>
            <a:endParaRPr lang="fr-FR" dirty="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p2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94833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b="1" dirty="0"/>
              <a:t>2. The Romalis paper 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tags/tag1.xml><?xml version="1.0" encoding="utf-8"?>
<p:tagLst xmlns:p="http://schemas.openxmlformats.org/presentationml/2006/main">
  <p:tag name="KSO_WM_UNIT_TABLE_BEAUTIFY" val="smartTable{eef2e9c2-f621-447c-8dcd-41da47392e64}"/>
  <p:tag name="TABLE_ENDDRAG_ORIGIN_RECT" val="529*240"/>
  <p:tag name="TABLE_ENDDRAG_RECT" val="41*148*529*240"/>
</p:tagLst>
</file>

<file path=ppt/tags/tag2.xml><?xml version="1.0" encoding="utf-8"?>
<p:tagLst xmlns:p="http://schemas.openxmlformats.org/presentationml/2006/main">
  <p:tag name="KSO_WM_UNIT_TABLE_BEAUTIFY" val="smartTable{eef2e9c2-f621-447c-8dcd-41da47392e64}"/>
  <p:tag name="TABLE_ENDDRAG_ORIGIN_RECT" val="529*240"/>
  <p:tag name="TABLE_ENDDRAG_RECT" val="41*148*529*240"/>
</p:tagLst>
</file>

<file path=ppt/tags/tag3.xml><?xml version="1.0" encoding="utf-8"?>
<p:tagLst xmlns:p="http://schemas.openxmlformats.org/presentationml/2006/main">
  <p:tag name="KSO_WM_UNIT_TABLE_BEAUTIFY" val="smartTable{eef2e9c2-f621-447c-8dcd-41da47392e64}"/>
  <p:tag name="TABLE_ENDDRAG_ORIGIN_RECT" val="529*240"/>
  <p:tag name="TABLE_ENDDRAG_RECT" val="41*148*529*240"/>
</p:tagLst>
</file>

<file path=ppt/tags/tag4.xml><?xml version="1.0" encoding="utf-8"?>
<p:tagLst xmlns:p="http://schemas.openxmlformats.org/presentationml/2006/main">
  <p:tag name="KSO_WM_UNIT_TABLE_BEAUTIFY" val="smartTable{eef2e9c2-f621-447c-8dcd-41da47392e64}"/>
  <p:tag name="TABLE_ENDDRAG_ORIGIN_RECT" val="529*240"/>
  <p:tag name="TABLE_ENDDRAG_RECT" val="41*148*529*240"/>
</p:tagLst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4994</Words>
  <Application>WPS 演示</Application>
  <PresentationFormat>Affichage à l'écran (16:9)</PresentationFormat>
  <Paragraphs>231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Arial</vt:lpstr>
      <vt:lpstr>Dosis ExtraLight</vt:lpstr>
      <vt:lpstr>Titillium Web Light</vt:lpstr>
      <vt:lpstr>Calibri</vt:lpstr>
      <vt:lpstr>Titillium Web</vt:lpstr>
      <vt:lpstr>Cambria Math</vt:lpstr>
      <vt:lpstr>MS Mincho</vt:lpstr>
      <vt:lpstr>Segoe Print</vt:lpstr>
      <vt:lpstr>Times New Roman</vt:lpstr>
      <vt:lpstr>微软雅黑</vt:lpstr>
      <vt:lpstr>Arial Unicode MS</vt:lpstr>
      <vt:lpstr>Mowbray template</vt:lpstr>
      <vt:lpstr>Presentation of Trefler and Romalis papers</vt:lpstr>
      <vt:lpstr>1. The Trefler paper </vt:lpstr>
      <vt:lpstr>“The Case of the Missing Trade &amp; other Mysteries” (1995)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The Romalis paper </vt:lpstr>
      <vt:lpstr>“Factor Proportions and the Structure of Commodity Trade” (2004)</vt:lpstr>
      <vt:lpstr>Author and hypothesis</vt:lpstr>
      <vt:lpstr>The quasi Heckscher-Ohlin prediction</vt:lpstr>
      <vt:lpstr>The quasi Heckscher-Ohlin prediction</vt:lpstr>
      <vt:lpstr>The quasi-Rybczynski prediction</vt:lpstr>
      <vt:lpstr>The quasi-Rybczynski prediction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</dc:title>
  <dc:creator/>
  <cp:lastModifiedBy>lenovo</cp:lastModifiedBy>
  <cp:revision>78</cp:revision>
  <dcterms:created xsi:type="dcterms:W3CDTF">2021-05-09T17:20:00Z</dcterms:created>
  <dcterms:modified xsi:type="dcterms:W3CDTF">2021-05-10T22:35:04Z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FCBC3D8844464B09984AEBAA92CDCCD2</vt:lpwstr>
  </property>
  <property fmtid="{D5CDD505-2E9C-101B-9397-08002B2CF9AE}" pid="3" name="KSOProductBuildVer">
    <vt:lpwstr>2052-11.1.0.10495</vt:lpwstr>
  </property>
</Properties>
</file>