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tcS+b3WIoEsXWdJPncnwDvKGc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8ae468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8ae468e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7"/>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7"/>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26"/>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53" name="Google Shape;5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7"/>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7" name="Google Shape;57;p27"/>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4" name="Shape 14"/>
        <p:cNvGrpSpPr/>
        <p:nvPr/>
      </p:nvGrpSpPr>
      <p:grpSpPr>
        <a:xfrm>
          <a:off x="0" y="0"/>
          <a:ext cx="0" cy="0"/>
          <a:chOff x="0" y="0"/>
          <a:chExt cx="0" cy="0"/>
        </a:xfrm>
      </p:grpSpPr>
      <p:sp>
        <p:nvSpPr>
          <p:cNvPr id="15" name="Google Shape;1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fr-FR"/>
              <a:t>‹#›</a:t>
            </a:fld>
            <a:endParaRPr/>
          </a:p>
        </p:txBody>
      </p:sp>
      <p:sp>
        <p:nvSpPr>
          <p:cNvPr id="19" name="Google Shape;19;p18"/>
          <p:cNvSpPr txBox="1"/>
          <p:nvPr>
            <p:ph idx="10" type="dt"/>
          </p:nvPr>
        </p:nvSpPr>
        <p:spPr>
          <a:xfrm>
            <a:off x="628650" y="4753603"/>
            <a:ext cx="2057400" cy="24517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A8B8B"/>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cxnSp>
        <p:nvCxnSpPr>
          <p:cNvPr id="26" name="Google Shape;26;p2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7" name="Google Shape;27;p20"/>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 name="Google Shape;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1" name="Shape 41"/>
        <p:cNvGrpSpPr/>
        <p:nvPr/>
      </p:nvGrpSpPr>
      <p:grpSpPr>
        <a:xfrm>
          <a:off x="0" y="0"/>
          <a:ext cx="0" cy="0"/>
          <a:chOff x="0" y="0"/>
          <a:chExt cx="0" cy="0"/>
        </a:xfrm>
      </p:grpSpPr>
      <p:sp>
        <p:nvSpPr>
          <p:cNvPr id="42" name="Google Shape;42;p24"/>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5"/>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2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7" name="Google Shape;47;p25"/>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2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0" name="Google Shape;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fr-FR"/>
              <a:t>Trade and Inequality</a:t>
            </a:r>
            <a:endParaRPr/>
          </a:p>
        </p:txBody>
      </p:sp>
      <p:sp>
        <p:nvSpPr>
          <p:cNvPr id="66" name="Google Shape;66;p1"/>
          <p:cNvSpPr txBox="1"/>
          <p:nvPr>
            <p:ph idx="1" type="subTitle"/>
          </p:nvPr>
        </p:nvSpPr>
        <p:spPr>
          <a:xfrm>
            <a:off x="5441325" y="3182325"/>
            <a:ext cx="3630300" cy="1912800"/>
          </a:xfrm>
          <a:prstGeom prst="rect">
            <a:avLst/>
          </a:prstGeom>
          <a:noFill/>
          <a:ln>
            <a:noFill/>
          </a:ln>
        </p:spPr>
        <p:txBody>
          <a:bodyPr anchorCtr="0" anchor="ctr" bIns="91425" lIns="91425" spcFirstLastPara="1" rIns="91425" wrap="square" tIns="91425">
            <a:normAutofit lnSpcReduction="10000"/>
          </a:bodyPr>
          <a:lstStyle/>
          <a:p>
            <a:pPr indent="0" lvl="0" marL="0" rtl="0" algn="r">
              <a:lnSpc>
                <a:spcPct val="100000"/>
              </a:lnSpc>
              <a:spcBef>
                <a:spcPts val="0"/>
              </a:spcBef>
              <a:spcAft>
                <a:spcPts val="0"/>
              </a:spcAft>
              <a:buSzPts val="2400"/>
              <a:buNone/>
            </a:pPr>
            <a:r>
              <a:rPr lang="fr-FR" sz="1900"/>
              <a:t>Group 2</a:t>
            </a:r>
            <a:endParaRPr sz="1900"/>
          </a:p>
          <a:p>
            <a:pPr indent="0" lvl="0" marL="0" rtl="0" algn="r">
              <a:lnSpc>
                <a:spcPct val="100000"/>
              </a:lnSpc>
              <a:spcBef>
                <a:spcPts val="0"/>
              </a:spcBef>
              <a:spcAft>
                <a:spcPts val="0"/>
              </a:spcAft>
              <a:buSzPts val="2400"/>
              <a:buNone/>
            </a:pPr>
            <a:r>
              <a:t/>
            </a:r>
            <a:endParaRPr sz="1900"/>
          </a:p>
          <a:p>
            <a:pPr indent="0" lvl="0" marL="0" rtl="0" algn="r">
              <a:lnSpc>
                <a:spcPct val="100000"/>
              </a:lnSpc>
              <a:spcBef>
                <a:spcPts val="0"/>
              </a:spcBef>
              <a:spcAft>
                <a:spcPts val="0"/>
              </a:spcAft>
              <a:buSzPts val="2400"/>
              <a:buNone/>
            </a:pPr>
            <a:r>
              <a:rPr lang="fr-FR" sz="1900"/>
              <a:t>BESSON Diego</a:t>
            </a:r>
            <a:endParaRPr sz="1900"/>
          </a:p>
          <a:p>
            <a:pPr indent="0" lvl="0" marL="0" rtl="0" algn="r">
              <a:lnSpc>
                <a:spcPct val="100000"/>
              </a:lnSpc>
              <a:spcBef>
                <a:spcPts val="0"/>
              </a:spcBef>
              <a:spcAft>
                <a:spcPts val="0"/>
              </a:spcAft>
              <a:buSzPts val="2400"/>
              <a:buNone/>
            </a:pPr>
            <a:r>
              <a:rPr lang="fr-FR" sz="1900"/>
              <a:t>DHALIWAL Jessica</a:t>
            </a:r>
            <a:endParaRPr sz="1900"/>
          </a:p>
          <a:p>
            <a:pPr indent="0" lvl="0" marL="0" rtl="0" algn="r">
              <a:lnSpc>
                <a:spcPct val="100000"/>
              </a:lnSpc>
              <a:spcBef>
                <a:spcPts val="0"/>
              </a:spcBef>
              <a:spcAft>
                <a:spcPts val="0"/>
              </a:spcAft>
              <a:buSzPts val="2400"/>
              <a:buNone/>
            </a:pPr>
            <a:r>
              <a:rPr lang="fr-FR" sz="1900"/>
              <a:t>BEN MIMOUN Inès</a:t>
            </a:r>
            <a:endParaRPr sz="1900"/>
          </a:p>
          <a:p>
            <a:pPr indent="0" lvl="0" marL="0" rtl="0" algn="r">
              <a:lnSpc>
                <a:spcPct val="100000"/>
              </a:lnSpc>
              <a:spcBef>
                <a:spcPts val="0"/>
              </a:spcBef>
              <a:spcAft>
                <a:spcPts val="0"/>
              </a:spcAft>
              <a:buSzPts val="2400"/>
              <a:buNone/>
            </a:pPr>
            <a:r>
              <a:rPr lang="fr-FR" sz="1900"/>
              <a:t>CUI Shuhao</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235500" y="18950"/>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II : Income Inequality within Developing Countries (1/3)</a:t>
            </a:r>
            <a:endParaRPr b="1" sz="2120"/>
          </a:p>
        </p:txBody>
      </p:sp>
      <p:pic>
        <p:nvPicPr>
          <p:cNvPr id="180" name="Google Shape;180;p10"/>
          <p:cNvPicPr preferRelativeResize="0"/>
          <p:nvPr/>
        </p:nvPicPr>
        <p:blipFill rotWithShape="1">
          <a:blip r:embed="rId3">
            <a:alphaModFix/>
          </a:blip>
          <a:srcRect b="0" l="9264" r="0" t="0"/>
          <a:stretch/>
        </p:blipFill>
        <p:spPr>
          <a:xfrm>
            <a:off x="366975" y="519350"/>
            <a:ext cx="3972127" cy="2329901"/>
          </a:xfrm>
          <a:prstGeom prst="rect">
            <a:avLst/>
          </a:prstGeom>
          <a:noFill/>
          <a:ln>
            <a:noFill/>
          </a:ln>
        </p:spPr>
      </p:pic>
      <p:sp>
        <p:nvSpPr>
          <p:cNvPr id="181" name="Google Shape;181;p10"/>
          <p:cNvSpPr txBox="1"/>
          <p:nvPr/>
        </p:nvSpPr>
        <p:spPr>
          <a:xfrm>
            <a:off x="4339100" y="632500"/>
            <a:ext cx="4185600" cy="223135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100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Data on Household Income Inequality clearly shows a rising trend within Developing countries between 1990s and the late 2000s.</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100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The population weighted average level of </a:t>
            </a:r>
            <a:r>
              <a:rPr b="1" i="0" lang="fr-FR" sz="1200" u="none" cap="none" strike="noStrike">
                <a:solidFill>
                  <a:srgbClr val="000000"/>
                </a:solidFill>
                <a:latin typeface="Proxima Nova"/>
                <a:ea typeface="Proxima Nova"/>
                <a:cs typeface="Proxima Nova"/>
                <a:sym typeface="Proxima Nova"/>
              </a:rPr>
              <a:t>Gini Index increased by</a:t>
            </a:r>
            <a:r>
              <a:rPr b="0" i="0" lang="fr-FR" sz="1200" u="none" cap="none" strike="noStrike">
                <a:solidFill>
                  <a:srgbClr val="000000"/>
                </a:solidFill>
                <a:latin typeface="Proxima Nova"/>
                <a:ea typeface="Proxima Nova"/>
                <a:cs typeface="Proxima Nova"/>
                <a:sym typeface="Proxima Nova"/>
              </a:rPr>
              <a:t> </a:t>
            </a:r>
            <a:r>
              <a:rPr b="1" i="0" lang="fr-FR" sz="1200" u="none" cap="none" strike="noStrike">
                <a:solidFill>
                  <a:srgbClr val="000000"/>
                </a:solidFill>
                <a:latin typeface="Proxima Nova"/>
                <a:ea typeface="Proxima Nova"/>
                <a:cs typeface="Proxima Nova"/>
                <a:sym typeface="Proxima Nova"/>
              </a:rPr>
              <a:t>11% </a:t>
            </a:r>
            <a:r>
              <a:rPr b="0" i="0" lang="fr-FR" sz="1200" u="none" cap="none" strike="noStrike">
                <a:solidFill>
                  <a:srgbClr val="000000"/>
                </a:solidFill>
                <a:latin typeface="Proxima Nova"/>
                <a:ea typeface="Proxima Nova"/>
                <a:cs typeface="Proxima Nova"/>
                <a:sym typeface="Proxima Nova"/>
              </a:rPr>
              <a:t>for </a:t>
            </a:r>
            <a:r>
              <a:rPr b="1" i="0" lang="fr-FR" sz="1200" u="none" cap="none" strike="noStrike">
                <a:solidFill>
                  <a:srgbClr val="000000"/>
                </a:solidFill>
                <a:latin typeface="Proxima Nova"/>
                <a:ea typeface="Proxima Nova"/>
                <a:cs typeface="Proxima Nova"/>
                <a:sym typeface="Proxima Nova"/>
              </a:rPr>
              <a:t>developing countries.</a:t>
            </a:r>
            <a:endParaRPr b="1"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100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This global overview, however, masks the variation between countries and regions as they experienced increasing and decreasing income inequalities within the same period.</a:t>
            </a:r>
            <a:endParaRPr b="0" i="0" sz="1200" u="none" cap="none" strike="noStrike">
              <a:solidFill>
                <a:srgbClr val="000000"/>
              </a:solidFill>
              <a:latin typeface="Proxima Nova"/>
              <a:ea typeface="Proxima Nova"/>
              <a:cs typeface="Proxima Nova"/>
              <a:sym typeface="Proxima Nova"/>
            </a:endParaRPr>
          </a:p>
        </p:txBody>
      </p:sp>
      <p:pic>
        <p:nvPicPr>
          <p:cNvPr id="182" name="Google Shape;182;p10"/>
          <p:cNvPicPr preferRelativeResize="0"/>
          <p:nvPr/>
        </p:nvPicPr>
        <p:blipFill rotWithShape="1">
          <a:blip r:embed="rId4">
            <a:alphaModFix/>
          </a:blip>
          <a:srcRect b="0" l="0" r="0" t="0"/>
          <a:stretch/>
        </p:blipFill>
        <p:spPr>
          <a:xfrm>
            <a:off x="366975" y="2899725"/>
            <a:ext cx="4873126" cy="2027075"/>
          </a:xfrm>
          <a:prstGeom prst="rect">
            <a:avLst/>
          </a:prstGeom>
          <a:noFill/>
          <a:ln>
            <a:noFill/>
          </a:ln>
        </p:spPr>
      </p:pic>
      <p:sp>
        <p:nvSpPr>
          <p:cNvPr id="183" name="Google Shape;183;p10"/>
          <p:cNvSpPr txBox="1"/>
          <p:nvPr/>
        </p:nvSpPr>
        <p:spPr>
          <a:xfrm>
            <a:off x="5240100" y="2790800"/>
            <a:ext cx="3839400" cy="223135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100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At a regional level, Income Inequality increased on an average in all developing countries except Africa and Latin America.</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100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The largest increase in Income inequality has been in ECIS and Asia Pacific regions with a 35% and 13% rise respectively.</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100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Africa and Latin America have however, experienced a decline in income inequality, mainly owing to Brazil, Argentina and Mexico. </a:t>
            </a:r>
            <a:endParaRPr b="0" i="0" sz="1200" u="none" cap="none" strike="noStrike">
              <a:solidFill>
                <a:srgbClr val="000000"/>
              </a:solidFill>
              <a:latin typeface="Proxima Nova"/>
              <a:ea typeface="Proxima Nova"/>
              <a:cs typeface="Proxima Nova"/>
              <a:sym typeface="Proxima Nova"/>
            </a:endParaRPr>
          </a:p>
        </p:txBody>
      </p:sp>
      <p:sp>
        <p:nvSpPr>
          <p:cNvPr id="184" name="Google Shape;184;p10"/>
          <p:cNvSpPr txBox="1"/>
          <p:nvPr/>
        </p:nvSpPr>
        <p:spPr>
          <a:xfrm>
            <a:off x="1466100" y="4930350"/>
            <a:ext cx="7677900" cy="18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t/>
            </a:r>
            <a:endParaRPr b="0" i="1" sz="900" u="none" cap="none" strike="noStrike">
              <a:solidFill>
                <a:srgbClr val="000000"/>
              </a:solidFill>
              <a:latin typeface="Arial"/>
              <a:ea typeface="Arial"/>
              <a:cs typeface="Arial"/>
              <a:sym typeface="Arial"/>
            </a:endParaRPr>
          </a:p>
        </p:txBody>
      </p:sp>
      <p:sp>
        <p:nvSpPr>
          <p:cNvPr id="185" name="Google Shape;185;p10"/>
          <p:cNvSpPr/>
          <p:nvPr/>
        </p:nvSpPr>
        <p:spPr>
          <a:xfrm rot="5400000">
            <a:off x="3546571" y="1566700"/>
            <a:ext cx="1252500" cy="235200"/>
          </a:xfrm>
          <a:prstGeom prst="triangle">
            <a:avLst>
              <a:gd fmla="val 50000"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p:cNvSpPr txBox="1"/>
          <p:nvPr/>
        </p:nvSpPr>
        <p:spPr>
          <a:xfrm>
            <a:off x="0" y="4801428"/>
            <a:ext cx="9144000" cy="326213"/>
          </a:xfrm>
          <a:prstGeom prst="rect">
            <a:avLst/>
          </a:prstGeom>
          <a:noFill/>
          <a:ln>
            <a:noFill/>
          </a:ln>
        </p:spPr>
        <p:txBody>
          <a:bodyPr anchorCtr="0" anchor="t" bIns="91425" lIns="91425" spcFirstLastPara="1" rIns="91425" wrap="square" tIns="91425">
            <a:spAutoFit/>
          </a:bodyPr>
          <a:lstStyle/>
          <a:p>
            <a:pPr indent="0" lvl="0" marL="177800" marR="0" rtl="0" algn="l">
              <a:lnSpc>
                <a:spcPct val="115000"/>
              </a:lnSpc>
              <a:spcBef>
                <a:spcPts val="0"/>
              </a:spcBef>
              <a:spcAft>
                <a:spcPts val="0"/>
              </a:spcAft>
              <a:buNone/>
            </a:pPr>
            <a:r>
              <a:rPr b="0" i="0" lang="fr-FR" sz="800" u="none" cap="none" strike="noStrike">
                <a:solidFill>
                  <a:srgbClr val="000000"/>
                </a:solidFill>
                <a:latin typeface="Proxima Nova"/>
                <a:ea typeface="Proxima Nova"/>
                <a:cs typeface="Proxima Nova"/>
                <a:sym typeface="Proxima Nova"/>
              </a:rPr>
              <a:t>Source: November 2013, HumanityDivided_Full-Report.pdf, United Nations Development Program</a:t>
            </a:r>
            <a:endParaRPr/>
          </a:p>
        </p:txBody>
      </p:sp>
      <p:sp>
        <p:nvSpPr>
          <p:cNvPr id="187" name="Google Shape;187;p10"/>
          <p:cNvSpPr/>
          <p:nvPr/>
        </p:nvSpPr>
        <p:spPr>
          <a:xfrm rot="5400000">
            <a:off x="4678800" y="3795662"/>
            <a:ext cx="1252500" cy="235200"/>
          </a:xfrm>
          <a:prstGeom prst="triangle">
            <a:avLst>
              <a:gd fmla="val 50000"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idx="1" type="body"/>
          </p:nvPr>
        </p:nvSpPr>
        <p:spPr>
          <a:xfrm>
            <a:off x="311700" y="696688"/>
            <a:ext cx="8520600" cy="131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fr-FR" sz="1200">
                <a:solidFill>
                  <a:srgbClr val="000000"/>
                </a:solidFill>
              </a:rPr>
              <a:t>At a Global level, most developing countries have experienced growth since the past two decades but </a:t>
            </a:r>
            <a:r>
              <a:rPr b="1" lang="fr-FR" sz="1200">
                <a:solidFill>
                  <a:srgbClr val="000000"/>
                </a:solidFill>
              </a:rPr>
              <a:t>faster growth has also reflected a more acute increase in income inequality</a:t>
            </a:r>
            <a:r>
              <a:rPr lang="fr-FR" sz="1200">
                <a:solidFill>
                  <a:srgbClr val="000000"/>
                </a:solidFill>
              </a:rPr>
              <a:t>.</a:t>
            </a:r>
            <a:endParaRPr sz="1200">
              <a:solidFill>
                <a:srgbClr val="000000"/>
              </a:solidFill>
            </a:endParaRPr>
          </a:p>
          <a:p>
            <a:pPr indent="0" lvl="0" marL="0" rtl="0" algn="just">
              <a:lnSpc>
                <a:spcPct val="115000"/>
              </a:lnSpc>
              <a:spcBef>
                <a:spcPts val="1200"/>
              </a:spcBef>
              <a:spcAft>
                <a:spcPts val="0"/>
              </a:spcAft>
              <a:buSzPts val="1800"/>
              <a:buNone/>
            </a:pPr>
            <a:r>
              <a:rPr b="1" lang="fr-FR" sz="1200">
                <a:solidFill>
                  <a:srgbClr val="000000"/>
                </a:solidFill>
              </a:rPr>
              <a:t>However</a:t>
            </a:r>
            <a:r>
              <a:rPr lang="fr-FR" sz="1200">
                <a:solidFill>
                  <a:srgbClr val="000000"/>
                </a:solidFill>
              </a:rPr>
              <a:t>, rising </a:t>
            </a:r>
            <a:r>
              <a:rPr b="1" lang="fr-FR" sz="1200">
                <a:solidFill>
                  <a:srgbClr val="000000"/>
                </a:solidFill>
              </a:rPr>
              <a:t>inequality is not an inevitable consequence of growth</a:t>
            </a:r>
            <a:r>
              <a:rPr lang="fr-FR" sz="1200">
                <a:solidFill>
                  <a:srgbClr val="000000"/>
                </a:solidFill>
              </a:rPr>
              <a:t> because some countries like Brazil were able to reverse this trend despite continued growth.</a:t>
            </a:r>
            <a:endParaRPr sz="1200">
              <a:solidFill>
                <a:srgbClr val="000000"/>
              </a:solidFill>
            </a:endParaRPr>
          </a:p>
          <a:p>
            <a:pPr indent="0" lvl="0" marL="0" rtl="0" algn="just">
              <a:lnSpc>
                <a:spcPct val="115000"/>
              </a:lnSpc>
              <a:spcBef>
                <a:spcPts val="1200"/>
              </a:spcBef>
              <a:spcAft>
                <a:spcPts val="1200"/>
              </a:spcAft>
              <a:buSzPts val="1800"/>
              <a:buNone/>
            </a:pPr>
            <a:r>
              <a:rPr lang="fr-FR" sz="1200">
                <a:solidFill>
                  <a:srgbClr val="000000"/>
                </a:solidFill>
              </a:rPr>
              <a:t>Thus, it is </a:t>
            </a:r>
            <a:r>
              <a:rPr b="1" lang="fr-FR" sz="1200">
                <a:solidFill>
                  <a:srgbClr val="000000"/>
                </a:solidFill>
              </a:rPr>
              <a:t>important to understand</a:t>
            </a:r>
            <a:r>
              <a:rPr lang="fr-FR" sz="1200">
                <a:solidFill>
                  <a:srgbClr val="000000"/>
                </a:solidFill>
              </a:rPr>
              <a:t> the </a:t>
            </a:r>
            <a:r>
              <a:rPr b="1" lang="fr-FR" sz="1200">
                <a:solidFill>
                  <a:srgbClr val="000000"/>
                </a:solidFill>
              </a:rPr>
              <a:t>exogenous</a:t>
            </a:r>
            <a:r>
              <a:rPr lang="fr-FR" sz="1200">
                <a:solidFill>
                  <a:srgbClr val="000000"/>
                </a:solidFill>
              </a:rPr>
              <a:t> or global </a:t>
            </a:r>
            <a:r>
              <a:rPr b="1" lang="fr-FR" sz="1200">
                <a:solidFill>
                  <a:srgbClr val="000000"/>
                </a:solidFill>
              </a:rPr>
              <a:t>drivers</a:t>
            </a:r>
            <a:r>
              <a:rPr lang="fr-FR" sz="1200">
                <a:solidFill>
                  <a:srgbClr val="000000"/>
                </a:solidFill>
              </a:rPr>
              <a:t> and </a:t>
            </a:r>
            <a:r>
              <a:rPr b="1" lang="fr-FR" sz="1200">
                <a:solidFill>
                  <a:srgbClr val="000000"/>
                </a:solidFill>
              </a:rPr>
              <a:t>endogenous drivers</a:t>
            </a:r>
            <a:r>
              <a:rPr lang="fr-FR" sz="1200">
                <a:solidFill>
                  <a:srgbClr val="000000"/>
                </a:solidFill>
              </a:rPr>
              <a:t> (influenced by national policies) </a:t>
            </a:r>
            <a:r>
              <a:rPr b="1" lang="fr-FR" sz="1200">
                <a:solidFill>
                  <a:srgbClr val="000000"/>
                </a:solidFill>
              </a:rPr>
              <a:t>of Income Inequality</a:t>
            </a:r>
            <a:r>
              <a:rPr lang="fr-FR" sz="1200">
                <a:solidFill>
                  <a:srgbClr val="000000"/>
                </a:solidFill>
              </a:rPr>
              <a:t>.</a:t>
            </a:r>
            <a:endParaRPr sz="1200">
              <a:solidFill>
                <a:srgbClr val="000000"/>
              </a:solidFill>
            </a:endParaRPr>
          </a:p>
        </p:txBody>
      </p:sp>
      <p:sp>
        <p:nvSpPr>
          <p:cNvPr id="193" name="Google Shape;193;p11"/>
          <p:cNvSpPr txBox="1"/>
          <p:nvPr>
            <p:ph type="title"/>
          </p:nvPr>
        </p:nvSpPr>
        <p:spPr>
          <a:xfrm>
            <a:off x="235500" y="18950"/>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II : Income Inequality within Developing Countries (2/3)</a:t>
            </a:r>
            <a:endParaRPr b="1" sz="2120"/>
          </a:p>
        </p:txBody>
      </p:sp>
      <p:sp>
        <p:nvSpPr>
          <p:cNvPr id="194" name="Google Shape;194;p11"/>
          <p:cNvSpPr txBox="1"/>
          <p:nvPr>
            <p:ph idx="1" type="body"/>
          </p:nvPr>
        </p:nvSpPr>
        <p:spPr>
          <a:xfrm>
            <a:off x="311711" y="2831200"/>
            <a:ext cx="8061900" cy="2206500"/>
          </a:xfrm>
          <a:prstGeom prst="rect">
            <a:avLst/>
          </a:prstGeom>
          <a:noFill/>
          <a:ln>
            <a:noFill/>
          </a:ln>
        </p:spPr>
        <p:txBody>
          <a:bodyPr anchorCtr="0" anchor="t" bIns="91425" lIns="91425" spcFirstLastPara="1" rIns="91425" wrap="square" tIns="91425">
            <a:noAutofit/>
          </a:bodyPr>
          <a:lstStyle/>
          <a:p>
            <a:pPr indent="-273050" lvl="0" marL="285750" rtl="0" algn="just">
              <a:lnSpc>
                <a:spcPct val="115000"/>
              </a:lnSpc>
              <a:spcBef>
                <a:spcPts val="0"/>
              </a:spcBef>
              <a:spcAft>
                <a:spcPts val="0"/>
              </a:spcAft>
              <a:buSzPts val="1600"/>
              <a:buChar char="●"/>
            </a:pPr>
            <a:r>
              <a:rPr b="1" lang="fr-FR" sz="1200">
                <a:solidFill>
                  <a:srgbClr val="000000"/>
                </a:solidFill>
              </a:rPr>
              <a:t>Factors affecting Household Income Distribution : </a:t>
            </a:r>
            <a:r>
              <a:rPr lang="fr-FR" sz="1200">
                <a:solidFill>
                  <a:srgbClr val="000000"/>
                </a:solidFill>
              </a:rPr>
              <a:t>The distribution of Labor endowments, the distribution of capital endowments, and the way in which aggregate output is distributed between the two affects the household income distribution. It has been noted that the distribution of capital is more unequal than that of labor and an </a:t>
            </a:r>
            <a:r>
              <a:rPr b="1" lang="fr-FR" sz="1200">
                <a:solidFill>
                  <a:srgbClr val="000000"/>
                </a:solidFill>
              </a:rPr>
              <a:t>increase in labor share of total income would</a:t>
            </a:r>
            <a:r>
              <a:rPr lang="fr-FR" sz="1200">
                <a:solidFill>
                  <a:srgbClr val="000000"/>
                </a:solidFill>
              </a:rPr>
              <a:t> lead to a</a:t>
            </a:r>
            <a:r>
              <a:rPr b="1" lang="fr-FR" sz="1200">
                <a:solidFill>
                  <a:srgbClr val="000000"/>
                </a:solidFill>
              </a:rPr>
              <a:t> decrease </a:t>
            </a:r>
            <a:r>
              <a:rPr lang="fr-FR" sz="1200">
                <a:solidFill>
                  <a:srgbClr val="000000"/>
                </a:solidFill>
              </a:rPr>
              <a:t>in</a:t>
            </a:r>
            <a:r>
              <a:rPr b="1" lang="fr-FR" sz="1200">
                <a:solidFill>
                  <a:srgbClr val="000000"/>
                </a:solidFill>
              </a:rPr>
              <a:t> income inequality</a:t>
            </a:r>
            <a:r>
              <a:rPr lang="fr-FR" sz="1200">
                <a:solidFill>
                  <a:srgbClr val="000000"/>
                </a:solidFill>
              </a:rPr>
              <a:t>. A larger labor share is associated with a lower Gini Index of personal incomes.</a:t>
            </a:r>
            <a:endParaRPr sz="1200">
              <a:solidFill>
                <a:srgbClr val="000000"/>
              </a:solidFill>
            </a:endParaRPr>
          </a:p>
        </p:txBody>
      </p:sp>
      <p:sp>
        <p:nvSpPr>
          <p:cNvPr id="195" name="Google Shape;195;p11"/>
          <p:cNvSpPr txBox="1"/>
          <p:nvPr/>
        </p:nvSpPr>
        <p:spPr>
          <a:xfrm>
            <a:off x="1466100" y="4930350"/>
            <a:ext cx="7677900" cy="18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1" lang="fr-FR" sz="900" u="none" cap="none" strike="noStrike">
                <a:solidFill>
                  <a:srgbClr val="000000"/>
                </a:solidFill>
                <a:latin typeface="Arial"/>
                <a:ea typeface="Arial"/>
                <a:cs typeface="Arial"/>
                <a:sym typeface="Arial"/>
              </a:rPr>
              <a:t>Source: November 2013, HumanityDivided_Full-Report.pdf, United Nations Development Program</a:t>
            </a:r>
            <a:endParaRPr b="0" i="1" sz="9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idx="1" type="body"/>
          </p:nvPr>
        </p:nvSpPr>
        <p:spPr>
          <a:xfrm>
            <a:off x="0" y="711825"/>
            <a:ext cx="5303400" cy="4568100"/>
          </a:xfrm>
          <a:prstGeom prst="rect">
            <a:avLst/>
          </a:prstGeom>
          <a:noFill/>
          <a:ln>
            <a:noFill/>
          </a:ln>
        </p:spPr>
        <p:txBody>
          <a:bodyPr anchorCtr="0" anchor="t" bIns="91425" lIns="91425" spcFirstLastPara="1" rIns="91425" wrap="square" tIns="91425">
            <a:noAutofit/>
          </a:bodyPr>
          <a:lstStyle/>
          <a:p>
            <a:pPr indent="-228581" lvl="0" marL="457200" rtl="0" algn="just">
              <a:lnSpc>
                <a:spcPct val="115000"/>
              </a:lnSpc>
              <a:spcBef>
                <a:spcPts val="1200"/>
              </a:spcBef>
              <a:spcAft>
                <a:spcPts val="0"/>
              </a:spcAft>
              <a:buClr>
                <a:srgbClr val="000000"/>
              </a:buClr>
              <a:buSzPts val="1025"/>
              <a:buNone/>
            </a:pPr>
            <a:r>
              <a:t/>
            </a:r>
            <a:endParaRPr sz="1024">
              <a:solidFill>
                <a:srgbClr val="000000"/>
              </a:solidFill>
            </a:endParaRPr>
          </a:p>
          <a:p>
            <a:pPr indent="-293669" lvl="0" marL="457200" rtl="0" algn="just">
              <a:lnSpc>
                <a:spcPct val="115000"/>
              </a:lnSpc>
              <a:spcBef>
                <a:spcPts val="1200"/>
              </a:spcBef>
              <a:spcAft>
                <a:spcPts val="0"/>
              </a:spcAft>
              <a:buClr>
                <a:srgbClr val="000000"/>
              </a:buClr>
              <a:buSzPts val="1025"/>
              <a:buChar char="●"/>
            </a:pPr>
            <a:r>
              <a:rPr lang="fr-FR" sz="1024">
                <a:solidFill>
                  <a:srgbClr val="000000"/>
                </a:solidFill>
              </a:rPr>
              <a:t>Over the years, </a:t>
            </a:r>
            <a:r>
              <a:rPr b="1" lang="fr-FR" sz="1024">
                <a:solidFill>
                  <a:srgbClr val="000000"/>
                </a:solidFill>
              </a:rPr>
              <a:t>labor has been losing ground to capital in the share of total income</a:t>
            </a:r>
            <a:r>
              <a:rPr lang="fr-FR" sz="1024">
                <a:solidFill>
                  <a:srgbClr val="000000"/>
                </a:solidFill>
              </a:rPr>
              <a:t>. (as is evident from figure 3.2) It is important to understand how incomes are generated in the production process and how this affects the functional inequality. </a:t>
            </a:r>
            <a:endParaRPr sz="1024">
              <a:solidFill>
                <a:srgbClr val="000000"/>
              </a:solidFill>
            </a:endParaRPr>
          </a:p>
          <a:p>
            <a:pPr indent="-293669" lvl="0" marL="457200" rtl="0" algn="just">
              <a:lnSpc>
                <a:spcPct val="115000"/>
              </a:lnSpc>
              <a:spcBef>
                <a:spcPts val="1000"/>
              </a:spcBef>
              <a:spcAft>
                <a:spcPts val="0"/>
              </a:spcAft>
              <a:buClr>
                <a:srgbClr val="000000"/>
              </a:buClr>
              <a:buSzPts val="1025"/>
              <a:buChar char="●"/>
            </a:pPr>
            <a:r>
              <a:rPr lang="fr-FR" sz="1024">
                <a:solidFill>
                  <a:srgbClr val="000000"/>
                </a:solidFill>
              </a:rPr>
              <a:t>It is also noted that profits have been rising much faster than the wages that conflicts the widely held view of social justice and fairness. The share of labor in total GDP has declined over the years.</a:t>
            </a:r>
            <a:endParaRPr sz="1024">
              <a:solidFill>
                <a:srgbClr val="000000"/>
              </a:solidFill>
            </a:endParaRPr>
          </a:p>
          <a:p>
            <a:pPr indent="-293669" lvl="0" marL="457200" rtl="0" algn="just">
              <a:lnSpc>
                <a:spcPct val="115000"/>
              </a:lnSpc>
              <a:spcBef>
                <a:spcPts val="1200"/>
              </a:spcBef>
              <a:spcAft>
                <a:spcPts val="0"/>
              </a:spcAft>
              <a:buClr>
                <a:srgbClr val="000000"/>
              </a:buClr>
              <a:buSzPts val="1025"/>
              <a:buChar char="●"/>
            </a:pPr>
            <a:r>
              <a:rPr lang="fr-FR" sz="1024">
                <a:solidFill>
                  <a:srgbClr val="000000"/>
                </a:solidFill>
              </a:rPr>
              <a:t>The decline in labor shares is not limited to a particular sector but an economy wide phenomenon. The downward trend in wage share of value added is more pronounced in developing countries, mainly Asia and North Africa.</a:t>
            </a:r>
            <a:endParaRPr sz="1024">
              <a:solidFill>
                <a:srgbClr val="000000"/>
              </a:solidFill>
            </a:endParaRPr>
          </a:p>
          <a:p>
            <a:pPr indent="-293669" lvl="0" marL="457200" rtl="0" algn="just">
              <a:lnSpc>
                <a:spcPct val="115000"/>
              </a:lnSpc>
              <a:spcBef>
                <a:spcPts val="1200"/>
              </a:spcBef>
              <a:spcAft>
                <a:spcPts val="0"/>
              </a:spcAft>
              <a:buClr>
                <a:srgbClr val="000000"/>
              </a:buClr>
              <a:buSzPts val="1025"/>
              <a:buChar char="●"/>
            </a:pPr>
            <a:r>
              <a:rPr b="1" lang="fr-FR" sz="1024">
                <a:solidFill>
                  <a:srgbClr val="000000"/>
                </a:solidFill>
              </a:rPr>
              <a:t>The average of labour shares</a:t>
            </a:r>
            <a:r>
              <a:rPr lang="fr-FR" sz="1024">
                <a:solidFill>
                  <a:srgbClr val="000000"/>
                </a:solidFill>
              </a:rPr>
              <a:t> in a group of 16 developing and emerging economies </a:t>
            </a:r>
            <a:r>
              <a:rPr b="1" lang="fr-FR" sz="1024">
                <a:solidFill>
                  <a:srgbClr val="000000"/>
                </a:solidFill>
              </a:rPr>
              <a:t>declined from around 62 percent of GDP in the early 1990s </a:t>
            </a:r>
            <a:r>
              <a:rPr lang="fr-FR" sz="1024">
                <a:solidFill>
                  <a:srgbClr val="000000"/>
                </a:solidFill>
              </a:rPr>
              <a:t>to </a:t>
            </a:r>
            <a:r>
              <a:rPr b="1" lang="fr-FR" sz="1024">
                <a:solidFill>
                  <a:srgbClr val="000000"/>
                </a:solidFill>
              </a:rPr>
              <a:t>58 percent by 2008</a:t>
            </a:r>
            <a:r>
              <a:rPr lang="fr-FR" sz="1024">
                <a:solidFill>
                  <a:srgbClr val="000000"/>
                </a:solidFill>
              </a:rPr>
              <a:t> (Figure 3.2). Even in China, a country where wages roughly tripled between 1990s and 2000s, GDP increased at a faster rate than the total wage bill—and hence the labour income share went down (Figure 3.3).</a:t>
            </a:r>
            <a:endParaRPr sz="1024">
              <a:solidFill>
                <a:srgbClr val="000000"/>
              </a:solidFill>
            </a:endParaRPr>
          </a:p>
          <a:p>
            <a:pPr indent="-293669" lvl="0" marL="457200" rtl="0" algn="just">
              <a:lnSpc>
                <a:spcPct val="115000"/>
              </a:lnSpc>
              <a:spcBef>
                <a:spcPts val="1000"/>
              </a:spcBef>
              <a:spcAft>
                <a:spcPts val="0"/>
              </a:spcAft>
              <a:buClr>
                <a:srgbClr val="000000"/>
              </a:buClr>
              <a:buSzPts val="1025"/>
              <a:buChar char="●"/>
            </a:pPr>
            <a:r>
              <a:rPr lang="fr-FR" sz="1024">
                <a:solidFill>
                  <a:srgbClr val="000000"/>
                </a:solidFill>
              </a:rPr>
              <a:t>The exogenous and endogenous drivers (addressed further in the presentation) have an impact on the functional distribution of income that further impacts income inequality within countries.</a:t>
            </a:r>
            <a:endParaRPr sz="1024">
              <a:solidFill>
                <a:srgbClr val="000000"/>
              </a:solidFill>
            </a:endParaRPr>
          </a:p>
          <a:p>
            <a:pPr indent="0" lvl="0" marL="0" rtl="0" algn="just">
              <a:lnSpc>
                <a:spcPct val="115000"/>
              </a:lnSpc>
              <a:spcBef>
                <a:spcPts val="1200"/>
              </a:spcBef>
              <a:spcAft>
                <a:spcPts val="1200"/>
              </a:spcAft>
              <a:buSzPts val="688"/>
              <a:buNone/>
            </a:pPr>
            <a:r>
              <a:t/>
            </a:r>
            <a:endParaRPr sz="812">
              <a:solidFill>
                <a:srgbClr val="000000"/>
              </a:solidFill>
            </a:endParaRPr>
          </a:p>
        </p:txBody>
      </p:sp>
      <p:sp>
        <p:nvSpPr>
          <p:cNvPr id="201" name="Google Shape;201;p12"/>
          <p:cNvSpPr txBox="1"/>
          <p:nvPr>
            <p:ph type="title"/>
          </p:nvPr>
        </p:nvSpPr>
        <p:spPr>
          <a:xfrm>
            <a:off x="235500" y="18950"/>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II : Income Inequality within Developing Countries (3/3)</a:t>
            </a:r>
            <a:endParaRPr b="1" sz="2120"/>
          </a:p>
        </p:txBody>
      </p:sp>
      <p:pic>
        <p:nvPicPr>
          <p:cNvPr id="202" name="Google Shape;202;p12"/>
          <p:cNvPicPr preferRelativeResize="0"/>
          <p:nvPr/>
        </p:nvPicPr>
        <p:blipFill rotWithShape="1">
          <a:blip r:embed="rId3">
            <a:alphaModFix/>
          </a:blip>
          <a:srcRect b="0" l="0" r="0" t="0"/>
          <a:stretch/>
        </p:blipFill>
        <p:spPr>
          <a:xfrm>
            <a:off x="5380025" y="443150"/>
            <a:ext cx="3710851" cy="2793331"/>
          </a:xfrm>
          <a:prstGeom prst="rect">
            <a:avLst/>
          </a:prstGeom>
          <a:noFill/>
          <a:ln>
            <a:noFill/>
          </a:ln>
        </p:spPr>
      </p:pic>
      <p:pic>
        <p:nvPicPr>
          <p:cNvPr id="203" name="Google Shape;203;p12"/>
          <p:cNvPicPr preferRelativeResize="0"/>
          <p:nvPr/>
        </p:nvPicPr>
        <p:blipFill rotWithShape="1">
          <a:blip r:embed="rId4">
            <a:alphaModFix/>
          </a:blip>
          <a:srcRect b="0" l="0" r="0" t="0"/>
          <a:stretch/>
        </p:blipFill>
        <p:spPr>
          <a:xfrm>
            <a:off x="5754311" y="3236482"/>
            <a:ext cx="2793504" cy="1726168"/>
          </a:xfrm>
          <a:prstGeom prst="rect">
            <a:avLst/>
          </a:prstGeom>
          <a:noFill/>
          <a:ln>
            <a:noFill/>
          </a:ln>
        </p:spPr>
      </p:pic>
      <p:sp>
        <p:nvSpPr>
          <p:cNvPr id="204" name="Google Shape;204;p12"/>
          <p:cNvSpPr txBox="1"/>
          <p:nvPr/>
        </p:nvSpPr>
        <p:spPr>
          <a:xfrm>
            <a:off x="1466100" y="4930350"/>
            <a:ext cx="7677900" cy="18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1" lang="fr-FR" sz="900" u="none" cap="none" strike="noStrike">
                <a:solidFill>
                  <a:srgbClr val="000000"/>
                </a:solidFill>
                <a:latin typeface="Arial"/>
                <a:ea typeface="Arial"/>
                <a:cs typeface="Arial"/>
                <a:sym typeface="Arial"/>
              </a:rPr>
              <a:t>Source: November 2013, HumanityDivided_Full-Report.pdf, United Nations Development Program</a:t>
            </a:r>
            <a:endParaRPr b="0" i="1" sz="900" u="none" cap="none" strike="noStrike">
              <a:solidFill>
                <a:srgbClr val="000000"/>
              </a:solidFill>
              <a:latin typeface="Arial"/>
              <a:ea typeface="Arial"/>
              <a:cs typeface="Arial"/>
              <a:sym typeface="Arial"/>
            </a:endParaRPr>
          </a:p>
        </p:txBody>
      </p:sp>
      <p:sp>
        <p:nvSpPr>
          <p:cNvPr id="205" name="Google Shape;205;p12"/>
          <p:cNvSpPr txBox="1"/>
          <p:nvPr/>
        </p:nvSpPr>
        <p:spPr>
          <a:xfrm>
            <a:off x="694086" y="663401"/>
            <a:ext cx="4925318" cy="420081"/>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chemeClr val="accent3"/>
              </a:buClr>
              <a:buSzPts val="1800"/>
              <a:buFont typeface="Proxima Nova"/>
              <a:buChar char="●"/>
            </a:pPr>
            <a:r>
              <a:rPr b="1" i="0" lang="fr-FR" sz="1400" u="none" cap="none" strike="noStrike">
                <a:solidFill>
                  <a:srgbClr val="000000"/>
                </a:solidFill>
                <a:latin typeface="Proxima Nova"/>
                <a:ea typeface="Proxima Nova"/>
                <a:cs typeface="Proxima Nova"/>
                <a:sym typeface="Proxima Nova"/>
              </a:rPr>
              <a:t>Functional Distribution of Income:</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235500" y="18950"/>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II : Impact of Trade on Inequality in Developing Countries (1/2)</a:t>
            </a:r>
            <a:endParaRPr b="1" sz="2120"/>
          </a:p>
        </p:txBody>
      </p:sp>
      <p:sp>
        <p:nvSpPr>
          <p:cNvPr id="211" name="Google Shape;211;p13"/>
          <p:cNvSpPr txBox="1"/>
          <p:nvPr/>
        </p:nvSpPr>
        <p:spPr>
          <a:xfrm>
            <a:off x="1466100" y="4930350"/>
            <a:ext cx="7677900" cy="18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1" lang="fr-FR" sz="900" u="none" cap="none" strike="noStrike">
                <a:solidFill>
                  <a:srgbClr val="000000"/>
                </a:solidFill>
                <a:latin typeface="Arial"/>
                <a:ea typeface="Arial"/>
                <a:cs typeface="Arial"/>
                <a:sym typeface="Arial"/>
              </a:rPr>
              <a:t>Source:</a:t>
            </a:r>
            <a:endParaRPr b="0" i="1" sz="900" u="none" cap="none" strike="noStrike">
              <a:solidFill>
                <a:srgbClr val="000000"/>
              </a:solidFill>
              <a:latin typeface="Arial"/>
              <a:ea typeface="Arial"/>
              <a:cs typeface="Arial"/>
              <a:sym typeface="Arial"/>
            </a:endParaRPr>
          </a:p>
        </p:txBody>
      </p:sp>
      <p:sp>
        <p:nvSpPr>
          <p:cNvPr id="212" name="Google Shape;212;p13"/>
          <p:cNvSpPr txBox="1"/>
          <p:nvPr/>
        </p:nvSpPr>
        <p:spPr>
          <a:xfrm>
            <a:off x="694086" y="663401"/>
            <a:ext cx="4925318" cy="420081"/>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chemeClr val="accent3"/>
              </a:buClr>
              <a:buSzPts val="1800"/>
              <a:buFont typeface="Proxima Nova"/>
              <a:buChar char="●"/>
            </a:pPr>
            <a:r>
              <a:rPr b="1" i="0" lang="fr-FR" sz="1400" u="none" cap="none" strike="noStrike">
                <a:solidFill>
                  <a:srgbClr val="000000"/>
                </a:solidFill>
                <a:latin typeface="Proxima Nova"/>
                <a:ea typeface="Proxima Nova"/>
                <a:cs typeface="Proxima Nova"/>
                <a:sym typeface="Proxima Nova"/>
              </a:rPr>
              <a:t>Heckscher-Ohlin model </a:t>
            </a:r>
            <a:r>
              <a:rPr b="0" baseline="30000" i="0" lang="fr-FR" sz="1400" u="none" cap="none" strike="noStrike">
                <a:solidFill>
                  <a:srgbClr val="000000"/>
                </a:solidFill>
                <a:latin typeface="Proxima Nova"/>
                <a:ea typeface="Proxima Nova"/>
                <a:cs typeface="Proxima Nova"/>
                <a:sym typeface="Proxima Nova"/>
              </a:rPr>
              <a:t>1)</a:t>
            </a:r>
            <a:endParaRPr b="0" baseline="30000" i="0" sz="1400" u="none" cap="none" strike="noStrike">
              <a:solidFill>
                <a:srgbClr val="000000"/>
              </a:solidFill>
              <a:latin typeface="Proxima Nova"/>
              <a:ea typeface="Proxima Nova"/>
              <a:cs typeface="Proxima Nova"/>
              <a:sym typeface="Proxima Nova"/>
            </a:endParaRPr>
          </a:p>
        </p:txBody>
      </p:sp>
      <p:sp>
        <p:nvSpPr>
          <p:cNvPr id="213" name="Google Shape;213;p13"/>
          <p:cNvSpPr txBox="1"/>
          <p:nvPr>
            <p:ph idx="1" type="body"/>
          </p:nvPr>
        </p:nvSpPr>
        <p:spPr>
          <a:xfrm>
            <a:off x="311700" y="2685524"/>
            <a:ext cx="8520600" cy="109886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0"/>
              </a:spcBef>
              <a:spcAft>
                <a:spcPts val="0"/>
              </a:spcAft>
              <a:buSzPts val="1800"/>
              <a:buFont typeface="Noto Sans Symbols"/>
              <a:buChar char="🡪"/>
            </a:pPr>
            <a:r>
              <a:rPr lang="fr-FR" sz="1200">
                <a:solidFill>
                  <a:srgbClr val="000000"/>
                </a:solidFill>
              </a:rPr>
              <a:t>Internal inequalities should have diminish in developing countries due to the creation of numerous jobs.</a:t>
            </a:r>
            <a:endParaRPr/>
          </a:p>
          <a:p>
            <a:pPr indent="-285750" lvl="0" marL="285750" rtl="0" algn="just">
              <a:lnSpc>
                <a:spcPct val="115000"/>
              </a:lnSpc>
              <a:spcBef>
                <a:spcPts val="1200"/>
              </a:spcBef>
              <a:spcAft>
                <a:spcPts val="1200"/>
              </a:spcAft>
              <a:buSzPts val="1800"/>
              <a:buFont typeface="Noto Sans Symbols"/>
              <a:buChar char="🡪"/>
            </a:pPr>
            <a:r>
              <a:rPr lang="fr-FR" sz="1200">
                <a:solidFill>
                  <a:srgbClr val="000000"/>
                </a:solidFill>
              </a:rPr>
              <a:t>Yet, the data invalidate the theory : countries such as Latin America and Sub-Saharan Africa have experienced the destruction of high productivity jobs in manufacturing and the creation of lower-productivity jobs, or even the development of informal services.</a:t>
            </a:r>
            <a:r>
              <a:rPr baseline="30000" lang="fr-FR" sz="1200">
                <a:solidFill>
                  <a:srgbClr val="000000"/>
                </a:solidFill>
              </a:rPr>
              <a:t>2)</a:t>
            </a:r>
            <a:endParaRPr baseline="30000" sz="1200">
              <a:solidFill>
                <a:srgbClr val="000000"/>
              </a:solidFill>
            </a:endParaRPr>
          </a:p>
        </p:txBody>
      </p:sp>
      <p:sp>
        <p:nvSpPr>
          <p:cNvPr id="214" name="Google Shape;214;p13"/>
          <p:cNvSpPr txBox="1"/>
          <p:nvPr/>
        </p:nvSpPr>
        <p:spPr>
          <a:xfrm>
            <a:off x="0" y="4427355"/>
            <a:ext cx="9144000" cy="609367"/>
          </a:xfrm>
          <a:prstGeom prst="rect">
            <a:avLst/>
          </a:prstGeom>
          <a:noFill/>
          <a:ln>
            <a:noFill/>
          </a:ln>
        </p:spPr>
        <p:txBody>
          <a:bodyPr anchorCtr="0" anchor="t" bIns="91425" lIns="91425" spcFirstLastPara="1" rIns="91425" wrap="square" tIns="91425">
            <a:spAutoFit/>
          </a:bodyPr>
          <a:lstStyle/>
          <a:p>
            <a:pPr indent="-279400" lvl="0" marL="457200" marR="0" rtl="0" algn="l">
              <a:lnSpc>
                <a:spcPct val="115000"/>
              </a:lnSpc>
              <a:spcBef>
                <a:spcPts val="0"/>
              </a:spcBef>
              <a:spcAft>
                <a:spcPts val="0"/>
              </a:spcAft>
              <a:buClr>
                <a:srgbClr val="000000"/>
              </a:buClr>
              <a:buSzPts val="800"/>
              <a:buFont typeface="Proxima Nova"/>
              <a:buAutoNum type="arabicParenR"/>
            </a:pPr>
            <a:r>
              <a:rPr b="0" i="1" lang="fr-FR" sz="800" u="none" cap="none" strike="noStrike">
                <a:solidFill>
                  <a:srgbClr val="000000"/>
                </a:solidFill>
                <a:latin typeface="Arial"/>
                <a:ea typeface="Arial"/>
                <a:cs typeface="Arial"/>
                <a:sym typeface="Arial"/>
              </a:rPr>
              <a:t>November 2013, HumanityDivided_Full-Report.pdf, United Nations Development Program</a:t>
            </a:r>
            <a:endParaRPr/>
          </a:p>
          <a:p>
            <a:pPr indent="-279400" lvl="0" marL="457200" marR="0" rtl="0" algn="l">
              <a:lnSpc>
                <a:spcPct val="115000"/>
              </a:lnSpc>
              <a:spcBef>
                <a:spcPts val="0"/>
              </a:spcBef>
              <a:spcAft>
                <a:spcPts val="0"/>
              </a:spcAft>
              <a:buClr>
                <a:srgbClr val="000000"/>
              </a:buClr>
              <a:buSzPts val="800"/>
              <a:buFont typeface="Proxima Nova"/>
              <a:buAutoNum type="arabicParenR"/>
            </a:pPr>
            <a:r>
              <a:rPr b="0" i="0" lang="fr-FR" sz="800" u="none" cap="none" strike="noStrike">
                <a:solidFill>
                  <a:srgbClr val="000000"/>
                </a:solidFill>
                <a:latin typeface="Proxima Nova"/>
                <a:ea typeface="Proxima Nova"/>
                <a:cs typeface="Proxima Nova"/>
                <a:sym typeface="Proxima Nova"/>
              </a:rPr>
              <a:t>McMillan and Rodrik, 2011</a:t>
            </a:r>
            <a:endParaRPr/>
          </a:p>
          <a:p>
            <a:pPr indent="-228600" lvl="0" marL="457200" marR="0" rtl="0" algn="l">
              <a:lnSpc>
                <a:spcPct val="115000"/>
              </a:lnSpc>
              <a:spcBef>
                <a:spcPts val="0"/>
              </a:spcBef>
              <a:spcAft>
                <a:spcPts val="0"/>
              </a:spcAft>
              <a:buClr>
                <a:srgbClr val="000000"/>
              </a:buClr>
              <a:buSzPts val="800"/>
              <a:buFont typeface="Proxima Nova"/>
              <a:buNone/>
            </a:pPr>
            <a:r>
              <a:t/>
            </a:r>
            <a:endParaRPr b="0" i="0" sz="800" u="none" cap="none" strike="noStrike">
              <a:solidFill>
                <a:srgbClr val="000000"/>
              </a:solidFill>
              <a:latin typeface="Proxima Nova"/>
              <a:ea typeface="Proxima Nova"/>
              <a:cs typeface="Proxima Nova"/>
              <a:sym typeface="Proxima Nova"/>
            </a:endParaRPr>
          </a:p>
        </p:txBody>
      </p:sp>
      <p:grpSp>
        <p:nvGrpSpPr>
          <p:cNvPr id="215" name="Google Shape;215;p13"/>
          <p:cNvGrpSpPr/>
          <p:nvPr/>
        </p:nvGrpSpPr>
        <p:grpSpPr>
          <a:xfrm>
            <a:off x="2702700" y="1605774"/>
            <a:ext cx="3738600" cy="557458"/>
            <a:chOff x="2702700" y="1266362"/>
            <a:chExt cx="3738600" cy="557458"/>
          </a:xfrm>
        </p:grpSpPr>
        <p:grpSp>
          <p:nvGrpSpPr>
            <p:cNvPr id="216" name="Google Shape;216;p13"/>
            <p:cNvGrpSpPr/>
            <p:nvPr/>
          </p:nvGrpSpPr>
          <p:grpSpPr>
            <a:xfrm>
              <a:off x="2702700" y="1274266"/>
              <a:ext cx="3738600" cy="549554"/>
              <a:chOff x="2359120" y="1174516"/>
              <a:chExt cx="3738600" cy="549554"/>
            </a:xfrm>
          </p:grpSpPr>
          <p:sp>
            <p:nvSpPr>
              <p:cNvPr id="217" name="Google Shape;217;p13"/>
              <p:cNvSpPr/>
              <p:nvPr/>
            </p:nvSpPr>
            <p:spPr>
              <a:xfrm>
                <a:off x="2359120" y="1174516"/>
                <a:ext cx="458100" cy="422909"/>
              </a:xfrm>
              <a:prstGeom prst="halfFrame">
                <a:avLst>
                  <a:gd fmla="val 5721" name="adj1"/>
                  <a:gd fmla="val 5721"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rot="10800000">
                <a:off x="5639620" y="1301161"/>
                <a:ext cx="458100" cy="422909"/>
              </a:xfrm>
              <a:prstGeom prst="halfFrame">
                <a:avLst>
                  <a:gd fmla="val 5721" name="adj1"/>
                  <a:gd fmla="val 5721"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3"/>
            <p:cNvSpPr txBox="1"/>
            <p:nvPr/>
          </p:nvSpPr>
          <p:spPr>
            <a:xfrm>
              <a:off x="2702700" y="1266362"/>
              <a:ext cx="3738600" cy="553968"/>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fr-FR" sz="1200" u="none" cap="none" strike="noStrike">
                  <a:solidFill>
                    <a:srgbClr val="000000"/>
                  </a:solidFill>
                  <a:latin typeface="Proxima Nova"/>
                  <a:ea typeface="Proxima Nova"/>
                  <a:cs typeface="Proxima Nova"/>
                  <a:sym typeface="Proxima Nova"/>
                </a:rPr>
                <a:t>Countries export goods that use intensively the factor they abundantly possess</a:t>
              </a:r>
              <a:endParaRPr b="0" i="0" sz="1200" u="none" cap="none" strike="noStrike">
                <a:solidFill>
                  <a:srgbClr val="000000"/>
                </a:solidFill>
                <a:latin typeface="Proxima Nova"/>
                <a:ea typeface="Proxima Nova"/>
                <a:cs typeface="Proxima Nova"/>
                <a:sym typeface="Proxima Nova"/>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235500" y="18950"/>
            <a:ext cx="85206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II : Impact of Trade on Inequality in Developing Countries (2/2)</a:t>
            </a:r>
            <a:endParaRPr b="1" sz="2120"/>
          </a:p>
        </p:txBody>
      </p:sp>
      <p:sp>
        <p:nvSpPr>
          <p:cNvPr id="225" name="Google Shape;225;p14"/>
          <p:cNvSpPr txBox="1"/>
          <p:nvPr/>
        </p:nvSpPr>
        <p:spPr>
          <a:xfrm>
            <a:off x="1466100" y="4930350"/>
            <a:ext cx="7677900" cy="185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1" lang="fr-FR" sz="900" u="none" cap="none" strike="noStrike">
                <a:solidFill>
                  <a:srgbClr val="000000"/>
                </a:solidFill>
                <a:latin typeface="Arial"/>
                <a:ea typeface="Arial"/>
                <a:cs typeface="Arial"/>
                <a:sym typeface="Arial"/>
              </a:rPr>
              <a:t>Source:</a:t>
            </a:r>
            <a:endParaRPr b="0" i="1" sz="900" u="none" cap="none" strike="noStrike">
              <a:solidFill>
                <a:srgbClr val="000000"/>
              </a:solidFill>
              <a:latin typeface="Arial"/>
              <a:ea typeface="Arial"/>
              <a:cs typeface="Arial"/>
              <a:sym typeface="Arial"/>
            </a:endParaRPr>
          </a:p>
        </p:txBody>
      </p:sp>
      <p:sp>
        <p:nvSpPr>
          <p:cNvPr id="226" name="Google Shape;226;p14"/>
          <p:cNvSpPr txBox="1"/>
          <p:nvPr/>
        </p:nvSpPr>
        <p:spPr>
          <a:xfrm>
            <a:off x="694086" y="663401"/>
            <a:ext cx="4925318" cy="420081"/>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chemeClr val="accent3"/>
              </a:buClr>
              <a:buSzPts val="1800"/>
              <a:buFont typeface="Proxima Nova"/>
              <a:buChar char="●"/>
            </a:pPr>
            <a:r>
              <a:rPr b="1" i="0" lang="fr-FR" sz="1400" u="none" cap="none" strike="noStrike">
                <a:solidFill>
                  <a:srgbClr val="000000"/>
                </a:solidFill>
                <a:latin typeface="Proxima Nova"/>
                <a:ea typeface="Proxima Nova"/>
                <a:cs typeface="Proxima Nova"/>
                <a:sym typeface="Proxima Nova"/>
              </a:rPr>
              <a:t>Financial globalization </a:t>
            </a:r>
            <a:r>
              <a:rPr b="0" baseline="30000" i="0" lang="fr-FR" sz="1400" u="none" cap="none" strike="noStrike">
                <a:solidFill>
                  <a:srgbClr val="000000"/>
                </a:solidFill>
                <a:latin typeface="Proxima Nova"/>
                <a:ea typeface="Proxima Nova"/>
                <a:cs typeface="Proxima Nova"/>
                <a:sym typeface="Proxima Nova"/>
              </a:rPr>
              <a:t>1)</a:t>
            </a:r>
            <a:endParaRPr b="0" baseline="30000" i="0" sz="1400" u="none" cap="none" strike="noStrike">
              <a:solidFill>
                <a:srgbClr val="000000"/>
              </a:solidFill>
              <a:latin typeface="Proxima Nova"/>
              <a:ea typeface="Proxima Nova"/>
              <a:cs typeface="Proxima Nova"/>
              <a:sym typeface="Proxima Nova"/>
            </a:endParaRPr>
          </a:p>
        </p:txBody>
      </p:sp>
      <p:sp>
        <p:nvSpPr>
          <p:cNvPr id="227" name="Google Shape;227;p14"/>
          <p:cNvSpPr txBox="1"/>
          <p:nvPr>
            <p:ph idx="1" type="body"/>
          </p:nvPr>
        </p:nvSpPr>
        <p:spPr>
          <a:xfrm>
            <a:off x="311700" y="1268420"/>
            <a:ext cx="8520600" cy="109886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fr-FR" sz="1200">
                <a:solidFill>
                  <a:srgbClr val="000000"/>
                </a:solidFill>
              </a:rPr>
              <a:t>Financialization has been damaging for developing countries because of :</a:t>
            </a:r>
            <a:endParaRPr/>
          </a:p>
          <a:p>
            <a:pPr indent="-285750" lvl="1" marL="742950" rtl="0" algn="just">
              <a:lnSpc>
                <a:spcPct val="115000"/>
              </a:lnSpc>
              <a:spcBef>
                <a:spcPts val="1200"/>
              </a:spcBef>
              <a:spcAft>
                <a:spcPts val="0"/>
              </a:spcAft>
              <a:buSzPts val="1400"/>
              <a:buFont typeface="Noto Sans Symbols"/>
              <a:buChar char="🡪"/>
            </a:pPr>
            <a:r>
              <a:rPr lang="fr-FR" sz="1200">
                <a:solidFill>
                  <a:srgbClr val="000000"/>
                </a:solidFill>
              </a:rPr>
              <a:t>Rising real exchange rates (usually leading to an increase in imports, reducing the absorption of unskilled labour, increasing informalization and wage inequality),</a:t>
            </a:r>
            <a:endParaRPr/>
          </a:p>
          <a:p>
            <a:pPr indent="-285750" lvl="1" marL="742950" rtl="0" algn="just">
              <a:lnSpc>
                <a:spcPct val="115000"/>
              </a:lnSpc>
              <a:spcBef>
                <a:spcPts val="1200"/>
              </a:spcBef>
              <a:spcAft>
                <a:spcPts val="0"/>
              </a:spcAft>
              <a:buSzPts val="1400"/>
              <a:buFont typeface="Noto Sans Symbols"/>
              <a:buChar char="🡪"/>
            </a:pPr>
            <a:r>
              <a:rPr lang="fr-FR" sz="1200">
                <a:solidFill>
                  <a:srgbClr val="000000"/>
                </a:solidFill>
              </a:rPr>
              <a:t>Financial volatility (international capital flows vary a lot according to “manics” and “panics” of financial markets),</a:t>
            </a:r>
            <a:endParaRPr/>
          </a:p>
          <a:p>
            <a:pPr indent="-285750" lvl="1" marL="742950" rtl="0" algn="just">
              <a:lnSpc>
                <a:spcPct val="115000"/>
              </a:lnSpc>
              <a:spcBef>
                <a:spcPts val="1200"/>
              </a:spcBef>
              <a:spcAft>
                <a:spcPts val="0"/>
              </a:spcAft>
              <a:buSzPts val="1400"/>
              <a:buFont typeface="Noto Sans Symbols"/>
              <a:buChar char="🡪"/>
            </a:pPr>
            <a:r>
              <a:rPr lang="fr-FR" sz="1200">
                <a:solidFill>
                  <a:srgbClr val="000000"/>
                </a:solidFill>
              </a:rPr>
              <a:t>The lack of compensating national measures.</a:t>
            </a:r>
            <a:endParaRPr/>
          </a:p>
          <a:p>
            <a:pPr indent="0" lvl="0" marL="0" rtl="0" algn="just">
              <a:lnSpc>
                <a:spcPct val="115000"/>
              </a:lnSpc>
              <a:spcBef>
                <a:spcPts val="1200"/>
              </a:spcBef>
              <a:spcAft>
                <a:spcPts val="1200"/>
              </a:spcAft>
              <a:buSzPts val="1800"/>
              <a:buNone/>
            </a:pPr>
            <a:r>
              <a:rPr lang="fr-FR" sz="1200">
                <a:solidFill>
                  <a:srgbClr val="000000"/>
                </a:solidFill>
              </a:rPr>
              <a:t>A telling example is the period of the Washington Consensus in the 1980s, after the debt crisis, that aimed at imposing many policies to countries in need of international capital (such as Argentina). The consequences were </a:t>
            </a:r>
            <a:r>
              <a:rPr lang="fr-FR" sz="1200">
                <a:solidFill>
                  <a:srgbClr val="000000"/>
                </a:solidFill>
              </a:rPr>
              <a:t>disastrous</a:t>
            </a:r>
            <a:r>
              <a:rPr lang="fr-FR" sz="1200">
                <a:solidFill>
                  <a:srgbClr val="000000"/>
                </a:solidFill>
              </a:rPr>
              <a:t> and led to a drastic increase in internal inequalities.</a:t>
            </a:r>
            <a:endParaRPr sz="1200">
              <a:solidFill>
                <a:srgbClr val="000000"/>
              </a:solidFill>
            </a:endParaRPr>
          </a:p>
        </p:txBody>
      </p:sp>
      <p:sp>
        <p:nvSpPr>
          <p:cNvPr id="228" name="Google Shape;228;p14"/>
          <p:cNvSpPr txBox="1"/>
          <p:nvPr/>
        </p:nvSpPr>
        <p:spPr>
          <a:xfrm>
            <a:off x="0" y="4427355"/>
            <a:ext cx="9144000" cy="46779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15000"/>
              </a:lnSpc>
              <a:spcBef>
                <a:spcPts val="0"/>
              </a:spcBef>
              <a:spcAft>
                <a:spcPts val="0"/>
              </a:spcAft>
              <a:buClr>
                <a:srgbClr val="000000"/>
              </a:buClr>
              <a:buSzPts val="800"/>
              <a:buFont typeface="Proxima Nova"/>
              <a:buAutoNum type="arabicParenR"/>
            </a:pPr>
            <a:r>
              <a:rPr b="0" i="1" lang="fr-FR" sz="800" u="none" cap="none" strike="noStrike">
                <a:solidFill>
                  <a:srgbClr val="000000"/>
                </a:solidFill>
                <a:latin typeface="Arial"/>
                <a:ea typeface="Arial"/>
                <a:cs typeface="Arial"/>
                <a:sym typeface="Arial"/>
              </a:rPr>
              <a:t>November 2013, HumanityDivided_Full-Report.pdf, United Nations Development Program</a:t>
            </a:r>
            <a:endParaRPr/>
          </a:p>
          <a:p>
            <a:pPr indent="0" lvl="0" marL="177800" marR="0" rtl="0" algn="l">
              <a:lnSpc>
                <a:spcPct val="115000"/>
              </a:lnSpc>
              <a:spcBef>
                <a:spcPts val="0"/>
              </a:spcBef>
              <a:spcAft>
                <a:spcPts val="0"/>
              </a:spcAft>
              <a:buNone/>
            </a:pPr>
            <a:r>
              <a:t/>
            </a:r>
            <a:endParaRPr b="0" i="0" sz="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bird's photo of cityscape" id="233" name="Google Shape;233;p15"/>
          <p:cNvPicPr preferRelativeResize="0"/>
          <p:nvPr/>
        </p:nvPicPr>
        <p:blipFill rotWithShape="1">
          <a:blip r:embed="rId3">
            <a:alphaModFix/>
          </a:blip>
          <a:srcRect b="0" l="0" r="0" t="0"/>
          <a:stretch/>
        </p:blipFill>
        <p:spPr>
          <a:xfrm>
            <a:off x="-1402553" y="1122769"/>
            <a:ext cx="3321540" cy="3322630"/>
          </a:xfrm>
          <a:prstGeom prst="ellipse">
            <a:avLst/>
          </a:prstGeom>
          <a:noFill/>
          <a:ln>
            <a:noFill/>
          </a:ln>
        </p:spPr>
      </p:pic>
      <p:sp>
        <p:nvSpPr>
          <p:cNvPr id="234" name="Google Shape;234;p15"/>
          <p:cNvSpPr/>
          <p:nvPr/>
        </p:nvSpPr>
        <p:spPr>
          <a:xfrm>
            <a:off x="0" y="378204"/>
            <a:ext cx="9144000" cy="501021"/>
          </a:xfrm>
          <a:prstGeom prst="rect">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35" name="Google Shape;235;p15"/>
          <p:cNvSpPr txBox="1"/>
          <p:nvPr>
            <p:ph type="title"/>
          </p:nvPr>
        </p:nvSpPr>
        <p:spPr>
          <a:xfrm>
            <a:off x="0" y="378203"/>
            <a:ext cx="9143999" cy="501021"/>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fr-FR">
                <a:solidFill>
                  <a:schemeClr val="lt1"/>
                </a:solidFill>
                <a:latin typeface="Arial"/>
                <a:ea typeface="Arial"/>
                <a:cs typeface="Arial"/>
                <a:sym typeface="Arial"/>
              </a:rPr>
              <a:t>Summary</a:t>
            </a:r>
            <a:endParaRPr>
              <a:solidFill>
                <a:schemeClr val="lt1"/>
              </a:solidFill>
              <a:latin typeface="Arial"/>
              <a:ea typeface="Arial"/>
              <a:cs typeface="Arial"/>
              <a:sym typeface="Arial"/>
            </a:endParaRPr>
          </a:p>
        </p:txBody>
      </p:sp>
      <p:sp>
        <p:nvSpPr>
          <p:cNvPr id="236" name="Google Shape;23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237" name="Google Shape;237;p15"/>
          <p:cNvSpPr txBox="1"/>
          <p:nvPr/>
        </p:nvSpPr>
        <p:spPr>
          <a:xfrm>
            <a:off x="385763" y="4747022"/>
            <a:ext cx="18473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nvGrpSpPr>
          <p:cNvPr id="238" name="Google Shape;238;p15"/>
          <p:cNvGrpSpPr/>
          <p:nvPr/>
        </p:nvGrpSpPr>
        <p:grpSpPr>
          <a:xfrm>
            <a:off x="1092216" y="1315245"/>
            <a:ext cx="2576504" cy="546497"/>
            <a:chOff x="1456288" y="1753660"/>
            <a:chExt cx="3435338" cy="728662"/>
          </a:xfrm>
        </p:grpSpPr>
        <p:sp>
          <p:nvSpPr>
            <p:cNvPr id="239" name="Google Shape;239;p15"/>
            <p:cNvSpPr/>
            <p:nvPr/>
          </p:nvSpPr>
          <p:spPr>
            <a:xfrm>
              <a:off x="1456288" y="1753660"/>
              <a:ext cx="742950" cy="728662"/>
            </a:xfrm>
            <a:prstGeom prst="ellipse">
              <a:avLst/>
            </a:prstGeom>
            <a:solidFill>
              <a:schemeClr val="lt1">
                <a:alpha val="37254"/>
              </a:schemeClr>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1</a:t>
              </a:r>
              <a:endParaRPr/>
            </a:p>
          </p:txBody>
        </p:sp>
        <p:sp>
          <p:nvSpPr>
            <p:cNvPr id="240" name="Google Shape;240;p15"/>
            <p:cNvSpPr/>
            <p:nvPr/>
          </p:nvSpPr>
          <p:spPr>
            <a:xfrm>
              <a:off x="2773097" y="1856381"/>
              <a:ext cx="2118529"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Introduction</a:t>
              </a:r>
              <a:endParaRPr/>
            </a:p>
          </p:txBody>
        </p:sp>
      </p:grpSp>
      <p:grpSp>
        <p:nvGrpSpPr>
          <p:cNvPr id="241" name="Google Shape;241;p15"/>
          <p:cNvGrpSpPr/>
          <p:nvPr/>
        </p:nvGrpSpPr>
        <p:grpSpPr>
          <a:xfrm>
            <a:off x="1577054" y="2176464"/>
            <a:ext cx="3846083" cy="546497"/>
            <a:chOff x="2102739" y="2852922"/>
            <a:chExt cx="5128108" cy="728662"/>
          </a:xfrm>
        </p:grpSpPr>
        <p:sp>
          <p:nvSpPr>
            <p:cNvPr id="242" name="Google Shape;242;p15"/>
            <p:cNvSpPr/>
            <p:nvPr/>
          </p:nvSpPr>
          <p:spPr>
            <a:xfrm>
              <a:off x="2102739" y="2852922"/>
              <a:ext cx="742950" cy="728662"/>
            </a:xfrm>
            <a:prstGeom prst="ellipse">
              <a:avLst/>
            </a:prstGeom>
            <a:solidFill>
              <a:schemeClr val="lt1">
                <a:alpha val="37254"/>
              </a:schemeClr>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2</a:t>
              </a:r>
              <a:endParaRPr/>
            </a:p>
          </p:txBody>
        </p:sp>
        <p:sp>
          <p:nvSpPr>
            <p:cNvPr id="243" name="Google Shape;243;p15"/>
            <p:cNvSpPr/>
            <p:nvPr/>
          </p:nvSpPr>
          <p:spPr>
            <a:xfrm>
              <a:off x="3419549" y="2955643"/>
              <a:ext cx="3811298"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 Developed countries</a:t>
              </a:r>
              <a:endParaRPr/>
            </a:p>
          </p:txBody>
        </p:sp>
      </p:grpSp>
      <p:grpSp>
        <p:nvGrpSpPr>
          <p:cNvPr id="244" name="Google Shape;244;p15"/>
          <p:cNvGrpSpPr/>
          <p:nvPr/>
        </p:nvGrpSpPr>
        <p:grpSpPr>
          <a:xfrm>
            <a:off x="1467194" y="3037683"/>
            <a:ext cx="7469637" cy="546497"/>
            <a:chOff x="1956259" y="3932822"/>
            <a:chExt cx="9959516" cy="728662"/>
          </a:xfrm>
        </p:grpSpPr>
        <p:sp>
          <p:nvSpPr>
            <p:cNvPr id="245" name="Google Shape;245;p15"/>
            <p:cNvSpPr/>
            <p:nvPr/>
          </p:nvSpPr>
          <p:spPr>
            <a:xfrm>
              <a:off x="1956259" y="3932822"/>
              <a:ext cx="742950" cy="728662"/>
            </a:xfrm>
            <a:prstGeom prst="ellipse">
              <a:avLst/>
            </a:prstGeom>
            <a:solidFill>
              <a:schemeClr val="lt1">
                <a:alpha val="37254"/>
              </a:schemeClr>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3</a:t>
              </a:r>
              <a:endParaRPr/>
            </a:p>
          </p:txBody>
        </p:sp>
        <p:sp>
          <p:nvSpPr>
            <p:cNvPr id="246" name="Google Shape;246;p15"/>
            <p:cNvSpPr/>
            <p:nvPr/>
          </p:nvSpPr>
          <p:spPr>
            <a:xfrm>
              <a:off x="3241111" y="4035543"/>
              <a:ext cx="8674664"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II. Developing countries</a:t>
              </a:r>
              <a:endParaRPr/>
            </a:p>
          </p:txBody>
        </p:sp>
      </p:grpSp>
      <p:grpSp>
        <p:nvGrpSpPr>
          <p:cNvPr id="247" name="Google Shape;247;p15"/>
          <p:cNvGrpSpPr/>
          <p:nvPr/>
        </p:nvGrpSpPr>
        <p:grpSpPr>
          <a:xfrm>
            <a:off x="782038" y="3898902"/>
            <a:ext cx="2390837" cy="546497"/>
            <a:chOff x="1042717" y="5198536"/>
            <a:chExt cx="3187784" cy="728662"/>
          </a:xfrm>
        </p:grpSpPr>
        <p:sp>
          <p:nvSpPr>
            <p:cNvPr id="248" name="Google Shape;248;p15"/>
            <p:cNvSpPr/>
            <p:nvPr/>
          </p:nvSpPr>
          <p:spPr>
            <a:xfrm>
              <a:off x="1042717" y="5198536"/>
              <a:ext cx="742950" cy="728662"/>
            </a:xfrm>
            <a:prstGeom prst="ellipse">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lt1"/>
                  </a:solidFill>
                  <a:latin typeface="Arial"/>
                  <a:ea typeface="Arial"/>
                  <a:cs typeface="Arial"/>
                  <a:sym typeface="Arial"/>
                </a:rPr>
                <a:t>4</a:t>
              </a:r>
              <a:endParaRPr/>
            </a:p>
          </p:txBody>
        </p:sp>
        <p:sp>
          <p:nvSpPr>
            <p:cNvPr id="249" name="Google Shape;249;p15"/>
            <p:cNvSpPr/>
            <p:nvPr/>
          </p:nvSpPr>
          <p:spPr>
            <a:xfrm>
              <a:off x="2214564" y="5301257"/>
              <a:ext cx="2015937"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Conclusion</a:t>
              </a:r>
              <a:endParaRPr/>
            </a:p>
          </p:txBody>
        </p:sp>
      </p:grpSp>
      <p:sp>
        <p:nvSpPr>
          <p:cNvPr id="250" name="Google Shape;250;p15"/>
          <p:cNvSpPr/>
          <p:nvPr/>
        </p:nvSpPr>
        <p:spPr>
          <a:xfrm>
            <a:off x="2183910" y="1392286"/>
            <a:ext cx="3321540" cy="2191894"/>
          </a:xfrm>
          <a:prstGeom prst="rect">
            <a:avLst/>
          </a:prstGeom>
          <a:solidFill>
            <a:schemeClr val="l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8ae468e77_0_0"/>
          <p:cNvSpPr txBox="1"/>
          <p:nvPr>
            <p:ph type="title"/>
          </p:nvPr>
        </p:nvSpPr>
        <p:spPr>
          <a:xfrm>
            <a:off x="0" y="292625"/>
            <a:ext cx="9149400" cy="42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91"/>
              <a:buNone/>
            </a:pPr>
            <a:r>
              <a:rPr b="1" lang="fr-FR" sz="2508"/>
              <a:t>Conclusion</a:t>
            </a:r>
            <a:endParaRPr b="1" sz="2508"/>
          </a:p>
        </p:txBody>
      </p:sp>
      <p:sp>
        <p:nvSpPr>
          <p:cNvPr id="256" name="Google Shape;256;gd8ae468e77_0_0"/>
          <p:cNvSpPr txBox="1"/>
          <p:nvPr>
            <p:ph idx="1" type="body"/>
          </p:nvPr>
        </p:nvSpPr>
        <p:spPr>
          <a:xfrm>
            <a:off x="311700" y="1302525"/>
            <a:ext cx="8443200" cy="3406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212121"/>
              </a:buClr>
              <a:buSzPts val="1200"/>
              <a:buChar char="●"/>
            </a:pPr>
            <a:r>
              <a:rPr lang="fr-FR" sz="1200">
                <a:solidFill>
                  <a:srgbClr val="212121"/>
                </a:solidFill>
              </a:rPr>
              <a:t>Trade can benefit global economy, while within a country, the gains / losses may vary among different labor groups.</a:t>
            </a:r>
            <a:endParaRPr sz="1200">
              <a:solidFill>
                <a:srgbClr val="212121"/>
              </a:solidFill>
            </a:endParaRPr>
          </a:p>
          <a:p>
            <a:pPr indent="-304800" lvl="0" marL="457200" rtl="0" algn="just">
              <a:lnSpc>
                <a:spcPct val="115000"/>
              </a:lnSpc>
              <a:spcBef>
                <a:spcPts val="1000"/>
              </a:spcBef>
              <a:spcAft>
                <a:spcPts val="0"/>
              </a:spcAft>
              <a:buClr>
                <a:srgbClr val="212121"/>
              </a:buClr>
              <a:buSzPts val="1200"/>
              <a:buChar char="●"/>
            </a:pPr>
            <a:r>
              <a:rPr lang="fr-FR" sz="1200">
                <a:solidFill>
                  <a:srgbClr val="212121"/>
                </a:solidFill>
              </a:rPr>
              <a:t>When we talk about global trade, factors such as offshore production, FDI, labor &amp; capital distribution indeed affect income inequality. Yet apart from trade, other elements exist, including policies, technology, education etc., which also explain the income gap.</a:t>
            </a:r>
            <a:endParaRPr sz="1200">
              <a:solidFill>
                <a:srgbClr val="212121"/>
              </a:solidFill>
            </a:endParaRPr>
          </a:p>
          <a:p>
            <a:pPr indent="-304800" lvl="0" marL="457200" rtl="0" algn="just">
              <a:lnSpc>
                <a:spcPct val="115000"/>
              </a:lnSpc>
              <a:spcBef>
                <a:spcPts val="1000"/>
              </a:spcBef>
              <a:spcAft>
                <a:spcPts val="0"/>
              </a:spcAft>
              <a:buClr>
                <a:srgbClr val="212121"/>
              </a:buClr>
              <a:buSzPts val="1200"/>
              <a:buChar char="●"/>
            </a:pPr>
            <a:r>
              <a:rPr lang="fr-FR" sz="1200">
                <a:solidFill>
                  <a:srgbClr val="212121"/>
                </a:solidFill>
              </a:rPr>
              <a:t>Since all the factors are variable in the long run, the negative influence in the short term might be mitigated as well.</a:t>
            </a:r>
            <a:endParaRPr sz="1200">
              <a:solidFill>
                <a:srgbClr val="212121"/>
              </a:solidFill>
            </a:endParaRPr>
          </a:p>
          <a:p>
            <a:pPr indent="-304800" lvl="0" marL="457200" rtl="0" algn="just">
              <a:lnSpc>
                <a:spcPct val="115000"/>
              </a:lnSpc>
              <a:spcBef>
                <a:spcPts val="1000"/>
              </a:spcBef>
              <a:spcAft>
                <a:spcPts val="0"/>
              </a:spcAft>
              <a:buClr>
                <a:srgbClr val="212121"/>
              </a:buClr>
              <a:buSzPts val="1200"/>
              <a:buChar char="●"/>
            </a:pPr>
            <a:r>
              <a:rPr lang="fr-FR" sz="1200">
                <a:solidFill>
                  <a:srgbClr val="212121"/>
                </a:solidFill>
              </a:rPr>
              <a:t>“For or against global trade” has always been a debatable topic, and it is likely to remain so.</a:t>
            </a:r>
            <a:endParaRPr sz="1200">
              <a:solidFill>
                <a:srgbClr val="212121"/>
              </a:solidFill>
            </a:endParaRPr>
          </a:p>
          <a:p>
            <a:pPr indent="0" lvl="0" marL="0" rtl="0" algn="just">
              <a:lnSpc>
                <a:spcPct val="115000"/>
              </a:lnSpc>
              <a:spcBef>
                <a:spcPts val="1000"/>
              </a:spcBef>
              <a:spcAft>
                <a:spcPts val="0"/>
              </a:spcAft>
              <a:buSzPts val="1800"/>
              <a:buNone/>
            </a:pPr>
            <a:r>
              <a:t/>
            </a:r>
            <a:endParaRPr sz="1200">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descr="bird's photo of cityscape" id="71" name="Google Shape;71;p2"/>
          <p:cNvPicPr preferRelativeResize="0"/>
          <p:nvPr/>
        </p:nvPicPr>
        <p:blipFill rotWithShape="1">
          <a:blip r:embed="rId3">
            <a:alphaModFix/>
          </a:blip>
          <a:srcRect b="0" l="0" r="0" t="0"/>
          <a:stretch/>
        </p:blipFill>
        <p:spPr>
          <a:xfrm>
            <a:off x="-1402553" y="1122769"/>
            <a:ext cx="3321540" cy="3322630"/>
          </a:xfrm>
          <a:prstGeom prst="ellipse">
            <a:avLst/>
          </a:prstGeom>
          <a:noFill/>
          <a:ln>
            <a:noFill/>
          </a:ln>
        </p:spPr>
      </p:pic>
      <p:sp>
        <p:nvSpPr>
          <p:cNvPr id="72" name="Google Shape;72;p2"/>
          <p:cNvSpPr/>
          <p:nvPr/>
        </p:nvSpPr>
        <p:spPr>
          <a:xfrm>
            <a:off x="0" y="378204"/>
            <a:ext cx="9144000" cy="501021"/>
          </a:xfrm>
          <a:prstGeom prst="rect">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73" name="Google Shape;73;p2"/>
          <p:cNvSpPr txBox="1"/>
          <p:nvPr>
            <p:ph type="title"/>
          </p:nvPr>
        </p:nvSpPr>
        <p:spPr>
          <a:xfrm>
            <a:off x="0" y="378203"/>
            <a:ext cx="9143999" cy="501021"/>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fr-FR">
                <a:solidFill>
                  <a:schemeClr val="lt1"/>
                </a:solidFill>
                <a:latin typeface="Arial"/>
                <a:ea typeface="Arial"/>
                <a:cs typeface="Arial"/>
                <a:sym typeface="Arial"/>
              </a:rPr>
              <a:t>Summary</a:t>
            </a:r>
            <a:endParaRPr>
              <a:solidFill>
                <a:schemeClr val="lt1"/>
              </a:solidFill>
              <a:latin typeface="Arial"/>
              <a:ea typeface="Arial"/>
              <a:cs typeface="Arial"/>
              <a:sym typeface="Arial"/>
            </a:endParaRPr>
          </a:p>
        </p:txBody>
      </p:sp>
      <p:sp>
        <p:nvSpPr>
          <p:cNvPr id="74" name="Google Shape;7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75" name="Google Shape;75;p2"/>
          <p:cNvSpPr txBox="1"/>
          <p:nvPr/>
        </p:nvSpPr>
        <p:spPr>
          <a:xfrm>
            <a:off x="385763" y="4747022"/>
            <a:ext cx="18473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nvGrpSpPr>
          <p:cNvPr id="76" name="Google Shape;76;p2"/>
          <p:cNvGrpSpPr/>
          <p:nvPr/>
        </p:nvGrpSpPr>
        <p:grpSpPr>
          <a:xfrm>
            <a:off x="1092216" y="1315245"/>
            <a:ext cx="2576504" cy="546497"/>
            <a:chOff x="1456288" y="1753660"/>
            <a:chExt cx="3435338" cy="728662"/>
          </a:xfrm>
        </p:grpSpPr>
        <p:sp>
          <p:nvSpPr>
            <p:cNvPr id="77" name="Google Shape;77;p2"/>
            <p:cNvSpPr/>
            <p:nvPr/>
          </p:nvSpPr>
          <p:spPr>
            <a:xfrm>
              <a:off x="1456288" y="1753660"/>
              <a:ext cx="742950" cy="728662"/>
            </a:xfrm>
            <a:prstGeom prst="ellipse">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lt1"/>
                  </a:solidFill>
                  <a:latin typeface="Arial"/>
                  <a:ea typeface="Arial"/>
                  <a:cs typeface="Arial"/>
                  <a:sym typeface="Arial"/>
                </a:rPr>
                <a:t>1</a:t>
              </a:r>
              <a:endParaRPr/>
            </a:p>
          </p:txBody>
        </p:sp>
        <p:sp>
          <p:nvSpPr>
            <p:cNvPr id="78" name="Google Shape;78;p2"/>
            <p:cNvSpPr/>
            <p:nvPr/>
          </p:nvSpPr>
          <p:spPr>
            <a:xfrm>
              <a:off x="2773097" y="1856381"/>
              <a:ext cx="2118529"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Introduction</a:t>
              </a:r>
              <a:endParaRPr/>
            </a:p>
          </p:txBody>
        </p:sp>
      </p:grpSp>
      <p:grpSp>
        <p:nvGrpSpPr>
          <p:cNvPr id="79" name="Google Shape;79;p2"/>
          <p:cNvGrpSpPr/>
          <p:nvPr/>
        </p:nvGrpSpPr>
        <p:grpSpPr>
          <a:xfrm>
            <a:off x="1577054" y="2176464"/>
            <a:ext cx="3846083" cy="546497"/>
            <a:chOff x="2102739" y="2852922"/>
            <a:chExt cx="5128108" cy="728662"/>
          </a:xfrm>
        </p:grpSpPr>
        <p:sp>
          <p:nvSpPr>
            <p:cNvPr id="80" name="Google Shape;80;p2"/>
            <p:cNvSpPr/>
            <p:nvPr/>
          </p:nvSpPr>
          <p:spPr>
            <a:xfrm>
              <a:off x="2102739" y="2852922"/>
              <a:ext cx="742950" cy="728662"/>
            </a:xfrm>
            <a:prstGeom prst="ellipse">
              <a:avLst/>
            </a:prstGeom>
            <a:solidFill>
              <a:schemeClr val="lt1">
                <a:alpha val="37254"/>
              </a:schemeClr>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2</a:t>
              </a:r>
              <a:endParaRPr/>
            </a:p>
          </p:txBody>
        </p:sp>
        <p:sp>
          <p:nvSpPr>
            <p:cNvPr id="81" name="Google Shape;81;p2"/>
            <p:cNvSpPr/>
            <p:nvPr/>
          </p:nvSpPr>
          <p:spPr>
            <a:xfrm>
              <a:off x="3419549" y="2955643"/>
              <a:ext cx="3811298"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 Developed countries</a:t>
              </a:r>
              <a:endParaRPr/>
            </a:p>
          </p:txBody>
        </p:sp>
      </p:grpSp>
      <p:sp>
        <p:nvSpPr>
          <p:cNvPr id="82" name="Google Shape;82;p2"/>
          <p:cNvSpPr/>
          <p:nvPr/>
        </p:nvSpPr>
        <p:spPr>
          <a:xfrm>
            <a:off x="1467194" y="3037683"/>
            <a:ext cx="557213" cy="546497"/>
          </a:xfrm>
          <a:prstGeom prst="ellipse">
            <a:avLst/>
          </a:prstGeom>
          <a:solidFill>
            <a:schemeClr val="lt1">
              <a:alpha val="37254"/>
            </a:schemeClr>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3</a:t>
            </a:r>
            <a:endParaRPr/>
          </a:p>
        </p:txBody>
      </p:sp>
      <p:sp>
        <p:nvSpPr>
          <p:cNvPr id="83" name="Google Shape;83;p2"/>
          <p:cNvSpPr/>
          <p:nvPr/>
        </p:nvSpPr>
        <p:spPr>
          <a:xfrm>
            <a:off x="2430833" y="3114724"/>
            <a:ext cx="6505998"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II. Developing countries</a:t>
            </a:r>
            <a:endParaRPr/>
          </a:p>
        </p:txBody>
      </p:sp>
      <p:sp>
        <p:nvSpPr>
          <p:cNvPr id="84" name="Google Shape;84;p2"/>
          <p:cNvSpPr/>
          <p:nvPr/>
        </p:nvSpPr>
        <p:spPr>
          <a:xfrm>
            <a:off x="782038" y="3898902"/>
            <a:ext cx="557212" cy="546497"/>
          </a:xfrm>
          <a:prstGeom prst="ellipse">
            <a:avLst/>
          </a:prstGeom>
          <a:solidFill>
            <a:schemeClr val="lt1">
              <a:alpha val="37254"/>
            </a:schemeClr>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4</a:t>
            </a:r>
            <a:endParaRPr/>
          </a:p>
        </p:txBody>
      </p:sp>
      <p:sp>
        <p:nvSpPr>
          <p:cNvPr id="85" name="Google Shape;85;p2"/>
          <p:cNvSpPr/>
          <p:nvPr/>
        </p:nvSpPr>
        <p:spPr>
          <a:xfrm>
            <a:off x="1660923" y="3975943"/>
            <a:ext cx="1511952"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Conclusion</a:t>
            </a:r>
            <a:endParaRPr/>
          </a:p>
        </p:txBody>
      </p:sp>
      <p:sp>
        <p:nvSpPr>
          <p:cNvPr id="86" name="Google Shape;86;p2"/>
          <p:cNvSpPr/>
          <p:nvPr/>
        </p:nvSpPr>
        <p:spPr>
          <a:xfrm>
            <a:off x="2333129" y="2139294"/>
            <a:ext cx="3321540" cy="1460827"/>
          </a:xfrm>
          <a:prstGeom prst="rect">
            <a:avLst/>
          </a:prstGeom>
          <a:solidFill>
            <a:schemeClr val="l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2"/>
          <p:cNvSpPr/>
          <p:nvPr/>
        </p:nvSpPr>
        <p:spPr>
          <a:xfrm>
            <a:off x="1753392" y="3975943"/>
            <a:ext cx="3321540" cy="599608"/>
          </a:xfrm>
          <a:prstGeom prst="rect">
            <a:avLst/>
          </a:prstGeom>
          <a:solidFill>
            <a:schemeClr val="l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0" y="292625"/>
            <a:ext cx="9149400" cy="42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91"/>
              <a:buNone/>
            </a:pPr>
            <a:r>
              <a:rPr b="1" lang="fr-FR" sz="2508"/>
              <a:t>Introduction</a:t>
            </a:r>
            <a:endParaRPr b="1" sz="2508"/>
          </a:p>
        </p:txBody>
      </p:sp>
      <p:sp>
        <p:nvSpPr>
          <p:cNvPr id="93" name="Google Shape;93;p3"/>
          <p:cNvSpPr txBox="1"/>
          <p:nvPr>
            <p:ph idx="1" type="body"/>
          </p:nvPr>
        </p:nvSpPr>
        <p:spPr>
          <a:xfrm>
            <a:off x="311700" y="870356"/>
            <a:ext cx="8520600" cy="3839198"/>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fr-FR" sz="1400" u="sng">
                <a:solidFill>
                  <a:srgbClr val="212121"/>
                </a:solidFill>
              </a:rPr>
              <a:t>General constatation : </a:t>
            </a:r>
            <a:endParaRPr/>
          </a:p>
          <a:p>
            <a:pPr indent="0" lvl="0" marL="0" rtl="0" algn="just">
              <a:lnSpc>
                <a:spcPct val="115000"/>
              </a:lnSpc>
              <a:spcBef>
                <a:spcPts val="0"/>
              </a:spcBef>
              <a:spcAft>
                <a:spcPts val="0"/>
              </a:spcAft>
              <a:buSzPts val="1800"/>
              <a:buNone/>
            </a:pPr>
            <a:r>
              <a:t/>
            </a:r>
            <a:endParaRPr sz="700">
              <a:solidFill>
                <a:srgbClr val="212121"/>
              </a:solidFill>
            </a:endParaRPr>
          </a:p>
          <a:p>
            <a:pPr indent="-285750" lvl="0" marL="285750" rtl="0" algn="just">
              <a:lnSpc>
                <a:spcPct val="115000"/>
              </a:lnSpc>
              <a:spcBef>
                <a:spcPts val="0"/>
              </a:spcBef>
              <a:spcAft>
                <a:spcPts val="0"/>
              </a:spcAft>
              <a:buSzPts val="1800"/>
              <a:buChar char="●"/>
            </a:pPr>
            <a:r>
              <a:rPr lang="fr-FR" sz="1400">
                <a:solidFill>
                  <a:srgbClr val="212121"/>
                </a:solidFill>
              </a:rPr>
              <a:t>Sharp decline in the share of the top 1% of income during the first part of the 20th century,</a:t>
            </a:r>
            <a:endParaRPr/>
          </a:p>
          <a:p>
            <a:pPr indent="-285750" lvl="0" marL="285750" rtl="0" algn="just">
              <a:lnSpc>
                <a:spcPct val="115000"/>
              </a:lnSpc>
              <a:spcBef>
                <a:spcPts val="0"/>
              </a:spcBef>
              <a:spcAft>
                <a:spcPts val="0"/>
              </a:spcAft>
              <a:buSzPts val="1800"/>
              <a:buChar char="●"/>
            </a:pPr>
            <a:r>
              <a:rPr lang="fr-FR" sz="1400">
                <a:solidFill>
                  <a:srgbClr val="212121"/>
                </a:solidFill>
              </a:rPr>
              <a:t>Diverging inequalities developments in the second part of the 20th century,</a:t>
            </a:r>
            <a:endParaRPr/>
          </a:p>
          <a:p>
            <a:pPr indent="-285750" lvl="0" marL="285750" rtl="0" algn="just">
              <a:lnSpc>
                <a:spcPct val="115000"/>
              </a:lnSpc>
              <a:spcBef>
                <a:spcPts val="0"/>
              </a:spcBef>
              <a:spcAft>
                <a:spcPts val="0"/>
              </a:spcAft>
              <a:buSzPts val="1800"/>
              <a:buChar char="●"/>
            </a:pPr>
            <a:r>
              <a:rPr lang="fr-FR" sz="1400">
                <a:solidFill>
                  <a:srgbClr val="212121"/>
                </a:solidFill>
              </a:rPr>
              <a:t>Increasing inequalities within developed and developing countries during the 1980s</a:t>
            </a:r>
            <a:endParaRPr/>
          </a:p>
          <a:p>
            <a:pPr indent="0" lvl="0" marL="0" rtl="0" algn="just">
              <a:lnSpc>
                <a:spcPct val="115000"/>
              </a:lnSpc>
              <a:spcBef>
                <a:spcPts val="0"/>
              </a:spcBef>
              <a:spcAft>
                <a:spcPts val="0"/>
              </a:spcAft>
              <a:buSzPts val="1800"/>
              <a:buNone/>
            </a:pPr>
            <a:r>
              <a:t/>
            </a:r>
            <a:endParaRPr sz="1400">
              <a:solidFill>
                <a:srgbClr val="212121"/>
              </a:solidFill>
            </a:endParaRPr>
          </a:p>
          <a:p>
            <a:pPr indent="0" lvl="0" marL="0" rtl="0" algn="just">
              <a:lnSpc>
                <a:spcPct val="115000"/>
              </a:lnSpc>
              <a:spcBef>
                <a:spcPts val="0"/>
              </a:spcBef>
              <a:spcAft>
                <a:spcPts val="0"/>
              </a:spcAft>
              <a:buSzPts val="1800"/>
              <a:buNone/>
            </a:pPr>
            <a:r>
              <a:rPr lang="fr-FR" sz="1400" u="sng">
                <a:solidFill>
                  <a:srgbClr val="212121"/>
                </a:solidFill>
              </a:rPr>
              <a:t>Pain point : </a:t>
            </a:r>
            <a:endParaRPr/>
          </a:p>
          <a:p>
            <a:pPr indent="0" lvl="0" marL="0" rtl="0" algn="just">
              <a:lnSpc>
                <a:spcPct val="115000"/>
              </a:lnSpc>
              <a:spcBef>
                <a:spcPts val="0"/>
              </a:spcBef>
              <a:spcAft>
                <a:spcPts val="0"/>
              </a:spcAft>
              <a:buSzPts val="1800"/>
              <a:buNone/>
            </a:pPr>
            <a:r>
              <a:rPr lang="fr-FR" sz="1400">
                <a:solidFill>
                  <a:srgbClr val="212121"/>
                </a:solidFill>
              </a:rPr>
              <a:t>«</a:t>
            </a:r>
            <a:r>
              <a:rPr i="1" lang="fr-FR" sz="1400">
                <a:solidFill>
                  <a:srgbClr val="212121"/>
                </a:solidFill>
              </a:rPr>
              <a:t> Internalization of inequalities </a:t>
            </a:r>
            <a:r>
              <a:rPr lang="fr-FR" sz="1400">
                <a:solidFill>
                  <a:srgbClr val="212121"/>
                </a:solidFill>
              </a:rPr>
              <a:t>» </a:t>
            </a:r>
            <a:r>
              <a:rPr baseline="30000" lang="fr-FR" sz="1400">
                <a:solidFill>
                  <a:srgbClr val="212121"/>
                </a:solidFill>
              </a:rPr>
              <a:t>1) </a:t>
            </a:r>
            <a:r>
              <a:rPr lang="fr-FR" sz="1400">
                <a:solidFill>
                  <a:srgbClr val="212121"/>
                </a:solidFill>
              </a:rPr>
              <a:t>: The reduction of inequalities has been drastic at a global level since the 1980s but inequalities within countries have been increasing. The gap between the USA and China has been closing, but the one between rich and poors from both countries has widened.</a:t>
            </a:r>
            <a:endParaRPr/>
          </a:p>
          <a:p>
            <a:pPr indent="0" lvl="0" marL="0" rtl="0" algn="just">
              <a:lnSpc>
                <a:spcPct val="115000"/>
              </a:lnSpc>
              <a:spcBef>
                <a:spcPts val="0"/>
              </a:spcBef>
              <a:spcAft>
                <a:spcPts val="0"/>
              </a:spcAft>
              <a:buSzPts val="1800"/>
              <a:buNone/>
            </a:pPr>
            <a:r>
              <a:t/>
            </a:r>
            <a:endParaRPr sz="1400">
              <a:solidFill>
                <a:srgbClr val="212121"/>
              </a:solidFill>
            </a:endParaRPr>
          </a:p>
          <a:p>
            <a:pPr indent="0" lvl="0" marL="0" rtl="0" algn="just">
              <a:lnSpc>
                <a:spcPct val="115000"/>
              </a:lnSpc>
              <a:spcBef>
                <a:spcPts val="0"/>
              </a:spcBef>
              <a:spcAft>
                <a:spcPts val="0"/>
              </a:spcAft>
              <a:buSzPts val="1800"/>
              <a:buNone/>
            </a:pPr>
            <a:r>
              <a:rPr lang="fr-FR" sz="1400" u="sng">
                <a:solidFill>
                  <a:srgbClr val="212121"/>
                </a:solidFill>
              </a:rPr>
              <a:t>Problematic : </a:t>
            </a:r>
            <a:endParaRPr/>
          </a:p>
          <a:p>
            <a:pPr indent="0" lvl="0" marL="0" rtl="0" algn="just">
              <a:lnSpc>
                <a:spcPct val="115000"/>
              </a:lnSpc>
              <a:spcBef>
                <a:spcPts val="0"/>
              </a:spcBef>
              <a:spcAft>
                <a:spcPts val="0"/>
              </a:spcAft>
              <a:buSzPts val="1800"/>
              <a:buNone/>
            </a:pPr>
            <a:r>
              <a:rPr lang="fr-FR" sz="1400">
                <a:solidFill>
                  <a:srgbClr val="212121"/>
                </a:solidFill>
              </a:rPr>
              <a:t>Is global trade responsible for the growing inequalities within countries ? </a:t>
            </a:r>
            <a:endParaRPr/>
          </a:p>
          <a:p>
            <a:pPr indent="0" lvl="0" marL="0" rtl="0" algn="just">
              <a:lnSpc>
                <a:spcPct val="115000"/>
              </a:lnSpc>
              <a:spcBef>
                <a:spcPts val="0"/>
              </a:spcBef>
              <a:spcAft>
                <a:spcPts val="0"/>
              </a:spcAft>
              <a:buSzPts val="1800"/>
              <a:buNone/>
            </a:pPr>
            <a:r>
              <a:t/>
            </a:r>
            <a:endParaRPr sz="1400">
              <a:solidFill>
                <a:srgbClr val="212121"/>
              </a:solidFill>
            </a:endParaRPr>
          </a:p>
          <a:p>
            <a:pPr indent="0" lvl="0" marL="0" rtl="0" algn="just">
              <a:lnSpc>
                <a:spcPct val="115000"/>
              </a:lnSpc>
              <a:spcBef>
                <a:spcPts val="0"/>
              </a:spcBef>
              <a:spcAft>
                <a:spcPts val="0"/>
              </a:spcAft>
              <a:buSzPts val="1800"/>
              <a:buNone/>
            </a:pPr>
            <a:r>
              <a:rPr lang="fr-FR" sz="1400">
                <a:solidFill>
                  <a:srgbClr val="212121"/>
                </a:solidFill>
              </a:rPr>
              <a:t>In this presentation, we will go through the changes in developed and less developed countries to see how and to what extend the global trade affects the income inequality at a country level.</a:t>
            </a:r>
            <a:endParaRPr b="1" sz="1400">
              <a:solidFill>
                <a:srgbClr val="212121"/>
              </a:solidFill>
            </a:endParaRPr>
          </a:p>
        </p:txBody>
      </p:sp>
      <p:sp>
        <p:nvSpPr>
          <p:cNvPr id="94" name="Google Shape;94;p3"/>
          <p:cNvSpPr txBox="1"/>
          <p:nvPr/>
        </p:nvSpPr>
        <p:spPr>
          <a:xfrm>
            <a:off x="6675120" y="4850875"/>
            <a:ext cx="18537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 name="Google Shape;95;p3"/>
          <p:cNvSpPr txBox="1"/>
          <p:nvPr/>
        </p:nvSpPr>
        <p:spPr>
          <a:xfrm>
            <a:off x="121650" y="4835688"/>
            <a:ext cx="8407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fr-FR" sz="800" u="none" cap="none" strike="noStrike">
                <a:solidFill>
                  <a:srgbClr val="000000"/>
                </a:solidFill>
                <a:latin typeface="Arial"/>
                <a:ea typeface="Arial"/>
                <a:cs typeface="Arial"/>
                <a:sym typeface="Arial"/>
              </a:rPr>
              <a:t>1) François BOURGUIGNON, </a:t>
            </a:r>
            <a:r>
              <a:rPr b="0" i="0" lang="fr-FR" sz="800" u="sng" cap="none" strike="noStrike">
                <a:solidFill>
                  <a:srgbClr val="000000"/>
                </a:solidFill>
                <a:latin typeface="Arial"/>
                <a:ea typeface="Arial"/>
                <a:cs typeface="Arial"/>
                <a:sym typeface="Arial"/>
              </a:rPr>
              <a:t>The globalization of inequality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bird's photo of cityscape" id="100" name="Google Shape;100;p4"/>
          <p:cNvPicPr preferRelativeResize="0"/>
          <p:nvPr/>
        </p:nvPicPr>
        <p:blipFill rotWithShape="1">
          <a:blip r:embed="rId3">
            <a:alphaModFix/>
          </a:blip>
          <a:srcRect b="0" l="0" r="0" t="0"/>
          <a:stretch/>
        </p:blipFill>
        <p:spPr>
          <a:xfrm>
            <a:off x="-1402553" y="1122769"/>
            <a:ext cx="3321540" cy="3322630"/>
          </a:xfrm>
          <a:prstGeom prst="ellipse">
            <a:avLst/>
          </a:prstGeom>
          <a:noFill/>
          <a:ln>
            <a:noFill/>
          </a:ln>
        </p:spPr>
      </p:pic>
      <p:sp>
        <p:nvSpPr>
          <p:cNvPr id="101" name="Google Shape;101;p4"/>
          <p:cNvSpPr/>
          <p:nvPr/>
        </p:nvSpPr>
        <p:spPr>
          <a:xfrm>
            <a:off x="0" y="378204"/>
            <a:ext cx="9144000" cy="501021"/>
          </a:xfrm>
          <a:prstGeom prst="rect">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02" name="Google Shape;102;p4"/>
          <p:cNvSpPr txBox="1"/>
          <p:nvPr>
            <p:ph type="title"/>
          </p:nvPr>
        </p:nvSpPr>
        <p:spPr>
          <a:xfrm>
            <a:off x="0" y="378203"/>
            <a:ext cx="9143999" cy="501021"/>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fr-FR">
                <a:solidFill>
                  <a:schemeClr val="lt1"/>
                </a:solidFill>
                <a:latin typeface="Arial"/>
                <a:ea typeface="Arial"/>
                <a:cs typeface="Arial"/>
                <a:sym typeface="Arial"/>
              </a:rPr>
              <a:t>Summary</a:t>
            </a:r>
            <a:endParaRPr>
              <a:solidFill>
                <a:schemeClr val="lt1"/>
              </a:solidFill>
              <a:latin typeface="Arial"/>
              <a:ea typeface="Arial"/>
              <a:cs typeface="Arial"/>
              <a:sym typeface="Arial"/>
            </a:endParaRPr>
          </a:p>
        </p:txBody>
      </p:sp>
      <p:sp>
        <p:nvSpPr>
          <p:cNvPr id="103" name="Google Shape;10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104" name="Google Shape;104;p4"/>
          <p:cNvSpPr txBox="1"/>
          <p:nvPr/>
        </p:nvSpPr>
        <p:spPr>
          <a:xfrm>
            <a:off x="385763" y="4747022"/>
            <a:ext cx="18473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nvGrpSpPr>
          <p:cNvPr id="105" name="Google Shape;105;p4"/>
          <p:cNvGrpSpPr/>
          <p:nvPr/>
        </p:nvGrpSpPr>
        <p:grpSpPr>
          <a:xfrm>
            <a:off x="1092216" y="1315245"/>
            <a:ext cx="4964978" cy="546497"/>
            <a:chOff x="1456288" y="1753660"/>
            <a:chExt cx="6619969" cy="728662"/>
          </a:xfrm>
        </p:grpSpPr>
        <p:sp>
          <p:nvSpPr>
            <p:cNvPr id="106" name="Google Shape;106;p4"/>
            <p:cNvSpPr/>
            <p:nvPr/>
          </p:nvSpPr>
          <p:spPr>
            <a:xfrm>
              <a:off x="1456288" y="1753660"/>
              <a:ext cx="742950" cy="728662"/>
            </a:xfrm>
            <a:prstGeom prst="ellipse">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lt1"/>
                  </a:solidFill>
                  <a:latin typeface="Arial"/>
                  <a:ea typeface="Arial"/>
                  <a:cs typeface="Arial"/>
                  <a:sym typeface="Arial"/>
                </a:rPr>
                <a:t>I</a:t>
              </a:r>
              <a:endParaRPr/>
            </a:p>
          </p:txBody>
        </p:sp>
        <p:sp>
          <p:nvSpPr>
            <p:cNvPr id="107" name="Google Shape;107;p4"/>
            <p:cNvSpPr/>
            <p:nvPr/>
          </p:nvSpPr>
          <p:spPr>
            <a:xfrm>
              <a:off x="2773097" y="1856381"/>
              <a:ext cx="5303160"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Focus on developed economies</a:t>
              </a:r>
              <a:endParaRPr b="0" i="0" sz="2100" u="none" cap="none" strike="noStrike">
                <a:solidFill>
                  <a:srgbClr val="000000"/>
                </a:solidFill>
                <a:latin typeface="Arial"/>
                <a:ea typeface="Arial"/>
                <a:cs typeface="Arial"/>
                <a:sym typeface="Arial"/>
              </a:endParaRPr>
            </a:p>
          </p:txBody>
        </p:sp>
      </p:grpSp>
      <p:grpSp>
        <p:nvGrpSpPr>
          <p:cNvPr id="108" name="Google Shape;108;p4"/>
          <p:cNvGrpSpPr/>
          <p:nvPr/>
        </p:nvGrpSpPr>
        <p:grpSpPr>
          <a:xfrm>
            <a:off x="1577055" y="2176464"/>
            <a:ext cx="5683124" cy="546497"/>
            <a:chOff x="2102739" y="2852922"/>
            <a:chExt cx="7577494" cy="728662"/>
          </a:xfrm>
        </p:grpSpPr>
        <p:sp>
          <p:nvSpPr>
            <p:cNvPr id="109" name="Google Shape;109;p4"/>
            <p:cNvSpPr/>
            <p:nvPr/>
          </p:nvSpPr>
          <p:spPr>
            <a:xfrm>
              <a:off x="2102739" y="2852922"/>
              <a:ext cx="742950" cy="728662"/>
            </a:xfrm>
            <a:prstGeom prst="ellipse">
              <a:avLst/>
            </a:prstGeom>
            <a:solidFill>
              <a:srgbClr val="C1C1C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A</a:t>
              </a:r>
              <a:endParaRPr/>
            </a:p>
          </p:txBody>
        </p:sp>
        <p:sp>
          <p:nvSpPr>
            <p:cNvPr id="110" name="Google Shape;110;p4"/>
            <p:cNvSpPr/>
            <p:nvPr/>
          </p:nvSpPr>
          <p:spPr>
            <a:xfrm>
              <a:off x="3419549" y="2955643"/>
              <a:ext cx="6260684"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Trends of inequalities in rich countries</a:t>
              </a:r>
              <a:endParaRPr/>
            </a:p>
          </p:txBody>
        </p:sp>
      </p:grpSp>
      <p:grpSp>
        <p:nvGrpSpPr>
          <p:cNvPr id="111" name="Google Shape;111;p4"/>
          <p:cNvGrpSpPr/>
          <p:nvPr/>
        </p:nvGrpSpPr>
        <p:grpSpPr>
          <a:xfrm>
            <a:off x="1467194" y="3037683"/>
            <a:ext cx="7469637" cy="546497"/>
            <a:chOff x="1956259" y="3932822"/>
            <a:chExt cx="9959516" cy="728662"/>
          </a:xfrm>
        </p:grpSpPr>
        <p:sp>
          <p:nvSpPr>
            <p:cNvPr id="112" name="Google Shape;112;p4"/>
            <p:cNvSpPr/>
            <p:nvPr/>
          </p:nvSpPr>
          <p:spPr>
            <a:xfrm>
              <a:off x="1956259" y="3932822"/>
              <a:ext cx="742950" cy="728662"/>
            </a:xfrm>
            <a:prstGeom prst="ellipse">
              <a:avLst/>
            </a:prstGeom>
            <a:solidFill>
              <a:srgbClr val="C1C1C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B</a:t>
              </a:r>
              <a:endParaRPr/>
            </a:p>
          </p:txBody>
        </p:sp>
        <p:sp>
          <p:nvSpPr>
            <p:cNvPr id="113" name="Google Shape;113;p4"/>
            <p:cNvSpPr/>
            <p:nvPr/>
          </p:nvSpPr>
          <p:spPr>
            <a:xfrm>
              <a:off x="3241111" y="4035543"/>
              <a:ext cx="8674664" cy="553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Impact of International Trade on inequalities</a:t>
              </a:r>
              <a:endParaRPr b="0" i="0" sz="21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235500" y="18950"/>
            <a:ext cx="88377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 : Inequality in developed countries (1/2)</a:t>
            </a:r>
            <a:endParaRPr b="1" sz="2120"/>
          </a:p>
        </p:txBody>
      </p:sp>
      <p:pic>
        <p:nvPicPr>
          <p:cNvPr id="119" name="Google Shape;119;p5"/>
          <p:cNvPicPr preferRelativeResize="0"/>
          <p:nvPr/>
        </p:nvPicPr>
        <p:blipFill rotWithShape="1">
          <a:blip r:embed="rId3">
            <a:alphaModFix/>
          </a:blip>
          <a:srcRect b="0" l="0" r="0" t="0"/>
          <a:stretch/>
        </p:blipFill>
        <p:spPr>
          <a:xfrm>
            <a:off x="311700" y="3070350"/>
            <a:ext cx="3090675" cy="1936374"/>
          </a:xfrm>
          <a:prstGeom prst="rect">
            <a:avLst/>
          </a:prstGeom>
          <a:noFill/>
          <a:ln>
            <a:noFill/>
          </a:ln>
        </p:spPr>
      </p:pic>
      <p:pic>
        <p:nvPicPr>
          <p:cNvPr id="120" name="Google Shape;120;p5"/>
          <p:cNvPicPr preferRelativeResize="0"/>
          <p:nvPr/>
        </p:nvPicPr>
        <p:blipFill rotWithShape="1">
          <a:blip r:embed="rId4">
            <a:alphaModFix/>
          </a:blip>
          <a:srcRect b="0" l="0" r="0" t="0"/>
          <a:stretch/>
        </p:blipFill>
        <p:spPr>
          <a:xfrm>
            <a:off x="311700" y="1031300"/>
            <a:ext cx="3090683" cy="1936374"/>
          </a:xfrm>
          <a:prstGeom prst="rect">
            <a:avLst/>
          </a:prstGeom>
          <a:noFill/>
          <a:ln>
            <a:noFill/>
          </a:ln>
        </p:spPr>
      </p:pic>
      <p:sp>
        <p:nvSpPr>
          <p:cNvPr id="121" name="Google Shape;121;p5"/>
          <p:cNvSpPr txBox="1"/>
          <p:nvPr/>
        </p:nvSpPr>
        <p:spPr>
          <a:xfrm>
            <a:off x="4128650" y="1543300"/>
            <a:ext cx="4944600" cy="1662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Drop in inequality after WWII due to a decline in the capital share of income caused by the Great Depression and the war.</a:t>
            </a:r>
            <a:endParaRPr b="0" i="0" sz="1200" u="none" cap="none" strike="noStrike">
              <a:solidFill>
                <a:srgbClr val="000000"/>
              </a:solidFill>
              <a:latin typeface="Proxima Nova"/>
              <a:ea typeface="Proxima Nova"/>
              <a:cs typeface="Proxima Nova"/>
              <a:sym typeface="Proxima Nova"/>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Most developed countries faced a flat evolution of the top 1 % during the 1950’s to 1980’s.</a:t>
            </a:r>
            <a:endParaRPr b="0" i="0" sz="1200" u="none" cap="none" strike="noStrike">
              <a:solidFill>
                <a:srgbClr val="000000"/>
              </a:solidFill>
              <a:latin typeface="Proxima Nova"/>
              <a:ea typeface="Proxima Nova"/>
              <a:cs typeface="Proxima Nova"/>
              <a:sym typeface="Proxima Nova"/>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Anglo-saxon countries are characterized by a significant rise in the share of the top 1 % after 1980.</a:t>
            </a:r>
            <a:endParaRPr b="0" i="0" sz="1200" u="none" cap="none" strike="noStrike">
              <a:solidFill>
                <a:srgbClr val="000000"/>
              </a:solidFill>
              <a:latin typeface="Proxima Nova"/>
              <a:ea typeface="Proxima Nova"/>
              <a:cs typeface="Proxima Nova"/>
              <a:sym typeface="Proxima Nova"/>
            </a:endParaRPr>
          </a:p>
        </p:txBody>
      </p:sp>
      <p:sp>
        <p:nvSpPr>
          <p:cNvPr id="122" name="Google Shape;122;p5"/>
          <p:cNvSpPr/>
          <p:nvPr/>
        </p:nvSpPr>
        <p:spPr>
          <a:xfrm rot="5400000">
            <a:off x="3139250" y="2256838"/>
            <a:ext cx="1252500" cy="235200"/>
          </a:xfrm>
          <a:prstGeom prst="triangle">
            <a:avLst>
              <a:gd fmla="val 50000"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txBox="1"/>
          <p:nvPr>
            <p:ph idx="1" type="body"/>
          </p:nvPr>
        </p:nvSpPr>
        <p:spPr>
          <a:xfrm>
            <a:off x="311700" y="468125"/>
            <a:ext cx="1810200" cy="4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fr-FR" sz="1400" u="sng">
                <a:solidFill>
                  <a:srgbClr val="000000"/>
                </a:solidFill>
              </a:rPr>
              <a:t>Income inequalities</a:t>
            </a:r>
            <a:endParaRPr sz="1400" u="sng">
              <a:solidFill>
                <a:srgbClr val="000000"/>
              </a:solidFill>
            </a:endParaRPr>
          </a:p>
        </p:txBody>
      </p:sp>
      <p:sp>
        <p:nvSpPr>
          <p:cNvPr id="124" name="Google Shape;124;p5"/>
          <p:cNvSpPr/>
          <p:nvPr/>
        </p:nvSpPr>
        <p:spPr>
          <a:xfrm>
            <a:off x="4370800" y="3782650"/>
            <a:ext cx="604800" cy="604800"/>
          </a:xfrm>
          <a:prstGeom prst="halfFrame">
            <a:avLst>
              <a:gd fmla="val 5721" name="adj1"/>
              <a:gd fmla="val 5721"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rot="10800000">
            <a:off x="7798000" y="3909500"/>
            <a:ext cx="604800" cy="604800"/>
          </a:xfrm>
          <a:prstGeom prst="halfFrame">
            <a:avLst>
              <a:gd fmla="val 5721" name="adj1"/>
              <a:gd fmla="val 5721" name="adj2"/>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txBox="1"/>
          <p:nvPr/>
        </p:nvSpPr>
        <p:spPr>
          <a:xfrm>
            <a:off x="4517500" y="3871425"/>
            <a:ext cx="37386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Proxima Nova"/>
                <a:ea typeface="Proxima Nova"/>
                <a:cs typeface="Proxima Nova"/>
                <a:sym typeface="Proxima Nova"/>
              </a:rPr>
              <a:t>Education and technologies can play</a:t>
            </a:r>
            <a:endParaRPr b="0" i="0" sz="12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Proxima Nova"/>
                <a:ea typeface="Proxima Nova"/>
                <a:cs typeface="Proxima Nova"/>
                <a:sym typeface="Proxima Nova"/>
              </a:rPr>
              <a:t>a long run role to lower these inequalities.</a:t>
            </a:r>
            <a:endParaRPr b="0" i="0" sz="12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idx="1" type="body"/>
          </p:nvPr>
        </p:nvSpPr>
        <p:spPr>
          <a:xfrm>
            <a:off x="311700" y="468125"/>
            <a:ext cx="1810200" cy="4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fr-FR" sz="1400" u="sng">
                <a:solidFill>
                  <a:srgbClr val="000000"/>
                </a:solidFill>
              </a:rPr>
              <a:t>Wealth inequalities</a:t>
            </a:r>
            <a:endParaRPr sz="1400" u="sng">
              <a:solidFill>
                <a:srgbClr val="000000"/>
              </a:solidFill>
            </a:endParaRPr>
          </a:p>
        </p:txBody>
      </p:sp>
      <p:sp>
        <p:nvSpPr>
          <p:cNvPr id="132" name="Google Shape;132;p6"/>
          <p:cNvSpPr txBox="1"/>
          <p:nvPr>
            <p:ph type="title"/>
          </p:nvPr>
        </p:nvSpPr>
        <p:spPr>
          <a:xfrm>
            <a:off x="235500" y="18950"/>
            <a:ext cx="88377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 : Inequality in developed countries (2/2)</a:t>
            </a:r>
            <a:endParaRPr b="1" sz="2120"/>
          </a:p>
        </p:txBody>
      </p:sp>
      <p:pic>
        <p:nvPicPr>
          <p:cNvPr id="133" name="Google Shape;133;p6"/>
          <p:cNvPicPr preferRelativeResize="0"/>
          <p:nvPr/>
        </p:nvPicPr>
        <p:blipFill rotWithShape="1">
          <a:blip r:embed="rId3">
            <a:alphaModFix/>
          </a:blip>
          <a:srcRect b="0" l="0" r="0" t="0"/>
          <a:stretch/>
        </p:blipFill>
        <p:spPr>
          <a:xfrm>
            <a:off x="235500" y="3109292"/>
            <a:ext cx="3090699" cy="1936385"/>
          </a:xfrm>
          <a:prstGeom prst="rect">
            <a:avLst/>
          </a:prstGeom>
          <a:noFill/>
          <a:ln>
            <a:noFill/>
          </a:ln>
        </p:spPr>
      </p:pic>
      <p:pic>
        <p:nvPicPr>
          <p:cNvPr id="134" name="Google Shape;134;p6"/>
          <p:cNvPicPr preferRelativeResize="0"/>
          <p:nvPr/>
        </p:nvPicPr>
        <p:blipFill rotWithShape="1">
          <a:blip r:embed="rId4">
            <a:alphaModFix/>
          </a:blip>
          <a:srcRect b="0" l="0" r="0" t="0"/>
          <a:stretch/>
        </p:blipFill>
        <p:spPr>
          <a:xfrm>
            <a:off x="235500" y="1006047"/>
            <a:ext cx="3090699" cy="1936382"/>
          </a:xfrm>
          <a:prstGeom prst="rect">
            <a:avLst/>
          </a:prstGeom>
          <a:noFill/>
          <a:ln>
            <a:noFill/>
          </a:ln>
        </p:spPr>
      </p:pic>
      <p:pic>
        <p:nvPicPr>
          <p:cNvPr id="135" name="Google Shape;135;p6"/>
          <p:cNvPicPr preferRelativeResize="0"/>
          <p:nvPr/>
        </p:nvPicPr>
        <p:blipFill rotWithShape="1">
          <a:blip r:embed="rId5">
            <a:alphaModFix/>
          </a:blip>
          <a:srcRect b="0" l="0" r="0" t="0"/>
          <a:stretch/>
        </p:blipFill>
        <p:spPr>
          <a:xfrm>
            <a:off x="4005686" y="3680901"/>
            <a:ext cx="1999149" cy="1252501"/>
          </a:xfrm>
          <a:prstGeom prst="rect">
            <a:avLst/>
          </a:prstGeom>
          <a:noFill/>
          <a:ln>
            <a:noFill/>
          </a:ln>
        </p:spPr>
      </p:pic>
      <p:sp>
        <p:nvSpPr>
          <p:cNvPr id="136" name="Google Shape;136;p6"/>
          <p:cNvSpPr txBox="1"/>
          <p:nvPr/>
        </p:nvSpPr>
        <p:spPr>
          <a:xfrm>
            <a:off x="6077625" y="3906950"/>
            <a:ext cx="2821800" cy="800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00"/>
              <a:buFont typeface="Arial"/>
              <a:buNone/>
            </a:pPr>
            <a:r>
              <a:rPr b="0" i="0" lang="fr-FR" sz="1000" u="none" cap="none" strike="noStrike">
                <a:solidFill>
                  <a:srgbClr val="000000"/>
                </a:solidFill>
                <a:latin typeface="Proxima Nova"/>
                <a:ea typeface="Proxima Nova"/>
                <a:cs typeface="Proxima Nova"/>
                <a:sym typeface="Proxima Nova"/>
              </a:rPr>
              <a:t>The rate of return to capital (pre-tax) has always been higher than the world growth rate, but the gap was reduced during the 20th century, and might widen again in the 21st century. </a:t>
            </a:r>
            <a:endParaRPr b="0" i="0" sz="1000" u="none" cap="none" strike="noStrike">
              <a:solidFill>
                <a:srgbClr val="000000"/>
              </a:solidFill>
              <a:latin typeface="Proxima Nova"/>
              <a:ea typeface="Proxima Nova"/>
              <a:cs typeface="Proxima Nova"/>
              <a:sym typeface="Proxima Nova"/>
            </a:endParaRPr>
          </a:p>
        </p:txBody>
      </p:sp>
      <p:sp>
        <p:nvSpPr>
          <p:cNvPr id="137" name="Google Shape;137;p6"/>
          <p:cNvSpPr/>
          <p:nvPr/>
        </p:nvSpPr>
        <p:spPr>
          <a:xfrm rot="5400000">
            <a:off x="3139250" y="2256838"/>
            <a:ext cx="1252500" cy="235200"/>
          </a:xfrm>
          <a:prstGeom prst="triangle">
            <a:avLst>
              <a:gd fmla="val 50000"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
          <p:cNvSpPr txBox="1"/>
          <p:nvPr/>
        </p:nvSpPr>
        <p:spPr>
          <a:xfrm>
            <a:off x="4128650" y="1543300"/>
            <a:ext cx="4944600" cy="1846629"/>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Asian countries are expected to hold about half of the world's capital in the 21st century.</a:t>
            </a:r>
            <a:endParaRPr b="0" i="0" sz="1200" u="none" cap="none" strike="noStrike">
              <a:solidFill>
                <a:srgbClr val="000000"/>
              </a:solidFill>
              <a:latin typeface="Proxima Nova"/>
              <a:ea typeface="Proxima Nova"/>
              <a:cs typeface="Proxima Nova"/>
              <a:sym typeface="Proxima Nova"/>
            </a:endParaRPr>
          </a:p>
          <a:p>
            <a:pPr indent="0" lvl="0" marL="457200" marR="0" rtl="0" algn="just">
              <a:lnSpc>
                <a:spcPct val="100000"/>
              </a:lnSpc>
              <a:spcBef>
                <a:spcPts val="0"/>
              </a:spcBef>
              <a:spcAft>
                <a:spcPts val="0"/>
              </a:spcAft>
              <a:buNone/>
            </a:pPr>
            <a:r>
              <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The richest 1 % drop between 1910 to 1970:</a:t>
            </a:r>
            <a:endParaRPr b="0" i="0" sz="1200" u="none" cap="none" strike="noStrike">
              <a:solidFill>
                <a:srgbClr val="000000"/>
              </a:solidFill>
              <a:latin typeface="Proxima Nova"/>
              <a:ea typeface="Proxima Nova"/>
              <a:cs typeface="Proxima Nova"/>
              <a:sym typeface="Proxima Nova"/>
            </a:endParaRPr>
          </a:p>
          <a:p>
            <a:pPr indent="-304800" lvl="1" marL="9144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EU: 63% to 20%</a:t>
            </a:r>
            <a:endParaRPr b="0" i="0" sz="1200" u="none" cap="none" strike="noStrike">
              <a:solidFill>
                <a:srgbClr val="000000"/>
              </a:solidFill>
              <a:latin typeface="Proxima Nova"/>
              <a:ea typeface="Proxima Nova"/>
              <a:cs typeface="Proxima Nova"/>
              <a:sym typeface="Proxima Nova"/>
            </a:endParaRPr>
          </a:p>
          <a:p>
            <a:pPr indent="-304800" lvl="1" marL="9144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US: 45% to 30%</a:t>
            </a:r>
            <a:endParaRPr b="0" i="0" sz="1200" u="none" cap="none" strike="noStrike">
              <a:solidFill>
                <a:srgbClr val="000000"/>
              </a:solidFill>
              <a:latin typeface="Proxima Nova"/>
              <a:ea typeface="Proxima Nova"/>
              <a:cs typeface="Proxima Nova"/>
              <a:sym typeface="Proxima Nova"/>
            </a:endParaRPr>
          </a:p>
          <a:p>
            <a:pPr indent="0" lvl="0" marL="914400" marR="0" rtl="0" algn="just">
              <a:lnSpc>
                <a:spcPct val="100000"/>
              </a:lnSpc>
              <a:spcBef>
                <a:spcPts val="0"/>
              </a:spcBef>
              <a:spcAft>
                <a:spcPts val="0"/>
              </a:spcAft>
              <a:buNone/>
            </a:pPr>
            <a:r>
              <a:t/>
            </a:r>
            <a:endParaRPr b="0" i="0" sz="1200" u="none" cap="none" strike="noStrike">
              <a:solidFill>
                <a:srgbClr val="000000"/>
              </a:solidFill>
              <a:latin typeface="Proxima Nova"/>
              <a:ea typeface="Proxima Nova"/>
              <a:cs typeface="Proxima Nova"/>
              <a:sym typeface="Proxima Nova"/>
            </a:endParaRPr>
          </a:p>
          <a:p>
            <a:pPr indent="-304800" lvl="0" marL="457200" marR="0" rtl="0" algn="just">
              <a:lnSpc>
                <a:spcPct val="100000"/>
              </a:lnSpc>
              <a:spcBef>
                <a:spcPts val="0"/>
              </a:spcBef>
              <a:spcAft>
                <a:spcPts val="0"/>
              </a:spcAft>
              <a:buClr>
                <a:srgbClr val="000000"/>
              </a:buClr>
              <a:buSzPts val="1200"/>
              <a:buFont typeface="Proxima Nova"/>
              <a:buChar char="●"/>
            </a:pPr>
            <a:r>
              <a:rPr b="0" i="0" lang="fr-FR" sz="1200" u="none" cap="none" strike="noStrike">
                <a:solidFill>
                  <a:srgbClr val="000000"/>
                </a:solidFill>
                <a:latin typeface="Proxima Nova"/>
                <a:ea typeface="Proxima Nova"/>
                <a:cs typeface="Proxima Nova"/>
                <a:sym typeface="Proxima Nova"/>
              </a:rPr>
              <a:t>Starting from the mid 20th century, wealth inequality was higher in US than in the EU.</a:t>
            </a:r>
            <a:endParaRPr b="0" i="0" sz="12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1" type="body"/>
          </p:nvPr>
        </p:nvSpPr>
        <p:spPr>
          <a:xfrm>
            <a:off x="311700" y="696725"/>
            <a:ext cx="4757700" cy="3063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fr-FR" sz="1200">
                <a:solidFill>
                  <a:srgbClr val="000000"/>
                </a:solidFill>
              </a:rPr>
              <a:t>The offshoring model</a:t>
            </a:r>
            <a:r>
              <a:rPr lang="fr-FR" sz="1200">
                <a:solidFill>
                  <a:srgbClr val="000000"/>
                </a:solidFill>
              </a:rPr>
              <a:t> of global production has greatly contributed to the reduction of between-country inequality, creating employment and raising living standards in many developing countries. While in general, in developed countries, offshoring has increased inequality by lowering wages for unskilled labor and blue-collar employment opportunities.</a:t>
            </a:r>
            <a:r>
              <a:rPr baseline="30000" lang="fr-FR" sz="1200">
                <a:solidFill>
                  <a:srgbClr val="000000"/>
                </a:solidFill>
              </a:rPr>
              <a:t>1)</a:t>
            </a:r>
            <a:endParaRPr baseline="30000" sz="1200">
              <a:solidFill>
                <a:srgbClr val="000000"/>
              </a:solidFill>
            </a:endParaRPr>
          </a:p>
          <a:p>
            <a:pPr indent="0" lvl="0" marL="0" rtl="0" algn="just">
              <a:lnSpc>
                <a:spcPct val="115000"/>
              </a:lnSpc>
              <a:spcBef>
                <a:spcPts val="1200"/>
              </a:spcBef>
              <a:spcAft>
                <a:spcPts val="0"/>
              </a:spcAft>
              <a:buSzPts val="1800"/>
              <a:buNone/>
            </a:pPr>
            <a:r>
              <a:rPr b="1" lang="fr-FR" sz="1200">
                <a:solidFill>
                  <a:srgbClr val="000000"/>
                </a:solidFill>
              </a:rPr>
              <a:t>Foreign direct investment (FDI)</a:t>
            </a:r>
            <a:r>
              <a:rPr lang="fr-FR" sz="1200">
                <a:solidFill>
                  <a:srgbClr val="000000"/>
                </a:solidFill>
              </a:rPr>
              <a:t> is considered to have influence on income inequality of a country.</a:t>
            </a:r>
            <a:r>
              <a:rPr baseline="30000" lang="fr-FR" sz="1200">
                <a:solidFill>
                  <a:srgbClr val="000000"/>
                </a:solidFill>
              </a:rPr>
              <a:t>2)</a:t>
            </a:r>
            <a:r>
              <a:rPr lang="fr-FR" sz="1200">
                <a:solidFill>
                  <a:srgbClr val="000000"/>
                </a:solidFill>
              </a:rPr>
              <a:t> The inclusion of FDI in studies shows that it has a significant effect on income inequality in terms of either GINI index or top 10% income share.</a:t>
            </a:r>
            <a:r>
              <a:rPr baseline="30000" lang="fr-FR" sz="1200">
                <a:solidFill>
                  <a:srgbClr val="000000"/>
                </a:solidFill>
              </a:rPr>
              <a:t>3)</a:t>
            </a:r>
            <a:endParaRPr baseline="30000" sz="1200">
              <a:solidFill>
                <a:srgbClr val="000000"/>
              </a:solidFill>
            </a:endParaRPr>
          </a:p>
          <a:p>
            <a:pPr indent="-304800" lvl="0" marL="457200" rtl="0" algn="just">
              <a:lnSpc>
                <a:spcPct val="115000"/>
              </a:lnSpc>
              <a:spcBef>
                <a:spcPts val="1200"/>
              </a:spcBef>
              <a:spcAft>
                <a:spcPts val="0"/>
              </a:spcAft>
              <a:buClr>
                <a:srgbClr val="000000"/>
              </a:buClr>
              <a:buSzPts val="1200"/>
              <a:buChar char="●"/>
            </a:pPr>
            <a:r>
              <a:rPr lang="fr-FR" sz="1200">
                <a:solidFill>
                  <a:srgbClr val="000000"/>
                </a:solidFill>
              </a:rPr>
              <a:t>On one side, the presence of FDI is expected to have influence on government actions.</a:t>
            </a:r>
            <a:endParaRPr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fr-FR" sz="1200">
                <a:solidFill>
                  <a:srgbClr val="000000"/>
                </a:solidFill>
              </a:rPr>
              <a:t>On the other side, foreign investors leaving the country can result in higher unemployment rate and lower bargaining power of labor union. </a:t>
            </a:r>
            <a:endParaRPr sz="1200">
              <a:solidFill>
                <a:srgbClr val="000000"/>
              </a:solidFill>
            </a:endParaRPr>
          </a:p>
          <a:p>
            <a:pPr indent="0" lvl="0" marL="0" rtl="0" algn="just">
              <a:lnSpc>
                <a:spcPct val="115000"/>
              </a:lnSpc>
              <a:spcBef>
                <a:spcPts val="1200"/>
              </a:spcBef>
              <a:spcAft>
                <a:spcPts val="1200"/>
              </a:spcAft>
              <a:buSzPts val="1800"/>
              <a:buNone/>
            </a:pPr>
            <a:r>
              <a:t/>
            </a:r>
            <a:endParaRPr sz="1200">
              <a:solidFill>
                <a:srgbClr val="000000"/>
              </a:solidFill>
            </a:endParaRPr>
          </a:p>
        </p:txBody>
      </p:sp>
      <p:sp>
        <p:nvSpPr>
          <p:cNvPr id="144" name="Google Shape;144;p7"/>
          <p:cNvSpPr txBox="1"/>
          <p:nvPr>
            <p:ph type="title"/>
          </p:nvPr>
        </p:nvSpPr>
        <p:spPr>
          <a:xfrm>
            <a:off x="235500" y="18950"/>
            <a:ext cx="88377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 : Impact of International Trade on inequality in developed countries (1/2)</a:t>
            </a:r>
            <a:endParaRPr b="1" sz="2120"/>
          </a:p>
        </p:txBody>
      </p:sp>
      <p:sp>
        <p:nvSpPr>
          <p:cNvPr id="145" name="Google Shape;145;p7"/>
          <p:cNvSpPr txBox="1"/>
          <p:nvPr/>
        </p:nvSpPr>
        <p:spPr>
          <a:xfrm>
            <a:off x="0" y="4427355"/>
            <a:ext cx="9144000" cy="609367"/>
          </a:xfrm>
          <a:prstGeom prst="rect">
            <a:avLst/>
          </a:prstGeom>
          <a:noFill/>
          <a:ln>
            <a:noFill/>
          </a:ln>
        </p:spPr>
        <p:txBody>
          <a:bodyPr anchorCtr="0" anchor="t" bIns="91425" lIns="91425" spcFirstLastPara="1" rIns="91425" wrap="square" tIns="91425">
            <a:spAutoFit/>
          </a:bodyPr>
          <a:lstStyle/>
          <a:p>
            <a:pPr indent="-279400" lvl="0" marL="457200" marR="0" rtl="0" algn="l">
              <a:lnSpc>
                <a:spcPct val="115000"/>
              </a:lnSpc>
              <a:spcBef>
                <a:spcPts val="0"/>
              </a:spcBef>
              <a:spcAft>
                <a:spcPts val="0"/>
              </a:spcAft>
              <a:buClr>
                <a:srgbClr val="000000"/>
              </a:buClr>
              <a:buSzPts val="800"/>
              <a:buFont typeface="Proxima Nova"/>
              <a:buAutoNum type="arabicParenR"/>
            </a:pPr>
            <a:r>
              <a:rPr b="0" i="0" lang="fr-FR" sz="800" u="none" cap="none" strike="noStrike">
                <a:solidFill>
                  <a:srgbClr val="000000"/>
                </a:solidFill>
                <a:latin typeface="Proxima Nova"/>
                <a:ea typeface="Proxima Nova"/>
                <a:cs typeface="Proxima Nova"/>
                <a:sym typeface="Proxima Nova"/>
              </a:rPr>
              <a:t>United Nations Conference on Trade and Development, 24-28 June 2019.</a:t>
            </a:r>
            <a:endParaRPr b="0" i="0" sz="800" u="none" cap="none" strike="noStrike">
              <a:solidFill>
                <a:srgbClr val="000000"/>
              </a:solidFill>
              <a:latin typeface="Proxima Nova"/>
              <a:ea typeface="Proxima Nova"/>
              <a:cs typeface="Proxima Nova"/>
              <a:sym typeface="Proxima Nova"/>
            </a:endParaRPr>
          </a:p>
          <a:p>
            <a:pPr indent="-279400" lvl="0" marL="457200" marR="0" rtl="0" algn="l">
              <a:lnSpc>
                <a:spcPct val="115000"/>
              </a:lnSpc>
              <a:spcBef>
                <a:spcPts val="0"/>
              </a:spcBef>
              <a:spcAft>
                <a:spcPts val="0"/>
              </a:spcAft>
              <a:buClr>
                <a:srgbClr val="000000"/>
              </a:buClr>
              <a:buSzPts val="800"/>
              <a:buFont typeface="Proxima Nova"/>
              <a:buAutoNum type="arabicParenR"/>
            </a:pPr>
            <a:r>
              <a:rPr b="0" i="0" lang="fr-FR" sz="800" u="none" cap="none" strike="noStrike">
                <a:solidFill>
                  <a:srgbClr val="000000"/>
                </a:solidFill>
                <a:latin typeface="Proxima Nova"/>
                <a:ea typeface="Proxima Nova"/>
                <a:cs typeface="Proxima Nova"/>
                <a:sym typeface="Proxima Nova"/>
              </a:rPr>
              <a:t>The Impact of International Trade on Income Inequality in the United States since 1970’s. By Andoni Fornio Barusman and Yusuf Sulfarano Barusman (2017).</a:t>
            </a:r>
            <a:endParaRPr b="0" i="0" sz="800" u="none" cap="none" strike="noStrike">
              <a:solidFill>
                <a:srgbClr val="000000"/>
              </a:solidFill>
              <a:latin typeface="Proxima Nova"/>
              <a:ea typeface="Proxima Nova"/>
              <a:cs typeface="Proxima Nova"/>
              <a:sym typeface="Proxima Nova"/>
            </a:endParaRPr>
          </a:p>
          <a:p>
            <a:pPr indent="-279400" lvl="0" marL="457200" marR="0" rtl="0" algn="l">
              <a:lnSpc>
                <a:spcPct val="115000"/>
              </a:lnSpc>
              <a:spcBef>
                <a:spcPts val="0"/>
              </a:spcBef>
              <a:spcAft>
                <a:spcPts val="0"/>
              </a:spcAft>
              <a:buClr>
                <a:srgbClr val="000000"/>
              </a:buClr>
              <a:buSzPts val="800"/>
              <a:buFont typeface="Proxima Nova"/>
              <a:buAutoNum type="arabicParenR"/>
            </a:pPr>
            <a:r>
              <a:rPr b="0" i="0" lang="fr-FR" sz="800" u="none" cap="none" strike="noStrike">
                <a:solidFill>
                  <a:srgbClr val="000000"/>
                </a:solidFill>
                <a:latin typeface="Proxima Nova"/>
                <a:ea typeface="Proxima Nova"/>
                <a:cs typeface="Proxima Nova"/>
                <a:sym typeface="Proxima Nova"/>
              </a:rPr>
              <a:t>ibid.</a:t>
            </a:r>
            <a:endParaRPr b="0" i="0" sz="800" u="none" cap="none" strike="noStrike">
              <a:solidFill>
                <a:srgbClr val="000000"/>
              </a:solidFill>
              <a:latin typeface="Proxima Nova"/>
              <a:ea typeface="Proxima Nova"/>
              <a:cs typeface="Proxima Nova"/>
              <a:sym typeface="Proxima Nova"/>
            </a:endParaRPr>
          </a:p>
        </p:txBody>
      </p:sp>
      <p:pic>
        <p:nvPicPr>
          <p:cNvPr id="146" name="Google Shape;146;p7"/>
          <p:cNvPicPr preferRelativeResize="0"/>
          <p:nvPr/>
        </p:nvPicPr>
        <p:blipFill rotWithShape="1">
          <a:blip r:embed="rId3">
            <a:alphaModFix/>
          </a:blip>
          <a:srcRect b="0" l="0" r="0" t="0"/>
          <a:stretch/>
        </p:blipFill>
        <p:spPr>
          <a:xfrm>
            <a:off x="5113876" y="1076600"/>
            <a:ext cx="3899924" cy="2794126"/>
          </a:xfrm>
          <a:prstGeom prst="rect">
            <a:avLst/>
          </a:prstGeom>
          <a:noFill/>
          <a:ln>
            <a:noFill/>
          </a:ln>
        </p:spPr>
      </p:pic>
      <p:sp>
        <p:nvSpPr>
          <p:cNvPr id="147" name="Google Shape;147;p7"/>
          <p:cNvSpPr txBox="1"/>
          <p:nvPr/>
        </p:nvSpPr>
        <p:spPr>
          <a:xfrm>
            <a:off x="7846125" y="1446300"/>
            <a:ext cx="972000" cy="12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1" i="0" lang="fr-FR" sz="800" u="none" cap="none" strike="noStrike">
                <a:solidFill>
                  <a:srgbClr val="000000"/>
                </a:solidFill>
                <a:latin typeface="Proxima Nova"/>
                <a:ea typeface="Proxima Nova"/>
                <a:cs typeface="Proxima Nova"/>
                <a:sym typeface="Proxima Nova"/>
              </a:rPr>
              <a:t>Global</a:t>
            </a:r>
            <a:endParaRPr b="1" i="0" sz="800" u="none" cap="none" strike="noStrike">
              <a:solidFill>
                <a:srgbClr val="000000"/>
              </a:solidFill>
              <a:latin typeface="Proxima Nova"/>
              <a:ea typeface="Proxima Nova"/>
              <a:cs typeface="Proxima Nova"/>
              <a:sym typeface="Proxima Nova"/>
            </a:endParaRPr>
          </a:p>
        </p:txBody>
      </p:sp>
      <p:sp>
        <p:nvSpPr>
          <p:cNvPr id="148" name="Google Shape;148;p7"/>
          <p:cNvSpPr txBox="1"/>
          <p:nvPr/>
        </p:nvSpPr>
        <p:spPr>
          <a:xfrm>
            <a:off x="7846125" y="2289175"/>
            <a:ext cx="972000" cy="12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1" i="0" lang="fr-FR" sz="800" u="none" cap="none" strike="noStrike">
                <a:solidFill>
                  <a:srgbClr val="000000"/>
                </a:solidFill>
                <a:latin typeface="Proxima Nova"/>
                <a:ea typeface="Proxima Nova"/>
                <a:cs typeface="Proxima Nova"/>
                <a:sym typeface="Proxima Nova"/>
              </a:rPr>
              <a:t>Between countries</a:t>
            </a:r>
            <a:endParaRPr b="1" i="0" sz="800" u="none" cap="none" strike="noStrike">
              <a:solidFill>
                <a:srgbClr val="000000"/>
              </a:solidFill>
              <a:latin typeface="Proxima Nova"/>
              <a:ea typeface="Proxima Nova"/>
              <a:cs typeface="Proxima Nova"/>
              <a:sym typeface="Proxima Nova"/>
            </a:endParaRPr>
          </a:p>
        </p:txBody>
      </p:sp>
      <p:sp>
        <p:nvSpPr>
          <p:cNvPr id="149" name="Google Shape;149;p7"/>
          <p:cNvSpPr txBox="1"/>
          <p:nvPr/>
        </p:nvSpPr>
        <p:spPr>
          <a:xfrm>
            <a:off x="7846125" y="2895250"/>
            <a:ext cx="972000" cy="123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1" i="0" lang="fr-FR" sz="800" u="none" cap="none" strike="noStrike">
                <a:solidFill>
                  <a:srgbClr val="000000"/>
                </a:solidFill>
                <a:latin typeface="Proxima Nova"/>
                <a:ea typeface="Proxima Nova"/>
                <a:cs typeface="Proxima Nova"/>
                <a:sym typeface="Proxima Nova"/>
              </a:rPr>
              <a:t>Within countries</a:t>
            </a:r>
            <a:endParaRPr b="1" i="0" sz="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idx="1" type="body"/>
          </p:nvPr>
        </p:nvSpPr>
        <p:spPr>
          <a:xfrm>
            <a:off x="311700" y="696725"/>
            <a:ext cx="8520600" cy="351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fr-FR" sz="1200">
                <a:solidFill>
                  <a:srgbClr val="000000"/>
                </a:solidFill>
              </a:rPr>
              <a:t>Stolper &amp; Samuelson theory</a:t>
            </a:r>
            <a:r>
              <a:rPr lang="fr-FR" sz="1200">
                <a:solidFill>
                  <a:srgbClr val="000000"/>
                </a:solidFill>
              </a:rPr>
              <a:t> : gap between theoretical deduction and reality.</a:t>
            </a:r>
            <a:endParaRPr sz="1200">
              <a:solidFill>
                <a:srgbClr val="000000"/>
              </a:solidFill>
            </a:endParaRPr>
          </a:p>
          <a:p>
            <a:pPr indent="0" lvl="0" marL="0" rtl="0" algn="just">
              <a:lnSpc>
                <a:spcPct val="115000"/>
              </a:lnSpc>
              <a:spcBef>
                <a:spcPts val="1200"/>
              </a:spcBef>
              <a:spcAft>
                <a:spcPts val="0"/>
              </a:spcAft>
              <a:buSzPts val="1800"/>
              <a:buNone/>
            </a:pPr>
            <a:r>
              <a:rPr lang="fr-FR" sz="1200">
                <a:solidFill>
                  <a:srgbClr val="000000"/>
                </a:solidFill>
              </a:rPr>
              <a:t>From another perspective, considering what is previously discussed, </a:t>
            </a:r>
            <a:r>
              <a:rPr b="1" lang="fr-FR" sz="1200">
                <a:solidFill>
                  <a:srgbClr val="000000"/>
                </a:solidFill>
              </a:rPr>
              <a:t>to what extend</a:t>
            </a:r>
            <a:r>
              <a:rPr lang="fr-FR" sz="1200">
                <a:solidFill>
                  <a:srgbClr val="000000"/>
                </a:solidFill>
              </a:rPr>
              <a:t> the free trade affects the income inequality?</a:t>
            </a:r>
            <a:endParaRPr sz="1200">
              <a:solidFill>
                <a:srgbClr val="000000"/>
              </a:solidFill>
            </a:endParaRPr>
          </a:p>
          <a:p>
            <a:pPr indent="-304800" lvl="0" marL="457200" rtl="0" algn="just">
              <a:lnSpc>
                <a:spcPct val="115000"/>
              </a:lnSpc>
              <a:spcBef>
                <a:spcPts val="1200"/>
              </a:spcBef>
              <a:spcAft>
                <a:spcPts val="0"/>
              </a:spcAft>
              <a:buClr>
                <a:srgbClr val="000000"/>
              </a:buClr>
              <a:buSzPts val="1200"/>
              <a:buChar char="●"/>
            </a:pPr>
            <a:r>
              <a:rPr lang="fr-FR" sz="1200">
                <a:solidFill>
                  <a:srgbClr val="000000"/>
                </a:solidFill>
              </a:rPr>
              <a:t>Trade is </a:t>
            </a:r>
            <a:r>
              <a:rPr b="1" lang="fr-FR" sz="1200">
                <a:solidFill>
                  <a:srgbClr val="000000"/>
                </a:solidFill>
              </a:rPr>
              <a:t>far from the main driver</a:t>
            </a:r>
            <a:r>
              <a:rPr lang="fr-FR" sz="1200">
                <a:solidFill>
                  <a:srgbClr val="000000"/>
                </a:solidFill>
              </a:rPr>
              <a:t> of observed increases in income inequality in both developed and developing countries.</a:t>
            </a:r>
            <a:r>
              <a:rPr baseline="30000" lang="fr-FR" sz="1200">
                <a:solidFill>
                  <a:srgbClr val="000000"/>
                </a:solidFill>
              </a:rPr>
              <a:t>1)</a:t>
            </a:r>
            <a:r>
              <a:rPr lang="fr-FR" sz="1200">
                <a:solidFill>
                  <a:srgbClr val="000000"/>
                </a:solidFill>
              </a:rPr>
              <a:t> Apart from free trade, government size, the interaction of technology and education, democratization processes and the reshaping of the labor market by unions have played an important role in explaining the dynamics of income inequality in the developed world over the last decades.</a:t>
            </a:r>
            <a:r>
              <a:rPr baseline="30000" lang="fr-FR" sz="1200">
                <a:solidFill>
                  <a:srgbClr val="000000"/>
                </a:solidFill>
              </a:rPr>
              <a:t>2)</a:t>
            </a:r>
            <a:endParaRPr baseline="30000" sz="1200">
              <a:solidFill>
                <a:srgbClr val="000000"/>
              </a:solidFill>
            </a:endParaRPr>
          </a:p>
          <a:p>
            <a:pPr indent="-228600" lvl="0" marL="457200" rtl="0" algn="just">
              <a:lnSpc>
                <a:spcPct val="115000"/>
              </a:lnSpc>
              <a:spcBef>
                <a:spcPts val="1200"/>
              </a:spcBef>
              <a:spcAft>
                <a:spcPts val="0"/>
              </a:spcAft>
              <a:buClr>
                <a:srgbClr val="000000"/>
              </a:buClr>
              <a:buSzPts val="1200"/>
              <a:buNone/>
            </a:pPr>
            <a:r>
              <a:t/>
            </a:r>
            <a:endParaRPr baseline="30000"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fr-FR" sz="1200">
                <a:solidFill>
                  <a:srgbClr val="000000"/>
                </a:solidFill>
              </a:rPr>
              <a:t>Though the deterioration of domestic income inequality appears </a:t>
            </a:r>
            <a:r>
              <a:rPr b="1" lang="fr-FR" sz="1200">
                <a:solidFill>
                  <a:srgbClr val="000000"/>
                </a:solidFill>
              </a:rPr>
              <a:t>in the short term</a:t>
            </a:r>
            <a:r>
              <a:rPr lang="fr-FR" sz="1200">
                <a:solidFill>
                  <a:srgbClr val="000000"/>
                </a:solidFill>
              </a:rPr>
              <a:t> due to free trade, the overall economic growth </a:t>
            </a:r>
            <a:r>
              <a:rPr b="1" lang="fr-FR" sz="1200">
                <a:solidFill>
                  <a:srgbClr val="000000"/>
                </a:solidFill>
              </a:rPr>
              <a:t>in the medium and long term</a:t>
            </a:r>
            <a:r>
              <a:rPr lang="fr-FR" sz="1200">
                <a:solidFill>
                  <a:srgbClr val="000000"/>
                </a:solidFill>
              </a:rPr>
              <a:t> will improve the economic conditions of low-income groups, and plus, in the long-term production factors will be re-allocated along with the adjustment of industrial structure, which will weaken negative effects on the less skilled labor.</a:t>
            </a:r>
            <a:endParaRPr sz="1200">
              <a:solidFill>
                <a:srgbClr val="000000"/>
              </a:solidFill>
            </a:endParaRPr>
          </a:p>
        </p:txBody>
      </p:sp>
      <p:sp>
        <p:nvSpPr>
          <p:cNvPr id="155" name="Google Shape;155;p8"/>
          <p:cNvSpPr txBox="1"/>
          <p:nvPr>
            <p:ph type="title"/>
          </p:nvPr>
        </p:nvSpPr>
        <p:spPr>
          <a:xfrm>
            <a:off x="235500" y="18950"/>
            <a:ext cx="8830500" cy="424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6698"/>
              <a:buNone/>
            </a:pPr>
            <a:r>
              <a:rPr b="1" lang="fr-FR" sz="2120"/>
              <a:t>Part I : Impact of International Trade on inequality in developed countries (2/2)</a:t>
            </a:r>
            <a:endParaRPr b="1" sz="2120"/>
          </a:p>
        </p:txBody>
      </p:sp>
      <p:sp>
        <p:nvSpPr>
          <p:cNvPr id="156" name="Google Shape;156;p8"/>
          <p:cNvSpPr txBox="1"/>
          <p:nvPr/>
        </p:nvSpPr>
        <p:spPr>
          <a:xfrm>
            <a:off x="0" y="4427355"/>
            <a:ext cx="9144000" cy="46779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15000"/>
              </a:lnSpc>
              <a:spcBef>
                <a:spcPts val="0"/>
              </a:spcBef>
              <a:spcAft>
                <a:spcPts val="0"/>
              </a:spcAft>
              <a:buClr>
                <a:srgbClr val="000000"/>
              </a:buClr>
              <a:buSzPts val="800"/>
              <a:buFont typeface="Proxima Nova"/>
              <a:buAutoNum type="arabicParenR"/>
            </a:pPr>
            <a:r>
              <a:rPr b="0" i="0" lang="fr-FR" sz="800" u="none" cap="none" strike="noStrike">
                <a:solidFill>
                  <a:srgbClr val="000000"/>
                </a:solidFill>
                <a:latin typeface="Proxima Nova"/>
                <a:ea typeface="Proxima Nova"/>
                <a:cs typeface="Proxima Nova"/>
                <a:sym typeface="Proxima Nova"/>
              </a:rPr>
              <a:t>United Nations Conference on Trade and Development, 24-28 June 2019.</a:t>
            </a:r>
            <a:endParaRPr b="0" i="0" sz="800" u="none" cap="none" strike="noStrike">
              <a:solidFill>
                <a:srgbClr val="000000"/>
              </a:solidFill>
              <a:latin typeface="Proxima Nova"/>
              <a:ea typeface="Proxima Nova"/>
              <a:cs typeface="Proxima Nova"/>
              <a:sym typeface="Proxima Nova"/>
            </a:endParaRPr>
          </a:p>
          <a:p>
            <a:pPr indent="-279400" lvl="0" marL="457200" marR="0" rtl="0" algn="l">
              <a:lnSpc>
                <a:spcPct val="115000"/>
              </a:lnSpc>
              <a:spcBef>
                <a:spcPts val="0"/>
              </a:spcBef>
              <a:spcAft>
                <a:spcPts val="0"/>
              </a:spcAft>
              <a:buClr>
                <a:srgbClr val="000000"/>
              </a:buClr>
              <a:buSzPts val="800"/>
              <a:buFont typeface="Proxima Nova"/>
              <a:buAutoNum type="arabicParenR"/>
            </a:pPr>
            <a:r>
              <a:rPr b="0" i="0" lang="fr-FR" sz="800" u="none" cap="none" strike="noStrike">
                <a:solidFill>
                  <a:srgbClr val="000000"/>
                </a:solidFill>
                <a:latin typeface="Proxima Nova"/>
                <a:ea typeface="Proxima Nova"/>
                <a:cs typeface="Proxima Nova"/>
                <a:sym typeface="Proxima Nova"/>
              </a:rPr>
              <a:t>Why is income inequality increasing in the developed world? By Max Roser and Jesus Crespo Cuaresma (2014)</a:t>
            </a:r>
            <a:endParaRPr b="0" i="0" sz="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bird's photo of cityscape" id="161" name="Google Shape;161;p9"/>
          <p:cNvPicPr preferRelativeResize="0"/>
          <p:nvPr/>
        </p:nvPicPr>
        <p:blipFill rotWithShape="1">
          <a:blip r:embed="rId3">
            <a:alphaModFix/>
          </a:blip>
          <a:srcRect b="0" l="0" r="0" t="0"/>
          <a:stretch/>
        </p:blipFill>
        <p:spPr>
          <a:xfrm>
            <a:off x="-1402553" y="1122769"/>
            <a:ext cx="3321540" cy="3322630"/>
          </a:xfrm>
          <a:prstGeom prst="ellipse">
            <a:avLst/>
          </a:prstGeom>
          <a:noFill/>
          <a:ln>
            <a:noFill/>
          </a:ln>
        </p:spPr>
      </p:pic>
      <p:sp>
        <p:nvSpPr>
          <p:cNvPr id="162" name="Google Shape;162;p9"/>
          <p:cNvSpPr/>
          <p:nvPr/>
        </p:nvSpPr>
        <p:spPr>
          <a:xfrm>
            <a:off x="0" y="378204"/>
            <a:ext cx="9144000" cy="501021"/>
          </a:xfrm>
          <a:prstGeom prst="rect">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63" name="Google Shape;163;p9"/>
          <p:cNvSpPr txBox="1"/>
          <p:nvPr>
            <p:ph type="title"/>
          </p:nvPr>
        </p:nvSpPr>
        <p:spPr>
          <a:xfrm>
            <a:off x="0" y="378203"/>
            <a:ext cx="9143999" cy="501021"/>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fr-FR">
                <a:solidFill>
                  <a:schemeClr val="lt1"/>
                </a:solidFill>
                <a:latin typeface="Arial"/>
                <a:ea typeface="Arial"/>
                <a:cs typeface="Arial"/>
                <a:sym typeface="Arial"/>
              </a:rPr>
              <a:t>Summary</a:t>
            </a:r>
            <a:endParaRPr>
              <a:solidFill>
                <a:schemeClr val="lt1"/>
              </a:solidFill>
              <a:latin typeface="Arial"/>
              <a:ea typeface="Arial"/>
              <a:cs typeface="Arial"/>
              <a:sym typeface="Arial"/>
            </a:endParaRPr>
          </a:p>
        </p:txBody>
      </p:sp>
      <p:sp>
        <p:nvSpPr>
          <p:cNvPr id="164" name="Google Shape;1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fr-FR"/>
              <a:t>‹#›</a:t>
            </a:fld>
            <a:endParaRPr/>
          </a:p>
        </p:txBody>
      </p:sp>
      <p:sp>
        <p:nvSpPr>
          <p:cNvPr id="165" name="Google Shape;165;p9"/>
          <p:cNvSpPr txBox="1"/>
          <p:nvPr/>
        </p:nvSpPr>
        <p:spPr>
          <a:xfrm>
            <a:off x="385763" y="4747022"/>
            <a:ext cx="184731"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nvGrpSpPr>
          <p:cNvPr id="166" name="Google Shape;166;p9"/>
          <p:cNvGrpSpPr/>
          <p:nvPr/>
        </p:nvGrpSpPr>
        <p:grpSpPr>
          <a:xfrm>
            <a:off x="1092216" y="1315245"/>
            <a:ext cx="4815899" cy="546497"/>
            <a:chOff x="1456288" y="1753660"/>
            <a:chExt cx="6421197" cy="728662"/>
          </a:xfrm>
        </p:grpSpPr>
        <p:sp>
          <p:nvSpPr>
            <p:cNvPr id="167" name="Google Shape;167;p9"/>
            <p:cNvSpPr/>
            <p:nvPr/>
          </p:nvSpPr>
          <p:spPr>
            <a:xfrm>
              <a:off x="1456288" y="1753660"/>
              <a:ext cx="742950" cy="728662"/>
            </a:xfrm>
            <a:prstGeom prst="ellipse">
              <a:avLst/>
            </a:prstGeom>
            <a:solidFill>
              <a:schemeClr val="accent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lt1"/>
                  </a:solidFill>
                  <a:latin typeface="Arial"/>
                  <a:ea typeface="Arial"/>
                  <a:cs typeface="Arial"/>
                  <a:sym typeface="Arial"/>
                </a:rPr>
                <a:t>I</a:t>
              </a:r>
              <a:endParaRPr/>
            </a:p>
          </p:txBody>
        </p:sp>
        <p:sp>
          <p:nvSpPr>
            <p:cNvPr id="168" name="Google Shape;168;p9"/>
            <p:cNvSpPr/>
            <p:nvPr/>
          </p:nvSpPr>
          <p:spPr>
            <a:xfrm>
              <a:off x="2773097" y="1856381"/>
              <a:ext cx="5104388"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Focus on developing countries</a:t>
              </a:r>
              <a:endParaRPr/>
            </a:p>
          </p:txBody>
        </p:sp>
      </p:grpSp>
      <p:grpSp>
        <p:nvGrpSpPr>
          <p:cNvPr id="169" name="Google Shape;169;p9"/>
          <p:cNvGrpSpPr/>
          <p:nvPr/>
        </p:nvGrpSpPr>
        <p:grpSpPr>
          <a:xfrm>
            <a:off x="1577055" y="2176464"/>
            <a:ext cx="3725858" cy="546497"/>
            <a:chOff x="2102739" y="2852922"/>
            <a:chExt cx="4967808" cy="728662"/>
          </a:xfrm>
        </p:grpSpPr>
        <p:sp>
          <p:nvSpPr>
            <p:cNvPr id="170" name="Google Shape;170;p9"/>
            <p:cNvSpPr/>
            <p:nvPr/>
          </p:nvSpPr>
          <p:spPr>
            <a:xfrm>
              <a:off x="2102739" y="2852922"/>
              <a:ext cx="742950" cy="728662"/>
            </a:xfrm>
            <a:prstGeom prst="ellipse">
              <a:avLst/>
            </a:prstGeom>
            <a:solidFill>
              <a:srgbClr val="C1C1C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A</a:t>
              </a:r>
              <a:endParaRPr/>
            </a:p>
          </p:txBody>
        </p:sp>
        <p:sp>
          <p:nvSpPr>
            <p:cNvPr id="171" name="Google Shape;171;p9"/>
            <p:cNvSpPr/>
            <p:nvPr/>
          </p:nvSpPr>
          <p:spPr>
            <a:xfrm>
              <a:off x="3419549" y="2955643"/>
              <a:ext cx="3650998" cy="553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Trends of inequalities</a:t>
              </a:r>
              <a:endParaRPr b="0" i="0" sz="2100" u="none" cap="none" strike="noStrike">
                <a:solidFill>
                  <a:srgbClr val="000000"/>
                </a:solidFill>
                <a:latin typeface="Arial"/>
                <a:ea typeface="Arial"/>
                <a:cs typeface="Arial"/>
                <a:sym typeface="Arial"/>
              </a:endParaRPr>
            </a:p>
          </p:txBody>
        </p:sp>
      </p:grpSp>
      <p:grpSp>
        <p:nvGrpSpPr>
          <p:cNvPr id="172" name="Google Shape;172;p9"/>
          <p:cNvGrpSpPr/>
          <p:nvPr/>
        </p:nvGrpSpPr>
        <p:grpSpPr>
          <a:xfrm>
            <a:off x="1467194" y="3037683"/>
            <a:ext cx="7469637" cy="546497"/>
            <a:chOff x="1956259" y="3932822"/>
            <a:chExt cx="9959516" cy="728662"/>
          </a:xfrm>
        </p:grpSpPr>
        <p:sp>
          <p:nvSpPr>
            <p:cNvPr id="173" name="Google Shape;173;p9"/>
            <p:cNvSpPr/>
            <p:nvPr/>
          </p:nvSpPr>
          <p:spPr>
            <a:xfrm>
              <a:off x="1956259" y="3932822"/>
              <a:ext cx="742950" cy="728662"/>
            </a:xfrm>
            <a:prstGeom prst="ellipse">
              <a:avLst/>
            </a:prstGeom>
            <a:solidFill>
              <a:srgbClr val="C1C1C1"/>
            </a:solidFill>
            <a:ln cap="flat" cmpd="sng" w="25400">
              <a:solidFill>
                <a:srgbClr val="2628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2400" u="none" cap="none" strike="noStrike">
                  <a:solidFill>
                    <a:schemeClr val="dk1"/>
                  </a:solidFill>
                  <a:latin typeface="Arial"/>
                  <a:ea typeface="Arial"/>
                  <a:cs typeface="Arial"/>
                  <a:sym typeface="Arial"/>
                </a:rPr>
                <a:t>B</a:t>
              </a:r>
              <a:endParaRPr/>
            </a:p>
          </p:txBody>
        </p:sp>
        <p:sp>
          <p:nvSpPr>
            <p:cNvPr id="174" name="Google Shape;174;p9"/>
            <p:cNvSpPr/>
            <p:nvPr/>
          </p:nvSpPr>
          <p:spPr>
            <a:xfrm>
              <a:off x="3241111" y="4035543"/>
              <a:ext cx="8674664" cy="553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100" u="none" cap="none" strike="noStrike">
                  <a:solidFill>
                    <a:srgbClr val="000000"/>
                  </a:solidFill>
                  <a:latin typeface="Arial"/>
                  <a:ea typeface="Arial"/>
                  <a:cs typeface="Arial"/>
                  <a:sym typeface="Arial"/>
                </a:rPr>
                <a:t>Impact of International Trade on inequalities</a:t>
              </a:r>
              <a:endParaRPr b="0" i="0" sz="21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