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7" r:id="rId5"/>
    <p:sldId id="321" r:id="rId6"/>
    <p:sldId id="570" r:id="rId7"/>
    <p:sldId id="329" r:id="rId8"/>
    <p:sldId id="379" r:id="rId9"/>
    <p:sldId id="381" r:id="rId10"/>
    <p:sldId id="380" r:id="rId11"/>
    <p:sldId id="628" r:id="rId12"/>
    <p:sldId id="664" r:id="rId13"/>
    <p:sldId id="613" r:id="rId14"/>
    <p:sldId id="614" r:id="rId15"/>
    <p:sldId id="685" r:id="rId16"/>
    <p:sldId id="641" r:id="rId17"/>
    <p:sldId id="665" r:id="rId18"/>
    <p:sldId id="666" r:id="rId19"/>
    <p:sldId id="667" r:id="rId20"/>
    <p:sldId id="668" r:id="rId21"/>
    <p:sldId id="535" r:id="rId22"/>
    <p:sldId id="686" r:id="rId23"/>
    <p:sldId id="689" r:id="rId24"/>
    <p:sldId id="530" r:id="rId25"/>
    <p:sldId id="536" r:id="rId26"/>
    <p:sldId id="531" r:id="rId27"/>
    <p:sldId id="532" r:id="rId28"/>
    <p:sldId id="540" r:id="rId29"/>
    <p:sldId id="539" r:id="rId30"/>
    <p:sldId id="687" r:id="rId31"/>
    <p:sldId id="672" r:id="rId32"/>
    <p:sldId id="601" r:id="rId33"/>
    <p:sldId id="688" r:id="rId34"/>
    <p:sldId id="673" r:id="rId35"/>
    <p:sldId id="674" r:id="rId36"/>
    <p:sldId id="678" r:id="rId37"/>
    <p:sldId id="680" r:id="rId38"/>
    <p:sldId id="681" r:id="rId39"/>
    <p:sldId id="682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537"/>
  </p:normalViewPr>
  <p:slideViewPr>
    <p:cSldViewPr snapToGrid="0" snapToObjects="1">
      <p:cViewPr varScale="1">
        <p:scale>
          <a:sx n="119" d="100"/>
          <a:sy n="119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60134-3551-4919-B835-3CBA4179A5D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4CC1C0-9935-41A8-957E-7509CB9DE575}">
      <dgm:prSet custT="1"/>
      <dgm:spPr/>
      <dgm:t>
        <a:bodyPr/>
        <a:lstStyle/>
        <a:p>
          <a:r>
            <a:rPr lang="fr-FR" sz="2600" dirty="0"/>
            <a:t>Analysis tools</a:t>
          </a:r>
          <a:br>
            <a:rPr lang="fr-FR" sz="2600" dirty="0"/>
          </a:br>
          <a:r>
            <a:rPr lang="fr-FR" sz="2600" dirty="0"/>
            <a:t>(</a:t>
          </a:r>
          <a:r>
            <a:rPr lang="fr-FR" sz="2600" i="1" dirty="0" err="1"/>
            <a:t>Competitive analysis</a:t>
          </a:r>
          <a:r>
            <a:rPr lang="fr-FR" sz="2600" i="1" dirty="0"/>
            <a:t>) </a:t>
          </a:r>
          <a:endParaRPr lang="en-US" sz="2600" dirty="0"/>
        </a:p>
      </dgm:t>
    </dgm:pt>
    <dgm:pt modelId="{357C5F3D-44CE-46A5-A4EE-32BA159A40DF}" type="parTrans" cxnId="{C1AB74BA-F5A0-4A63-8CD9-6B1F104AEA03}">
      <dgm:prSet/>
      <dgm:spPr/>
      <dgm:t>
        <a:bodyPr/>
        <a:lstStyle/>
        <a:p>
          <a:endParaRPr lang="en-US"/>
        </a:p>
      </dgm:t>
    </dgm:pt>
    <dgm:pt modelId="{E4768A8E-CA7E-488E-BAAF-178F9CAB92B2}" type="sibTrans" cxnId="{C1AB74BA-F5A0-4A63-8CD9-6B1F104AEA03}">
      <dgm:prSet/>
      <dgm:spPr/>
      <dgm:t>
        <a:bodyPr/>
        <a:lstStyle/>
        <a:p>
          <a:endParaRPr lang="en-US"/>
        </a:p>
      </dgm:t>
    </dgm:pt>
    <dgm:pt modelId="{3EF5CDEF-8BF7-4BF7-AB65-F50E5F5F511B}">
      <dgm:prSet/>
      <dgm:spPr/>
      <dgm:t>
        <a:bodyPr/>
        <a:lstStyle/>
        <a:p>
          <a:r>
            <a:rPr lang="fr-FR" dirty="0"/>
            <a:t>Generic strategies </a:t>
          </a:r>
          <a:br>
            <a:rPr lang="fr-FR" dirty="0"/>
          </a:br>
          <a:r>
            <a:rPr lang="fr-FR" dirty="0"/>
            <a:t>(</a:t>
          </a:r>
          <a:r>
            <a:rPr lang="fr-FR" i="1" dirty="0" err="1"/>
            <a:t>Competitive advantage</a:t>
          </a:r>
          <a:r>
            <a:rPr lang="fr-FR" dirty="0"/>
            <a:t>) </a:t>
          </a:r>
          <a:endParaRPr lang="en-US" dirty="0"/>
        </a:p>
      </dgm:t>
    </dgm:pt>
    <dgm:pt modelId="{96B7F452-A5C3-4177-842C-F73F7D6C4C2A}" type="parTrans" cxnId="{777D7984-B254-4543-9AB0-916F86D0EFE2}">
      <dgm:prSet/>
      <dgm:spPr/>
      <dgm:t>
        <a:bodyPr/>
        <a:lstStyle/>
        <a:p>
          <a:endParaRPr lang="en-US"/>
        </a:p>
      </dgm:t>
    </dgm:pt>
    <dgm:pt modelId="{26069BE5-8D56-4CA3-B85C-72A9A335D9EA}" type="sibTrans" cxnId="{777D7984-B254-4543-9AB0-916F86D0EFE2}">
      <dgm:prSet/>
      <dgm:spPr/>
      <dgm:t>
        <a:bodyPr/>
        <a:lstStyle/>
        <a:p>
          <a:endParaRPr lang="en-US"/>
        </a:p>
      </dgm:t>
    </dgm:pt>
    <dgm:pt modelId="{A4308918-EA53-4817-B04F-D177ABE6B05B}">
      <dgm:prSet/>
      <dgm:spPr/>
      <dgm:t>
        <a:bodyPr/>
        <a:lstStyle/>
        <a:p>
          <a:r>
            <a:rPr lang="fr-FR" dirty="0"/>
            <a:t>Innovation</a:t>
          </a:r>
          <a:br>
            <a:rPr lang="fr-FR" dirty="0"/>
          </a:br>
          <a:r>
            <a:rPr lang="fr-FR" dirty="0"/>
            <a:t>Creative destruction</a:t>
          </a:r>
        </a:p>
      </dgm:t>
    </dgm:pt>
    <dgm:pt modelId="{0ABA2B73-F0FB-4191-AA31-B999A340BBE5}" type="parTrans" cxnId="{AB47B45B-B75A-43E8-A064-ED791A27FD11}">
      <dgm:prSet/>
      <dgm:spPr/>
      <dgm:t>
        <a:bodyPr/>
        <a:lstStyle/>
        <a:p>
          <a:endParaRPr lang="en-US"/>
        </a:p>
      </dgm:t>
    </dgm:pt>
    <dgm:pt modelId="{925E6DE7-BD95-44F9-B089-E3C8DF6B0912}" type="sibTrans" cxnId="{AB47B45B-B75A-43E8-A064-ED791A27FD11}">
      <dgm:prSet/>
      <dgm:spPr/>
      <dgm:t>
        <a:bodyPr/>
        <a:lstStyle/>
        <a:p>
          <a:endParaRPr lang="en-US"/>
        </a:p>
      </dgm:t>
    </dgm:pt>
    <dgm:pt modelId="{6E86C36A-19B6-411B-9DD2-EAC0A12CAA21}">
      <dgm:prSet custT="1"/>
      <dgm:spPr/>
      <dgm:t>
        <a:bodyPr/>
        <a:lstStyle/>
        <a:p>
          <a:r>
            <a:rPr lang="fr-FR" sz="2600" dirty="0"/>
            <a:t>Definition</a:t>
          </a:r>
          <a:br>
            <a:rPr lang="fr-FR" sz="2600" dirty="0"/>
          </a:br>
          <a:r>
            <a:rPr lang="fr-FR" sz="2600" dirty="0"/>
            <a:t>The strategic approach </a:t>
          </a:r>
          <a:br>
            <a:rPr lang="fr-FR" sz="2000" dirty="0"/>
          </a:br>
          <a:endParaRPr lang="en-US" sz="2000" dirty="0"/>
        </a:p>
      </dgm:t>
    </dgm:pt>
    <dgm:pt modelId="{B593A7ED-18A8-41CE-B464-73BE5CB457AE}" type="sibTrans" cxnId="{96A7EA84-F807-4DEF-B929-6208603ACA16}">
      <dgm:prSet/>
      <dgm:spPr/>
      <dgm:t>
        <a:bodyPr/>
        <a:lstStyle/>
        <a:p>
          <a:endParaRPr lang="en-US"/>
        </a:p>
      </dgm:t>
    </dgm:pt>
    <dgm:pt modelId="{9B50D385-6B4C-4E7D-98B2-1008066FF7CF}" type="parTrans" cxnId="{96A7EA84-F807-4DEF-B929-6208603ACA16}">
      <dgm:prSet/>
      <dgm:spPr/>
      <dgm:t>
        <a:bodyPr/>
        <a:lstStyle/>
        <a:p>
          <a:endParaRPr lang="en-US"/>
        </a:p>
      </dgm:t>
    </dgm:pt>
    <dgm:pt modelId="{61002BB3-8082-2148-9CFA-6A5476B02CF2}" type="pres">
      <dgm:prSet presAssocID="{A4A60134-3551-4919-B835-3CBA4179A5DF}" presName="outerComposite" presStyleCnt="0">
        <dgm:presLayoutVars>
          <dgm:chMax val="5"/>
          <dgm:dir/>
          <dgm:resizeHandles val="exact"/>
        </dgm:presLayoutVars>
      </dgm:prSet>
      <dgm:spPr/>
    </dgm:pt>
    <dgm:pt modelId="{1DC22C36-F54A-684A-BB9A-BC4ABBE83173}" type="pres">
      <dgm:prSet presAssocID="{A4A60134-3551-4919-B835-3CBA4179A5DF}" presName="dummyMaxCanvas" presStyleCnt="0">
        <dgm:presLayoutVars/>
      </dgm:prSet>
      <dgm:spPr/>
    </dgm:pt>
    <dgm:pt modelId="{95E7A714-09A1-1E4E-9658-E5A74A6E0AAF}" type="pres">
      <dgm:prSet presAssocID="{A4A60134-3551-4919-B835-3CBA4179A5DF}" presName="FourNodes_1" presStyleLbl="node1" presStyleIdx="0" presStyleCnt="4">
        <dgm:presLayoutVars>
          <dgm:bulletEnabled val="1"/>
        </dgm:presLayoutVars>
      </dgm:prSet>
      <dgm:spPr/>
    </dgm:pt>
    <dgm:pt modelId="{78C3AA35-DCFA-BE42-BB41-D46A474375E1}" type="pres">
      <dgm:prSet presAssocID="{A4A60134-3551-4919-B835-3CBA4179A5DF}" presName="FourNodes_2" presStyleLbl="node1" presStyleIdx="1" presStyleCnt="4">
        <dgm:presLayoutVars>
          <dgm:bulletEnabled val="1"/>
        </dgm:presLayoutVars>
      </dgm:prSet>
      <dgm:spPr/>
    </dgm:pt>
    <dgm:pt modelId="{86807141-D30E-6641-940A-B998BB7949EE}" type="pres">
      <dgm:prSet presAssocID="{A4A60134-3551-4919-B835-3CBA4179A5DF}" presName="FourNodes_3" presStyleLbl="node1" presStyleIdx="2" presStyleCnt="4">
        <dgm:presLayoutVars>
          <dgm:bulletEnabled val="1"/>
        </dgm:presLayoutVars>
      </dgm:prSet>
      <dgm:spPr/>
    </dgm:pt>
    <dgm:pt modelId="{1076DD0A-1B43-D842-AB6D-0FE7AA45EACC}" type="pres">
      <dgm:prSet presAssocID="{A4A60134-3551-4919-B835-3CBA4179A5DF}" presName="FourNodes_4" presStyleLbl="node1" presStyleIdx="3" presStyleCnt="4">
        <dgm:presLayoutVars>
          <dgm:bulletEnabled val="1"/>
        </dgm:presLayoutVars>
      </dgm:prSet>
      <dgm:spPr/>
    </dgm:pt>
    <dgm:pt modelId="{4234E008-FA73-FC49-B538-1F25D900EBF1}" type="pres">
      <dgm:prSet presAssocID="{A4A60134-3551-4919-B835-3CBA4179A5DF}" presName="FourConn_1-2" presStyleLbl="fgAccFollowNode1" presStyleIdx="0" presStyleCnt="3">
        <dgm:presLayoutVars>
          <dgm:bulletEnabled val="1"/>
        </dgm:presLayoutVars>
      </dgm:prSet>
      <dgm:spPr/>
    </dgm:pt>
    <dgm:pt modelId="{4404F6FA-AEAE-CE4D-842E-3EFCBFBA0C0C}" type="pres">
      <dgm:prSet presAssocID="{A4A60134-3551-4919-B835-3CBA4179A5DF}" presName="FourConn_2-3" presStyleLbl="fgAccFollowNode1" presStyleIdx="1" presStyleCnt="3">
        <dgm:presLayoutVars>
          <dgm:bulletEnabled val="1"/>
        </dgm:presLayoutVars>
      </dgm:prSet>
      <dgm:spPr/>
    </dgm:pt>
    <dgm:pt modelId="{1F5FBFE4-1704-5F49-AE62-71774D13868B}" type="pres">
      <dgm:prSet presAssocID="{A4A60134-3551-4919-B835-3CBA4179A5DF}" presName="FourConn_3-4" presStyleLbl="fgAccFollowNode1" presStyleIdx="2" presStyleCnt="3">
        <dgm:presLayoutVars>
          <dgm:bulletEnabled val="1"/>
        </dgm:presLayoutVars>
      </dgm:prSet>
      <dgm:spPr/>
    </dgm:pt>
    <dgm:pt modelId="{05A8D22B-CD48-5F4C-B214-EACE721E5445}" type="pres">
      <dgm:prSet presAssocID="{A4A60134-3551-4919-B835-3CBA4179A5DF}" presName="FourNodes_1_text" presStyleLbl="node1" presStyleIdx="3" presStyleCnt="4">
        <dgm:presLayoutVars>
          <dgm:bulletEnabled val="1"/>
        </dgm:presLayoutVars>
      </dgm:prSet>
      <dgm:spPr/>
    </dgm:pt>
    <dgm:pt modelId="{04887575-2375-2B48-8967-41CEC4AB3B23}" type="pres">
      <dgm:prSet presAssocID="{A4A60134-3551-4919-B835-3CBA4179A5DF}" presName="FourNodes_2_text" presStyleLbl="node1" presStyleIdx="3" presStyleCnt="4">
        <dgm:presLayoutVars>
          <dgm:bulletEnabled val="1"/>
        </dgm:presLayoutVars>
      </dgm:prSet>
      <dgm:spPr/>
    </dgm:pt>
    <dgm:pt modelId="{98178E96-907E-564F-AB65-10B2E45C9D7B}" type="pres">
      <dgm:prSet presAssocID="{A4A60134-3551-4919-B835-3CBA4179A5DF}" presName="FourNodes_3_text" presStyleLbl="node1" presStyleIdx="3" presStyleCnt="4">
        <dgm:presLayoutVars>
          <dgm:bulletEnabled val="1"/>
        </dgm:presLayoutVars>
      </dgm:prSet>
      <dgm:spPr/>
    </dgm:pt>
    <dgm:pt modelId="{B029C172-C645-8644-B7BE-1146A8666E3D}" type="pres">
      <dgm:prSet presAssocID="{A4A60134-3551-4919-B835-3CBA4179A5D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27B2E0B-E083-2E44-95B9-EBC5A679FC6E}" type="presOf" srcId="{B593A7ED-18A8-41CE-B464-73BE5CB457AE}" destId="{4234E008-FA73-FC49-B538-1F25D900EBF1}" srcOrd="0" destOrd="0" presId="urn:microsoft.com/office/officeart/2005/8/layout/vProcess5"/>
    <dgm:cxn modelId="{1F8C6A2D-67FC-1D4E-BA33-0B90A6E96FC9}" type="presOf" srcId="{E24CC1C0-9935-41A8-957E-7509CB9DE575}" destId="{78C3AA35-DCFA-BE42-BB41-D46A474375E1}" srcOrd="0" destOrd="0" presId="urn:microsoft.com/office/officeart/2005/8/layout/vProcess5"/>
    <dgm:cxn modelId="{C41A0A3F-A8D6-7D47-9984-6F05A19FCBD8}" type="presOf" srcId="{3EF5CDEF-8BF7-4BF7-AB65-F50E5F5F511B}" destId="{98178E96-907E-564F-AB65-10B2E45C9D7B}" srcOrd="1" destOrd="0" presId="urn:microsoft.com/office/officeart/2005/8/layout/vProcess5"/>
    <dgm:cxn modelId="{AB47B45B-B75A-43E8-A064-ED791A27FD11}" srcId="{A4A60134-3551-4919-B835-3CBA4179A5DF}" destId="{A4308918-EA53-4817-B04F-D177ABE6B05B}" srcOrd="3" destOrd="0" parTransId="{0ABA2B73-F0FB-4191-AA31-B999A340BBE5}" sibTransId="{925E6DE7-BD95-44F9-B089-E3C8DF6B0912}"/>
    <dgm:cxn modelId="{FA894868-6D3F-C740-839D-72AEB9E72F89}" type="presOf" srcId="{E4768A8E-CA7E-488E-BAAF-178F9CAB92B2}" destId="{4404F6FA-AEAE-CE4D-842E-3EFCBFBA0C0C}" srcOrd="0" destOrd="0" presId="urn:microsoft.com/office/officeart/2005/8/layout/vProcess5"/>
    <dgm:cxn modelId="{E981666C-263C-F245-96F6-EA5E87E58526}" type="presOf" srcId="{26069BE5-8D56-4CA3-B85C-72A9A335D9EA}" destId="{1F5FBFE4-1704-5F49-AE62-71774D13868B}" srcOrd="0" destOrd="0" presId="urn:microsoft.com/office/officeart/2005/8/layout/vProcess5"/>
    <dgm:cxn modelId="{4AE36D75-A5EE-CE4B-AC2B-E8DB5B60CFA4}" type="presOf" srcId="{A4308918-EA53-4817-B04F-D177ABE6B05B}" destId="{1076DD0A-1B43-D842-AB6D-0FE7AA45EACC}" srcOrd="0" destOrd="0" presId="urn:microsoft.com/office/officeart/2005/8/layout/vProcess5"/>
    <dgm:cxn modelId="{777D7984-B254-4543-9AB0-916F86D0EFE2}" srcId="{A4A60134-3551-4919-B835-3CBA4179A5DF}" destId="{3EF5CDEF-8BF7-4BF7-AB65-F50E5F5F511B}" srcOrd="2" destOrd="0" parTransId="{96B7F452-A5C3-4177-842C-F73F7D6C4C2A}" sibTransId="{26069BE5-8D56-4CA3-B85C-72A9A335D9EA}"/>
    <dgm:cxn modelId="{96A7EA84-F807-4DEF-B929-6208603ACA16}" srcId="{A4A60134-3551-4919-B835-3CBA4179A5DF}" destId="{6E86C36A-19B6-411B-9DD2-EAC0A12CAA21}" srcOrd="0" destOrd="0" parTransId="{9B50D385-6B4C-4E7D-98B2-1008066FF7CF}" sibTransId="{B593A7ED-18A8-41CE-B464-73BE5CB457AE}"/>
    <dgm:cxn modelId="{B6E05592-24D6-8C48-97B3-2D9DD0E6D319}" type="presOf" srcId="{6E86C36A-19B6-411B-9DD2-EAC0A12CAA21}" destId="{95E7A714-09A1-1E4E-9658-E5A74A6E0AAF}" srcOrd="0" destOrd="0" presId="urn:microsoft.com/office/officeart/2005/8/layout/vProcess5"/>
    <dgm:cxn modelId="{5AEAE6AA-1B8C-5144-821C-6E7C288F95DA}" type="presOf" srcId="{E24CC1C0-9935-41A8-957E-7509CB9DE575}" destId="{04887575-2375-2B48-8967-41CEC4AB3B23}" srcOrd="1" destOrd="0" presId="urn:microsoft.com/office/officeart/2005/8/layout/vProcess5"/>
    <dgm:cxn modelId="{C1AB74BA-F5A0-4A63-8CD9-6B1F104AEA03}" srcId="{A4A60134-3551-4919-B835-3CBA4179A5DF}" destId="{E24CC1C0-9935-41A8-957E-7509CB9DE575}" srcOrd="1" destOrd="0" parTransId="{357C5F3D-44CE-46A5-A4EE-32BA159A40DF}" sibTransId="{E4768A8E-CA7E-488E-BAAF-178F9CAB92B2}"/>
    <dgm:cxn modelId="{4C9A7DDE-31DA-3B49-AD23-C6DC6D83A220}" type="presOf" srcId="{A4308918-EA53-4817-B04F-D177ABE6B05B}" destId="{B029C172-C645-8644-B7BE-1146A8666E3D}" srcOrd="1" destOrd="0" presId="urn:microsoft.com/office/officeart/2005/8/layout/vProcess5"/>
    <dgm:cxn modelId="{D7D553E0-BC7F-854A-9177-F04E92142498}" type="presOf" srcId="{A4A60134-3551-4919-B835-3CBA4179A5DF}" destId="{61002BB3-8082-2148-9CFA-6A5476B02CF2}" srcOrd="0" destOrd="0" presId="urn:microsoft.com/office/officeart/2005/8/layout/vProcess5"/>
    <dgm:cxn modelId="{25C42CE3-D6DA-F448-83CB-191E61D94081}" type="presOf" srcId="{6E86C36A-19B6-411B-9DD2-EAC0A12CAA21}" destId="{05A8D22B-CD48-5F4C-B214-EACE721E5445}" srcOrd="1" destOrd="0" presId="urn:microsoft.com/office/officeart/2005/8/layout/vProcess5"/>
    <dgm:cxn modelId="{49CB86E5-CA01-814E-9C22-3D19D74187FF}" type="presOf" srcId="{3EF5CDEF-8BF7-4BF7-AB65-F50E5F5F511B}" destId="{86807141-D30E-6641-940A-B998BB7949EE}" srcOrd="0" destOrd="0" presId="urn:microsoft.com/office/officeart/2005/8/layout/vProcess5"/>
    <dgm:cxn modelId="{41E9F53E-353A-EF43-8785-8A66E3C9BECC}" type="presParOf" srcId="{61002BB3-8082-2148-9CFA-6A5476B02CF2}" destId="{1DC22C36-F54A-684A-BB9A-BC4ABBE83173}" srcOrd="0" destOrd="0" presId="urn:microsoft.com/office/officeart/2005/8/layout/vProcess5"/>
    <dgm:cxn modelId="{BD39D49D-64BA-8F49-84E6-A530908797CA}" type="presParOf" srcId="{61002BB3-8082-2148-9CFA-6A5476B02CF2}" destId="{95E7A714-09A1-1E4E-9658-E5A74A6E0AAF}" srcOrd="1" destOrd="0" presId="urn:microsoft.com/office/officeart/2005/8/layout/vProcess5"/>
    <dgm:cxn modelId="{7B85DAD3-EA6F-2D4E-AADB-D27756DD9C43}" type="presParOf" srcId="{61002BB3-8082-2148-9CFA-6A5476B02CF2}" destId="{78C3AA35-DCFA-BE42-BB41-D46A474375E1}" srcOrd="2" destOrd="0" presId="urn:microsoft.com/office/officeart/2005/8/layout/vProcess5"/>
    <dgm:cxn modelId="{05BB7B40-ED2C-3348-9B3D-3540BBA9F15A}" type="presParOf" srcId="{61002BB3-8082-2148-9CFA-6A5476B02CF2}" destId="{86807141-D30E-6641-940A-B998BB7949EE}" srcOrd="3" destOrd="0" presId="urn:microsoft.com/office/officeart/2005/8/layout/vProcess5"/>
    <dgm:cxn modelId="{47151148-ED32-4641-A0A4-346AA19A5A43}" type="presParOf" srcId="{61002BB3-8082-2148-9CFA-6A5476B02CF2}" destId="{1076DD0A-1B43-D842-AB6D-0FE7AA45EACC}" srcOrd="4" destOrd="0" presId="urn:microsoft.com/office/officeart/2005/8/layout/vProcess5"/>
    <dgm:cxn modelId="{B5DA9579-3FA8-CC45-9164-AC3AEEA9476E}" type="presParOf" srcId="{61002BB3-8082-2148-9CFA-6A5476B02CF2}" destId="{4234E008-FA73-FC49-B538-1F25D900EBF1}" srcOrd="5" destOrd="0" presId="urn:microsoft.com/office/officeart/2005/8/layout/vProcess5"/>
    <dgm:cxn modelId="{DF9F3372-3BC4-1646-B25E-9C958241C2CC}" type="presParOf" srcId="{61002BB3-8082-2148-9CFA-6A5476B02CF2}" destId="{4404F6FA-AEAE-CE4D-842E-3EFCBFBA0C0C}" srcOrd="6" destOrd="0" presId="urn:microsoft.com/office/officeart/2005/8/layout/vProcess5"/>
    <dgm:cxn modelId="{02B51C10-ECD6-0A4D-A90D-1CAB6FDE4574}" type="presParOf" srcId="{61002BB3-8082-2148-9CFA-6A5476B02CF2}" destId="{1F5FBFE4-1704-5F49-AE62-71774D13868B}" srcOrd="7" destOrd="0" presId="urn:microsoft.com/office/officeart/2005/8/layout/vProcess5"/>
    <dgm:cxn modelId="{CEB281AE-9CD8-B947-8D1F-98A4C0CD7E6D}" type="presParOf" srcId="{61002BB3-8082-2148-9CFA-6A5476B02CF2}" destId="{05A8D22B-CD48-5F4C-B214-EACE721E5445}" srcOrd="8" destOrd="0" presId="urn:microsoft.com/office/officeart/2005/8/layout/vProcess5"/>
    <dgm:cxn modelId="{7CB4F125-5A64-2C45-B1DB-70A29A35A8C0}" type="presParOf" srcId="{61002BB3-8082-2148-9CFA-6A5476B02CF2}" destId="{04887575-2375-2B48-8967-41CEC4AB3B23}" srcOrd="9" destOrd="0" presId="urn:microsoft.com/office/officeart/2005/8/layout/vProcess5"/>
    <dgm:cxn modelId="{FADD09BD-3B8F-A246-8A89-63C76E4BEC37}" type="presParOf" srcId="{61002BB3-8082-2148-9CFA-6A5476B02CF2}" destId="{98178E96-907E-564F-AB65-10B2E45C9D7B}" srcOrd="10" destOrd="0" presId="urn:microsoft.com/office/officeart/2005/8/layout/vProcess5"/>
    <dgm:cxn modelId="{D5AC16EF-B958-EA41-AD04-4B0AB04861E0}" type="presParOf" srcId="{61002BB3-8082-2148-9CFA-6A5476B02CF2}" destId="{B029C172-C645-8644-B7BE-1146A8666E3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2C1CF-2226-48B3-BEB4-C3A9DA53D2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40A03-B46E-4D03-BE73-24231F9C9460}">
      <dgm:prSet/>
      <dgm:spPr/>
      <dgm:t>
        <a:bodyPr/>
        <a:lstStyle/>
        <a:p>
          <a:r>
            <a:rPr lang="fr-FR"/>
            <a:t>The strategy consists of allocating resources </a:t>
          </a:r>
          <a:endParaRPr lang="en-US"/>
        </a:p>
      </dgm:t>
    </dgm:pt>
    <dgm:pt modelId="{7395AA02-92B8-4722-94A0-FBC90F4AC46A}" type="parTrans" cxnId="{A0E52189-1CDE-4266-8613-78AF3AE55283}">
      <dgm:prSet/>
      <dgm:spPr/>
      <dgm:t>
        <a:bodyPr/>
        <a:lstStyle/>
        <a:p>
          <a:endParaRPr lang="en-US"/>
        </a:p>
      </dgm:t>
    </dgm:pt>
    <dgm:pt modelId="{32B46844-5A25-4E11-ABF5-B59CA4FA48A1}" type="sibTrans" cxnId="{A0E52189-1CDE-4266-8613-78AF3AE55283}">
      <dgm:prSet/>
      <dgm:spPr/>
      <dgm:t>
        <a:bodyPr/>
        <a:lstStyle/>
        <a:p>
          <a:endParaRPr lang="en-US"/>
        </a:p>
      </dgm:t>
    </dgm:pt>
    <dgm:pt modelId="{DC70A28D-35F3-4120-8561-A71CCD0F6A77}">
      <dgm:prSet/>
      <dgm:spPr/>
      <dgm:t>
        <a:bodyPr/>
        <a:lstStyle/>
        <a:p>
          <a:r>
            <a:rPr lang="fr-FR"/>
            <a:t>... aiming at long-term objectives: long term means uncertainty! </a:t>
          </a:r>
          <a:endParaRPr lang="en-US"/>
        </a:p>
      </dgm:t>
    </dgm:pt>
    <dgm:pt modelId="{9AF3AF98-EBFB-4A4C-A627-9137D55E610B}" type="parTrans" cxnId="{C2EA76F6-B427-43A3-A92B-9353D6968E9E}">
      <dgm:prSet/>
      <dgm:spPr/>
      <dgm:t>
        <a:bodyPr/>
        <a:lstStyle/>
        <a:p>
          <a:endParaRPr lang="en-US"/>
        </a:p>
      </dgm:t>
    </dgm:pt>
    <dgm:pt modelId="{B7B123B6-6858-48E3-ABBE-6803648C56E1}" type="sibTrans" cxnId="{C2EA76F6-B427-43A3-A92B-9353D6968E9E}">
      <dgm:prSet/>
      <dgm:spPr/>
      <dgm:t>
        <a:bodyPr/>
        <a:lstStyle/>
        <a:p>
          <a:endParaRPr lang="en-US"/>
        </a:p>
      </dgm:t>
    </dgm:pt>
    <dgm:pt modelId="{FCFC64D7-008C-4D79-9F8C-92CB6391C747}">
      <dgm:prSet/>
      <dgm:spPr/>
      <dgm:t>
        <a:bodyPr/>
        <a:lstStyle/>
        <a:p>
          <a:r>
            <a:rPr lang="fr-FR" dirty="0"/>
            <a:t>... in order to gain a competitive advantage (over competitors) </a:t>
          </a:r>
          <a:endParaRPr lang="en-US" dirty="0"/>
        </a:p>
      </dgm:t>
    </dgm:pt>
    <dgm:pt modelId="{8E300BEF-D58C-404E-9C9A-013AF1C8FCC5}" type="parTrans" cxnId="{BAEF9E3E-7548-4227-878B-2F25C4963E00}">
      <dgm:prSet/>
      <dgm:spPr/>
      <dgm:t>
        <a:bodyPr/>
        <a:lstStyle/>
        <a:p>
          <a:endParaRPr lang="en-US"/>
        </a:p>
      </dgm:t>
    </dgm:pt>
    <dgm:pt modelId="{B8EDDA4F-253B-4A50-A0B5-478CB95D23E3}" type="sibTrans" cxnId="{BAEF9E3E-7548-4227-878B-2F25C4963E00}">
      <dgm:prSet/>
      <dgm:spPr/>
      <dgm:t>
        <a:bodyPr/>
        <a:lstStyle/>
        <a:p>
          <a:endParaRPr lang="en-US"/>
        </a:p>
      </dgm:t>
    </dgm:pt>
    <dgm:pt modelId="{F3DF1E59-0A2C-400E-9EF2-DF7739FEB6CF}">
      <dgm:prSet/>
      <dgm:spPr/>
      <dgm:t>
        <a:bodyPr/>
        <a:lstStyle/>
        <a:p>
          <a:r>
            <a:rPr lang="fr-FR" dirty="0"/>
            <a:t>Strategic decisions are only </a:t>
          </a:r>
          <a:br>
            <a:rPr lang="fr-FR" dirty="0"/>
          </a:br>
          <a:r>
            <a:rPr lang="fr-FR" dirty="0"/>
            <a:t>neither operational nor tactical : </a:t>
          </a:r>
          <a:endParaRPr lang="en-US" dirty="0"/>
        </a:p>
      </dgm:t>
    </dgm:pt>
    <dgm:pt modelId="{A7C39FC2-A4EA-4871-A979-4F95EBA75F3B}" type="parTrans" cxnId="{A181FED8-4A96-44DB-A622-A3C2D7448CC7}">
      <dgm:prSet/>
      <dgm:spPr/>
      <dgm:t>
        <a:bodyPr/>
        <a:lstStyle/>
        <a:p>
          <a:endParaRPr lang="en-US"/>
        </a:p>
      </dgm:t>
    </dgm:pt>
    <dgm:pt modelId="{0FF2AF51-31C7-495C-82EB-8107455AE51C}" type="sibTrans" cxnId="{A181FED8-4A96-44DB-A622-A3C2D7448CC7}">
      <dgm:prSet/>
      <dgm:spPr/>
      <dgm:t>
        <a:bodyPr/>
        <a:lstStyle/>
        <a:p>
          <a:endParaRPr lang="en-US"/>
        </a:p>
      </dgm:t>
    </dgm:pt>
    <dgm:pt modelId="{62BF4944-E069-4A03-855B-669595D21FA7}">
      <dgm:prSet/>
      <dgm:spPr>
        <a:solidFill>
          <a:schemeClr val="accent2"/>
        </a:solidFill>
      </dgm:spPr>
      <dgm:t>
        <a:bodyPr/>
        <a:lstStyle/>
        <a:p>
          <a:pPr>
            <a:buFont typeface="Wingdings" pitchFamily="2" charset="2"/>
            <a:buChar char="Ø"/>
          </a:pPr>
          <a:r>
            <a:rPr lang="fr-FR" dirty="0"/>
            <a:t>Choose the markets in which to be present </a:t>
          </a:r>
          <a:endParaRPr lang="en-US" dirty="0"/>
        </a:p>
      </dgm:t>
    </dgm:pt>
    <dgm:pt modelId="{D8FAAB1B-554E-4D98-9DC8-65CF5CA56508}" type="parTrans" cxnId="{19484C9B-7CF2-4315-9544-8079D3A1DF5B}">
      <dgm:prSet/>
      <dgm:spPr/>
      <dgm:t>
        <a:bodyPr/>
        <a:lstStyle/>
        <a:p>
          <a:endParaRPr lang="en-US"/>
        </a:p>
      </dgm:t>
    </dgm:pt>
    <dgm:pt modelId="{11217A89-1441-4131-8479-6B3416959558}" type="sibTrans" cxnId="{19484C9B-7CF2-4315-9544-8079D3A1DF5B}">
      <dgm:prSet/>
      <dgm:spPr/>
      <dgm:t>
        <a:bodyPr/>
        <a:lstStyle/>
        <a:p>
          <a:endParaRPr lang="en-US"/>
        </a:p>
      </dgm:t>
    </dgm:pt>
    <dgm:pt modelId="{C63CF6AA-B651-4586-8809-4413E38EC644}">
      <dgm:prSet/>
      <dgm:spPr>
        <a:solidFill>
          <a:schemeClr val="accent2"/>
        </a:solidFill>
      </dgm:spPr>
      <dgm:t>
        <a:bodyPr/>
        <a:lstStyle/>
        <a:p>
          <a:pPr>
            <a:buFont typeface="Wingdings" pitchFamily="2" charset="2"/>
            <a:buChar char="Ø"/>
          </a:pPr>
          <a:r>
            <a:rPr lang="fr-FR" dirty="0"/>
            <a:t>Develop the necessary activities: INVEST </a:t>
          </a:r>
          <a:endParaRPr lang="en-US" dirty="0"/>
        </a:p>
      </dgm:t>
    </dgm:pt>
    <dgm:pt modelId="{72D5FD9F-B7EB-473D-94C2-BDC329CFF68F}" type="sibTrans" cxnId="{1A360404-E5C8-4B02-96D9-AB9A9B767D68}">
      <dgm:prSet/>
      <dgm:spPr/>
      <dgm:t>
        <a:bodyPr/>
        <a:lstStyle/>
        <a:p>
          <a:endParaRPr lang="en-US"/>
        </a:p>
      </dgm:t>
    </dgm:pt>
    <dgm:pt modelId="{777D15D5-A7BB-4FB2-83F3-62D73C1E0D06}" type="parTrans" cxnId="{1A360404-E5C8-4B02-96D9-AB9A9B767D68}">
      <dgm:prSet/>
      <dgm:spPr/>
      <dgm:t>
        <a:bodyPr/>
        <a:lstStyle/>
        <a:p>
          <a:endParaRPr lang="en-US"/>
        </a:p>
      </dgm:t>
    </dgm:pt>
    <dgm:pt modelId="{057998B9-243B-D543-8D65-387D07C1B49D}" type="pres">
      <dgm:prSet presAssocID="{3D92C1CF-2226-48B3-BEB4-C3A9DA53D2E1}" presName="linear" presStyleCnt="0">
        <dgm:presLayoutVars>
          <dgm:animLvl val="lvl"/>
          <dgm:resizeHandles val="exact"/>
        </dgm:presLayoutVars>
      </dgm:prSet>
      <dgm:spPr/>
    </dgm:pt>
    <dgm:pt modelId="{AE1D3193-D91F-544A-AC8C-42641BEE41EF}" type="pres">
      <dgm:prSet presAssocID="{4DF40A03-B46E-4D03-BE73-24231F9C94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FE8852-8640-4A43-BA3C-D1AC2EA957F1}" type="pres">
      <dgm:prSet presAssocID="{32B46844-5A25-4E11-ABF5-B59CA4FA48A1}" presName="spacer" presStyleCnt="0"/>
      <dgm:spPr/>
    </dgm:pt>
    <dgm:pt modelId="{F1FB8F72-26AE-D343-AF67-19E766651D3B}" type="pres">
      <dgm:prSet presAssocID="{DC70A28D-35F3-4120-8561-A71CCD0F6A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D86E76-8EE0-5543-8A8E-6F5A3BFA9A5C}" type="pres">
      <dgm:prSet presAssocID="{B7B123B6-6858-48E3-ABBE-6803648C56E1}" presName="spacer" presStyleCnt="0"/>
      <dgm:spPr/>
    </dgm:pt>
    <dgm:pt modelId="{1408B85C-0422-C94A-9303-9E5F1B13D531}" type="pres">
      <dgm:prSet presAssocID="{FCFC64D7-008C-4D79-9F8C-92CB6391C7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ABC72C-115B-1549-91B9-EA49FD874135}" type="pres">
      <dgm:prSet presAssocID="{B8EDDA4F-253B-4A50-A0B5-478CB95D23E3}" presName="spacer" presStyleCnt="0"/>
      <dgm:spPr/>
    </dgm:pt>
    <dgm:pt modelId="{3AADB384-CE6A-3742-87BF-17FF65448239}" type="pres">
      <dgm:prSet presAssocID="{F3DF1E59-0A2C-400E-9EF2-DF7739FEB6C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4895CD6-7654-2146-80BD-1E6DB56F227F}" type="pres">
      <dgm:prSet presAssocID="{F3DF1E59-0A2C-400E-9EF2-DF7739FEB6C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360404-E5C8-4B02-96D9-AB9A9B767D68}" srcId="{F3DF1E59-0A2C-400E-9EF2-DF7739FEB6CF}" destId="{C63CF6AA-B651-4586-8809-4413E38EC644}" srcOrd="1" destOrd="0" parTransId="{777D15D5-A7BB-4FB2-83F3-62D73C1E0D06}" sibTransId="{72D5FD9F-B7EB-473D-94C2-BDC329CFF68F}"/>
    <dgm:cxn modelId="{BB21EC20-E322-3F41-8514-FBFBCCB6E52D}" type="presOf" srcId="{3D92C1CF-2226-48B3-BEB4-C3A9DA53D2E1}" destId="{057998B9-243B-D543-8D65-387D07C1B49D}" srcOrd="0" destOrd="0" presId="urn:microsoft.com/office/officeart/2005/8/layout/vList2"/>
    <dgm:cxn modelId="{52A74C3B-259F-1D40-8C09-CCC9988B45C1}" type="presOf" srcId="{FCFC64D7-008C-4D79-9F8C-92CB6391C747}" destId="{1408B85C-0422-C94A-9303-9E5F1B13D531}" srcOrd="0" destOrd="0" presId="urn:microsoft.com/office/officeart/2005/8/layout/vList2"/>
    <dgm:cxn modelId="{BAEF9E3E-7548-4227-878B-2F25C4963E00}" srcId="{3D92C1CF-2226-48B3-BEB4-C3A9DA53D2E1}" destId="{FCFC64D7-008C-4D79-9F8C-92CB6391C747}" srcOrd="2" destOrd="0" parTransId="{8E300BEF-D58C-404E-9C9A-013AF1C8FCC5}" sibTransId="{B8EDDA4F-253B-4A50-A0B5-478CB95D23E3}"/>
    <dgm:cxn modelId="{6EFF5344-50F0-8848-A21F-2D7C5CBC754C}" type="presOf" srcId="{DC70A28D-35F3-4120-8561-A71CCD0F6A77}" destId="{F1FB8F72-26AE-D343-AF67-19E766651D3B}" srcOrd="0" destOrd="0" presId="urn:microsoft.com/office/officeart/2005/8/layout/vList2"/>
    <dgm:cxn modelId="{36118E70-3942-B94B-83E4-5B3BC601E02E}" type="presOf" srcId="{4DF40A03-B46E-4D03-BE73-24231F9C9460}" destId="{AE1D3193-D91F-544A-AC8C-42641BEE41EF}" srcOrd="0" destOrd="0" presId="urn:microsoft.com/office/officeart/2005/8/layout/vList2"/>
    <dgm:cxn modelId="{A0E52189-1CDE-4266-8613-78AF3AE55283}" srcId="{3D92C1CF-2226-48B3-BEB4-C3A9DA53D2E1}" destId="{4DF40A03-B46E-4D03-BE73-24231F9C9460}" srcOrd="0" destOrd="0" parTransId="{7395AA02-92B8-4722-94A0-FBC90F4AC46A}" sibTransId="{32B46844-5A25-4E11-ABF5-B59CA4FA48A1}"/>
    <dgm:cxn modelId="{9298EB89-EDA8-B84B-8CCB-DC8B1A6C8FBD}" type="presOf" srcId="{C63CF6AA-B651-4586-8809-4413E38EC644}" destId="{F4895CD6-7654-2146-80BD-1E6DB56F227F}" srcOrd="0" destOrd="1" presId="urn:microsoft.com/office/officeart/2005/8/layout/vList2"/>
    <dgm:cxn modelId="{19484C9B-7CF2-4315-9544-8079D3A1DF5B}" srcId="{F3DF1E59-0A2C-400E-9EF2-DF7739FEB6CF}" destId="{62BF4944-E069-4A03-855B-669595D21FA7}" srcOrd="0" destOrd="0" parTransId="{D8FAAB1B-554E-4D98-9DC8-65CF5CA56508}" sibTransId="{11217A89-1441-4131-8479-6B3416959558}"/>
    <dgm:cxn modelId="{27D657A4-3020-A545-B687-4E4C07F923B3}" type="presOf" srcId="{62BF4944-E069-4A03-855B-669595D21FA7}" destId="{F4895CD6-7654-2146-80BD-1E6DB56F227F}" srcOrd="0" destOrd="0" presId="urn:microsoft.com/office/officeart/2005/8/layout/vList2"/>
    <dgm:cxn modelId="{2E4FC6D0-A085-1E4B-A2ED-DC4F941C0DB1}" type="presOf" srcId="{F3DF1E59-0A2C-400E-9EF2-DF7739FEB6CF}" destId="{3AADB384-CE6A-3742-87BF-17FF65448239}" srcOrd="0" destOrd="0" presId="urn:microsoft.com/office/officeart/2005/8/layout/vList2"/>
    <dgm:cxn modelId="{A181FED8-4A96-44DB-A622-A3C2D7448CC7}" srcId="{3D92C1CF-2226-48B3-BEB4-C3A9DA53D2E1}" destId="{F3DF1E59-0A2C-400E-9EF2-DF7739FEB6CF}" srcOrd="3" destOrd="0" parTransId="{A7C39FC2-A4EA-4871-A979-4F95EBA75F3B}" sibTransId="{0FF2AF51-31C7-495C-82EB-8107455AE51C}"/>
    <dgm:cxn modelId="{C2EA76F6-B427-43A3-A92B-9353D6968E9E}" srcId="{3D92C1CF-2226-48B3-BEB4-C3A9DA53D2E1}" destId="{DC70A28D-35F3-4120-8561-A71CCD0F6A77}" srcOrd="1" destOrd="0" parTransId="{9AF3AF98-EBFB-4A4C-A627-9137D55E610B}" sibTransId="{B7B123B6-6858-48E3-ABBE-6803648C56E1}"/>
    <dgm:cxn modelId="{826C4AD7-EB58-7A4C-94D5-BC294796727A}" type="presParOf" srcId="{057998B9-243B-D543-8D65-387D07C1B49D}" destId="{AE1D3193-D91F-544A-AC8C-42641BEE41EF}" srcOrd="0" destOrd="0" presId="urn:microsoft.com/office/officeart/2005/8/layout/vList2"/>
    <dgm:cxn modelId="{A8622768-DD5A-5F47-96AE-2972D4DF9539}" type="presParOf" srcId="{057998B9-243B-D543-8D65-387D07C1B49D}" destId="{B4FE8852-8640-4A43-BA3C-D1AC2EA957F1}" srcOrd="1" destOrd="0" presId="urn:microsoft.com/office/officeart/2005/8/layout/vList2"/>
    <dgm:cxn modelId="{B245BD9C-B9AE-C14D-8E56-F4D9913BAE3C}" type="presParOf" srcId="{057998B9-243B-D543-8D65-387D07C1B49D}" destId="{F1FB8F72-26AE-D343-AF67-19E766651D3B}" srcOrd="2" destOrd="0" presId="urn:microsoft.com/office/officeart/2005/8/layout/vList2"/>
    <dgm:cxn modelId="{C3BC57EB-7D38-D248-AB72-CC3330B4C067}" type="presParOf" srcId="{057998B9-243B-D543-8D65-387D07C1B49D}" destId="{B9D86E76-8EE0-5543-8A8E-6F5A3BFA9A5C}" srcOrd="3" destOrd="0" presId="urn:microsoft.com/office/officeart/2005/8/layout/vList2"/>
    <dgm:cxn modelId="{5875562E-4EF2-7547-B3D6-ADCC2D5F1EA9}" type="presParOf" srcId="{057998B9-243B-D543-8D65-387D07C1B49D}" destId="{1408B85C-0422-C94A-9303-9E5F1B13D531}" srcOrd="4" destOrd="0" presId="urn:microsoft.com/office/officeart/2005/8/layout/vList2"/>
    <dgm:cxn modelId="{5B796ACE-BC25-4F41-933F-47D1BB4119DF}" type="presParOf" srcId="{057998B9-243B-D543-8D65-387D07C1B49D}" destId="{62ABC72C-115B-1549-91B9-EA49FD874135}" srcOrd="5" destOrd="0" presId="urn:microsoft.com/office/officeart/2005/8/layout/vList2"/>
    <dgm:cxn modelId="{8CD773AA-30D7-1249-96E5-DE5EF81C74E5}" type="presParOf" srcId="{057998B9-243B-D543-8D65-387D07C1B49D}" destId="{3AADB384-CE6A-3742-87BF-17FF65448239}" srcOrd="6" destOrd="0" presId="urn:microsoft.com/office/officeart/2005/8/layout/vList2"/>
    <dgm:cxn modelId="{4730755C-1FF8-A247-99DC-E429E4FA1E23}" type="presParOf" srcId="{057998B9-243B-D543-8D65-387D07C1B49D}" destId="{F4895CD6-7654-2146-80BD-1E6DB56F227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F0307-047C-45B0-BCF7-1D68F00B626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AFEFF-A0DE-41DA-BA14-FF82C01B541D}">
      <dgm:prSet/>
      <dgm:spPr>
        <a:solidFill>
          <a:schemeClr val="accent5"/>
        </a:solidFill>
      </dgm:spPr>
      <dgm:t>
        <a:bodyPr/>
        <a:lstStyle/>
        <a:p>
          <a:r>
            <a:rPr lang="fr-FR" dirty="0"/>
            <a:t>What are the company's business lines/missions? </a:t>
          </a:r>
          <a:endParaRPr lang="en-US" dirty="0"/>
        </a:p>
      </dgm:t>
    </dgm:pt>
    <dgm:pt modelId="{3E3413A1-14FF-4A41-9217-1898DEB138C3}" type="parTrans" cxnId="{E25B0F06-BD86-414B-A7D9-9A712F43E923}">
      <dgm:prSet/>
      <dgm:spPr/>
      <dgm:t>
        <a:bodyPr/>
        <a:lstStyle/>
        <a:p>
          <a:endParaRPr lang="en-US"/>
        </a:p>
      </dgm:t>
    </dgm:pt>
    <dgm:pt modelId="{74126046-E411-456E-BBAE-EAB84614CFCD}" type="sibTrans" cxnId="{E25B0F06-BD86-414B-A7D9-9A712F43E923}">
      <dgm:prSet/>
      <dgm:spPr/>
      <dgm:t>
        <a:bodyPr/>
        <a:lstStyle/>
        <a:p>
          <a:endParaRPr lang="en-US"/>
        </a:p>
      </dgm:t>
    </dgm:pt>
    <dgm:pt modelId="{53D8CEE8-604F-4476-B82F-0A8EBC165CE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Know who she is and what she wants (to do / to be) </a:t>
          </a:r>
          <a:endParaRPr lang="en-US"/>
        </a:p>
      </dgm:t>
    </dgm:pt>
    <dgm:pt modelId="{B8ADA9E0-3816-4D0F-91AC-0CC244C99A49}" type="parTrans" cxnId="{8E824FE9-152F-4FAC-B894-C70C82433ECB}">
      <dgm:prSet/>
      <dgm:spPr/>
      <dgm:t>
        <a:bodyPr/>
        <a:lstStyle/>
        <a:p>
          <a:endParaRPr lang="en-US"/>
        </a:p>
      </dgm:t>
    </dgm:pt>
    <dgm:pt modelId="{B37CDA18-CB18-4671-AE5D-AB2B5F9E925D}" type="sibTrans" cxnId="{8E824FE9-152F-4FAC-B894-C70C82433ECB}">
      <dgm:prSet/>
      <dgm:spPr/>
      <dgm:t>
        <a:bodyPr/>
        <a:lstStyle/>
        <a:p>
          <a:endParaRPr lang="en-US"/>
        </a:p>
      </dgm:t>
    </dgm:pt>
    <dgm:pt modelId="{F26A014F-55B1-4CC6-B899-A5E58474DE0D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Specify the activities, in terms of </a:t>
          </a:r>
          <a:endParaRPr lang="en-US"/>
        </a:p>
      </dgm:t>
    </dgm:pt>
    <dgm:pt modelId="{4B2FFC1E-83D0-4A6B-AD85-862DD6156636}" type="parTrans" cxnId="{446C3D05-8842-4938-9817-9510BA66B1CC}">
      <dgm:prSet/>
      <dgm:spPr/>
      <dgm:t>
        <a:bodyPr/>
        <a:lstStyle/>
        <a:p>
          <a:endParaRPr lang="en-US"/>
        </a:p>
      </dgm:t>
    </dgm:pt>
    <dgm:pt modelId="{39462687-1838-4CD4-9349-75CB9F7BFAEC}" type="sibTrans" cxnId="{446C3D05-8842-4938-9817-9510BA66B1CC}">
      <dgm:prSet/>
      <dgm:spPr/>
      <dgm:t>
        <a:bodyPr/>
        <a:lstStyle/>
        <a:p>
          <a:endParaRPr lang="en-US"/>
        </a:p>
      </dgm:t>
    </dgm:pt>
    <dgm:pt modelId="{A82ABF97-9544-43FE-B55B-7DF766F3ED2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/>
            <a:t>know-how, products, markets, competition </a:t>
          </a:r>
          <a:endParaRPr lang="en-US" dirty="0"/>
        </a:p>
      </dgm:t>
    </dgm:pt>
    <dgm:pt modelId="{7F8F0E84-0353-4BA7-B4F1-78B97EA93E40}" type="parTrans" cxnId="{A1A43730-1AA6-48DD-9FAC-A8CE632115C3}">
      <dgm:prSet/>
      <dgm:spPr/>
      <dgm:t>
        <a:bodyPr/>
        <a:lstStyle/>
        <a:p>
          <a:endParaRPr lang="en-US"/>
        </a:p>
      </dgm:t>
    </dgm:pt>
    <dgm:pt modelId="{967383C9-9CA4-4D5F-B514-85A64165C84F}" type="sibTrans" cxnId="{A1A43730-1AA6-48DD-9FAC-A8CE632115C3}">
      <dgm:prSet/>
      <dgm:spPr/>
      <dgm:t>
        <a:bodyPr/>
        <a:lstStyle/>
        <a:p>
          <a:endParaRPr lang="en-US"/>
        </a:p>
      </dgm:t>
    </dgm:pt>
    <dgm:pt modelId="{755CE626-EC56-4FF1-94FE-2114A287899C}">
      <dgm:prSet/>
      <dgm:spPr>
        <a:solidFill>
          <a:schemeClr val="accent6"/>
        </a:solidFill>
      </dgm:spPr>
      <dgm:t>
        <a:bodyPr/>
        <a:lstStyle/>
        <a:p>
          <a:r>
            <a:rPr lang="fr-FR" dirty="0"/>
            <a:t>Who holds the power in the company? </a:t>
          </a:r>
          <a:endParaRPr lang="en-US" dirty="0"/>
        </a:p>
      </dgm:t>
    </dgm:pt>
    <dgm:pt modelId="{C041E45A-D67A-49C4-AECD-11A80A7B379E}" type="parTrans" cxnId="{CD0C1635-E801-493D-896A-F205A3693F33}">
      <dgm:prSet/>
      <dgm:spPr/>
      <dgm:t>
        <a:bodyPr/>
        <a:lstStyle/>
        <a:p>
          <a:endParaRPr lang="en-US"/>
        </a:p>
      </dgm:t>
    </dgm:pt>
    <dgm:pt modelId="{BCB5F7D5-D992-4FD1-A765-73CF9560DBD0}" type="sibTrans" cxnId="{CD0C1635-E801-493D-896A-F205A3693F33}">
      <dgm:prSet/>
      <dgm:spPr/>
      <dgm:t>
        <a:bodyPr/>
        <a:lstStyle/>
        <a:p>
          <a:endParaRPr lang="en-US"/>
        </a:p>
      </dgm:t>
    </dgm:pt>
    <dgm:pt modelId="{B999C81F-5285-485C-B72C-3A48D5F9A795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/>
            <a:t>Know who determines the goals of the organization. </a:t>
          </a:r>
          <a:endParaRPr lang="en-US"/>
        </a:p>
      </dgm:t>
    </dgm:pt>
    <dgm:pt modelId="{CD5C547B-FECD-4686-A085-A84A61F1F282}" type="parTrans" cxnId="{E7551FCB-D718-48E3-9E43-76537A12D71A}">
      <dgm:prSet/>
      <dgm:spPr/>
      <dgm:t>
        <a:bodyPr/>
        <a:lstStyle/>
        <a:p>
          <a:endParaRPr lang="en-US"/>
        </a:p>
      </dgm:t>
    </dgm:pt>
    <dgm:pt modelId="{96A8D8B3-0B70-4102-BA62-6BBE094D40E3}" type="sibTrans" cxnId="{E7551FCB-D718-48E3-9E43-76537A12D71A}">
      <dgm:prSet/>
      <dgm:spPr/>
      <dgm:t>
        <a:bodyPr/>
        <a:lstStyle/>
        <a:p>
          <a:endParaRPr lang="en-US"/>
        </a:p>
      </dgm:t>
    </dgm:pt>
    <dgm:pt modelId="{D85E945D-697A-42F8-8361-43C9A9B8B3F1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/>
            <a:t>Share VS </a:t>
          </a:r>
          <a:r>
            <a:rPr lang="fr-FR" dirty="0" err="1"/>
            <a:t>Stake holders </a:t>
          </a:r>
          <a:endParaRPr lang="en-US" dirty="0"/>
        </a:p>
      </dgm:t>
    </dgm:pt>
    <dgm:pt modelId="{916223DB-3E7B-495B-8883-02C37355C32C}" type="parTrans" cxnId="{156C9688-BED9-4755-AD4E-EA0D6141699F}">
      <dgm:prSet/>
      <dgm:spPr/>
      <dgm:t>
        <a:bodyPr/>
        <a:lstStyle/>
        <a:p>
          <a:endParaRPr lang="en-US"/>
        </a:p>
      </dgm:t>
    </dgm:pt>
    <dgm:pt modelId="{AF76CC07-D80A-483C-9663-4DB77EF514FB}" type="sibTrans" cxnId="{156C9688-BED9-4755-AD4E-EA0D6141699F}">
      <dgm:prSet/>
      <dgm:spPr/>
      <dgm:t>
        <a:bodyPr/>
        <a:lstStyle/>
        <a:p>
          <a:endParaRPr lang="en-US"/>
        </a:p>
      </dgm:t>
    </dgm:pt>
    <dgm:pt modelId="{966DC10D-4922-594E-A7B5-DD4D6380ACB9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dirty="0"/>
            <a:t>VW, </a:t>
          </a:r>
          <a:r>
            <a:rPr lang="fr-FR" dirty="0" err="1"/>
            <a:t>Wolfburg</a:t>
          </a:r>
          <a:r>
            <a:rPr lang="fr-FR" dirty="0"/>
            <a:t>, Lower Saxony </a:t>
          </a:r>
          <a:endParaRPr lang="en-US" dirty="0"/>
        </a:p>
      </dgm:t>
    </dgm:pt>
    <dgm:pt modelId="{C70C1878-ECCA-AC4C-A493-A413F77B1D60}" type="parTrans" cxnId="{2E003192-7848-DB45-9AB1-14054D107441}">
      <dgm:prSet/>
      <dgm:spPr/>
      <dgm:t>
        <a:bodyPr/>
        <a:lstStyle/>
        <a:p>
          <a:endParaRPr lang="fr-FR"/>
        </a:p>
      </dgm:t>
    </dgm:pt>
    <dgm:pt modelId="{D01AAD0E-E381-0541-83CF-915D6F022DFB}" type="sibTrans" cxnId="{2E003192-7848-DB45-9AB1-14054D107441}">
      <dgm:prSet/>
      <dgm:spPr/>
      <dgm:t>
        <a:bodyPr/>
        <a:lstStyle/>
        <a:p>
          <a:endParaRPr lang="fr-FR"/>
        </a:p>
      </dgm:t>
    </dgm:pt>
    <dgm:pt modelId="{859E45C3-6FC7-7244-B709-E1717D5C7587}" type="pres">
      <dgm:prSet presAssocID="{83AF0307-047C-45B0-BCF7-1D68F00B6265}" presName="Name0" presStyleCnt="0">
        <dgm:presLayoutVars>
          <dgm:dir/>
          <dgm:animLvl val="lvl"/>
          <dgm:resizeHandles val="exact"/>
        </dgm:presLayoutVars>
      </dgm:prSet>
      <dgm:spPr/>
    </dgm:pt>
    <dgm:pt modelId="{392A8212-A386-6144-901F-DA035E420CCD}" type="pres">
      <dgm:prSet presAssocID="{049AFEFF-A0DE-41DA-BA14-FF82C01B541D}" presName="composite" presStyleCnt="0"/>
      <dgm:spPr/>
    </dgm:pt>
    <dgm:pt modelId="{A80D5596-95BF-C447-8A69-2EE1853E0248}" type="pres">
      <dgm:prSet presAssocID="{049AFEFF-A0DE-41DA-BA14-FF82C01B541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097512D-27CD-3F47-B15D-270F52835755}" type="pres">
      <dgm:prSet presAssocID="{049AFEFF-A0DE-41DA-BA14-FF82C01B541D}" presName="desTx" presStyleLbl="alignAccFollowNode1" presStyleIdx="0" presStyleCnt="2">
        <dgm:presLayoutVars>
          <dgm:bulletEnabled val="1"/>
        </dgm:presLayoutVars>
      </dgm:prSet>
      <dgm:spPr/>
    </dgm:pt>
    <dgm:pt modelId="{F8173D4D-EBD5-6844-B6AC-CE5FC94FFC76}" type="pres">
      <dgm:prSet presAssocID="{74126046-E411-456E-BBAE-EAB84614CFCD}" presName="space" presStyleCnt="0"/>
      <dgm:spPr/>
    </dgm:pt>
    <dgm:pt modelId="{13A0551E-B8DD-524D-9FBE-B2EF3D8B5FA6}" type="pres">
      <dgm:prSet presAssocID="{755CE626-EC56-4FF1-94FE-2114A287899C}" presName="composite" presStyleCnt="0"/>
      <dgm:spPr/>
    </dgm:pt>
    <dgm:pt modelId="{3D09FB00-7195-0149-BA03-A444343164E1}" type="pres">
      <dgm:prSet presAssocID="{755CE626-EC56-4FF1-94FE-2114A287899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A59942E-EA98-7442-9E41-1A12752C461D}" type="pres">
      <dgm:prSet presAssocID="{755CE626-EC56-4FF1-94FE-2114A287899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46C3D05-8842-4938-9817-9510BA66B1CC}" srcId="{53D8CEE8-604F-4476-B82F-0A8EBC165CE4}" destId="{F26A014F-55B1-4CC6-B899-A5E58474DE0D}" srcOrd="0" destOrd="0" parTransId="{4B2FFC1E-83D0-4A6B-AD85-862DD6156636}" sibTransId="{39462687-1838-4CD4-9349-75CB9F7BFAEC}"/>
    <dgm:cxn modelId="{E25B0F06-BD86-414B-A7D9-9A712F43E923}" srcId="{83AF0307-047C-45B0-BCF7-1D68F00B6265}" destId="{049AFEFF-A0DE-41DA-BA14-FF82C01B541D}" srcOrd="0" destOrd="0" parTransId="{3E3413A1-14FF-4A41-9217-1898DEB138C3}" sibTransId="{74126046-E411-456E-BBAE-EAB84614CFCD}"/>
    <dgm:cxn modelId="{16669011-BED5-D845-9F5F-C102B58DCCE3}" type="presOf" srcId="{A82ABF97-9544-43FE-B55B-7DF766F3ED2F}" destId="{7097512D-27CD-3F47-B15D-270F52835755}" srcOrd="0" destOrd="2" presId="urn:microsoft.com/office/officeart/2005/8/layout/hList1"/>
    <dgm:cxn modelId="{A1A43730-1AA6-48DD-9FAC-A8CE632115C3}" srcId="{F26A014F-55B1-4CC6-B899-A5E58474DE0D}" destId="{A82ABF97-9544-43FE-B55B-7DF766F3ED2F}" srcOrd="0" destOrd="0" parTransId="{7F8F0E84-0353-4BA7-B4F1-78B97EA93E40}" sibTransId="{967383C9-9CA4-4D5F-B514-85A64165C84F}"/>
    <dgm:cxn modelId="{CD0C1635-E801-493D-896A-F205A3693F33}" srcId="{83AF0307-047C-45B0-BCF7-1D68F00B6265}" destId="{755CE626-EC56-4FF1-94FE-2114A287899C}" srcOrd="1" destOrd="0" parTransId="{C041E45A-D67A-49C4-AECD-11A80A7B379E}" sibTransId="{BCB5F7D5-D992-4FD1-A765-73CF9560DBD0}"/>
    <dgm:cxn modelId="{C87DD139-8FBC-2D42-A7FE-E77BC0D2ACD0}" type="presOf" srcId="{D85E945D-697A-42F8-8361-43C9A9B8B3F1}" destId="{DA59942E-EA98-7442-9E41-1A12752C461D}" srcOrd="0" destOrd="1" presId="urn:microsoft.com/office/officeart/2005/8/layout/hList1"/>
    <dgm:cxn modelId="{E546B045-6305-4A4B-A063-5926351AF321}" type="presOf" srcId="{83AF0307-047C-45B0-BCF7-1D68F00B6265}" destId="{859E45C3-6FC7-7244-B709-E1717D5C7587}" srcOrd="0" destOrd="0" presId="urn:microsoft.com/office/officeart/2005/8/layout/hList1"/>
    <dgm:cxn modelId="{42BF3258-C0DB-1543-ACDF-A1E4F7F38911}" type="presOf" srcId="{049AFEFF-A0DE-41DA-BA14-FF82C01B541D}" destId="{A80D5596-95BF-C447-8A69-2EE1853E0248}" srcOrd="0" destOrd="0" presId="urn:microsoft.com/office/officeart/2005/8/layout/hList1"/>
    <dgm:cxn modelId="{5D63F75D-C1EE-7443-89CF-BC06DEED43C1}" type="presOf" srcId="{755CE626-EC56-4FF1-94FE-2114A287899C}" destId="{3D09FB00-7195-0149-BA03-A444343164E1}" srcOrd="0" destOrd="0" presId="urn:microsoft.com/office/officeart/2005/8/layout/hList1"/>
    <dgm:cxn modelId="{19E12971-8AB0-D840-B033-AA225FE59953}" type="presOf" srcId="{B999C81F-5285-485C-B72C-3A48D5F9A795}" destId="{DA59942E-EA98-7442-9E41-1A12752C461D}" srcOrd="0" destOrd="0" presId="urn:microsoft.com/office/officeart/2005/8/layout/hList1"/>
    <dgm:cxn modelId="{156C9688-BED9-4755-AD4E-EA0D6141699F}" srcId="{B999C81F-5285-485C-B72C-3A48D5F9A795}" destId="{D85E945D-697A-42F8-8361-43C9A9B8B3F1}" srcOrd="0" destOrd="0" parTransId="{916223DB-3E7B-495B-8883-02C37355C32C}" sibTransId="{AF76CC07-D80A-483C-9663-4DB77EF514FB}"/>
    <dgm:cxn modelId="{2E003192-7848-DB45-9AB1-14054D107441}" srcId="{D85E945D-697A-42F8-8361-43C9A9B8B3F1}" destId="{966DC10D-4922-594E-A7B5-DD4D6380ACB9}" srcOrd="0" destOrd="0" parTransId="{C70C1878-ECCA-AC4C-A493-A413F77B1D60}" sibTransId="{D01AAD0E-E381-0541-83CF-915D6F022DFB}"/>
    <dgm:cxn modelId="{492FA5A0-F839-704B-96DE-95CFD3A2DAD4}" type="presOf" srcId="{53D8CEE8-604F-4476-B82F-0A8EBC165CE4}" destId="{7097512D-27CD-3F47-B15D-270F52835755}" srcOrd="0" destOrd="0" presId="urn:microsoft.com/office/officeart/2005/8/layout/hList1"/>
    <dgm:cxn modelId="{3E6473AF-8548-7C44-86D3-22B9B6A58707}" type="presOf" srcId="{966DC10D-4922-594E-A7B5-DD4D6380ACB9}" destId="{DA59942E-EA98-7442-9E41-1A12752C461D}" srcOrd="0" destOrd="2" presId="urn:microsoft.com/office/officeart/2005/8/layout/hList1"/>
    <dgm:cxn modelId="{E7551FCB-D718-48E3-9E43-76537A12D71A}" srcId="{755CE626-EC56-4FF1-94FE-2114A287899C}" destId="{B999C81F-5285-485C-B72C-3A48D5F9A795}" srcOrd="0" destOrd="0" parTransId="{CD5C547B-FECD-4686-A085-A84A61F1F282}" sibTransId="{96A8D8B3-0B70-4102-BA62-6BBE094D40E3}"/>
    <dgm:cxn modelId="{8E824FE9-152F-4FAC-B894-C70C82433ECB}" srcId="{049AFEFF-A0DE-41DA-BA14-FF82C01B541D}" destId="{53D8CEE8-604F-4476-B82F-0A8EBC165CE4}" srcOrd="0" destOrd="0" parTransId="{B8ADA9E0-3816-4D0F-91AC-0CC244C99A49}" sibTransId="{B37CDA18-CB18-4671-AE5D-AB2B5F9E925D}"/>
    <dgm:cxn modelId="{6E9890FD-5594-CC4D-BE53-B0F5B3451BD1}" type="presOf" srcId="{F26A014F-55B1-4CC6-B899-A5E58474DE0D}" destId="{7097512D-27CD-3F47-B15D-270F52835755}" srcOrd="0" destOrd="1" presId="urn:microsoft.com/office/officeart/2005/8/layout/hList1"/>
    <dgm:cxn modelId="{E55233EA-29CB-9B47-88AF-9D2D5D6A2EC2}" type="presParOf" srcId="{859E45C3-6FC7-7244-B709-E1717D5C7587}" destId="{392A8212-A386-6144-901F-DA035E420CCD}" srcOrd="0" destOrd="0" presId="urn:microsoft.com/office/officeart/2005/8/layout/hList1"/>
    <dgm:cxn modelId="{2A29BABF-DB58-BA48-983C-C2E327FA5C94}" type="presParOf" srcId="{392A8212-A386-6144-901F-DA035E420CCD}" destId="{A80D5596-95BF-C447-8A69-2EE1853E0248}" srcOrd="0" destOrd="0" presId="urn:microsoft.com/office/officeart/2005/8/layout/hList1"/>
    <dgm:cxn modelId="{9C763E43-CF27-6A47-A9F1-210BBBEE7604}" type="presParOf" srcId="{392A8212-A386-6144-901F-DA035E420CCD}" destId="{7097512D-27CD-3F47-B15D-270F52835755}" srcOrd="1" destOrd="0" presId="urn:microsoft.com/office/officeart/2005/8/layout/hList1"/>
    <dgm:cxn modelId="{866547EE-A164-6F40-AD0D-463CCA8F4A15}" type="presParOf" srcId="{859E45C3-6FC7-7244-B709-E1717D5C7587}" destId="{F8173D4D-EBD5-6844-B6AC-CE5FC94FFC76}" srcOrd="1" destOrd="0" presId="urn:microsoft.com/office/officeart/2005/8/layout/hList1"/>
    <dgm:cxn modelId="{E826625F-D0FA-7B4D-860A-986E91262346}" type="presParOf" srcId="{859E45C3-6FC7-7244-B709-E1717D5C7587}" destId="{13A0551E-B8DD-524D-9FBE-B2EF3D8B5FA6}" srcOrd="2" destOrd="0" presId="urn:microsoft.com/office/officeart/2005/8/layout/hList1"/>
    <dgm:cxn modelId="{715FD1FE-C7DD-4146-9C7B-78F52A261C6C}" type="presParOf" srcId="{13A0551E-B8DD-524D-9FBE-B2EF3D8B5FA6}" destId="{3D09FB00-7195-0149-BA03-A444343164E1}" srcOrd="0" destOrd="0" presId="urn:microsoft.com/office/officeart/2005/8/layout/hList1"/>
    <dgm:cxn modelId="{C06AFD63-8F21-8A40-AEC8-27172C137C98}" type="presParOf" srcId="{13A0551E-B8DD-524D-9FBE-B2EF3D8B5FA6}" destId="{DA59942E-EA98-7442-9E41-1A12752C46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C10B61-0015-44AD-A6B9-C68DE209BB8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F86A8B-209C-43B9-ABD0-5C0F385F2CE9}">
      <dgm:prSet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defining </a:t>
          </a:r>
          <a:r>
            <a:rPr lang="en-US" dirty="0"/>
            <a:t>the job and </a:t>
          </a:r>
          <a:r>
            <a:rPr lang="en-US" dirty="0" err="1"/>
            <a:t>a specific way of exercising this </a:t>
          </a:r>
          <a:r>
            <a:rPr lang="en-US" dirty="0"/>
            <a:t>job and </a:t>
          </a:r>
          <a:r>
            <a:rPr lang="en-US" dirty="0" err="1"/>
            <a:t>formulating its </a:t>
          </a:r>
          <a:r>
            <a:rPr lang="en-US" dirty="0"/>
            <a:t>mission</a:t>
          </a:r>
        </a:p>
      </dgm:t>
    </dgm:pt>
    <dgm:pt modelId="{D1B29219-8750-459F-BDC1-14B22D957E3C}" type="parTrans" cxnId="{AD898394-0B17-4920-89CC-AA850A21C1CE}">
      <dgm:prSet/>
      <dgm:spPr/>
      <dgm:t>
        <a:bodyPr/>
        <a:lstStyle/>
        <a:p>
          <a:endParaRPr lang="en-US"/>
        </a:p>
      </dgm:t>
    </dgm:pt>
    <dgm:pt modelId="{7947FDC0-E7B8-411A-94B3-ADD4B47D7956}" type="sibTrans" cxnId="{AD898394-0B17-4920-89CC-AA850A21C1CE}">
      <dgm:prSet/>
      <dgm:spPr/>
      <dgm:t>
        <a:bodyPr/>
        <a:lstStyle/>
        <a:p>
          <a:endParaRPr lang="en-US"/>
        </a:p>
      </dgm:t>
    </dgm:pt>
    <dgm:pt modelId="{128987A1-9698-4E6A-B451-60F749F674F3}">
      <dgm:prSet/>
      <dgm:spPr/>
      <dgm:t>
        <a:bodyPr/>
        <a:lstStyle/>
        <a:p>
          <a:r>
            <a:rPr lang="en-US" b="1" dirty="0" err="1"/>
            <a:t>a corporate identity </a:t>
          </a:r>
          <a:r>
            <a:rPr lang="en-US" b="1" dirty="0"/>
            <a:t>/ culture </a:t>
          </a:r>
          <a:r>
            <a:rPr lang="en-US" b="1" i="1" dirty="0"/>
            <a:t>(mission statement) </a:t>
          </a:r>
          <a:endParaRPr lang="en-US" b="1" dirty="0"/>
        </a:p>
      </dgm:t>
    </dgm:pt>
    <dgm:pt modelId="{45875835-68AA-4E65-AE3B-76A372962788}" type="parTrans" cxnId="{93B99978-40A9-4A6C-BA0C-2372B8668093}">
      <dgm:prSet/>
      <dgm:spPr/>
      <dgm:t>
        <a:bodyPr/>
        <a:lstStyle/>
        <a:p>
          <a:endParaRPr lang="en-US"/>
        </a:p>
      </dgm:t>
    </dgm:pt>
    <dgm:pt modelId="{854E5636-2AA0-43FF-837A-614B6CC82B4E}" type="sibTrans" cxnId="{93B99978-40A9-4A6C-BA0C-2372B8668093}">
      <dgm:prSet/>
      <dgm:spPr/>
      <dgm:t>
        <a:bodyPr/>
        <a:lstStyle/>
        <a:p>
          <a:endParaRPr lang="en-US"/>
        </a:p>
      </dgm:t>
    </dgm:pt>
    <dgm:pt modelId="{6CC33BA8-56F2-49A2-9F4A-12BCDFA62B8D}">
      <dgm:prSet/>
      <dgm:spPr/>
      <dgm:t>
        <a:bodyPr/>
        <a:lstStyle/>
        <a:p>
          <a:r>
            <a:rPr lang="en-US"/>
            <a:t>Through vision on how to achieve a high level of performance in its sector of activity</a:t>
          </a:r>
        </a:p>
      </dgm:t>
    </dgm:pt>
    <dgm:pt modelId="{E031B43B-7DCF-4C45-829F-BB9BAF5A17BC}" type="parTrans" cxnId="{359B1BE8-E755-4BD2-B20D-12CD4987602D}">
      <dgm:prSet/>
      <dgm:spPr/>
      <dgm:t>
        <a:bodyPr/>
        <a:lstStyle/>
        <a:p>
          <a:endParaRPr lang="en-US"/>
        </a:p>
      </dgm:t>
    </dgm:pt>
    <dgm:pt modelId="{66B6E931-DAF3-49E5-8DC8-32BE81F5F596}" type="sibTrans" cxnId="{359B1BE8-E755-4BD2-B20D-12CD4987602D}">
      <dgm:prSet/>
      <dgm:spPr/>
      <dgm:t>
        <a:bodyPr/>
        <a:lstStyle/>
        <a:p>
          <a:endParaRPr lang="en-US"/>
        </a:p>
      </dgm:t>
    </dgm:pt>
    <dgm:pt modelId="{55ED9651-D33A-4909-86DE-08E8B6F5161A}">
      <dgm:prSet/>
      <dgm:spPr/>
      <dgm:t>
        <a:bodyPr/>
        <a:lstStyle/>
        <a:p>
          <a:r>
            <a:rPr lang="en-US" b="1"/>
            <a:t>a </a:t>
          </a:r>
          <a:r>
            <a:rPr lang="en-US" b="1" i="1"/>
            <a:t>business </a:t>
          </a:r>
          <a:r>
            <a:rPr lang="en-US" b="1"/>
            <a:t>model </a:t>
          </a:r>
          <a:endParaRPr lang="en-US"/>
        </a:p>
      </dgm:t>
    </dgm:pt>
    <dgm:pt modelId="{FD8E2DCE-FE08-49EB-A493-9B5EA9839F02}" type="parTrans" cxnId="{7E52A007-A2D8-4062-9292-92A74FFA09F6}">
      <dgm:prSet/>
      <dgm:spPr/>
      <dgm:t>
        <a:bodyPr/>
        <a:lstStyle/>
        <a:p>
          <a:endParaRPr lang="en-US"/>
        </a:p>
      </dgm:t>
    </dgm:pt>
    <dgm:pt modelId="{933BC1C3-4E30-4D7B-99AF-09658747AC25}" type="sibTrans" cxnId="{7E52A007-A2D8-4062-9292-92A74FFA09F6}">
      <dgm:prSet/>
      <dgm:spPr/>
      <dgm:t>
        <a:bodyPr/>
        <a:lstStyle/>
        <a:p>
          <a:endParaRPr lang="en-US"/>
        </a:p>
      </dgm:t>
    </dgm:pt>
    <dgm:pt modelId="{A933B16F-ECA8-4213-B410-B9D0788918C8}">
      <dgm:prSet/>
      <dgm:spPr/>
      <dgm:t>
        <a:bodyPr/>
        <a:lstStyle/>
        <a:p>
          <a:r>
            <a:rPr lang="en-US" b="1"/>
            <a:t>a </a:t>
          </a:r>
          <a:r>
            <a:rPr lang="en-US" b="1" i="1"/>
            <a:t>leadership</a:t>
          </a:r>
          <a:r>
            <a:rPr lang="en-US" b="1"/>
            <a:t> style </a:t>
          </a:r>
          <a:endParaRPr lang="en-US"/>
        </a:p>
      </dgm:t>
    </dgm:pt>
    <dgm:pt modelId="{2A8B1907-6FC0-4255-98B0-CC4EA4B5736F}" type="parTrans" cxnId="{D620E244-1504-49B9-B9AF-F398BA351C35}">
      <dgm:prSet/>
      <dgm:spPr/>
      <dgm:t>
        <a:bodyPr/>
        <a:lstStyle/>
        <a:p>
          <a:endParaRPr lang="en-US"/>
        </a:p>
      </dgm:t>
    </dgm:pt>
    <dgm:pt modelId="{986C3C12-5E04-46D7-9D7A-656C40688ADA}" type="sibTrans" cxnId="{D620E244-1504-49B9-B9AF-F398BA351C35}">
      <dgm:prSet/>
      <dgm:spPr/>
      <dgm:t>
        <a:bodyPr/>
        <a:lstStyle/>
        <a:p>
          <a:endParaRPr lang="en-US"/>
        </a:p>
      </dgm:t>
    </dgm:pt>
    <dgm:pt modelId="{A8DC13E5-B99A-074F-875C-54BE091BD19A}" type="pres">
      <dgm:prSet presAssocID="{3DC10B61-0015-44AD-A6B9-C68DE209BB8F}" presName="Name0" presStyleCnt="0">
        <dgm:presLayoutVars>
          <dgm:dir/>
          <dgm:animLvl val="lvl"/>
          <dgm:resizeHandles val="exact"/>
        </dgm:presLayoutVars>
      </dgm:prSet>
      <dgm:spPr/>
    </dgm:pt>
    <dgm:pt modelId="{963A05F8-E273-6D48-AE76-991E13E04D1F}" type="pres">
      <dgm:prSet presAssocID="{E8F86A8B-209C-43B9-ABD0-5C0F385F2CE9}" presName="linNode" presStyleCnt="0"/>
      <dgm:spPr/>
    </dgm:pt>
    <dgm:pt modelId="{86AB0C32-3C96-C345-A9F1-5C19AF0D2205}" type="pres">
      <dgm:prSet presAssocID="{E8F86A8B-209C-43B9-ABD0-5C0F385F2CE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F572C65-342F-5F41-A9CC-318B8CC4D015}" type="pres">
      <dgm:prSet presAssocID="{E8F86A8B-209C-43B9-ABD0-5C0F385F2CE9}" presName="descendantText" presStyleLbl="alignAccFollowNode1" presStyleIdx="0" presStyleCnt="2">
        <dgm:presLayoutVars>
          <dgm:bulletEnabled val="1"/>
        </dgm:presLayoutVars>
      </dgm:prSet>
      <dgm:spPr/>
    </dgm:pt>
    <dgm:pt modelId="{FAF7A356-56AE-D04C-AEC0-E21B64E9D327}" type="pres">
      <dgm:prSet presAssocID="{7947FDC0-E7B8-411A-94B3-ADD4B47D7956}" presName="sp" presStyleCnt="0"/>
      <dgm:spPr/>
    </dgm:pt>
    <dgm:pt modelId="{10E5AB86-A35B-2E4A-8888-F1FEB30769F3}" type="pres">
      <dgm:prSet presAssocID="{6CC33BA8-56F2-49A2-9F4A-12BCDFA62B8D}" presName="linNode" presStyleCnt="0"/>
      <dgm:spPr/>
    </dgm:pt>
    <dgm:pt modelId="{F5CFB249-2C76-E348-8113-91FCF8C70DDA}" type="pres">
      <dgm:prSet presAssocID="{6CC33BA8-56F2-49A2-9F4A-12BCDFA62B8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FC355E1-AE49-F240-B44F-B3770913AAF4}" type="pres">
      <dgm:prSet presAssocID="{6CC33BA8-56F2-49A2-9F4A-12BCDFA62B8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52A007-A2D8-4062-9292-92A74FFA09F6}" srcId="{6CC33BA8-56F2-49A2-9F4A-12BCDFA62B8D}" destId="{55ED9651-D33A-4909-86DE-08E8B6F5161A}" srcOrd="0" destOrd="0" parTransId="{FD8E2DCE-FE08-49EB-A493-9B5EA9839F02}" sibTransId="{933BC1C3-4E30-4D7B-99AF-09658747AC25}"/>
    <dgm:cxn modelId="{83BA510A-3B3A-ED40-BE34-18070C132E08}" type="presOf" srcId="{128987A1-9698-4E6A-B451-60F749F674F3}" destId="{8F572C65-342F-5F41-A9CC-318B8CC4D015}" srcOrd="0" destOrd="0" presId="urn:microsoft.com/office/officeart/2005/8/layout/vList5"/>
    <dgm:cxn modelId="{55F7B934-B764-3F45-B7F9-CFB2E6E5002D}" type="presOf" srcId="{6CC33BA8-56F2-49A2-9F4A-12BCDFA62B8D}" destId="{F5CFB249-2C76-E348-8113-91FCF8C70DDA}" srcOrd="0" destOrd="0" presId="urn:microsoft.com/office/officeart/2005/8/layout/vList5"/>
    <dgm:cxn modelId="{D620E244-1504-49B9-B9AF-F398BA351C35}" srcId="{6CC33BA8-56F2-49A2-9F4A-12BCDFA62B8D}" destId="{A933B16F-ECA8-4213-B410-B9D0788918C8}" srcOrd="1" destOrd="0" parTransId="{2A8B1907-6FC0-4255-98B0-CC4EA4B5736F}" sibTransId="{986C3C12-5E04-46D7-9D7A-656C40688ADA}"/>
    <dgm:cxn modelId="{5BF4E64E-059A-FC40-8BD6-43C64DB65D18}" type="presOf" srcId="{E8F86A8B-209C-43B9-ABD0-5C0F385F2CE9}" destId="{86AB0C32-3C96-C345-A9F1-5C19AF0D2205}" srcOrd="0" destOrd="0" presId="urn:microsoft.com/office/officeart/2005/8/layout/vList5"/>
    <dgm:cxn modelId="{4703595C-8006-DD44-AF89-82BBAD6392E6}" type="presOf" srcId="{A933B16F-ECA8-4213-B410-B9D0788918C8}" destId="{6FC355E1-AE49-F240-B44F-B3770913AAF4}" srcOrd="0" destOrd="1" presId="urn:microsoft.com/office/officeart/2005/8/layout/vList5"/>
    <dgm:cxn modelId="{C37FC765-7560-F34E-9873-842615DB8C47}" type="presOf" srcId="{55ED9651-D33A-4909-86DE-08E8B6F5161A}" destId="{6FC355E1-AE49-F240-B44F-B3770913AAF4}" srcOrd="0" destOrd="0" presId="urn:microsoft.com/office/officeart/2005/8/layout/vList5"/>
    <dgm:cxn modelId="{93B99978-40A9-4A6C-BA0C-2372B8668093}" srcId="{E8F86A8B-209C-43B9-ABD0-5C0F385F2CE9}" destId="{128987A1-9698-4E6A-B451-60F749F674F3}" srcOrd="0" destOrd="0" parTransId="{45875835-68AA-4E65-AE3B-76A372962788}" sibTransId="{854E5636-2AA0-43FF-837A-614B6CC82B4E}"/>
    <dgm:cxn modelId="{AD898394-0B17-4920-89CC-AA850A21C1CE}" srcId="{3DC10B61-0015-44AD-A6B9-C68DE209BB8F}" destId="{E8F86A8B-209C-43B9-ABD0-5C0F385F2CE9}" srcOrd="0" destOrd="0" parTransId="{D1B29219-8750-459F-BDC1-14B22D957E3C}" sibTransId="{7947FDC0-E7B8-411A-94B3-ADD4B47D7956}"/>
    <dgm:cxn modelId="{B086F2C3-C7C9-1D49-95CA-A31DEA9442CF}" type="presOf" srcId="{3DC10B61-0015-44AD-A6B9-C68DE209BB8F}" destId="{A8DC13E5-B99A-074F-875C-54BE091BD19A}" srcOrd="0" destOrd="0" presId="urn:microsoft.com/office/officeart/2005/8/layout/vList5"/>
    <dgm:cxn modelId="{359B1BE8-E755-4BD2-B20D-12CD4987602D}" srcId="{3DC10B61-0015-44AD-A6B9-C68DE209BB8F}" destId="{6CC33BA8-56F2-49A2-9F4A-12BCDFA62B8D}" srcOrd="1" destOrd="0" parTransId="{E031B43B-7DCF-4C45-829F-BB9BAF5A17BC}" sibTransId="{66B6E931-DAF3-49E5-8DC8-32BE81F5F596}"/>
    <dgm:cxn modelId="{0A6B8E47-DA04-4C49-B679-DFA08C7D7F44}" type="presParOf" srcId="{A8DC13E5-B99A-074F-875C-54BE091BD19A}" destId="{963A05F8-E273-6D48-AE76-991E13E04D1F}" srcOrd="0" destOrd="0" presId="urn:microsoft.com/office/officeart/2005/8/layout/vList5"/>
    <dgm:cxn modelId="{6870AFA7-84C4-A540-B25C-74704AA50DD4}" type="presParOf" srcId="{963A05F8-E273-6D48-AE76-991E13E04D1F}" destId="{86AB0C32-3C96-C345-A9F1-5C19AF0D2205}" srcOrd="0" destOrd="0" presId="urn:microsoft.com/office/officeart/2005/8/layout/vList5"/>
    <dgm:cxn modelId="{C02B34F1-EFAE-AA48-BD53-6D642E389803}" type="presParOf" srcId="{963A05F8-E273-6D48-AE76-991E13E04D1F}" destId="{8F572C65-342F-5F41-A9CC-318B8CC4D015}" srcOrd="1" destOrd="0" presId="urn:microsoft.com/office/officeart/2005/8/layout/vList5"/>
    <dgm:cxn modelId="{66D56936-8936-AC4F-8315-B7C323A097A6}" type="presParOf" srcId="{A8DC13E5-B99A-074F-875C-54BE091BD19A}" destId="{FAF7A356-56AE-D04C-AEC0-E21B64E9D327}" srcOrd="1" destOrd="0" presId="urn:microsoft.com/office/officeart/2005/8/layout/vList5"/>
    <dgm:cxn modelId="{8F5CB02D-7AFC-F643-9ECC-5D6EF2E10D07}" type="presParOf" srcId="{A8DC13E5-B99A-074F-875C-54BE091BD19A}" destId="{10E5AB86-A35B-2E4A-8888-F1FEB30769F3}" srcOrd="2" destOrd="0" presId="urn:microsoft.com/office/officeart/2005/8/layout/vList5"/>
    <dgm:cxn modelId="{5C230032-EEDF-594D-9DAE-5F3210279081}" type="presParOf" srcId="{10E5AB86-A35B-2E4A-8888-F1FEB30769F3}" destId="{F5CFB249-2C76-E348-8113-91FCF8C70DDA}" srcOrd="0" destOrd="0" presId="urn:microsoft.com/office/officeart/2005/8/layout/vList5"/>
    <dgm:cxn modelId="{25AEDF99-BEE5-9C44-B352-11CE01ED0537}" type="presParOf" srcId="{10E5AB86-A35B-2E4A-8888-F1FEB30769F3}" destId="{6FC355E1-AE49-F240-B44F-B3770913AA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AF0307-047C-45B0-BCF7-1D68F00B626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AFEFF-A0DE-41DA-BA14-FF82C01B541D}">
      <dgm:prSet/>
      <dgm:spPr>
        <a:solidFill>
          <a:schemeClr val="accent5"/>
        </a:solidFill>
      </dgm:spPr>
      <dgm:t>
        <a:bodyPr/>
        <a:lstStyle/>
        <a:p>
          <a:r>
            <a:rPr lang="fr-FR" altLang="fr-FR" dirty="0">
              <a:solidFill>
                <a:schemeClr val="bg1"/>
              </a:solidFill>
            </a:rPr>
            <a:t>Industrial synergies : </a:t>
          </a:r>
          <a:br>
            <a:rPr lang="fr-FR" altLang="fr-FR" dirty="0">
              <a:solidFill>
                <a:schemeClr val="bg1"/>
              </a:solidFill>
            </a:rPr>
          </a:br>
          <a:r>
            <a:rPr lang="fr-FR" altLang="fr-FR" dirty="0" err="1">
              <a:solidFill>
                <a:schemeClr val="bg1"/>
              </a:solidFill>
            </a:rPr>
            <a:t>Scale </a:t>
          </a:r>
          <a:r>
            <a:rPr lang="fr-FR" altLang="fr-FR" dirty="0">
              <a:solidFill>
                <a:schemeClr val="bg1"/>
              </a:solidFill>
            </a:rPr>
            <a:t>VS Scope</a:t>
          </a:r>
          <a:endParaRPr lang="en-US" dirty="0">
            <a:solidFill>
              <a:schemeClr val="bg1"/>
            </a:solidFill>
          </a:endParaRPr>
        </a:p>
      </dgm:t>
    </dgm:pt>
    <dgm:pt modelId="{3E3413A1-14FF-4A41-9217-1898DEB138C3}" type="parTrans" cxnId="{E25B0F06-BD86-414B-A7D9-9A712F43E923}">
      <dgm:prSet/>
      <dgm:spPr/>
      <dgm:t>
        <a:bodyPr/>
        <a:lstStyle/>
        <a:p>
          <a:endParaRPr lang="en-US"/>
        </a:p>
      </dgm:t>
    </dgm:pt>
    <dgm:pt modelId="{74126046-E411-456E-BBAE-EAB84614CFCD}" type="sibTrans" cxnId="{E25B0F06-BD86-414B-A7D9-9A712F43E923}">
      <dgm:prSet/>
      <dgm:spPr/>
      <dgm:t>
        <a:bodyPr/>
        <a:lstStyle/>
        <a:p>
          <a:endParaRPr lang="en-US"/>
        </a:p>
      </dgm:t>
    </dgm:pt>
    <dgm:pt modelId="{53D8CEE8-604F-4476-B82F-0A8EBC165CE4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altLang="fr-FR" dirty="0"/>
            <a:t>Economies of </a:t>
          </a:r>
          <a:r>
            <a:rPr lang="fr-FR" altLang="fr-FR" dirty="0" err="1"/>
            <a:t>scale </a:t>
          </a:r>
          <a:r>
            <a:rPr lang="fr-FR" altLang="fr-FR" dirty="0"/>
            <a:t>: </a:t>
          </a:r>
          <a:br>
            <a:rPr lang="fr-FR" altLang="fr-FR" dirty="0"/>
          </a:br>
          <a:r>
            <a:rPr lang="fr-FR" altLang="fr-FR" dirty="0"/>
            <a:t>mass production </a:t>
          </a:r>
          <a:endParaRPr lang="en-US" dirty="0"/>
        </a:p>
      </dgm:t>
    </dgm:pt>
    <dgm:pt modelId="{B8ADA9E0-3816-4D0F-91AC-0CC244C99A49}" type="parTrans" cxnId="{8E824FE9-152F-4FAC-B894-C70C82433ECB}">
      <dgm:prSet/>
      <dgm:spPr/>
      <dgm:t>
        <a:bodyPr/>
        <a:lstStyle/>
        <a:p>
          <a:endParaRPr lang="en-US"/>
        </a:p>
      </dgm:t>
    </dgm:pt>
    <dgm:pt modelId="{B37CDA18-CB18-4671-AE5D-AB2B5F9E925D}" type="sibTrans" cxnId="{8E824FE9-152F-4FAC-B894-C70C82433ECB}">
      <dgm:prSet/>
      <dgm:spPr/>
      <dgm:t>
        <a:bodyPr/>
        <a:lstStyle/>
        <a:p>
          <a:endParaRPr lang="en-US"/>
        </a:p>
      </dgm:t>
    </dgm:pt>
    <dgm:pt modelId="{755CE626-EC56-4FF1-94FE-2114A287899C}">
      <dgm:prSet/>
      <dgm:spPr>
        <a:solidFill>
          <a:schemeClr val="accent6"/>
        </a:solidFill>
      </dgm:spPr>
      <dgm:t>
        <a:bodyPr/>
        <a:lstStyle/>
        <a:p>
          <a:r>
            <a:rPr lang="fr-FR" altLang="fr-FR" dirty="0">
              <a:solidFill>
                <a:schemeClr val="bg1"/>
              </a:solidFill>
            </a:rPr>
            <a:t>Financial synergies: according to the life cycle </a:t>
          </a:r>
          <a:endParaRPr lang="en-US" dirty="0">
            <a:solidFill>
              <a:schemeClr val="bg1"/>
            </a:solidFill>
          </a:endParaRPr>
        </a:p>
      </dgm:t>
    </dgm:pt>
    <dgm:pt modelId="{C041E45A-D67A-49C4-AECD-11A80A7B379E}" type="parTrans" cxnId="{CD0C1635-E801-493D-896A-F205A3693F33}">
      <dgm:prSet/>
      <dgm:spPr/>
      <dgm:t>
        <a:bodyPr/>
        <a:lstStyle/>
        <a:p>
          <a:endParaRPr lang="en-US"/>
        </a:p>
      </dgm:t>
    </dgm:pt>
    <dgm:pt modelId="{BCB5F7D5-D992-4FD1-A765-73CF9560DBD0}" type="sibTrans" cxnId="{CD0C1635-E801-493D-896A-F205A3693F33}">
      <dgm:prSet/>
      <dgm:spPr/>
      <dgm:t>
        <a:bodyPr/>
        <a:lstStyle/>
        <a:p>
          <a:endParaRPr lang="en-US"/>
        </a:p>
      </dgm:t>
    </dgm:pt>
    <dgm:pt modelId="{B999C81F-5285-485C-B72C-3A48D5F9A795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r-FR" altLang="fr-FR" dirty="0"/>
            <a:t>Which activities consume cash flow? </a:t>
          </a:r>
          <a:endParaRPr lang="en-US" dirty="0"/>
        </a:p>
      </dgm:t>
    </dgm:pt>
    <dgm:pt modelId="{CD5C547B-FECD-4686-A085-A84A61F1F282}" type="parTrans" cxnId="{E7551FCB-D718-48E3-9E43-76537A12D71A}">
      <dgm:prSet/>
      <dgm:spPr/>
      <dgm:t>
        <a:bodyPr/>
        <a:lstStyle/>
        <a:p>
          <a:endParaRPr lang="en-US"/>
        </a:p>
      </dgm:t>
    </dgm:pt>
    <dgm:pt modelId="{96A8D8B3-0B70-4102-BA62-6BBE094D40E3}" type="sibTrans" cxnId="{E7551FCB-D718-48E3-9E43-76537A12D71A}">
      <dgm:prSet/>
      <dgm:spPr/>
      <dgm:t>
        <a:bodyPr/>
        <a:lstStyle/>
        <a:p>
          <a:endParaRPr lang="en-US"/>
        </a:p>
      </dgm:t>
    </dgm:pt>
    <dgm:pt modelId="{3ED1E962-EB8D-524F-A415-D1562814D681}">
      <dgm:prSet/>
      <dgm:spPr/>
      <dgm:t>
        <a:bodyPr/>
        <a:lstStyle/>
        <a:p>
          <a:r>
            <a:rPr lang="fr-FR" altLang="fr-FR" dirty="0"/>
            <a:t>Economies of scope : </a:t>
          </a:r>
          <a:r>
            <a:rPr lang="fr-FR" altLang="fr-FR" dirty="0" err="1"/>
            <a:t>efficiency </a:t>
          </a:r>
          <a:r>
            <a:rPr lang="fr-FR" altLang="fr-FR" dirty="0"/>
            <a:t>by </a:t>
          </a:r>
          <a:r>
            <a:rPr lang="fr-FR" altLang="fr-FR" dirty="0" err="1"/>
            <a:t>variety </a:t>
          </a:r>
          <a:endParaRPr lang="fr-FR" altLang="fr-FR" dirty="0"/>
        </a:p>
      </dgm:t>
    </dgm:pt>
    <dgm:pt modelId="{66C2BEE1-DE92-4244-813B-2A15084D5158}" type="parTrans" cxnId="{0243B519-0CAF-7141-8716-42E2BDB54960}">
      <dgm:prSet/>
      <dgm:spPr/>
      <dgm:t>
        <a:bodyPr/>
        <a:lstStyle/>
        <a:p>
          <a:endParaRPr lang="fr-FR"/>
        </a:p>
      </dgm:t>
    </dgm:pt>
    <dgm:pt modelId="{96A146F3-535F-3642-A6A0-475FB57B189E}" type="sibTrans" cxnId="{0243B519-0CAF-7141-8716-42E2BDB54960}">
      <dgm:prSet/>
      <dgm:spPr/>
      <dgm:t>
        <a:bodyPr/>
        <a:lstStyle/>
        <a:p>
          <a:endParaRPr lang="fr-FR"/>
        </a:p>
      </dgm:t>
    </dgm:pt>
    <dgm:pt modelId="{E80843F7-DBF9-DA4E-83C9-6DC71B447EBA}">
      <dgm:prSet/>
      <dgm:spPr/>
      <dgm:t>
        <a:bodyPr/>
        <a:lstStyle/>
        <a:p>
          <a:r>
            <a:rPr lang="fr-FR" altLang="fr-FR" dirty="0"/>
            <a:t>Which activities generate cash flow?</a:t>
          </a:r>
        </a:p>
      </dgm:t>
    </dgm:pt>
    <dgm:pt modelId="{A2F6898E-454F-9345-AA43-2BAF2DAFB4F9}" type="parTrans" cxnId="{514A4622-F0DA-6C4E-A571-02D81AE77815}">
      <dgm:prSet/>
      <dgm:spPr/>
      <dgm:t>
        <a:bodyPr/>
        <a:lstStyle/>
        <a:p>
          <a:endParaRPr lang="fr-FR"/>
        </a:p>
      </dgm:t>
    </dgm:pt>
    <dgm:pt modelId="{BBA5C5B9-B8DC-C64D-BCE8-C23C919FA136}" type="sibTrans" cxnId="{514A4622-F0DA-6C4E-A571-02D81AE77815}">
      <dgm:prSet/>
      <dgm:spPr/>
      <dgm:t>
        <a:bodyPr/>
        <a:lstStyle/>
        <a:p>
          <a:endParaRPr lang="fr-FR"/>
        </a:p>
      </dgm:t>
    </dgm:pt>
    <dgm:pt modelId="{A000374F-2B92-714C-8C56-2BD9E26E7A4E}">
      <dgm:prSet/>
      <dgm:spPr/>
      <dgm:t>
        <a:bodyPr/>
        <a:lstStyle/>
        <a:p>
          <a:pPr>
            <a:buFont typeface="Wingdings" pitchFamily="2" charset="2"/>
            <a:buChar char="Ø"/>
          </a:pPr>
          <a:r>
            <a:rPr lang="fr-FR" altLang="fr-FR" dirty="0"/>
            <a:t>knowing how to finance growth before maturity</a:t>
          </a:r>
        </a:p>
      </dgm:t>
    </dgm:pt>
    <dgm:pt modelId="{AC1A8A6B-F826-6F4A-BB13-BA63640F1209}" type="parTrans" cxnId="{F8B4EF18-6534-4548-A5C9-18AD924C7A3E}">
      <dgm:prSet/>
      <dgm:spPr/>
    </dgm:pt>
    <dgm:pt modelId="{AFB616BA-54EF-9F47-AF08-5CAD0B420A4C}" type="sibTrans" cxnId="{F8B4EF18-6534-4548-A5C9-18AD924C7A3E}">
      <dgm:prSet/>
      <dgm:spPr/>
    </dgm:pt>
    <dgm:pt modelId="{859E45C3-6FC7-7244-B709-E1717D5C7587}" type="pres">
      <dgm:prSet presAssocID="{83AF0307-047C-45B0-BCF7-1D68F00B6265}" presName="Name0" presStyleCnt="0">
        <dgm:presLayoutVars>
          <dgm:dir/>
          <dgm:animLvl val="lvl"/>
          <dgm:resizeHandles val="exact"/>
        </dgm:presLayoutVars>
      </dgm:prSet>
      <dgm:spPr/>
    </dgm:pt>
    <dgm:pt modelId="{392A8212-A386-6144-901F-DA035E420CCD}" type="pres">
      <dgm:prSet presAssocID="{049AFEFF-A0DE-41DA-BA14-FF82C01B541D}" presName="composite" presStyleCnt="0"/>
      <dgm:spPr/>
    </dgm:pt>
    <dgm:pt modelId="{A80D5596-95BF-C447-8A69-2EE1853E0248}" type="pres">
      <dgm:prSet presAssocID="{049AFEFF-A0DE-41DA-BA14-FF82C01B541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097512D-27CD-3F47-B15D-270F52835755}" type="pres">
      <dgm:prSet presAssocID="{049AFEFF-A0DE-41DA-BA14-FF82C01B541D}" presName="desTx" presStyleLbl="alignAccFollowNode1" presStyleIdx="0" presStyleCnt="2">
        <dgm:presLayoutVars>
          <dgm:bulletEnabled val="1"/>
        </dgm:presLayoutVars>
      </dgm:prSet>
      <dgm:spPr/>
    </dgm:pt>
    <dgm:pt modelId="{F8173D4D-EBD5-6844-B6AC-CE5FC94FFC76}" type="pres">
      <dgm:prSet presAssocID="{74126046-E411-456E-BBAE-EAB84614CFCD}" presName="space" presStyleCnt="0"/>
      <dgm:spPr/>
    </dgm:pt>
    <dgm:pt modelId="{13A0551E-B8DD-524D-9FBE-B2EF3D8B5FA6}" type="pres">
      <dgm:prSet presAssocID="{755CE626-EC56-4FF1-94FE-2114A287899C}" presName="composite" presStyleCnt="0"/>
      <dgm:spPr/>
    </dgm:pt>
    <dgm:pt modelId="{3D09FB00-7195-0149-BA03-A444343164E1}" type="pres">
      <dgm:prSet presAssocID="{755CE626-EC56-4FF1-94FE-2114A287899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A59942E-EA98-7442-9E41-1A12752C461D}" type="pres">
      <dgm:prSet presAssocID="{755CE626-EC56-4FF1-94FE-2114A287899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5B0F06-BD86-414B-A7D9-9A712F43E923}" srcId="{83AF0307-047C-45B0-BCF7-1D68F00B6265}" destId="{049AFEFF-A0DE-41DA-BA14-FF82C01B541D}" srcOrd="0" destOrd="0" parTransId="{3E3413A1-14FF-4A41-9217-1898DEB138C3}" sibTransId="{74126046-E411-456E-BBAE-EAB84614CFCD}"/>
    <dgm:cxn modelId="{F8B4EF18-6534-4548-A5C9-18AD924C7A3E}" srcId="{755CE626-EC56-4FF1-94FE-2114A287899C}" destId="{A000374F-2B92-714C-8C56-2BD9E26E7A4E}" srcOrd="2" destOrd="0" parTransId="{AC1A8A6B-F826-6F4A-BB13-BA63640F1209}" sibTransId="{AFB616BA-54EF-9F47-AF08-5CAD0B420A4C}"/>
    <dgm:cxn modelId="{0243B519-0CAF-7141-8716-42E2BDB54960}" srcId="{049AFEFF-A0DE-41DA-BA14-FF82C01B541D}" destId="{3ED1E962-EB8D-524F-A415-D1562814D681}" srcOrd="1" destOrd="0" parTransId="{66C2BEE1-DE92-4244-813B-2A15084D5158}" sibTransId="{96A146F3-535F-3642-A6A0-475FB57B189E}"/>
    <dgm:cxn modelId="{514A4622-F0DA-6C4E-A571-02D81AE77815}" srcId="{755CE626-EC56-4FF1-94FE-2114A287899C}" destId="{E80843F7-DBF9-DA4E-83C9-6DC71B447EBA}" srcOrd="1" destOrd="0" parTransId="{A2F6898E-454F-9345-AA43-2BAF2DAFB4F9}" sibTransId="{BBA5C5B9-B8DC-C64D-BCE8-C23C919FA136}"/>
    <dgm:cxn modelId="{CD0C1635-E801-493D-896A-F205A3693F33}" srcId="{83AF0307-047C-45B0-BCF7-1D68F00B6265}" destId="{755CE626-EC56-4FF1-94FE-2114A287899C}" srcOrd="1" destOrd="0" parTransId="{C041E45A-D67A-49C4-AECD-11A80A7B379E}" sibTransId="{BCB5F7D5-D992-4FD1-A765-73CF9560DBD0}"/>
    <dgm:cxn modelId="{7BBDDD42-F51D-5C47-B6B9-A88B27A7BE4C}" type="presOf" srcId="{A000374F-2B92-714C-8C56-2BD9E26E7A4E}" destId="{DA59942E-EA98-7442-9E41-1A12752C461D}" srcOrd="0" destOrd="2" presId="urn:microsoft.com/office/officeart/2005/8/layout/hList1"/>
    <dgm:cxn modelId="{E546B045-6305-4A4B-A063-5926351AF321}" type="presOf" srcId="{83AF0307-047C-45B0-BCF7-1D68F00B6265}" destId="{859E45C3-6FC7-7244-B709-E1717D5C7587}" srcOrd="0" destOrd="0" presId="urn:microsoft.com/office/officeart/2005/8/layout/hList1"/>
    <dgm:cxn modelId="{42BF3258-C0DB-1543-ACDF-A1E4F7F38911}" type="presOf" srcId="{049AFEFF-A0DE-41DA-BA14-FF82C01B541D}" destId="{A80D5596-95BF-C447-8A69-2EE1853E0248}" srcOrd="0" destOrd="0" presId="urn:microsoft.com/office/officeart/2005/8/layout/hList1"/>
    <dgm:cxn modelId="{5D63F75D-C1EE-7443-89CF-BC06DEED43C1}" type="presOf" srcId="{755CE626-EC56-4FF1-94FE-2114A287899C}" destId="{3D09FB00-7195-0149-BA03-A444343164E1}" srcOrd="0" destOrd="0" presId="urn:microsoft.com/office/officeart/2005/8/layout/hList1"/>
    <dgm:cxn modelId="{19E12971-8AB0-D840-B033-AA225FE59953}" type="presOf" srcId="{B999C81F-5285-485C-B72C-3A48D5F9A795}" destId="{DA59942E-EA98-7442-9E41-1A12752C461D}" srcOrd="0" destOrd="0" presId="urn:microsoft.com/office/officeart/2005/8/layout/hList1"/>
    <dgm:cxn modelId="{492FA5A0-F839-704B-96DE-95CFD3A2DAD4}" type="presOf" srcId="{53D8CEE8-604F-4476-B82F-0A8EBC165CE4}" destId="{7097512D-27CD-3F47-B15D-270F52835755}" srcOrd="0" destOrd="0" presId="urn:microsoft.com/office/officeart/2005/8/layout/hList1"/>
    <dgm:cxn modelId="{E7551FCB-D718-48E3-9E43-76537A12D71A}" srcId="{755CE626-EC56-4FF1-94FE-2114A287899C}" destId="{B999C81F-5285-485C-B72C-3A48D5F9A795}" srcOrd="0" destOrd="0" parTransId="{CD5C547B-FECD-4686-A085-A84A61F1F282}" sibTransId="{96A8D8B3-0B70-4102-BA62-6BBE094D40E3}"/>
    <dgm:cxn modelId="{8E824FE9-152F-4FAC-B894-C70C82433ECB}" srcId="{049AFEFF-A0DE-41DA-BA14-FF82C01B541D}" destId="{53D8CEE8-604F-4476-B82F-0A8EBC165CE4}" srcOrd="0" destOrd="0" parTransId="{B8ADA9E0-3816-4D0F-91AC-0CC244C99A49}" sibTransId="{B37CDA18-CB18-4671-AE5D-AB2B5F9E925D}"/>
    <dgm:cxn modelId="{BCA39BEA-5A40-6848-AEBC-F0E75A989C26}" type="presOf" srcId="{3ED1E962-EB8D-524F-A415-D1562814D681}" destId="{7097512D-27CD-3F47-B15D-270F52835755}" srcOrd="0" destOrd="1" presId="urn:microsoft.com/office/officeart/2005/8/layout/hList1"/>
    <dgm:cxn modelId="{A33F30F0-4B95-364D-9A30-0C9BD0D8D6DA}" type="presOf" srcId="{E80843F7-DBF9-DA4E-83C9-6DC71B447EBA}" destId="{DA59942E-EA98-7442-9E41-1A12752C461D}" srcOrd="0" destOrd="1" presId="urn:microsoft.com/office/officeart/2005/8/layout/hList1"/>
    <dgm:cxn modelId="{E55233EA-29CB-9B47-88AF-9D2D5D6A2EC2}" type="presParOf" srcId="{859E45C3-6FC7-7244-B709-E1717D5C7587}" destId="{392A8212-A386-6144-901F-DA035E420CCD}" srcOrd="0" destOrd="0" presId="urn:microsoft.com/office/officeart/2005/8/layout/hList1"/>
    <dgm:cxn modelId="{2A29BABF-DB58-BA48-983C-C2E327FA5C94}" type="presParOf" srcId="{392A8212-A386-6144-901F-DA035E420CCD}" destId="{A80D5596-95BF-C447-8A69-2EE1853E0248}" srcOrd="0" destOrd="0" presId="urn:microsoft.com/office/officeart/2005/8/layout/hList1"/>
    <dgm:cxn modelId="{9C763E43-CF27-6A47-A9F1-210BBBEE7604}" type="presParOf" srcId="{392A8212-A386-6144-901F-DA035E420CCD}" destId="{7097512D-27CD-3F47-B15D-270F52835755}" srcOrd="1" destOrd="0" presId="urn:microsoft.com/office/officeart/2005/8/layout/hList1"/>
    <dgm:cxn modelId="{866547EE-A164-6F40-AD0D-463CCA8F4A15}" type="presParOf" srcId="{859E45C3-6FC7-7244-B709-E1717D5C7587}" destId="{F8173D4D-EBD5-6844-B6AC-CE5FC94FFC76}" srcOrd="1" destOrd="0" presId="urn:microsoft.com/office/officeart/2005/8/layout/hList1"/>
    <dgm:cxn modelId="{E826625F-D0FA-7B4D-860A-986E91262346}" type="presParOf" srcId="{859E45C3-6FC7-7244-B709-E1717D5C7587}" destId="{13A0551E-B8DD-524D-9FBE-B2EF3D8B5FA6}" srcOrd="2" destOrd="0" presId="urn:microsoft.com/office/officeart/2005/8/layout/hList1"/>
    <dgm:cxn modelId="{715FD1FE-C7DD-4146-9C7B-78F52A261C6C}" type="presParOf" srcId="{13A0551E-B8DD-524D-9FBE-B2EF3D8B5FA6}" destId="{3D09FB00-7195-0149-BA03-A444343164E1}" srcOrd="0" destOrd="0" presId="urn:microsoft.com/office/officeart/2005/8/layout/hList1"/>
    <dgm:cxn modelId="{C06AFD63-8F21-8A40-AEC8-27172C137C98}" type="presParOf" srcId="{13A0551E-B8DD-524D-9FBE-B2EF3D8B5FA6}" destId="{DA59942E-EA98-7442-9E41-1A12752C461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EAD94A-8619-4FC9-B485-E348C62876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E260-95D2-408E-8B95-54B68164FB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Which model of VALUE creation should be used to ensure sustainable profits for the company (what is its business model)? </a:t>
          </a:r>
          <a:endParaRPr lang="en-US" sz="2400" dirty="0"/>
        </a:p>
      </dgm:t>
    </dgm:pt>
    <dgm:pt modelId="{94643C1B-BFE9-4EB6-8365-20E76B70A3BE}" type="parTrans" cxnId="{2861B5BA-7DA0-476E-967C-7623B15D1CD9}">
      <dgm:prSet/>
      <dgm:spPr/>
      <dgm:t>
        <a:bodyPr/>
        <a:lstStyle/>
        <a:p>
          <a:endParaRPr lang="en-US"/>
        </a:p>
      </dgm:t>
    </dgm:pt>
    <dgm:pt modelId="{413F21A8-9B09-45DB-AC40-C95AE8633100}" type="sibTrans" cxnId="{2861B5BA-7DA0-476E-967C-7623B15D1CD9}">
      <dgm:prSet/>
      <dgm:spPr/>
      <dgm:t>
        <a:bodyPr/>
        <a:lstStyle/>
        <a:p>
          <a:endParaRPr lang="en-US"/>
        </a:p>
      </dgm:t>
    </dgm:pt>
    <dgm:pt modelId="{58C3C4D6-76EC-4BBB-9575-804EC661D6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300" dirty="0"/>
            <a:t>Is it possible to avoid IMITATION of this value creation model by </a:t>
          </a:r>
          <a:r>
            <a:rPr lang="fr-FR" sz="2400" dirty="0"/>
            <a:t>competitors in </a:t>
          </a:r>
          <a:r>
            <a:rPr lang="fr-FR" sz="2300" dirty="0"/>
            <a:t>order to gain a competitive advantage? </a:t>
          </a:r>
          <a:endParaRPr lang="en-US" sz="2300" dirty="0"/>
        </a:p>
      </dgm:t>
    </dgm:pt>
    <dgm:pt modelId="{C0F21512-913B-41C9-BCFA-A87E8AF6335F}" type="parTrans" cxnId="{D8C66D23-A8C1-410B-9DA5-792F5385F5B2}">
      <dgm:prSet/>
      <dgm:spPr/>
      <dgm:t>
        <a:bodyPr/>
        <a:lstStyle/>
        <a:p>
          <a:endParaRPr lang="en-US"/>
        </a:p>
      </dgm:t>
    </dgm:pt>
    <dgm:pt modelId="{01D6BE3B-7C8B-46D9-8FAF-503F313F03F7}" type="sibTrans" cxnId="{D8C66D23-A8C1-410B-9DA5-792F5385F5B2}">
      <dgm:prSet/>
      <dgm:spPr/>
      <dgm:t>
        <a:bodyPr/>
        <a:lstStyle/>
        <a:p>
          <a:endParaRPr lang="en-US"/>
        </a:p>
      </dgm:t>
    </dgm:pt>
    <dgm:pt modelId="{8D1B75DC-6D20-4227-AF1B-03F6038DE1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400" dirty="0"/>
            <a:t>On what </a:t>
          </a:r>
          <a:r>
            <a:rPr lang="fr-FR" sz="2400" cap="all" baseline="0" dirty="0"/>
            <a:t>scope </a:t>
          </a:r>
          <a:r>
            <a:rPr lang="fr-FR" sz="2400" dirty="0"/>
            <a:t>is this value creation model deployed? </a:t>
          </a:r>
          <a:endParaRPr lang="en-US" sz="2400" dirty="0"/>
        </a:p>
      </dgm:t>
    </dgm:pt>
    <dgm:pt modelId="{A4994C70-BCF4-4CBC-8670-73F99D6D4DF3}" type="parTrans" cxnId="{16AD15B5-7ABF-4AC6-881D-62C5E5C4D60B}">
      <dgm:prSet/>
      <dgm:spPr/>
      <dgm:t>
        <a:bodyPr/>
        <a:lstStyle/>
        <a:p>
          <a:endParaRPr lang="en-US"/>
        </a:p>
      </dgm:t>
    </dgm:pt>
    <dgm:pt modelId="{4A84EF73-B695-45D8-9ED6-490FBB0BEEEB}" type="sibTrans" cxnId="{16AD15B5-7ABF-4AC6-881D-62C5E5C4D60B}">
      <dgm:prSet/>
      <dgm:spPr/>
      <dgm:t>
        <a:bodyPr/>
        <a:lstStyle/>
        <a:p>
          <a:endParaRPr lang="en-US"/>
        </a:p>
      </dgm:t>
    </dgm:pt>
    <dgm:pt modelId="{3AAD6D4A-B828-A143-88E1-26E118AC8C3B}" type="pres">
      <dgm:prSet presAssocID="{6BEAD94A-8619-4FC9-B485-E348C62876A3}" presName="linear" presStyleCnt="0">
        <dgm:presLayoutVars>
          <dgm:animLvl val="lvl"/>
          <dgm:resizeHandles val="exact"/>
        </dgm:presLayoutVars>
      </dgm:prSet>
      <dgm:spPr/>
    </dgm:pt>
    <dgm:pt modelId="{E4214440-C22F-F547-BAF7-B8E5672A6A78}" type="pres">
      <dgm:prSet presAssocID="{BED0E260-95D2-408E-8B95-54B68164FB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BE70F2-2960-1443-8C13-858D9D802960}" type="pres">
      <dgm:prSet presAssocID="{413F21A8-9B09-45DB-AC40-C95AE8633100}" presName="spacer" presStyleCnt="0"/>
      <dgm:spPr/>
    </dgm:pt>
    <dgm:pt modelId="{C6378A44-0325-D44C-B05A-EEDC2AC85584}" type="pres">
      <dgm:prSet presAssocID="{58C3C4D6-76EC-4BBB-9575-804EC661D6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D3D37D-E2E8-6C45-887A-5DAC69ADD520}" type="pres">
      <dgm:prSet presAssocID="{01D6BE3B-7C8B-46D9-8FAF-503F313F03F7}" presName="spacer" presStyleCnt="0"/>
      <dgm:spPr/>
    </dgm:pt>
    <dgm:pt modelId="{FBB2558B-0251-0944-B5FB-8E81CEAEAA81}" type="pres">
      <dgm:prSet presAssocID="{8D1B75DC-6D20-4227-AF1B-03F6038DE1CA}" presName="parentText" presStyleLbl="node1" presStyleIdx="2" presStyleCnt="3" custScaleY="63178" custLinFactY="9286" custLinFactNeighborX="-87" custLinFactNeighborY="100000">
        <dgm:presLayoutVars>
          <dgm:chMax val="0"/>
          <dgm:bulletEnabled val="1"/>
        </dgm:presLayoutVars>
      </dgm:prSet>
      <dgm:spPr/>
    </dgm:pt>
  </dgm:ptLst>
  <dgm:cxnLst>
    <dgm:cxn modelId="{0F7F7D09-5DAE-D34C-A112-D8124383F710}" type="presOf" srcId="{58C3C4D6-76EC-4BBB-9575-804EC661D697}" destId="{C6378A44-0325-D44C-B05A-EEDC2AC85584}" srcOrd="0" destOrd="0" presId="urn:microsoft.com/office/officeart/2005/8/layout/vList2"/>
    <dgm:cxn modelId="{D8C66D23-A8C1-410B-9DA5-792F5385F5B2}" srcId="{6BEAD94A-8619-4FC9-B485-E348C62876A3}" destId="{58C3C4D6-76EC-4BBB-9575-804EC661D697}" srcOrd="1" destOrd="0" parTransId="{C0F21512-913B-41C9-BCFA-A87E8AF6335F}" sibTransId="{01D6BE3B-7C8B-46D9-8FAF-503F313F03F7}"/>
    <dgm:cxn modelId="{FEBC1024-909C-684E-8063-7E31E580FA10}" type="presOf" srcId="{BED0E260-95D2-408E-8B95-54B68164FBA0}" destId="{E4214440-C22F-F547-BAF7-B8E5672A6A78}" srcOrd="0" destOrd="0" presId="urn:microsoft.com/office/officeart/2005/8/layout/vList2"/>
    <dgm:cxn modelId="{BC606F8A-DAD2-8C4B-B27F-39287F925C28}" type="presOf" srcId="{6BEAD94A-8619-4FC9-B485-E348C62876A3}" destId="{3AAD6D4A-B828-A143-88E1-26E118AC8C3B}" srcOrd="0" destOrd="0" presId="urn:microsoft.com/office/officeart/2005/8/layout/vList2"/>
    <dgm:cxn modelId="{16AD15B5-7ABF-4AC6-881D-62C5E5C4D60B}" srcId="{6BEAD94A-8619-4FC9-B485-E348C62876A3}" destId="{8D1B75DC-6D20-4227-AF1B-03F6038DE1CA}" srcOrd="2" destOrd="0" parTransId="{A4994C70-BCF4-4CBC-8670-73F99D6D4DF3}" sibTransId="{4A84EF73-B695-45D8-9ED6-490FBB0BEEEB}"/>
    <dgm:cxn modelId="{2861B5BA-7DA0-476E-967C-7623B15D1CD9}" srcId="{6BEAD94A-8619-4FC9-B485-E348C62876A3}" destId="{BED0E260-95D2-408E-8B95-54B68164FBA0}" srcOrd="0" destOrd="0" parTransId="{94643C1B-BFE9-4EB6-8365-20E76B70A3BE}" sibTransId="{413F21A8-9B09-45DB-AC40-C95AE8633100}"/>
    <dgm:cxn modelId="{1BB68AE5-2D8D-374B-BCFD-D55E9AA1E6B8}" type="presOf" srcId="{8D1B75DC-6D20-4227-AF1B-03F6038DE1CA}" destId="{FBB2558B-0251-0944-B5FB-8E81CEAEAA81}" srcOrd="0" destOrd="0" presId="urn:microsoft.com/office/officeart/2005/8/layout/vList2"/>
    <dgm:cxn modelId="{BD7BF1E4-256E-EF4A-AF7F-FE3F2F9B3305}" type="presParOf" srcId="{3AAD6D4A-B828-A143-88E1-26E118AC8C3B}" destId="{E4214440-C22F-F547-BAF7-B8E5672A6A78}" srcOrd="0" destOrd="0" presId="urn:microsoft.com/office/officeart/2005/8/layout/vList2"/>
    <dgm:cxn modelId="{63017643-C961-AB47-BCF2-AF32CBA9F72E}" type="presParOf" srcId="{3AAD6D4A-B828-A143-88E1-26E118AC8C3B}" destId="{91BE70F2-2960-1443-8C13-858D9D802960}" srcOrd="1" destOrd="0" presId="urn:microsoft.com/office/officeart/2005/8/layout/vList2"/>
    <dgm:cxn modelId="{684D14DE-DF37-2A4E-95D5-4008AB8AF1F7}" type="presParOf" srcId="{3AAD6D4A-B828-A143-88E1-26E118AC8C3B}" destId="{C6378A44-0325-D44C-B05A-EEDC2AC85584}" srcOrd="2" destOrd="0" presId="urn:microsoft.com/office/officeart/2005/8/layout/vList2"/>
    <dgm:cxn modelId="{889C113A-29D2-3A46-9332-59AB83644D1B}" type="presParOf" srcId="{3AAD6D4A-B828-A143-88E1-26E118AC8C3B}" destId="{94D3D37D-E2E8-6C45-887A-5DAC69ADD520}" srcOrd="3" destOrd="0" presId="urn:microsoft.com/office/officeart/2005/8/layout/vList2"/>
    <dgm:cxn modelId="{FA75211E-71D0-F64D-AA02-FDBAE622BF4B}" type="presParOf" srcId="{3AAD6D4A-B828-A143-88E1-26E118AC8C3B}" destId="{FBB2558B-0251-0944-B5FB-8E81CEAEAA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E518CA-4FCF-4A6F-B01A-F42E24838A8B}" type="doc">
      <dgm:prSet loTypeId="urn:microsoft.com/office/officeart/2005/8/layout/process2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79139E3-4E3D-403B-ADBF-10AD28B92EE1}">
      <dgm:prSet custT="1"/>
      <dgm:spPr/>
      <dgm:t>
        <a:bodyPr/>
        <a:lstStyle/>
        <a:p>
          <a:pPr algn="ctr"/>
          <a:r>
            <a:rPr lang="fr-FR" sz="2400" dirty="0"/>
            <a:t>Distinguish research and exploration activities (programs to develop skills) from product development processes (projects) </a:t>
          </a:r>
          <a:endParaRPr lang="en-US" sz="2400" dirty="0"/>
        </a:p>
      </dgm:t>
    </dgm:pt>
    <dgm:pt modelId="{6820E195-394D-405E-BD17-E51A95F2A60A}" type="parTrans" cxnId="{1AC79428-8A27-4AE9-AA85-0436362F3E22}">
      <dgm:prSet/>
      <dgm:spPr/>
      <dgm:t>
        <a:bodyPr/>
        <a:lstStyle/>
        <a:p>
          <a:endParaRPr lang="en-US"/>
        </a:p>
      </dgm:t>
    </dgm:pt>
    <dgm:pt modelId="{8C89FFA4-8AC7-40DD-AF0D-6E0968EADAF6}" type="sibTrans" cxnId="{1AC79428-8A27-4AE9-AA85-0436362F3E22}">
      <dgm:prSet/>
      <dgm:spPr/>
      <dgm:t>
        <a:bodyPr/>
        <a:lstStyle/>
        <a:p>
          <a:endParaRPr lang="en-US"/>
        </a:p>
      </dgm:t>
    </dgm:pt>
    <dgm:pt modelId="{50942BA3-A612-491F-B48A-B4D27311C6EC}">
      <dgm:prSet custT="1"/>
      <dgm:spPr/>
      <dgm:t>
        <a:bodyPr/>
        <a:lstStyle/>
        <a:p>
          <a:pPr algn="ctr"/>
          <a:r>
            <a:rPr lang="fr-FR" sz="2400" dirty="0"/>
            <a:t>Reconciling two dynamics to bring highly differentiated products to market. </a:t>
          </a:r>
          <a:endParaRPr lang="en-US" sz="2400" dirty="0"/>
        </a:p>
      </dgm:t>
    </dgm:pt>
    <dgm:pt modelId="{E9A16336-9B72-4687-9B8B-32506DF26163}" type="parTrans" cxnId="{91875BFC-F964-4EA0-89F5-F70AF52A2B5C}">
      <dgm:prSet/>
      <dgm:spPr/>
      <dgm:t>
        <a:bodyPr/>
        <a:lstStyle/>
        <a:p>
          <a:endParaRPr lang="en-US"/>
        </a:p>
      </dgm:t>
    </dgm:pt>
    <dgm:pt modelId="{C2112798-5C2E-42D0-BCE1-84913FD03FF3}" type="sibTrans" cxnId="{91875BFC-F964-4EA0-89F5-F70AF52A2B5C}">
      <dgm:prSet/>
      <dgm:spPr/>
      <dgm:t>
        <a:bodyPr/>
        <a:lstStyle/>
        <a:p>
          <a:endParaRPr lang="en-US"/>
        </a:p>
      </dgm:t>
    </dgm:pt>
    <dgm:pt modelId="{6E2DC065-8CB8-491E-8CBB-10A7E259EA91}">
      <dgm:prSet custT="1"/>
      <dgm:spPr/>
      <dgm:t>
        <a:bodyPr/>
        <a:lstStyle/>
        <a:p>
          <a:pPr algn="l"/>
          <a:r>
            <a:rPr lang="fr-FR" sz="1800" i="1" dirty="0"/>
            <a:t>Increase product development productivity to keep up with sustained renewal rates (projects) </a:t>
          </a:r>
          <a:endParaRPr lang="en-US" sz="1800" dirty="0"/>
        </a:p>
      </dgm:t>
    </dgm:pt>
    <dgm:pt modelId="{359AC6CA-7B17-4F9A-9AF7-EA6E7C59E039}" type="parTrans" cxnId="{6101A94B-E33E-47CB-96F7-2F706055CFA4}">
      <dgm:prSet/>
      <dgm:spPr/>
      <dgm:t>
        <a:bodyPr/>
        <a:lstStyle/>
        <a:p>
          <a:endParaRPr lang="en-US"/>
        </a:p>
      </dgm:t>
    </dgm:pt>
    <dgm:pt modelId="{8CD99746-D741-44DF-8AA6-167708800E7E}" type="sibTrans" cxnId="{6101A94B-E33E-47CB-96F7-2F706055CFA4}">
      <dgm:prSet/>
      <dgm:spPr/>
      <dgm:t>
        <a:bodyPr/>
        <a:lstStyle/>
        <a:p>
          <a:endParaRPr lang="en-US"/>
        </a:p>
      </dgm:t>
    </dgm:pt>
    <dgm:pt modelId="{4C25F5CE-E109-44FC-8284-094229E673F0}">
      <dgm:prSet custT="1"/>
      <dgm:spPr/>
      <dgm:t>
        <a:bodyPr/>
        <a:lstStyle/>
        <a:p>
          <a:pPr algn="l"/>
          <a:r>
            <a:rPr lang="fr-FR" sz="1800" i="1" dirty="0"/>
            <a:t>Develop capacities for exploration and development of innovative technologies (programs) </a:t>
          </a:r>
          <a:endParaRPr lang="en-US" sz="1800" dirty="0"/>
        </a:p>
      </dgm:t>
    </dgm:pt>
    <dgm:pt modelId="{AE29796E-4C06-49A0-8812-80176DFEFF61}" type="parTrans" cxnId="{64051127-3B23-4B05-9B5A-66DDF01B5D3B}">
      <dgm:prSet/>
      <dgm:spPr/>
      <dgm:t>
        <a:bodyPr/>
        <a:lstStyle/>
        <a:p>
          <a:endParaRPr lang="en-US"/>
        </a:p>
      </dgm:t>
    </dgm:pt>
    <dgm:pt modelId="{ABFE23A9-4369-4970-8800-B16FF2EA1AEF}" type="sibTrans" cxnId="{64051127-3B23-4B05-9B5A-66DDF01B5D3B}">
      <dgm:prSet/>
      <dgm:spPr/>
      <dgm:t>
        <a:bodyPr/>
        <a:lstStyle/>
        <a:p>
          <a:endParaRPr lang="en-US"/>
        </a:p>
      </dgm:t>
    </dgm:pt>
    <dgm:pt modelId="{81E42613-59D0-8C44-BF9D-7235750A0C62}" type="pres">
      <dgm:prSet presAssocID="{6FE518CA-4FCF-4A6F-B01A-F42E24838A8B}" presName="linearFlow" presStyleCnt="0">
        <dgm:presLayoutVars>
          <dgm:resizeHandles val="exact"/>
        </dgm:presLayoutVars>
      </dgm:prSet>
      <dgm:spPr/>
    </dgm:pt>
    <dgm:pt modelId="{4D4B7BAA-C40A-5C43-A95E-D2B15FBA6789}" type="pres">
      <dgm:prSet presAssocID="{979139E3-4E3D-403B-ADBF-10AD28B92EE1}" presName="node" presStyleLbl="node1" presStyleIdx="0" presStyleCnt="2" custScaleX="129855" custScaleY="76397">
        <dgm:presLayoutVars>
          <dgm:bulletEnabled val="1"/>
        </dgm:presLayoutVars>
      </dgm:prSet>
      <dgm:spPr/>
    </dgm:pt>
    <dgm:pt modelId="{025733D6-EA1C-184C-8F49-C6B8D934F25B}" type="pres">
      <dgm:prSet presAssocID="{8C89FFA4-8AC7-40DD-AF0D-6E0968EADAF6}" presName="sibTrans" presStyleLbl="sibTrans2D1" presStyleIdx="0" presStyleCnt="1" custLinFactNeighborX="9799" custLinFactNeighborY="2240"/>
      <dgm:spPr/>
    </dgm:pt>
    <dgm:pt modelId="{96084C4C-5560-4D49-A341-C588CFE336CB}" type="pres">
      <dgm:prSet presAssocID="{8C89FFA4-8AC7-40DD-AF0D-6E0968EADAF6}" presName="connectorText" presStyleLbl="sibTrans2D1" presStyleIdx="0" presStyleCnt="1"/>
      <dgm:spPr/>
    </dgm:pt>
    <dgm:pt modelId="{F3038354-6F0E-6B48-945C-41B4B685AD04}" type="pres">
      <dgm:prSet presAssocID="{50942BA3-A612-491F-B48A-B4D27311C6EC}" presName="node" presStyleLbl="node1" presStyleIdx="1" presStyleCnt="2" custScaleX="129855" custScaleY="140325">
        <dgm:presLayoutVars>
          <dgm:bulletEnabled val="1"/>
        </dgm:presLayoutVars>
      </dgm:prSet>
      <dgm:spPr/>
    </dgm:pt>
  </dgm:ptLst>
  <dgm:cxnLst>
    <dgm:cxn modelId="{64051127-3B23-4B05-9B5A-66DDF01B5D3B}" srcId="{50942BA3-A612-491F-B48A-B4D27311C6EC}" destId="{4C25F5CE-E109-44FC-8284-094229E673F0}" srcOrd="1" destOrd="0" parTransId="{AE29796E-4C06-49A0-8812-80176DFEFF61}" sibTransId="{ABFE23A9-4369-4970-8800-B16FF2EA1AEF}"/>
    <dgm:cxn modelId="{1AC79428-8A27-4AE9-AA85-0436362F3E22}" srcId="{6FE518CA-4FCF-4A6F-B01A-F42E24838A8B}" destId="{979139E3-4E3D-403B-ADBF-10AD28B92EE1}" srcOrd="0" destOrd="0" parTransId="{6820E195-394D-405E-BD17-E51A95F2A60A}" sibTransId="{8C89FFA4-8AC7-40DD-AF0D-6E0968EADAF6}"/>
    <dgm:cxn modelId="{D568FB38-0286-0544-B925-1E77A5EF74B3}" type="presOf" srcId="{8C89FFA4-8AC7-40DD-AF0D-6E0968EADAF6}" destId="{96084C4C-5560-4D49-A341-C588CFE336CB}" srcOrd="1" destOrd="0" presId="urn:microsoft.com/office/officeart/2005/8/layout/process2"/>
    <dgm:cxn modelId="{6101A94B-E33E-47CB-96F7-2F706055CFA4}" srcId="{50942BA3-A612-491F-B48A-B4D27311C6EC}" destId="{6E2DC065-8CB8-491E-8CBB-10A7E259EA91}" srcOrd="0" destOrd="0" parTransId="{359AC6CA-7B17-4F9A-9AF7-EA6E7C59E039}" sibTransId="{8CD99746-D741-44DF-8AA6-167708800E7E}"/>
    <dgm:cxn modelId="{2C48CE52-6874-0F48-8265-F78A33933F35}" type="presOf" srcId="{4C25F5CE-E109-44FC-8284-094229E673F0}" destId="{F3038354-6F0E-6B48-945C-41B4B685AD04}" srcOrd="0" destOrd="2" presId="urn:microsoft.com/office/officeart/2005/8/layout/process2"/>
    <dgm:cxn modelId="{774E2758-39D8-CE42-8C42-71F5D73E084B}" type="presOf" srcId="{8C89FFA4-8AC7-40DD-AF0D-6E0968EADAF6}" destId="{025733D6-EA1C-184C-8F49-C6B8D934F25B}" srcOrd="0" destOrd="0" presId="urn:microsoft.com/office/officeart/2005/8/layout/process2"/>
    <dgm:cxn modelId="{1B090FA1-67F6-BC4D-816F-C63814CEB34E}" type="presOf" srcId="{979139E3-4E3D-403B-ADBF-10AD28B92EE1}" destId="{4D4B7BAA-C40A-5C43-A95E-D2B15FBA6789}" srcOrd="0" destOrd="0" presId="urn:microsoft.com/office/officeart/2005/8/layout/process2"/>
    <dgm:cxn modelId="{E96989C7-F33E-6747-93B8-323508110C78}" type="presOf" srcId="{50942BA3-A612-491F-B48A-B4D27311C6EC}" destId="{F3038354-6F0E-6B48-945C-41B4B685AD04}" srcOrd="0" destOrd="0" presId="urn:microsoft.com/office/officeart/2005/8/layout/process2"/>
    <dgm:cxn modelId="{8FD2CDC9-8B90-8444-A7B7-1F21DD041DFB}" type="presOf" srcId="{6E2DC065-8CB8-491E-8CBB-10A7E259EA91}" destId="{F3038354-6F0E-6B48-945C-41B4B685AD04}" srcOrd="0" destOrd="1" presId="urn:microsoft.com/office/officeart/2005/8/layout/process2"/>
    <dgm:cxn modelId="{C4A543FB-0004-9541-98F3-393E56021F2C}" type="presOf" srcId="{6FE518CA-4FCF-4A6F-B01A-F42E24838A8B}" destId="{81E42613-59D0-8C44-BF9D-7235750A0C62}" srcOrd="0" destOrd="0" presId="urn:microsoft.com/office/officeart/2005/8/layout/process2"/>
    <dgm:cxn modelId="{91875BFC-F964-4EA0-89F5-F70AF52A2B5C}" srcId="{6FE518CA-4FCF-4A6F-B01A-F42E24838A8B}" destId="{50942BA3-A612-491F-B48A-B4D27311C6EC}" srcOrd="1" destOrd="0" parTransId="{E9A16336-9B72-4687-9B8B-32506DF26163}" sibTransId="{C2112798-5C2E-42D0-BCE1-84913FD03FF3}"/>
    <dgm:cxn modelId="{C53481EF-4928-394F-AF90-A0728068A9DF}" type="presParOf" srcId="{81E42613-59D0-8C44-BF9D-7235750A0C62}" destId="{4D4B7BAA-C40A-5C43-A95E-D2B15FBA6789}" srcOrd="0" destOrd="0" presId="urn:microsoft.com/office/officeart/2005/8/layout/process2"/>
    <dgm:cxn modelId="{AB6365FF-CA5B-CE47-A7C4-B1EC3245719F}" type="presParOf" srcId="{81E42613-59D0-8C44-BF9D-7235750A0C62}" destId="{025733D6-EA1C-184C-8F49-C6B8D934F25B}" srcOrd="1" destOrd="0" presId="urn:microsoft.com/office/officeart/2005/8/layout/process2"/>
    <dgm:cxn modelId="{195C3D26-50B6-5F4E-A483-11583B80B7A3}" type="presParOf" srcId="{025733D6-EA1C-184C-8F49-C6B8D934F25B}" destId="{96084C4C-5560-4D49-A341-C588CFE336CB}" srcOrd="0" destOrd="0" presId="urn:microsoft.com/office/officeart/2005/8/layout/process2"/>
    <dgm:cxn modelId="{293C57A6-BDF1-1245-ACC0-EB7834D00BE7}" type="presParOf" srcId="{81E42613-59D0-8C44-BF9D-7235750A0C62}" destId="{F3038354-6F0E-6B48-945C-41B4B685AD0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889AAC-554D-4AB0-B317-A6E0564A15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F2C1392-4C7A-480B-979A-6F3BC29272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Consolidate a competitive advantage </a:t>
          </a:r>
          <a:endParaRPr lang="en-US" sz="2000" dirty="0"/>
        </a:p>
      </dgm:t>
    </dgm:pt>
    <dgm:pt modelId="{308F56B5-873A-4862-B4B8-99107F6463FD}" type="parTrans" cxnId="{62BBB7DB-4975-457E-BC61-70C93C208EFB}">
      <dgm:prSet/>
      <dgm:spPr/>
      <dgm:t>
        <a:bodyPr/>
        <a:lstStyle/>
        <a:p>
          <a:endParaRPr lang="en-US"/>
        </a:p>
      </dgm:t>
    </dgm:pt>
    <dgm:pt modelId="{081672C3-C041-4A10-A769-7EE6D16FFEFD}" type="sibTrans" cxnId="{62BBB7DB-4975-457E-BC61-70C93C208EFB}">
      <dgm:prSet/>
      <dgm:spPr/>
      <dgm:t>
        <a:bodyPr/>
        <a:lstStyle/>
        <a:p>
          <a:endParaRPr lang="en-US"/>
        </a:p>
      </dgm:t>
    </dgm:pt>
    <dgm:pt modelId="{2D29C151-303F-4DAE-8372-88E7FC0D14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Cost or differentiation? </a:t>
          </a:r>
          <a:endParaRPr lang="en-US" sz="2000" dirty="0"/>
        </a:p>
      </dgm:t>
    </dgm:pt>
    <dgm:pt modelId="{865E86FA-549D-4FBF-A9F4-7F7078121990}" type="parTrans" cxnId="{2A78A82D-3857-47DA-B65C-8DC55E59236C}">
      <dgm:prSet/>
      <dgm:spPr/>
      <dgm:t>
        <a:bodyPr/>
        <a:lstStyle/>
        <a:p>
          <a:endParaRPr lang="en-US"/>
        </a:p>
      </dgm:t>
    </dgm:pt>
    <dgm:pt modelId="{8A324AEE-7384-4787-88DC-B61D168A2D60}" type="sibTrans" cxnId="{2A78A82D-3857-47DA-B65C-8DC55E59236C}">
      <dgm:prSet/>
      <dgm:spPr/>
      <dgm:t>
        <a:bodyPr/>
        <a:lstStyle/>
        <a:p>
          <a:endParaRPr lang="en-US"/>
        </a:p>
      </dgm:t>
    </dgm:pt>
    <dgm:pt modelId="{79C2E38D-3A00-4577-8F9D-6683838693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Transforming the rules of the competitive game </a:t>
          </a:r>
          <a:endParaRPr lang="en-US" sz="2000" dirty="0"/>
        </a:p>
      </dgm:t>
    </dgm:pt>
    <dgm:pt modelId="{F55CD241-2765-4D11-ACAC-3C72B4BA8C11}" type="parTrans" cxnId="{A875ADAF-CE2C-4B5B-A42E-5D2C9BEFFBE1}">
      <dgm:prSet/>
      <dgm:spPr/>
      <dgm:t>
        <a:bodyPr/>
        <a:lstStyle/>
        <a:p>
          <a:endParaRPr lang="en-US"/>
        </a:p>
      </dgm:t>
    </dgm:pt>
    <dgm:pt modelId="{9BDE9B91-7B03-4F8B-94D9-A6265C869D26}" type="sibTrans" cxnId="{A875ADAF-CE2C-4B5B-A42E-5D2C9BEFFBE1}">
      <dgm:prSet/>
      <dgm:spPr/>
      <dgm:t>
        <a:bodyPr/>
        <a:lstStyle/>
        <a:p>
          <a:endParaRPr lang="en-US"/>
        </a:p>
      </dgm:t>
    </dgm:pt>
    <dgm:pt modelId="{C0EF407F-1E50-4738-A18B-17E88EE422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/>
            <a:t>Renewal</a:t>
          </a:r>
        </a:p>
        <a:p>
          <a:pPr>
            <a:lnSpc>
              <a:spcPct val="100000"/>
            </a:lnSpc>
          </a:pPr>
          <a:r>
            <a:rPr lang="fr-FR" sz="1400" dirty="0"/>
            <a:t>Growth </a:t>
          </a:r>
          <a:endParaRPr lang="en-US" sz="1400" dirty="0"/>
        </a:p>
      </dgm:t>
    </dgm:pt>
    <dgm:pt modelId="{CC541F05-A97A-43D8-9A2D-C1512C029DD1}" type="parTrans" cxnId="{AED8F7C5-1797-460C-96E4-1134666481B6}">
      <dgm:prSet/>
      <dgm:spPr/>
      <dgm:t>
        <a:bodyPr/>
        <a:lstStyle/>
        <a:p>
          <a:endParaRPr lang="en-US"/>
        </a:p>
      </dgm:t>
    </dgm:pt>
    <dgm:pt modelId="{0218DDC4-069A-4F8B-AA02-129D239C4DDA}" type="sibTrans" cxnId="{AED8F7C5-1797-460C-96E4-1134666481B6}">
      <dgm:prSet/>
      <dgm:spPr/>
      <dgm:t>
        <a:bodyPr/>
        <a:lstStyle/>
        <a:p>
          <a:endParaRPr lang="en-US"/>
        </a:p>
      </dgm:t>
    </dgm:pt>
    <dgm:pt modelId="{9DBD9910-E52F-4C5E-8557-D34D161F80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/>
            <a:t>New jobs </a:t>
          </a:r>
          <a:endParaRPr lang="en-US" sz="1400" dirty="0"/>
        </a:p>
      </dgm:t>
    </dgm:pt>
    <dgm:pt modelId="{FB4B0960-8B2E-4167-AD0F-B4C5AE4BCF13}" type="parTrans" cxnId="{D62D49C1-AF93-42B7-B302-9495997AE36C}">
      <dgm:prSet/>
      <dgm:spPr/>
      <dgm:t>
        <a:bodyPr/>
        <a:lstStyle/>
        <a:p>
          <a:endParaRPr lang="en-US"/>
        </a:p>
      </dgm:t>
    </dgm:pt>
    <dgm:pt modelId="{F1D5ABF3-F804-4BBB-A77A-D62317C801D2}" type="sibTrans" cxnId="{D62D49C1-AF93-42B7-B302-9495997AE36C}">
      <dgm:prSet/>
      <dgm:spPr/>
      <dgm:t>
        <a:bodyPr/>
        <a:lstStyle/>
        <a:p>
          <a:endParaRPr lang="en-US"/>
        </a:p>
      </dgm:t>
    </dgm:pt>
    <dgm:pt modelId="{A8C2B11E-9C2F-4378-A45B-F833702D0D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/>
            <a:t>New markets </a:t>
          </a:r>
          <a:endParaRPr lang="en-US" sz="1400" dirty="0"/>
        </a:p>
      </dgm:t>
    </dgm:pt>
    <dgm:pt modelId="{16DDBEBA-DF29-45D5-9DE8-D19700D1017A}" type="parTrans" cxnId="{ED6B3783-4A0D-42C9-B73B-E16FCEE6D1CC}">
      <dgm:prSet/>
      <dgm:spPr/>
      <dgm:t>
        <a:bodyPr/>
        <a:lstStyle/>
        <a:p>
          <a:endParaRPr lang="en-US"/>
        </a:p>
      </dgm:t>
    </dgm:pt>
    <dgm:pt modelId="{64CB87DC-0BD1-4715-A784-FD4E14AE858B}" type="sibTrans" cxnId="{ED6B3783-4A0D-42C9-B73B-E16FCEE6D1CC}">
      <dgm:prSet/>
      <dgm:spPr/>
      <dgm:t>
        <a:bodyPr/>
        <a:lstStyle/>
        <a:p>
          <a:endParaRPr lang="en-US"/>
        </a:p>
      </dgm:t>
    </dgm:pt>
    <dgm:pt modelId="{08182F7C-948F-4A90-90E3-397B2E82E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2000" dirty="0"/>
            <a:t>Responding to the challenges of society </a:t>
          </a:r>
          <a:endParaRPr lang="en-US" sz="2000" dirty="0"/>
        </a:p>
      </dgm:t>
    </dgm:pt>
    <dgm:pt modelId="{4635056C-8DFD-410A-B781-DCB1848E05F3}" type="parTrans" cxnId="{4AE5B06C-567E-4D07-8584-2FD401D7CB46}">
      <dgm:prSet/>
      <dgm:spPr/>
      <dgm:t>
        <a:bodyPr/>
        <a:lstStyle/>
        <a:p>
          <a:endParaRPr lang="en-US"/>
        </a:p>
      </dgm:t>
    </dgm:pt>
    <dgm:pt modelId="{6492456D-6C43-46C9-80C8-31B93065FDB0}" type="sibTrans" cxnId="{4AE5B06C-567E-4D07-8584-2FD401D7CB46}">
      <dgm:prSet/>
      <dgm:spPr/>
      <dgm:t>
        <a:bodyPr/>
        <a:lstStyle/>
        <a:p>
          <a:endParaRPr lang="en-US"/>
        </a:p>
      </dgm:t>
    </dgm:pt>
    <dgm:pt modelId="{373084BB-0D46-4160-A2C9-9372D377F277}" type="pres">
      <dgm:prSet presAssocID="{B5889AAC-554D-4AB0-B317-A6E0564A15AC}" presName="root" presStyleCnt="0">
        <dgm:presLayoutVars>
          <dgm:dir/>
          <dgm:resizeHandles val="exact"/>
        </dgm:presLayoutVars>
      </dgm:prSet>
      <dgm:spPr/>
    </dgm:pt>
    <dgm:pt modelId="{B49A4676-1CD6-455A-922C-5C18D2CE12A1}" type="pres">
      <dgm:prSet presAssocID="{6F2C1392-4C7A-480B-979A-6F3BC29272C5}" presName="compNode" presStyleCnt="0"/>
      <dgm:spPr/>
    </dgm:pt>
    <dgm:pt modelId="{996CCC8F-3BFB-4718-97EA-052A9A03F885}" type="pres">
      <dgm:prSet presAssocID="{6F2C1392-4C7A-480B-979A-6F3BC29272C5}" presName="bgRect" presStyleLbl="bgShp" presStyleIdx="0" presStyleCnt="3" custLinFactNeighborX="-1736" custLinFactNeighborY="4146"/>
      <dgm:spPr/>
    </dgm:pt>
    <dgm:pt modelId="{5CCA8DA4-8D15-432E-86E7-8043B588C66D}" type="pres">
      <dgm:prSet presAssocID="{6F2C1392-4C7A-480B-979A-6F3BC29272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CBCB5AFE-4150-4370-8211-CB817DD072AD}" type="pres">
      <dgm:prSet presAssocID="{6F2C1392-4C7A-480B-979A-6F3BC29272C5}" presName="spaceRect" presStyleCnt="0"/>
      <dgm:spPr/>
    </dgm:pt>
    <dgm:pt modelId="{24EDF706-F928-40F7-B668-7EABB2E952C7}" type="pres">
      <dgm:prSet presAssocID="{6F2C1392-4C7A-480B-979A-6F3BC29272C5}" presName="parTx" presStyleLbl="revTx" presStyleIdx="0" presStyleCnt="5" custScaleX="111561">
        <dgm:presLayoutVars>
          <dgm:chMax val="0"/>
          <dgm:chPref val="0"/>
        </dgm:presLayoutVars>
      </dgm:prSet>
      <dgm:spPr/>
    </dgm:pt>
    <dgm:pt modelId="{EE726F13-2279-4BE8-9390-47F355C81A65}" type="pres">
      <dgm:prSet presAssocID="{6F2C1392-4C7A-480B-979A-6F3BC29272C5}" presName="desTx" presStyleLbl="revTx" presStyleIdx="1" presStyleCnt="5" custScaleX="133106">
        <dgm:presLayoutVars/>
      </dgm:prSet>
      <dgm:spPr/>
    </dgm:pt>
    <dgm:pt modelId="{437341EB-9B80-4164-80E8-58A184F92080}" type="pres">
      <dgm:prSet presAssocID="{081672C3-C041-4A10-A769-7EE6D16FFEFD}" presName="sibTrans" presStyleCnt="0"/>
      <dgm:spPr/>
    </dgm:pt>
    <dgm:pt modelId="{CFE04C06-1E1A-4223-9AA0-F7EC3D97DCA2}" type="pres">
      <dgm:prSet presAssocID="{79C2E38D-3A00-4577-8F9D-66838386934B}" presName="compNode" presStyleCnt="0"/>
      <dgm:spPr/>
    </dgm:pt>
    <dgm:pt modelId="{708C09D3-6AD9-430F-96F4-9687873C5439}" type="pres">
      <dgm:prSet presAssocID="{79C2E38D-3A00-4577-8F9D-66838386934B}" presName="bgRect" presStyleLbl="bgShp" presStyleIdx="1" presStyleCnt="3"/>
      <dgm:spPr/>
    </dgm:pt>
    <dgm:pt modelId="{8252265E-94C0-4A20-B035-65F29393F519}" type="pres">
      <dgm:prSet presAssocID="{79C2E38D-3A00-4577-8F9D-6683838693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9E82C4C-806A-4734-B4CE-CF0F2C63E4A9}" type="pres">
      <dgm:prSet presAssocID="{79C2E38D-3A00-4577-8F9D-66838386934B}" presName="spaceRect" presStyleCnt="0"/>
      <dgm:spPr/>
    </dgm:pt>
    <dgm:pt modelId="{BE44024C-E76A-4C62-AF8C-C4AD5C09477A}" type="pres">
      <dgm:prSet presAssocID="{79C2E38D-3A00-4577-8F9D-66838386934B}" presName="parTx" presStyleLbl="revTx" presStyleIdx="2" presStyleCnt="5" custScaleX="97720">
        <dgm:presLayoutVars>
          <dgm:chMax val="0"/>
          <dgm:chPref val="0"/>
        </dgm:presLayoutVars>
      </dgm:prSet>
      <dgm:spPr/>
    </dgm:pt>
    <dgm:pt modelId="{4D4B48D1-A902-4F0A-9DA4-8B257CC8B522}" type="pres">
      <dgm:prSet presAssocID="{79C2E38D-3A00-4577-8F9D-66838386934B}" presName="desTx" presStyleLbl="revTx" presStyleIdx="3" presStyleCnt="5" custScaleX="109555">
        <dgm:presLayoutVars/>
      </dgm:prSet>
      <dgm:spPr/>
    </dgm:pt>
    <dgm:pt modelId="{3C6A0180-761C-4DFA-BD53-444E84668B30}" type="pres">
      <dgm:prSet presAssocID="{9BDE9B91-7B03-4F8B-94D9-A6265C869D26}" presName="sibTrans" presStyleCnt="0"/>
      <dgm:spPr/>
    </dgm:pt>
    <dgm:pt modelId="{FAE1A6DD-DD1B-450A-95A8-8769F00E553B}" type="pres">
      <dgm:prSet presAssocID="{08182F7C-948F-4A90-90E3-397B2E82EE4E}" presName="compNode" presStyleCnt="0"/>
      <dgm:spPr/>
    </dgm:pt>
    <dgm:pt modelId="{E24C18A5-80B9-43AC-B853-FAA5BB74F889}" type="pres">
      <dgm:prSet presAssocID="{08182F7C-948F-4A90-90E3-397B2E82EE4E}" presName="bgRect" presStyleLbl="bgShp" presStyleIdx="2" presStyleCnt="3"/>
      <dgm:spPr/>
    </dgm:pt>
    <dgm:pt modelId="{9A84E149-1E99-428B-A203-18C88E595542}" type="pres">
      <dgm:prSet presAssocID="{08182F7C-948F-4A90-90E3-397B2E82EE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755D1BE-72A1-42F2-A741-9ED25B9CEEDE}" type="pres">
      <dgm:prSet presAssocID="{08182F7C-948F-4A90-90E3-397B2E82EE4E}" presName="spaceRect" presStyleCnt="0"/>
      <dgm:spPr/>
    </dgm:pt>
    <dgm:pt modelId="{C2BF4AA9-561B-4E15-931F-970153A1EAC7}" type="pres">
      <dgm:prSet presAssocID="{08182F7C-948F-4A90-90E3-397B2E82EE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9095D08-CF1C-4795-89DD-3623BAC21A46}" type="presOf" srcId="{6F2C1392-4C7A-480B-979A-6F3BC29272C5}" destId="{24EDF706-F928-40F7-B668-7EABB2E952C7}" srcOrd="0" destOrd="0" presId="urn:microsoft.com/office/officeart/2018/2/layout/IconVerticalSolidList"/>
    <dgm:cxn modelId="{3877E61D-8A9C-4938-80B2-ED1BACFD09A2}" type="presOf" srcId="{08182F7C-948F-4A90-90E3-397B2E82EE4E}" destId="{C2BF4AA9-561B-4E15-931F-970153A1EAC7}" srcOrd="0" destOrd="0" presId="urn:microsoft.com/office/officeart/2018/2/layout/IconVerticalSolidList"/>
    <dgm:cxn modelId="{2A78A82D-3857-47DA-B65C-8DC55E59236C}" srcId="{6F2C1392-4C7A-480B-979A-6F3BC29272C5}" destId="{2D29C151-303F-4DAE-8372-88E7FC0D1417}" srcOrd="0" destOrd="0" parTransId="{865E86FA-549D-4FBF-A9F4-7F7078121990}" sibTransId="{8A324AEE-7384-4787-88DC-B61D168A2D60}"/>
    <dgm:cxn modelId="{EBF9043C-CD25-4472-874D-327BFF9A218E}" type="presOf" srcId="{C0EF407F-1E50-4738-A18B-17E88EE42202}" destId="{4D4B48D1-A902-4F0A-9DA4-8B257CC8B522}" srcOrd="0" destOrd="0" presId="urn:microsoft.com/office/officeart/2018/2/layout/IconVerticalSolidList"/>
    <dgm:cxn modelId="{0080BC3C-C396-43CD-9E95-BC031A709D44}" type="presOf" srcId="{79C2E38D-3A00-4577-8F9D-66838386934B}" destId="{BE44024C-E76A-4C62-AF8C-C4AD5C09477A}" srcOrd="0" destOrd="0" presId="urn:microsoft.com/office/officeart/2018/2/layout/IconVerticalSolidList"/>
    <dgm:cxn modelId="{D5AAE849-7F49-4E62-BDF9-15EFADDAA0B0}" type="presOf" srcId="{B5889AAC-554D-4AB0-B317-A6E0564A15AC}" destId="{373084BB-0D46-4160-A2C9-9372D377F277}" srcOrd="0" destOrd="0" presId="urn:microsoft.com/office/officeart/2018/2/layout/IconVerticalSolidList"/>
    <dgm:cxn modelId="{4AE5B06C-567E-4D07-8584-2FD401D7CB46}" srcId="{B5889AAC-554D-4AB0-B317-A6E0564A15AC}" destId="{08182F7C-948F-4A90-90E3-397B2E82EE4E}" srcOrd="2" destOrd="0" parTransId="{4635056C-8DFD-410A-B781-DCB1848E05F3}" sibTransId="{6492456D-6C43-46C9-80C8-31B93065FDB0}"/>
    <dgm:cxn modelId="{ED6B3783-4A0D-42C9-B73B-E16FCEE6D1CC}" srcId="{79C2E38D-3A00-4577-8F9D-66838386934B}" destId="{A8C2B11E-9C2F-4378-A45B-F833702D0DD8}" srcOrd="2" destOrd="0" parTransId="{16DDBEBA-DF29-45D5-9DE8-D19700D1017A}" sibTransId="{64CB87DC-0BD1-4715-A784-FD4E14AE858B}"/>
    <dgm:cxn modelId="{85932A88-286D-4ECB-AF97-D615A20BF0F2}" type="presOf" srcId="{A8C2B11E-9C2F-4378-A45B-F833702D0DD8}" destId="{4D4B48D1-A902-4F0A-9DA4-8B257CC8B522}" srcOrd="0" destOrd="2" presId="urn:microsoft.com/office/officeart/2018/2/layout/IconVerticalSolidList"/>
    <dgm:cxn modelId="{A875ADAF-CE2C-4B5B-A42E-5D2C9BEFFBE1}" srcId="{B5889AAC-554D-4AB0-B317-A6E0564A15AC}" destId="{79C2E38D-3A00-4577-8F9D-66838386934B}" srcOrd="1" destOrd="0" parTransId="{F55CD241-2765-4D11-ACAC-3C72B4BA8C11}" sibTransId="{9BDE9B91-7B03-4F8B-94D9-A6265C869D26}"/>
    <dgm:cxn modelId="{30D9B6BA-9C6D-43AA-ADE1-3F16AAB639C3}" type="presOf" srcId="{2D29C151-303F-4DAE-8372-88E7FC0D1417}" destId="{EE726F13-2279-4BE8-9390-47F355C81A65}" srcOrd="0" destOrd="0" presId="urn:microsoft.com/office/officeart/2018/2/layout/IconVerticalSolidList"/>
    <dgm:cxn modelId="{D62D49C1-AF93-42B7-B302-9495997AE36C}" srcId="{79C2E38D-3A00-4577-8F9D-66838386934B}" destId="{9DBD9910-E52F-4C5E-8557-D34D161F80F0}" srcOrd="1" destOrd="0" parTransId="{FB4B0960-8B2E-4167-AD0F-B4C5AE4BCF13}" sibTransId="{F1D5ABF3-F804-4BBB-A77A-D62317C801D2}"/>
    <dgm:cxn modelId="{AED8F7C5-1797-460C-96E4-1134666481B6}" srcId="{79C2E38D-3A00-4577-8F9D-66838386934B}" destId="{C0EF407F-1E50-4738-A18B-17E88EE42202}" srcOrd="0" destOrd="0" parTransId="{CC541F05-A97A-43D8-9A2D-C1512C029DD1}" sibTransId="{0218DDC4-069A-4F8B-AA02-129D239C4DDA}"/>
    <dgm:cxn modelId="{578555D2-8113-4BD8-92AE-2BA3BE329F67}" type="presOf" srcId="{9DBD9910-E52F-4C5E-8557-D34D161F80F0}" destId="{4D4B48D1-A902-4F0A-9DA4-8B257CC8B522}" srcOrd="0" destOrd="1" presId="urn:microsoft.com/office/officeart/2018/2/layout/IconVerticalSolidList"/>
    <dgm:cxn modelId="{62BBB7DB-4975-457E-BC61-70C93C208EFB}" srcId="{B5889AAC-554D-4AB0-B317-A6E0564A15AC}" destId="{6F2C1392-4C7A-480B-979A-6F3BC29272C5}" srcOrd="0" destOrd="0" parTransId="{308F56B5-873A-4862-B4B8-99107F6463FD}" sibTransId="{081672C3-C041-4A10-A769-7EE6D16FFEFD}"/>
    <dgm:cxn modelId="{E04AA4F3-E300-40F4-B0B1-FDC1DE93FF6B}" type="presParOf" srcId="{373084BB-0D46-4160-A2C9-9372D377F277}" destId="{B49A4676-1CD6-455A-922C-5C18D2CE12A1}" srcOrd="0" destOrd="0" presId="urn:microsoft.com/office/officeart/2018/2/layout/IconVerticalSolidList"/>
    <dgm:cxn modelId="{3F8B14F0-9A37-44AD-A511-222BA7726E51}" type="presParOf" srcId="{B49A4676-1CD6-455A-922C-5C18D2CE12A1}" destId="{996CCC8F-3BFB-4718-97EA-052A9A03F885}" srcOrd="0" destOrd="0" presId="urn:microsoft.com/office/officeart/2018/2/layout/IconVerticalSolidList"/>
    <dgm:cxn modelId="{8FAD0EB3-8970-49F9-8FC2-C476B5478215}" type="presParOf" srcId="{B49A4676-1CD6-455A-922C-5C18D2CE12A1}" destId="{5CCA8DA4-8D15-432E-86E7-8043B588C66D}" srcOrd="1" destOrd="0" presId="urn:microsoft.com/office/officeart/2018/2/layout/IconVerticalSolidList"/>
    <dgm:cxn modelId="{AF748179-32CC-4B90-B924-2FD86AF066D1}" type="presParOf" srcId="{B49A4676-1CD6-455A-922C-5C18D2CE12A1}" destId="{CBCB5AFE-4150-4370-8211-CB817DD072AD}" srcOrd="2" destOrd="0" presId="urn:microsoft.com/office/officeart/2018/2/layout/IconVerticalSolidList"/>
    <dgm:cxn modelId="{573BFB67-4B07-4E84-AD67-D700FECF3D41}" type="presParOf" srcId="{B49A4676-1CD6-455A-922C-5C18D2CE12A1}" destId="{24EDF706-F928-40F7-B668-7EABB2E952C7}" srcOrd="3" destOrd="0" presId="urn:microsoft.com/office/officeart/2018/2/layout/IconVerticalSolidList"/>
    <dgm:cxn modelId="{035B690A-5E23-4082-833A-F4F8BE56A2E0}" type="presParOf" srcId="{B49A4676-1CD6-455A-922C-5C18D2CE12A1}" destId="{EE726F13-2279-4BE8-9390-47F355C81A65}" srcOrd="4" destOrd="0" presId="urn:microsoft.com/office/officeart/2018/2/layout/IconVerticalSolidList"/>
    <dgm:cxn modelId="{24BFB689-D651-4397-BB3B-51809EC07F79}" type="presParOf" srcId="{373084BB-0D46-4160-A2C9-9372D377F277}" destId="{437341EB-9B80-4164-80E8-58A184F92080}" srcOrd="1" destOrd="0" presId="urn:microsoft.com/office/officeart/2018/2/layout/IconVerticalSolidList"/>
    <dgm:cxn modelId="{AEA7A4A6-BEF5-42E5-B53E-F8628DE33611}" type="presParOf" srcId="{373084BB-0D46-4160-A2C9-9372D377F277}" destId="{CFE04C06-1E1A-4223-9AA0-F7EC3D97DCA2}" srcOrd="2" destOrd="0" presId="urn:microsoft.com/office/officeart/2018/2/layout/IconVerticalSolidList"/>
    <dgm:cxn modelId="{F7E3BDA7-42A7-4F89-939E-FD2DBCEB50CF}" type="presParOf" srcId="{CFE04C06-1E1A-4223-9AA0-F7EC3D97DCA2}" destId="{708C09D3-6AD9-430F-96F4-9687873C5439}" srcOrd="0" destOrd="0" presId="urn:microsoft.com/office/officeart/2018/2/layout/IconVerticalSolidList"/>
    <dgm:cxn modelId="{8F5337A0-C5DF-4408-B4D5-A0F84CE15002}" type="presParOf" srcId="{CFE04C06-1E1A-4223-9AA0-F7EC3D97DCA2}" destId="{8252265E-94C0-4A20-B035-65F29393F519}" srcOrd="1" destOrd="0" presId="urn:microsoft.com/office/officeart/2018/2/layout/IconVerticalSolidList"/>
    <dgm:cxn modelId="{9437F2B1-6C0F-419B-9057-CE35FB338A05}" type="presParOf" srcId="{CFE04C06-1E1A-4223-9AA0-F7EC3D97DCA2}" destId="{19E82C4C-806A-4734-B4CE-CF0F2C63E4A9}" srcOrd="2" destOrd="0" presId="urn:microsoft.com/office/officeart/2018/2/layout/IconVerticalSolidList"/>
    <dgm:cxn modelId="{577F0E9C-23F3-45F8-B701-C49969A1C163}" type="presParOf" srcId="{CFE04C06-1E1A-4223-9AA0-F7EC3D97DCA2}" destId="{BE44024C-E76A-4C62-AF8C-C4AD5C09477A}" srcOrd="3" destOrd="0" presId="urn:microsoft.com/office/officeart/2018/2/layout/IconVerticalSolidList"/>
    <dgm:cxn modelId="{F511CD1B-8559-4EDA-926A-6E8C3EF5C435}" type="presParOf" srcId="{CFE04C06-1E1A-4223-9AA0-F7EC3D97DCA2}" destId="{4D4B48D1-A902-4F0A-9DA4-8B257CC8B522}" srcOrd="4" destOrd="0" presId="urn:microsoft.com/office/officeart/2018/2/layout/IconVerticalSolidList"/>
    <dgm:cxn modelId="{E33739B9-CF9C-432E-A8A2-18E92FAE36A7}" type="presParOf" srcId="{373084BB-0D46-4160-A2C9-9372D377F277}" destId="{3C6A0180-761C-4DFA-BD53-444E84668B30}" srcOrd="3" destOrd="0" presId="urn:microsoft.com/office/officeart/2018/2/layout/IconVerticalSolidList"/>
    <dgm:cxn modelId="{5A53D02F-57D9-408C-AE00-3725C401F056}" type="presParOf" srcId="{373084BB-0D46-4160-A2C9-9372D377F277}" destId="{FAE1A6DD-DD1B-450A-95A8-8769F00E553B}" srcOrd="4" destOrd="0" presId="urn:microsoft.com/office/officeart/2018/2/layout/IconVerticalSolidList"/>
    <dgm:cxn modelId="{9B3705D9-84D2-4E76-A811-07B06735D643}" type="presParOf" srcId="{FAE1A6DD-DD1B-450A-95A8-8769F00E553B}" destId="{E24C18A5-80B9-43AC-B853-FAA5BB74F889}" srcOrd="0" destOrd="0" presId="urn:microsoft.com/office/officeart/2018/2/layout/IconVerticalSolidList"/>
    <dgm:cxn modelId="{BF9E5350-15E7-4BC0-A31B-40EA2896B516}" type="presParOf" srcId="{FAE1A6DD-DD1B-450A-95A8-8769F00E553B}" destId="{9A84E149-1E99-428B-A203-18C88E595542}" srcOrd="1" destOrd="0" presId="urn:microsoft.com/office/officeart/2018/2/layout/IconVerticalSolidList"/>
    <dgm:cxn modelId="{701D8D30-C801-4AE2-AC52-C51E404EA034}" type="presParOf" srcId="{FAE1A6DD-DD1B-450A-95A8-8769F00E553B}" destId="{A755D1BE-72A1-42F2-A741-9ED25B9CEEDE}" srcOrd="2" destOrd="0" presId="urn:microsoft.com/office/officeart/2018/2/layout/IconVerticalSolidList"/>
    <dgm:cxn modelId="{E4FCBBE9-43A1-49F8-9953-35AA8A6EC15D}" type="presParOf" srcId="{FAE1A6DD-DD1B-450A-95A8-8769F00E553B}" destId="{C2BF4AA9-561B-4E15-931F-970153A1EA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7A714-09A1-1E4E-9658-E5A74A6E0AAF}">
      <dsp:nvSpPr>
        <dsp:cNvPr id="0" name=""/>
        <dsp:cNvSpPr/>
      </dsp:nvSpPr>
      <dsp:spPr>
        <a:xfrm>
          <a:off x="0" y="0"/>
          <a:ext cx="4914810" cy="1211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Definition</a:t>
          </a:r>
          <a:br>
            <a:rPr lang="fr-FR" sz="2600" kern="1200" dirty="0"/>
          </a:br>
          <a:r>
            <a:rPr lang="fr-FR" sz="2600" kern="1200" dirty="0"/>
            <a:t>The strategic approach </a:t>
          </a:r>
          <a:br>
            <a:rPr lang="fr-FR" sz="2000" kern="1200" dirty="0"/>
          </a:br>
          <a:endParaRPr lang="en-US" sz="2000" kern="1200" dirty="0"/>
        </a:p>
      </dsp:txBody>
      <dsp:txXfrm>
        <a:off x="35470" y="35470"/>
        <a:ext cx="3505680" cy="1140091"/>
      </dsp:txXfrm>
    </dsp:sp>
    <dsp:sp modelId="{78C3AA35-DCFA-BE42-BB41-D46A474375E1}">
      <dsp:nvSpPr>
        <dsp:cNvPr id="0" name=""/>
        <dsp:cNvSpPr/>
      </dsp:nvSpPr>
      <dsp:spPr>
        <a:xfrm>
          <a:off x="411615" y="1431218"/>
          <a:ext cx="4914810" cy="12110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Analysis tools</a:t>
          </a:r>
          <a:br>
            <a:rPr lang="fr-FR" sz="2600" kern="1200" dirty="0"/>
          </a:br>
          <a:r>
            <a:rPr lang="fr-FR" sz="2600" kern="1200" dirty="0"/>
            <a:t>(</a:t>
          </a:r>
          <a:r>
            <a:rPr lang="fr-FR" sz="2600" i="1" kern="1200" dirty="0" err="1"/>
            <a:t>Competitive analysis</a:t>
          </a:r>
          <a:r>
            <a:rPr lang="fr-FR" sz="2600" i="1" kern="1200" dirty="0"/>
            <a:t>) </a:t>
          </a:r>
          <a:endParaRPr lang="en-US" sz="2600" kern="1200" dirty="0"/>
        </a:p>
      </dsp:txBody>
      <dsp:txXfrm>
        <a:off x="447085" y="1466688"/>
        <a:ext cx="3645084" cy="1140091"/>
      </dsp:txXfrm>
    </dsp:sp>
    <dsp:sp modelId="{86807141-D30E-6641-940A-B998BB7949EE}">
      <dsp:nvSpPr>
        <dsp:cNvPr id="0" name=""/>
        <dsp:cNvSpPr/>
      </dsp:nvSpPr>
      <dsp:spPr>
        <a:xfrm>
          <a:off x="817087" y="2862437"/>
          <a:ext cx="4914810" cy="12110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Generic strategies </a:t>
          </a:r>
          <a:br>
            <a:rPr lang="fr-FR" sz="2700" kern="1200" dirty="0"/>
          </a:br>
          <a:r>
            <a:rPr lang="fr-FR" sz="2700" kern="1200" dirty="0"/>
            <a:t>(</a:t>
          </a:r>
          <a:r>
            <a:rPr lang="fr-FR" sz="2700" i="1" kern="1200" dirty="0" err="1"/>
            <a:t>Competitive advantage</a:t>
          </a:r>
          <a:r>
            <a:rPr lang="fr-FR" sz="2700" kern="1200" dirty="0"/>
            <a:t>) </a:t>
          </a:r>
          <a:endParaRPr lang="en-US" sz="2700" kern="1200" dirty="0"/>
        </a:p>
      </dsp:txBody>
      <dsp:txXfrm>
        <a:off x="852557" y="2897907"/>
        <a:ext cx="3651228" cy="1140091"/>
      </dsp:txXfrm>
    </dsp:sp>
    <dsp:sp modelId="{1076DD0A-1B43-D842-AB6D-0FE7AA45EACC}">
      <dsp:nvSpPr>
        <dsp:cNvPr id="0" name=""/>
        <dsp:cNvSpPr/>
      </dsp:nvSpPr>
      <dsp:spPr>
        <a:xfrm>
          <a:off x="1228702" y="4293656"/>
          <a:ext cx="4914810" cy="1211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Innovation</a:t>
          </a:r>
          <a:br>
            <a:rPr lang="fr-FR" sz="2700" kern="1200" dirty="0"/>
          </a:br>
          <a:r>
            <a:rPr lang="fr-FR" sz="2700" kern="1200" dirty="0"/>
            <a:t>Creative destruction</a:t>
          </a:r>
        </a:p>
      </dsp:txBody>
      <dsp:txXfrm>
        <a:off x="1264172" y="4329126"/>
        <a:ext cx="3645084" cy="1140091"/>
      </dsp:txXfrm>
    </dsp:sp>
    <dsp:sp modelId="{4234E008-FA73-FC49-B538-1F25D900EBF1}">
      <dsp:nvSpPr>
        <dsp:cNvPr id="0" name=""/>
        <dsp:cNvSpPr/>
      </dsp:nvSpPr>
      <dsp:spPr>
        <a:xfrm>
          <a:off x="4127640" y="927539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04753" y="927539"/>
        <a:ext cx="432944" cy="592345"/>
      </dsp:txXfrm>
    </dsp:sp>
    <dsp:sp modelId="{4404F6FA-AEAE-CE4D-842E-3EFCBFBA0C0C}">
      <dsp:nvSpPr>
        <dsp:cNvPr id="0" name=""/>
        <dsp:cNvSpPr/>
      </dsp:nvSpPr>
      <dsp:spPr>
        <a:xfrm>
          <a:off x="4539255" y="2358758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16368" y="2358758"/>
        <a:ext cx="432944" cy="592345"/>
      </dsp:txXfrm>
    </dsp:sp>
    <dsp:sp modelId="{1F5FBFE4-1704-5F49-AE62-71774D13868B}">
      <dsp:nvSpPr>
        <dsp:cNvPr id="0" name=""/>
        <dsp:cNvSpPr/>
      </dsp:nvSpPr>
      <dsp:spPr>
        <a:xfrm>
          <a:off x="4944727" y="3789977"/>
          <a:ext cx="787170" cy="7871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21840" y="3789977"/>
        <a:ext cx="432944" cy="592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D3193-D91F-544A-AC8C-42641BEE41EF}">
      <dsp:nvSpPr>
        <dsp:cNvPr id="0" name=""/>
        <dsp:cNvSpPr/>
      </dsp:nvSpPr>
      <dsp:spPr>
        <a:xfrm>
          <a:off x="0" y="18137"/>
          <a:ext cx="6506609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The strategy consists of allocating resources </a:t>
          </a:r>
          <a:endParaRPr lang="en-US" sz="2900" kern="1200"/>
        </a:p>
      </dsp:txBody>
      <dsp:txXfrm>
        <a:off x="56315" y="74452"/>
        <a:ext cx="6393979" cy="1040990"/>
      </dsp:txXfrm>
    </dsp:sp>
    <dsp:sp modelId="{F1FB8F72-26AE-D343-AF67-19E766651D3B}">
      <dsp:nvSpPr>
        <dsp:cNvPr id="0" name=""/>
        <dsp:cNvSpPr/>
      </dsp:nvSpPr>
      <dsp:spPr>
        <a:xfrm>
          <a:off x="0" y="1255277"/>
          <a:ext cx="6506609" cy="11536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... aiming at long-term objectives: long term means uncertainty! </a:t>
          </a:r>
          <a:endParaRPr lang="en-US" sz="2900" kern="1200"/>
        </a:p>
      </dsp:txBody>
      <dsp:txXfrm>
        <a:off x="56315" y="1311592"/>
        <a:ext cx="6393979" cy="1040990"/>
      </dsp:txXfrm>
    </dsp:sp>
    <dsp:sp modelId="{1408B85C-0422-C94A-9303-9E5F1B13D531}">
      <dsp:nvSpPr>
        <dsp:cNvPr id="0" name=""/>
        <dsp:cNvSpPr/>
      </dsp:nvSpPr>
      <dsp:spPr>
        <a:xfrm>
          <a:off x="0" y="2492417"/>
          <a:ext cx="6506609" cy="11536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... in order to gain a competitive advantage (over competitors) </a:t>
          </a:r>
          <a:endParaRPr lang="en-US" sz="2900" kern="1200" dirty="0"/>
        </a:p>
      </dsp:txBody>
      <dsp:txXfrm>
        <a:off x="56315" y="2548732"/>
        <a:ext cx="6393979" cy="1040990"/>
      </dsp:txXfrm>
    </dsp:sp>
    <dsp:sp modelId="{3AADB384-CE6A-3742-87BF-17FF65448239}">
      <dsp:nvSpPr>
        <dsp:cNvPr id="0" name=""/>
        <dsp:cNvSpPr/>
      </dsp:nvSpPr>
      <dsp:spPr>
        <a:xfrm>
          <a:off x="0" y="3729557"/>
          <a:ext cx="6506609" cy="11536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Strategic decisions are only </a:t>
          </a:r>
          <a:br>
            <a:rPr lang="fr-FR" sz="2900" kern="1200" dirty="0"/>
          </a:br>
          <a:r>
            <a:rPr lang="fr-FR" sz="2900" kern="1200" dirty="0"/>
            <a:t>neither operational nor tactical : </a:t>
          </a:r>
          <a:endParaRPr lang="en-US" sz="2900" kern="1200" dirty="0"/>
        </a:p>
      </dsp:txBody>
      <dsp:txXfrm>
        <a:off x="56315" y="3785872"/>
        <a:ext cx="6393979" cy="1040990"/>
      </dsp:txXfrm>
    </dsp:sp>
    <dsp:sp modelId="{F4895CD6-7654-2146-80BD-1E6DB56F227F}">
      <dsp:nvSpPr>
        <dsp:cNvPr id="0" name=""/>
        <dsp:cNvSpPr/>
      </dsp:nvSpPr>
      <dsp:spPr>
        <a:xfrm>
          <a:off x="0" y="4883177"/>
          <a:ext cx="6506609" cy="79539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8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fr-FR" sz="2300" kern="1200" dirty="0"/>
            <a:t>Choose the markets in which to be present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fr-FR" sz="2300" kern="1200" dirty="0"/>
            <a:t>Develop the necessary activities: INVEST </a:t>
          </a:r>
          <a:endParaRPr lang="en-US" sz="2300" kern="1200" dirty="0"/>
        </a:p>
      </dsp:txBody>
      <dsp:txXfrm>
        <a:off x="0" y="4883177"/>
        <a:ext cx="6506609" cy="795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5596-95BF-C447-8A69-2EE1853E0248}">
      <dsp:nvSpPr>
        <dsp:cNvPr id="0" name=""/>
        <dsp:cNvSpPr/>
      </dsp:nvSpPr>
      <dsp:spPr>
        <a:xfrm>
          <a:off x="55" y="60123"/>
          <a:ext cx="5330549" cy="110179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What are the company's business lines/missions? </a:t>
          </a:r>
          <a:endParaRPr lang="en-US" sz="3000" kern="1200" dirty="0"/>
        </a:p>
      </dsp:txBody>
      <dsp:txXfrm>
        <a:off x="55" y="60123"/>
        <a:ext cx="5330549" cy="1101791"/>
      </dsp:txXfrm>
    </dsp:sp>
    <dsp:sp modelId="{7097512D-27CD-3F47-B15D-270F52835755}">
      <dsp:nvSpPr>
        <dsp:cNvPr id="0" name=""/>
        <dsp:cNvSpPr/>
      </dsp:nvSpPr>
      <dsp:spPr>
        <a:xfrm>
          <a:off x="55" y="1161914"/>
          <a:ext cx="5330549" cy="312930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/>
            <a:t>Know who she is and what she wants (to do / to be)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/>
            <a:t>Specify the activities, in terms of </a:t>
          </a:r>
          <a:endParaRPr lang="en-US" sz="3000" kern="1200"/>
        </a:p>
        <a:p>
          <a:pPr marL="857250" lvl="3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know-how, products, markets, competition </a:t>
          </a:r>
          <a:endParaRPr lang="en-US" sz="3000" kern="1200" dirty="0"/>
        </a:p>
      </dsp:txBody>
      <dsp:txXfrm>
        <a:off x="55" y="1161914"/>
        <a:ext cx="5330549" cy="3129300"/>
      </dsp:txXfrm>
    </dsp:sp>
    <dsp:sp modelId="{3D09FB00-7195-0149-BA03-A444343164E1}">
      <dsp:nvSpPr>
        <dsp:cNvPr id="0" name=""/>
        <dsp:cNvSpPr/>
      </dsp:nvSpPr>
      <dsp:spPr>
        <a:xfrm>
          <a:off x="6076881" y="60123"/>
          <a:ext cx="5330549" cy="110179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Who holds the power in the company? </a:t>
          </a:r>
          <a:endParaRPr lang="en-US" sz="3000" kern="1200" dirty="0"/>
        </a:p>
      </dsp:txBody>
      <dsp:txXfrm>
        <a:off x="6076881" y="60123"/>
        <a:ext cx="5330549" cy="1101791"/>
      </dsp:txXfrm>
    </dsp:sp>
    <dsp:sp modelId="{DA59942E-EA98-7442-9E41-1A12752C461D}">
      <dsp:nvSpPr>
        <dsp:cNvPr id="0" name=""/>
        <dsp:cNvSpPr/>
      </dsp:nvSpPr>
      <dsp:spPr>
        <a:xfrm>
          <a:off x="6076881" y="1161914"/>
          <a:ext cx="5330549" cy="31293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/>
            <a:t>Know who determines the goals of the organization. </a:t>
          </a:r>
          <a:endParaRPr lang="en-US" sz="3000" kern="120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Share VS </a:t>
          </a:r>
          <a:r>
            <a:rPr lang="fr-FR" sz="3000" kern="1200" dirty="0" err="1"/>
            <a:t>Stake holders </a:t>
          </a:r>
          <a:endParaRPr lang="en-US" sz="3000" kern="1200" dirty="0"/>
        </a:p>
        <a:p>
          <a:pPr marL="857250" lvl="3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000" kern="1200" dirty="0"/>
            <a:t>VW, </a:t>
          </a:r>
          <a:r>
            <a:rPr lang="fr-FR" sz="3000" kern="1200" dirty="0" err="1"/>
            <a:t>Wolfburg</a:t>
          </a:r>
          <a:r>
            <a:rPr lang="fr-FR" sz="3000" kern="1200" dirty="0"/>
            <a:t>, Lower Saxony </a:t>
          </a:r>
          <a:endParaRPr lang="en-US" sz="3000" kern="1200" dirty="0"/>
        </a:p>
      </dsp:txBody>
      <dsp:txXfrm>
        <a:off x="6076881" y="1161914"/>
        <a:ext cx="5330549" cy="3129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72C65-342F-5F41-A9CC-318B8CC4D015}">
      <dsp:nvSpPr>
        <dsp:cNvPr id="0" name=""/>
        <dsp:cNvSpPr/>
      </dsp:nvSpPr>
      <dsp:spPr>
        <a:xfrm rot="5400000">
          <a:off x="6908070" y="-2589066"/>
          <a:ext cx="1698041" cy="730079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 dirty="0" err="1"/>
            <a:t>a corporate identity </a:t>
          </a:r>
          <a:r>
            <a:rPr lang="en-US" sz="4500" b="1" kern="1200" dirty="0"/>
            <a:t>/ culture </a:t>
          </a:r>
          <a:r>
            <a:rPr lang="en-US" sz="4500" b="1" i="1" kern="1200" dirty="0"/>
            <a:t>(mission statement) </a:t>
          </a:r>
          <a:endParaRPr lang="en-US" sz="4500" b="1" kern="1200" dirty="0"/>
        </a:p>
      </dsp:txBody>
      <dsp:txXfrm rot="-5400000">
        <a:off x="4106695" y="295201"/>
        <a:ext cx="7217899" cy="1532257"/>
      </dsp:txXfrm>
    </dsp:sp>
    <dsp:sp modelId="{86AB0C32-3C96-C345-A9F1-5C19AF0D2205}">
      <dsp:nvSpPr>
        <dsp:cNvPr id="0" name=""/>
        <dsp:cNvSpPr/>
      </dsp:nvSpPr>
      <dsp:spPr>
        <a:xfrm>
          <a:off x="0" y="53"/>
          <a:ext cx="4106695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By </a:t>
          </a:r>
          <a:r>
            <a:rPr lang="en-US" sz="3100" kern="1200" dirty="0" err="1"/>
            <a:t>defining </a:t>
          </a:r>
          <a:r>
            <a:rPr lang="en-US" sz="3100" kern="1200" dirty="0"/>
            <a:t>the job and </a:t>
          </a:r>
          <a:r>
            <a:rPr lang="en-US" sz="3100" kern="1200" dirty="0" err="1"/>
            <a:t>a specific way of exercising this </a:t>
          </a:r>
          <a:r>
            <a:rPr lang="en-US" sz="3100" kern="1200" dirty="0"/>
            <a:t>job and </a:t>
          </a:r>
          <a:r>
            <a:rPr lang="en-US" sz="3100" kern="1200" dirty="0" err="1"/>
            <a:t>formulating its </a:t>
          </a:r>
          <a:r>
            <a:rPr lang="en-US" sz="3100" kern="1200" dirty="0"/>
            <a:t>mission</a:t>
          </a:r>
        </a:p>
      </dsp:txBody>
      <dsp:txXfrm>
        <a:off x="103614" y="103667"/>
        <a:ext cx="3899467" cy="1915324"/>
      </dsp:txXfrm>
    </dsp:sp>
    <dsp:sp modelId="{6FC355E1-AE49-F240-B44F-B3770913AAF4}">
      <dsp:nvSpPr>
        <dsp:cNvPr id="0" name=""/>
        <dsp:cNvSpPr/>
      </dsp:nvSpPr>
      <dsp:spPr>
        <a:xfrm rot="5400000">
          <a:off x="6908070" y="-360386"/>
          <a:ext cx="1698041" cy="7300791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/>
            <a:t>a </a:t>
          </a:r>
          <a:r>
            <a:rPr lang="en-US" sz="4500" b="1" i="1" kern="1200"/>
            <a:t>business </a:t>
          </a:r>
          <a:r>
            <a:rPr lang="en-US" sz="4500" b="1" kern="1200"/>
            <a:t>model 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500" b="1" kern="1200"/>
            <a:t>a </a:t>
          </a:r>
          <a:r>
            <a:rPr lang="en-US" sz="4500" b="1" i="1" kern="1200"/>
            <a:t>leadership</a:t>
          </a:r>
          <a:r>
            <a:rPr lang="en-US" sz="4500" b="1" kern="1200"/>
            <a:t> style </a:t>
          </a:r>
          <a:endParaRPr lang="en-US" sz="4500" kern="1200"/>
        </a:p>
      </dsp:txBody>
      <dsp:txXfrm rot="-5400000">
        <a:off x="4106695" y="2523881"/>
        <a:ext cx="7217899" cy="1532257"/>
      </dsp:txXfrm>
    </dsp:sp>
    <dsp:sp modelId="{F5CFB249-2C76-E348-8113-91FCF8C70DDA}">
      <dsp:nvSpPr>
        <dsp:cNvPr id="0" name=""/>
        <dsp:cNvSpPr/>
      </dsp:nvSpPr>
      <dsp:spPr>
        <a:xfrm>
          <a:off x="0" y="2228732"/>
          <a:ext cx="4106695" cy="21225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Through vision on how to achieve a high level of performance in its sector of activity</a:t>
          </a:r>
        </a:p>
      </dsp:txBody>
      <dsp:txXfrm>
        <a:off x="103614" y="2332346"/>
        <a:ext cx="3899467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D5596-95BF-C447-8A69-2EE1853E0248}">
      <dsp:nvSpPr>
        <dsp:cNvPr id="0" name=""/>
        <dsp:cNvSpPr/>
      </dsp:nvSpPr>
      <dsp:spPr>
        <a:xfrm>
          <a:off x="55" y="27514"/>
          <a:ext cx="5330549" cy="112519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3100" kern="1200" dirty="0">
              <a:solidFill>
                <a:schemeClr val="bg1"/>
              </a:solidFill>
            </a:rPr>
            <a:t>Industrial synergies : </a:t>
          </a:r>
          <a:br>
            <a:rPr lang="fr-FR" altLang="fr-FR" sz="3100" kern="1200" dirty="0">
              <a:solidFill>
                <a:schemeClr val="bg1"/>
              </a:solidFill>
            </a:rPr>
          </a:br>
          <a:r>
            <a:rPr lang="fr-FR" altLang="fr-FR" sz="3100" kern="1200" dirty="0" err="1">
              <a:solidFill>
                <a:schemeClr val="bg1"/>
              </a:solidFill>
            </a:rPr>
            <a:t>Scale </a:t>
          </a:r>
          <a:r>
            <a:rPr lang="fr-FR" altLang="fr-FR" sz="3100" kern="1200" dirty="0">
              <a:solidFill>
                <a:schemeClr val="bg1"/>
              </a:solidFill>
            </a:rPr>
            <a:t>VS Scope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55" y="27514"/>
        <a:ext cx="5330549" cy="1125191"/>
      </dsp:txXfrm>
    </dsp:sp>
    <dsp:sp modelId="{7097512D-27CD-3F47-B15D-270F52835755}">
      <dsp:nvSpPr>
        <dsp:cNvPr id="0" name=""/>
        <dsp:cNvSpPr/>
      </dsp:nvSpPr>
      <dsp:spPr>
        <a:xfrm>
          <a:off x="55" y="1152705"/>
          <a:ext cx="5330549" cy="317111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altLang="fr-FR" sz="3100" kern="1200" dirty="0"/>
            <a:t>Economies of </a:t>
          </a:r>
          <a:r>
            <a:rPr lang="fr-FR" altLang="fr-FR" sz="3100" kern="1200" dirty="0" err="1"/>
            <a:t>scale </a:t>
          </a:r>
          <a:r>
            <a:rPr lang="fr-FR" altLang="fr-FR" sz="3100" kern="1200" dirty="0"/>
            <a:t>: </a:t>
          </a:r>
          <a:br>
            <a:rPr lang="fr-FR" altLang="fr-FR" sz="3100" kern="1200" dirty="0"/>
          </a:br>
          <a:r>
            <a:rPr lang="fr-FR" altLang="fr-FR" sz="3100" kern="1200" dirty="0"/>
            <a:t>mass production 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altLang="fr-FR" sz="3100" kern="1200" dirty="0"/>
            <a:t>Economies of scope : </a:t>
          </a:r>
          <a:r>
            <a:rPr lang="fr-FR" altLang="fr-FR" sz="3100" kern="1200" dirty="0" err="1"/>
            <a:t>efficiency </a:t>
          </a:r>
          <a:r>
            <a:rPr lang="fr-FR" altLang="fr-FR" sz="3100" kern="1200" dirty="0"/>
            <a:t>by </a:t>
          </a:r>
          <a:r>
            <a:rPr lang="fr-FR" altLang="fr-FR" sz="3100" kern="1200" dirty="0" err="1"/>
            <a:t>variety </a:t>
          </a:r>
          <a:endParaRPr lang="fr-FR" altLang="fr-FR" sz="3100" kern="1200" dirty="0"/>
        </a:p>
      </dsp:txBody>
      <dsp:txXfrm>
        <a:off x="55" y="1152705"/>
        <a:ext cx="5330549" cy="3171118"/>
      </dsp:txXfrm>
    </dsp:sp>
    <dsp:sp modelId="{3D09FB00-7195-0149-BA03-A444343164E1}">
      <dsp:nvSpPr>
        <dsp:cNvPr id="0" name=""/>
        <dsp:cNvSpPr/>
      </dsp:nvSpPr>
      <dsp:spPr>
        <a:xfrm>
          <a:off x="6076881" y="27514"/>
          <a:ext cx="5330549" cy="112519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3100" kern="1200" dirty="0">
              <a:solidFill>
                <a:schemeClr val="bg1"/>
              </a:solidFill>
            </a:rPr>
            <a:t>Financial synergies: according to the life cycle 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6076881" y="27514"/>
        <a:ext cx="5330549" cy="1125191"/>
      </dsp:txXfrm>
    </dsp:sp>
    <dsp:sp modelId="{DA59942E-EA98-7442-9E41-1A12752C461D}">
      <dsp:nvSpPr>
        <dsp:cNvPr id="0" name=""/>
        <dsp:cNvSpPr/>
      </dsp:nvSpPr>
      <dsp:spPr>
        <a:xfrm>
          <a:off x="6076881" y="1152705"/>
          <a:ext cx="5330549" cy="317111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altLang="fr-FR" sz="3100" kern="1200" dirty="0"/>
            <a:t>Which activities consume cash flow? 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altLang="fr-FR" sz="3100" kern="1200" dirty="0"/>
            <a:t>Which activities generate cash flow?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fr-FR" altLang="fr-FR" sz="3100" kern="1200" dirty="0"/>
            <a:t>knowing how to finance growth before maturity</a:t>
          </a:r>
        </a:p>
      </dsp:txBody>
      <dsp:txXfrm>
        <a:off x="6076881" y="1152705"/>
        <a:ext cx="5330549" cy="3171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14440-C22F-F547-BAF7-B8E5672A6A78}">
      <dsp:nvSpPr>
        <dsp:cNvPr id="0" name=""/>
        <dsp:cNvSpPr/>
      </dsp:nvSpPr>
      <dsp:spPr>
        <a:xfrm>
          <a:off x="0" y="113344"/>
          <a:ext cx="5257800" cy="18632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Which model of VALUE creation should be used to ensure sustainable profits for the company (what is its business model)? </a:t>
          </a:r>
          <a:endParaRPr lang="en-US" sz="2400" kern="1200" dirty="0"/>
        </a:p>
      </dsp:txBody>
      <dsp:txXfrm>
        <a:off x="90955" y="204299"/>
        <a:ext cx="5075890" cy="1681315"/>
      </dsp:txXfrm>
    </dsp:sp>
    <dsp:sp modelId="{C6378A44-0325-D44C-B05A-EEDC2AC85584}">
      <dsp:nvSpPr>
        <dsp:cNvPr id="0" name=""/>
        <dsp:cNvSpPr/>
      </dsp:nvSpPr>
      <dsp:spPr>
        <a:xfrm>
          <a:off x="0" y="2163769"/>
          <a:ext cx="5257800" cy="18632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Is it possible to avoid IMITATION of this value creation model by </a:t>
          </a:r>
          <a:r>
            <a:rPr lang="fr-FR" sz="2400" kern="1200" dirty="0"/>
            <a:t>competitors in </a:t>
          </a:r>
          <a:r>
            <a:rPr lang="fr-FR" sz="2300" kern="1200" dirty="0"/>
            <a:t>order to gain a competitive advantage? </a:t>
          </a:r>
          <a:endParaRPr lang="en-US" sz="2300" kern="1200" dirty="0"/>
        </a:p>
      </dsp:txBody>
      <dsp:txXfrm>
        <a:off x="90955" y="2254724"/>
        <a:ext cx="5075890" cy="1681315"/>
      </dsp:txXfrm>
    </dsp:sp>
    <dsp:sp modelId="{FBB2558B-0251-0944-B5FB-8E81CEAEAA81}">
      <dsp:nvSpPr>
        <dsp:cNvPr id="0" name=""/>
        <dsp:cNvSpPr/>
      </dsp:nvSpPr>
      <dsp:spPr>
        <a:xfrm>
          <a:off x="0" y="4327539"/>
          <a:ext cx="5257800" cy="117714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On what </a:t>
          </a:r>
          <a:r>
            <a:rPr lang="fr-FR" sz="2400" kern="1200" cap="all" baseline="0" dirty="0"/>
            <a:t>scope </a:t>
          </a:r>
          <a:r>
            <a:rPr lang="fr-FR" sz="2400" kern="1200" dirty="0"/>
            <a:t>is this value creation model deployed? </a:t>
          </a:r>
          <a:endParaRPr lang="en-US" sz="2400" kern="1200" dirty="0"/>
        </a:p>
      </dsp:txBody>
      <dsp:txXfrm>
        <a:off x="57464" y="4385003"/>
        <a:ext cx="5142872" cy="1062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B7BAA-C40A-5C43-A95E-D2B15FBA6789}">
      <dsp:nvSpPr>
        <dsp:cNvPr id="0" name=""/>
        <dsp:cNvSpPr/>
      </dsp:nvSpPr>
      <dsp:spPr>
        <a:xfrm>
          <a:off x="0" y="4504"/>
          <a:ext cx="7172475" cy="1243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Distinguish research and exploration activities (programs to develop skills) from product development processes (projects) </a:t>
          </a:r>
          <a:endParaRPr lang="en-US" sz="2400" kern="1200" dirty="0"/>
        </a:p>
      </dsp:txBody>
      <dsp:txXfrm>
        <a:off x="36429" y="40933"/>
        <a:ext cx="7099617" cy="1170912"/>
      </dsp:txXfrm>
    </dsp:sp>
    <dsp:sp modelId="{025733D6-EA1C-184C-8F49-C6B8D934F25B}">
      <dsp:nvSpPr>
        <dsp:cNvPr id="0" name=""/>
        <dsp:cNvSpPr/>
      </dsp:nvSpPr>
      <dsp:spPr>
        <a:xfrm rot="5400000">
          <a:off x="3340805" y="1305386"/>
          <a:ext cx="610513" cy="73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 rot="-5400000">
        <a:off x="3426277" y="1366437"/>
        <a:ext cx="439570" cy="427359"/>
      </dsp:txXfrm>
    </dsp:sp>
    <dsp:sp modelId="{F3038354-6F0E-6B48-945C-41B4B685AD04}">
      <dsp:nvSpPr>
        <dsp:cNvPr id="0" name=""/>
        <dsp:cNvSpPr/>
      </dsp:nvSpPr>
      <dsp:spPr>
        <a:xfrm>
          <a:off x="0" y="2062292"/>
          <a:ext cx="7172475" cy="228454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Reconciling two dynamics to bring highly differentiated products to market. 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i="1" kern="1200" dirty="0"/>
            <a:t>Increase product development productivity to keep up with sustained renewal rates (projects)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i="1" kern="1200" dirty="0"/>
            <a:t>Develop capacities for exploration and development of innovative technologies (programs) </a:t>
          </a:r>
          <a:endParaRPr lang="en-US" sz="1800" kern="1200" dirty="0"/>
        </a:p>
      </dsp:txBody>
      <dsp:txXfrm>
        <a:off x="66912" y="2129204"/>
        <a:ext cx="7038651" cy="21507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CCC8F-3BFB-4718-97EA-052A9A03F885}">
      <dsp:nvSpPr>
        <dsp:cNvPr id="0" name=""/>
        <dsp:cNvSpPr/>
      </dsp:nvSpPr>
      <dsp:spPr>
        <a:xfrm>
          <a:off x="-131576" y="74629"/>
          <a:ext cx="6269038" cy="1586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A8DA4-8D15-432E-86E7-8043B588C66D}">
      <dsp:nvSpPr>
        <dsp:cNvPr id="0" name=""/>
        <dsp:cNvSpPr/>
      </dsp:nvSpPr>
      <dsp:spPr>
        <a:xfrm>
          <a:off x="348488" y="365904"/>
          <a:ext cx="872843" cy="87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F706-F928-40F7-B668-7EABB2E952C7}">
      <dsp:nvSpPr>
        <dsp:cNvPr id="0" name=""/>
        <dsp:cNvSpPr/>
      </dsp:nvSpPr>
      <dsp:spPr>
        <a:xfrm>
          <a:off x="1538323" y="8832"/>
          <a:ext cx="3147210" cy="158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56" tIns="167956" rIns="167956" bIns="1679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Consolidate a competitive advantage </a:t>
          </a:r>
          <a:endParaRPr lang="en-US" sz="2000" kern="1200" dirty="0"/>
        </a:p>
      </dsp:txBody>
      <dsp:txXfrm>
        <a:off x="1538323" y="8832"/>
        <a:ext cx="3147210" cy="1586988"/>
      </dsp:txXfrm>
    </dsp:sp>
    <dsp:sp modelId="{EE726F13-2279-4BE8-9390-47F355C81A65}">
      <dsp:nvSpPr>
        <dsp:cNvPr id="0" name=""/>
        <dsp:cNvSpPr/>
      </dsp:nvSpPr>
      <dsp:spPr>
        <a:xfrm>
          <a:off x="4255725" y="8832"/>
          <a:ext cx="2144888" cy="158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56" tIns="167956" rIns="167956" bIns="1679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Cost or differentiation? </a:t>
          </a:r>
          <a:endParaRPr lang="en-US" sz="2000" kern="1200" dirty="0"/>
        </a:p>
      </dsp:txBody>
      <dsp:txXfrm>
        <a:off x="4255725" y="8832"/>
        <a:ext cx="2144888" cy="1586988"/>
      </dsp:txXfrm>
    </dsp:sp>
    <dsp:sp modelId="{708C09D3-6AD9-430F-96F4-9687873C5439}">
      <dsp:nvSpPr>
        <dsp:cNvPr id="0" name=""/>
        <dsp:cNvSpPr/>
      </dsp:nvSpPr>
      <dsp:spPr>
        <a:xfrm>
          <a:off x="-131576" y="1992568"/>
          <a:ext cx="6269038" cy="1586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2265E-94C0-4A20-B035-65F29393F519}">
      <dsp:nvSpPr>
        <dsp:cNvPr id="0" name=""/>
        <dsp:cNvSpPr/>
      </dsp:nvSpPr>
      <dsp:spPr>
        <a:xfrm>
          <a:off x="348488" y="2349640"/>
          <a:ext cx="872843" cy="87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4024C-E76A-4C62-AF8C-C4AD5C09477A}">
      <dsp:nvSpPr>
        <dsp:cNvPr id="0" name=""/>
        <dsp:cNvSpPr/>
      </dsp:nvSpPr>
      <dsp:spPr>
        <a:xfrm>
          <a:off x="1732822" y="1992568"/>
          <a:ext cx="2693892" cy="158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56" tIns="167956" rIns="167956" bIns="1679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Transforming the rules of the competitive game </a:t>
          </a:r>
          <a:endParaRPr lang="en-US" sz="2000" kern="1200" dirty="0"/>
        </a:p>
      </dsp:txBody>
      <dsp:txXfrm>
        <a:off x="1732822" y="1992568"/>
        <a:ext cx="2693892" cy="1586988"/>
      </dsp:txXfrm>
    </dsp:sp>
    <dsp:sp modelId="{4D4B48D1-A902-4F0A-9DA4-8B257CC8B522}">
      <dsp:nvSpPr>
        <dsp:cNvPr id="0" name=""/>
        <dsp:cNvSpPr/>
      </dsp:nvSpPr>
      <dsp:spPr>
        <a:xfrm>
          <a:off x="4381157" y="1992568"/>
          <a:ext cx="1765384" cy="158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56" tIns="167956" rIns="167956" bIns="16795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Renewal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Growth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New jobs 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New markets </a:t>
          </a:r>
          <a:endParaRPr lang="en-US" sz="1400" kern="1200" dirty="0"/>
        </a:p>
      </dsp:txBody>
      <dsp:txXfrm>
        <a:off x="4381157" y="1992568"/>
        <a:ext cx="1765384" cy="1586988"/>
      </dsp:txXfrm>
    </dsp:sp>
    <dsp:sp modelId="{E24C18A5-80B9-43AC-B853-FAA5BB74F889}">
      <dsp:nvSpPr>
        <dsp:cNvPr id="0" name=""/>
        <dsp:cNvSpPr/>
      </dsp:nvSpPr>
      <dsp:spPr>
        <a:xfrm>
          <a:off x="-131576" y="3976303"/>
          <a:ext cx="6269038" cy="1586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4E149-1E99-428B-A203-18C88E595542}">
      <dsp:nvSpPr>
        <dsp:cNvPr id="0" name=""/>
        <dsp:cNvSpPr/>
      </dsp:nvSpPr>
      <dsp:spPr>
        <a:xfrm>
          <a:off x="348488" y="4333376"/>
          <a:ext cx="872843" cy="87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4AA9-561B-4E15-931F-970153A1EAC7}">
      <dsp:nvSpPr>
        <dsp:cNvPr id="0" name=""/>
        <dsp:cNvSpPr/>
      </dsp:nvSpPr>
      <dsp:spPr>
        <a:xfrm>
          <a:off x="1701395" y="3976303"/>
          <a:ext cx="4432480" cy="1586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56" tIns="167956" rIns="167956" bIns="1679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Responding to the challenges of society </a:t>
          </a:r>
          <a:endParaRPr lang="en-US" sz="2000" kern="1200" dirty="0"/>
        </a:p>
      </dsp:txBody>
      <dsp:txXfrm>
        <a:off x="1701395" y="3976303"/>
        <a:ext cx="4432480" cy="158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3B889-B43E-4440-9CB2-7B904370F4A9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change the styles of the mask text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0216F-5406-D44A-96DC-C8DFDDC03E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3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216F-5406-D44A-96DC-C8DFDDC03EE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90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FC735075-BB52-1042-B000-99EFB6A6F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84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8125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AFBBE8-2799-DF45-980E-5B027C28FE10}" type="slidenum">
              <a:rPr lang="fr-FR" altLang="fr-FR"/>
              <a:pPr>
                <a:spcBef>
                  <a:spcPct val="0"/>
                </a:spcBef>
              </a:pPr>
              <a:t>7</a:t>
            </a:fld>
            <a:endParaRPr lang="fr-FR" altLang="fr-F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571248E-8E9E-364E-A6B3-B0E6148EC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C2867DB-781D-1645-BD9D-02C850178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3428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EC21F6D-0EC3-DC49-BB2F-1CA5773511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68" tIns="47534" rIns="95068" bIns="47534" anchor="b"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84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8125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7C72676-7162-CF4A-B71C-00F40B773F9F}" type="slidenum">
              <a:rPr lang="en-US" altLang="fr-F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fr-FR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D05880D-85C9-9B43-AA5B-E015E2186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E1FF15-56A6-0A4C-9C6F-776EE5478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25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Espace réservé de l'image des diapositives 1">
            <a:extLst>
              <a:ext uri="{FF2B5EF4-FFF2-40B4-BE49-F238E27FC236}">
                <a16:creationId xmlns:a16="http://schemas.microsoft.com/office/drawing/2014/main" id="{275EE6AB-656B-F940-A4DE-18CA601566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Espace réservé des commentaires 2">
            <a:extLst>
              <a:ext uri="{FF2B5EF4-FFF2-40B4-BE49-F238E27FC236}">
                <a16:creationId xmlns:a16="http://schemas.microsoft.com/office/drawing/2014/main" id="{6250BF90-3A38-E04D-B8E7-5FDCCF9EC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51203" name="Espace réservé du numéro de diapositive 3">
            <a:extLst>
              <a:ext uri="{FF2B5EF4-FFF2-40B4-BE49-F238E27FC236}">
                <a16:creationId xmlns:a16="http://schemas.microsoft.com/office/drawing/2014/main" id="{F858DC56-3E3F-AA46-8A06-D4890130B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59877D-0CCE-C84A-A8B0-9D029F40A7ED}" type="slidenum">
              <a:rPr lang="fr-FR" altLang="fr-FR">
                <a:latin typeface="Calibri" panose="020F0502020204030204" pitchFamily="34" charset="0"/>
              </a:rPr>
              <a:pPr/>
              <a:t>34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0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216F-5406-D44A-96DC-C8DFDDC03EED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35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216F-5406-D44A-96DC-C8DFDDC03EED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A3FD-8F0D-DC4D-BB95-40FB640D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605F8-D567-0243-9679-DFD88DF8B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33C2EB-CFC5-134C-8BB1-3763B540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74CF6-B932-E642-9615-32C42FDA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318FE-423B-784C-98A9-73E248E9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008AA-D58C-3F49-89C0-75D1A8DC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9CA4B2-8882-E74E-8FE1-CD99C3B3F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8D306-07CB-7848-80B4-974FD906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0C044-B5A0-184B-B514-FF5E5666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D658E2-2834-EF40-B518-8E8B0751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6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0F39B8-6060-B747-8945-ACCEF6ECA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47226E-4347-9447-B2AB-5F41C7CA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AB0A4-DF47-6D4D-9E47-235DDF27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D8A5B-9D1D-6640-B2CA-D2418CD8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E2744-D6D8-4A44-80CE-8AD82F5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B20E-1292-A643-8825-8CDD8EE6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EB358-EB33-394C-BAEB-AAA3A9EE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C6645-B22F-184D-9101-AC6BCB59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38147-A5D1-2A40-96AC-B42D5653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A8DDF-F48B-1245-AF36-D543FC56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934B3-F836-C54A-91BF-6D9A282C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FDF5C5-96E5-DC4E-9A09-65C3090A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4C770-F737-A543-B39D-143DD562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3D8F1-8B3C-E043-A99B-2AC91689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A2667-2623-154D-B456-7921BF4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8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C2CF-4BC8-6248-8969-447F15F7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FD599-AFFB-EE4A-BB0C-7382D297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FEE926-C2DA-8E4F-91F1-831CFD17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DE84B6-2780-2F4A-88E0-728078D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C34A7-9C09-7647-A6A8-D6BC6354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2A28AB-FEFF-6E4C-B773-7461DF74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2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8472D-E600-4F4F-BB34-7B023556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E0100-996B-F145-B7C3-D1991C71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64DD0-4A86-4947-93FF-B8D69C33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C62ED2-A6D2-AA42-9BD7-70003B36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14C6BA-4CE8-094D-84FB-CD2E5B1B3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744EA0-B973-F84F-9AC4-B029A18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0E1FE1-0551-E241-856F-5009125F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F32735-ACD2-BC4C-B4F7-B7F16B31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16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E0728-C68F-E448-B3D6-3E044FFA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B157BD-86FA-2947-8AB7-84B50E2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67B1B7-1C65-3A4C-917F-7148C5BB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B654EE-862B-6B41-BEE8-77BE1C80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0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CE64FD-77E9-5D43-AAC2-E2E75133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0D098B-3F49-7343-8DA0-4DC02648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84FC18-A953-404D-9D9B-C0B29780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176AB-FBD4-7B41-952B-5BD0A753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E8C1A-BCF9-F244-8AB7-4B7FBAD9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6AFFCA-C245-A64D-B826-C1A8B364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FE605-FFD9-0240-8D53-D6FDA037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5CF92D-E526-FC44-8901-A1FC4413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01AFA-331A-5A4F-AB08-3E22475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4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0CF48-9175-FB4B-8E28-A60BE8C5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57825-3735-184B-9D12-8ECE8DA4A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463135-DFEA-2A4C-A3DB-AE8A4294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D5082-FF6F-A84F-BD3D-18BCE997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7ED2F-7BF7-AB40-92C0-B8AC1F2B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1A028-5A3C-294C-B66A-D2514F13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5FBD11-5407-B442-847E-74E3A4B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Change the style of the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BE8373-AB5C-904C-A130-CF16734C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change the styles of the mask text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7CE82-207F-F94C-84DF-2563A3047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2199-3CAA-5B4B-A8EF-F9D022F47784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725F3E-4B4A-C547-8715-A6C68EE74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45A44C-F086-EC49-986D-F5D51BE2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2706-EA5D-1F41-A9B7-54EA2ABF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tionary.org/wiki/Sonnenbrille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7D5281-1E6D-C142-8B53-C06C0097C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fr-FR" altLang="fr-FR"/>
              <a:t>1SL2000. </a:t>
            </a:r>
            <a:br>
              <a:rPr lang="fr-FR" altLang="fr-FR"/>
            </a:br>
            <a:r>
              <a:rPr lang="fr-FR" altLang="fr-FR"/>
              <a:t>GE business management</a:t>
            </a:r>
            <a:br>
              <a:rPr lang="fr-FR" altLang="fr-FR"/>
            </a:br>
            <a:endParaRPr lang="fr-FR" altLang="fr-FR"/>
          </a:p>
        </p:txBody>
      </p:sp>
      <p:sp>
        <p:nvSpPr>
          <p:cNvPr id="16387" name="Sous-titre 2">
            <a:extLst>
              <a:ext uri="{FF2B5EF4-FFF2-40B4-BE49-F238E27FC236}">
                <a16:creationId xmlns:a16="http://schemas.microsoft.com/office/drawing/2014/main" id="{27CC8D0F-8A36-2143-9087-53EDB85E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 eaLnBrk="1" hangingPunct="1">
              <a:buFont typeface="Wingdings" charset="2"/>
              <a:buNone/>
              <a:defRPr/>
            </a:pPr>
            <a:r>
              <a:rPr lang="fr-FR" altLang="fr-FR" sz="4800" b="1" dirty="0"/>
              <a:t>Session 2 - strategy</a:t>
            </a:r>
          </a:p>
          <a:p>
            <a:pPr algn="r" eaLnBrk="1" hangingPunct="1">
              <a:buFont typeface="Wingdings" charset="2"/>
              <a:buNone/>
              <a:defRPr/>
            </a:pPr>
            <a:endParaRPr lang="fr-FR" altLang="fr-FR" b="1" dirty="0"/>
          </a:p>
          <a:p>
            <a:pPr algn="r" eaLnBrk="1" hangingPunct="1">
              <a:buFont typeface="Wingdings" charset="2"/>
              <a:buNone/>
              <a:defRPr/>
            </a:pPr>
            <a:endParaRPr lang="fr-FR" altLang="fr-FR" b="1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B440D55-44AA-F745-BDFF-973AF4BA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308C383C-B814-C24C-929B-224DFAD1184E}" type="slidenum">
              <a:rPr lang="fr-FR" altLang="fr-FR"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fr-FR" altLang="fr-F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9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72" name="Group 56">
            <a:extLst>
              <a:ext uri="{FF2B5EF4-FFF2-40B4-BE49-F238E27FC236}">
                <a16:creationId xmlns:a16="http://schemas.microsoft.com/office/drawing/2014/main" id="{31CA157B-0824-1F45-BDFE-7C3BFC786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08970"/>
              </p:ext>
            </p:extLst>
          </p:nvPr>
        </p:nvGraphicFramePr>
        <p:xfrm>
          <a:off x="1436914" y="692151"/>
          <a:ext cx="9318172" cy="5480050"/>
        </p:xfrm>
        <a:graphic>
          <a:graphicData uri="http://schemas.openxmlformats.org/drawingml/2006/table">
            <a:tbl>
              <a:tblPr/>
              <a:tblGrid>
                <a:gridCol w="170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368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kumimoji="0" lang="fr-FR" altLang="fr-F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fr-FR" alt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52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endParaRPr kumimoji="0" lang="fr-FR" altLang="fr-F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Internal analysis </a:t>
                      </a: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(the company)</a:t>
                      </a: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External analysis (the environment)</a:t>
                      </a:r>
                      <a:endParaRPr kumimoji="0" lang="fr-FR" altLang="fr-F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48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Corporate strategy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(Portfolio)</a:t>
                      </a: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914400" indent="-4572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295400" indent="-3810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714500" indent="-3429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171700" indent="-3429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6289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30861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5433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40005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bg1"/>
                        </a:buClr>
                        <a:buSzTx/>
                        <a:buFont typeface="Calibri Light" panose="020F0302020204030204" pitchFamily="34" charset="0"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Analysis of the managerial system (business / mission / vision)</a:t>
                      </a:r>
                      <a:endParaRPr kumimoji="0" lang="fr-FR" altLang="fr-F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 typeface="+mj-lt"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Environmental Scan </a:t>
                      </a:r>
                      <a:b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(PESTEL)</a:t>
                      </a: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35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Business </a:t>
                      </a:r>
                      <a:r>
                        <a:rPr kumimoji="0" lang="fr-FR" altLang="fr-F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strategy</a:t>
                      </a:r>
                      <a:b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kumimoji="0" lang="fr-FR" alt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Advantage</a:t>
                      </a:r>
                      <a:r>
                        <a:rPr kumimoji="0" lang="fr-FR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  <a:endParaRPr kumimoji="0" lang="fr-FR" altLang="fr-F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E4221"/>
                    </a:solidFill>
                  </a:tcPr>
                </a:tc>
                <a:tc>
                  <a:txBody>
                    <a:bodyPr/>
                    <a:lstStyle>
                      <a:lvl1pPr marL="533400" indent="-5334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914400" indent="-4572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295400" indent="-3810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714500" indent="-3429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171700" indent="-3429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6289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30861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5433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4000500" indent="-3429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 chain</a:t>
                      </a: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533400" marR="0" lvl="0" indent="-5334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(Analysis of </a:t>
                      </a: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resources and skills)</a:t>
                      </a: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defRPr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6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1"/>
                        </a:buClr>
                        <a:buFont typeface="Calibri" panose="020F0502020204030204" pitchFamily="34" charset="0"/>
                        <a:defRPr sz="120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fr-FR" altLang="fr-F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Competitive analysis (Porter's Model - 5 forces ) </a:t>
                      </a:r>
                      <a:endParaRPr kumimoji="0" lang="fr-FR" altLang="fr-F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65" marR="3906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8CB2F52-E1C4-6943-816B-1D62377A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7338"/>
            <a:ext cx="9144000" cy="10541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fr-FR" altLang="fr-FR" sz="4000" dirty="0">
                <a:latin typeface="Tahoma" panose="020B0604030504040204" pitchFamily="34" charset="0"/>
              </a:rPr>
            </a:br>
            <a:br>
              <a:rPr lang="fr-FR" altLang="fr-FR" sz="4000" dirty="0">
                <a:latin typeface="Tahoma" panose="020B0604030504040204" pitchFamily="34" charset="0"/>
              </a:rPr>
            </a:br>
            <a:r>
              <a:rPr lang="fr-FR" altLang="fr-FR" sz="4000" dirty="0">
                <a:latin typeface="Tahoma" panose="020B0604030504040204" pitchFamily="34" charset="0"/>
              </a:rPr>
              <a:t>Strategic analysis tools and methods</a:t>
            </a:r>
            <a:br>
              <a:rPr lang="fr-FR" altLang="fr-FR" sz="4000" dirty="0">
                <a:latin typeface="Tahoma" panose="020B0604030504040204" pitchFamily="34" charset="0"/>
              </a:rPr>
            </a:br>
            <a:br>
              <a:rPr lang="fr-FR" altLang="fr-FR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</a:br>
            <a:endParaRPr lang="fr-FR" sz="4000" dirty="0"/>
          </a:p>
        </p:txBody>
      </p:sp>
      <p:sp>
        <p:nvSpPr>
          <p:cNvPr id="25623" name="Espace réservé du numéro de diapositive 3">
            <a:extLst>
              <a:ext uri="{FF2B5EF4-FFF2-40B4-BE49-F238E27FC236}">
                <a16:creationId xmlns:a16="http://schemas.microsoft.com/office/drawing/2014/main" id="{FB166729-9182-2A44-A3C4-001C697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3F71D-7138-E341-AD40-BBDF577875E5}" type="slidenum">
              <a:rPr lang="fr-FR" altLang="fr-FR">
                <a:solidFill>
                  <a:srgbClr val="898989"/>
                </a:solidFill>
                <a:latin typeface="Tahoma" panose="020B0604030504040204" pitchFamily="34" charset="0"/>
              </a:rPr>
              <a:pPr/>
              <a:t>10</a:t>
            </a:fld>
            <a:endParaRPr lang="fr-FR" altLang="fr-FR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9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2">
            <a:extLst>
              <a:ext uri="{FF2B5EF4-FFF2-40B4-BE49-F238E27FC236}">
                <a16:creationId xmlns:a16="http://schemas.microsoft.com/office/drawing/2014/main" id="{AB3A0FCD-EBDA-1343-B83D-16D7AD4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sz="5400" b="1" dirty="0"/>
              <a:t>Analysis of the managerial system</a:t>
            </a:r>
          </a:p>
        </p:txBody>
      </p:sp>
      <p:sp>
        <p:nvSpPr>
          <p:cNvPr id="26627" name="Espace réservé du numéro de diapositive 1">
            <a:extLst>
              <a:ext uri="{FF2B5EF4-FFF2-40B4-BE49-F238E27FC236}">
                <a16:creationId xmlns:a16="http://schemas.microsoft.com/office/drawing/2014/main" id="{2FF1C6CB-453E-F847-B5D8-E60245E5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BDC006BD-83E3-7345-9DD8-EE21B1DF2AC4}" type="slidenum">
              <a:rPr lang="fr-FR" altLang="fr-FR" smtClean="0"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fr-FR" altLang="fr-FR">
              <a:latin typeface="Tahoma" panose="020B0604030504040204" pitchFamily="34" charset="0"/>
            </a:endParaRPr>
          </a:p>
        </p:txBody>
      </p:sp>
      <p:graphicFrame>
        <p:nvGraphicFramePr>
          <p:cNvPr id="34820" name="Espace réservé du contenu 3">
            <a:extLst>
              <a:ext uri="{FF2B5EF4-FFF2-40B4-BE49-F238E27FC236}">
                <a16:creationId xmlns:a16="http://schemas.microsoft.com/office/drawing/2014/main" id="{806928CD-5558-4A52-8DBE-78B759B0F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98671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42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5">
            <a:extLst>
              <a:ext uri="{FF2B5EF4-FFF2-40B4-BE49-F238E27FC236}">
                <a16:creationId xmlns:a16="http://schemas.microsoft.com/office/drawing/2014/main" id="{B1378CED-2591-7643-8B1F-8730C25F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9" y="18255"/>
            <a:ext cx="11678702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fr-FR" altLang="fr-FR" sz="2600" b="1" dirty="0">
                <a:solidFill>
                  <a:schemeClr val="accent5"/>
                </a:solidFill>
              </a:rPr>
            </a:br>
            <a:r>
              <a:rPr lang="fr-FR" altLang="fr-FR" sz="5300" b="1" dirty="0">
                <a:solidFill>
                  <a:srgbClr val="C00000"/>
                </a:solidFill>
              </a:rPr>
              <a:t>The strategy </a:t>
            </a:r>
            <a:r>
              <a:rPr lang="en-US" altLang="fr-FR" sz="5300" b="1" dirty="0">
                <a:solidFill>
                  <a:srgbClr val="C00000"/>
                </a:solidFill>
              </a:rPr>
              <a:t>guides the</a:t>
            </a:r>
            <a:r>
              <a:rPr lang="en-US" altLang="fr-FR" sz="5300" b="1" dirty="0" err="1">
                <a:solidFill>
                  <a:srgbClr val="C00000"/>
                </a:solidFill>
              </a:rPr>
              <a:t> allocation of resources </a:t>
            </a:r>
            <a:br>
              <a:rPr lang="en-US" altLang="fr-FR" sz="2600" dirty="0">
                <a:solidFill>
                  <a:schemeClr val="accent5"/>
                </a:solidFill>
              </a:rPr>
            </a:br>
            <a:endParaRPr lang="fr-FR" altLang="fr-FR" sz="2600" dirty="0">
              <a:solidFill>
                <a:schemeClr val="accent5"/>
              </a:solidFill>
            </a:endParaRPr>
          </a:p>
        </p:txBody>
      </p:sp>
      <p:graphicFrame>
        <p:nvGraphicFramePr>
          <p:cNvPr id="56327" name="Espace réservé du contenu 1">
            <a:extLst>
              <a:ext uri="{FF2B5EF4-FFF2-40B4-BE49-F238E27FC236}">
                <a16:creationId xmlns:a16="http://schemas.microsoft.com/office/drawing/2014/main" id="{778C5F1E-D99C-4AD6-84B7-2EFF778F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3179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46936C2A-39F2-1C4A-A1FC-830912258F0C}"/>
              </a:ext>
            </a:extLst>
          </p:cNvPr>
          <p:cNvSpPr txBox="1"/>
          <p:nvPr/>
        </p:nvSpPr>
        <p:spPr>
          <a:xfrm>
            <a:off x="4628560" y="1261556"/>
            <a:ext cx="320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Where to play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71AAE2-EF2B-5A41-8B40-8544802D5073}"/>
              </a:ext>
            </a:extLst>
          </p:cNvPr>
          <p:cNvSpPr txBox="1"/>
          <p:nvPr/>
        </p:nvSpPr>
        <p:spPr>
          <a:xfrm>
            <a:off x="4742316" y="6044713"/>
            <a:ext cx="270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How to win ?</a:t>
            </a:r>
          </a:p>
        </p:txBody>
      </p:sp>
    </p:spTree>
    <p:extLst>
      <p:ext uri="{BB962C8B-B14F-4D97-AF65-F5344CB8AC3E}">
        <p14:creationId xmlns:p14="http://schemas.microsoft.com/office/powerpoint/2010/main" val="9036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Image 1">
            <a:extLst>
              <a:ext uri="{FF2B5EF4-FFF2-40B4-BE49-F238E27FC236}">
                <a16:creationId xmlns:a16="http://schemas.microsoft.com/office/drawing/2014/main" id="{024DBC73-7946-7747-BAEF-351FAF3A14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 bwMode="auto">
          <a:xfrm>
            <a:off x="727934" y="210784"/>
            <a:ext cx="6582717" cy="310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F88041-B5B9-D647-877B-0ACD460A9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24" y="3429000"/>
            <a:ext cx="6449176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5960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7C7B67AF-C928-A149-9F90-07EEC2B1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3538" y="365125"/>
            <a:ext cx="539336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altLang="fr-FR" sz="4100" b="1" dirty="0"/>
              <a:t>Competitive analysis </a:t>
            </a:r>
            <a:br>
              <a:rPr lang="fr-FR" altLang="fr-FR" sz="4100" dirty="0"/>
            </a:br>
            <a:r>
              <a:rPr lang="fr-FR" altLang="fr-FR" sz="4100" i="1" dirty="0"/>
              <a:t>(</a:t>
            </a:r>
            <a:r>
              <a:rPr lang="fr-FR" altLang="fr-FR" sz="4100" i="1" dirty="0" err="1"/>
              <a:t>competitive analysis</a:t>
            </a:r>
            <a:r>
              <a:rPr lang="fr-FR" altLang="fr-FR" sz="4100" i="1" dirty="0"/>
              <a:t>)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24" name="Image 2">
            <a:extLst>
              <a:ext uri="{FF2B5EF4-FFF2-40B4-BE49-F238E27FC236}">
                <a16:creationId xmlns:a16="http://schemas.microsoft.com/office/drawing/2014/main" id="{F61380C6-361C-5044-AA05-5B3BB056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2" y="558913"/>
            <a:ext cx="1665725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0723" name="Image 1" descr="Une image contenant personne, homme, cravate, complet&#10;&#10;Description générée automatiquement">
            <a:extLst>
              <a:ext uri="{FF2B5EF4-FFF2-40B4-BE49-F238E27FC236}">
                <a16:creationId xmlns:a16="http://schemas.microsoft.com/office/drawing/2014/main" id="{02D435CF-3112-8445-B9BD-ECC60ED7D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" y="3661942"/>
            <a:ext cx="2451086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5D02C5-0E54-D34F-9804-13390FBE1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8750" y="2392776"/>
            <a:ext cx="1706727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5">
            <a:extLst>
              <a:ext uri="{FF2B5EF4-FFF2-40B4-BE49-F238E27FC236}">
                <a16:creationId xmlns:a16="http://schemas.microsoft.com/office/drawing/2014/main" id="{CA4D3E5E-B935-3849-A9B3-9AFCC9211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fr-FR" altLang="fr-FR" sz="2400" dirty="0"/>
              <a:t>Popularized by Michael Porter and based on the industrial economy (sectors, industries), it states that :</a:t>
            </a:r>
          </a:p>
          <a:p>
            <a:pPr marL="544068" lvl="1" indent="-342900">
              <a:buFont typeface="Wingdings" pitchFamily="2" charset="2"/>
              <a:buChar char="Ø"/>
              <a:defRPr/>
            </a:pPr>
            <a:r>
              <a:rPr lang="fr-FR" altLang="fr-FR" dirty="0"/>
              <a:t>The state of competition in a given sector depends on five fundamental forces </a:t>
            </a:r>
          </a:p>
          <a:p>
            <a:pPr marL="544068" lvl="1" indent="-342900">
              <a:buFont typeface="Wingdings" pitchFamily="2" charset="2"/>
              <a:buChar char="Ø"/>
              <a:defRPr/>
            </a:pPr>
            <a:r>
              <a:rPr lang="fr-FR" altLang="fr-FR" dirty="0"/>
              <a:t>The higher the intensity of these forces, the lower the potential profitability of the activity.</a:t>
            </a:r>
          </a:p>
          <a:p>
            <a:pPr marL="384048" lvl="1" indent="-182880">
              <a:buFont typeface="Wingdings" panose="05000000000000000000" pitchFamily="2" charset="2"/>
              <a:buChar char="Ø"/>
              <a:defRPr/>
            </a:pPr>
            <a:endParaRPr lang="fr-FR" altLang="fr-FR" b="1" dirty="0"/>
          </a:p>
          <a:p>
            <a:pPr marL="384048" lvl="1" indent="-182880">
              <a:buFont typeface="Wingdings" panose="05000000000000000000" pitchFamily="2" charset="2"/>
              <a:buChar char="Ø"/>
              <a:defRPr/>
            </a:pPr>
            <a:r>
              <a:rPr lang="fr-FR" altLang="fr-FR" b="1" dirty="0"/>
              <a:t>Analysis of sector dynamics and competitive logic</a:t>
            </a:r>
          </a:p>
          <a:p>
            <a:pPr marL="384048" lvl="1" indent="-182880">
              <a:defRPr/>
            </a:pPr>
            <a:endParaRPr lang="fr-FR" altLang="fr-FR" sz="1700" dirty="0"/>
          </a:p>
          <a:p>
            <a:pPr marL="91440" indent="-91440">
              <a:defRPr/>
            </a:pPr>
            <a:endParaRPr lang="fr-FR" altLang="fr-FR" sz="1700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45882FA-592F-A146-BDAC-F3263B536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45810"/>
            <a:ext cx="9753600" cy="117738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sz="2400" b="1" dirty="0"/>
              <a:t>At the high end are industries </a:t>
            </a:r>
            <a:r>
              <a:rPr lang="fr-FR" altLang="fr-FR" sz="2400" b="1" dirty="0" err="1"/>
              <a:t>like </a:t>
            </a:r>
            <a:r>
              <a:rPr lang="fr-FR" altLang="fr-FR" sz="2400" b="1" dirty="0"/>
              <a:t>soft drinks and </a:t>
            </a:r>
            <a:r>
              <a:rPr lang="fr-FR" altLang="fr-FR" sz="2400" b="1" dirty="0" err="1"/>
              <a:t>prepackaged </a:t>
            </a:r>
            <a:r>
              <a:rPr lang="fr-FR" altLang="fr-FR" sz="2400" b="1" dirty="0"/>
              <a:t>software, </a:t>
            </a:r>
            <a:r>
              <a:rPr lang="fr-FR" altLang="fr-FR" sz="2400" b="1" dirty="0" err="1"/>
              <a:t>which </a:t>
            </a:r>
            <a:r>
              <a:rPr lang="fr-FR" altLang="fr-FR" sz="2400" b="1" dirty="0"/>
              <a:t>have been </a:t>
            </a:r>
            <a:r>
              <a:rPr lang="fr-FR" altLang="fr-FR" sz="2400" b="1" dirty="0" err="1"/>
              <a:t>almost </a:t>
            </a:r>
            <a:r>
              <a:rPr lang="fr-FR" altLang="fr-FR" sz="2400" b="1" dirty="0"/>
              <a:t>six times more profitable </a:t>
            </a:r>
            <a:r>
              <a:rPr lang="fr-FR" altLang="fr-FR" sz="2400" b="1" dirty="0" err="1"/>
              <a:t>than </a:t>
            </a:r>
            <a:r>
              <a:rPr lang="fr-FR" altLang="fr-FR" sz="2400" b="1" dirty="0"/>
              <a:t>the </a:t>
            </a:r>
            <a:r>
              <a:rPr lang="fr-FR" altLang="fr-FR" sz="2400" b="1" dirty="0" err="1"/>
              <a:t>airline industry </a:t>
            </a:r>
            <a:endParaRPr lang="fr-FR" altLang="fr-FR" sz="240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748" name="Picture 10" descr="download">
            <a:extLst>
              <a:ext uri="{FF2B5EF4-FFF2-40B4-BE49-F238E27FC236}">
                <a16:creationId xmlns:a16="http://schemas.microsoft.com/office/drawing/2014/main" id="{87FEFC44-6C66-1F4D-AEDA-D987DA5F3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r="9650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Arc 7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7" descr="saupload_industry_roic">
            <a:extLst>
              <a:ext uri="{FF2B5EF4-FFF2-40B4-BE49-F238E27FC236}">
                <a16:creationId xmlns:a16="http://schemas.microsoft.com/office/drawing/2014/main" id="{BF4CE3BF-D77D-284C-AC6A-7793BD6AE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 r="10825" b="-4"/>
          <a:stretch/>
        </p:blipFill>
        <p:spPr bwMode="auto">
          <a:xfrm>
            <a:off x="129483" y="1523193"/>
            <a:ext cx="6114466" cy="5225950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9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2771" name="Image 9" descr="http://www.12manage.com/images/porterfiveforces.gif">
            <a:extLst>
              <a:ext uri="{FF2B5EF4-FFF2-40B4-BE49-F238E27FC236}">
                <a16:creationId xmlns:a16="http://schemas.microsoft.com/office/drawing/2014/main" id="{6B014398-CF48-A641-B14A-801179E1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748745"/>
            <a:ext cx="8039100" cy="467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10" descr="download">
            <a:extLst>
              <a:ext uri="{FF2B5EF4-FFF2-40B4-BE49-F238E27FC236}">
                <a16:creationId xmlns:a16="http://schemas.microsoft.com/office/drawing/2014/main" id="{80B799C2-803E-3C4C-8698-CB0DD03F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73839"/>
            <a:ext cx="2324100" cy="1739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Image 2" descr="Une image contenant alimentation, table, assis, sandwich&#10;&#10;Description générée automatiquement">
            <a:extLst>
              <a:ext uri="{FF2B5EF4-FFF2-40B4-BE49-F238E27FC236}">
                <a16:creationId xmlns:a16="http://schemas.microsoft.com/office/drawing/2014/main" id="{D246D704-28AF-A740-B573-0D8A3F15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562100"/>
            <a:ext cx="3352800" cy="177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9" name="Espace réservé du numéro de diapositive 6">
            <a:extLst>
              <a:ext uri="{FF2B5EF4-FFF2-40B4-BE49-F238E27FC236}">
                <a16:creationId xmlns:a16="http://schemas.microsoft.com/office/drawing/2014/main" id="{81C00C4F-AB57-6244-A190-6276F937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3A6B4DC5-C840-5E42-859C-FCA9C1644866}" type="slidenum">
              <a:rPr lang="fr-FR" altLang="fr-FR">
                <a:solidFill>
                  <a:srgbClr val="FFFFFF"/>
                </a:solidFill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fr-FR" altLang="fr-FR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re 7">
            <a:extLst>
              <a:ext uri="{FF2B5EF4-FFF2-40B4-BE49-F238E27FC236}">
                <a16:creationId xmlns:a16="http://schemas.microsoft.com/office/drawing/2014/main" id="{C0577475-18D9-7348-8A85-D798B3EDA7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5021" y="181882"/>
            <a:ext cx="10675257" cy="126047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algn="ctr">
              <a:defRPr/>
            </a:pPr>
            <a:br>
              <a:rPr lang="fr-FR" altLang="fr-F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altLang="fr-F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5 competitive forces - (THE Porter's model, but not the only one!)</a:t>
            </a:r>
            <a:br>
              <a:rPr lang="fr-FR" altLang="fr-F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altLang="fr-FR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http://hbr.org/2008/01/the-five-competitive-forces-that-shape-strategy/</a:t>
            </a:r>
          </a:p>
        </p:txBody>
      </p:sp>
    </p:spTree>
    <p:extLst>
      <p:ext uri="{BB962C8B-B14F-4D97-AF65-F5344CB8AC3E}">
        <p14:creationId xmlns:p14="http://schemas.microsoft.com/office/powerpoint/2010/main" val="3183815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5" name="Rectangle 6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054634-7768-014E-A728-F67FFCFA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/>
              <a:t>Key determinants of </a:t>
            </a:r>
            <a:r>
              <a:rPr lang="en-US" sz="3600" b="1" dirty="0"/>
              <a:t>the </a:t>
            </a:r>
            <a:r>
              <a:rPr lang="en-US" sz="3600" b="1" dirty="0" err="1"/>
              <a:t>intensity of competitive </a:t>
            </a:r>
            <a:r>
              <a:rPr lang="en-US" sz="3600" b="1" dirty="0"/>
              <a:t>forces.</a:t>
            </a:r>
            <a:br>
              <a:rPr lang="en-US" sz="3600" dirty="0"/>
            </a:br>
            <a:r>
              <a:rPr lang="en-US" sz="2400" dirty="0"/>
              <a:t>Note the</a:t>
            </a:r>
            <a:r>
              <a:rPr lang="en-US" sz="2400" dirty="0" err="1"/>
              <a:t> importance of entry barriers </a:t>
            </a:r>
            <a:r>
              <a:rPr lang="en-US" sz="2400" dirty="0"/>
              <a:t>to </a:t>
            </a:r>
            <a:r>
              <a:rPr lang="en-US" sz="2400" dirty="0" err="1"/>
              <a:t>protect </a:t>
            </a:r>
            <a:r>
              <a:rPr lang="en-US" sz="2400" dirty="0"/>
              <a:t>the </a:t>
            </a:r>
            <a:r>
              <a:rPr lang="en-US" sz="2400" dirty="0" err="1"/>
              <a:t>sector </a:t>
            </a:r>
            <a:r>
              <a:rPr lang="en-US" sz="2400" dirty="0"/>
              <a:t>from new entrants and the </a:t>
            </a:r>
            <a:r>
              <a:rPr lang="en-US" sz="2400" dirty="0" err="1"/>
              <a:t>role of </a:t>
            </a:r>
            <a:r>
              <a:rPr lang="en-US" sz="2400" dirty="0"/>
              <a:t>regulation (6th force)</a:t>
            </a:r>
          </a:p>
        </p:txBody>
      </p:sp>
      <p:pic>
        <p:nvPicPr>
          <p:cNvPr id="33793" name="Espace réservé du contenu 4">
            <a:extLst>
              <a:ext uri="{FF2B5EF4-FFF2-40B4-BE49-F238E27FC236}">
                <a16:creationId xmlns:a16="http://schemas.microsoft.com/office/drawing/2014/main" id="{48BD6A7A-8BAD-704E-82C1-161BE65DA9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r="4179" b="-3"/>
          <a:stretch/>
        </p:blipFill>
        <p:spPr>
          <a:xfrm>
            <a:off x="4697718" y="328614"/>
            <a:ext cx="7313041" cy="59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9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FB7A7B-F4D9-B543-A878-78798635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14350" indent="-514350">
              <a:defRPr/>
            </a:pPr>
            <a:br>
              <a:rPr lang="en-US" altLang="fr-FR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fr-FR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fr-FR" sz="5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Sous-titre 4">
            <a:extLst>
              <a:ext uri="{FF2B5EF4-FFF2-40B4-BE49-F238E27FC236}">
                <a16:creationId xmlns:a16="http://schemas.microsoft.com/office/drawing/2014/main" id="{57ACFB60-5DAD-804D-94AC-AEAC131C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Autofit/>
          </a:bodyPr>
          <a:lstStyle/>
          <a:p>
            <a:pPr algn="ctr" fontAlgn="auto">
              <a:defRPr/>
            </a:pPr>
            <a:r>
              <a:rPr lang="en-US" altLang="fr-FR" sz="5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fr-FR" sz="5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Generic strategies</a:t>
            </a:r>
            <a:endParaRPr lang="en-US" altLang="fr-FR" sz="5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Block Arc 14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re 2">
            <a:extLst>
              <a:ext uri="{FF2B5EF4-FFF2-40B4-BE49-F238E27FC236}">
                <a16:creationId xmlns:a16="http://schemas.microsoft.com/office/drawing/2014/main" id="{57845259-91C5-E745-997C-A8C59644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i="1">
                <a:solidFill>
                  <a:srgbClr val="FFFFFF"/>
                </a:solidFill>
              </a:rPr>
              <a:t>Competitive advantage 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7" name="Espace réservé du contenu 3">
            <a:extLst>
              <a:ext uri="{FF2B5EF4-FFF2-40B4-BE49-F238E27FC236}">
                <a16:creationId xmlns:a16="http://schemas.microsoft.com/office/drawing/2014/main" id="{8522EBEA-60C0-B341-A794-AFE4568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650773" cy="4212936"/>
          </a:xfrm>
        </p:spPr>
        <p:txBody>
          <a:bodyPr rtlCol="0">
            <a:normAutofit lnSpcReduction="10000"/>
          </a:bodyPr>
          <a:lstStyle/>
          <a:p>
            <a:r>
              <a:rPr lang="fr-FR" altLang="fr-FR" dirty="0"/>
              <a:t>Ability to create </a:t>
            </a:r>
            <a:r>
              <a:rPr lang="fr-FR" altLang="fr-FR" u="sng" dirty="0"/>
              <a:t>more </a:t>
            </a:r>
            <a:r>
              <a:rPr lang="fr-FR" altLang="fr-FR" dirty="0"/>
              <a:t>value than its competitors (notion of rent)</a:t>
            </a:r>
          </a:p>
          <a:p>
            <a:pPr lvl="1"/>
            <a:r>
              <a:rPr lang="fr-FR" altLang="fr-FR" dirty="0"/>
              <a:t>Do better or do it differently</a:t>
            </a:r>
          </a:p>
          <a:p>
            <a:pPr lvl="1"/>
            <a:r>
              <a:rPr lang="fr-FR" altLang="fr-FR" dirty="0" err="1"/>
              <a:t>Rent-ability </a:t>
            </a:r>
            <a:endParaRPr lang="fr-FR" altLang="fr-FR" dirty="0"/>
          </a:p>
          <a:p>
            <a:r>
              <a:rPr lang="fr-FR" altLang="fr-FR" dirty="0"/>
              <a:t>Specific and sustainable competence that creates the conditions for imperfect competition and leads to superior profitability.</a:t>
            </a:r>
          </a:p>
          <a:p>
            <a:pPr lvl="2"/>
            <a:r>
              <a:rPr lang="fr-FR" altLang="fr-FR" dirty="0"/>
              <a:t>Louis Vuitton: mass </a:t>
            </a:r>
            <a:r>
              <a:rPr lang="fr-FR" altLang="fr-FR" dirty="0" err="1"/>
              <a:t>luxury </a:t>
            </a:r>
            <a:br>
              <a:rPr lang="fr-FR" altLang="fr-FR" dirty="0"/>
            </a:br>
            <a:r>
              <a:rPr lang="fr-FR" altLang="fr-FR" dirty="0"/>
              <a:t>(brand image &amp; </a:t>
            </a:r>
            <a:r>
              <a:rPr lang="fr-FR" altLang="fr-FR" dirty="0" err="1"/>
              <a:t>accessibility)</a:t>
            </a:r>
          </a:p>
          <a:p>
            <a:pPr marL="201168" lvl="1" indent="0">
              <a:buSzPct val="150000"/>
              <a:buNone/>
              <a:defRPr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9634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numéro de diapositive 3">
            <a:extLst>
              <a:ext uri="{FF2B5EF4-FFF2-40B4-BE49-F238E27FC236}">
                <a16:creationId xmlns:a16="http://schemas.microsoft.com/office/drawing/2014/main" id="{11B744FA-EF12-0345-A337-0005FF6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7F069C-A290-964C-8E85-FC7010E49364}" type="slidenum">
              <a:rPr lang="fr-FR" altLang="fr-FR">
                <a:solidFill>
                  <a:srgbClr val="898989"/>
                </a:solidFill>
              </a:rPr>
              <a:pPr/>
              <a:t>2</a:t>
            </a:fld>
            <a:endParaRPr lang="fr-FR" altLang="fr-FR">
              <a:solidFill>
                <a:srgbClr val="898989"/>
              </a:solidFill>
            </a:endParaRPr>
          </a:p>
        </p:txBody>
      </p:sp>
      <p:sp>
        <p:nvSpPr>
          <p:cNvPr id="4098" name="Titre 1">
            <a:extLst>
              <a:ext uri="{FF2B5EF4-FFF2-40B4-BE49-F238E27FC236}">
                <a16:creationId xmlns:a16="http://schemas.microsoft.com/office/drawing/2014/main" id="{709EE465-F3D8-1748-9D90-61D30038EB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4163" y="0"/>
            <a:ext cx="7793037" cy="846593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fr-FR" altLang="fr-F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course </a:t>
            </a:r>
            <a:r>
              <a:rPr lang="fr-FR" altLang="fr-FR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fr-FR" alt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4" name="Espace réservé du contenu 2">
            <a:extLst>
              <a:ext uri="{FF2B5EF4-FFF2-40B4-BE49-F238E27FC236}">
                <a16:creationId xmlns:a16="http://schemas.microsoft.com/office/drawing/2014/main" id="{D78ECF6B-BDEB-C641-B16F-7F3B80EA14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955751"/>
            <a:ext cx="8367335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altLang="fr-FR" sz="1800" dirty="0"/>
              <a:t>Session 1. 	the </a:t>
            </a:r>
            <a:r>
              <a:rPr lang="fr-FR" altLang="fr-FR" sz="1800" dirty="0" err="1"/>
              <a:t>Company</a:t>
            </a:r>
            <a:r>
              <a:rPr lang="fr-FR" altLang="fr-FR" sz="1800" dirty="0"/>
              <a:t> 		/ 	CDA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>
              <a:lnSpc>
                <a:spcPct val="150000"/>
              </a:lnSpc>
            </a:pPr>
            <a:r>
              <a:rPr lang="fr-FR" altLang="fr-FR" sz="2200" b="1" dirty="0"/>
              <a:t>Session 2. 	</a:t>
            </a:r>
            <a:r>
              <a:rPr lang="fr-FR" altLang="fr-FR" sz="2200" b="1" dirty="0" err="1"/>
              <a:t>Strategy</a:t>
            </a:r>
            <a:r>
              <a:rPr lang="fr-FR" altLang="fr-FR" sz="2200" b="1" dirty="0"/>
              <a:t> &amp; </a:t>
            </a:r>
            <a:r>
              <a:rPr lang="fr-FR" altLang="fr-FR" sz="2200" b="1" dirty="0" err="1"/>
              <a:t>Innov</a:t>
            </a:r>
            <a:r>
              <a:rPr lang="fr-FR" altLang="fr-FR" sz="2200" b="1" dirty="0"/>
              <a:t>°	/ 	SEB case </a:t>
            </a:r>
            <a:r>
              <a:rPr lang="fr-FR" altLang="fr-FR" sz="2200" b="1" dirty="0" err="1"/>
              <a:t>study</a:t>
            </a:r>
            <a:endParaRPr lang="fr-FR" altLang="fr-FR" sz="2200" b="1" dirty="0"/>
          </a:p>
          <a:p>
            <a:pPr>
              <a:lnSpc>
                <a:spcPct val="150000"/>
              </a:lnSpc>
            </a:pPr>
            <a:r>
              <a:rPr lang="fr-FR" altLang="fr-FR" sz="1800" dirty="0"/>
              <a:t>Session 3.	Management		/ 	Dyson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>
              <a:lnSpc>
                <a:spcPct val="150000"/>
              </a:lnSpc>
            </a:pPr>
            <a:r>
              <a:rPr lang="fr-FR" altLang="fr-FR" sz="1800" dirty="0"/>
              <a:t>Session 4. 	Strategic marketing 	/	Nutella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5. 	</a:t>
            </a:r>
            <a:r>
              <a:rPr lang="fr-FR" altLang="fr-FR" sz="1800" dirty="0" err="1"/>
              <a:t>Operational</a:t>
            </a:r>
            <a:r>
              <a:rPr lang="fr-FR" altLang="fr-FR" sz="1800" dirty="0"/>
              <a:t> </a:t>
            </a:r>
            <a:r>
              <a:rPr lang="fr-FR" altLang="fr-FR" sz="1800" dirty="0" err="1"/>
              <a:t>mktg</a:t>
            </a:r>
            <a:r>
              <a:rPr lang="fr-FR" altLang="fr-FR" sz="1800" dirty="0"/>
              <a:t>		/	LUSH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6.	Business Dev 		/ 	</a:t>
            </a:r>
            <a:r>
              <a:rPr lang="fr-FR" altLang="fr-FR" sz="1800" dirty="0" err="1"/>
              <a:t>Blablacar</a:t>
            </a:r>
            <a:r>
              <a:rPr lang="fr-FR" altLang="fr-FR" sz="1800" dirty="0"/>
              <a:t>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7.	Value Chain 		/	Zara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8. 	Digital transfo		/ 	Value </a:t>
            </a:r>
            <a:r>
              <a:rPr lang="fr-FR" altLang="fr-FR" sz="1800" dirty="0" err="1"/>
              <a:t>chain</a:t>
            </a:r>
            <a:r>
              <a:rPr lang="fr-FR" altLang="fr-FR" sz="1800" dirty="0"/>
              <a:t> digital transfo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9. 	</a:t>
            </a:r>
            <a:r>
              <a:rPr lang="fr-FR" altLang="fr-FR" sz="1800" dirty="0" err="1"/>
              <a:t>Organizations</a:t>
            </a:r>
            <a:r>
              <a:rPr lang="fr-FR" altLang="fr-FR" sz="1800" dirty="0"/>
              <a:t>		/ 	Rana Plaza case </a:t>
            </a:r>
            <a:r>
              <a:rPr lang="fr-FR" altLang="fr-FR" sz="1800" dirty="0" err="1"/>
              <a:t>study</a:t>
            </a:r>
            <a:r>
              <a:rPr lang="fr-FR" altLang="fr-FR" sz="1800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fr-FR" sz="1800" dirty="0"/>
              <a:t>Session 10. 	Wrap-up			/ 	Essilor case </a:t>
            </a:r>
            <a:r>
              <a:rPr lang="fr-FR" altLang="fr-FR" sz="1800" dirty="0" err="1"/>
              <a:t>study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1513816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66490-BF9A-044C-8515-5223917EF36E}"/>
              </a:ext>
            </a:extLst>
          </p:cNvPr>
          <p:cNvGrpSpPr/>
          <p:nvPr/>
        </p:nvGrpSpPr>
        <p:grpSpPr>
          <a:xfrm>
            <a:off x="1837311" y="1667437"/>
            <a:ext cx="8813292" cy="4768136"/>
            <a:chOff x="9118127" y="4135412"/>
            <a:chExt cx="2960190" cy="22571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10E5849-B85A-BF40-8667-A4E4508A1F24}"/>
                </a:ext>
              </a:extLst>
            </p:cNvPr>
            <p:cNvSpPr/>
            <p:nvPr/>
          </p:nvSpPr>
          <p:spPr>
            <a:xfrm>
              <a:off x="9118127" y="4135412"/>
              <a:ext cx="546652" cy="2257129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Value </a:t>
              </a:r>
              <a:r>
                <a:rPr lang="fr-FR" sz="2400" dirty="0" err="1">
                  <a:solidFill>
                    <a:schemeClr val="bg1"/>
                  </a:solidFill>
                </a:rPr>
                <a:t>perceived</a:t>
              </a:r>
              <a:r>
                <a:rPr lang="fr-FR" sz="2400" dirty="0">
                  <a:solidFill>
                    <a:schemeClr val="bg1"/>
                  </a:solidFill>
                </a:rPr>
                <a:t> by </a:t>
              </a:r>
              <a:r>
                <a:rPr lang="fr-FR" sz="2400" dirty="0" err="1">
                  <a:solidFill>
                    <a:schemeClr val="bg1"/>
                  </a:solidFill>
                </a:rPr>
                <a:t>customer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A60FBB-331C-9F44-B41B-64DDE909B615}"/>
                </a:ext>
              </a:extLst>
            </p:cNvPr>
            <p:cNvSpPr/>
            <p:nvPr/>
          </p:nvSpPr>
          <p:spPr>
            <a:xfrm>
              <a:off x="9886741" y="4865545"/>
              <a:ext cx="546652" cy="15269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Price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1D9F2-5F22-1A45-A1B6-072E9180E364}"/>
                </a:ext>
              </a:extLst>
            </p:cNvPr>
            <p:cNvSpPr/>
            <p:nvPr/>
          </p:nvSpPr>
          <p:spPr>
            <a:xfrm>
              <a:off x="10673577" y="5342621"/>
              <a:ext cx="546652" cy="104360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>
                  <a:solidFill>
                    <a:schemeClr val="bg1"/>
                  </a:solidFill>
                </a:rPr>
                <a:t>Costs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1CECF59B-D881-F54C-BA5A-C09FAA2F8FE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V="1">
              <a:off x="10160067" y="4865545"/>
              <a:ext cx="0" cy="2385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0901B4-8F08-6947-AF55-2208E9860173}"/>
                </a:ext>
              </a:extLst>
            </p:cNvPr>
            <p:cNvSpPr/>
            <p:nvPr/>
          </p:nvSpPr>
          <p:spPr>
            <a:xfrm>
              <a:off x="11475332" y="4861604"/>
              <a:ext cx="602985" cy="490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</a:rPr>
                <a:t>Value </a:t>
              </a:r>
              <a:r>
                <a:rPr lang="fr-FR" sz="2000" dirty="0" err="1">
                  <a:solidFill>
                    <a:schemeClr val="bg1"/>
                  </a:solidFill>
                </a:rPr>
                <a:t>captured</a:t>
              </a:r>
              <a:r>
                <a:rPr lang="fr-FR" sz="2000" dirty="0">
                  <a:solidFill>
                    <a:schemeClr val="bg1"/>
                  </a:solidFill>
                </a:rPr>
                <a:t> by the </a:t>
              </a:r>
              <a:r>
                <a:rPr lang="fr-FR" sz="2000" dirty="0" err="1">
                  <a:solidFill>
                    <a:schemeClr val="bg1"/>
                  </a:solidFill>
                </a:rPr>
                <a:t>company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199AA5E-7354-B347-92E7-50AA7BD57C7F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>
              <a:off x="10946903" y="5342621"/>
              <a:ext cx="829922" cy="99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D327A2-9AAA-DB4C-B5F4-FED40FB4B308}"/>
                </a:ext>
              </a:extLst>
            </p:cNvPr>
            <p:cNvCxnSpPr>
              <a:cxnSpLocks/>
              <a:stCxn id="3" idx="0"/>
              <a:endCxn id="6" idx="0"/>
            </p:cNvCxnSpPr>
            <p:nvPr/>
          </p:nvCxnSpPr>
          <p:spPr>
            <a:xfrm flipV="1">
              <a:off x="10160067" y="4861604"/>
              <a:ext cx="1616758" cy="394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D6F47D-5279-454C-9278-823FB5F2A5FE}"/>
                </a:ext>
              </a:extLst>
            </p:cNvPr>
            <p:cNvSpPr/>
            <p:nvPr/>
          </p:nvSpPr>
          <p:spPr>
            <a:xfrm>
              <a:off x="11475332" y="4135412"/>
              <a:ext cx="602985" cy="730135"/>
            </a:xfrm>
            <a:prstGeom prst="rect">
              <a:avLst/>
            </a:prstGeom>
            <a:solidFill>
              <a:srgbClr val="8F2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Value </a:t>
              </a:r>
              <a:r>
                <a:rPr lang="fr-FR" sz="2400" dirty="0" err="1">
                  <a:solidFill>
                    <a:schemeClr val="bg1"/>
                  </a:solidFill>
                </a:rPr>
                <a:t>delivered</a:t>
              </a:r>
              <a:r>
                <a:rPr lang="fr-FR" sz="2400" dirty="0">
                  <a:solidFill>
                    <a:schemeClr val="bg1"/>
                  </a:solidFill>
                </a:rPr>
                <a:t> to the </a:t>
              </a:r>
              <a:r>
                <a:rPr lang="fr-FR" sz="2400" dirty="0" err="1">
                  <a:solidFill>
                    <a:schemeClr val="bg1"/>
                  </a:solidFill>
                </a:rPr>
                <a:t>customer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B6D37E0-B275-4746-98CD-8801F4F054A4}"/>
                </a:ext>
              </a:extLst>
            </p:cNvPr>
            <p:cNvCxnSpPr>
              <a:cxnSpLocks/>
              <a:stCxn id="2" idx="0"/>
              <a:endCxn id="9" idx="0"/>
            </p:cNvCxnSpPr>
            <p:nvPr/>
          </p:nvCxnSpPr>
          <p:spPr>
            <a:xfrm>
              <a:off x="9391453" y="4135412"/>
              <a:ext cx="23853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FA956813-12E7-B944-8A93-2DCBFD0C86DA}"/>
              </a:ext>
            </a:extLst>
          </p:cNvPr>
          <p:cNvSpPr txBox="1"/>
          <p:nvPr/>
        </p:nvSpPr>
        <p:spPr>
          <a:xfrm>
            <a:off x="481353" y="16482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Value creation and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08562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Titre 1">
            <a:extLst>
              <a:ext uri="{FF2B5EF4-FFF2-40B4-BE49-F238E27FC236}">
                <a16:creationId xmlns:a16="http://schemas.microsoft.com/office/drawing/2014/main" id="{CD235E2B-8E92-6B43-ACEE-7D39F17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fr-FR" sz="3600" dirty="0" err="1">
                <a:solidFill>
                  <a:srgbClr val="2C2C2C"/>
                </a:solidFill>
              </a:rPr>
              <a:t>Generic strategies</a:t>
            </a:r>
            <a:endParaRPr lang="en-US" altLang="fr-FR" sz="3600" dirty="0">
              <a:solidFill>
                <a:srgbClr val="2C2C2C"/>
              </a:solidFill>
            </a:endParaRPr>
          </a:p>
        </p:txBody>
      </p:sp>
      <p:sp>
        <p:nvSpPr>
          <p:cNvPr id="74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D7BCAF-ED72-7449-ADF1-F41B3BB20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62" y="679450"/>
            <a:ext cx="8128000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967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5896E328-6F83-EA40-864E-5BBE621B6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>
                <a:solidFill>
                  <a:srgbClr val="FFFFFF"/>
                </a:solidFill>
              </a:rPr>
              <a:t>The Cost Advantage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927C27A-7D79-E94C-8783-6A285E1E9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0534" y="591343"/>
            <a:ext cx="7488391" cy="558561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FR" altLang="fr-FR" dirty="0"/>
              <a:t>Cost competitiveness can play 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Factor cost: labour, material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Cost of operations: productivity,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 …</a:t>
            </a:r>
          </a:p>
          <a:p>
            <a:pPr eaLnBrk="1" hangingPunct="1">
              <a:defRPr/>
            </a:pPr>
            <a:r>
              <a:rPr lang="fr-FR" altLang="fr-FR" dirty="0"/>
              <a:t>Two very different modalities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By volumes: commodities, components,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fr-FR" dirty="0"/>
              <a:t>Through efficiency: </a:t>
            </a:r>
            <a:r>
              <a:rPr lang="fr-FR" altLang="fr-FR" dirty="0" err="1"/>
              <a:t>Ikéa </a:t>
            </a:r>
            <a:r>
              <a:rPr lang="fr-FR" altLang="fr-FR" dirty="0"/>
              <a:t>(standardization, simplification)</a:t>
            </a:r>
          </a:p>
          <a:p>
            <a:pPr marL="457200" lvl="1" indent="0" eaLnBrk="1" hangingPunct="1">
              <a:buNone/>
              <a:defRPr/>
            </a:pPr>
            <a:endParaRPr lang="fr-FR" altLang="fr-FR" dirty="0"/>
          </a:p>
          <a:p>
            <a:pPr marL="0" indent="-92075">
              <a:buNone/>
              <a:defRPr/>
            </a:pPr>
            <a:r>
              <a:rPr lang="fr-FR" altLang="fr-FR" dirty="0"/>
              <a:t>Do not confuse operational efficiency (improving operations) with strategy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fr-FR" altLang="fr-FR" dirty="0"/>
              <a:t>design </a:t>
            </a:r>
            <a:r>
              <a:rPr lang="fr-FR" altLang="fr-FR" b="1" dirty="0"/>
              <a:t>different activities </a:t>
            </a:r>
            <a:r>
              <a:rPr lang="fr-FR" altLang="fr-FR" dirty="0"/>
              <a:t>or </a:t>
            </a:r>
            <a:r>
              <a:rPr lang="fr-FR" altLang="fr-FR" b="1" dirty="0"/>
              <a:t>ways of </a:t>
            </a:r>
            <a:r>
              <a:rPr lang="fr-FR" altLang="fr-FR" dirty="0"/>
              <a:t>doing </a:t>
            </a:r>
            <a:r>
              <a:rPr lang="fr-FR" altLang="fr-FR" b="1" dirty="0"/>
              <a:t>business from these competitors</a:t>
            </a:r>
          </a:p>
        </p:txBody>
      </p:sp>
    </p:spTree>
    <p:extLst>
      <p:ext uri="{BB962C8B-B14F-4D97-AF65-F5344CB8AC3E}">
        <p14:creationId xmlns:p14="http://schemas.microsoft.com/office/powerpoint/2010/main" val="86451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>
            <a:extLst>
              <a:ext uri="{FF2B5EF4-FFF2-40B4-BE49-F238E27FC236}">
                <a16:creationId xmlns:a16="http://schemas.microsoft.com/office/drawing/2014/main" id="{ECB6D540-0DE9-A34C-8820-804CCDC7562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anchor="ctr">
            <a:normAutofit/>
          </a:bodyPr>
          <a:lstStyle/>
          <a:p>
            <a:pPr>
              <a:defRPr/>
            </a:pPr>
            <a:r>
              <a:rPr lang="fr-FR" altLang="fr-FR" dirty="0">
                <a:solidFill>
                  <a:schemeClr val="bg1"/>
                </a:solidFill>
              </a:rPr>
              <a:t>Cost/Volume Strategy: The Experience Effect</a:t>
            </a:r>
          </a:p>
        </p:txBody>
      </p:sp>
      <p:sp>
        <p:nvSpPr>
          <p:cNvPr id="26627" name="Espace réservé du contenu 2">
            <a:extLst>
              <a:ext uri="{FF2B5EF4-FFF2-40B4-BE49-F238E27FC236}">
                <a16:creationId xmlns:a16="http://schemas.microsoft.com/office/drawing/2014/main" id="{F2F1FAB3-69FB-374D-8CCF-497927A7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987142" cy="4486275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 lnSpcReduction="10000"/>
          </a:bodyPr>
          <a:lstStyle/>
          <a:p>
            <a:pPr marL="91440" indent="-91440">
              <a:defRPr/>
            </a:pPr>
            <a:r>
              <a:rPr lang="fr-FR" alt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experience curve: 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 </a:t>
            </a:r>
            <a:r>
              <a:rPr lang="fr-FR" altLang="fr-F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a constant rate in the 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cost of a product with each doubling of the </a:t>
            </a:r>
            <a:r>
              <a:rPr lang="fr-FR" altLang="fr-FR" sz="2400" dirty="0">
                <a:solidFill>
                  <a:srgbClr val="FF0000"/>
                </a:solidFill>
              </a:rPr>
              <a:t>cumulated 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  <a:r>
              <a:rPr lang="fr-FR" altLang="fr-FR" sz="2400" dirty="0">
                <a:solidFill>
                  <a:srgbClr val="FF0000"/>
                </a:solidFill>
              </a:rPr>
              <a:t>!</a:t>
            </a:r>
          </a:p>
          <a:p>
            <a:pPr marL="384048" lvl="1" indent="-182880">
              <a:defRPr/>
            </a:pPr>
            <a:r>
              <a:rPr lang="fr-FR" altLang="fr-F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Economies of scale: reduction of unit equipment and production costs </a:t>
            </a:r>
          </a:p>
          <a:p>
            <a:pPr marL="726948" lvl="2" indent="-342900">
              <a:defRPr/>
            </a:pPr>
            <a:r>
              <a:rPr lang="fr-FR" alt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of fixed costs, </a:t>
            </a:r>
          </a:p>
          <a:p>
            <a:pPr marL="726948" lvl="2" indent="-342900">
              <a:defRPr/>
            </a:pPr>
            <a:r>
              <a:rPr lang="fr-FR" alt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 of strength (bargaining power) </a:t>
            </a:r>
          </a:p>
          <a:p>
            <a:pPr marL="384048" lvl="1" indent="-182880">
              <a:defRPr/>
            </a:pPr>
            <a:r>
              <a:rPr lang="fr-FR" altLang="fr-F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effects: gradual improvement of working methods </a:t>
            </a:r>
          </a:p>
          <a:p>
            <a:pPr marL="566928" lvl="2" indent="-182880">
              <a:defRPr/>
            </a:pPr>
            <a:r>
              <a:rPr lang="fr-FR" alt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execution of the tasks to be accomplished</a:t>
            </a:r>
          </a:p>
          <a:p>
            <a:pPr marL="566928" lvl="2" indent="-182880">
              <a:defRPr/>
            </a:pPr>
            <a:r>
              <a:rPr lang="fr-FR" alt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mastery of know-how. </a:t>
            </a:r>
          </a:p>
          <a:p>
            <a:pPr marL="566928" lvl="2" indent="-182880">
              <a:defRPr/>
            </a:pPr>
            <a:r>
              <a:rPr lang="fr-FR" altLang="fr-F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use of the manufacturing process</a:t>
            </a:r>
            <a:br>
              <a:rPr lang="fr-FR" alt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alt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5" name="Espace réservé du numéro de diapositive 3">
            <a:extLst>
              <a:ext uri="{FF2B5EF4-FFF2-40B4-BE49-F238E27FC236}">
                <a16:creationId xmlns:a16="http://schemas.microsoft.com/office/drawing/2014/main" id="{749B0E01-C483-2E46-BB06-8ECB1A9A6679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F4BB352-BE60-1942-ABE6-62E1AE465A19}" type="slidenum">
              <a:rPr lang="fr-FR" altLang="fr-FR" sz="1200">
                <a:solidFill>
                  <a:srgbClr val="898989"/>
                </a:solidFill>
                <a:latin typeface="Tahoma" panose="020B0604030504040204" pitchFamily="34" charset="0"/>
              </a:rPr>
              <a:pPr algn="r" eaLnBrk="1" hangingPunct="1"/>
              <a:t>23</a:t>
            </a:fld>
            <a:endParaRPr lang="fr-FR" altLang="fr-FR" sz="12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290E16-26E9-744D-828D-3516CEA1B7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522" y="1825625"/>
            <a:ext cx="427695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EDFF95C-6267-0249-A7F9-F731F37C4DAC}"/>
              </a:ext>
            </a:extLst>
          </p:cNvPr>
          <p:cNvSpPr txBox="1"/>
          <p:nvPr/>
        </p:nvSpPr>
        <p:spPr>
          <a:xfrm>
            <a:off x="8632371" y="2667000"/>
            <a:ext cx="2830287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Premium to the leader in cumulative production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/ volume domination strategy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102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3" name="Rectangle 7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4" name="Oval 7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Titre 1">
            <a:extLst>
              <a:ext uri="{FF2B5EF4-FFF2-40B4-BE49-F238E27FC236}">
                <a16:creationId xmlns:a16="http://schemas.microsoft.com/office/drawing/2014/main" id="{1A930139-8170-0F4C-852D-2FC314B5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sz="4100" dirty="0">
                <a:solidFill>
                  <a:srgbClr val="FFFFFF"/>
                </a:solidFill>
              </a:rPr>
              <a:t>Differentiation strategy </a:t>
            </a:r>
          </a:p>
        </p:txBody>
      </p:sp>
      <p:sp>
        <p:nvSpPr>
          <p:cNvPr id="27655" name="Arc 7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6" name="Oval 7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1" name="Espace réservé du contenu 2">
            <a:extLst>
              <a:ext uri="{FF2B5EF4-FFF2-40B4-BE49-F238E27FC236}">
                <a16:creationId xmlns:a16="http://schemas.microsoft.com/office/drawing/2014/main" id="{3E5E3964-B81E-3947-B515-F110E992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332658" cy="3935281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fr-FR" altLang="fr-FR" dirty="0" err="1"/>
              <a:t>Non-cost </a:t>
            </a:r>
            <a:r>
              <a:rPr lang="fr-FR" altLang="fr-FR" dirty="0"/>
              <a:t>competitiveness: distinguishing oneself by means other than price </a:t>
            </a:r>
          </a:p>
          <a:p>
            <a:pPr>
              <a:defRPr/>
            </a:pPr>
            <a:r>
              <a:rPr lang="fr-FR" altLang="fr-FR" dirty="0"/>
              <a:t>Propose a differentiated offer</a:t>
            </a:r>
          </a:p>
          <a:p>
            <a:pPr marL="384048" lvl="1" indent="-182880">
              <a:defRPr/>
            </a:pPr>
            <a:r>
              <a:rPr lang="fr-FR" altLang="fr-FR" sz="2000" dirty="0"/>
              <a:t>original compared to the competition, </a:t>
            </a:r>
          </a:p>
          <a:p>
            <a:pPr marL="568198" lvl="2" indent="-182880">
              <a:defRPr/>
            </a:pPr>
            <a:r>
              <a:rPr lang="fr-FR" altLang="fr-FR" dirty="0"/>
              <a:t>difficult to imitate</a:t>
            </a:r>
          </a:p>
          <a:p>
            <a:pPr marL="750760" lvl="3" indent="-182880">
              <a:defRPr/>
            </a:pPr>
            <a:r>
              <a:rPr lang="fr-FR" altLang="fr-FR" sz="2000" dirty="0"/>
              <a:t>recognized and valued by a broad target audience</a:t>
            </a:r>
          </a:p>
          <a:p>
            <a:pPr marL="933323" lvl="4" indent="-182880">
              <a:defRPr/>
            </a:pPr>
            <a:r>
              <a:rPr lang="fr-FR" altLang="fr-FR" sz="2000" dirty="0"/>
              <a:t>at a reasonable cost (surcharge &gt;&gt; premium price) </a:t>
            </a:r>
          </a:p>
          <a:p>
            <a:pPr marL="0" lvl="2" indent="0">
              <a:buNone/>
              <a:defRPr/>
            </a:pPr>
            <a:endParaRPr lang="fr-FR" altLang="fr-FR" sz="2800" dirty="0"/>
          </a:p>
          <a:p>
            <a:pPr marL="0" lvl="2" indent="0">
              <a:buNone/>
              <a:defRPr/>
            </a:pPr>
            <a:r>
              <a:rPr lang="fr-FR" altLang="fr-FR" sz="2800" dirty="0"/>
              <a:t>Associated with innovation, quality and image</a:t>
            </a:r>
          </a:p>
          <a:p>
            <a:pPr marL="0" lvl="2" indent="0">
              <a:buNone/>
              <a:defRPr/>
            </a:pPr>
            <a:r>
              <a:rPr lang="fr-FR" altLang="fr-FR" sz="2800" dirty="0"/>
              <a:t>Combining the contributions of the </a:t>
            </a:r>
            <a:r>
              <a:rPr lang="fr-FR" altLang="fr-FR" sz="2800" dirty="0" err="1"/>
              <a:t>different </a:t>
            </a:r>
            <a:r>
              <a:rPr lang="fr-FR" altLang="fr-FR" sz="2800" dirty="0"/>
              <a:t>functions </a:t>
            </a:r>
          </a:p>
          <a:p>
            <a:pPr marL="91440" indent="-91440">
              <a:defRPr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63466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6DBC0B-7BF7-3F42-8217-99F23142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862" y="-75934"/>
            <a:ext cx="9144000" cy="1054100"/>
          </a:xfrm>
        </p:spPr>
        <p:txBody>
          <a:bodyPr/>
          <a:lstStyle/>
          <a:p>
            <a:pPr>
              <a:defRPr/>
            </a:pPr>
            <a:r>
              <a:rPr lang="fr-FR" alt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Differentiations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4AE7845-EE19-1646-9CBA-D848765128B4}"/>
              </a:ext>
            </a:extLst>
          </p:cNvPr>
          <p:cNvGrpSpPr/>
          <p:nvPr/>
        </p:nvGrpSpPr>
        <p:grpSpPr>
          <a:xfrm>
            <a:off x="854051" y="682116"/>
            <a:ext cx="10345203" cy="6175884"/>
            <a:chOff x="854051" y="682116"/>
            <a:chExt cx="10345203" cy="6175884"/>
          </a:xfrm>
        </p:grpSpPr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FA5BE4C-182B-EA4D-B343-EE368BD4C6FA}"/>
                </a:ext>
              </a:extLst>
            </p:cNvPr>
            <p:cNvSpPr/>
            <p:nvPr/>
          </p:nvSpPr>
          <p:spPr>
            <a:xfrm>
              <a:off x="2614195" y="1197810"/>
              <a:ext cx="8585059" cy="4975721"/>
            </a:xfrm>
            <a:custGeom>
              <a:avLst/>
              <a:gdLst>
                <a:gd name="connsiteX0" fmla="*/ 0 w 14184351"/>
                <a:gd name="connsiteY0" fmla="*/ 7672039 h 7672039"/>
                <a:gd name="connsiteX1" fmla="*/ 5887844 w 14184351"/>
                <a:gd name="connsiteY1" fmla="*/ 5977054 h 7672039"/>
                <a:gd name="connsiteX2" fmla="*/ 8876370 w 14184351"/>
                <a:gd name="connsiteY2" fmla="*/ 4527395 h 7672039"/>
                <a:gd name="connsiteX3" fmla="*/ 11485756 w 14184351"/>
                <a:gd name="connsiteY3" fmla="*/ 2341756 h 7672039"/>
                <a:gd name="connsiteX4" fmla="*/ 14184351 w 14184351"/>
                <a:gd name="connsiteY4" fmla="*/ 0 h 7672039"/>
                <a:gd name="connsiteX5" fmla="*/ 14095141 w 14184351"/>
                <a:gd name="connsiteY5" fmla="*/ 7471317 h 7672039"/>
                <a:gd name="connsiteX6" fmla="*/ 0 w 14184351"/>
                <a:gd name="connsiteY6" fmla="*/ 7672039 h 767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4351" h="7672039">
                  <a:moveTo>
                    <a:pt x="0" y="7672039"/>
                  </a:moveTo>
                  <a:lnTo>
                    <a:pt x="5887844" y="5977054"/>
                  </a:lnTo>
                  <a:lnTo>
                    <a:pt x="8876370" y="4527395"/>
                  </a:lnTo>
                  <a:lnTo>
                    <a:pt x="11485756" y="2341756"/>
                  </a:lnTo>
                  <a:lnTo>
                    <a:pt x="14184351" y="0"/>
                  </a:lnTo>
                  <a:lnTo>
                    <a:pt x="14095141" y="7471317"/>
                  </a:lnTo>
                  <a:lnTo>
                    <a:pt x="0" y="7672039"/>
                  </a:lnTo>
                  <a:close/>
                </a:path>
              </a:pathLst>
            </a:custGeom>
            <a:solidFill>
              <a:srgbClr val="FF0000">
                <a:alpha val="23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						« </a:t>
              </a:r>
              <a:r>
                <a:rPr lang="fr-FR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No-go</a:t>
              </a: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 zone » </a:t>
              </a:r>
            </a:p>
            <a:p>
              <a:pPr algn="ctr" defTabSz="412750" hangingPunct="0"/>
              <a:endPara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A19C7F4-A1E4-AE4B-8357-5C5CAC9D15F2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2668817" y="1197810"/>
              <a:ext cx="8530437" cy="4796162"/>
            </a:xfrm>
            <a:prstGeom prst="line">
              <a:avLst/>
            </a:prstGeom>
            <a:noFill/>
            <a:ln w="101600" cap="flat">
              <a:solidFill>
                <a:schemeClr val="bg2">
                  <a:lumMod val="7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256AFFAF-F5F8-C643-AD88-EC1A11CDD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1373" y="3647016"/>
              <a:ext cx="2695977" cy="1267642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A7D8892E-F918-D44E-8393-778FF24B5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7350" y="1779656"/>
              <a:ext cx="0" cy="1467661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66200077-6BA5-1243-897D-97C4BCC8E5B6}"/>
                </a:ext>
              </a:extLst>
            </p:cNvPr>
            <p:cNvCxnSpPr>
              <a:cxnSpLocks/>
            </p:cNvCxnSpPr>
            <p:nvPr/>
          </p:nvCxnSpPr>
          <p:spPr>
            <a:xfrm>
              <a:off x="2213421" y="6362223"/>
              <a:ext cx="8985832" cy="29376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721D5A3-F385-7A47-AFC1-AEDB8735E809}"/>
                </a:ext>
              </a:extLst>
            </p:cNvPr>
            <p:cNvSpPr txBox="1"/>
            <p:nvPr/>
          </p:nvSpPr>
          <p:spPr>
            <a:xfrm>
              <a:off x="6405891" y="6460455"/>
              <a:ext cx="862416" cy="397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sz="2500" b="1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PRICE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1F195C6-4DF3-F74F-B140-99D0F4F6C4A5}"/>
                </a:ext>
              </a:extLst>
            </p:cNvPr>
            <p:cNvSpPr txBox="1"/>
            <p:nvPr/>
          </p:nvSpPr>
          <p:spPr>
            <a:xfrm>
              <a:off x="10426691" y="6440073"/>
              <a:ext cx="58189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HIGH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489465D-600E-484B-93CB-FB2AF8579B26}"/>
                </a:ext>
              </a:extLst>
            </p:cNvPr>
            <p:cNvSpPr txBox="1"/>
            <p:nvPr/>
          </p:nvSpPr>
          <p:spPr>
            <a:xfrm>
              <a:off x="2274751" y="6440073"/>
              <a:ext cx="527388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LOW</a:t>
              </a:r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11AC90A9-305C-FA47-9EFE-9C44959C5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421" y="913583"/>
              <a:ext cx="0" cy="5448640"/>
            </a:xfrm>
            <a:prstGeom prst="straightConnector1">
              <a:avLst/>
            </a:prstGeom>
            <a:noFill/>
            <a:ln w="50800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319B5CD-A987-CB48-B4D4-7793B228E614}"/>
                </a:ext>
              </a:extLst>
            </p:cNvPr>
            <p:cNvSpPr txBox="1"/>
            <p:nvPr/>
          </p:nvSpPr>
          <p:spPr>
            <a:xfrm>
              <a:off x="854051" y="3290244"/>
              <a:ext cx="961802" cy="397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sz="2500" b="1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VALUE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24490C5-FBB7-AE4A-9DB7-4DC3443FCA4F}"/>
                </a:ext>
              </a:extLst>
            </p:cNvPr>
            <p:cNvSpPr txBox="1"/>
            <p:nvPr/>
          </p:nvSpPr>
          <p:spPr>
            <a:xfrm>
              <a:off x="1069655" y="6049453"/>
              <a:ext cx="527388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LOW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6EBB061-6800-344E-94A9-50ED75950EF4}"/>
                </a:ext>
              </a:extLst>
            </p:cNvPr>
            <p:cNvSpPr txBox="1"/>
            <p:nvPr/>
          </p:nvSpPr>
          <p:spPr>
            <a:xfrm>
              <a:off x="1105211" y="979175"/>
              <a:ext cx="58189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25400" tIns="25400" rIns="25400" bIns="25400" numCol="1" spcCol="38100" rtlCol="0" anchor="ctr">
              <a:spAutoFit/>
            </a:bodyPr>
            <a:lstStyle/>
            <a:p>
              <a:pPr defTabSz="412750" hangingPunct="0">
                <a:lnSpc>
                  <a:spcPct val="90000"/>
                </a:lnSpc>
              </a:pPr>
              <a:r>
                <a:rPr lang="fr-FR" cap="all" spc="75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Montserrat-Bold"/>
                </a:rPr>
                <a:t>HIGH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64214FD-CCF3-D749-8BE6-9DD25E953FDB}"/>
                </a:ext>
              </a:extLst>
            </p:cNvPr>
            <p:cNvSpPr/>
            <p:nvPr/>
          </p:nvSpPr>
          <p:spPr>
            <a:xfrm>
              <a:off x="3347128" y="4705743"/>
              <a:ext cx="759949" cy="764600"/>
            </a:xfrm>
            <a:prstGeom prst="ellipse">
              <a:avLst/>
            </a:prstGeom>
            <a:solidFill>
              <a:srgbClr val="CFEFF9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fr-FR" sz="800" b="1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r>
                <a:rPr lang="fr-FR" sz="800" b="1" dirty="0">
                  <a:solidFill>
                    <a:schemeClr val="tx2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Niche Value</a:t>
              </a:r>
            </a:p>
            <a:p>
              <a:pPr algn="ctr" defTabSz="412750" hangingPunct="0"/>
              <a:endParaRPr lang="fr-FR" sz="800" b="1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C993F98-23F0-784B-927B-D40AB590E7B1}"/>
                </a:ext>
              </a:extLst>
            </p:cNvPr>
            <p:cNvSpPr/>
            <p:nvPr/>
          </p:nvSpPr>
          <p:spPr>
            <a:xfrm>
              <a:off x="8718727" y="1164016"/>
              <a:ext cx="809296" cy="764600"/>
            </a:xfrm>
            <a:prstGeom prst="ellipse">
              <a:avLst/>
            </a:prstGeom>
            <a:solidFill>
              <a:srgbClr val="CFEFF9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fr-FR" sz="800" b="1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r>
                <a:rPr lang="fr-FR" sz="800" b="1" dirty="0">
                  <a:solidFill>
                    <a:schemeClr val="tx2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Niche Premium</a:t>
              </a:r>
            </a:p>
            <a:p>
              <a:pPr algn="ctr" defTabSz="412750" hangingPunct="0"/>
              <a:endParaRPr lang="fr-FR" sz="800" b="1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A0B2981D-B2F4-B349-973F-336D8F6F1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3844" y="1844121"/>
              <a:ext cx="2078095" cy="1815792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3973DE6-E739-464A-8CFF-596B65F1E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6337" y="1928615"/>
              <a:ext cx="986879" cy="1746295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5195C50-2C17-2B40-8220-4FABA6720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019" y="3647016"/>
              <a:ext cx="2200826" cy="427594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D2E6CD-8F87-8E43-98C6-D61CCF744316}"/>
                </a:ext>
              </a:extLst>
            </p:cNvPr>
            <p:cNvSpPr/>
            <p:nvPr/>
          </p:nvSpPr>
          <p:spPr>
            <a:xfrm>
              <a:off x="7590184" y="722845"/>
              <a:ext cx="210134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« Premium »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53BA4-C935-ED41-A7C0-9781A3F54E29}"/>
                </a:ext>
              </a:extLst>
            </p:cNvPr>
            <p:cNvSpPr/>
            <p:nvPr/>
          </p:nvSpPr>
          <p:spPr>
            <a:xfrm>
              <a:off x="2028251" y="4230987"/>
              <a:ext cx="162901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« Value »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BE3AD16-25E6-0541-AE1F-6EDDF4D8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5946" y="3647016"/>
              <a:ext cx="2791405" cy="0"/>
            </a:xfrm>
            <a:prstGeom prst="straightConnector1">
              <a:avLst/>
            </a:prstGeom>
            <a:noFill/>
            <a:ln w="50800" cap="flat">
              <a:solidFill>
                <a:schemeClr val="bg2">
                  <a:lumMod val="50000"/>
                </a:schemeClr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F21BDE3-E4F2-6245-9684-416C0F4DFF91}"/>
                </a:ext>
              </a:extLst>
            </p:cNvPr>
            <p:cNvSpPr/>
            <p:nvPr/>
          </p:nvSpPr>
          <p:spPr>
            <a:xfrm>
              <a:off x="5999067" y="2924058"/>
              <a:ext cx="1516566" cy="1457067"/>
            </a:xfrm>
            <a:prstGeom prst="ellipse">
              <a:avLst/>
            </a:prstGeom>
            <a:solidFill>
              <a:srgbClr val="CFEFF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fr-FR" sz="1600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r>
                <a:rPr lang="fr-FR" sz="1600" dirty="0">
                  <a:solidFill>
                    <a:schemeClr val="tx2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Reference </a:t>
              </a:r>
              <a:r>
                <a:rPr lang="fr-FR" sz="1600" dirty="0" err="1">
                  <a:solidFill>
                    <a:schemeClr val="tx2"/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offering</a:t>
              </a:r>
              <a:endParaRPr lang="fr-FR" sz="1600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  <a:p>
              <a:pPr algn="ctr" defTabSz="412750" hangingPunct="0"/>
              <a:endParaRPr lang="fr-FR" sz="1600" dirty="0">
                <a:solidFill>
                  <a:schemeClr val="tx2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" name="Flèche vers la droite 25">
              <a:extLst>
                <a:ext uri="{FF2B5EF4-FFF2-40B4-BE49-F238E27FC236}">
                  <a16:creationId xmlns:a16="http://schemas.microsoft.com/office/drawing/2014/main" id="{38756E02-BFE3-FB4C-8CE3-31226F41F7B4}"/>
                </a:ext>
              </a:extLst>
            </p:cNvPr>
            <p:cNvSpPr/>
            <p:nvPr/>
          </p:nvSpPr>
          <p:spPr>
            <a:xfrm rot="13108780">
              <a:off x="4449276" y="2345143"/>
              <a:ext cx="2023864" cy="591006"/>
            </a:xfrm>
            <a:prstGeom prst="rightArrow">
              <a:avLst/>
            </a:prstGeom>
            <a:solidFill>
              <a:srgbClr val="CFEFF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5400" tIns="25400" rIns="25400" bIns="25400" numCol="1" spcCol="38100" rtlCol="0" anchor="ctr">
              <a:spAutoFit/>
            </a:bodyPr>
            <a:lstStyle/>
            <a:p>
              <a:pPr algn="ctr" defTabSz="412750" hangingPunct="0"/>
              <a:endParaRPr lang="fr-FR"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C1AFEC-FB4B-8D4C-BF68-CCAAC3EF17E8}"/>
                </a:ext>
              </a:extLst>
            </p:cNvPr>
            <p:cNvSpPr/>
            <p:nvPr/>
          </p:nvSpPr>
          <p:spPr>
            <a:xfrm>
              <a:off x="3541253" y="1558297"/>
              <a:ext cx="12269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5️⃣</a:t>
              </a:r>
            </a:p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Disruption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C37A29-4047-AF49-B210-729CF0EB1B7D}"/>
                </a:ext>
              </a:extLst>
            </p:cNvPr>
            <p:cNvSpPr/>
            <p:nvPr/>
          </p:nvSpPr>
          <p:spPr>
            <a:xfrm>
              <a:off x="5967662" y="951256"/>
              <a:ext cx="15793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Domination by sophistication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111EE6-FD58-9848-A809-AD98B1E0BD93}"/>
                </a:ext>
              </a:extLst>
            </p:cNvPr>
            <p:cNvSpPr/>
            <p:nvPr/>
          </p:nvSpPr>
          <p:spPr>
            <a:xfrm>
              <a:off x="2333441" y="3314723"/>
              <a:ext cx="15793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Domination by </a:t>
              </a:r>
              <a:r>
                <a:rPr lang="fr-FR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costs</a:t>
              </a:r>
              <a:endPara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96C825-94AF-2B45-BF11-E4E34FE26B51}"/>
                </a:ext>
              </a:extLst>
            </p:cNvPr>
            <p:cNvSpPr/>
            <p:nvPr/>
          </p:nvSpPr>
          <p:spPr>
            <a:xfrm>
              <a:off x="7353349" y="1361461"/>
              <a:ext cx="12269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Premium</a:t>
              </a:r>
            </a:p>
            <a:p>
              <a:pPr algn="ctr">
                <a:lnSpc>
                  <a:spcPct val="100000"/>
                </a:lnSpc>
              </a:pPr>
              <a:r>
                <a:rPr lang="fr-FR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Offering</a:t>
              </a:r>
              <a:endPara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F3DAE2-5FAB-9448-9CEC-7D4458B5DAF4}"/>
                </a:ext>
              </a:extLst>
            </p:cNvPr>
            <p:cNvSpPr/>
            <p:nvPr/>
          </p:nvSpPr>
          <p:spPr>
            <a:xfrm>
              <a:off x="3669470" y="3827715"/>
              <a:ext cx="10510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Value</a:t>
              </a:r>
            </a:p>
            <a:p>
              <a:pPr algn="ctr">
                <a:lnSpc>
                  <a:spcPct val="100000"/>
                </a:lnSpc>
              </a:pPr>
              <a:r>
                <a:rPr lang="fr-FR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Offering</a:t>
              </a:r>
              <a:endPara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5D9DEC-9030-F94C-85E9-D408A6F6A706}"/>
                </a:ext>
              </a:extLst>
            </p:cNvPr>
            <p:cNvSpPr/>
            <p:nvPr/>
          </p:nvSpPr>
          <p:spPr>
            <a:xfrm rot="16200000">
              <a:off x="3181390" y="785956"/>
              <a:ext cx="4026419" cy="4281671"/>
            </a:xfrm>
            <a:prstGeom prst="arc">
              <a:avLst>
                <a:gd name="adj1" fmla="val 16235714"/>
                <a:gd name="adj2" fmla="val 21592905"/>
              </a:avLst>
            </a:prstGeom>
            <a:noFill/>
            <a:ln w="101600" cap="flat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22860" rIns="45720" bIns="22860" numCol="1" spcCol="38100" rtlCol="0" anchor="t">
              <a:noAutofit/>
            </a:bodyPr>
            <a:lstStyle/>
            <a:p>
              <a:pPr defTabSz="457200" latinLnBrk="1" hangingPunct="0"/>
              <a:endParaRPr lang="fr-FR" sz="90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2B7F45-213A-1D4A-BDDA-5F44C7EBCA29}"/>
                </a:ext>
              </a:extLst>
            </p:cNvPr>
            <p:cNvSpPr/>
            <p:nvPr/>
          </p:nvSpPr>
          <p:spPr>
            <a:xfrm>
              <a:off x="2542850" y="1089746"/>
              <a:ext cx="122691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rPr>
                <a:t>Share gains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31A36D8C-ACBF-5C4D-B2BC-7E91A77E3D30}"/>
                </a:ext>
              </a:extLst>
            </p:cNvPr>
            <p:cNvSpPr txBox="1"/>
            <p:nvPr/>
          </p:nvSpPr>
          <p:spPr>
            <a:xfrm>
              <a:off x="2820987" y="30815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1️⃣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BC775C3-21EE-BB48-BEFE-D5C8838A872E}"/>
                </a:ext>
              </a:extLst>
            </p:cNvPr>
            <p:cNvSpPr txBox="1"/>
            <p:nvPr/>
          </p:nvSpPr>
          <p:spPr>
            <a:xfrm>
              <a:off x="3531154" y="46572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2️⃣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A3F1855-8CA0-D940-9B0D-823DBDC154BA}"/>
                </a:ext>
              </a:extLst>
            </p:cNvPr>
            <p:cNvSpPr txBox="1"/>
            <p:nvPr/>
          </p:nvSpPr>
          <p:spPr>
            <a:xfrm>
              <a:off x="6549199" y="6821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3️⃣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21F5A12-ED46-FB4E-B801-C951E14C8BD1}"/>
                </a:ext>
              </a:extLst>
            </p:cNvPr>
            <p:cNvSpPr txBox="1"/>
            <p:nvPr/>
          </p:nvSpPr>
          <p:spPr>
            <a:xfrm>
              <a:off x="8914023" y="11352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4️⃣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778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90" name="Rectangle 264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991" name="Arc 26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8" name="Titre 1">
            <a:extLst>
              <a:ext uri="{FF2B5EF4-FFF2-40B4-BE49-F238E27FC236}">
                <a16:creationId xmlns:a16="http://schemas.microsoft.com/office/drawing/2014/main" id="{16123490-1777-5244-9806-421FEB4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dirty="0"/>
              <a:t>Strategies combining cost and differentiation </a:t>
            </a:r>
          </a:p>
        </p:txBody>
      </p:sp>
      <p:sp>
        <p:nvSpPr>
          <p:cNvPr id="36867" name="Espace réservé du contenu 2">
            <a:extLst>
              <a:ext uri="{FF2B5EF4-FFF2-40B4-BE49-F238E27FC236}">
                <a16:creationId xmlns:a16="http://schemas.microsoft.com/office/drawing/2014/main" id="{10E54438-967A-BA42-8734-F692B84CC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904772"/>
            <a:ext cx="6389914" cy="4351338"/>
          </a:xfrm>
          <a:ln w="19050">
            <a:solidFill>
              <a:srgbClr val="FF0000"/>
            </a:solidFill>
          </a:ln>
        </p:spPr>
        <p:txBody>
          <a:bodyPr rtlCol="0">
            <a:normAutofit fontScale="92500"/>
          </a:bodyPr>
          <a:lstStyle/>
          <a:p>
            <a:pPr marL="0" indent="0">
              <a:buNone/>
              <a:defRPr/>
            </a:pPr>
            <a:r>
              <a:rPr lang="fr-FR" altLang="fr-FR" dirty="0"/>
              <a:t>Two opposing logics?</a:t>
            </a:r>
          </a:p>
          <a:p>
            <a:pPr marL="384048" lvl="1" indent="-182880">
              <a:defRPr/>
            </a:pPr>
            <a:r>
              <a:rPr lang="fr-FR" altLang="fr-FR" i="1" dirty="0"/>
              <a:t>Choosing between cost and differentiation</a:t>
            </a:r>
          </a:p>
          <a:p>
            <a:pPr marL="384048" lvl="1" indent="-182880">
              <a:defRPr/>
            </a:pPr>
            <a:r>
              <a:rPr lang="fr-FR" altLang="fr-FR" i="1" dirty="0" err="1"/>
              <a:t>Stuck </a:t>
            </a:r>
            <a:r>
              <a:rPr lang="fr-FR" altLang="fr-FR" i="1" dirty="0"/>
              <a:t>in the middle ?</a:t>
            </a:r>
          </a:p>
          <a:p>
            <a:pPr marL="0" indent="-90932">
              <a:buNone/>
              <a:defRPr/>
            </a:pPr>
            <a:r>
              <a:rPr lang="fr-FR" altLang="fr-FR" dirty="0"/>
              <a:t>Price and cost may vary in opposite directions</a:t>
            </a:r>
          </a:p>
          <a:p>
            <a:pPr marL="384048" lvl="1" indent="-182880">
              <a:defRPr/>
            </a:pPr>
            <a:r>
              <a:rPr lang="fr-FR" altLang="fr-FR" dirty="0"/>
              <a:t>Volumes / cost </a:t>
            </a:r>
            <a:r>
              <a:rPr lang="fr-FR" altLang="fr-FR" u="sng" dirty="0"/>
              <a:t>AND </a:t>
            </a:r>
            <a:r>
              <a:rPr lang="fr-FR" altLang="fr-FR" dirty="0"/>
              <a:t>high price: Essilor</a:t>
            </a:r>
          </a:p>
          <a:p>
            <a:pPr marL="384048" lvl="1" indent="-182880">
              <a:defRPr/>
            </a:pPr>
            <a:r>
              <a:rPr lang="fr-FR" altLang="fr-FR" dirty="0"/>
              <a:t>Differentiated </a:t>
            </a:r>
            <a:r>
              <a:rPr lang="fr-FR" altLang="fr-FR" u="sng" dirty="0"/>
              <a:t>AND </a:t>
            </a:r>
            <a:r>
              <a:rPr lang="fr-FR" altLang="fr-FR" dirty="0" err="1"/>
              <a:t>Low cost</a:t>
            </a:r>
            <a:r>
              <a:rPr lang="fr-FR" altLang="fr-FR" dirty="0"/>
              <a:t>: </a:t>
            </a:r>
            <a:r>
              <a:rPr lang="fr-FR" altLang="fr-FR" dirty="0" err="1"/>
              <a:t>Ryanair </a:t>
            </a:r>
            <a:r>
              <a:rPr lang="fr-FR" altLang="fr-FR" dirty="0"/>
              <a:t>VS </a:t>
            </a:r>
            <a:r>
              <a:rPr lang="fr-FR" altLang="fr-FR" dirty="0" err="1"/>
              <a:t>Easyjet </a:t>
            </a:r>
            <a:endParaRPr lang="fr-FR" altLang="fr-FR" dirty="0"/>
          </a:p>
          <a:p>
            <a:pPr marL="91440" indent="-91440">
              <a:buNone/>
              <a:defRPr/>
            </a:pPr>
            <a:r>
              <a:rPr lang="fr-FR" altLang="fr-FR" dirty="0"/>
              <a:t>A logic of performance </a:t>
            </a:r>
            <a:br>
              <a:rPr lang="fr-FR" altLang="fr-FR" dirty="0"/>
            </a:br>
            <a:r>
              <a:rPr lang="fr-FR" altLang="fr-FR" dirty="0"/>
              <a:t>multidimensional and cumulative</a:t>
            </a:r>
          </a:p>
          <a:p>
            <a:pPr marL="384048" lvl="1" indent="-182880">
              <a:defRPr/>
            </a:pPr>
            <a:r>
              <a:rPr lang="fr-FR" altLang="fr-FR" dirty="0"/>
              <a:t>Cost AND Quality AND Flexibility AND Adaptability (ZARA)</a:t>
            </a:r>
          </a:p>
          <a:p>
            <a:pPr marL="201168" lvl="1" indent="0">
              <a:buNone/>
              <a:defRPr/>
            </a:pPr>
            <a:endParaRPr lang="fr-FR" altLang="fr-FR" dirty="0"/>
          </a:p>
        </p:txBody>
      </p:sp>
      <p:sp>
        <p:nvSpPr>
          <p:cNvPr id="41987" name="Espace réservé du numéro de diapositive 3">
            <a:extLst>
              <a:ext uri="{FF2B5EF4-FFF2-40B4-BE49-F238E27FC236}">
                <a16:creationId xmlns:a16="http://schemas.microsoft.com/office/drawing/2014/main" id="{4604F228-93DE-1A4B-B3FD-35B7D47AF32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fld id="{F392F4BC-5045-9245-81A4-7BD96F1194DF}" type="slidenum">
              <a:rPr lang="fr-FR" altLang="fr-FR" sz="1200">
                <a:solidFill>
                  <a:srgbClr val="898989"/>
                </a:solidFill>
                <a:latin typeface="Tahoma" panose="020B0604030504040204" pitchFamily="34" charset="0"/>
              </a:rPr>
              <a:pPr algn="r" eaLnBrk="1" hangingPunct="1">
                <a:spcAft>
                  <a:spcPts val="600"/>
                </a:spcAft>
              </a:pPr>
              <a:t>26</a:t>
            </a:fld>
            <a:endParaRPr lang="fr-FR" altLang="fr-FR" sz="12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0B7F77-322E-6F41-A31C-B208D7E7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2536530"/>
            <a:ext cx="5323114" cy="27199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0A582D-0C64-7346-94EE-F734662DC3E2}"/>
              </a:ext>
            </a:extLst>
          </p:cNvPr>
          <p:cNvSpPr/>
          <p:nvPr/>
        </p:nvSpPr>
        <p:spPr>
          <a:xfrm>
            <a:off x="2190351" y="2351864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i="1" dirty="0" err="1">
                <a:solidFill>
                  <a:srgbClr val="FF0000"/>
                </a:solidFill>
              </a:rPr>
              <a:t>Stuck</a:t>
            </a:r>
            <a:r>
              <a:rPr lang="fr-FR" altLang="fr-FR" b="1" i="1" dirty="0">
                <a:solidFill>
                  <a:srgbClr val="FF0000"/>
                </a:solidFill>
              </a:rPr>
              <a:t> in the middle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0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2">
            <a:extLst>
              <a:ext uri="{FF2B5EF4-FFF2-40B4-BE49-F238E27FC236}">
                <a16:creationId xmlns:a16="http://schemas.microsoft.com/office/drawing/2014/main" id="{AB3A0FCD-EBDA-1343-B83D-16D7AD4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business portfolio (scope of consolidation) </a:t>
            </a:r>
            <a:b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the nature of synergies between activities </a:t>
            </a:r>
            <a:endParaRPr lang="fr-FR" altLang="fr-FR" b="1" dirty="0"/>
          </a:p>
        </p:txBody>
      </p:sp>
      <p:sp>
        <p:nvSpPr>
          <p:cNvPr id="26627" name="Espace réservé du numéro de diapositive 1">
            <a:extLst>
              <a:ext uri="{FF2B5EF4-FFF2-40B4-BE49-F238E27FC236}">
                <a16:creationId xmlns:a16="http://schemas.microsoft.com/office/drawing/2014/main" id="{2FF1C6CB-453E-F847-B5D8-E60245E5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BDC006BD-83E3-7345-9DD8-EE21B1DF2AC4}" type="slidenum">
              <a:rPr lang="fr-FR" altLang="fr-FR" smtClean="0"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27</a:t>
            </a:fld>
            <a:endParaRPr lang="fr-FR" altLang="fr-FR">
              <a:latin typeface="Tahoma" panose="020B0604030504040204" pitchFamily="34" charset="0"/>
            </a:endParaRPr>
          </a:p>
        </p:txBody>
      </p:sp>
      <p:graphicFrame>
        <p:nvGraphicFramePr>
          <p:cNvPr id="34820" name="Espace réservé du contenu 3">
            <a:extLst>
              <a:ext uri="{FF2B5EF4-FFF2-40B4-BE49-F238E27FC236}">
                <a16:creationId xmlns:a16="http://schemas.microsoft.com/office/drawing/2014/main" id="{806928CD-5558-4A52-8DBE-78B759B0F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09588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95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A8585A3-DC2D-2342-97EE-66A8ECD1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5" y="5437981"/>
            <a:ext cx="105156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</a:rPr>
              <a:t>The BCG Matrix: </a:t>
            </a:r>
            <a:r>
              <a:rPr lang="fr-FR" altLang="fr-FR" sz="2800" dirty="0">
                <a:solidFill>
                  <a:schemeClr val="bg1"/>
                </a:solidFill>
              </a:rPr>
              <a:t>Combining experience curve and life cycle to diagnose a company's portfolio of activities</a:t>
            </a:r>
            <a:endParaRPr lang="fr-FR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AAAD58-93F4-C14A-9858-06EBEFCE7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54613"/>
              </p:ext>
            </p:extLst>
          </p:nvPr>
        </p:nvGraphicFramePr>
        <p:xfrm>
          <a:off x="2666155" y="254775"/>
          <a:ext cx="7268694" cy="4219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4347">
                  <a:extLst>
                    <a:ext uri="{9D8B030D-6E8A-4147-A177-3AD203B41FA5}">
                      <a16:colId xmlns:a16="http://schemas.microsoft.com/office/drawing/2014/main" val="3228731679"/>
                    </a:ext>
                  </a:extLst>
                </a:gridCol>
                <a:gridCol w="3634347">
                  <a:extLst>
                    <a:ext uri="{9D8B030D-6E8A-4147-A177-3AD203B41FA5}">
                      <a16:colId xmlns:a16="http://schemas.microsoft.com/office/drawing/2014/main" val="646848247"/>
                    </a:ext>
                  </a:extLst>
                </a:gridCol>
              </a:tblGrid>
              <a:tr h="2099656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45720" marR="45720" marT="22860" marB="228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45720" marR="45720" marT="22860" marB="2286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36603313"/>
                  </a:ext>
                </a:extLst>
              </a:tr>
              <a:tr h="2119350"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45720" marR="45720" marT="22860" marB="228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900" dirty="0"/>
                    </a:p>
                  </a:txBody>
                  <a:tcPr marL="45720" marR="45720" marT="22860" marB="2286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90983"/>
                  </a:ext>
                </a:extLst>
              </a:tr>
            </a:tbl>
          </a:graphicData>
        </a:graphic>
      </p:graphicFrame>
      <p:pic>
        <p:nvPicPr>
          <p:cNvPr id="6" name="Graphique 5" descr="Étoile">
            <a:extLst>
              <a:ext uri="{FF2B5EF4-FFF2-40B4-BE49-F238E27FC236}">
                <a16:creationId xmlns:a16="http://schemas.microsoft.com/office/drawing/2014/main" id="{32E209DE-1295-2040-B990-F525FE76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093" y="382760"/>
            <a:ext cx="457200" cy="457200"/>
          </a:xfrm>
          <a:prstGeom prst="rect">
            <a:avLst/>
          </a:prstGeom>
        </p:spPr>
      </p:pic>
      <p:pic>
        <p:nvPicPr>
          <p:cNvPr id="7" name="Graphique 6" descr="Vache">
            <a:extLst>
              <a:ext uri="{FF2B5EF4-FFF2-40B4-BE49-F238E27FC236}">
                <a16:creationId xmlns:a16="http://schemas.microsoft.com/office/drawing/2014/main" id="{74025CB3-EF17-3E4D-A0FC-309CB5701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1093" y="3847981"/>
            <a:ext cx="457200" cy="457200"/>
          </a:xfrm>
          <a:prstGeom prst="rect">
            <a:avLst/>
          </a:prstGeom>
        </p:spPr>
      </p:pic>
      <p:pic>
        <p:nvPicPr>
          <p:cNvPr id="8" name="Graphique 7" descr="Chien">
            <a:extLst>
              <a:ext uri="{FF2B5EF4-FFF2-40B4-BE49-F238E27FC236}">
                <a16:creationId xmlns:a16="http://schemas.microsoft.com/office/drawing/2014/main" id="{58679F18-3E1E-C949-9B8D-D096A59EC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2284" y="3918815"/>
            <a:ext cx="457200" cy="457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39019E7-11FD-5049-9667-B73FE45BA19F}"/>
              </a:ext>
            </a:extLst>
          </p:cNvPr>
          <p:cNvSpPr txBox="1"/>
          <p:nvPr/>
        </p:nvSpPr>
        <p:spPr>
          <a:xfrm>
            <a:off x="9444568" y="327558"/>
            <a:ext cx="274114" cy="5498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3600" b="1" cap="all" spc="75" dirty="0">
                <a:solidFill>
                  <a:srgbClr val="000000"/>
                </a:solidFill>
                <a:sym typeface="Montserrat-Bold"/>
              </a:rPr>
              <a:t>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3506B0-6A3B-9C4D-BF8E-0B9FF2B63DE9}"/>
              </a:ext>
            </a:extLst>
          </p:cNvPr>
          <p:cNvSpPr txBox="1"/>
          <p:nvPr/>
        </p:nvSpPr>
        <p:spPr>
          <a:xfrm>
            <a:off x="7334746" y="737817"/>
            <a:ext cx="1615827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2500" b="1" cap="all" spc="75" dirty="0" err="1">
                <a:solidFill>
                  <a:srgbClr val="000000"/>
                </a:solidFill>
                <a:sym typeface="Montserrat-Bold"/>
              </a:rPr>
              <a:t>DilemmAs</a:t>
            </a:r>
            <a:endParaRPr lang="fr-FR" sz="2500" b="1" cap="all" spc="75" dirty="0">
              <a:solidFill>
                <a:srgbClr val="000000"/>
              </a:solidFill>
              <a:sym typeface="Montserrat-Bold"/>
            </a:endParaRPr>
          </a:p>
          <a:p>
            <a:pPr defTabSz="412750" hangingPunct="0">
              <a:lnSpc>
                <a:spcPct val="90000"/>
              </a:lnSpc>
            </a:pPr>
            <a:r>
              <a:rPr lang="fr-FR" sz="1600" dirty="0"/>
              <a:t>INVEST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Segment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Abandon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7360B1-647B-2543-A730-6146E8EA745D}"/>
              </a:ext>
            </a:extLst>
          </p:cNvPr>
          <p:cNvSpPr txBox="1"/>
          <p:nvPr/>
        </p:nvSpPr>
        <p:spPr>
          <a:xfrm>
            <a:off x="3692227" y="744337"/>
            <a:ext cx="2281651" cy="840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2500" b="1" cap="all" spc="75" dirty="0">
                <a:solidFill>
                  <a:srgbClr val="000000"/>
                </a:solidFill>
                <a:sym typeface="Montserrat-Bold"/>
              </a:rPr>
              <a:t>STARS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dirty="0"/>
              <a:t>INVEST TO MAINTAIN POSITION</a:t>
            </a:r>
            <a:endParaRPr lang="fr-FR" sz="1600" cap="all" spc="75" dirty="0">
              <a:solidFill>
                <a:srgbClr val="000000"/>
              </a:solidFill>
              <a:sym typeface="Montserrat-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0DFF7F-1C74-BC46-A7C9-1C3A8CEC9393}"/>
              </a:ext>
            </a:extLst>
          </p:cNvPr>
          <p:cNvSpPr txBox="1"/>
          <p:nvPr/>
        </p:nvSpPr>
        <p:spPr>
          <a:xfrm>
            <a:off x="3692227" y="2904208"/>
            <a:ext cx="2174327" cy="840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2500" b="1" cap="all" spc="75" dirty="0">
                <a:solidFill>
                  <a:srgbClr val="000000"/>
                </a:solidFill>
                <a:sym typeface="Montserrat-Bold"/>
              </a:rPr>
              <a:t>CASH COWS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dirty="0"/>
              <a:t>MILK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INVEST MINIMALLY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B5F06A-32FF-6141-BE52-83828D5DDF84}"/>
              </a:ext>
            </a:extLst>
          </p:cNvPr>
          <p:cNvSpPr txBox="1"/>
          <p:nvPr/>
        </p:nvSpPr>
        <p:spPr>
          <a:xfrm>
            <a:off x="7159821" y="2901149"/>
            <a:ext cx="2284748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2500" b="1" cap="all" spc="75" dirty="0">
                <a:solidFill>
                  <a:srgbClr val="000000"/>
                </a:solidFill>
                <a:sym typeface="Montserrat-Bold"/>
              </a:rPr>
              <a:t>DEAD WEIGHTS</a:t>
            </a:r>
          </a:p>
          <a:p>
            <a:pPr defTabSz="412750" hangingPunct="0">
              <a:lnSpc>
                <a:spcPct val="90000"/>
              </a:lnSpc>
            </a:pPr>
            <a:r>
              <a:rPr lang="fr-FR" sz="1600" cap="all" spc="75" dirty="0" err="1">
                <a:solidFill>
                  <a:srgbClr val="000000"/>
                </a:solidFill>
                <a:sym typeface="Montserrat-Bold"/>
              </a:rPr>
              <a:t>Maintain</a:t>
            </a: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 </a:t>
            </a:r>
            <a:r>
              <a:rPr lang="fr-FR" sz="1600" cap="all" spc="75" dirty="0" err="1">
                <a:solidFill>
                  <a:srgbClr val="000000"/>
                </a:solidFill>
                <a:sym typeface="Montserrat-Bold"/>
              </a:rPr>
              <a:t>without</a:t>
            </a: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 </a:t>
            </a:r>
            <a:r>
              <a:rPr lang="fr-FR" sz="1600" cap="all" spc="75" dirty="0" err="1">
                <a:solidFill>
                  <a:srgbClr val="000000"/>
                </a:solidFill>
                <a:sym typeface="Montserrat-Bold"/>
              </a:rPr>
              <a:t>investments</a:t>
            </a:r>
            <a:r>
              <a:rPr lang="fr-FR" sz="1600" cap="all" spc="75" dirty="0">
                <a:solidFill>
                  <a:srgbClr val="000000"/>
                </a:solidFill>
                <a:sym typeface="Montserrat-Bold"/>
              </a:rPr>
              <a:t> or abandon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A542A8-514E-1345-A99C-D83063982550}"/>
              </a:ext>
            </a:extLst>
          </p:cNvPr>
          <p:cNvSpPr txBox="1"/>
          <p:nvPr/>
        </p:nvSpPr>
        <p:spPr>
          <a:xfrm>
            <a:off x="4387084" y="4948464"/>
            <a:ext cx="3663439" cy="397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sz="2500" b="1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RELATIVE MARKET SHARE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CEDC06-6643-844A-A556-B40E45E14E40}"/>
              </a:ext>
            </a:extLst>
          </p:cNvPr>
          <p:cNvSpPr txBox="1"/>
          <p:nvPr/>
        </p:nvSpPr>
        <p:spPr>
          <a:xfrm>
            <a:off x="3941813" y="4519594"/>
            <a:ext cx="581891" cy="300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HIGH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CDFDBA-FF6D-6044-A15D-4793FF808993}"/>
              </a:ext>
            </a:extLst>
          </p:cNvPr>
          <p:cNvSpPr txBox="1"/>
          <p:nvPr/>
        </p:nvSpPr>
        <p:spPr>
          <a:xfrm>
            <a:off x="7751526" y="4519594"/>
            <a:ext cx="527837" cy="300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LOW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DF7EC07-9EFD-F24C-94C9-8386E3612312}"/>
              </a:ext>
            </a:extLst>
          </p:cNvPr>
          <p:cNvSpPr txBox="1"/>
          <p:nvPr/>
        </p:nvSpPr>
        <p:spPr>
          <a:xfrm>
            <a:off x="1827628" y="1086238"/>
            <a:ext cx="581891" cy="300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HIGH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61F191-2720-CF49-835D-0339958CFE70}"/>
              </a:ext>
            </a:extLst>
          </p:cNvPr>
          <p:cNvSpPr txBox="1"/>
          <p:nvPr/>
        </p:nvSpPr>
        <p:spPr>
          <a:xfrm rot="16200000">
            <a:off x="165802" y="1895458"/>
            <a:ext cx="1996735" cy="743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>
              <a:lnSpc>
                <a:spcPct val="90000"/>
              </a:lnSpc>
            </a:pPr>
            <a:r>
              <a:rPr lang="fr-FR" sz="2500" b="1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GROWTH RATE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F858EC-A36E-D54B-9F9B-DFB8501E0210}"/>
              </a:ext>
            </a:extLst>
          </p:cNvPr>
          <p:cNvSpPr txBox="1"/>
          <p:nvPr/>
        </p:nvSpPr>
        <p:spPr>
          <a:xfrm>
            <a:off x="1697438" y="3129479"/>
            <a:ext cx="527837" cy="300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>
              <a:lnSpc>
                <a:spcPct val="90000"/>
              </a:lnSpc>
            </a:pPr>
            <a:r>
              <a:rPr lang="fr-FR" cap="all" spc="75" dirty="0">
                <a:solidFill>
                  <a:schemeClr val="tx1">
                    <a:lumMod val="50000"/>
                    <a:lumOff val="50000"/>
                  </a:schemeClr>
                </a:solidFill>
                <a:sym typeface="Montserrat-Bold"/>
              </a:rPr>
              <a:t>LOW</a:t>
            </a:r>
          </a:p>
        </p:txBody>
      </p:sp>
      <p:sp>
        <p:nvSpPr>
          <p:cNvPr id="21" name="Virage 20">
            <a:extLst>
              <a:ext uri="{FF2B5EF4-FFF2-40B4-BE49-F238E27FC236}">
                <a16:creationId xmlns:a16="http://schemas.microsoft.com/office/drawing/2014/main" id="{FCC00AC4-3050-6442-9BB7-E60EDC5254B8}"/>
              </a:ext>
            </a:extLst>
          </p:cNvPr>
          <p:cNvSpPr/>
          <p:nvPr/>
        </p:nvSpPr>
        <p:spPr>
          <a:xfrm rot="16200000" flipH="1">
            <a:off x="5330990" y="1106739"/>
            <a:ext cx="1388866" cy="1949058"/>
          </a:xfrm>
          <a:prstGeom prst="bentArrow">
            <a:avLst>
              <a:gd name="adj1" fmla="val 25000"/>
              <a:gd name="adj2" fmla="val 28025"/>
              <a:gd name="adj3" fmla="val 25000"/>
              <a:gd name="adj4" fmla="val 57273"/>
            </a:avLst>
          </a:prstGeom>
          <a:solidFill>
            <a:srgbClr val="CFEFF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fr-FR" sz="16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2" name="Flèche vers le bas 21">
            <a:extLst>
              <a:ext uri="{FF2B5EF4-FFF2-40B4-BE49-F238E27FC236}">
                <a16:creationId xmlns:a16="http://schemas.microsoft.com/office/drawing/2014/main" id="{59D758F2-DCAB-E74B-A265-769571E51A06}"/>
              </a:ext>
            </a:extLst>
          </p:cNvPr>
          <p:cNvSpPr/>
          <p:nvPr/>
        </p:nvSpPr>
        <p:spPr>
          <a:xfrm>
            <a:off x="7751526" y="2078884"/>
            <a:ext cx="685053" cy="695162"/>
          </a:xfrm>
          <a:prstGeom prst="downArrow">
            <a:avLst/>
          </a:prstGeom>
          <a:solidFill>
            <a:srgbClr val="CFEFF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fr-FR" sz="16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Flèche vers le bas 22">
            <a:extLst>
              <a:ext uri="{FF2B5EF4-FFF2-40B4-BE49-F238E27FC236}">
                <a16:creationId xmlns:a16="http://schemas.microsoft.com/office/drawing/2014/main" id="{47F2CD30-7521-F544-957E-66D90DD4BE30}"/>
              </a:ext>
            </a:extLst>
          </p:cNvPr>
          <p:cNvSpPr/>
          <p:nvPr/>
        </p:nvSpPr>
        <p:spPr>
          <a:xfrm rot="16200000">
            <a:off x="9746720" y="3110840"/>
            <a:ext cx="586215" cy="623493"/>
          </a:xfrm>
          <a:prstGeom prst="downArrow">
            <a:avLst/>
          </a:prstGeom>
          <a:solidFill>
            <a:srgbClr val="CFEFF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endParaRPr lang="fr-FR" sz="160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245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1" name="Titre 1">
            <a:extLst>
              <a:ext uri="{FF2B5EF4-FFF2-40B4-BE49-F238E27FC236}">
                <a16:creationId xmlns:a16="http://schemas.microsoft.com/office/drawing/2014/main" id="{9FA34529-D0A8-4A48-A06A-E493ABAF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/>
              <a:t>In the end, </a:t>
            </a:r>
            <a:br>
              <a:rPr lang="fr-FR" altLang="fr-FR"/>
            </a:br>
            <a:r>
              <a:rPr lang="fr-FR" altLang="fr-FR"/>
              <a:t>2 schools of thought</a:t>
            </a:r>
          </a:p>
        </p:txBody>
      </p:sp>
      <p:sp>
        <p:nvSpPr>
          <p:cNvPr id="45059" name="Espace réservé du contenu 2">
            <a:extLst>
              <a:ext uri="{FF2B5EF4-FFF2-40B4-BE49-F238E27FC236}">
                <a16:creationId xmlns:a16="http://schemas.microsoft.com/office/drawing/2014/main" id="{137A0B62-9DEE-0040-AFF2-4D85B594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19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fr-FR" b="1" i="1" dirty="0" err="1"/>
              <a:t>Strategy is </a:t>
            </a:r>
            <a:r>
              <a:rPr lang="fr-FR" altLang="fr-FR" b="1" i="1" dirty="0"/>
              <a:t>real </a:t>
            </a:r>
            <a:r>
              <a:rPr lang="fr-FR" altLang="fr-FR" b="1" i="1" dirty="0" err="1"/>
              <a:t>estate </a:t>
            </a:r>
          </a:p>
          <a:p>
            <a:pPr lvl="1">
              <a:buFont typeface="Wingdings" pitchFamily="2" charset="2"/>
              <a:buChar char="Ø"/>
            </a:pPr>
            <a:r>
              <a:rPr lang="fr-FR" altLang="fr-FR" sz="2800" dirty="0"/>
              <a:t>Emphasis on skills development</a:t>
            </a:r>
          </a:p>
          <a:p>
            <a:pPr lvl="1">
              <a:buFont typeface="Wingdings" pitchFamily="2" charset="2"/>
              <a:buChar char="Ø"/>
            </a:pPr>
            <a:r>
              <a:rPr lang="fr-FR" altLang="fr-FR" sz="2800" dirty="0"/>
              <a:t>Analyse interne : </a:t>
            </a:r>
            <a:r>
              <a:rPr lang="fr-FR" altLang="fr-FR" sz="2800" i="1" dirty="0" err="1"/>
              <a:t>Resource-based view </a:t>
            </a:r>
            <a:r>
              <a:rPr lang="fr-FR" altLang="fr-FR" sz="2800" dirty="0"/>
              <a:t>(Edith </a:t>
            </a:r>
            <a:r>
              <a:rPr lang="fr-FR" altLang="fr-FR" sz="2800" dirty="0" err="1"/>
              <a:t>Penrose</a:t>
            </a:r>
            <a:r>
              <a:rPr lang="fr-FR" altLang="fr-FR" sz="2800" dirty="0"/>
              <a:t>) </a:t>
            </a:r>
          </a:p>
          <a:p>
            <a:pPr marL="0" indent="0" eaLnBrk="1" hangingPunct="1">
              <a:buNone/>
            </a:pPr>
            <a:r>
              <a:rPr lang="fr-FR" altLang="fr-FR" b="1" i="1" dirty="0" err="1"/>
              <a:t>Strategy is war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fr-FR" altLang="fr-FR" sz="2800" dirty="0"/>
              <a:t>Primacy to positioning in an environment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fr-FR" altLang="fr-FR" sz="2800" dirty="0"/>
              <a:t>External analysis: </a:t>
            </a:r>
            <a:r>
              <a:rPr lang="fr-FR" altLang="fr-FR" sz="2800" i="1" dirty="0" err="1"/>
              <a:t>Competitive analysis </a:t>
            </a:r>
            <a:r>
              <a:rPr lang="fr-FR" altLang="fr-FR" sz="2800" dirty="0"/>
              <a:t>(Michael Porter)</a:t>
            </a:r>
          </a:p>
          <a:p>
            <a:pPr eaLnBrk="1" hangingPunct="1"/>
            <a:endParaRPr lang="fr-FR" altLang="fr-FR" b="1" i="1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061" name="Picture 6" descr="ANd9GcSiUMSAiWJcN4RDaLQcDGJ1xTFGcr6mITkI1qWt4LkirrWuQf41pSMYyFywRg">
            <a:extLst>
              <a:ext uri="{FF2B5EF4-FFF2-40B4-BE49-F238E27FC236}">
                <a16:creationId xmlns:a16="http://schemas.microsoft.com/office/drawing/2014/main" id="{67FD1449-3D13-BC42-B7FD-AFA008EDA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6" r="10880" b="-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Arc 14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057" name="Picture 2" descr="competencies_puzzle_image">
            <a:extLst>
              <a:ext uri="{FF2B5EF4-FFF2-40B4-BE49-F238E27FC236}">
                <a16:creationId xmlns:a16="http://schemas.microsoft.com/office/drawing/2014/main" id="{4DCFEF52-41FC-6E4C-ABC9-5B7D95435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r="3084" b="-5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36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Titre 1">
            <a:extLst>
              <a:ext uri="{FF2B5EF4-FFF2-40B4-BE49-F238E27FC236}">
                <a16:creationId xmlns:a16="http://schemas.microsoft.com/office/drawing/2014/main" id="{E7909FF6-FE35-0F4C-9909-BD41E42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dirty="0">
                <a:solidFill>
                  <a:srgbClr val="FFFFFF"/>
                </a:solidFill>
              </a:rPr>
              <a:t>Content of the session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FCEE3B56-5E64-7640-A464-6D14495FE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819704"/>
              </p:ext>
            </p:extLst>
          </p:nvPr>
        </p:nvGraphicFramePr>
        <p:xfrm>
          <a:off x="4851057" y="545592"/>
          <a:ext cx="6143513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684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538D0-FB35-CC44-BABC-89CD1FC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fr-FR" sz="4800" b="1" dirty="0"/>
              <a:t>The VIP model</a:t>
            </a:r>
            <a:br>
              <a:rPr lang="fr-FR" sz="4800" b="1" dirty="0"/>
            </a:br>
            <a:r>
              <a:rPr lang="fr-FR" sz="4000" b="1" dirty="0"/>
              <a:t>- Value</a:t>
            </a:r>
            <a:br>
              <a:rPr lang="fr-FR" sz="4000" b="1" dirty="0"/>
            </a:br>
            <a:r>
              <a:rPr lang="fr-FR" sz="4000" b="1" dirty="0"/>
              <a:t>- Imitation</a:t>
            </a:r>
            <a:br>
              <a:rPr lang="fr-FR" sz="4000" b="1" dirty="0"/>
            </a:br>
            <a:r>
              <a:rPr lang="fr-FR" sz="4000" b="1" dirty="0"/>
              <a:t>- Scope</a:t>
            </a:r>
            <a:br>
              <a:rPr lang="fr-FR" sz="4800" dirty="0"/>
            </a:br>
            <a:br>
              <a:rPr lang="fr-FR" sz="4800" dirty="0"/>
            </a:br>
            <a:endParaRPr lang="fr-FR" sz="4800" dirty="0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B99F7F5-86A0-4094-AEDB-4737B907F0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Une image contenant lunettes, lunettes de soleil, accessoire, intérieur&#10;&#10;Description générée automatiquement">
            <a:extLst>
              <a:ext uri="{FF2B5EF4-FFF2-40B4-BE49-F238E27FC236}">
                <a16:creationId xmlns:a16="http://schemas.microsoft.com/office/drawing/2014/main" id="{8EEFD158-3E2F-2A44-BB90-0357368BE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00162" y="4525448"/>
            <a:ext cx="3043326" cy="17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26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3A2A65-0B2F-D541-B993-038B7C17D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dirty="0"/>
              <a:t>D. Innovation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081" name="Picture 1">
            <a:extLst>
              <a:ext uri="{FF2B5EF4-FFF2-40B4-BE49-F238E27FC236}">
                <a16:creationId xmlns:a16="http://schemas.microsoft.com/office/drawing/2014/main" id="{817E93DB-7CCD-7F43-8723-0EF582DB4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7" r="14904" b="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8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9BCADE2-9C4C-E643-9641-8AB1056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fr-FR">
                <a:solidFill>
                  <a:srgbClr val="FFFFFF"/>
                </a:solidFill>
              </a:rPr>
              <a:t>What exactly is innovation?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06" name="Espace réservé du contenu 1">
            <a:extLst>
              <a:ext uri="{FF2B5EF4-FFF2-40B4-BE49-F238E27FC236}">
                <a16:creationId xmlns:a16="http://schemas.microsoft.com/office/drawing/2014/main" id="{1C4C9B64-8786-9443-81C9-A31CBDD4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fr-FR" altLang="fr-FR" sz="2400" dirty="0"/>
              <a:t>Do not confuse 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Discovery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Invention,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Innovation </a:t>
            </a:r>
          </a:p>
          <a:p>
            <a:pPr>
              <a:spcBef>
                <a:spcPts val="600"/>
              </a:spcBef>
            </a:pPr>
            <a:r>
              <a:rPr lang="fr-FR" altLang="fr-FR" sz="2400" dirty="0"/>
              <a:t>Distinguish :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Science </a:t>
            </a:r>
            <a:br>
              <a:rPr lang="fr-FR" altLang="fr-FR" sz="2400" dirty="0"/>
            </a:br>
            <a:r>
              <a:rPr lang="fr-FR" altLang="fr-FR" sz="2400" dirty="0"/>
              <a:t>(research, to understand),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Technique and technology (development),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dirty="0"/>
              <a:t>Products and services </a:t>
            </a:r>
            <a:br>
              <a:rPr lang="fr-FR" altLang="fr-FR" sz="2400" dirty="0"/>
            </a:br>
            <a:r>
              <a:rPr lang="fr-FR" altLang="fr-FR" sz="2400" dirty="0"/>
              <a:t>(design, to produce and sell)</a:t>
            </a:r>
          </a:p>
          <a:p>
            <a:pPr marL="0" indent="0" algn="ctr">
              <a:spcBef>
                <a:spcPts val="600"/>
              </a:spcBef>
              <a:buNone/>
            </a:pPr>
            <a:endParaRPr lang="fr-FR" altLang="fr-FR" sz="2400" b="1" dirty="0"/>
          </a:p>
          <a:p>
            <a:pPr marL="0" indent="0" algn="ctr">
              <a:spcBef>
                <a:spcPts val="600"/>
              </a:spcBef>
              <a:buNone/>
            </a:pPr>
            <a:r>
              <a:rPr lang="fr-FR" altLang="fr-FR" sz="2400" b="1" dirty="0"/>
              <a:t>"Innovating is linking Science, Technology and Markets".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0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BAE97-94C0-4D12-B2A8-4E8810E5F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0" r="37622" b="2"/>
          <a:stretch/>
        </p:blipFill>
        <p:spPr>
          <a:xfrm>
            <a:off x="643469" y="2220685"/>
            <a:ext cx="3170738" cy="323770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1F8B2B1-3A22-8A4D-B0DF-BBBE4088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69" y="407987"/>
            <a:ext cx="9647573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2800" b="1" dirty="0"/>
              <a:t>R&amp;D: research programs VS development projects</a:t>
            </a:r>
          </a:p>
        </p:txBody>
      </p:sp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623B41F1-CA7B-421F-A51A-82F1F7033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042385"/>
              </p:ext>
            </p:extLst>
          </p:nvPr>
        </p:nvGraphicFramePr>
        <p:xfrm>
          <a:off x="3962400" y="1901936"/>
          <a:ext cx="71724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211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6AA06-9DAD-0E4A-A8B1-C70B6461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What is the use of innovation for a company?</a:t>
            </a:r>
          </a:p>
        </p:txBody>
      </p:sp>
      <p:graphicFrame>
        <p:nvGraphicFramePr>
          <p:cNvPr id="50180" name="Espace réservé du contenu 2">
            <a:extLst>
              <a:ext uri="{FF2B5EF4-FFF2-40B4-BE49-F238E27FC236}">
                <a16:creationId xmlns:a16="http://schemas.microsoft.com/office/drawing/2014/main" id="{4CE0DA21-EFEE-48BD-811D-CAA68A00A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1493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3639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6D6F0140-DF69-D044-8BA4-60A27D18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799565"/>
            <a:ext cx="3144285" cy="3800067"/>
          </a:xfrm>
        </p:spPr>
        <p:txBody>
          <a:bodyPr anchor="ctr">
            <a:normAutofit fontScale="90000"/>
          </a:bodyPr>
          <a:lstStyle/>
          <a:p>
            <a:pPr>
              <a:defRPr/>
            </a:pPr>
            <a:br>
              <a:rPr lang="fr-FR" sz="4800" dirty="0">
                <a:solidFill>
                  <a:srgbClr val="FFFFFF"/>
                </a:solidFill>
              </a:rPr>
            </a:b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In the end, what is innovation?</a:t>
            </a:r>
            <a:br>
              <a:rPr lang="fr-FR" sz="4800" dirty="0">
                <a:solidFill>
                  <a:srgbClr val="FFFFFF"/>
                </a:solidFill>
              </a:rPr>
            </a:br>
            <a:endParaRPr lang="fr-FR" sz="4800" dirty="0">
              <a:solidFill>
                <a:srgbClr val="FFFFFF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188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D8AA20B8-4894-3B49-8A8D-B481EBE5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2" y="1188719"/>
            <a:ext cx="5658821" cy="4804465"/>
          </a:xfrm>
        </p:spPr>
        <p:txBody>
          <a:bodyPr rtlCol="0" anchor="ctr">
            <a:normAutofit/>
          </a:bodyPr>
          <a:lstStyle/>
          <a:p>
            <a:pPr marL="91440" indent="-91440">
              <a:buNone/>
              <a:defRPr/>
            </a:pPr>
            <a:r>
              <a:rPr lang="fr-FR" sz="2400" dirty="0"/>
              <a:t>... to introduce new ways of doing things (producing, dreaming, selling, eating, moving, exchanging ...) in a sustainable way over time and in space.</a:t>
            </a:r>
          </a:p>
          <a:p>
            <a:pPr marL="658368" lvl="1" indent="-457200">
              <a:buFont typeface="+mj-lt"/>
              <a:buAutoNum type="arabicPeriod"/>
              <a:defRPr/>
            </a:pPr>
            <a:r>
              <a:rPr lang="fr-FR" dirty="0"/>
              <a:t>Innovation is first and foremost social, it is a new </a:t>
            </a:r>
            <a:r>
              <a:rPr lang="fr-FR" dirty="0">
                <a:highlight>
                  <a:srgbClr val="FFFF00"/>
                </a:highlight>
              </a:rPr>
              <a:t>USE </a:t>
            </a:r>
            <a:r>
              <a:rPr lang="fr-FR" dirty="0"/>
              <a:t>that aims to become widespread.</a:t>
            </a:r>
          </a:p>
          <a:p>
            <a:pPr marL="658368" lvl="1" indent="-457200">
              <a:buFont typeface="+mj-lt"/>
              <a:buAutoNum type="arabicPeriod"/>
              <a:defRPr/>
            </a:pPr>
            <a:r>
              <a:rPr lang="fr-FR" dirty="0"/>
              <a:t>Innovation is then economic, it is a new offer that must prove its </a:t>
            </a:r>
            <a:r>
              <a:rPr lang="fr-FR" dirty="0">
                <a:highlight>
                  <a:srgbClr val="FFFF00"/>
                </a:highlight>
              </a:rPr>
              <a:t>VALUE.</a:t>
            </a:r>
          </a:p>
          <a:p>
            <a:pPr marL="658368" lvl="1" indent="-457200">
              <a:buFont typeface="+mj-lt"/>
              <a:buAutoNum type="arabicPeriod"/>
              <a:defRPr/>
            </a:pPr>
            <a:r>
              <a:rPr lang="fr-FR" dirty="0"/>
              <a:t>Innovation is finally technological (in the broadest sense), it is a </a:t>
            </a:r>
            <a:r>
              <a:rPr lang="fr-FR" dirty="0">
                <a:highlight>
                  <a:srgbClr val="FFFF00"/>
                </a:highlight>
              </a:rPr>
              <a:t>SOLUTION </a:t>
            </a:r>
            <a:r>
              <a:rPr lang="fr-FR" dirty="0"/>
              <a:t>that allows a use - it translates into an </a:t>
            </a:r>
            <a:r>
              <a:rPr lang="fr-FR" dirty="0">
                <a:highlight>
                  <a:srgbClr val="00FFFF"/>
                </a:highlight>
              </a:rPr>
              <a:t>INNOVATIVE/DOMINANT DESIGN </a:t>
            </a:r>
          </a:p>
        </p:txBody>
      </p:sp>
      <p:sp>
        <p:nvSpPr>
          <p:cNvPr id="52225" name="Text Box 2">
            <a:extLst>
              <a:ext uri="{FF2B5EF4-FFF2-40B4-BE49-F238E27FC236}">
                <a16:creationId xmlns:a16="http://schemas.microsoft.com/office/drawing/2014/main" id="{F92FFC2A-E7CD-B94D-969E-DE350CA9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8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fr-FR" sz="120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52226" name="Text Box 3">
            <a:extLst>
              <a:ext uri="{FF2B5EF4-FFF2-40B4-BE49-F238E27FC236}">
                <a16:creationId xmlns:a16="http://schemas.microsoft.com/office/drawing/2014/main" id="{6C62139F-0265-5A49-A819-299C00A7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838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fr-FR" altLang="fr-FR" sz="120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57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0DFB722-B6FB-2245-81D8-3262EAA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591344"/>
            <a:ext cx="3200400" cy="558561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4100" dirty="0">
                <a:solidFill>
                  <a:srgbClr val="FFFFFF"/>
                </a:solidFill>
              </a:rPr>
              <a:t>Creative destruction (Joseph Schumpeter)</a:t>
            </a:r>
            <a:br>
              <a:rPr lang="fr-FR" sz="4100" dirty="0">
                <a:solidFill>
                  <a:srgbClr val="FFFFFF"/>
                </a:solidFill>
              </a:rPr>
            </a:br>
            <a:endParaRPr lang="fr-FR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4286CB-259F-5D41-8E84-90B0132F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rtlCol="0" anchor="ctr">
            <a:normAutofit/>
          </a:bodyPr>
          <a:lstStyle/>
          <a:p>
            <a:pPr marL="91440" indent="-91440">
              <a:defRPr/>
            </a:pPr>
            <a:r>
              <a:rPr lang="fr-FR" b="1" dirty="0"/>
              <a:t>Creative destruction" </a:t>
            </a:r>
            <a:r>
              <a:rPr lang="fr-FR" dirty="0"/>
              <a:t>refers to the process that is continually at work in economies, whereby the disappearance of sectors of economic activity occurs simultaneously with the creation of new economic activities.</a:t>
            </a:r>
          </a:p>
          <a:p>
            <a:pPr marL="91440" indent="-91440">
              <a:defRPr/>
            </a:pPr>
            <a:r>
              <a:rPr lang="fr-FR" dirty="0"/>
              <a:t>Innovation challenges the existing ('status quo').... in a more or less radical way!</a:t>
            </a:r>
          </a:p>
          <a:p>
            <a:pPr marL="383540" lvl="1" indent="-182880">
              <a:defRPr/>
            </a:pPr>
            <a:r>
              <a:rPr lang="fr-FR" dirty="0"/>
              <a:t> Incremental Innovation / </a:t>
            </a:r>
            <a:r>
              <a:rPr lang="fr-FR">
                <a:ea typeface="+mn-lt"/>
                <a:cs typeface="+mn-lt"/>
              </a:rPr>
              <a:t>Radical Innovation (T)</a:t>
            </a:r>
          </a:p>
          <a:p>
            <a:pPr marL="383540" lvl="1" indent="-182880">
              <a:defRPr/>
            </a:pPr>
            <a:r>
              <a:rPr lang="fr-FR"/>
              <a:t> </a:t>
            </a:r>
            <a:r>
              <a:rPr lang="fr-FR" dirty="0">
                <a:ea typeface="+mn-lt"/>
                <a:cs typeface="+mn-lt"/>
              </a:rPr>
              <a:t>Continuous innovation </a:t>
            </a:r>
            <a:r>
              <a:rPr lang="fr-FR"/>
              <a:t>/ Disruptive innovation (BM)</a:t>
            </a:r>
            <a:endParaRPr lang="fr-FR" dirty="0">
              <a:cs typeface="Calibri"/>
            </a:endParaRPr>
          </a:p>
          <a:p>
            <a:pPr marL="91440" indent="-91440">
              <a:defRPr/>
            </a:pPr>
            <a:r>
              <a:rPr lang="fr-FR" dirty="0"/>
              <a:t>Innovation challenges the company's know-how and skills. </a:t>
            </a:r>
          </a:p>
          <a:p>
            <a:pPr marL="548640" lvl="1" indent="-91440">
              <a:defRPr/>
            </a:pPr>
            <a:r>
              <a:rPr lang="fr-FR" dirty="0" err="1"/>
              <a:t>Incumbent </a:t>
            </a:r>
            <a:r>
              <a:rPr lang="fr-FR" dirty="0"/>
              <a:t>/ new </a:t>
            </a:r>
            <a:r>
              <a:rPr lang="fr-FR" dirty="0" err="1"/>
              <a:t>comer </a:t>
            </a:r>
            <a:r>
              <a:rPr lang="fr-FR" dirty="0"/>
              <a:t>/ </a:t>
            </a:r>
            <a:r>
              <a:rPr lang="fr-FR" dirty="0" err="1"/>
              <a:t>game </a:t>
            </a:r>
            <a:r>
              <a:rPr lang="fr-FR"/>
              <a:t>changer </a:t>
            </a:r>
            <a:endParaRPr lang="fr-FR" dirty="0"/>
          </a:p>
          <a:p>
            <a:pPr marL="91440" indent="-91440">
              <a:defRPr/>
            </a:pPr>
            <a:endParaRPr lang="fr-FR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ACAB7882-849D-7745-903A-053DCA20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4" y="4309270"/>
            <a:ext cx="1460337" cy="19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93C481-539F-D14C-B0F4-307D29A6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14350" indent="-514350">
              <a:defRPr/>
            </a:pPr>
            <a:br>
              <a:rPr lang="en-US" altLang="fr-FR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fr-FR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fr-FR" sz="5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Sous-titre 4">
            <a:extLst>
              <a:ext uri="{FF2B5EF4-FFF2-40B4-BE49-F238E27FC236}">
                <a16:creationId xmlns:a16="http://schemas.microsoft.com/office/drawing/2014/main" id="{F6E8B1B5-AE8A-B145-B159-0D600DF73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2362200"/>
            <a:ext cx="5425781" cy="2177143"/>
          </a:xfr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 fontAlgn="auto">
              <a:defRPr/>
            </a:pPr>
            <a:endParaRPr lang="en-US" altLang="fr-FR" sz="6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fontAlgn="auto">
              <a:defRPr/>
            </a:pPr>
            <a:r>
              <a:rPr lang="en-US" altLang="fr-FR" sz="6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altLang="fr-FR" sz="6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altLang="fr-FR" sz="6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altLang="fr-FR" sz="6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en-US" altLang="fr-FR" sz="6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en-US" altLang="fr-FR" sz="6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Block Arc 14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Espace réservé du numéro de diapositive 1">
            <a:extLst>
              <a:ext uri="{FF2B5EF4-FFF2-40B4-BE49-F238E27FC236}">
                <a16:creationId xmlns:a16="http://schemas.microsoft.com/office/drawing/2014/main" id="{BDD1ACF3-929D-8D4E-B7EE-51E9AA24F374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Aft>
                <a:spcPts val="600"/>
              </a:spcAft>
            </a:pPr>
            <a:fld id="{94B58157-6216-0D40-8C7A-325E919120B9}" type="slidenum">
              <a:rPr lang="fr-FR" altLang="fr-FR" sz="1200">
                <a:solidFill>
                  <a:srgbClr val="898989"/>
                </a:solidFill>
                <a:latin typeface="Tahoma" panose="020B0604030504040204" pitchFamily="34" charset="0"/>
              </a:rPr>
              <a:pPr algn="r" eaLnBrk="1" hangingPunct="1">
                <a:spcAft>
                  <a:spcPts val="600"/>
                </a:spcAft>
              </a:pPr>
              <a:t>4</a:t>
            </a:fld>
            <a:endParaRPr lang="fr-FR" altLang="fr-FR" sz="1200">
              <a:solidFill>
                <a:srgbClr val="898989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0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5" name="Oval 13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re 2">
            <a:extLst>
              <a:ext uri="{FF2B5EF4-FFF2-40B4-BE49-F238E27FC236}">
                <a16:creationId xmlns:a16="http://schemas.microsoft.com/office/drawing/2014/main" id="{57845259-91C5-E745-997C-A8C59644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dirty="0">
                <a:solidFill>
                  <a:srgbClr val="FFFFFF"/>
                </a:solidFill>
              </a:rPr>
              <a:t>The strategic mode</a:t>
            </a:r>
          </a:p>
        </p:txBody>
      </p:sp>
      <p:sp>
        <p:nvSpPr>
          <p:cNvPr id="19466" name="Arc 1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7" name="Espace réservé du contenu 3">
            <a:extLst>
              <a:ext uri="{FF2B5EF4-FFF2-40B4-BE49-F238E27FC236}">
                <a16:creationId xmlns:a16="http://schemas.microsoft.com/office/drawing/2014/main" id="{8522EBEA-60C0-B341-A794-AFE45685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876" y="1380060"/>
            <a:ext cx="6786935" cy="4427171"/>
          </a:xfrm>
        </p:spPr>
        <p:txBody>
          <a:bodyPr rtlCol="0">
            <a:noAutofit/>
          </a:bodyPr>
          <a:lstStyle/>
          <a:p>
            <a:pPr marL="658368" lvl="1" indent="-457200">
              <a:buSzPct val="150000"/>
              <a:buFont typeface="+mj-lt"/>
              <a:buAutoNum type="arabicPeriod"/>
              <a:defRPr/>
            </a:pPr>
            <a:r>
              <a:rPr lang="fr-FR" altLang="fr-FR" sz="2800" dirty="0"/>
              <a:t>Military origin of strategy: </a:t>
            </a:r>
            <a:r>
              <a:rPr lang="fr-FR" altLang="fr-FR" sz="2400" dirty="0"/>
              <a:t>the art of leading the army to victory.</a:t>
            </a:r>
          </a:p>
          <a:p>
            <a:pPr marL="658368" lvl="1" indent="-457200">
              <a:buSzPct val="150000"/>
              <a:buFont typeface="+mj-lt"/>
              <a:buAutoNum type="arabicPeriod"/>
              <a:defRPr/>
            </a:pPr>
            <a:r>
              <a:rPr lang="fr-FR" altLang="fr-FR" sz="2800" dirty="0"/>
              <a:t>Acting strategically  </a:t>
            </a:r>
            <a:endParaRPr lang="fr-FR" altLang="fr-FR" sz="2400" dirty="0"/>
          </a:p>
          <a:p>
            <a:pPr marL="909828" lvl="3" indent="-342900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fr-FR" altLang="fr-FR" sz="2400" i="1" dirty="0"/>
              <a:t>It means defining goals and the means to achieve them.</a:t>
            </a:r>
          </a:p>
          <a:p>
            <a:pPr marL="909828" lvl="3" indent="-342900"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fr-FR" altLang="fr-FR" sz="2400" i="1" dirty="0"/>
              <a:t>It means taking into account the environment, the competition, etc.</a:t>
            </a:r>
          </a:p>
          <a:p>
            <a:pPr marL="658368" lvl="1" indent="-457200">
              <a:buSzPct val="150000"/>
              <a:buFont typeface="+mj-lt"/>
              <a:buAutoNum type="arabicPeriod"/>
              <a:defRPr/>
            </a:pPr>
            <a:r>
              <a:rPr lang="fr-FR" altLang="fr-FR" sz="2800" dirty="0"/>
              <a:t>Who does strategy?</a:t>
            </a:r>
          </a:p>
          <a:p>
            <a:pPr marL="726948" lvl="2" indent="-342900">
              <a:buClr>
                <a:schemeClr val="accent5"/>
              </a:buClr>
              <a:buFont typeface="Wingdings" pitchFamily="2" charset="2"/>
              <a:buChar char="v"/>
              <a:defRPr/>
            </a:pPr>
            <a:r>
              <a:rPr lang="fr-FR" altLang="fr-FR" sz="2400" dirty="0"/>
              <a:t>The leader, strategist more than administrator!</a:t>
            </a:r>
          </a:p>
          <a:p>
            <a:pPr marL="726948" lvl="2" indent="-342900">
              <a:buClr>
                <a:schemeClr val="accent5"/>
              </a:buClr>
              <a:buFont typeface="Wingdings" pitchFamily="2" charset="2"/>
              <a:buChar char="v"/>
              <a:defRPr/>
            </a:pPr>
            <a:r>
              <a:rPr lang="fr-FR" altLang="fr-FR" sz="2400" dirty="0"/>
              <a:t>The analyst or strategist (</a:t>
            </a:r>
            <a:r>
              <a:rPr lang="fr-FR" altLang="fr-FR" sz="2400" i="1" dirty="0"/>
              <a:t>consulting - BCG</a:t>
            </a:r>
            <a:r>
              <a:rPr lang="fr-FR" altLang="fr-FR" sz="2400" dirty="0"/>
              <a:t>)</a:t>
            </a:r>
          </a:p>
        </p:txBody>
      </p:sp>
      <p:sp>
        <p:nvSpPr>
          <p:cNvPr id="19459" name="Espace réservé du numéro de diapositive 1">
            <a:extLst>
              <a:ext uri="{FF2B5EF4-FFF2-40B4-BE49-F238E27FC236}">
                <a16:creationId xmlns:a16="http://schemas.microsoft.com/office/drawing/2014/main" id="{2B088AEB-A64E-ED41-8D8A-5C76C67E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C0D65E73-259C-FE41-AB44-637E4A3D93CF}" type="slidenum">
              <a:rPr lang="fr-FR" altLang="fr-FR"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fr-FR" altLang="fr-F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5" name="Titre 1">
            <a:extLst>
              <a:ext uri="{FF2B5EF4-FFF2-40B4-BE49-F238E27FC236}">
                <a16:creationId xmlns:a16="http://schemas.microsoft.com/office/drawing/2014/main" id="{340EB72B-29A7-6E46-B9F0-ADEEF3B9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fr-FR" altLang="fr-FR" sz="5000" dirty="0"/>
              <a:t>A definition of the company's strategy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206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3" name="Espace réservé du numéro de diapositive 3">
            <a:extLst>
              <a:ext uri="{FF2B5EF4-FFF2-40B4-BE49-F238E27FC236}">
                <a16:creationId xmlns:a16="http://schemas.microsoft.com/office/drawing/2014/main" id="{88E7B675-CF63-8F41-879C-A7E70E72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854440" y="649224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EE250040-16AA-6D4B-A0AB-968804ED2431}" type="slidenum">
              <a:rPr lang="fr-FR" altLang="fr-FR">
                <a:solidFill>
                  <a:schemeClr val="bg1"/>
                </a:solidFill>
                <a:latin typeface="Tahoma" panose="020B060403050404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fr-FR" altLang="fr-FR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486" name="Espace réservé du contenu 2">
            <a:extLst>
              <a:ext uri="{FF2B5EF4-FFF2-40B4-BE49-F238E27FC236}">
                <a16:creationId xmlns:a16="http://schemas.microsoft.com/office/drawing/2014/main" id="{DC5A2841-40B3-4135-A363-57283E4B6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17291"/>
              </p:ext>
            </p:extLst>
          </p:nvPr>
        </p:nvGraphicFramePr>
        <p:xfrm>
          <a:off x="5225143" y="457200"/>
          <a:ext cx="6506609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23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F8FF372-5B4B-974F-9AD3-81DB5961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87338"/>
            <a:ext cx="9144000" cy="1054100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>
              <a:defRPr/>
            </a:pP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LCAG analysis process</a:t>
            </a:r>
          </a:p>
        </p:txBody>
      </p:sp>
      <p:sp>
        <p:nvSpPr>
          <p:cNvPr id="26627" name="ZoneTexte 1">
            <a:extLst>
              <a:ext uri="{FF2B5EF4-FFF2-40B4-BE49-F238E27FC236}">
                <a16:creationId xmlns:a16="http://schemas.microsoft.com/office/drawing/2014/main" id="{0DCD994B-77BC-7D48-BA14-7C30F1CE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3562350"/>
            <a:ext cx="2484438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sz="2000" b="1" dirty="0">
                <a:solidFill>
                  <a:srgbClr val="C00000"/>
                </a:solidFill>
              </a:rPr>
              <a:t>Determine </a:t>
            </a:r>
          </a:p>
          <a:p>
            <a:pPr algn="ctr" eaLnBrk="1" hangingPunct="1">
              <a:defRPr/>
            </a:pPr>
            <a:r>
              <a:rPr lang="fr-FR" altLang="fr-FR" sz="2000" b="1" dirty="0">
                <a:solidFill>
                  <a:srgbClr val="C00000"/>
                </a:solidFill>
              </a:rPr>
              <a:t>possibilities for action</a:t>
            </a:r>
          </a:p>
        </p:txBody>
      </p:sp>
      <p:sp>
        <p:nvSpPr>
          <p:cNvPr id="26628" name="ZoneTexte 4">
            <a:extLst>
              <a:ext uri="{FF2B5EF4-FFF2-40B4-BE49-F238E27FC236}">
                <a16:creationId xmlns:a16="http://schemas.microsoft.com/office/drawing/2014/main" id="{E122770F-04D9-A442-B7C1-6E922A202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96825"/>
            <a:ext cx="91440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sz="2000" b="1" dirty="0">
                <a:latin typeface="Times" panose="02020603050405020304" pitchFamily="18" charset="0"/>
              </a:rPr>
              <a:t>Environmental values and preferences (external stakeholders)</a:t>
            </a:r>
          </a:p>
        </p:txBody>
      </p:sp>
      <p:sp>
        <p:nvSpPr>
          <p:cNvPr id="26629" name="ZoneTexte 5">
            <a:extLst>
              <a:ext uri="{FF2B5EF4-FFF2-40B4-BE49-F238E27FC236}">
                <a16:creationId xmlns:a16="http://schemas.microsoft.com/office/drawing/2014/main" id="{B61A7AFA-55AD-4C41-9591-46DCA63B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710533"/>
            <a:ext cx="91440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altLang="fr-FR" sz="2000" b="1" dirty="0">
                <a:latin typeface="Times" panose="02020603050405020304" pitchFamily="18" charset="0"/>
              </a:rPr>
              <a:t>Values and preferences of the company (managers / corporate body)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FBEF64-8151-A14D-AB77-403A37BA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86" y="2440834"/>
            <a:ext cx="63627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84DD050-076D-184F-B5F1-F8FECBD56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87338"/>
            <a:ext cx="9144000" cy="1054100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e.g. SWOT </a:t>
            </a:r>
            <a:r>
              <a:rPr lang="fr-FR" altLang="fr-FR" dirty="0" err="1"/>
              <a:t>analysis </a:t>
            </a:r>
            <a:r>
              <a:rPr lang="fr-FR" altLang="fr-FR" dirty="0"/>
              <a:t>/ </a:t>
            </a:r>
            <a:r>
              <a:rPr lang="fr-FR" altLang="fr-FR" dirty="0" err="1"/>
              <a:t>strategic </a:t>
            </a:r>
            <a:r>
              <a:rPr lang="fr-FR" altLang="fr-FR" dirty="0"/>
              <a:t>TOWS</a:t>
            </a:r>
            <a:br>
              <a:rPr lang="fr-FR" altLang="fr-FR" dirty="0"/>
            </a:br>
            <a:br>
              <a:rPr lang="fr-FR" altLang="fr-FR" dirty="0"/>
            </a:br>
            <a:endParaRPr lang="fr-FR" altLang="fr-FR" dirty="0"/>
          </a:p>
        </p:txBody>
      </p:sp>
      <p:pic>
        <p:nvPicPr>
          <p:cNvPr id="23555" name="Picture 5" descr="SWOT-TOW-matrix-600x322">
            <a:extLst>
              <a:ext uri="{FF2B5EF4-FFF2-40B4-BE49-F238E27FC236}">
                <a16:creationId xmlns:a16="http://schemas.microsoft.com/office/drawing/2014/main" id="{1CFA5152-E875-9D4D-BC70-E80237A43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435" y="1557339"/>
            <a:ext cx="913765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12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3B9286-6713-9940-8DC1-EBD0F9B9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1" y="2177143"/>
            <a:ext cx="4762530" cy="2606651"/>
          </a:xfrm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defRPr/>
            </a:pPr>
            <a:r>
              <a:rPr lang="en-US" b="1" dirty="0">
                <a:latin typeface="+mn-lt"/>
              </a:rPr>
              <a:t>2. </a:t>
            </a:r>
            <a:r>
              <a:rPr lang="en-US" b="1" dirty="0" err="1">
                <a:latin typeface="+mn-lt"/>
              </a:rPr>
              <a:t>Strategic analysis tools</a:t>
            </a:r>
            <a:endParaRPr lang="en-US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A25359D1B09848AF5CC7529BA1D84B" ma:contentTypeVersion="4" ma:contentTypeDescription="Crée un document." ma:contentTypeScope="" ma:versionID="800ca08e3b8b8950f28d4db9b39ef4ef">
  <xsd:schema xmlns:xsd="http://www.w3.org/2001/XMLSchema" xmlns:xs="http://www.w3.org/2001/XMLSchema" xmlns:p="http://schemas.microsoft.com/office/2006/metadata/properties" xmlns:ns2="5114cf16-5e08-4f79-b361-7c23de9ae91f" targetNamespace="http://schemas.microsoft.com/office/2006/metadata/properties" ma:root="true" ma:fieldsID="2cbf0e365cdc78c793f8a143fef69fd1" ns2:_="">
    <xsd:import namespace="5114cf16-5e08-4f79-b361-7c23de9ae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4cf16-5e08-4f79-b361-7c23de9ae9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7AD495-3989-4DA9-A852-B5E18CF40E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597716-CCB2-4835-84B5-83E9DC62DB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4cf16-5e08-4f79-b361-7c23de9ae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46F424-AD0E-42F2-84D3-9A0618D9B4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1696</Words>
  <Application>Microsoft Macintosh PowerPoint</Application>
  <PresentationFormat>Grand écran</PresentationFormat>
  <Paragraphs>277</Paragraphs>
  <Slides>36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Helvetica Light</vt:lpstr>
      <vt:lpstr>Tahoma</vt:lpstr>
      <vt:lpstr>Times</vt:lpstr>
      <vt:lpstr>Wingdings</vt:lpstr>
      <vt:lpstr>Thème Office</vt:lpstr>
      <vt:lpstr>1SL2000.  GE business management </vt:lpstr>
      <vt:lpstr>The course outline</vt:lpstr>
      <vt:lpstr>Content of the session</vt:lpstr>
      <vt:lpstr>  </vt:lpstr>
      <vt:lpstr>The strategic mode</vt:lpstr>
      <vt:lpstr>A definition of the company's strategy</vt:lpstr>
      <vt:lpstr>The LCAG analysis process</vt:lpstr>
      <vt:lpstr>  e.g. SWOT analysis / strategic TOWS  </vt:lpstr>
      <vt:lpstr>2. Strategic analysis tools</vt:lpstr>
      <vt:lpstr>  Strategic analysis tools and methods  </vt:lpstr>
      <vt:lpstr>Analysis of the managerial system</vt:lpstr>
      <vt:lpstr> The strategy guides the allocation of resources  </vt:lpstr>
      <vt:lpstr>Présentation PowerPoint</vt:lpstr>
      <vt:lpstr>Competitive analysis  (competitive analysis)</vt:lpstr>
      <vt:lpstr>At the high end are industries like soft drinks and prepackaged software, which have been almost six times more profitable than the airline industry </vt:lpstr>
      <vt:lpstr> The 5 competitive forces - (THE Porter's model, but not the only one!) http://hbr.org/2008/01/the-five-competitive-forces-that-shape-strategy/</vt:lpstr>
      <vt:lpstr>Key determinants of the intensity of competitive forces. Note the importance of entry barriers to protect the sector from new entrants and the role of regulation (6th force)</vt:lpstr>
      <vt:lpstr>  </vt:lpstr>
      <vt:lpstr>Competitive advantage </vt:lpstr>
      <vt:lpstr>Présentation PowerPoint</vt:lpstr>
      <vt:lpstr>Generic strategies</vt:lpstr>
      <vt:lpstr>The Cost Advantage</vt:lpstr>
      <vt:lpstr>Cost/Volume Strategy: The Experience Effect</vt:lpstr>
      <vt:lpstr>Differentiation strategy </vt:lpstr>
      <vt:lpstr>Differentiations</vt:lpstr>
      <vt:lpstr>Strategies combining cost and differentiation </vt:lpstr>
      <vt:lpstr>The business portfolio (scope of consolidation)  and the nature of synergies between activities </vt:lpstr>
      <vt:lpstr>The BCG Matrix: Combining experience curve and life cycle to diagnose a company's portfolio of activities</vt:lpstr>
      <vt:lpstr>In the end,  2 schools of thought</vt:lpstr>
      <vt:lpstr>The VIP model - Value - Imitation - Scope  </vt:lpstr>
      <vt:lpstr>D. Innovation</vt:lpstr>
      <vt:lpstr>What exactly is innovation?</vt:lpstr>
      <vt:lpstr>R&amp;D: research programs VS development projects</vt:lpstr>
      <vt:lpstr>What is the use of innovation for a company?</vt:lpstr>
      <vt:lpstr>  In the end, what is innovation? </vt:lpstr>
      <vt:lpstr>Creative destruction (Joseph Schumpeter)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1SL2000.  GE gestion d’entreprise </dc:title>
  <dc:creator>Éléonore Mounoud</dc:creator>
  <cp:lastModifiedBy>Charlotte Godelle</cp:lastModifiedBy>
  <cp:revision>33</cp:revision>
  <dcterms:created xsi:type="dcterms:W3CDTF">2020-11-09T22:18:06Z</dcterms:created>
  <dcterms:modified xsi:type="dcterms:W3CDTF">2021-04-27T15:43:03Z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0x01010066A25359D1B09848AF5CC7529BA1D84B</vt:lpwstr>
  </property>
</Properties>
</file>