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sldIdLst>
    <p:sldId id="268" r:id="rId2"/>
    <p:sldId id="368" r:id="rId3"/>
    <p:sldId id="369" r:id="rId4"/>
    <p:sldId id="370" r:id="rId5"/>
    <p:sldId id="371" r:id="rId6"/>
    <p:sldId id="372" r:id="rId7"/>
    <p:sldId id="635" r:id="rId8"/>
    <p:sldId id="373" r:id="rId9"/>
    <p:sldId id="374" r:id="rId10"/>
    <p:sldId id="375" r:id="rId11"/>
    <p:sldId id="629" r:id="rId12"/>
    <p:sldId id="376" r:id="rId13"/>
    <p:sldId id="380" r:id="rId14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9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6"/>
    <p:restoredTop sz="94624"/>
  </p:normalViewPr>
  <p:slideViewPr>
    <p:cSldViewPr>
      <p:cViewPr varScale="1">
        <p:scale>
          <a:sx n="106" d="100"/>
          <a:sy n="106" d="100"/>
        </p:scale>
        <p:origin x="21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7317077-CE3A-5C46-80FE-1DA557CE08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340D7C7-3B11-0146-8B3A-6F19E5FAA7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CFA09A18-EEA7-2945-8B03-A646899F48D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1ABB02E-CD47-2B42-95C7-8F9FD6660EA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Click to change the text styles of the mask text</a:t>
            </a:r>
          </a:p>
          <a:p>
            <a:pPr lvl="1"/>
            <a:r>
              <a:rPr lang="fr-FR" altLang="fr-FR" noProof="0"/>
              <a:t>Second level</a:t>
            </a:r>
          </a:p>
          <a:p>
            <a:pPr lvl="2"/>
            <a:r>
              <a:rPr lang="fr-FR" altLang="fr-FR" noProof="0"/>
              <a:t>Third level</a:t>
            </a:r>
          </a:p>
          <a:p>
            <a:pPr lvl="3"/>
            <a:r>
              <a:rPr lang="fr-FR" altLang="fr-FR" noProof="0"/>
              <a:t>Fourth level</a:t>
            </a:r>
          </a:p>
          <a:p>
            <a:pPr lvl="4"/>
            <a:r>
              <a:rPr lang="fr-FR" altLang="fr-FR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03A5512-2BF7-1445-B24C-86BFBE1446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E9981BA-1E25-8A48-9E20-4B4FE1BFEE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C5AC699-9E9D-2846-AAE0-ECB316DE265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07821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CCAA27-52B7-9645-B6E5-E0E6177937CC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6DB14-D137-2648-9483-ABC123AA0178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C627C1A1-76E4-EE4E-800A-FAB7B39692ED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C13D00F-48D3-3C4B-A812-230B2F87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1732136-C96E-DA43-8ED6-5C6F2307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58ADD81-110F-764C-A4B5-D3842E6E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9EF95-7425-9F45-ACCE-36CBDED1F53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288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7EA58-F387-B143-A6BE-1CE67871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E8FF-A7F0-4E44-AE2F-56D0FEC5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D54D5-C38D-4F47-8DD7-C39A4024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F907F-3FBF-A24A-9C58-0DEBA5B8B16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145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D9BED6-074A-6447-99F8-8CA2F2157923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91CE8-10DA-0D4F-B968-23B0E9B0BF0F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ED57317-C0B4-144A-B63F-6307D314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FF97387-BD72-7E4C-A651-B06E1BE4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B5A1F34-AB57-044D-97D9-4E0847E8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4F104-8B72-9646-ACF6-422396EA046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8686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092F0-CD22-C24C-BD75-8EFFFB8F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5F351-1DC1-324F-B483-DC8EF230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D95EF-2F51-564C-ABCF-154971C8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361A6-5F7B-EB43-A612-45A69FCDF86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8635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9EE29A-26A1-8141-9BBF-B6DB37BF59DB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1E66F-514E-3E46-8AB0-8E6AF9F77340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5580C954-D470-9F4B-B5AF-68B6B632F833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53E0DC1-02AE-7E4B-B028-8CF4CBE9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A8FB0E-1BD9-AF41-AD1B-5074884A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03200DD-FC7D-F54A-93F9-82161EF0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2EA4F-2397-844C-9EB8-BA2476839BB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5076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0D65A12-1CAE-F942-A0DE-98D95C97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4280D9A-3A2F-474D-B993-5925B53F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6337BA-66D2-A74A-B2D0-8A47C1AE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50C45-7E3B-9B46-A467-3FBC5F98A2F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882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FFA9280-2B17-0541-9F57-6CD9CBC7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77E8BA7-4DC6-2848-8BCB-79AF30E6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97656BB-4666-B14D-A986-09A362BE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515F2-DBF5-394A-8C4C-DDCA67EA0B7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6779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5A672FD-BA0B-824D-A34A-7A636D21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1AAF091-43A9-144F-A86E-F247F390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0BF909-71E2-E842-BDDC-3E087044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6C706-342B-004D-B99A-7809746E9FA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6869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B6081D-E880-AA41-9464-392D4D7CD976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0C22B0-6A31-E743-9660-D57A1CEEAA96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6940C5B9-DC4C-2A41-9345-460FD338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1F0CADF-F36D-C043-A8DA-ABF65162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279DCC1-3626-BF48-8895-52761F2E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88670-C23B-A548-B738-DD062D7F0A8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8809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D6D98A-ABED-C341-AB01-5B392C3AB53C}"/>
              </a:ext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561481-2B89-D648-9EB4-FA26C11FCEAC}"/>
              </a:ext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8696D8AF-7581-0444-A9D2-82868C58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9E369D7-F78E-B64F-A6C8-5AE87ADB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5B6E5B2-1152-AD4A-A5E3-2C9B097E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35C05E0-1E47-4141-A3B6-D9809521F36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3496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E918D-B15C-294A-91AD-EF3867F33BE8}"/>
              </a:ext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24E54-1D64-9447-94C3-1BDB073B2DE5}"/>
              </a:ext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0EA4271D-6DA0-A94D-9662-DD853B9D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3AA4E6F-748C-5046-B90B-78886A43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61A55A6-1EC5-C64E-B64C-B0D74E2E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E2D41-7017-754F-84B5-B15C2B93B82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3391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85F148-E334-7049-BCC3-B8EB10B562D2}"/>
              </a:ext>
            </a:extLst>
          </p:cNvPr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2A607-6EC6-4F4B-8B15-52036BE207FF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7984A-27B8-5046-9ACE-C478DAB0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Change the style of the title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A577D8B9-2076-5743-92CA-EFB190DF77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Change the text styles of the mask text</a:t>
            </a:r>
          </a:p>
          <a:p>
            <a:pPr lvl="1"/>
            <a:r>
              <a:rPr lang="fr-FR" altLang="fr-FR"/>
              <a:t>Second level</a:t>
            </a:r>
          </a:p>
          <a:p>
            <a:pPr lvl="2"/>
            <a:r>
              <a:rPr lang="fr-FR" altLang="fr-FR"/>
              <a:t>Third level</a:t>
            </a:r>
          </a:p>
          <a:p>
            <a:pPr lvl="3"/>
            <a:r>
              <a:rPr lang="fr-FR" altLang="fr-FR"/>
              <a:t>Fourth level</a:t>
            </a:r>
          </a:p>
          <a:p>
            <a:pPr lvl="4"/>
            <a:r>
              <a:rPr lang="fr-FR" altLang="fr-FR"/>
              <a:t>Fifth level</a:t>
            </a:r>
            <a:endParaRPr lang="en-US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34A81-4DE4-D843-83B7-FBD894565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3241-EBA6-624E-975A-48D1DC1F5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8C31D-312F-5144-9955-EF554ECB9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EECC4CE-2665-AF40-9F61-C57FA06F30E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2799A0-B3F8-DA49-8451-EDAD80587D07}"/>
              </a:ext>
            </a:extLst>
          </p:cNvPr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34" r:id="rId2"/>
    <p:sldLayoutId id="2147483740" r:id="rId3"/>
    <p:sldLayoutId id="2147483735" r:id="rId4"/>
    <p:sldLayoutId id="2147483736" r:id="rId5"/>
    <p:sldLayoutId id="2147483737" r:id="rId6"/>
    <p:sldLayoutId id="2147483741" r:id="rId7"/>
    <p:sldLayoutId id="2147483742" r:id="rId8"/>
    <p:sldLayoutId id="2147483743" r:id="rId9"/>
    <p:sldLayoutId id="2147483738" r:id="rId10"/>
    <p:sldLayoutId id="2147483744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B010E-64A1-D64C-BD99-BE509160AE6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altLang="fr-F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MSC DSBA </a:t>
            </a:r>
            <a:r>
              <a:rPr lang="fr-FR" alt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Strategy</a:t>
            </a:r>
            <a:r>
              <a:rPr lang="fr-FR" altLang="fr-F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Management</a:t>
            </a:r>
          </a:p>
        </p:txBody>
      </p:sp>
      <p:sp>
        <p:nvSpPr>
          <p:cNvPr id="9219" name="Sous-titre 2">
            <a:extLst>
              <a:ext uri="{FF2B5EF4-FFF2-40B4-BE49-F238E27FC236}">
                <a16:creationId xmlns:a16="http://schemas.microsoft.com/office/drawing/2014/main" id="{E7AA88C7-6AEB-DE4F-9540-150C0F4AF5B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098800" y="4095750"/>
            <a:ext cx="6045200" cy="159385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fr-FR" altLang="fr-FR" b="1" dirty="0">
                <a:solidFill>
                  <a:srgbClr val="898989"/>
                </a:solidFill>
              </a:rPr>
              <a:t>Thierry GODELLE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fr-FR" altLang="fr-FR" b="1" dirty="0">
                <a:solidFill>
                  <a:srgbClr val="898989"/>
                </a:solidFill>
              </a:rPr>
              <a:t>Session 7</a:t>
            </a:r>
          </a:p>
        </p:txBody>
      </p:sp>
      <p:sp>
        <p:nvSpPr>
          <p:cNvPr id="9220" name="Espace réservé du numéro de diapositive 3">
            <a:extLst>
              <a:ext uri="{FF2B5EF4-FFF2-40B4-BE49-F238E27FC236}">
                <a16:creationId xmlns:a16="http://schemas.microsoft.com/office/drawing/2014/main" id="{0CEE0AE5-259D-E446-ADFB-037B3AFD754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1B633AA-3C6E-7548-B371-BD3390FCDB56}" type="slidenum">
              <a:rPr lang="fr-FR" altLang="fr-FR" sz="1200">
                <a:solidFill>
                  <a:srgbClr val="898989"/>
                </a:solidFill>
              </a:rPr>
              <a:pPr algn="r" eaLnBrk="1" hangingPunct="1"/>
              <a:t>1</a:t>
            </a:fld>
            <a:endParaRPr lang="fr-FR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5D31D-7CA1-5540-AE6C-5328384A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"/>
            <a:ext cx="7543800" cy="1052736"/>
          </a:xfr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Industry</a:t>
            </a:r>
            <a:r>
              <a:rPr lang="fr-F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a value </a:t>
            </a:r>
            <a:r>
              <a:rPr lang="fr-FR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chain</a:t>
            </a:r>
            <a:endParaRPr lang="fr-FR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1CD150-6946-2F4B-B9B9-D3108A783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980728"/>
            <a:ext cx="8064896" cy="4672236"/>
          </a:xfrm>
          <a:solidFill>
            <a:schemeClr val="bg1"/>
          </a:solidFill>
        </p:spPr>
        <p:txBody>
          <a:bodyPr rtlCol="0">
            <a:noAutofit/>
          </a:bodyPr>
          <a:lstStyle/>
          <a:p>
            <a:pPr marL="91440" indent="-91440" eaLnBrk="1" fontAlgn="auto" hangingPunct="1">
              <a:lnSpc>
                <a:spcPct val="160000"/>
              </a:lnSpc>
              <a:defRPr/>
            </a:pP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Analyze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industry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a value chain:</a:t>
            </a:r>
          </a:p>
          <a:p>
            <a:pPr marL="91440" indent="-91440" eaLnBrk="1" fontAlgn="auto" hangingPunct="1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identify the main players and their businesses</a:t>
            </a:r>
          </a:p>
          <a:p>
            <a:pPr marL="91440" indent="-91440" eaLnBrk="1" fontAlgn="auto" hangingPunct="1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 but above all the resources they have at their disposal and the share of the value they capture. </a:t>
            </a:r>
          </a:p>
          <a:p>
            <a:pPr marL="91440" indent="-91440" eaLnBrk="1" fontAlgn="auto" hangingPunct="1">
              <a:lnSpc>
                <a:spcPct val="160000"/>
              </a:lnSpc>
              <a:defRPr/>
            </a:pP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</a:t>
            </a:r>
            <a:r>
              <a:rPr lang="fr-F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allows</a:t>
            </a: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to:</a:t>
            </a:r>
          </a:p>
          <a:p>
            <a:pPr marL="91440" indent="-91440" eaLnBrk="1" fontAlgn="auto" hangingPunct="1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identify where to start and stop the company's activities in the value chain </a:t>
            </a:r>
          </a:p>
          <a:p>
            <a:pPr marL="91440" indent="-91440" eaLnBrk="1" fontAlgn="auto" hangingPunct="1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identify alternative opportunities and models.</a:t>
            </a:r>
          </a:p>
          <a:p>
            <a:pPr marL="91440" indent="-91440" eaLnBrk="1" fontAlgn="auto" hangingPunct="1">
              <a:lnSpc>
                <a:spcPct val="160000"/>
              </a:lnSpc>
              <a:defRPr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1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C37A0BF-DBB6-754F-BDA0-0C57878B2389}"/>
              </a:ext>
            </a:extLst>
          </p:cNvPr>
          <p:cNvSpPr txBox="1">
            <a:spLocks/>
          </p:cNvSpPr>
          <p:nvPr/>
        </p:nvSpPr>
        <p:spPr>
          <a:xfrm>
            <a:off x="323528" y="260648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La filière Shampoing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913659-4398-874B-9331-521E8290DF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42" y="1944554"/>
            <a:ext cx="3036866" cy="34610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F3CCE7F-4F9B-8D4E-B57E-DFC8E458D08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3462" y="2669941"/>
            <a:ext cx="5548533" cy="178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2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>
            <a:extLst>
              <a:ext uri="{FF2B5EF4-FFF2-40B4-BE49-F238E27FC236}">
                <a16:creationId xmlns:a16="http://schemas.microsoft.com/office/drawing/2014/main" id="{A04EC00F-C329-C042-9FFB-01EFEDB2F37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alt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 chain and value chain </a:t>
            </a:r>
            <a:br>
              <a:rPr lang="fr-FR" alt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altLang="fr-F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Tourism and disintermediation</a:t>
            </a:r>
          </a:p>
        </p:txBody>
      </p:sp>
      <p:pic>
        <p:nvPicPr>
          <p:cNvPr id="38915" name="Espace réservé du contenu 7">
            <a:extLst>
              <a:ext uri="{FF2B5EF4-FFF2-40B4-BE49-F238E27FC236}">
                <a16:creationId xmlns:a16="http://schemas.microsoft.com/office/drawing/2014/main" id="{A073C446-C1C4-5E4E-AE90-83F8D3B1248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2363" y="1590675"/>
            <a:ext cx="3313112" cy="4752975"/>
          </a:xfrm>
        </p:spPr>
      </p:pic>
      <p:pic>
        <p:nvPicPr>
          <p:cNvPr id="28678" name="Espace réservé du contenu 8">
            <a:extLst>
              <a:ext uri="{FF2B5EF4-FFF2-40B4-BE49-F238E27FC236}">
                <a16:creationId xmlns:a16="http://schemas.microsoft.com/office/drawing/2014/main" id="{ADB9CC27-A54C-E646-8485-B57A99B26AAB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3438" y="1700213"/>
            <a:ext cx="4000500" cy="4535487"/>
          </a:xfrm>
        </p:spPr>
      </p:pic>
      <p:sp>
        <p:nvSpPr>
          <p:cNvPr id="38917" name="Espace réservé du numéro de diapositive 6">
            <a:extLst>
              <a:ext uri="{FF2B5EF4-FFF2-40B4-BE49-F238E27FC236}">
                <a16:creationId xmlns:a16="http://schemas.microsoft.com/office/drawing/2014/main" id="{7D871B68-EACA-DB47-8CB7-C646A7CE790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4B389FD-F12F-7748-93D2-E56CFD6A8286}" type="slidenum">
              <a:rPr lang="fr-FR" altLang="fr-FR" sz="1200">
                <a:solidFill>
                  <a:srgbClr val="898989"/>
                </a:solidFill>
              </a:rPr>
              <a:pPr algn="r" eaLnBrk="1" hangingPunct="1"/>
              <a:t>12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13" name="Double flèche verticale 12">
            <a:extLst>
              <a:ext uri="{FF2B5EF4-FFF2-40B4-BE49-F238E27FC236}">
                <a16:creationId xmlns:a16="http://schemas.microsoft.com/office/drawing/2014/main" id="{79B765E3-29C8-BD48-A8B6-11E3E55B0832}"/>
              </a:ext>
            </a:extLst>
          </p:cNvPr>
          <p:cNvSpPr/>
          <p:nvPr/>
        </p:nvSpPr>
        <p:spPr>
          <a:xfrm>
            <a:off x="1763713" y="3429000"/>
            <a:ext cx="485775" cy="17208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38919" name="Espace réservé du texte 4">
            <a:extLst>
              <a:ext uri="{FF2B5EF4-FFF2-40B4-BE49-F238E27FC236}">
                <a16:creationId xmlns:a16="http://schemas.microsoft.com/office/drawing/2014/main" id="{0982F412-06DA-B244-BCE7-7FCE4C94D3E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2225" y="6218238"/>
            <a:ext cx="3646488" cy="639762"/>
          </a:xfrm>
        </p:spPr>
        <p:txBody>
          <a:bodyPr anchor="b"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fr-FR" altLang="fr-FR" sz="2400" b="1"/>
              <a:t>After internet</a:t>
            </a:r>
          </a:p>
        </p:txBody>
      </p:sp>
      <p:sp>
        <p:nvSpPr>
          <p:cNvPr id="38920" name="Espace réservé du texte 2">
            <a:extLst>
              <a:ext uri="{FF2B5EF4-FFF2-40B4-BE49-F238E27FC236}">
                <a16:creationId xmlns:a16="http://schemas.microsoft.com/office/drawing/2014/main" id="{9876439C-D02A-FF4D-8BF0-479EC8BE94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5288" y="6218238"/>
            <a:ext cx="4040187" cy="639762"/>
          </a:xfrm>
        </p:spPr>
        <p:txBody>
          <a:bodyPr anchor="b"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fr-FR" altLang="fr-FR" sz="2400" b="1"/>
              <a:t>Before internet</a:t>
            </a:r>
          </a:p>
        </p:txBody>
      </p:sp>
    </p:spTree>
    <p:extLst>
      <p:ext uri="{BB962C8B-B14F-4D97-AF65-F5344CB8AC3E}">
        <p14:creationId xmlns:p14="http://schemas.microsoft.com/office/powerpoint/2010/main" val="387639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Case </a:t>
            </a:r>
            <a:r>
              <a:rPr lang="fr-FR" dirty="0" err="1"/>
              <a:t>Study</a:t>
            </a:r>
            <a:br>
              <a:rPr lang="fr-FR" dirty="0"/>
            </a:br>
            <a:r>
              <a:rPr lang="fr-FR" dirty="0"/>
              <a:t>ZARA Value </a:t>
            </a:r>
            <a:r>
              <a:rPr lang="fr-FR" dirty="0" err="1"/>
              <a:t>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833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74992-489A-7A4E-8770-040FF139C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/>
              <a:t>Value Chain</a:t>
            </a:r>
          </a:p>
        </p:txBody>
      </p:sp>
    </p:spTree>
    <p:extLst>
      <p:ext uri="{BB962C8B-B14F-4D97-AF65-F5344CB8AC3E}">
        <p14:creationId xmlns:p14="http://schemas.microsoft.com/office/powerpoint/2010/main" val="12459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re 1">
            <a:extLst>
              <a:ext uri="{FF2B5EF4-FFF2-40B4-BE49-F238E27FC236}">
                <a16:creationId xmlns:a16="http://schemas.microsoft.com/office/drawing/2014/main" id="{E6ED80DF-2D36-DB47-91E8-04D533AF96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7026" y="0"/>
            <a:ext cx="82296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altLang="fr-F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company as a value chain</a:t>
            </a:r>
          </a:p>
        </p:txBody>
      </p:sp>
      <p:sp>
        <p:nvSpPr>
          <p:cNvPr id="31747" name="Espace réservé du numéro de diapositive 3">
            <a:extLst>
              <a:ext uri="{FF2B5EF4-FFF2-40B4-BE49-F238E27FC236}">
                <a16:creationId xmlns:a16="http://schemas.microsoft.com/office/drawing/2014/main" id="{481413E8-BBBD-5C4A-A307-E1FD1A0964C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79FB7B7-ADDC-9947-9E43-90A228D218E0}" type="slidenum">
              <a:rPr lang="fr-FR" altLang="fr-FR" sz="1200">
                <a:solidFill>
                  <a:srgbClr val="898989"/>
                </a:solidFill>
              </a:rPr>
              <a:pPr algn="r" eaLnBrk="1" hangingPunct="1"/>
              <a:t>3</a:t>
            </a:fld>
            <a:endParaRPr lang="fr-FR" altLang="fr-FR" sz="1200">
              <a:solidFill>
                <a:srgbClr val="898989"/>
              </a:solidFill>
            </a:endParaRPr>
          </a:p>
        </p:txBody>
      </p:sp>
      <p:sp>
        <p:nvSpPr>
          <p:cNvPr id="31748" name="Espace réservé du contenu 8">
            <a:extLst>
              <a:ext uri="{FF2B5EF4-FFF2-40B4-BE49-F238E27FC236}">
                <a16:creationId xmlns:a16="http://schemas.microsoft.com/office/drawing/2014/main" id="{B90F87C8-7636-8440-8089-5D1CB454E0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2009" y="1246234"/>
            <a:ext cx="8229600" cy="4525963"/>
          </a:xfrm>
        </p:spPr>
        <p:txBody>
          <a:bodyPr/>
          <a:lstStyle/>
          <a:p>
            <a:pPr lvl="1" eaLnBrk="1" hangingPunct="1"/>
            <a:r>
              <a:rPr lang="fr-FR" altLang="fr-FR" sz="2000" dirty="0"/>
              <a:t>Main </a:t>
            </a:r>
            <a:r>
              <a:rPr lang="fr-FR" altLang="fr-FR" sz="2000" dirty="0" err="1"/>
              <a:t>activities</a:t>
            </a:r>
            <a:r>
              <a:rPr lang="fr-FR" altLang="fr-FR" sz="2000" dirty="0"/>
              <a:t> / support </a:t>
            </a:r>
            <a:r>
              <a:rPr lang="fr-FR" altLang="fr-FR" sz="2000" dirty="0" err="1"/>
              <a:t>activities</a:t>
            </a:r>
            <a:endParaRPr lang="fr-FR" altLang="fr-FR" sz="2000" dirty="0"/>
          </a:p>
          <a:p>
            <a:pPr lvl="1" eaLnBrk="1" hangingPunct="1"/>
            <a:r>
              <a:rPr lang="fr-FR" altLang="fr-FR" sz="2000" dirty="0"/>
              <a:t>Value (to the </a:t>
            </a:r>
            <a:r>
              <a:rPr lang="fr-FR" altLang="fr-FR" sz="2000" dirty="0" err="1"/>
              <a:t>customer</a:t>
            </a:r>
            <a:r>
              <a:rPr lang="fr-FR" altLang="fr-FR" sz="2000" dirty="0"/>
              <a:t>) / </a:t>
            </a:r>
            <a:r>
              <a:rPr lang="fr-FR" altLang="fr-FR" sz="2000" dirty="0" err="1"/>
              <a:t>Costs</a:t>
            </a:r>
            <a:r>
              <a:rPr lang="fr-FR" altLang="fr-FR" sz="2000" dirty="0"/>
              <a:t> (structure) </a:t>
            </a:r>
          </a:p>
          <a:p>
            <a:pPr lvl="1" eaLnBrk="1" hangingPunct="1"/>
            <a:r>
              <a:rPr lang="fr-FR" altLang="fr-FR" sz="2000" dirty="0" err="1"/>
              <a:t>Internal</a:t>
            </a:r>
            <a:r>
              <a:rPr lang="fr-FR" altLang="fr-FR" sz="2000" dirty="0"/>
              <a:t> links / </a:t>
            </a:r>
            <a:r>
              <a:rPr lang="fr-FR" altLang="fr-FR" sz="2000" dirty="0" err="1"/>
              <a:t>External</a:t>
            </a:r>
            <a:r>
              <a:rPr lang="fr-FR" altLang="fr-FR" sz="2000" dirty="0"/>
              <a:t> links</a:t>
            </a:r>
          </a:p>
        </p:txBody>
      </p:sp>
      <p:pic>
        <p:nvPicPr>
          <p:cNvPr id="6" name="Image 5" descr="Image result for value chain port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6192688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53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EC7CB-0A32-F64B-8961-0087D642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2637"/>
            <a:ext cx="7543800" cy="909414"/>
          </a:xfr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fr-FR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Designing</a:t>
            </a:r>
            <a:r>
              <a:rPr lang="fr-F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value chain </a:t>
            </a:r>
          </a:p>
        </p:txBody>
      </p:sp>
      <p:sp>
        <p:nvSpPr>
          <p:cNvPr id="32771" name="Espace réservé du contenu 2">
            <a:extLst>
              <a:ext uri="{FF2B5EF4-FFF2-40B4-BE49-F238E27FC236}">
                <a16:creationId xmlns:a16="http://schemas.microsoft.com/office/drawing/2014/main" id="{DDEA5CB1-0400-3041-BB4F-EBF2D2AC5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196753"/>
            <a:ext cx="7920880" cy="4672236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fr-FR" altLang="fr-FR" sz="2400" dirty="0" err="1"/>
              <a:t>assess</a:t>
            </a:r>
            <a:r>
              <a:rPr lang="fr-FR" altLang="fr-FR" sz="2400" dirty="0"/>
              <a:t> the contribution of </a:t>
            </a:r>
            <a:r>
              <a:rPr lang="fr-FR" altLang="fr-FR" sz="2400" dirty="0" err="1"/>
              <a:t>each</a:t>
            </a:r>
            <a:r>
              <a:rPr lang="fr-FR" altLang="fr-FR" sz="2400" dirty="0"/>
              <a:t> unit to the </a:t>
            </a:r>
            <a:r>
              <a:rPr lang="fr-FR" altLang="fr-FR" sz="2400" dirty="0" err="1"/>
              <a:t>cost</a:t>
            </a:r>
            <a:r>
              <a:rPr lang="fr-FR" altLang="fr-FR" sz="2400" dirty="0"/>
              <a:t> and value of the </a:t>
            </a:r>
            <a:r>
              <a:rPr lang="fr-FR" altLang="fr-FR" sz="2400" dirty="0" err="1"/>
              <a:t>offer</a:t>
            </a:r>
            <a:endParaRPr lang="fr-FR" altLang="fr-FR" sz="2400" dirty="0"/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fr-FR" altLang="fr-FR" sz="2400" dirty="0" err="1"/>
              <a:t>allocate</a:t>
            </a:r>
            <a:r>
              <a:rPr lang="fr-FR" altLang="fr-FR" sz="2400" dirty="0"/>
              <a:t> </a:t>
            </a:r>
            <a:r>
              <a:rPr lang="fr-FR" altLang="fr-FR" sz="2400" dirty="0" err="1"/>
              <a:t>resources</a:t>
            </a:r>
            <a:r>
              <a:rPr lang="fr-FR" altLang="fr-FR" sz="2400" dirty="0"/>
              <a:t> </a:t>
            </a:r>
            <a:r>
              <a:rPr lang="fr-FR" altLang="fr-FR" sz="2400" dirty="0" err="1"/>
              <a:t>between</a:t>
            </a:r>
            <a:r>
              <a:rPr lang="fr-FR" altLang="fr-FR" sz="2400" dirty="0"/>
              <a:t> </a:t>
            </a:r>
            <a:r>
              <a:rPr lang="fr-FR" altLang="fr-FR" sz="2400" dirty="0" err="1"/>
              <a:t>activities</a:t>
            </a:r>
            <a:endParaRPr lang="fr-FR" altLang="fr-FR" sz="2400" dirty="0"/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fr-FR" altLang="fr-FR" sz="2400" dirty="0" err="1"/>
              <a:t>evaluate</a:t>
            </a:r>
            <a:r>
              <a:rPr lang="fr-FR" altLang="fr-FR" sz="2400" dirty="0"/>
              <a:t> the links </a:t>
            </a:r>
            <a:r>
              <a:rPr lang="fr-FR" altLang="fr-FR" sz="2400" dirty="0" err="1"/>
              <a:t>with</a:t>
            </a:r>
            <a:r>
              <a:rPr lang="fr-FR" altLang="fr-FR" sz="2400" dirty="0"/>
              <a:t> </a:t>
            </a:r>
            <a:r>
              <a:rPr lang="fr-FR" altLang="fr-FR" sz="2400" dirty="0" err="1"/>
              <a:t>upstream</a:t>
            </a:r>
            <a:r>
              <a:rPr lang="fr-FR" altLang="fr-FR" sz="2400" dirty="0"/>
              <a:t> and </a:t>
            </a:r>
            <a:r>
              <a:rPr lang="fr-FR" altLang="fr-FR" sz="2400" dirty="0" err="1"/>
              <a:t>downstream</a:t>
            </a:r>
            <a:r>
              <a:rPr lang="fr-FR" altLang="fr-FR" sz="2400" dirty="0"/>
              <a:t> </a:t>
            </a:r>
            <a:r>
              <a:rPr lang="fr-FR" altLang="fr-FR" sz="2400" dirty="0" err="1"/>
              <a:t>partners</a:t>
            </a:r>
            <a:endParaRPr lang="fr-FR" altLang="fr-FR" sz="2400" dirty="0"/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fr-FR" altLang="fr-FR" sz="2400" dirty="0" err="1"/>
              <a:t>identify</a:t>
            </a:r>
            <a:r>
              <a:rPr lang="fr-FR" altLang="fr-FR" sz="2400" dirty="0"/>
              <a:t> </a:t>
            </a:r>
            <a:r>
              <a:rPr lang="fr-FR" altLang="fr-FR" sz="2400" dirty="0" err="1"/>
              <a:t>where</a:t>
            </a:r>
            <a:r>
              <a:rPr lang="fr-FR" altLang="fr-FR" sz="2400" dirty="0"/>
              <a:t> to </a:t>
            </a:r>
            <a:r>
              <a:rPr lang="fr-FR" altLang="fr-FR" sz="2400" dirty="0" err="1"/>
              <a:t>start</a:t>
            </a:r>
            <a:r>
              <a:rPr lang="fr-FR" altLang="fr-FR" sz="2400" dirty="0"/>
              <a:t> and stop the </a:t>
            </a:r>
            <a:r>
              <a:rPr lang="fr-FR" altLang="fr-FR" sz="2400" dirty="0" err="1"/>
              <a:t>company's</a:t>
            </a:r>
            <a:r>
              <a:rPr lang="fr-FR" altLang="fr-FR" sz="2400" dirty="0"/>
              <a:t> </a:t>
            </a:r>
            <a:r>
              <a:rPr lang="fr-FR" altLang="fr-FR" sz="2400" dirty="0" err="1"/>
              <a:t>activities</a:t>
            </a:r>
            <a:endParaRPr lang="fr-FR" altLang="fr-FR" sz="2400" dirty="0"/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ü"/>
            </a:pPr>
            <a:endParaRPr lang="fr-FR" altLang="fr-FR" sz="1800" dirty="0"/>
          </a:p>
        </p:txBody>
      </p:sp>
    </p:spTree>
    <p:extLst>
      <p:ext uri="{BB962C8B-B14F-4D97-AF65-F5344CB8AC3E}">
        <p14:creationId xmlns:p14="http://schemas.microsoft.com/office/powerpoint/2010/main" val="260130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F2A05-E067-C343-AD50-0F45690E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0"/>
            <a:ext cx="7543800" cy="14493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Method: </a:t>
            </a:r>
            <a:br>
              <a:rPr lang="fr-F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Choices</a:t>
            </a:r>
            <a:r>
              <a:rPr lang="fr-F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value </a:t>
            </a:r>
            <a:r>
              <a:rPr lang="fr-FR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chain</a:t>
            </a:r>
            <a:r>
              <a:rPr lang="fr-F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design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EC63D-7F4B-524B-AF32-BE78E112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1484785"/>
            <a:ext cx="7543800" cy="4384204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between the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primary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support activity groups leading to the finished product or service available on its market</a:t>
            </a:r>
          </a:p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activity, identify the resources that make it up (equipment, personnel,) and that represent a significant part of the costs and value</a:t>
            </a:r>
          </a:p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outsourcing and integration choices, processes that allow consistency between internal and external links, in particular IT tools</a:t>
            </a:r>
          </a:p>
          <a:p>
            <a:pPr marL="91440" indent="-91440" eaLnBrk="1" fontAlgn="auto" hangingPunct="1">
              <a:defRPr/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64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Image 1" descr="Résultat de recherche d'images pour &quot;supply chain value chain&quot;">
            <a:extLst>
              <a:ext uri="{FF2B5EF4-FFF2-40B4-BE49-F238E27FC236}">
                <a16:creationId xmlns:a16="http://schemas.microsoft.com/office/drawing/2014/main" id="{E82CC93A-291B-B84C-93AE-5035E6E6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764704"/>
            <a:ext cx="7543800" cy="486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6AE71E4A-829F-4146-8A48-ACCCA10D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"/>
            <a:ext cx="7543800" cy="1052736"/>
          </a:xfr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Supply</a:t>
            </a:r>
            <a:r>
              <a:rPr lang="fr-F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Chain / Value Chain</a:t>
            </a:r>
          </a:p>
        </p:txBody>
      </p:sp>
      <p:sp>
        <p:nvSpPr>
          <p:cNvPr id="34820" name="Espace réservé du contenu 3">
            <a:extLst>
              <a:ext uri="{FF2B5EF4-FFF2-40B4-BE49-F238E27FC236}">
                <a16:creationId xmlns:a16="http://schemas.microsoft.com/office/drawing/2014/main" id="{A1ACC20D-57EC-8A4B-95AF-204981C6D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38" y="5516563"/>
            <a:ext cx="7543800" cy="712787"/>
          </a:xfrm>
        </p:spPr>
        <p:txBody>
          <a:bodyPr/>
          <a:lstStyle/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Supply</a:t>
            </a:r>
            <a:r>
              <a:rPr lang="fr-FR" altLang="fr-FR" dirty="0"/>
              <a:t> </a:t>
            </a:r>
            <a:r>
              <a:rPr lang="fr-FR" altLang="fr-FR" dirty="0" err="1"/>
              <a:t>chain</a:t>
            </a:r>
            <a:r>
              <a:rPr lang="fr-FR" altLang="fr-FR" dirty="0"/>
              <a:t> corresponds to the flow of information, </a:t>
            </a:r>
            <a:r>
              <a:rPr lang="fr-FR" altLang="fr-FR" dirty="0" err="1"/>
              <a:t>products</a:t>
            </a:r>
            <a:r>
              <a:rPr lang="fr-FR" altLang="fr-FR" dirty="0"/>
              <a:t>, </a:t>
            </a:r>
            <a:r>
              <a:rPr lang="fr-FR" altLang="fr-FR" dirty="0" err="1"/>
              <a:t>materials</a:t>
            </a:r>
            <a:r>
              <a:rPr lang="fr-FR" altLang="fr-FR" dirty="0"/>
              <a:t> and finance </a:t>
            </a:r>
            <a:r>
              <a:rPr lang="fr-FR" altLang="fr-FR" dirty="0" err="1"/>
              <a:t>between</a:t>
            </a:r>
            <a:r>
              <a:rPr lang="fr-FR" altLang="fr-FR" dirty="0"/>
              <a:t> the </a:t>
            </a:r>
            <a:r>
              <a:rPr lang="fr-FR" altLang="fr-FR" dirty="0" err="1"/>
              <a:t>different</a:t>
            </a:r>
            <a:r>
              <a:rPr lang="fr-FR" altLang="fr-FR" dirty="0"/>
              <a:t> stages of the Value </a:t>
            </a:r>
            <a:r>
              <a:rPr lang="fr-FR" altLang="fr-FR" dirty="0" err="1"/>
              <a:t>chain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3760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3770F27-1B94-894B-9D4A-97D50CE645ED}"/>
              </a:ext>
            </a:extLst>
          </p:cNvPr>
          <p:cNvSpPr txBox="1">
            <a:spLocks/>
          </p:cNvSpPr>
          <p:nvPr/>
        </p:nvSpPr>
        <p:spPr>
          <a:xfrm>
            <a:off x="539552" y="1"/>
            <a:ext cx="75438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fr-FR" sz="4400">
                <a:solidFill>
                  <a:schemeClr val="tx1">
                    <a:lumMod val="75000"/>
                    <a:lumOff val="25000"/>
                  </a:schemeClr>
                </a:solidFill>
              </a:rPr>
              <a:t>Supply Chain / Value Chain</a:t>
            </a:r>
            <a:endParaRPr lang="fr-FR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038EFC-A144-3F41-923E-8CAA5841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69482"/>
            <a:ext cx="8049840" cy="505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2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968FF-59AB-4C46-A003-E485CAEB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"/>
            <a:ext cx="7543800" cy="1148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fr-FR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Supply chain</a:t>
            </a:r>
            <a:r>
              <a:rPr lang="fr-F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management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B94D6-6630-FF40-9DB4-062A8EDB5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196752"/>
            <a:ext cx="4253096" cy="4672342"/>
          </a:xfrm>
          <a:solidFill>
            <a:schemeClr val="bg1"/>
          </a:solidFill>
        </p:spPr>
        <p:txBody>
          <a:bodyPr rtlCol="0">
            <a:noAutofit/>
          </a:bodyPr>
          <a:lstStyle/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and design a product to meet consumer demand</a:t>
            </a:r>
          </a:p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Supply the materials or components for production</a:t>
            </a:r>
          </a:p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 of production and delivery</a:t>
            </a:r>
          </a:p>
          <a:p>
            <a:pPr marL="457200" indent="-457200" eaLnBrk="1" fontAlgn="auto" hangingPunct="1">
              <a:buFont typeface="+mj-lt"/>
              <a:buAutoNum type="arabicPeriod" startAt="3"/>
              <a:defRPr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Deliver the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 of stocks and product flows to avoid supply disruptions.</a:t>
            </a:r>
          </a:p>
          <a:p>
            <a:pPr marL="457200" indent="-457200" eaLnBrk="1" fontAlgn="auto" hangingPunct="1">
              <a:buFont typeface="+mj-lt"/>
              <a:buAutoNum type="arabicPeriod" startAt="3"/>
              <a:defRPr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Accept returns of defective products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6056" y="1568720"/>
            <a:ext cx="3731079" cy="372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4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95A84-5C59-3A41-9DDD-5D6CA6FB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0"/>
            <a:ext cx="8214171" cy="14493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fr-FR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Synchronize</a:t>
            </a:r>
            <a:r>
              <a:rPr lang="fr-F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supply</a:t>
            </a:r>
            <a:r>
              <a:rPr lang="fr-F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flows with value flows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4606F-2D76-1348-8629-62C9AD21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84785"/>
            <a:ext cx="8136904" cy="4752528"/>
          </a:xfrm>
          <a:solidFill>
            <a:schemeClr val="bg1"/>
          </a:solidFill>
        </p:spPr>
        <p:txBody>
          <a:bodyPr rtlCol="0">
            <a:normAutofit fontScale="77500" lnSpcReduction="20000"/>
          </a:bodyPr>
          <a:lstStyle/>
          <a:p>
            <a:pPr marL="0" indent="0" eaLnBrk="1" fontAlgn="auto" hangingPunct="1">
              <a:buClr>
                <a:schemeClr val="tx1"/>
              </a:buClr>
              <a:buNone/>
              <a:defRPr/>
            </a:pPr>
            <a:r>
              <a:rPr lang="fr-FR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Rapid evolution of customer demands in terms of tastes, preferences </a:t>
            </a:r>
          </a:p>
          <a:p>
            <a:pPr marL="0" indent="0" eaLnBrk="1" fontAlgn="auto" hangingPunct="1">
              <a:buClr>
                <a:schemeClr val="tx1"/>
              </a:buClr>
              <a:buNone/>
              <a:defRPr/>
            </a:pPr>
            <a:r>
              <a:rPr lang="fr-FR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Integrate supply chains and value chains :</a:t>
            </a:r>
          </a:p>
          <a:p>
            <a:pPr marL="749300" lvl="1" indent="-457200" eaLnBrk="1" fontAlgn="auto" hangingPunct="1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fr-F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material flow and product delivery are synchronized and streamlined, </a:t>
            </a:r>
          </a:p>
          <a:p>
            <a:pPr marL="749300" lvl="1" indent="-457200" eaLnBrk="1" fontAlgn="auto" hangingPunct="1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fr-F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information, knowledge and financial flows are integrated and instantaneous. </a:t>
            </a:r>
          </a:p>
          <a:p>
            <a:pPr marL="0" indent="0" eaLnBrk="1" fontAlgn="auto" hangingPunct="1">
              <a:buClr>
                <a:schemeClr val="tx1"/>
              </a:buClr>
              <a:buNone/>
              <a:defRPr/>
            </a:pPr>
            <a:r>
              <a:rPr lang="fr-FR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requires:</a:t>
            </a:r>
          </a:p>
          <a:p>
            <a:pPr marL="749300" lvl="1" indent="-457200" eaLnBrk="1" fontAlgn="auto" hangingPunct="1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fr-F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good integration between product design, production capacity, delivery processes and customer demand information. </a:t>
            </a:r>
          </a:p>
          <a:p>
            <a:pPr marL="749300" lvl="1" indent="-457200" eaLnBrk="1" fontAlgn="auto" hangingPunct="1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fr-F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global vision of the process from start to finish throughout the product life cycle and across geographical borders. </a:t>
            </a:r>
          </a:p>
          <a:p>
            <a:pPr marL="0" indent="0" eaLnBrk="1" fontAlgn="auto" hangingPunct="1">
              <a:buClr>
                <a:schemeClr val="tx1"/>
              </a:buClr>
              <a:buNone/>
              <a:defRPr/>
            </a:pPr>
            <a:r>
              <a:rPr lang="fr-FR" sz="2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Companies that fully integrate simultaneous value and supply flows achieve high performance.</a:t>
            </a:r>
          </a:p>
          <a:p>
            <a:pPr eaLnBrk="1" fontAlgn="auto" hangingPunct="1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5500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941</TotalTime>
  <Words>423</Words>
  <Application>Microsoft Macintosh PowerPoint</Application>
  <PresentationFormat>Affichage à l'écran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Wingdings</vt:lpstr>
      <vt:lpstr>Rétrospective</vt:lpstr>
      <vt:lpstr>MSC DSBA Strategy &amp; Management</vt:lpstr>
      <vt:lpstr>Value Chain</vt:lpstr>
      <vt:lpstr>The company as a value chain</vt:lpstr>
      <vt:lpstr>Designing the value chain </vt:lpstr>
      <vt:lpstr>Method:  Choices in value chain design</vt:lpstr>
      <vt:lpstr>Supply Chain / Value Chain</vt:lpstr>
      <vt:lpstr>Présentation PowerPoint</vt:lpstr>
      <vt:lpstr>Supply chain management</vt:lpstr>
      <vt:lpstr>Synchronize supply flows with value flows </vt:lpstr>
      <vt:lpstr>Industry as a value chain</vt:lpstr>
      <vt:lpstr>Présentation PowerPoint</vt:lpstr>
      <vt:lpstr>Value chain and value chain  Tourism and disintermediation</vt:lpstr>
      <vt:lpstr>Case Study ZARA Value 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SE1200.  GE gestion d’entreprise</dc:title>
  <dc:creator>mounoud</dc:creator>
  <cp:lastModifiedBy>Charlotte Godelle</cp:lastModifiedBy>
  <cp:revision>140</cp:revision>
  <dcterms:created xsi:type="dcterms:W3CDTF">2013-10-04T21:02:44Z</dcterms:created>
  <dcterms:modified xsi:type="dcterms:W3CDTF">2021-06-11T08:06:44Z</dcterms:modified>
</cp:coreProperties>
</file>