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96" r:id="rId2"/>
    <p:sldMasterId id="2147483712" r:id="rId3"/>
    <p:sldMasterId id="2147483720" r:id="rId4"/>
  </p:sldMasterIdLst>
  <p:notesMasterIdLst>
    <p:notesMasterId r:id="rId17"/>
  </p:notesMasterIdLst>
  <p:handoutMasterIdLst>
    <p:handoutMasterId r:id="rId18"/>
  </p:handoutMasterIdLst>
  <p:sldIdLst>
    <p:sldId id="329" r:id="rId5"/>
    <p:sldId id="310" r:id="rId6"/>
    <p:sldId id="315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340"/>
    <a:srgbClr val="BB0000"/>
    <a:srgbClr val="002D72"/>
    <a:srgbClr val="A41B30"/>
    <a:srgbClr val="EB3644"/>
    <a:srgbClr val="042E6F"/>
    <a:srgbClr val="E2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28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FD53E3-6C3D-7F4B-BFC6-69E6238306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DDA42-B22A-354A-8873-1458874846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F81AD-4332-E949-844C-31A6F1FB7B96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4AC4B-DFB5-5C4B-91E4-52FCB9C298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43DD7-889D-BF41-8A0C-41B823F55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8D5F3-26FE-4545-B0BF-A4A8CBE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918A-5A92-A74D-9AEC-ECA8F0CF2C0D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71660-0C33-7A45-B822-C224A545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4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B62DD0-FC47-C44E-A65D-299BC2DF95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5971" y="1579118"/>
            <a:ext cx="6200234" cy="15766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4400" b="1" i="0">
                <a:solidFill>
                  <a:srgbClr val="EF33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Insert headline text here.</a:t>
            </a:r>
          </a:p>
        </p:txBody>
      </p:sp>
    </p:spTree>
    <p:extLst>
      <p:ext uri="{BB962C8B-B14F-4D97-AF65-F5344CB8AC3E}">
        <p14:creationId xmlns:p14="http://schemas.microsoft.com/office/powerpoint/2010/main" val="20416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942A7-7B24-2441-A89A-20FD9690E3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5971" y="1579118"/>
            <a:ext cx="6200234" cy="15766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4400" b="1" i="0">
                <a:solidFill>
                  <a:srgbClr val="EF33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Insert headline text here.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7E4C4-D2D8-6D45-BEE4-3311950125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75972" y="4081346"/>
            <a:ext cx="6200234" cy="5355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182880" tIns="182880" rIns="0" bIns="182880" anchor="t" anchorCtr="0">
            <a:spAutoFit/>
          </a:bodyPr>
          <a:lstStyle>
            <a:lvl1pPr marL="0" indent="0" algn="l">
              <a:buNone/>
              <a:defRPr sz="1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Insert name, title and/or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7083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709F57-6DEE-1641-87D8-975E8D59BD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15" y="1121918"/>
            <a:ext cx="6144322" cy="15766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4400" b="1" i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Insert headline text here.</a:t>
            </a:r>
          </a:p>
        </p:txBody>
      </p:sp>
    </p:spTree>
    <p:extLst>
      <p:ext uri="{BB962C8B-B14F-4D97-AF65-F5344CB8AC3E}">
        <p14:creationId xmlns:p14="http://schemas.microsoft.com/office/powerpoint/2010/main" val="15937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B19CB2A-C2DB-C94A-8482-3036CF6D44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1015" y="4939990"/>
            <a:ext cx="6144322" cy="5355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182880" tIns="182880" rIns="0" bIns="182880" anchor="t" anchorCtr="0">
            <a:spAutoFit/>
          </a:bodyPr>
          <a:lstStyle>
            <a:lvl1pPr marL="0" indent="0" algn="l">
              <a:buNone/>
              <a:defRPr sz="1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Insert name, title and/or contact information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23254BE-5E47-EE41-B406-87E6AE10C0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15" y="1121918"/>
            <a:ext cx="6144322" cy="15766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4400" b="1" i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FontTx/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Insert headline text here.</a:t>
            </a:r>
          </a:p>
        </p:txBody>
      </p:sp>
    </p:spTree>
    <p:extLst>
      <p:ext uri="{BB962C8B-B14F-4D97-AF65-F5344CB8AC3E}">
        <p14:creationId xmlns:p14="http://schemas.microsoft.com/office/powerpoint/2010/main" val="8099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D835805-6014-2141-98E9-DA4E550C5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6703" y="1"/>
            <a:ext cx="9186982" cy="1345323"/>
          </a:xfrm>
          <a:prstGeom prst="rect">
            <a:avLst/>
          </a:prstGeom>
        </p:spPr>
        <p:txBody>
          <a:bodyPr wrap="square" lIns="0" tIns="182880" rIns="0" bIns="91440" anchor="ctr" anchorCtr="0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805DF5D-3854-F746-954C-4A4213305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703" y="1597800"/>
            <a:ext cx="9143437" cy="168251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571500" indent="-57150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7900" indent="-406400">
              <a:lnSpc>
                <a:spcPct val="100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System Font Regular"/>
              <a:buChar char="-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373188" indent="-395288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en-US" dirty="0"/>
              <a:t>Insert text	</a:t>
            </a:r>
          </a:p>
          <a:p>
            <a:pPr lvl="1"/>
            <a:r>
              <a:rPr lang="en-US" dirty="0"/>
              <a:t>Insert text</a:t>
            </a:r>
          </a:p>
          <a:p>
            <a:pPr lvl="2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053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D835805-6014-2141-98E9-DA4E550C5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6703" y="1"/>
            <a:ext cx="9186982" cy="1345323"/>
          </a:xfrm>
          <a:prstGeom prst="rect">
            <a:avLst/>
          </a:prstGeom>
        </p:spPr>
        <p:txBody>
          <a:bodyPr wrap="square" lIns="0" tIns="182880" rIns="0" bIns="91440" anchor="ctr" anchorCtr="0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B49303-0905-3C40-92D4-2BC0D8C922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999034" y="6219271"/>
            <a:ext cx="1328547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 Slide </a:t>
            </a:r>
            <a:fld id="{0FA8B5A2-702C-1B46-88EE-D9D7E5F12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BCF5-9C4C-D742-B02C-48FD49FEF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9378" y="6401833"/>
            <a:ext cx="2260600" cy="174600"/>
          </a:xfrm>
          <a:prstGeom prst="rect">
            <a:avLst/>
          </a:prstGeom>
        </p:spPr>
        <p:txBody>
          <a:bodyPr bIns="0"/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US" dirty="0"/>
              <a:t>Insert copyright text here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4B31B72A-7CB2-8545-ACAE-D8FD9C8924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703" y="1597800"/>
            <a:ext cx="9143437" cy="168251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571500" indent="-57150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7900" indent="-406400">
              <a:lnSpc>
                <a:spcPct val="100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System Font Regular"/>
              <a:buChar char="-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373188" indent="-395288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en-US" dirty="0"/>
              <a:t>Insert text	</a:t>
            </a:r>
          </a:p>
          <a:p>
            <a:pPr lvl="1"/>
            <a:r>
              <a:rPr lang="en-US" dirty="0"/>
              <a:t>Insert text</a:t>
            </a:r>
          </a:p>
          <a:p>
            <a:pPr lvl="2"/>
            <a:r>
              <a:rPr lang="en-US" dirty="0"/>
              <a:t>Insert 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C688C87-4D7B-6A41-B3DD-73314B9A6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23685" y="495355"/>
            <a:ext cx="1642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FC9FC5A-E6CD-9D4A-862F-FEE7119A6FBE}" type="datetime4">
              <a:rPr lang="en-US" smtClean="0"/>
              <a:t>February 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D835805-6014-2141-98E9-DA4E550C5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6703" y="1"/>
            <a:ext cx="9186982" cy="1345323"/>
          </a:xfrm>
          <a:prstGeom prst="rect">
            <a:avLst/>
          </a:prstGeom>
        </p:spPr>
        <p:txBody>
          <a:bodyPr wrap="square" lIns="0" tIns="182880" rIns="0" bIns="91440" anchor="ctr" anchorCtr="0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F7DC2315-BC8E-C440-B326-6B885835AA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704" y="1597800"/>
            <a:ext cx="4928676" cy="155940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571500" indent="-57150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7900" indent="-406400">
              <a:lnSpc>
                <a:spcPct val="100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System Font Regular"/>
              <a:buChar char="-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373188" indent="-395288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Insert text</a:t>
            </a:r>
          </a:p>
          <a:p>
            <a:pPr lvl="2"/>
            <a:r>
              <a:rPr lang="en-US" dirty="0"/>
              <a:t>Insert text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849A3DB-3E6B-E74D-83F2-9B7B320C4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0346" y="1597800"/>
            <a:ext cx="4928676" cy="155940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571500" indent="-571500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  <a:tabLst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7900" indent="-406400">
              <a:lnSpc>
                <a:spcPct val="100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System Font Regular"/>
              <a:buChar char="-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373188" indent="-395288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Insert text</a:t>
            </a:r>
          </a:p>
          <a:p>
            <a:pPr lvl="2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3269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F31B-381D-4F2C-B4A6-8B587144A94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9820CA-980C-45C4-9C3B-4DBCF59DC5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51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D835805-6014-2141-98E9-DA4E550C5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6703" y="1"/>
            <a:ext cx="9186982" cy="1345323"/>
          </a:xfrm>
          <a:prstGeom prst="rect">
            <a:avLst/>
          </a:prstGeom>
        </p:spPr>
        <p:txBody>
          <a:bodyPr wrap="square" lIns="0" tIns="182880" rIns="0" bIns="91440" anchor="ctr" anchorCtr="0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324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374871-D3F4-6D46-872D-6962727599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11553335" y="0"/>
            <a:ext cx="650240" cy="650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65F61-4F43-1145-90F8-6F49ECB34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</a:blip>
          <a:srcRect r="1780"/>
          <a:stretch/>
        </p:blipFill>
        <p:spPr>
          <a:xfrm>
            <a:off x="11353801" y="-1"/>
            <a:ext cx="838200" cy="853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7A6B1-4462-E149-B995-38A4EA14A3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DB4C0-D5D9-ED44-974C-5BFC240EC4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353801" y="0"/>
            <a:ext cx="838199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241E7F-F841-2442-9DDA-5A18302C2C5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98404-AC0B-D040-AA20-210C4FF07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A73A-B6DC-6841-8EDD-41D509AFC5A8}" type="datetime4">
              <a:rPr lang="en-US" smtClean="0"/>
              <a:t>February 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1FBB-A852-A148-A678-C571A25C6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CBD0-CD81-7A4B-B61A-1228D91E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D8D2-D3EC-F54D-AD52-6BEB8DB2D4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74871-D3F4-6D46-872D-69627275990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5000"/>
          </a:blip>
          <a:stretch>
            <a:fillRect/>
          </a:stretch>
        </p:blipFill>
        <p:spPr>
          <a:xfrm>
            <a:off x="11553335" y="0"/>
            <a:ext cx="650240" cy="65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E46A07-9BF1-4943-BC4F-70256DC64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/>
          </a:blip>
          <a:srcRect r="1780"/>
          <a:stretch/>
        </p:blipFill>
        <p:spPr>
          <a:xfrm>
            <a:off x="11353801" y="-1"/>
            <a:ext cx="838200" cy="853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403E2-AEA9-4647-9A73-4D018453173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353801" y="0"/>
            <a:ext cx="838199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735E26-9B84-7E4F-8E19-C155BC33F293}"/>
              </a:ext>
            </a:extLst>
          </p:cNvPr>
          <p:cNvSpPr/>
          <p:nvPr userDrawn="1"/>
        </p:nvSpPr>
        <p:spPr>
          <a:xfrm>
            <a:off x="0" y="1"/>
            <a:ext cx="12192000" cy="1355834"/>
          </a:xfrm>
          <a:prstGeom prst="rect">
            <a:avLst/>
          </a:prstGeom>
          <a:gradFill flip="none" rotWithShape="1">
            <a:gsLst>
              <a:gs pos="30000">
                <a:srgbClr val="BB0000">
                  <a:lumMod val="99000"/>
                </a:srgbClr>
              </a:gs>
              <a:gs pos="0">
                <a:srgbClr val="EF3340"/>
              </a:gs>
              <a:gs pos="80000">
                <a:srgbClr val="002D72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2CC4D-0536-3942-8636-2251E30E5EC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6420" y="6113119"/>
            <a:ext cx="2769870" cy="505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5EA5C-EEFF-9042-84EC-F44BDA0AEF5E}"/>
              </a:ext>
            </a:extLst>
          </p:cNvPr>
          <p:cNvSpPr txBox="1"/>
          <p:nvPr userDrawn="1"/>
        </p:nvSpPr>
        <p:spPr>
          <a:xfrm>
            <a:off x="3656213" y="6415392"/>
            <a:ext cx="19300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0" i="1" dirty="0">
                <a:latin typeface="Times" pitchFamily="2" charset="0"/>
              </a:rPr>
              <a:t>William Larimer Mellon, Founder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5D9CA-191C-7148-83EE-E9A92A3E259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553335" y="0"/>
            <a:ext cx="638665" cy="638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B7FE7-037B-0744-A451-27B038F9772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86809" y="5263376"/>
            <a:ext cx="1405191" cy="15489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A9797E-0E47-E744-A1E2-FAD04029A989}"/>
              </a:ext>
            </a:extLst>
          </p:cNvPr>
          <p:cNvSpPr/>
          <p:nvPr userDrawn="1"/>
        </p:nvSpPr>
        <p:spPr>
          <a:xfrm>
            <a:off x="0" y="6812280"/>
            <a:ext cx="12192000" cy="91439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2" r:id="rId2"/>
    <p:sldLayoutId id="2147483715" r:id="rId3"/>
    <p:sldLayoutId id="214748372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08A5-1803-6C43-8FC5-835217C25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92533" y="342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E18A-28CA-AB4C-BF10-0A7A9342A480}" type="datetime4">
              <a:rPr lang="en-US" smtClean="0"/>
              <a:t>February 8, 2019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35E26-9B84-7E4F-8E19-C155BC33F293}"/>
              </a:ext>
            </a:extLst>
          </p:cNvPr>
          <p:cNvSpPr/>
          <p:nvPr userDrawn="1"/>
        </p:nvSpPr>
        <p:spPr>
          <a:xfrm>
            <a:off x="0" y="1"/>
            <a:ext cx="12192000" cy="1355834"/>
          </a:xfrm>
          <a:prstGeom prst="rect">
            <a:avLst/>
          </a:prstGeom>
          <a:gradFill flip="none" rotWithShape="1">
            <a:gsLst>
              <a:gs pos="30000">
                <a:srgbClr val="BB0000">
                  <a:lumMod val="99000"/>
                </a:srgbClr>
              </a:gs>
              <a:gs pos="0">
                <a:srgbClr val="EF3340"/>
              </a:gs>
              <a:gs pos="80000">
                <a:srgbClr val="002D72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5D9CA-191C-7148-83EE-E9A92A3E2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3335" y="0"/>
            <a:ext cx="638665" cy="6386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199905-23D5-2546-9B15-3FE95EE2921E}"/>
              </a:ext>
            </a:extLst>
          </p:cNvPr>
          <p:cNvSpPr/>
          <p:nvPr userDrawn="1"/>
        </p:nvSpPr>
        <p:spPr>
          <a:xfrm>
            <a:off x="0" y="6812280"/>
            <a:ext cx="12192000" cy="91439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F29683-C261-F948-84DF-5C5B740DC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971" y="1579118"/>
            <a:ext cx="6200234" cy="2291424"/>
          </a:xfrm>
        </p:spPr>
        <p:txBody>
          <a:bodyPr/>
          <a:lstStyle/>
          <a:p>
            <a:r>
              <a:rPr lang="en-US" dirty="0"/>
              <a:t>INTERMEDIATE</a:t>
            </a:r>
          </a:p>
          <a:p>
            <a:r>
              <a:rPr lang="en-US" dirty="0"/>
              <a:t>MICROECONOMICS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0B083-6E26-A24C-8648-E8354CCD4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5971" y="3335011"/>
            <a:ext cx="6200234" cy="535531"/>
          </a:xfrm>
        </p:spPr>
        <p:txBody>
          <a:bodyPr/>
          <a:lstStyle/>
          <a:p>
            <a:r>
              <a:rPr lang="en-US" dirty="0"/>
              <a:t>SPRING 2019, PROFESSOR ANH NGUYEN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2790B-A7B3-A244-B679-6C65FA109F24}"/>
              </a:ext>
            </a:extLst>
          </p:cNvPr>
          <p:cNvSpPr txBox="1"/>
          <p:nvPr/>
        </p:nvSpPr>
        <p:spPr>
          <a:xfrm>
            <a:off x="5782614" y="3059668"/>
            <a:ext cx="56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DEMAND – PRICE ELASTICITY</a:t>
            </a:r>
          </a:p>
        </p:txBody>
      </p:sp>
    </p:spTree>
    <p:extLst>
      <p:ext uri="{BB962C8B-B14F-4D97-AF65-F5344CB8AC3E}">
        <p14:creationId xmlns:p14="http://schemas.microsoft.com/office/powerpoint/2010/main" val="34780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599"/>
            <a:ext cx="10871200" cy="107410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Cross-Price Elasticity</a:t>
            </a:r>
            <a:br>
              <a:rPr lang="en-US" dirty="0"/>
            </a:br>
            <a:r>
              <a:rPr lang="en-US" dirty="0"/>
              <a:t>Perfect Complements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consumer’s optimization problem: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currently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1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599"/>
            <a:ext cx="10871200" cy="107410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Cross-Price Elasticity</a:t>
            </a:r>
            <a:br>
              <a:rPr lang="en-US" dirty="0"/>
            </a:br>
            <a:r>
              <a:rPr lang="en-US" dirty="0"/>
              <a:t>Perfect Complements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consumer’s optimization problem: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(check that you can derive this)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48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599"/>
            <a:ext cx="10871200" cy="107410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Cross-Price Elasticity</a:t>
            </a:r>
            <a:br>
              <a:rPr lang="en-US" dirty="0"/>
            </a:br>
            <a:r>
              <a:rPr lang="en-US" dirty="0"/>
              <a:t>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consumer’s optimization problem: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What is the own-price elasticity ?  What is the cross-price elasticity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Demand Functions</a:t>
            </a:r>
          </a:p>
        </p:txBody>
      </p:sp>
      <p:pic>
        <p:nvPicPr>
          <p:cNvPr id="5" name="Picture 4" descr="tbl04_0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752600"/>
            <a:ext cx="8081935" cy="41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36648" y="1600200"/>
                <a:ext cx="7997952" cy="48768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Price</a:t>
                </a:r>
                <a:r>
                  <a:rPr lang="en-US" dirty="0"/>
                  <a:t> elasticity of demand: Percentage  change in the quantity demanded in response to a given percentage change in </a:t>
                </a:r>
                <a:r>
                  <a:rPr lang="en-US" i="1" dirty="0"/>
                  <a:t>price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𝑑𝑒𝑚𝑎𝑛𝑑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𝑝𝑟𝑖𝑐𝑒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Elasticity is a unit-less measure, i.e. percentage differences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36648" y="1600200"/>
                <a:ext cx="7997952" cy="4876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price elasticity of demand is also called the </a:t>
                </a:r>
                <a:r>
                  <a:rPr lang="en-US" i="1" dirty="0"/>
                  <a:t>own-price </a:t>
                </a:r>
                <a:r>
                  <a:rPr lang="en-US" dirty="0"/>
                  <a:t>elasticity of demand. </a:t>
                </a:r>
              </a:p>
              <a:p>
                <a:endParaRPr lang="en-US" dirty="0"/>
              </a:p>
              <a:p>
                <a:r>
                  <a:rPr lang="en-US" dirty="0"/>
                  <a:t>There’s another notion of price elasticity: </a:t>
                </a:r>
                <a:r>
                  <a:rPr lang="en-US" b="1" dirty="0"/>
                  <a:t>cross-price elasticity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𝑑𝑒𝑚𝑎𝑛𝑑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1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𝑝𝑟𝑖𝑐𝑒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2</m:t>
                          </m:r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𝑑𝑒𝑚𝑎𝑛𝑑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2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𝑝𝑟𝑖𝑐𝑒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1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6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Cross-Price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price elasticity of demand is also called the </a:t>
                </a:r>
                <a:r>
                  <a:rPr lang="en-US" i="1" dirty="0"/>
                  <a:t>own-price </a:t>
                </a:r>
                <a:r>
                  <a:rPr lang="en-US" dirty="0"/>
                  <a:t>elasticity of demand. </a:t>
                </a:r>
              </a:p>
              <a:p>
                <a:endParaRPr lang="en-US" dirty="0"/>
              </a:p>
              <a:p>
                <a:r>
                  <a:rPr lang="en-US" dirty="0"/>
                  <a:t>There’s another notion of price elasticity: </a:t>
                </a:r>
                <a:r>
                  <a:rPr lang="en-US" b="1" dirty="0"/>
                  <a:t>cross-price elasticity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𝑑𝑒𝑚𝑎𝑛𝑑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1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𝑝𝑟𝑖𝑐𝑒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2</m:t>
                          </m:r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𝑑𝑒𝑚𝑎𝑛𝑑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2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%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𝑐h𝑎𝑛𝑔𝑒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𝑝𝑟𝑖𝑐𝑒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𝑔𝑜𝑜𝑑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1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1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Cross-Price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perfect substitutes: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also seen perfect complements: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 are they called “perfect” ? </a:t>
                </a:r>
              </a:p>
              <a:p>
                <a:pPr lvl="1"/>
                <a:r>
                  <a:rPr lang="en-US" dirty="0"/>
                  <a:t>What about imperfect substitutes and imperfect complements?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Cross-Price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goods are substitutes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goods are complements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/>
                  <a:t> always have the same sign, so you don’t have to check both.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0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599"/>
            <a:ext cx="10871200" cy="107410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Cross-Price Elasticity</a:t>
            </a:r>
            <a:br>
              <a:rPr lang="en-US" dirty="0"/>
            </a:br>
            <a:r>
              <a:rPr lang="en-US" dirty="0"/>
              <a:t>Perfect Substitutes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consumer’s optimization problem: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currently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careful, because the demand is not differentiable!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33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599"/>
            <a:ext cx="10871200" cy="1074107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Cross-Price Elasticity</a:t>
            </a:r>
            <a:br>
              <a:rPr lang="en-US" dirty="0"/>
            </a:br>
            <a:r>
              <a:rPr lang="en-US" dirty="0"/>
              <a:t>Perfect Substitutes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consumer’s optimization problem: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currently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careful, because the demand is not differentiable! 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6220" y="1600200"/>
                <a:ext cx="10187188" cy="4208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1137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1">
  <a:themeElements>
    <a:clrScheme name="Tepper School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0000"/>
      </a:accent1>
      <a:accent2>
        <a:srgbClr val="EF3340"/>
      </a:accent2>
      <a:accent3>
        <a:srgbClr val="F2A900"/>
      </a:accent3>
      <a:accent4>
        <a:srgbClr val="002C71"/>
      </a:accent4>
      <a:accent5>
        <a:srgbClr val="0082BA"/>
      </a:accent5>
      <a:accent6>
        <a:srgbClr val="DBD9D6"/>
      </a:accent6>
      <a:hlink>
        <a:srgbClr val="BB0000"/>
      </a:hlink>
      <a:folHlink>
        <a:srgbClr val="00885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ansition Slide 2">
  <a:themeElements>
    <a:clrScheme name="Tepper School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0000"/>
      </a:accent1>
      <a:accent2>
        <a:srgbClr val="EF3340"/>
      </a:accent2>
      <a:accent3>
        <a:srgbClr val="F2A900"/>
      </a:accent3>
      <a:accent4>
        <a:srgbClr val="002C71"/>
      </a:accent4>
      <a:accent5>
        <a:srgbClr val="0082BA"/>
      </a:accent5>
      <a:accent6>
        <a:srgbClr val="DBD9D6"/>
      </a:accent6>
      <a:hlink>
        <a:srgbClr val="BB0000"/>
      </a:hlink>
      <a:folHlink>
        <a:srgbClr val="00885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Tepper School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0000"/>
      </a:accent1>
      <a:accent2>
        <a:srgbClr val="EF3340"/>
      </a:accent2>
      <a:accent3>
        <a:srgbClr val="F2A900"/>
      </a:accent3>
      <a:accent4>
        <a:srgbClr val="002C71"/>
      </a:accent4>
      <a:accent5>
        <a:srgbClr val="0082BA"/>
      </a:accent5>
      <a:accent6>
        <a:srgbClr val="DBD9D6"/>
      </a:accent6>
      <a:hlink>
        <a:srgbClr val="BB0000"/>
      </a:hlink>
      <a:folHlink>
        <a:srgbClr val="0088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nk Title Slide">
  <a:themeElements>
    <a:clrScheme name="Tepper School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0000"/>
      </a:accent1>
      <a:accent2>
        <a:srgbClr val="EF3340"/>
      </a:accent2>
      <a:accent3>
        <a:srgbClr val="F2A900"/>
      </a:accent3>
      <a:accent4>
        <a:srgbClr val="002C71"/>
      </a:accent4>
      <a:accent5>
        <a:srgbClr val="0082BA"/>
      </a:accent5>
      <a:accent6>
        <a:srgbClr val="DBD9D6"/>
      </a:accent6>
      <a:hlink>
        <a:srgbClr val="BB0000"/>
      </a:hlink>
      <a:folHlink>
        <a:srgbClr val="0088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290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System Font Regular</vt:lpstr>
      <vt:lpstr>Times</vt:lpstr>
      <vt:lpstr>Times New Roman</vt:lpstr>
      <vt:lpstr>Verdana</vt:lpstr>
      <vt:lpstr>Title Slide 1</vt:lpstr>
      <vt:lpstr>Transition Slide 2</vt:lpstr>
      <vt:lpstr>1_Custom Design</vt:lpstr>
      <vt:lpstr>Blank Title Slide</vt:lpstr>
      <vt:lpstr>PowerPoint Presentation</vt:lpstr>
      <vt:lpstr>Demand Functions</vt:lpstr>
      <vt:lpstr>Price Elasticity</vt:lpstr>
      <vt:lpstr>Price Elasticity</vt:lpstr>
      <vt:lpstr>Cross-Price Elasticity</vt:lpstr>
      <vt:lpstr>Cross-Price Elasticity</vt:lpstr>
      <vt:lpstr>Cross-Price Elasticity</vt:lpstr>
      <vt:lpstr>Cross-Price Elasticity Perfect Substitutes</vt:lpstr>
      <vt:lpstr>Cross-Price Elasticity Perfect Substitutes</vt:lpstr>
      <vt:lpstr>Cross-Price Elasticity Perfect Complements</vt:lpstr>
      <vt:lpstr>Cross-Price Elasticity Perfect Complements</vt:lpstr>
      <vt:lpstr>Cross-Price Elasticity More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josephm1</dc:creator>
  <cp:lastModifiedBy>anhnguye</cp:lastModifiedBy>
  <cp:revision>146</cp:revision>
  <cp:lastPrinted>2019-01-25T20:18:10Z</cp:lastPrinted>
  <dcterms:created xsi:type="dcterms:W3CDTF">2018-07-06T20:17:44Z</dcterms:created>
  <dcterms:modified xsi:type="dcterms:W3CDTF">2019-02-09T03:10:06Z</dcterms:modified>
</cp:coreProperties>
</file>