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79"/>
  </p:notesMasterIdLst>
  <p:sldIdLst>
    <p:sldId id="256" r:id="rId2"/>
    <p:sldId id="257" r:id="rId3"/>
    <p:sldId id="352" r:id="rId4"/>
    <p:sldId id="431" r:id="rId5"/>
    <p:sldId id="427" r:id="rId6"/>
    <p:sldId id="366" r:id="rId7"/>
    <p:sldId id="368" r:id="rId8"/>
    <p:sldId id="367" r:id="rId9"/>
    <p:sldId id="394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429" r:id="rId25"/>
    <p:sldId id="391" r:id="rId26"/>
    <p:sldId id="392" r:id="rId27"/>
    <p:sldId id="390" r:id="rId28"/>
    <p:sldId id="389" r:id="rId29"/>
    <p:sldId id="393" r:id="rId30"/>
    <p:sldId id="353" r:id="rId31"/>
    <p:sldId id="358" r:id="rId32"/>
    <p:sldId id="357" r:id="rId33"/>
    <p:sldId id="359" r:id="rId34"/>
    <p:sldId id="360" r:id="rId35"/>
    <p:sldId id="361" r:id="rId36"/>
    <p:sldId id="362" r:id="rId37"/>
    <p:sldId id="363" r:id="rId38"/>
    <p:sldId id="365" r:id="rId39"/>
    <p:sldId id="364" r:id="rId40"/>
    <p:sldId id="428" r:id="rId41"/>
    <p:sldId id="430" r:id="rId42"/>
    <p:sldId id="369" r:id="rId43"/>
    <p:sldId id="370" r:id="rId44"/>
    <p:sldId id="371" r:id="rId45"/>
    <p:sldId id="354" r:id="rId46"/>
    <p:sldId id="398" r:id="rId47"/>
    <p:sldId id="395" r:id="rId48"/>
    <p:sldId id="396" r:id="rId49"/>
    <p:sldId id="397" r:id="rId50"/>
    <p:sldId id="399" r:id="rId51"/>
    <p:sldId id="400" r:id="rId52"/>
    <p:sldId id="401" r:id="rId53"/>
    <p:sldId id="402" r:id="rId54"/>
    <p:sldId id="355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1" r:id="rId63"/>
    <p:sldId id="410" r:id="rId64"/>
    <p:sldId id="412" r:id="rId65"/>
    <p:sldId id="413" r:id="rId66"/>
    <p:sldId id="414" r:id="rId67"/>
    <p:sldId id="415" r:id="rId68"/>
    <p:sldId id="416" r:id="rId69"/>
    <p:sldId id="420" r:id="rId70"/>
    <p:sldId id="418" r:id="rId71"/>
    <p:sldId id="419" r:id="rId72"/>
    <p:sldId id="421" r:id="rId73"/>
    <p:sldId id="422" r:id="rId74"/>
    <p:sldId id="423" r:id="rId75"/>
    <p:sldId id="424" r:id="rId76"/>
    <p:sldId id="425" r:id="rId77"/>
    <p:sldId id="320" r:id="rId78"/>
  </p:sldIdLst>
  <p:sldSz cx="9906000" cy="6858000" type="A4"/>
  <p:notesSz cx="6858000" cy="9144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ode New Roman" panose="020B0604020202020204" charset="0"/>
      <p:regular r:id="rId84"/>
    </p:embeddedFont>
    <p:embeddedFont>
      <p:font typeface="Gotham Book" panose="02000603040000020004" pitchFamily="2" charset="0"/>
      <p:regular r:id="rId85"/>
      <p:italic r:id="rId86"/>
    </p:embeddedFont>
    <p:embeddedFont>
      <p:font typeface="Gotham Medium" panose="02000603030000020004" pitchFamily="2" charset="0"/>
      <p:regular r:id="rId8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33"/>
    <a:srgbClr val="00ABA9"/>
    <a:srgbClr val="008582"/>
    <a:srgbClr val="3C659D"/>
    <a:srgbClr val="A20025"/>
    <a:srgbClr val="668100"/>
    <a:srgbClr val="FFFFFF"/>
    <a:srgbClr val="647687"/>
    <a:srgbClr val="87794E"/>
    <a:srgbClr val="76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>
      <p:cViewPr varScale="1">
        <p:scale>
          <a:sx n="111" d="100"/>
          <a:sy n="111" d="100"/>
        </p:scale>
        <p:origin x="126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A7A-FF37-4E06-83B5-C92103564C50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DAD3E-99F3-4FC4-8505-5984D5685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78EC8-96CF-4C98-A08F-EEE74FF7ADC2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1E4C0-56D9-4A6C-BF7A-A14B7D8A062B}" type="slidenum">
              <a:rPr lang="en-US"/>
              <a:pPr/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D9E4E-DCDD-494B-9B20-6C6FA64E0D27}" type="slidenum">
              <a:rPr lang="en-US"/>
              <a:pPr/>
              <a:t>13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0F0E0-1EFA-49E1-BE90-B5A96EA38F5F}" type="slidenum">
              <a:rPr lang="en-US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66D1C-4CB8-4406-B49F-E228D77BCDA2}" type="slidenum">
              <a:rPr lang="en-US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397B6-CBA0-4EE2-BEE3-A6D0C8D95625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D49E-53A2-43F8-871E-1F4450F1B3A3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2C515-B1B9-46FB-9A15-32B976D25A3F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C6533-ADD2-418F-8069-8C9097F4825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D5554-3B32-459A-8E0F-ABF17982255A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8272A-4E0A-4753-9426-0C4ACB662679}" type="slidenum">
              <a:rPr lang="en-US"/>
              <a:pPr/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A308A-E22B-48DC-BBE2-C1F8E1B4F456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89DCB-8F58-4154-8013-7A1D3ECE83D2}" type="slidenum">
              <a:rPr lang="en-US"/>
              <a:pPr/>
              <a:t>23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42917-EE9D-4C2B-A9C9-A312F273E969}" type="slidenum">
              <a:rPr lang="en-US"/>
              <a:pPr/>
              <a:t>24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25246-20B0-4787-9DD4-9CBC3102B0E2}" type="slidenum">
              <a:rPr lang="en-US"/>
              <a:pPr/>
              <a:t>27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1E028-9CF7-4EBC-BA41-DC38289EF619}" type="slidenum">
              <a:rPr lang="en-US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1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DAD3E-99F3-4FC4-8505-5984D56852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>
            <a:extLst>
              <a:ext uri="{FF2B5EF4-FFF2-40B4-BE49-F238E27FC236}">
                <a16:creationId xmlns:a16="http://schemas.microsoft.com/office/drawing/2014/main" id="{157EFC73-737A-4BD1-AE24-821D999C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00"/>
                    </a14:imgEffect>
                    <a14:imgEffect>
                      <a14:brightnessContrast bright="5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067" y="5137204"/>
            <a:ext cx="1568933" cy="1714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92796"/>
            <a:ext cx="9906000" cy="3672408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906000" cy="1844824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8985"/>
            <a:ext cx="84201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Gotham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429000"/>
            <a:ext cx="6934200" cy="1415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2C51-7655-4BA5-9454-2FA93699DA4A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338" name="AutoShape 2" descr="https://events-cms.s3.amazonaws.com/uploads/events/53909b2a298edf9b120001cc/event_files/document/53a1c5b2298edf89d7000224-n_essecbusinessschool_hd-png/N_EssecBusinessSchool_HD.png"/>
          <p:cNvSpPr>
            <a:spLocks noChangeAspect="1" noChangeArrowheads="1"/>
          </p:cNvSpPr>
          <p:nvPr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  <p:sp>
        <p:nvSpPr>
          <p:cNvPr id="18" name="AutoShape 2" descr="https://events-cms.s3.amazonaws.com/uploads/events/53909b2a298edf9b120001cc/event_files/document/53a1c5b2298edf89d7000224-n_essecbusinessschool_hd-png/N_EssecBusinessSchool_HD.png">
            <a:extLst>
              <a:ext uri="{FF2B5EF4-FFF2-40B4-BE49-F238E27FC236}">
                <a16:creationId xmlns:a16="http://schemas.microsoft.com/office/drawing/2014/main" id="{CEAD2A52-997F-410F-B9F7-EB1D490F84B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548FD42-B0EB-41DE-BECB-59548D35F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57B3DB-C4A2-4D58-8065-D5178646EF99}"/>
              </a:ext>
            </a:extLst>
          </p:cNvPr>
          <p:cNvCxnSpPr>
            <a:stCxn id="7" idx="1"/>
            <a:endCxn id="7" idx="3"/>
          </p:cNvCxnSpPr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B45C01-737C-4F9D-A77A-897939158630}"/>
              </a:ext>
            </a:extLst>
          </p:cNvPr>
          <p:cNvSpPr txBox="1"/>
          <p:nvPr userDrawn="1"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</p:spTree>
    <p:extLst>
      <p:ext uri="{BB962C8B-B14F-4D97-AF65-F5344CB8AC3E}">
        <p14:creationId xmlns:p14="http://schemas.microsoft.com/office/powerpoint/2010/main" val="4073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7295-120D-4E6D-82EB-3B469155AC22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771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FD9-E13A-44DB-8188-5870EB1BB577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090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22BE-7CE8-4C35-9735-5F4DA694229A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410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3E22-B693-416B-AB86-9C3DB0AD2F21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099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475-AF8E-4D13-85D5-38C590638CA8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304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2A5E-B904-4660-B546-393C85236AE5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9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610-DBBC-49CD-8499-BCCBC1D4B3B3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59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8" y="27464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D1BD-122E-4A73-B949-AE1BD8FBE9E3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255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543-82E5-4C7C-91E7-049B0168D1EF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ssec logo">
            <a:extLst>
              <a:ext uri="{FF2B5EF4-FFF2-40B4-BE49-F238E27FC236}">
                <a16:creationId xmlns:a16="http://schemas.microsoft.com/office/drawing/2014/main" id="{4C16A28B-B1C6-42B7-AD72-C3175BC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7" y="269206"/>
            <a:ext cx="1287586" cy="12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42FD32-9B7F-40A8-A492-530DAA6E5625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FB643-9EB5-499D-8E88-67DB0FD29BC1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3589A-B3DB-467E-AB43-1708379828EC}"/>
              </a:ext>
            </a:extLst>
          </p:cNvPr>
          <p:cNvSpPr/>
          <p:nvPr/>
        </p:nvSpPr>
        <p:spPr>
          <a:xfrm rot="21216921">
            <a:off x="776536" y="1448780"/>
            <a:ext cx="8352928" cy="396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16921">
            <a:off x="1826325" y="1511189"/>
            <a:ext cx="7159123" cy="374441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4036E-7BBF-4B63-A49A-ED1375F69460}"/>
              </a:ext>
            </a:extLst>
          </p:cNvPr>
          <p:cNvGrpSpPr/>
          <p:nvPr/>
        </p:nvGrpSpPr>
        <p:grpSpPr>
          <a:xfrm rot="21216921">
            <a:off x="605081" y="1545474"/>
            <a:ext cx="1193805" cy="2400657"/>
            <a:chOff x="518835" y="4797152"/>
            <a:chExt cx="1193805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1B698-1032-4D94-8C2A-F7E3E9910637}"/>
                </a:ext>
              </a:extLst>
            </p:cNvPr>
            <p:cNvSpPr txBox="1"/>
            <p:nvPr userDrawn="1"/>
          </p:nvSpPr>
          <p:spPr>
            <a:xfrm>
              <a:off x="518835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7837A-790F-4CA0-A62A-9321B6695EC0}"/>
                </a:ext>
              </a:extLst>
            </p:cNvPr>
            <p:cNvSpPr txBox="1"/>
            <p:nvPr userDrawn="1"/>
          </p:nvSpPr>
          <p:spPr>
            <a:xfrm>
              <a:off x="886773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7799C70-DAF1-413A-90E1-B5718EA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7552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0" y="980729"/>
            <a:ext cx="6026150" cy="5145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D96-2A10-4D56-94FD-8E14761B525E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15774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78D-0D56-4A02-94CE-7D36646887F4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5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FEA-2A95-4E00-8503-E0DDA63A48B3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16386" name="Picture 2" descr="http://developer.r-project.org/Logo/Rlog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http://developer.r-project.org/Logo/Rlogo-2.png">
            <a:extLst>
              <a:ext uri="{FF2B5EF4-FFF2-40B4-BE49-F238E27FC236}">
                <a16:creationId xmlns:a16="http://schemas.microsoft.com/office/drawing/2014/main" id="{6AA3C7D9-2DCD-4752-8245-9BE779710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E19651-5FCA-4FAA-A9DB-FFBF8A7B2041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47-E547-4D5D-853D-E4701C76F855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6" name="Picture 2" descr="http://www.mysql.com/common/logos/logo-mysql-170x1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BAF599-0989-4AAF-8786-B77EC0881CCB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2" descr="http://www.mysql.com/common/logos/logo-mysql-170x115.png">
            <a:extLst>
              <a:ext uri="{FF2B5EF4-FFF2-40B4-BE49-F238E27FC236}">
                <a16:creationId xmlns:a16="http://schemas.microsoft.com/office/drawing/2014/main" id="{28925BDF-AD25-4D2D-92F2-160433E3B0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317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769-AB32-4643-AC7B-45F44BB7F3C7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F9BC89-F47A-484C-A48B-2D92CE14BB04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CB82-14F3-4407-B44A-450773340EA5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57B054-8915-4CB9-8B95-5DE4CC5E9573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980729"/>
            <a:ext cx="8915400" cy="5145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CD96-2A10-4D56-94FD-8E14761B525E}" type="datetime1">
              <a:rPr lang="fr-BE" smtClean="0"/>
              <a:pPr/>
              <a:t>03-02-20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8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Gotham Boo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otham Book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Analytics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1800" dirty="0"/>
              <a:t>Session 3</a:t>
            </a:r>
          </a:p>
          <a:p>
            <a:r>
              <a:rPr lang="fr-BE"/>
              <a:t>Segmentation</a:t>
            </a:r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eaLnBrk="1" hangingPunct="1">
              <a:buFontTx/>
              <a:buNone/>
            </a:pPr>
            <a:r>
              <a:rPr lang="en-US" b="1" dirty="0"/>
              <a:t>Segment respondents based on 2 segmentation variables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E98622-F3FA-44BF-9F1A-9F9120031006}" type="slidenum">
              <a:rPr lang="en-US"/>
              <a:pPr/>
              <a:t>11</a:t>
            </a:fld>
            <a:endParaRPr lang="en-US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21" y="3352800"/>
            <a:ext cx="3716469" cy="2255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6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26310" name="AutoShape 6"/>
          <p:cNvSpPr>
            <a:spLocks noChangeArrowheads="1"/>
          </p:cNvSpPr>
          <p:nvPr/>
        </p:nvSpPr>
        <p:spPr bwMode="auto">
          <a:xfrm rot="-2408604">
            <a:off x="5943600" y="2562234"/>
            <a:ext cx="742950" cy="341313"/>
          </a:xfrm>
          <a:prstGeom prst="leftArrow">
            <a:avLst>
              <a:gd name="adj1" fmla="val 50000"/>
              <a:gd name="adj2" fmla="val 50232"/>
            </a:avLst>
          </a:prstGeom>
          <a:solidFill>
            <a:srgbClr val="0099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3962400" y="3552831"/>
            <a:ext cx="742950" cy="341313"/>
          </a:xfrm>
          <a:prstGeom prst="leftArrow">
            <a:avLst>
              <a:gd name="adj1" fmla="val 50000"/>
              <a:gd name="adj2" fmla="val 50232"/>
            </a:avLst>
          </a:prstGeom>
          <a:solidFill>
            <a:srgbClr val="009900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eaLnBrk="1" hangingPunct="1">
              <a:buFontTx/>
              <a:buNone/>
            </a:pPr>
            <a:r>
              <a:rPr lang="en-US" b="1" dirty="0"/>
              <a:t>How many segments of customers do you see?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85476-8E68-4048-81C5-4A5D502B262F}" type="slidenum">
              <a:rPr lang="en-US"/>
              <a:pPr/>
              <a:t>12</a:t>
            </a:fld>
            <a:endParaRPr lang="en-US"/>
          </a:p>
        </p:txBody>
      </p:sp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Intuitively, customers can be segmented into three segments with homogeneous needs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97EE1-2386-4FCA-AC74-C457BCBE8AAE}" type="slidenum">
              <a:rPr lang="en-US"/>
              <a:pPr/>
              <a:t>13</a:t>
            </a:fld>
            <a:endParaRPr lang="en-US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409834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3384550" y="2714625"/>
            <a:ext cx="13208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8358" name="Oval 6"/>
          <p:cNvSpPr>
            <a:spLocks noChangeArrowheads="1"/>
          </p:cNvSpPr>
          <p:nvPr/>
        </p:nvSpPr>
        <p:spPr bwMode="auto">
          <a:xfrm>
            <a:off x="5613400" y="2714625"/>
            <a:ext cx="13208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8359" name="Oval 7"/>
          <p:cNvSpPr>
            <a:spLocks noChangeArrowheads="1"/>
          </p:cNvSpPr>
          <p:nvPr/>
        </p:nvSpPr>
        <p:spPr bwMode="auto">
          <a:xfrm>
            <a:off x="5200650" y="4467225"/>
            <a:ext cx="173355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247650" y="28670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1</a:t>
            </a:r>
            <a:endParaRPr lang="en-US" sz="1400" dirty="0"/>
          </a:p>
        </p:txBody>
      </p:sp>
      <p:cxnSp>
        <p:nvCxnSpPr>
          <p:cNvPr id="19467" name="AutoShape 10"/>
          <p:cNvCxnSpPr>
            <a:cxnSpLocks noChangeShapeType="1"/>
            <a:stCxn id="228357" idx="2"/>
            <a:endCxn id="19466" idx="3"/>
          </p:cNvCxnSpPr>
          <p:nvPr/>
        </p:nvCxnSpPr>
        <p:spPr bwMode="auto">
          <a:xfrm flipH="1">
            <a:off x="2215092" y="3324225"/>
            <a:ext cx="1138502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759700" y="28670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2</a:t>
            </a:r>
            <a:endParaRPr lang="en-US" sz="1400" dirty="0"/>
          </a:p>
        </p:txBody>
      </p:sp>
      <p:cxnSp>
        <p:nvCxnSpPr>
          <p:cNvPr id="19469" name="AutoShape 12"/>
          <p:cNvCxnSpPr>
            <a:cxnSpLocks noChangeShapeType="1"/>
            <a:stCxn id="228358" idx="6"/>
            <a:endCxn id="19468" idx="1"/>
          </p:cNvCxnSpPr>
          <p:nvPr/>
        </p:nvCxnSpPr>
        <p:spPr bwMode="auto">
          <a:xfrm>
            <a:off x="6965161" y="3324225"/>
            <a:ext cx="794544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773458" y="4619625"/>
            <a:ext cx="196744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Segment 3</a:t>
            </a:r>
            <a:endParaRPr lang="en-US" sz="1400" dirty="0"/>
          </a:p>
        </p:txBody>
      </p:sp>
      <p:cxnSp>
        <p:nvCxnSpPr>
          <p:cNvPr id="19471" name="AutoShape 14"/>
          <p:cNvCxnSpPr>
            <a:cxnSpLocks noChangeShapeType="1"/>
            <a:stCxn id="228359" idx="6"/>
            <a:endCxn id="19470" idx="1"/>
          </p:cNvCxnSpPr>
          <p:nvPr/>
        </p:nvCxnSpPr>
        <p:spPr bwMode="auto">
          <a:xfrm>
            <a:off x="6965160" y="5076825"/>
            <a:ext cx="808302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Hierarchical clustering step by step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How to reach that result more formally?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At first, consider each customer as a </a:t>
            </a:r>
            <a:r>
              <a:rPr lang="en-US" b="1"/>
              <a:t>separate segment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Find the two segments/customers that, if grouped together, would lead to the lowest </a:t>
            </a:r>
            <a:r>
              <a:rPr lang="en-US" b="1"/>
              <a:t>loss of information</a:t>
            </a:r>
          </a:p>
          <a:p>
            <a:pPr eaLnBrk="1" hangingPunct="1">
              <a:buFontTx/>
              <a:buAutoNum type="arabicPeriod"/>
            </a:pPr>
            <a:endParaRPr lang="en-US" b="1"/>
          </a:p>
          <a:p>
            <a:pPr eaLnBrk="1" hangingPunct="1">
              <a:buFontTx/>
              <a:buAutoNum type="arabicPeriod"/>
            </a:pPr>
            <a:r>
              <a:rPr lang="en-US"/>
              <a:t>Continue </a:t>
            </a:r>
            <a:r>
              <a:rPr lang="en-US" b="1"/>
              <a:t>merging</a:t>
            </a:r>
            <a:r>
              <a:rPr lang="en-US"/>
              <a:t> segments/customers until such merging would lead to an unacceptable loss of information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E088B-A393-45D5-8E1C-9FA1EE6BC2D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We start with 8 segments. Which should be grouped first?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195A8-18A2-4FB2-AA2A-37A06DB33B58}" type="slidenum">
              <a:rPr lang="en-US"/>
              <a:pPr/>
              <a:t>15</a:t>
            </a:fld>
            <a:endParaRPr lang="en-US"/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0405" name="Oval 5"/>
          <p:cNvSpPr>
            <a:spLocks noChangeArrowheads="1"/>
          </p:cNvSpPr>
          <p:nvPr/>
        </p:nvSpPr>
        <p:spPr bwMode="auto">
          <a:xfrm>
            <a:off x="354965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4" name="Oval 14"/>
          <p:cNvSpPr>
            <a:spLocks noChangeArrowheads="1"/>
          </p:cNvSpPr>
          <p:nvPr/>
        </p:nvSpPr>
        <p:spPr bwMode="auto">
          <a:xfrm>
            <a:off x="39624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5" name="Oval 15"/>
          <p:cNvSpPr>
            <a:spLocks noChangeArrowheads="1"/>
          </p:cNvSpPr>
          <p:nvPr/>
        </p:nvSpPr>
        <p:spPr bwMode="auto">
          <a:xfrm>
            <a:off x="39624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6" name="Oval 16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7" name="Oval 17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8" name="Oval 1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19" name="Oval 19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F1E23-EB81-416F-9CB2-A66440521677}" type="slidenum">
              <a:rPr lang="en-US"/>
              <a:pPr/>
              <a:t>16</a:t>
            </a:fld>
            <a:endParaRPr lang="en-US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3549650" y="2590800"/>
            <a:ext cx="9906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39624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2" name="Oval 8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3" name="Oval 9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5" name="Oval 11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1436" name="Oval 12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9DA16-86C5-4E95-AB0A-E56E83890067}" type="slidenum">
              <a:rPr lang="en-US"/>
              <a:pPr/>
              <a:t>17</a:t>
            </a:fld>
            <a:endParaRPr lang="en-US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7" name="Oval 9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5778500" y="4876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536575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08D9D-B651-4F87-8538-697F9B0DF251}" type="slidenum">
              <a:rPr lang="en-US"/>
              <a:pPr/>
              <a:t>18</a:t>
            </a:fld>
            <a:endParaRPr lang="en-US"/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5778500" y="2971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6273800" y="2590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2" name="Oval 10"/>
          <p:cNvSpPr>
            <a:spLocks noChangeArrowheads="1"/>
          </p:cNvSpPr>
          <p:nvPr/>
        </p:nvSpPr>
        <p:spPr bwMode="auto">
          <a:xfrm>
            <a:off x="5365750" y="44958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8BD25-185A-4C4C-9B8D-8623C4AF4077}" type="slidenum">
              <a:rPr lang="en-US"/>
              <a:pPr/>
              <a:t>19</a:t>
            </a:fld>
            <a:endParaRPr lang="en-US"/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577850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6273800" y="4495800"/>
            <a:ext cx="495300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5365750" y="44958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An overview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Descriptive segmentation</a:t>
            </a:r>
          </a:p>
          <a:p>
            <a:pPr lvl="1"/>
            <a:r>
              <a:rPr lang="en-US" dirty="0"/>
              <a:t>Hierarchical (cluster)</a:t>
            </a:r>
          </a:p>
          <a:p>
            <a:pPr lvl="1"/>
            <a:r>
              <a:rPr lang="en-US" dirty="0"/>
              <a:t>Non-hierarchical (k-means)</a:t>
            </a:r>
          </a:p>
          <a:p>
            <a:endParaRPr lang="en-US" dirty="0"/>
          </a:p>
          <a:p>
            <a:r>
              <a:rPr lang="en-US" dirty="0"/>
              <a:t>Predictive segmentation</a:t>
            </a:r>
          </a:p>
          <a:p>
            <a:pPr lvl="1"/>
            <a:r>
              <a:rPr lang="en-US" dirty="0"/>
              <a:t>CART</a:t>
            </a:r>
          </a:p>
          <a:p>
            <a:endParaRPr lang="en-US" dirty="0"/>
          </a:p>
          <a:p>
            <a:r>
              <a:rPr lang="en-US" dirty="0"/>
              <a:t>Ad hoc segmentation</a:t>
            </a:r>
          </a:p>
          <a:p>
            <a:pPr lvl="1"/>
            <a:r>
              <a:rPr lang="en-US" dirty="0"/>
              <a:t>Segmentation in practice</a:t>
            </a:r>
          </a:p>
          <a:p>
            <a:pPr lvl="1"/>
            <a:r>
              <a:rPr lang="en-US" dirty="0"/>
              <a:t>A complete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CF897-5017-4E9B-859C-A5DF55D4E2AD}" type="slidenum">
              <a:rPr lang="en-US"/>
              <a:pPr/>
              <a:t>20</a:t>
            </a:fld>
            <a:endParaRPr lang="en-US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354965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5778500" y="2514600"/>
            <a:ext cx="990600" cy="9144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28" name="Oval 8"/>
          <p:cNvSpPr>
            <a:spLocks noChangeArrowheads="1"/>
          </p:cNvSpPr>
          <p:nvPr/>
        </p:nvSpPr>
        <p:spPr bwMode="auto">
          <a:xfrm>
            <a:off x="5283200" y="4343400"/>
            <a:ext cx="1568450" cy="10668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Which should be grouped next?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9AA74-25F6-475A-ADB2-404CE9FB2FB7}" type="slidenum">
              <a:rPr lang="en-US"/>
              <a:pPr/>
              <a:t>21</a:t>
            </a:fld>
            <a:endParaRPr lang="en-US"/>
          </a:p>
        </p:txBody>
      </p:sp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3549650" y="2362200"/>
            <a:ext cx="321945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5283200" y="4343400"/>
            <a:ext cx="1568450" cy="10668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clustering step by step</a:t>
            </a:r>
            <a:endParaRPr lang="en-US" sz="18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marL="6350" indent="7938" eaLnBrk="1" hangingPunct="1">
              <a:buFontTx/>
              <a:buNone/>
            </a:pPr>
            <a:r>
              <a:rPr lang="en-US" b="1" dirty="0"/>
              <a:t>You can segment your customers into… One segment</a:t>
            </a:r>
            <a:br>
              <a:rPr lang="en-US" b="1" dirty="0"/>
            </a:br>
            <a:r>
              <a:rPr lang="en-US" sz="1400" i="1" dirty="0"/>
              <a:t>(not very useful, though)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F6912-D7FC-457A-A754-8B81D0B239A4}" type="slidenum">
              <a:rPr lang="en-US"/>
              <a:pPr/>
              <a:t>22</a:t>
            </a:fld>
            <a:endParaRPr lang="en-US"/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079" y="2133609"/>
            <a:ext cx="4591844" cy="414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37579" name="AutoShape 11"/>
          <p:cNvSpPr>
            <a:spLocks noChangeArrowheads="1"/>
          </p:cNvSpPr>
          <p:nvPr/>
        </p:nvSpPr>
        <p:spPr bwMode="auto">
          <a:xfrm>
            <a:off x="3384550" y="2438400"/>
            <a:ext cx="3549650" cy="3048000"/>
          </a:xfrm>
          <a:prstGeom prst="roundRect">
            <a:avLst>
              <a:gd name="adj" fmla="val 25676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more systematic approach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295400"/>
            <a:ext cx="8502650" cy="5348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b="1" dirty="0"/>
              <a:t>Real-life applications will be much more complex:</a:t>
            </a:r>
          </a:p>
          <a:p>
            <a:pPr eaLnBrk="1" hangingPunct="1"/>
            <a:r>
              <a:rPr lang="en-US" dirty="0"/>
              <a:t>Many more dimensions</a:t>
            </a:r>
          </a:p>
          <a:p>
            <a:pPr eaLnBrk="1" hangingPunct="1"/>
            <a:r>
              <a:rPr lang="en-US" dirty="0"/>
              <a:t>Many more individuals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to treat larger datasets?</a:t>
            </a:r>
          </a:p>
          <a:p>
            <a:pPr lvl="1" eaLnBrk="1" hangingPunct="1"/>
            <a:r>
              <a:rPr lang="en-US" dirty="0"/>
              <a:t>A more formal definition of “similarity”? </a:t>
            </a:r>
            <a:r>
              <a:rPr lang="en-US" b="1" dirty="0"/>
              <a:t>Euclidean distance</a:t>
            </a:r>
          </a:p>
          <a:p>
            <a:pPr lvl="1" eaLnBrk="1" hangingPunct="1"/>
            <a:r>
              <a:rPr lang="en-US" dirty="0"/>
              <a:t>A more formal definition of “loss of information”? </a:t>
            </a:r>
            <a:r>
              <a:rPr lang="en-US" b="1" dirty="0"/>
              <a:t>Dendrogram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171AA-D88C-474B-8186-97A7CACABCA6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091267" y="3282950"/>
            <a:ext cx="1403350" cy="1371600"/>
            <a:chOff x="1008" y="2592"/>
            <a:chExt cx="816" cy="864"/>
          </a:xfrm>
        </p:grpSpPr>
        <p:sp>
          <p:nvSpPr>
            <p:cNvPr id="29776" name="Line 4"/>
            <p:cNvSpPr>
              <a:spLocks noChangeShapeType="1"/>
            </p:cNvSpPr>
            <p:nvPr/>
          </p:nvSpPr>
          <p:spPr bwMode="auto">
            <a:xfrm flipV="1">
              <a:off x="1008" y="2592"/>
              <a:ext cx="0" cy="8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7" name="Line 5"/>
            <p:cNvSpPr>
              <a:spLocks noChangeShapeType="1"/>
            </p:cNvSpPr>
            <p:nvPr/>
          </p:nvSpPr>
          <p:spPr bwMode="auto">
            <a:xfrm flipV="1">
              <a:off x="1008" y="3456"/>
              <a:ext cx="81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9" name="Oval 8"/>
            <p:cNvSpPr>
              <a:spLocks noChangeArrowheads="1"/>
            </p:cNvSpPr>
            <p:nvPr/>
          </p:nvSpPr>
          <p:spPr bwMode="auto">
            <a:xfrm>
              <a:off x="120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0" name="Oval 9"/>
            <p:cNvSpPr>
              <a:spLocks noChangeArrowheads="1"/>
            </p:cNvSpPr>
            <p:nvPr/>
          </p:nvSpPr>
          <p:spPr bwMode="auto">
            <a:xfrm>
              <a:off x="1200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1" name="Oval 10"/>
            <p:cNvSpPr>
              <a:spLocks noChangeArrowheads="1"/>
            </p:cNvSpPr>
            <p:nvPr/>
          </p:nvSpPr>
          <p:spPr bwMode="auto">
            <a:xfrm>
              <a:off x="168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2" name="Oval 11"/>
            <p:cNvSpPr>
              <a:spLocks noChangeArrowheads="1"/>
            </p:cNvSpPr>
            <p:nvPr/>
          </p:nvSpPr>
          <p:spPr bwMode="auto">
            <a:xfrm>
              <a:off x="1584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3" name="Oval 12"/>
            <p:cNvSpPr>
              <a:spLocks noChangeArrowheads="1"/>
            </p:cNvSpPr>
            <p:nvPr/>
          </p:nvSpPr>
          <p:spPr bwMode="auto">
            <a:xfrm>
              <a:off x="1584" y="33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4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85" name="Oval 14"/>
            <p:cNvSpPr>
              <a:spLocks noChangeArrowheads="1"/>
            </p:cNvSpPr>
            <p:nvPr/>
          </p:nvSpPr>
          <p:spPr bwMode="auto">
            <a:xfrm>
              <a:off x="1488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585883" y="2863850"/>
            <a:ext cx="2228850" cy="2209800"/>
            <a:chOff x="2928" y="2592"/>
            <a:chExt cx="1296" cy="1392"/>
          </a:xfrm>
        </p:grpSpPr>
        <p:sp>
          <p:nvSpPr>
            <p:cNvPr id="29705" name="Line 15"/>
            <p:cNvSpPr>
              <a:spLocks noChangeShapeType="1"/>
            </p:cNvSpPr>
            <p:nvPr/>
          </p:nvSpPr>
          <p:spPr bwMode="auto">
            <a:xfrm flipV="1">
              <a:off x="3408" y="2592"/>
              <a:ext cx="0" cy="86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6" name="Line 16"/>
            <p:cNvSpPr>
              <a:spLocks noChangeShapeType="1"/>
            </p:cNvSpPr>
            <p:nvPr/>
          </p:nvSpPr>
          <p:spPr bwMode="auto">
            <a:xfrm flipV="1">
              <a:off x="3408" y="3456"/>
              <a:ext cx="816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7" name="Oval 17"/>
            <p:cNvSpPr>
              <a:spLocks noChangeArrowheads="1"/>
            </p:cNvSpPr>
            <p:nvPr/>
          </p:nvSpPr>
          <p:spPr bwMode="auto">
            <a:xfrm>
              <a:off x="3504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8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09" name="Oval 19"/>
            <p:cNvSpPr>
              <a:spLocks noChangeArrowheads="1"/>
            </p:cNvSpPr>
            <p:nvPr/>
          </p:nvSpPr>
          <p:spPr bwMode="auto">
            <a:xfrm>
              <a:off x="3600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0" name="Oval 20"/>
            <p:cNvSpPr>
              <a:spLocks noChangeArrowheads="1"/>
            </p:cNvSpPr>
            <p:nvPr/>
          </p:nvSpPr>
          <p:spPr bwMode="auto">
            <a:xfrm>
              <a:off x="3408" y="28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1" name="Oval 21"/>
            <p:cNvSpPr>
              <a:spLocks noChangeArrowheads="1"/>
            </p:cNvSpPr>
            <p:nvPr/>
          </p:nvSpPr>
          <p:spPr bwMode="auto">
            <a:xfrm>
              <a:off x="331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2" name="Oval 22"/>
            <p:cNvSpPr>
              <a:spLocks noChangeArrowheads="1"/>
            </p:cNvSpPr>
            <p:nvPr/>
          </p:nvSpPr>
          <p:spPr bwMode="auto">
            <a:xfrm>
              <a:off x="3984" y="33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3" name="Oval 23"/>
            <p:cNvSpPr>
              <a:spLocks noChangeArrowheads="1"/>
            </p:cNvSpPr>
            <p:nvPr/>
          </p:nvSpPr>
          <p:spPr bwMode="auto">
            <a:xfrm>
              <a:off x="4080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4" name="Oval 24"/>
            <p:cNvSpPr>
              <a:spLocks noChangeArrowheads="1"/>
            </p:cNvSpPr>
            <p:nvPr/>
          </p:nvSpPr>
          <p:spPr bwMode="auto">
            <a:xfrm>
              <a:off x="3888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5" name="Line 26"/>
            <p:cNvSpPr>
              <a:spLocks noChangeShapeType="1"/>
            </p:cNvSpPr>
            <p:nvPr/>
          </p:nvSpPr>
          <p:spPr bwMode="auto">
            <a:xfrm>
              <a:off x="3408" y="3456"/>
              <a:ext cx="624" cy="24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3408" y="3456"/>
              <a:ext cx="288" cy="48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 flipH="1">
              <a:off x="3264" y="3456"/>
              <a:ext cx="144" cy="528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8" name="Line 29"/>
            <p:cNvSpPr>
              <a:spLocks noChangeShapeType="1"/>
            </p:cNvSpPr>
            <p:nvPr/>
          </p:nvSpPr>
          <p:spPr bwMode="auto">
            <a:xfrm flipH="1">
              <a:off x="2928" y="3456"/>
              <a:ext cx="480" cy="288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19" name="Line 30"/>
            <p:cNvSpPr>
              <a:spLocks noChangeShapeType="1"/>
            </p:cNvSpPr>
            <p:nvPr/>
          </p:nvSpPr>
          <p:spPr bwMode="auto">
            <a:xfrm flipV="1">
              <a:off x="3408" y="2784"/>
              <a:ext cx="336" cy="672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0" name="Line 31"/>
            <p:cNvSpPr>
              <a:spLocks noChangeShapeType="1"/>
            </p:cNvSpPr>
            <p:nvPr/>
          </p:nvSpPr>
          <p:spPr bwMode="auto">
            <a:xfrm flipV="1">
              <a:off x="3408" y="3024"/>
              <a:ext cx="672" cy="432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1" name="Oval 32"/>
            <p:cNvSpPr>
              <a:spLocks noChangeArrowheads="1"/>
            </p:cNvSpPr>
            <p:nvPr/>
          </p:nvSpPr>
          <p:spPr bwMode="auto">
            <a:xfrm>
              <a:off x="3504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2" name="Oval 33"/>
            <p:cNvSpPr>
              <a:spLocks noChangeArrowheads="1"/>
            </p:cNvSpPr>
            <p:nvPr/>
          </p:nvSpPr>
          <p:spPr bwMode="auto">
            <a:xfrm>
              <a:off x="3600" y="307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3" name="Oval 34"/>
            <p:cNvSpPr>
              <a:spLocks noChangeArrowheads="1"/>
            </p:cNvSpPr>
            <p:nvPr/>
          </p:nvSpPr>
          <p:spPr bwMode="auto">
            <a:xfrm>
              <a:off x="3696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4" name="Oval 40"/>
            <p:cNvSpPr>
              <a:spLocks noChangeArrowheads="1"/>
            </p:cNvSpPr>
            <p:nvPr/>
          </p:nvSpPr>
          <p:spPr bwMode="auto">
            <a:xfrm>
              <a:off x="3084" y="285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5" name="Oval 41"/>
            <p:cNvSpPr>
              <a:spLocks noChangeArrowheads="1"/>
            </p:cNvSpPr>
            <p:nvPr/>
          </p:nvSpPr>
          <p:spPr bwMode="auto">
            <a:xfrm>
              <a:off x="3209" y="298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6" name="Oval 42"/>
            <p:cNvSpPr>
              <a:spLocks noChangeArrowheads="1"/>
            </p:cNvSpPr>
            <p:nvPr/>
          </p:nvSpPr>
          <p:spPr bwMode="auto">
            <a:xfrm>
              <a:off x="3370" y="310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7" name="Oval 43"/>
            <p:cNvSpPr>
              <a:spLocks noChangeArrowheads="1"/>
            </p:cNvSpPr>
            <p:nvPr/>
          </p:nvSpPr>
          <p:spPr bwMode="auto">
            <a:xfrm>
              <a:off x="3531" y="321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8" name="Oval 44"/>
            <p:cNvSpPr>
              <a:spLocks noChangeArrowheads="1"/>
            </p:cNvSpPr>
            <p:nvPr/>
          </p:nvSpPr>
          <p:spPr bwMode="auto">
            <a:xfrm>
              <a:off x="3656" y="335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9" name="Oval 45"/>
            <p:cNvSpPr>
              <a:spLocks noChangeArrowheads="1"/>
            </p:cNvSpPr>
            <p:nvPr/>
          </p:nvSpPr>
          <p:spPr bwMode="auto">
            <a:xfrm>
              <a:off x="3227" y="299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0" name="Oval 46"/>
            <p:cNvSpPr>
              <a:spLocks noChangeArrowheads="1"/>
            </p:cNvSpPr>
            <p:nvPr/>
          </p:nvSpPr>
          <p:spPr bwMode="auto">
            <a:xfrm>
              <a:off x="3388" y="31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1" name="Oval 47"/>
            <p:cNvSpPr>
              <a:spLocks noChangeArrowheads="1"/>
            </p:cNvSpPr>
            <p:nvPr/>
          </p:nvSpPr>
          <p:spPr bwMode="auto">
            <a:xfrm>
              <a:off x="3549" y="32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2" name="Oval 48"/>
            <p:cNvSpPr>
              <a:spLocks noChangeArrowheads="1"/>
            </p:cNvSpPr>
            <p:nvPr/>
          </p:nvSpPr>
          <p:spPr bwMode="auto">
            <a:xfrm>
              <a:off x="3674" y="337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3" name="Oval 49"/>
            <p:cNvSpPr>
              <a:spLocks noChangeArrowheads="1"/>
            </p:cNvSpPr>
            <p:nvPr/>
          </p:nvSpPr>
          <p:spPr bwMode="auto">
            <a:xfrm>
              <a:off x="3781" y="35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4" name="Oval 50"/>
            <p:cNvSpPr>
              <a:spLocks noChangeArrowheads="1"/>
            </p:cNvSpPr>
            <p:nvPr/>
          </p:nvSpPr>
          <p:spPr bwMode="auto">
            <a:xfrm>
              <a:off x="3102" y="324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5" name="Oval 51"/>
            <p:cNvSpPr>
              <a:spLocks noChangeArrowheads="1"/>
            </p:cNvSpPr>
            <p:nvPr/>
          </p:nvSpPr>
          <p:spPr bwMode="auto">
            <a:xfrm>
              <a:off x="3245" y="33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6" name="Oval 52"/>
            <p:cNvSpPr>
              <a:spLocks noChangeArrowheads="1"/>
            </p:cNvSpPr>
            <p:nvPr/>
          </p:nvSpPr>
          <p:spPr bwMode="auto">
            <a:xfrm>
              <a:off x="3406" y="351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7" name="Oval 53"/>
            <p:cNvSpPr>
              <a:spLocks noChangeArrowheads="1"/>
            </p:cNvSpPr>
            <p:nvPr/>
          </p:nvSpPr>
          <p:spPr bwMode="auto">
            <a:xfrm>
              <a:off x="3120" y="326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8" name="Oval 54"/>
            <p:cNvSpPr>
              <a:spLocks noChangeArrowheads="1"/>
            </p:cNvSpPr>
            <p:nvPr/>
          </p:nvSpPr>
          <p:spPr bwMode="auto">
            <a:xfrm>
              <a:off x="3263" y="341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39" name="Oval 55"/>
            <p:cNvSpPr>
              <a:spLocks noChangeArrowheads="1"/>
            </p:cNvSpPr>
            <p:nvPr/>
          </p:nvSpPr>
          <p:spPr bwMode="auto">
            <a:xfrm>
              <a:off x="3424" y="353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0" name="Oval 56"/>
            <p:cNvSpPr>
              <a:spLocks noChangeArrowheads="1"/>
            </p:cNvSpPr>
            <p:nvPr/>
          </p:nvSpPr>
          <p:spPr bwMode="auto">
            <a:xfrm>
              <a:off x="3567" y="362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1" name="Oval 57"/>
            <p:cNvSpPr>
              <a:spLocks noChangeArrowheads="1"/>
            </p:cNvSpPr>
            <p:nvPr/>
          </p:nvSpPr>
          <p:spPr bwMode="auto">
            <a:xfrm>
              <a:off x="328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2" name="Oval 58"/>
            <p:cNvSpPr>
              <a:spLocks noChangeArrowheads="1"/>
            </p:cNvSpPr>
            <p:nvPr/>
          </p:nvSpPr>
          <p:spPr bwMode="auto">
            <a:xfrm>
              <a:off x="3441" y="28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3" name="Oval 59"/>
            <p:cNvSpPr>
              <a:spLocks noChangeArrowheads="1"/>
            </p:cNvSpPr>
            <p:nvPr/>
          </p:nvSpPr>
          <p:spPr bwMode="auto">
            <a:xfrm>
              <a:off x="3584" y="287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4" name="Oval 60"/>
            <p:cNvSpPr>
              <a:spLocks noChangeArrowheads="1"/>
            </p:cNvSpPr>
            <p:nvPr/>
          </p:nvSpPr>
          <p:spPr bwMode="auto">
            <a:xfrm>
              <a:off x="3298" y="280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5" name="Oval 61"/>
            <p:cNvSpPr>
              <a:spLocks noChangeArrowheads="1"/>
            </p:cNvSpPr>
            <p:nvPr/>
          </p:nvSpPr>
          <p:spPr bwMode="auto">
            <a:xfrm>
              <a:off x="3459" y="283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6" name="Oval 62"/>
            <p:cNvSpPr>
              <a:spLocks noChangeArrowheads="1"/>
            </p:cNvSpPr>
            <p:nvPr/>
          </p:nvSpPr>
          <p:spPr bwMode="auto">
            <a:xfrm>
              <a:off x="3602" y="28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7" name="Oval 63"/>
            <p:cNvSpPr>
              <a:spLocks noChangeArrowheads="1"/>
            </p:cNvSpPr>
            <p:nvPr/>
          </p:nvSpPr>
          <p:spPr bwMode="auto">
            <a:xfrm>
              <a:off x="3692" y="301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8" name="Oval 64"/>
            <p:cNvSpPr>
              <a:spLocks noChangeArrowheads="1"/>
            </p:cNvSpPr>
            <p:nvPr/>
          </p:nvSpPr>
          <p:spPr bwMode="auto">
            <a:xfrm>
              <a:off x="3745" y="291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49" name="Oval 65"/>
            <p:cNvSpPr>
              <a:spLocks noChangeArrowheads="1"/>
            </p:cNvSpPr>
            <p:nvPr/>
          </p:nvSpPr>
          <p:spPr bwMode="auto">
            <a:xfrm>
              <a:off x="3817" y="303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0" name="Oval 66"/>
            <p:cNvSpPr>
              <a:spLocks noChangeArrowheads="1"/>
            </p:cNvSpPr>
            <p:nvPr/>
          </p:nvSpPr>
          <p:spPr bwMode="auto">
            <a:xfrm>
              <a:off x="3853" y="314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1" name="Oval 67"/>
            <p:cNvSpPr>
              <a:spLocks noChangeArrowheads="1"/>
            </p:cNvSpPr>
            <p:nvPr/>
          </p:nvSpPr>
          <p:spPr bwMode="auto">
            <a:xfrm>
              <a:off x="3763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2" name="Oval 68"/>
            <p:cNvSpPr>
              <a:spLocks noChangeArrowheads="1"/>
            </p:cNvSpPr>
            <p:nvPr/>
          </p:nvSpPr>
          <p:spPr bwMode="auto">
            <a:xfrm>
              <a:off x="3835" y="305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3" name="Oval 69"/>
            <p:cNvSpPr>
              <a:spLocks noChangeArrowheads="1"/>
            </p:cNvSpPr>
            <p:nvPr/>
          </p:nvSpPr>
          <p:spPr bwMode="auto">
            <a:xfrm>
              <a:off x="3871" y="3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4" name="Oval 70"/>
            <p:cNvSpPr>
              <a:spLocks noChangeArrowheads="1"/>
            </p:cNvSpPr>
            <p:nvPr/>
          </p:nvSpPr>
          <p:spPr bwMode="auto">
            <a:xfrm>
              <a:off x="3888" y="328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5" name="Oval 71"/>
            <p:cNvSpPr>
              <a:spLocks noChangeArrowheads="1"/>
            </p:cNvSpPr>
            <p:nvPr/>
          </p:nvSpPr>
          <p:spPr bwMode="auto">
            <a:xfrm>
              <a:off x="2976" y="2945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6" name="Oval 72"/>
            <p:cNvSpPr>
              <a:spLocks noChangeArrowheads="1"/>
            </p:cNvSpPr>
            <p:nvPr/>
          </p:nvSpPr>
          <p:spPr bwMode="auto">
            <a:xfrm>
              <a:off x="3012" y="307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7" name="Oval 73"/>
            <p:cNvSpPr>
              <a:spLocks noChangeArrowheads="1"/>
            </p:cNvSpPr>
            <p:nvPr/>
          </p:nvSpPr>
          <p:spPr bwMode="auto">
            <a:xfrm>
              <a:off x="3137" y="317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8" name="Oval 74"/>
            <p:cNvSpPr>
              <a:spLocks noChangeArrowheads="1"/>
            </p:cNvSpPr>
            <p:nvPr/>
          </p:nvSpPr>
          <p:spPr bwMode="auto">
            <a:xfrm>
              <a:off x="2994" y="296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59" name="Oval 75"/>
            <p:cNvSpPr>
              <a:spLocks noChangeArrowheads="1"/>
            </p:cNvSpPr>
            <p:nvPr/>
          </p:nvSpPr>
          <p:spPr bwMode="auto">
            <a:xfrm>
              <a:off x="3030" y="308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0" name="Oval 76"/>
            <p:cNvSpPr>
              <a:spLocks noChangeArrowheads="1"/>
            </p:cNvSpPr>
            <p:nvPr/>
          </p:nvSpPr>
          <p:spPr bwMode="auto">
            <a:xfrm>
              <a:off x="3155" y="319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1" name="Oval 77"/>
            <p:cNvSpPr>
              <a:spLocks noChangeArrowheads="1"/>
            </p:cNvSpPr>
            <p:nvPr/>
          </p:nvSpPr>
          <p:spPr bwMode="auto">
            <a:xfrm>
              <a:off x="3316" y="330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2" name="Oval 78"/>
            <p:cNvSpPr>
              <a:spLocks noChangeArrowheads="1"/>
            </p:cNvSpPr>
            <p:nvPr/>
          </p:nvSpPr>
          <p:spPr bwMode="auto">
            <a:xfrm>
              <a:off x="3048" y="3428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3" name="Oval 79"/>
            <p:cNvSpPr>
              <a:spLocks noChangeArrowheads="1"/>
            </p:cNvSpPr>
            <p:nvPr/>
          </p:nvSpPr>
          <p:spPr bwMode="auto">
            <a:xfrm>
              <a:off x="3173" y="355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4" name="Oval 80"/>
            <p:cNvSpPr>
              <a:spLocks noChangeArrowheads="1"/>
            </p:cNvSpPr>
            <p:nvPr/>
          </p:nvSpPr>
          <p:spPr bwMode="auto">
            <a:xfrm>
              <a:off x="3334" y="3643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5" name="Oval 81"/>
            <p:cNvSpPr>
              <a:spLocks noChangeArrowheads="1"/>
            </p:cNvSpPr>
            <p:nvPr/>
          </p:nvSpPr>
          <p:spPr bwMode="auto">
            <a:xfrm>
              <a:off x="3066" y="344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6" name="Oval 82"/>
            <p:cNvSpPr>
              <a:spLocks noChangeArrowheads="1"/>
            </p:cNvSpPr>
            <p:nvPr/>
          </p:nvSpPr>
          <p:spPr bwMode="auto">
            <a:xfrm>
              <a:off x="3191" y="357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7" name="Oval 83"/>
            <p:cNvSpPr>
              <a:spLocks noChangeArrowheads="1"/>
            </p:cNvSpPr>
            <p:nvPr/>
          </p:nvSpPr>
          <p:spPr bwMode="auto">
            <a:xfrm>
              <a:off x="3352" y="366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8" name="Oval 84"/>
            <p:cNvSpPr>
              <a:spLocks noChangeArrowheads="1"/>
            </p:cNvSpPr>
            <p:nvPr/>
          </p:nvSpPr>
          <p:spPr bwMode="auto">
            <a:xfrm>
              <a:off x="3477" y="369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69" name="Oval 85"/>
            <p:cNvSpPr>
              <a:spLocks noChangeArrowheads="1"/>
            </p:cNvSpPr>
            <p:nvPr/>
          </p:nvSpPr>
          <p:spPr bwMode="auto">
            <a:xfrm>
              <a:off x="3495" y="3321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0" name="Oval 86"/>
            <p:cNvSpPr>
              <a:spLocks noChangeArrowheads="1"/>
            </p:cNvSpPr>
            <p:nvPr/>
          </p:nvSpPr>
          <p:spPr bwMode="auto">
            <a:xfrm>
              <a:off x="3620" y="34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1" name="Oval 87"/>
            <p:cNvSpPr>
              <a:spLocks noChangeArrowheads="1"/>
            </p:cNvSpPr>
            <p:nvPr/>
          </p:nvSpPr>
          <p:spPr bwMode="auto">
            <a:xfrm>
              <a:off x="3710" y="358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2" name="Oval 88"/>
            <p:cNvSpPr>
              <a:spLocks noChangeArrowheads="1"/>
            </p:cNvSpPr>
            <p:nvPr/>
          </p:nvSpPr>
          <p:spPr bwMode="auto">
            <a:xfrm>
              <a:off x="3513" y="333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3" name="Oval 89"/>
            <p:cNvSpPr>
              <a:spLocks noChangeArrowheads="1"/>
            </p:cNvSpPr>
            <p:nvPr/>
          </p:nvSpPr>
          <p:spPr bwMode="auto">
            <a:xfrm>
              <a:off x="3638" y="348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4" name="Oval 90"/>
            <p:cNvSpPr>
              <a:spLocks noChangeArrowheads="1"/>
            </p:cNvSpPr>
            <p:nvPr/>
          </p:nvSpPr>
          <p:spPr bwMode="auto">
            <a:xfrm>
              <a:off x="3728" y="3607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75" name="Oval 91"/>
            <p:cNvSpPr>
              <a:spLocks noChangeArrowheads="1"/>
            </p:cNvSpPr>
            <p:nvPr/>
          </p:nvSpPr>
          <p:spPr bwMode="auto">
            <a:xfrm>
              <a:off x="3799" y="3679"/>
              <a:ext cx="48" cy="4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38686" name="AutoShape 94"/>
          <p:cNvSpPr>
            <a:spLocks noChangeArrowheads="1"/>
          </p:cNvSpPr>
          <p:nvPr/>
        </p:nvSpPr>
        <p:spPr bwMode="auto">
          <a:xfrm>
            <a:off x="4060431" y="3725867"/>
            <a:ext cx="1057671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CC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definition for “similarity”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272D1-C012-42CD-AD7F-7F4F450B980B}" type="slidenum">
              <a:rPr lang="en-US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467-241E-471A-BA17-A50FED84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/>
              <a:t>We define “similarity” as the Euclidean distance between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the variables of two individuals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baseline="-25000" dirty="0"/>
              <a:t>ab</a:t>
            </a:r>
            <a:r>
              <a:rPr lang="en-US" dirty="0"/>
              <a:t> is the dissimilarity between respondents a and 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greater the distance, the smaller the similarity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 are the value of their variables “x”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formula can deal with as many dimensions as needed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Dimensions need to be scaled (standardized)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46B1638-1633-4F28-9F38-CA18C301D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90701"/>
              </p:ext>
            </p:extLst>
          </p:nvPr>
        </p:nvGraphicFramePr>
        <p:xfrm>
          <a:off x="1295400" y="2204864"/>
          <a:ext cx="7313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590560" imgH="304560" progId="Equation.3">
                  <p:embed/>
                </p:oleObj>
              </mc:Choice>
              <mc:Fallback>
                <p:oleObj name="Equation" r:id="rId4" imgW="2590560" imgH="30456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4864"/>
                        <a:ext cx="73136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79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sz="1700" dirty="0"/>
              <a:t>library(RODBC)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Connect to MySQL (my credentials are mysql_server_64/root/-</a:t>
            </a:r>
          </a:p>
          <a:p>
            <a:r>
              <a:rPr lang="en-US" sz="1700" dirty="0" err="1"/>
              <a:t>db</a:t>
            </a:r>
            <a:r>
              <a:rPr lang="en-US" sz="1700" dirty="0"/>
              <a:t> = </a:t>
            </a:r>
            <a:r>
              <a:rPr lang="en-US" sz="1700" dirty="0" err="1"/>
              <a:t>odbcConnect</a:t>
            </a:r>
            <a:r>
              <a:rPr lang="en-US" sz="1700" dirty="0"/>
              <a:t>("mysql_server_64", </a:t>
            </a:r>
            <a:r>
              <a:rPr lang="en-US" sz="1700" dirty="0" err="1"/>
              <a:t>uid</a:t>
            </a:r>
            <a:r>
              <a:rPr lang="en-US" sz="1700" dirty="0"/>
              <a:t>="root", </a:t>
            </a:r>
            <a:r>
              <a:rPr lang="en-US" sz="1700" dirty="0" err="1"/>
              <a:t>pwd</a:t>
            </a:r>
            <a:r>
              <a:rPr lang="en-US" sz="1700" dirty="0"/>
              <a:t>="")</a:t>
            </a:r>
          </a:p>
          <a:p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"USE </a:t>
            </a:r>
            <a:r>
              <a:rPr lang="en-US" sz="1700" dirty="0" err="1"/>
              <a:t>ma_charity_small</a:t>
            </a:r>
            <a:r>
              <a:rPr lang="en-US" sz="1700" dirty="0"/>
              <a:t>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Get key data (for a random sample of 2,000 contacts)</a:t>
            </a:r>
          </a:p>
          <a:p>
            <a:r>
              <a:rPr lang="en-US" sz="1700" dirty="0"/>
              <a:t>query = "SELECT </a:t>
            </a:r>
            <a:r>
              <a:rPr lang="en-US" sz="1700" dirty="0" err="1"/>
              <a:t>contact_id</a:t>
            </a:r>
            <a:r>
              <a:rPr lang="en-US" sz="1700" dirty="0"/>
              <a:t>,</a:t>
            </a:r>
          </a:p>
          <a:p>
            <a:r>
              <a:rPr lang="en-US" sz="1700" dirty="0"/>
              <a:t>                DATEDIFF(20180625, MAX(</a:t>
            </a:r>
            <a:r>
              <a:rPr lang="en-US" sz="1700" dirty="0" err="1"/>
              <a:t>act_date</a:t>
            </a:r>
            <a:r>
              <a:rPr lang="en-US" sz="1700" dirty="0"/>
              <a:t>)) / 365 AS 'recency',</a:t>
            </a:r>
          </a:p>
          <a:p>
            <a:r>
              <a:rPr lang="en-US" sz="1700" dirty="0"/>
              <a:t>                COUNT(amount) AS 'frequency',</a:t>
            </a:r>
          </a:p>
          <a:p>
            <a:r>
              <a:rPr lang="en-US" sz="1700" dirty="0"/>
              <a:t>                AVG(amount) AS '</a:t>
            </a:r>
            <a:r>
              <a:rPr lang="en-US" sz="1700" dirty="0" err="1"/>
              <a:t>avgamount</a:t>
            </a:r>
            <a:r>
              <a:rPr lang="en-US" sz="1700" dirty="0"/>
              <a:t>',</a:t>
            </a:r>
          </a:p>
          <a:p>
            <a:r>
              <a:rPr lang="en-US" sz="1700" dirty="0"/>
              <a:t>                DATEDIFF(20180625, MIN(</a:t>
            </a:r>
            <a:r>
              <a:rPr lang="en-US" sz="1700" dirty="0" err="1"/>
              <a:t>act_date</a:t>
            </a:r>
            <a:r>
              <a:rPr lang="en-US" sz="1700" dirty="0"/>
              <a:t>)) / 365 AS '</a:t>
            </a:r>
            <a:r>
              <a:rPr lang="en-US" sz="1700" dirty="0" err="1"/>
              <a:t>firstdonation</a:t>
            </a:r>
            <a:r>
              <a:rPr lang="en-US" sz="1700" dirty="0"/>
              <a:t>'</a:t>
            </a:r>
          </a:p>
          <a:p>
            <a:r>
              <a:rPr lang="en-US" sz="1700" dirty="0"/>
              <a:t>         FROM acts</a:t>
            </a:r>
          </a:p>
          <a:p>
            <a:r>
              <a:rPr lang="en-US" sz="1700" dirty="0"/>
              <a:t>         WHERE </a:t>
            </a:r>
            <a:r>
              <a:rPr lang="en-US" sz="1700" dirty="0" err="1"/>
              <a:t>act_type_id</a:t>
            </a:r>
            <a:r>
              <a:rPr lang="en-US" sz="1700" dirty="0"/>
              <a:t> = 'DO'</a:t>
            </a:r>
          </a:p>
          <a:p>
            <a:r>
              <a:rPr lang="en-US" sz="1700" dirty="0"/>
              <a:t>         GROUP BY 1</a:t>
            </a:r>
          </a:p>
          <a:p>
            <a:r>
              <a:rPr lang="en-US" sz="1700" dirty="0"/>
              <a:t>         </a:t>
            </a:r>
            <a:r>
              <a:rPr lang="en-US" sz="1700" dirty="0">
                <a:solidFill>
                  <a:srgbClr val="C00000"/>
                </a:solidFill>
              </a:rPr>
              <a:t>ORDER BY RAND()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         LIMIT 2000</a:t>
            </a:r>
            <a:r>
              <a:rPr lang="en-US" sz="1700" dirty="0"/>
              <a:t>"</a:t>
            </a:r>
          </a:p>
          <a:p>
            <a:r>
              <a:rPr lang="en-US" sz="1700" dirty="0"/>
              <a:t>data = </a:t>
            </a:r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query)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sz="1700" dirty="0" err="1"/>
              <a:t>odbcClose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5169026" y="4437112"/>
            <a:ext cx="443262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Hierarchical clustering involves a N² process.</a:t>
            </a:r>
            <a:br>
              <a:rPr lang="en-US" dirty="0"/>
            </a:br>
            <a:r>
              <a:rPr lang="en-US" b="1" dirty="0"/>
              <a:t>Extremely</a:t>
            </a:r>
            <a:r>
              <a:rPr lang="en-US" dirty="0"/>
              <a:t> slow on large data sets.</a:t>
            </a:r>
          </a:p>
          <a:p>
            <a:r>
              <a:rPr lang="en-US" dirty="0"/>
              <a:t>We'll apply it on 2000 random contacts only.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152802" y="4898777"/>
            <a:ext cx="2016224" cy="423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sz="1700" dirty="0" err="1">
                <a:solidFill>
                  <a:srgbClr val="C00000"/>
                </a:solidFill>
              </a:rPr>
              <a:t>rownames</a:t>
            </a:r>
            <a:r>
              <a:rPr lang="en-US" sz="1700" dirty="0"/>
              <a:t>(data) = </a:t>
            </a:r>
            <a:r>
              <a:rPr lang="en-US" sz="1700" dirty="0" err="1"/>
              <a:t>data$contact_id</a:t>
            </a:r>
            <a:endParaRPr lang="en-US" sz="1700" dirty="0"/>
          </a:p>
          <a:p>
            <a:r>
              <a:rPr lang="en-US" sz="1700" dirty="0"/>
              <a:t>data = data[, -1]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Compute distance metrics on standardized data</a:t>
            </a:r>
          </a:p>
          <a:p>
            <a:r>
              <a:rPr lang="en-US" sz="1700" dirty="0"/>
              <a:t>d = </a:t>
            </a:r>
            <a:r>
              <a:rPr lang="en-US" sz="1700" dirty="0" err="1">
                <a:solidFill>
                  <a:srgbClr val="C00000"/>
                </a:solidFill>
              </a:rPr>
              <a:t>dist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C00000"/>
                </a:solidFill>
              </a:rPr>
              <a:t>scale</a:t>
            </a:r>
            <a:r>
              <a:rPr lang="en-US" sz="1700" dirty="0"/>
              <a:t>(data))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Perform hierarchical clustering on distance metrics</a:t>
            </a:r>
          </a:p>
          <a:p>
            <a:r>
              <a:rPr lang="en-US" sz="1700" dirty="0"/>
              <a:t>c = </a:t>
            </a:r>
            <a:r>
              <a:rPr lang="en-US" sz="1700" dirty="0" err="1">
                <a:solidFill>
                  <a:srgbClr val="C00000"/>
                </a:solidFill>
              </a:rPr>
              <a:t>hclust</a:t>
            </a:r>
            <a:r>
              <a:rPr lang="en-US" sz="1700" dirty="0"/>
              <a:t>(d, method="ward.D2")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Plot de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</a:rPr>
              <a:t>dendogram</a:t>
            </a:r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/>
              <a:t>plot(c)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 </a:t>
            </a:r>
            <a:r>
              <a:rPr lang="en-US" sz="1800" dirty="0"/>
              <a:t>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 r="5922"/>
          <a:stretch>
            <a:fillRect/>
          </a:stretch>
        </p:blipFill>
        <p:spPr bwMode="auto">
          <a:xfrm>
            <a:off x="3582962" y="1484784"/>
            <a:ext cx="63230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0727" name="Rectangle 3"/>
          <p:cNvSpPr>
            <a:spLocks noGrp="1" noChangeArrowheads="1"/>
          </p:cNvSpPr>
          <p:nvPr>
            <p:ph idx="1"/>
          </p:nvPr>
        </p:nvSpPr>
        <p:spPr>
          <a:xfrm>
            <a:off x="701678" y="1295400"/>
            <a:ext cx="2955181" cy="5151438"/>
          </a:xfrm>
        </p:spPr>
        <p:txBody>
          <a:bodyPr>
            <a:normAutofit fontScale="85000" lnSpcReduction="20000"/>
          </a:bodyPr>
          <a:lstStyle/>
          <a:p>
            <a:pPr marL="3175" indent="-3175" eaLnBrk="1" hangingPunct="1">
              <a:buFontTx/>
              <a:buNone/>
            </a:pPr>
            <a:r>
              <a:rPr lang="en-US" b="1" dirty="0"/>
              <a:t>The </a:t>
            </a:r>
            <a:r>
              <a:rPr lang="en-US" b="1" dirty="0" err="1"/>
              <a:t>dendogram</a:t>
            </a:r>
            <a:r>
              <a:rPr lang="en-US" b="1" dirty="0"/>
              <a:t> shows how much distance separates the next two closest segments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/>
            <a:r>
              <a:rPr lang="en-US" dirty="0"/>
              <a:t>The value on the y-axis indicates how much distance we need to travel to join two segments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i.e., how much information is lost</a:t>
            </a:r>
            <a:br>
              <a:rPr lang="en-US" dirty="0"/>
            </a:br>
            <a:r>
              <a:rPr lang="en-US" dirty="0"/>
              <a:t>when two segments are grouped together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FE9A3-D66C-412D-B95A-6BBCB2653D2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5922"/>
          <a:stretch>
            <a:fillRect/>
          </a:stretch>
        </p:blipFill>
        <p:spPr bwMode="auto">
          <a:xfrm>
            <a:off x="3582962" y="1484784"/>
            <a:ext cx="63230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F5134-E238-4AC7-AD2A-A6744AEF91C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>
            <a:off x="4376936" y="3645024"/>
            <a:ext cx="44577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520953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6465168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8265369" y="3501008"/>
            <a:ext cx="340742" cy="308992"/>
          </a:xfrm>
          <a:prstGeom prst="ellips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1678" y="1295400"/>
            <a:ext cx="2955181" cy="5151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The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dendogram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 shows how much distance separates the next two closest segments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tham Book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If there is a "sudden jump",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>
              <a:latin typeface="Gotham Book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Book" pitchFamily="2" charset="0"/>
                <a:ea typeface="+mn-ea"/>
                <a:cs typeface="+mn-cs"/>
              </a:rPr>
              <a:t>Here, maybe 3 segments?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Cut at 5 segments</a:t>
            </a:r>
          </a:p>
          <a:p>
            <a:r>
              <a:rPr lang="en-US" dirty="0"/>
              <a:t>members = </a:t>
            </a:r>
            <a:r>
              <a:rPr lang="en-US" dirty="0" err="1">
                <a:solidFill>
                  <a:srgbClr val="C00000"/>
                </a:solidFill>
              </a:rPr>
              <a:t>cutree</a:t>
            </a:r>
            <a:r>
              <a:rPr lang="en-US" dirty="0"/>
              <a:t>(c, k=5)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Show 50 first donors, frequency table</a:t>
            </a:r>
          </a:p>
          <a:p>
            <a:r>
              <a:rPr lang="en-US" dirty="0"/>
              <a:t>print(members[1:50])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C00000"/>
                </a:solidFill>
              </a:rPr>
              <a:t>table</a:t>
            </a:r>
            <a:r>
              <a:rPr lang="en-US" dirty="0"/>
              <a:t>(members))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Show profile of each segment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1:5) {</a:t>
            </a:r>
          </a:p>
          <a:p>
            <a:r>
              <a:rPr lang="en-US" dirty="0"/>
              <a:t>   print(</a:t>
            </a:r>
            <a:r>
              <a:rPr lang="en-US" dirty="0" err="1">
                <a:solidFill>
                  <a:srgbClr val="C00000"/>
                </a:solidFill>
              </a:rPr>
              <a:t>colMeans</a:t>
            </a:r>
            <a:r>
              <a:rPr lang="en-US" dirty="0"/>
              <a:t>(data[members == </a:t>
            </a:r>
            <a:r>
              <a:rPr lang="en-US" dirty="0" err="1"/>
              <a:t>i</a:t>
            </a:r>
            <a:r>
              <a:rPr lang="en-US" dirty="0"/>
              <a:t>, ]))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with R </a:t>
            </a:r>
            <a:r>
              <a:rPr lang="en-US" sz="1800" dirty="0"/>
              <a:t>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number of segments (N) </a:t>
            </a:r>
            <a:r>
              <a:rPr lang="en-US" i="1" dirty="0"/>
              <a:t>a priori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N segment </a:t>
            </a:r>
            <a:r>
              <a:rPr lang="en-US" dirty="0" err="1"/>
              <a:t>centroids</a:t>
            </a:r>
            <a:r>
              <a:rPr lang="en-US" dirty="0"/>
              <a:t> randomly</a:t>
            </a:r>
          </a:p>
          <a:p>
            <a:pPr marL="857250" lvl="1" indent="-457200"/>
            <a:r>
              <a:rPr lang="en-US" dirty="0" err="1"/>
              <a:t>Centroid</a:t>
            </a:r>
            <a:r>
              <a:rPr lang="en-US" dirty="0"/>
              <a:t> = average of all segmentation variables</a:t>
            </a:r>
          </a:p>
          <a:p>
            <a:pPr marL="857250" lvl="1" indent="-457200"/>
            <a:r>
              <a:rPr lang="en-US" dirty="0"/>
              <a:t>Usually picked among individuals to segment, so it ensures it starts from an interior solution, and no empty segment</a:t>
            </a:r>
          </a:p>
          <a:p>
            <a:pPr marL="457200" indent="-457200"/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Assign each individual to the closest segment </a:t>
            </a:r>
            <a:r>
              <a:rPr lang="en-US" dirty="0" err="1"/>
              <a:t>centroid</a:t>
            </a:r>
            <a:endParaRPr lang="en-US" dirty="0"/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Compute again segment </a:t>
            </a:r>
            <a:r>
              <a:rPr lang="en-US" dirty="0" err="1"/>
              <a:t>centroids</a:t>
            </a:r>
            <a:endParaRPr lang="en-US" dirty="0"/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Repeat steps 3 and 4 till no change is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1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97968" y="17008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6040" y="321297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48544" y="1556792"/>
            <a:ext cx="3816424" cy="15841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48944" y="1196752"/>
            <a:ext cx="648072" cy="5472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19888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9224" y="386104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48544" y="1556792"/>
            <a:ext cx="3816424" cy="15841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48944" y="1196752"/>
            <a:ext cx="648072" cy="54726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36776" y="285293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19888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9224" y="386104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280597" y="112474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04929" y="908720"/>
            <a:ext cx="1296144" cy="55446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36776" y="285293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6656" y="21328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85248" y="371703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280597" y="112474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53000" y="980728"/>
            <a:ext cx="1080120" cy="5400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8864" y="342900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step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2680" y="227687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29264" y="357301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24613" y="1484784"/>
            <a:ext cx="2736304" cy="28803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57056" y="1196752"/>
            <a:ext cx="648072" cy="51845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00872" y="4077072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041232" y="371703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2721" y="321297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4648" y="170080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2950096" y="22768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3992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2064" y="1772816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8744" y="2564904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9696" y="28864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2024" y="256490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96" y="334367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5880" y="191683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98168" y="234888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6081" y="299695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2104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65920" y="3140968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41232" y="25649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81192" y="17728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25408" y="314096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85248" y="321297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64968" y="602128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280" y="414908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97216" y="436510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65168" y="386104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89304" y="357301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1033" y="530120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3040" y="587727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09184" y="350100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29264" y="3501008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81392" y="400506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7376" y="4725144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17296" y="4797152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1072" y="57332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08984" y="566124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4528" y="6453336"/>
            <a:ext cx="85689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4529" y="1196752"/>
            <a:ext cx="0" cy="52565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0577" y="64886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4361" y="3640378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GENEROSITY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241035" y="3284984"/>
            <a:ext cx="1944216" cy="30243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69024" y="55892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640632" y="3284984"/>
            <a:ext cx="3600400" cy="31683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41032" y="1052736"/>
            <a:ext cx="504056" cy="22322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965E4-F4F7-40C7-B4AD-FE2FC749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8" lvl="0" indent="-1588"/>
            <a:r>
              <a:rPr lang="en-US" b="1" dirty="0">
                <a:solidFill>
                  <a:srgbClr val="CC3433"/>
                </a:solidFill>
              </a:rPr>
              <a:t>Segmentation</a:t>
            </a:r>
            <a:r>
              <a:rPr lang="en-US" dirty="0"/>
              <a:t> is the process of categorizing customers into groups </a:t>
            </a:r>
            <a:r>
              <a:rPr lang="en-US" sz="1800" dirty="0"/>
              <a:t>(a.k.a. segments, clusters)</a:t>
            </a:r>
            <a:endParaRPr lang="en-US" dirty="0"/>
          </a:p>
          <a:p>
            <a:pPr marL="1588" lvl="0" indent="-1588"/>
            <a:endParaRPr lang="en-US" dirty="0"/>
          </a:p>
          <a:p>
            <a:pPr marL="1588" lvl="0" indent="-1588"/>
            <a:r>
              <a:rPr lang="en-US" sz="2000" dirty="0"/>
              <a:t>…Such that customers within a segment are </a:t>
            </a:r>
            <a:r>
              <a:rPr lang="en-US" sz="2000" b="1" dirty="0"/>
              <a:t>similar enough </a:t>
            </a:r>
            <a:r>
              <a:rPr lang="en-US" sz="2000" dirty="0"/>
              <a:t>to be treated similarly, yet </a:t>
            </a:r>
            <a:r>
              <a:rPr lang="en-US" sz="2000" b="1" dirty="0"/>
              <a:t>different enough </a:t>
            </a:r>
            <a:r>
              <a:rPr lang="en-US" sz="2000" dirty="0"/>
              <a:t>from customers in other segments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0B36D-670B-4FD2-A4DD-EC4BB965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792157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41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53200" y="2492896"/>
            <a:ext cx="0" cy="3600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53200" y="4185084"/>
            <a:ext cx="16561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89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How many segments ? 3, 4, 5 ?</a:t>
            </a:r>
          </a:p>
          <a:p>
            <a:pPr lvl="1"/>
            <a:r>
              <a:rPr lang="en-US" dirty="0"/>
              <a:t>Try multiple solutions and see which is "best"</a:t>
            </a:r>
          </a:p>
          <a:p>
            <a:pPr lvl="1"/>
            <a:r>
              <a:rPr lang="en-US" dirty="0"/>
              <a:t>Silhouette analysis</a:t>
            </a:r>
          </a:p>
          <a:p>
            <a:endParaRPr lang="en-US" dirty="0"/>
          </a:p>
          <a:p>
            <a:r>
              <a:rPr lang="en-US" dirty="0"/>
              <a:t>Stuck in local solution?</a:t>
            </a:r>
          </a:p>
          <a:p>
            <a:pPr lvl="1"/>
            <a:r>
              <a:rPr lang="en-US" dirty="0"/>
              <a:t>Start from different</a:t>
            </a:r>
            <a:br>
              <a:rPr lang="en-US" dirty="0"/>
            </a:br>
            <a:r>
              <a:rPr lang="en-US" dirty="0"/>
              <a:t>starting solutions</a:t>
            </a:r>
          </a:p>
          <a:p>
            <a:pPr lvl="1"/>
            <a:r>
              <a:rPr lang="en-US" dirty="0"/>
              <a:t>Automatically keep</a:t>
            </a:r>
            <a:br>
              <a:rPr lang="en-US" dirty="0"/>
            </a:br>
            <a:r>
              <a:rPr lang="en-US" dirty="0"/>
              <a:t>"the best"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42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5745088" y="342900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048" y="3789040"/>
            <a:ext cx="288032" cy="28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85048" y="4293096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7096" y="4581128"/>
            <a:ext cx="288032" cy="2880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57256" y="2708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7336" y="33569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2056" y="30137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3280" y="34290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7336" y="29249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17296" y="558924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3320" y="515719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8040" y="481392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29264" y="5229200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3320" y="4725144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53200" y="2492896"/>
            <a:ext cx="0" cy="3600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97021" y="4185084"/>
            <a:ext cx="165618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sz="1700" dirty="0"/>
              <a:t>library(RODBC)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Connect to MySQL (use your credentials)</a:t>
            </a:r>
          </a:p>
          <a:p>
            <a:r>
              <a:rPr lang="en-US" sz="1700" dirty="0" err="1"/>
              <a:t>db</a:t>
            </a:r>
            <a:r>
              <a:rPr lang="en-US" sz="1700" dirty="0"/>
              <a:t> = </a:t>
            </a:r>
            <a:r>
              <a:rPr lang="en-US" sz="1700" dirty="0" err="1"/>
              <a:t>odbcConnect</a:t>
            </a:r>
            <a:r>
              <a:rPr lang="en-US" sz="1700" dirty="0"/>
              <a:t>("mysql_server_64", </a:t>
            </a:r>
            <a:r>
              <a:rPr lang="en-US" sz="1700" dirty="0" err="1"/>
              <a:t>uid</a:t>
            </a:r>
            <a:r>
              <a:rPr lang="en-US" sz="1700" dirty="0"/>
              <a:t>="root", </a:t>
            </a:r>
            <a:r>
              <a:rPr lang="en-US" sz="1700" dirty="0" err="1"/>
              <a:t>pwd</a:t>
            </a:r>
            <a:r>
              <a:rPr lang="en-US" sz="1700" dirty="0"/>
              <a:t>="")</a:t>
            </a:r>
          </a:p>
          <a:p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"USE </a:t>
            </a:r>
            <a:r>
              <a:rPr lang="en-US" sz="1700" dirty="0" err="1"/>
              <a:t>ma_charity_small</a:t>
            </a:r>
            <a:r>
              <a:rPr lang="en-US" sz="1700" dirty="0"/>
              <a:t>")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Extract data from database</a:t>
            </a:r>
          </a:p>
          <a:p>
            <a:r>
              <a:rPr lang="en-US" sz="1700" dirty="0"/>
              <a:t>query = "SELECT </a:t>
            </a:r>
            <a:r>
              <a:rPr lang="en-US" sz="1700" dirty="0" err="1"/>
              <a:t>contact_id</a:t>
            </a:r>
            <a:r>
              <a:rPr lang="en-US" sz="1700" dirty="0"/>
              <a:t>,</a:t>
            </a:r>
          </a:p>
          <a:p>
            <a:r>
              <a:rPr lang="en-US" sz="1700" dirty="0"/>
              <a:t>                DATEDIFF(20180625, MAX(</a:t>
            </a:r>
            <a:r>
              <a:rPr lang="en-US" sz="1700" dirty="0" err="1"/>
              <a:t>act_date</a:t>
            </a:r>
            <a:r>
              <a:rPr lang="en-US" sz="1700" dirty="0"/>
              <a:t>)) / 365 AS 'recency',</a:t>
            </a:r>
          </a:p>
          <a:p>
            <a:r>
              <a:rPr lang="en-US" sz="1700" dirty="0"/>
              <a:t>                COUNT(amount) AS 'frequency',</a:t>
            </a:r>
          </a:p>
          <a:p>
            <a:r>
              <a:rPr lang="en-US" sz="1700" dirty="0"/>
              <a:t>                AVG(amount) AS '</a:t>
            </a:r>
            <a:r>
              <a:rPr lang="en-US" sz="1700" dirty="0" err="1"/>
              <a:t>avgamount</a:t>
            </a:r>
            <a:r>
              <a:rPr lang="en-US" sz="1700" dirty="0"/>
              <a:t>',</a:t>
            </a:r>
          </a:p>
          <a:p>
            <a:r>
              <a:rPr lang="en-US" sz="1700" dirty="0"/>
              <a:t>                DATEDIFF(20180625, MIN(</a:t>
            </a:r>
            <a:r>
              <a:rPr lang="en-US" sz="1700" dirty="0" err="1"/>
              <a:t>act_date</a:t>
            </a:r>
            <a:r>
              <a:rPr lang="en-US" sz="1700" dirty="0"/>
              <a:t>)) / 365 AS '</a:t>
            </a:r>
            <a:r>
              <a:rPr lang="en-US" sz="1700" dirty="0" err="1"/>
              <a:t>firstdonation</a:t>
            </a:r>
            <a:r>
              <a:rPr lang="en-US" sz="1700" dirty="0"/>
              <a:t>'</a:t>
            </a:r>
          </a:p>
          <a:p>
            <a:r>
              <a:rPr lang="en-US" sz="1700" dirty="0"/>
              <a:t>         FROM acts</a:t>
            </a:r>
          </a:p>
          <a:p>
            <a:r>
              <a:rPr lang="en-US" sz="1700" dirty="0"/>
              <a:t>         WHERE </a:t>
            </a:r>
            <a:r>
              <a:rPr lang="en-US" sz="1700" dirty="0" err="1"/>
              <a:t>act_type_id</a:t>
            </a:r>
            <a:r>
              <a:rPr lang="en-US" sz="1700" dirty="0"/>
              <a:t> = 'DO'</a:t>
            </a:r>
          </a:p>
          <a:p>
            <a:r>
              <a:rPr lang="en-US" sz="1700" dirty="0"/>
              <a:t>         GROUP BY 1"</a:t>
            </a:r>
          </a:p>
          <a:p>
            <a:r>
              <a:rPr lang="en-US" sz="1700" dirty="0"/>
              <a:t>data = </a:t>
            </a:r>
            <a:r>
              <a:rPr lang="en-US" sz="1700" dirty="0" err="1"/>
              <a:t>sqlQuery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, query)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sz="1700" dirty="0" err="1"/>
              <a:t>odbcClose</a:t>
            </a:r>
            <a:r>
              <a:rPr lang="en-US" sz="1700" dirty="0"/>
              <a:t>(</a:t>
            </a:r>
            <a:r>
              <a:rPr lang="en-US" sz="1700" dirty="0" err="1"/>
              <a:t>db</a:t>
            </a:r>
            <a:r>
              <a:rPr lang="en-US" sz="17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k-means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43</a:t>
            </a:fld>
            <a:endParaRPr lang="fr-B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sz="1700" dirty="0" err="1"/>
              <a:t>rownames</a:t>
            </a:r>
            <a:r>
              <a:rPr lang="en-US" sz="1700" dirty="0"/>
              <a:t>(data) = </a:t>
            </a:r>
            <a:r>
              <a:rPr lang="en-US" sz="1700" dirty="0" err="1"/>
              <a:t>data$contact_id</a:t>
            </a:r>
            <a:endParaRPr lang="en-US" sz="1700" dirty="0"/>
          </a:p>
          <a:p>
            <a:r>
              <a:rPr lang="en-US" sz="1700" dirty="0"/>
              <a:t>data = data[, -1]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Perform segmentation on standardized data</a:t>
            </a:r>
          </a:p>
          <a:p>
            <a:r>
              <a:rPr lang="en-US" sz="1700" dirty="0"/>
              <a:t>k = </a:t>
            </a:r>
            <a:r>
              <a:rPr lang="en-US" sz="1700" dirty="0" err="1">
                <a:solidFill>
                  <a:srgbClr val="CC3433"/>
                </a:solidFill>
              </a:rPr>
              <a:t>kmeans</a:t>
            </a:r>
            <a:r>
              <a:rPr lang="en-US" sz="1700" dirty="0"/>
              <a:t>(x = </a:t>
            </a:r>
            <a:r>
              <a:rPr lang="en-US" sz="1700" dirty="0">
                <a:solidFill>
                  <a:srgbClr val="CC3433"/>
                </a:solidFill>
              </a:rPr>
              <a:t>scale</a:t>
            </a:r>
            <a:r>
              <a:rPr lang="en-US" sz="1700" dirty="0"/>
              <a:t>(data), centers = 5, </a:t>
            </a:r>
            <a:r>
              <a:rPr lang="en-US" sz="1700" dirty="0" err="1"/>
              <a:t>nstart</a:t>
            </a:r>
            <a:r>
              <a:rPr lang="en-US" sz="1700" dirty="0"/>
              <a:t> = 50)</a:t>
            </a:r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Print cluster size, standardized centers, and</a:t>
            </a: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# un-standardized centers, one segment at a time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k$size</a:t>
            </a:r>
            <a:r>
              <a:rPr lang="en-US" sz="1700" dirty="0"/>
              <a:t>)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k$centers</a:t>
            </a:r>
            <a:r>
              <a:rPr lang="en-US" sz="1700" dirty="0"/>
              <a:t>)</a:t>
            </a:r>
          </a:p>
          <a:p>
            <a:r>
              <a:rPr lang="en-US" sz="1700" dirty="0">
                <a:solidFill>
                  <a:srgbClr val="CC3433"/>
                </a:solidFill>
              </a:rPr>
              <a:t>for</a:t>
            </a:r>
            <a:r>
              <a:rPr lang="en-US" sz="1700" dirty="0"/>
              <a:t> (i in 1:5) {</a:t>
            </a:r>
          </a:p>
          <a:p>
            <a:r>
              <a:rPr lang="en-US" sz="1700" dirty="0"/>
              <a:t>   print(</a:t>
            </a:r>
            <a:r>
              <a:rPr lang="en-US" sz="1700" dirty="0" err="1">
                <a:solidFill>
                  <a:srgbClr val="CC3433"/>
                </a:solidFill>
              </a:rPr>
              <a:t>colMeans</a:t>
            </a:r>
            <a:r>
              <a:rPr lang="en-US" sz="1700" dirty="0"/>
              <a:t>(data[</a:t>
            </a:r>
            <a:r>
              <a:rPr lang="en-US" sz="1700" dirty="0" err="1"/>
              <a:t>k$cluster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CC3433"/>
                </a:solidFill>
              </a:rPr>
              <a:t>==</a:t>
            </a:r>
            <a:r>
              <a:rPr lang="en-US" sz="1700" dirty="0"/>
              <a:t> i, ]))  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k-means with R </a:t>
            </a:r>
            <a:r>
              <a:rPr lang="en-US" sz="1800" dirty="0"/>
              <a:t>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44</a:t>
            </a:fld>
            <a:endParaRPr lang="fr-B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45</a:t>
            </a:fld>
            <a:endParaRPr lang="fr-B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= </a:t>
            </a:r>
            <a:r>
              <a:rPr lang="en-US" dirty="0">
                <a:solidFill>
                  <a:srgbClr val="CC3433"/>
                </a:solidFill>
              </a:rPr>
              <a:t>C</a:t>
            </a:r>
            <a:r>
              <a:rPr lang="en-US" dirty="0"/>
              <a:t>lassification </a:t>
            </a:r>
            <a:r>
              <a:rPr lang="en-US" dirty="0">
                <a:solidFill>
                  <a:srgbClr val="CC3433"/>
                </a:solidFill>
              </a:rPr>
              <a:t>A</a:t>
            </a:r>
            <a:r>
              <a:rPr lang="en-US" dirty="0"/>
              <a:t>nd </a:t>
            </a:r>
            <a:r>
              <a:rPr lang="en-US" dirty="0">
                <a:solidFill>
                  <a:srgbClr val="CC3433"/>
                </a:solidFill>
              </a:rPr>
              <a:t>R</a:t>
            </a:r>
            <a:r>
              <a:rPr lang="en-US" dirty="0"/>
              <a:t>egression </a:t>
            </a:r>
            <a:r>
              <a:rPr lang="en-US" dirty="0">
                <a:solidFill>
                  <a:srgbClr val="CC3433"/>
                </a:solidFill>
              </a:rPr>
              <a:t>T</a:t>
            </a:r>
            <a:r>
              <a:rPr lang="en-US" dirty="0"/>
              <a:t>ree</a:t>
            </a:r>
          </a:p>
          <a:p>
            <a:endParaRPr lang="en-US" dirty="0"/>
          </a:p>
          <a:p>
            <a:r>
              <a:rPr lang="en-US" dirty="0"/>
              <a:t>Create a model that predicts the value of a target variable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r>
              <a:rPr lang="en-US" dirty="0"/>
              <a:t>Loyalty</a:t>
            </a:r>
          </a:p>
          <a:p>
            <a:pPr lvl="1"/>
            <a:r>
              <a:rPr lang="en-US" dirty="0"/>
              <a:t>Brand choice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the process of applying sequential classifications, a "tree" will grow, and individuals with similar target variable will fall into the same "leaf nodes" (segments)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46</a:t>
            </a:fld>
            <a:endParaRPr lang="fr-B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704" y="980729"/>
            <a:ext cx="5328592" cy="574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dirty="0"/>
              <a:t>1.	Select the </a:t>
            </a:r>
            <a:r>
              <a:rPr lang="en-US" b="1" dirty="0"/>
              <a:t>predictors</a:t>
            </a:r>
            <a:r>
              <a:rPr lang="en-US" dirty="0"/>
              <a:t> (segmentation variables)</a:t>
            </a:r>
          </a:p>
          <a:p>
            <a:pPr marL="857250" lvl="1" indent="-457200"/>
            <a:r>
              <a:rPr lang="en-US" dirty="0" err="1"/>
              <a:t>Recency</a:t>
            </a:r>
            <a:r>
              <a:rPr lang="en-US" dirty="0"/>
              <a:t>, Frequency, Amount, Demographics, etc.</a:t>
            </a:r>
          </a:p>
          <a:p>
            <a:pPr marL="457200" indent="-457200"/>
            <a:endParaRPr lang="en-US" dirty="0"/>
          </a:p>
          <a:p>
            <a:pPr marL="457200" indent="-457200">
              <a:buNone/>
            </a:pPr>
            <a:r>
              <a:rPr lang="en-US" dirty="0"/>
              <a:t>2.	Select the </a:t>
            </a:r>
            <a:r>
              <a:rPr lang="en-US" b="1" dirty="0"/>
              <a:t>target variable</a:t>
            </a:r>
            <a:r>
              <a:rPr lang="en-US" dirty="0"/>
              <a:t>, to be predicted/explained</a:t>
            </a:r>
            <a:endParaRPr lang="en-US" b="1" dirty="0"/>
          </a:p>
          <a:p>
            <a:pPr marL="857250" lvl="1" indent="-457200"/>
            <a:r>
              <a:rPr lang="en-US" dirty="0"/>
              <a:t>Buy or not, Donate or not (0/1)</a:t>
            </a:r>
          </a:p>
          <a:p>
            <a:pPr marL="857250" lvl="1" indent="-457200"/>
            <a:r>
              <a:rPr lang="en-US" dirty="0"/>
              <a:t>Brand choice (A, B, C)</a:t>
            </a:r>
          </a:p>
          <a:p>
            <a:pPr marL="857250" lvl="1" indent="-457200"/>
            <a:r>
              <a:rPr lang="en-US" dirty="0"/>
              <a:t>Purchase amount ($X)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3.	Group all individuals into a “parent node”</a:t>
            </a:r>
          </a:p>
          <a:p>
            <a:pPr marL="457200" indent="-457200"/>
            <a:endParaRPr lang="en-US" dirty="0"/>
          </a:p>
          <a:p>
            <a:pPr marL="457200" indent="-457200">
              <a:buAutoNum type="arabicPeriod" startAt="4"/>
            </a:pPr>
            <a:r>
              <a:rPr lang="en-US" dirty="0"/>
              <a:t>For each available predictor, one by one, </a:t>
            </a:r>
            <a:r>
              <a:rPr lang="en-US" b="1" dirty="0"/>
              <a:t>split the population </a:t>
            </a:r>
            <a:r>
              <a:rPr lang="en-US" dirty="0"/>
              <a:t>(the parent node) into subgroups (the child nodes), and check to what extent the child nodes are</a:t>
            </a:r>
          </a:p>
          <a:p>
            <a:pPr marL="857250" lvl="1" indent="-457200"/>
            <a:r>
              <a:rPr lang="en-US" dirty="0"/>
              <a:t>More homogeneous (within)</a:t>
            </a:r>
          </a:p>
          <a:p>
            <a:pPr marL="857250" lvl="1" indent="-457200"/>
            <a:r>
              <a:rPr lang="en-US" dirty="0"/>
              <a:t>More distinct (between)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5.	Keep the split that works best</a:t>
            </a:r>
          </a:p>
          <a:p>
            <a:pPr marL="857250" lvl="1" indent="-457200"/>
            <a:r>
              <a:rPr lang="en-US" dirty="0"/>
              <a:t>Where “best” is usually measured by a statistical index, such as entropy, </a:t>
            </a:r>
            <a:r>
              <a:rPr lang="en-US" dirty="0" err="1"/>
              <a:t>Gini</a:t>
            </a:r>
            <a:r>
              <a:rPr lang="en-US" dirty="0"/>
              <a:t> index, RMSE, etc.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AutoNum type="arabicPeriod" startAt="6"/>
            </a:pPr>
            <a:r>
              <a:rPr lang="en-US" dirty="0"/>
              <a:t>Repeat for each child node</a:t>
            </a:r>
          </a:p>
          <a:p>
            <a:pPr marL="457200" indent="-457200">
              <a:buAutoNum type="arabicPeriod" startAt="6"/>
            </a:pPr>
            <a:endParaRPr lang="en-US" dirty="0"/>
          </a:p>
          <a:p>
            <a:pPr marL="457200" indent="-457200">
              <a:buAutoNum type="arabicPeriod" startAt="6"/>
            </a:pPr>
            <a:r>
              <a:rPr lang="en-US" dirty="0"/>
              <a:t>Stop when some criteria are met</a:t>
            </a:r>
          </a:p>
          <a:p>
            <a:pPr marL="857250" lvl="1" indent="-457200"/>
            <a:r>
              <a:rPr lang="en-US" dirty="0"/>
              <a:t>No further improvement,</a:t>
            </a:r>
          </a:p>
          <a:p>
            <a:pPr marL="857250" lvl="1" indent="-457200"/>
            <a:r>
              <a:rPr lang="en-US" dirty="0"/>
              <a:t>Not enough data to keep going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8.	Prune the tree back to 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segment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Distinct</a:t>
            </a:r>
            <a:r>
              <a:rPr lang="en-US" dirty="0"/>
              <a:t> from the other segments</a:t>
            </a:r>
          </a:p>
          <a:p>
            <a:endParaRPr lang="en-US" dirty="0"/>
          </a:p>
          <a:p>
            <a:r>
              <a:rPr lang="en-US" b="1" dirty="0"/>
              <a:t>Homogeneous</a:t>
            </a:r>
          </a:p>
          <a:p>
            <a:endParaRPr lang="en-US" dirty="0"/>
          </a:p>
          <a:p>
            <a:r>
              <a:rPr lang="en-US" b="1" dirty="0"/>
              <a:t>Identifiable</a:t>
            </a:r>
          </a:p>
          <a:p>
            <a:endParaRPr lang="en-US" dirty="0"/>
          </a:p>
          <a:p>
            <a:r>
              <a:rPr lang="en-US" b="1" dirty="0"/>
              <a:t>Substantial</a:t>
            </a:r>
          </a:p>
          <a:p>
            <a:pPr lvl="1"/>
            <a:r>
              <a:rPr lang="en-US" dirty="0"/>
              <a:t>Significant enough that it's worth creating/using it?</a:t>
            </a:r>
          </a:p>
          <a:p>
            <a:endParaRPr lang="en-US" dirty="0"/>
          </a:p>
          <a:p>
            <a:r>
              <a:rPr lang="en-US" b="1" dirty="0"/>
              <a:t>Useful</a:t>
            </a:r>
            <a:r>
              <a:rPr lang="en-US" dirty="0"/>
              <a:t>, operational, and informative</a:t>
            </a:r>
          </a:p>
          <a:p>
            <a:pPr lvl="1"/>
            <a:r>
              <a:rPr lang="en-US" dirty="0"/>
              <a:t>What can I learn from it?</a:t>
            </a:r>
          </a:p>
          <a:p>
            <a:pPr lvl="1"/>
            <a:r>
              <a:rPr lang="en-US" dirty="0"/>
              <a:t>How can it help my marketing strategy?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E017-7346-4568-9D99-88335B17195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data for a CART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check whose donors have made a donation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within the last 12 months (our target variable)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COUNT(amount) AS counter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(</a:t>
            </a:r>
            <a:r>
              <a:rPr lang="en-US" dirty="0" err="1"/>
              <a:t>act_date</a:t>
            </a:r>
            <a:r>
              <a:rPr lang="en-US" dirty="0"/>
              <a:t> &gt;= 20170625) AND</a:t>
            </a:r>
          </a:p>
          <a:p>
            <a:r>
              <a:rPr lang="en-US" dirty="0"/>
              <a:t>      (</a:t>
            </a:r>
            <a:r>
              <a:rPr lang="en-US" dirty="0" err="1"/>
              <a:t>act_date</a:t>
            </a:r>
            <a:r>
              <a:rPr lang="en-US" dirty="0"/>
              <a:t> &lt;  20180625) AND</a:t>
            </a:r>
          </a:p>
          <a:p>
            <a:r>
              <a:rPr lang="en-US" dirty="0"/>
              <a:t>      (</a:t>
            </a:r>
            <a:r>
              <a:rPr lang="en-US" dirty="0" err="1"/>
              <a:t>act_type_id</a:t>
            </a:r>
            <a:r>
              <a:rPr lang="en-US" dirty="0"/>
              <a:t> = 'DO')</a:t>
            </a:r>
          </a:p>
          <a:p>
            <a:r>
              <a:rPr lang="en-US" dirty="0"/>
              <a:t>GROUP BY </a:t>
            </a:r>
            <a:r>
              <a:rPr lang="en-US" dirty="0" err="1"/>
              <a:t>contact_id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50</a:t>
            </a:fld>
            <a:endParaRPr lang="fr-B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data for a CART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Merge predictors and target variable into one big query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Predictors need to precede the target variable in time !!!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a.contact_id</a:t>
            </a:r>
            <a:r>
              <a:rPr lang="en-US" sz="1600" dirty="0"/>
              <a:t>,</a:t>
            </a:r>
          </a:p>
          <a:p>
            <a:r>
              <a:rPr lang="en-US" sz="1600" dirty="0"/>
              <a:t>       DATEDIFF(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20170625</a:t>
            </a:r>
            <a:r>
              <a:rPr lang="en-US" sz="1600" dirty="0"/>
              <a:t>, MAX(</a:t>
            </a:r>
            <a:r>
              <a:rPr lang="en-US" sz="1600" dirty="0" err="1"/>
              <a:t>a.act_date</a:t>
            </a:r>
            <a:r>
              <a:rPr lang="en-US" sz="1600" dirty="0"/>
              <a:t>)) / 365 AS 'recency',</a:t>
            </a:r>
          </a:p>
          <a:p>
            <a:r>
              <a:rPr lang="en-US" sz="1600" dirty="0"/>
              <a:t>       COUNT(</a:t>
            </a:r>
            <a:r>
              <a:rPr lang="en-US" sz="1600" dirty="0" err="1"/>
              <a:t>a.amount</a:t>
            </a:r>
            <a:r>
              <a:rPr lang="en-US" sz="1600" dirty="0"/>
              <a:t>) AS 'frequency',</a:t>
            </a:r>
          </a:p>
          <a:p>
            <a:r>
              <a:rPr lang="en-US" sz="1600" dirty="0"/>
              <a:t>       AVG(</a:t>
            </a:r>
            <a:r>
              <a:rPr lang="en-US" sz="1600" dirty="0" err="1"/>
              <a:t>a.amount</a:t>
            </a:r>
            <a:r>
              <a:rPr lang="en-US" sz="1600" dirty="0"/>
              <a:t>) AS '</a:t>
            </a:r>
            <a:r>
              <a:rPr lang="en-US" sz="1600" dirty="0" err="1"/>
              <a:t>avgamount</a:t>
            </a:r>
            <a:r>
              <a:rPr lang="en-US" sz="1600" dirty="0"/>
              <a:t>',</a:t>
            </a:r>
          </a:p>
          <a:p>
            <a:r>
              <a:rPr lang="en-US" sz="1600" dirty="0"/>
              <a:t>       DATEDIFF(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20170625</a:t>
            </a:r>
            <a:r>
              <a:rPr lang="en-US" sz="1600" dirty="0"/>
              <a:t>, MIN(</a:t>
            </a:r>
            <a:r>
              <a:rPr lang="en-US" sz="1600" dirty="0" err="1"/>
              <a:t>a.act_date</a:t>
            </a:r>
            <a:r>
              <a:rPr lang="en-US" sz="1600" dirty="0"/>
              <a:t>)) / 365 AS </a:t>
            </a:r>
            <a:r>
              <a:rPr lang="en-US" sz="1400" dirty="0"/>
              <a:t>'</a:t>
            </a:r>
            <a:r>
              <a:rPr lang="en-US" sz="1400" dirty="0" err="1"/>
              <a:t>firstdonation</a:t>
            </a:r>
            <a:r>
              <a:rPr lang="en-US" sz="1400" dirty="0"/>
              <a:t>'</a:t>
            </a:r>
            <a:r>
              <a:rPr lang="en-US" sz="1600" dirty="0"/>
              <a:t>,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 err="1"/>
              <a:t>c.counter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IS NULL</a:t>
            </a:r>
            <a:r>
              <a:rPr lang="en-US" sz="1600" dirty="0"/>
              <a:t>, 0, 1) AS 'loyal'</a:t>
            </a:r>
          </a:p>
          <a:p>
            <a:r>
              <a:rPr lang="en-US" sz="1600" dirty="0"/>
              <a:t>FROM acts a</a:t>
            </a:r>
          </a:p>
          <a:p>
            <a:r>
              <a:rPr lang="en-US" sz="1600" dirty="0"/>
              <a:t>LEFT JOIN (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contact_id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COUNT(amount) AS counter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FROM acts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WHERE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act_date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&gt;= 20170625) AND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     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act_date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&lt;  20180625) AND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     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act_type_id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'DO')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     GROUP BY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contact_id</a:t>
            </a:r>
            <a:r>
              <a:rPr lang="en-US" sz="1600" dirty="0"/>
              <a:t>) AS c</a:t>
            </a:r>
          </a:p>
          <a:p>
            <a:r>
              <a:rPr lang="en-US" sz="1600" dirty="0"/>
              <a:t>ON </a:t>
            </a:r>
            <a:r>
              <a:rPr lang="en-US" sz="1600" dirty="0" err="1"/>
              <a:t>c.contact_id</a:t>
            </a:r>
            <a:r>
              <a:rPr lang="en-US" sz="1600" dirty="0"/>
              <a:t> = </a:t>
            </a:r>
            <a:r>
              <a:rPr lang="en-US" sz="1600" dirty="0" err="1"/>
              <a:t>a.contact_id</a:t>
            </a:r>
            <a:endParaRPr lang="en-US" sz="1600" dirty="0"/>
          </a:p>
          <a:p>
            <a:r>
              <a:rPr lang="en-US" sz="1600" dirty="0"/>
              <a:t>WHERE (</a:t>
            </a:r>
            <a:r>
              <a:rPr lang="en-US" sz="1600" dirty="0" err="1"/>
              <a:t>act_type_id</a:t>
            </a:r>
            <a:r>
              <a:rPr lang="en-US" sz="1600" dirty="0"/>
              <a:t> = 'DO') AND (</a:t>
            </a:r>
            <a:r>
              <a:rPr lang="en-US" sz="1600" dirty="0" err="1"/>
              <a:t>act_date</a:t>
            </a:r>
            <a:r>
              <a:rPr lang="en-US" sz="1600" dirty="0"/>
              <a:t> &lt;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20170625</a:t>
            </a:r>
            <a:r>
              <a:rPr lang="en-US" sz="1600" dirty="0"/>
              <a:t>)</a:t>
            </a:r>
          </a:p>
          <a:p>
            <a:r>
              <a:rPr lang="en-US" sz="1600" dirty="0"/>
              <a:t>GROUP BY 1"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51</a:t>
            </a:fld>
            <a:endParaRPr lang="fr-B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Load the package</a:t>
            </a:r>
          </a:p>
          <a:p>
            <a:r>
              <a:rPr lang="en-US" dirty="0"/>
              <a:t>library(RODBC)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Connect to MySQL (use your own credentials)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odbcConnect</a:t>
            </a:r>
            <a:r>
              <a:rPr lang="en-US" dirty="0"/>
              <a:t>("mysql_server_64", </a:t>
            </a:r>
            <a:r>
              <a:rPr lang="en-US" dirty="0" err="1"/>
              <a:t>uid</a:t>
            </a:r>
            <a:r>
              <a:rPr lang="en-US" dirty="0"/>
              <a:t>="root", </a:t>
            </a:r>
            <a:r>
              <a:rPr lang="en-US" dirty="0" err="1"/>
              <a:t>pwd</a:t>
            </a:r>
            <a:r>
              <a:rPr lang="en-US" dirty="0"/>
              <a:t>="")</a:t>
            </a:r>
          </a:p>
          <a:p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"USE </a:t>
            </a:r>
            <a:r>
              <a:rPr lang="en-US" dirty="0" err="1"/>
              <a:t>ma_charity_small</a:t>
            </a:r>
            <a:r>
              <a:rPr lang="en-US" dirty="0"/>
              <a:t>")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Extract data from database</a:t>
            </a:r>
          </a:p>
          <a:p>
            <a:r>
              <a:rPr lang="en-US" dirty="0"/>
              <a:t>query = "SELECT </a:t>
            </a:r>
            <a:r>
              <a:rPr lang="en-US" dirty="0" err="1"/>
              <a:t>a.contact_id</a:t>
            </a:r>
            <a:r>
              <a:rPr lang="en-US" dirty="0"/>
              <a:t>,</a:t>
            </a:r>
          </a:p>
          <a:p>
            <a:r>
              <a:rPr lang="en-US" dirty="0"/>
              <a:t>                DATEDIFF(20170625, MAX(</a:t>
            </a:r>
            <a:r>
              <a:rPr lang="en-US" dirty="0" err="1"/>
              <a:t>a.act_date</a:t>
            </a:r>
            <a:r>
              <a:rPr lang="en-US" dirty="0"/>
              <a:t>)) / 365 AS 'recency',</a:t>
            </a:r>
          </a:p>
          <a:p>
            <a:r>
              <a:rPr lang="en-US" dirty="0"/>
              <a:t>                COUNT(</a:t>
            </a:r>
            <a:r>
              <a:rPr lang="en-US" dirty="0" err="1"/>
              <a:t>a.amount</a:t>
            </a:r>
            <a:r>
              <a:rPr lang="en-US" dirty="0"/>
              <a:t>) AS 'frequency',</a:t>
            </a:r>
          </a:p>
          <a:p>
            <a:r>
              <a:rPr lang="en-US" dirty="0"/>
              <a:t>                AVG(</a:t>
            </a:r>
            <a:r>
              <a:rPr lang="en-US" dirty="0" err="1"/>
              <a:t>a.amount</a:t>
            </a:r>
            <a:r>
              <a:rPr lang="en-US" dirty="0"/>
              <a:t>)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          DATEDIFF(20170625, MIN(</a:t>
            </a:r>
            <a:r>
              <a:rPr lang="en-US" dirty="0" err="1"/>
              <a:t>a.act_date</a:t>
            </a:r>
            <a:r>
              <a:rPr lang="en-US" dirty="0"/>
              <a:t>)) / 365 AS '</a:t>
            </a:r>
            <a:r>
              <a:rPr lang="en-US" dirty="0" err="1"/>
              <a:t>firstdonation</a:t>
            </a:r>
            <a:r>
              <a:rPr lang="en-US" dirty="0"/>
              <a:t>',</a:t>
            </a:r>
          </a:p>
          <a:p>
            <a:r>
              <a:rPr lang="en-US" dirty="0"/>
              <a:t>                IF(</a:t>
            </a:r>
            <a:r>
              <a:rPr lang="en-US" dirty="0" err="1"/>
              <a:t>c.counter</a:t>
            </a:r>
            <a:r>
              <a:rPr lang="en-US" dirty="0"/>
              <a:t> IS NULL, 0, 1) AS 'loyal'</a:t>
            </a:r>
          </a:p>
          <a:p>
            <a:r>
              <a:rPr lang="en-US" dirty="0"/>
              <a:t>         FROM acts a</a:t>
            </a:r>
          </a:p>
          <a:p>
            <a:r>
              <a:rPr lang="en-US" dirty="0"/>
              <a:t>         LEFT JOIN (SELECT </a:t>
            </a:r>
            <a:r>
              <a:rPr lang="en-US" dirty="0" err="1"/>
              <a:t>contact_id</a:t>
            </a:r>
            <a:r>
              <a:rPr lang="en-US" dirty="0"/>
              <a:t>, COUNT(amount) AS counter</a:t>
            </a:r>
          </a:p>
          <a:p>
            <a:r>
              <a:rPr lang="en-US" dirty="0"/>
              <a:t>                    FROM acts</a:t>
            </a:r>
          </a:p>
          <a:p>
            <a:r>
              <a:rPr lang="en-US" dirty="0"/>
              <a:t>                    WHERE (</a:t>
            </a:r>
            <a:r>
              <a:rPr lang="en-US" dirty="0" err="1"/>
              <a:t>act_date</a:t>
            </a:r>
            <a:r>
              <a:rPr lang="en-US" dirty="0"/>
              <a:t> &gt;= 20170625) AND</a:t>
            </a:r>
          </a:p>
          <a:p>
            <a:r>
              <a:rPr lang="en-US" dirty="0"/>
              <a:t>                          (</a:t>
            </a:r>
            <a:r>
              <a:rPr lang="en-US" dirty="0" err="1"/>
              <a:t>act_date</a:t>
            </a:r>
            <a:r>
              <a:rPr lang="en-US" dirty="0"/>
              <a:t> &lt;  20180625) AND</a:t>
            </a:r>
          </a:p>
          <a:p>
            <a:r>
              <a:rPr lang="en-US" dirty="0"/>
              <a:t>                          (</a:t>
            </a:r>
            <a:r>
              <a:rPr lang="en-US" dirty="0" err="1"/>
              <a:t>act_type_id</a:t>
            </a:r>
            <a:r>
              <a:rPr lang="en-US" dirty="0"/>
              <a:t> = 'DO')</a:t>
            </a:r>
          </a:p>
          <a:p>
            <a:r>
              <a:rPr lang="en-US" dirty="0"/>
              <a:t>                    GROUP BY </a:t>
            </a:r>
            <a:r>
              <a:rPr lang="en-US" dirty="0" err="1"/>
              <a:t>contact_id</a:t>
            </a:r>
            <a:r>
              <a:rPr lang="en-US" dirty="0"/>
              <a:t>) AS c</a:t>
            </a:r>
          </a:p>
          <a:p>
            <a:r>
              <a:rPr lang="en-US" dirty="0"/>
              <a:t>         ON </a:t>
            </a:r>
            <a:r>
              <a:rPr lang="en-US" dirty="0" err="1"/>
              <a:t>c.contact_id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endParaRPr lang="en-US" dirty="0"/>
          </a:p>
          <a:p>
            <a:r>
              <a:rPr lang="en-US" dirty="0"/>
              <a:t>         WHERE (</a:t>
            </a:r>
            <a:r>
              <a:rPr lang="en-US" dirty="0" err="1"/>
              <a:t>act_type_id</a:t>
            </a:r>
            <a:r>
              <a:rPr lang="en-US" dirty="0"/>
              <a:t> = 'DO') AND (</a:t>
            </a:r>
            <a:r>
              <a:rPr lang="en-US" dirty="0" err="1"/>
              <a:t>act_date</a:t>
            </a:r>
            <a:r>
              <a:rPr lang="en-US" dirty="0"/>
              <a:t> &lt; 20170625)</a:t>
            </a:r>
          </a:p>
          <a:p>
            <a:r>
              <a:rPr lang="en-US" dirty="0"/>
              <a:t>         GROUP BY 1"</a:t>
            </a:r>
          </a:p>
          <a:p>
            <a:r>
              <a:rPr lang="en-US" dirty="0"/>
              <a:t>data = </a:t>
            </a:r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query)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Close the connection</a:t>
            </a:r>
          </a:p>
          <a:p>
            <a:r>
              <a:rPr lang="en-US" dirty="0" err="1"/>
              <a:t>odbcClose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52</a:t>
            </a:fld>
            <a:endParaRPr lang="fr-B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Assign contact id as row names, remove id from data</a:t>
            </a:r>
          </a:p>
          <a:p>
            <a:r>
              <a:rPr lang="en-US" dirty="0" err="1"/>
              <a:t>rownames</a:t>
            </a:r>
            <a:r>
              <a:rPr lang="en-US" dirty="0"/>
              <a:t>(data) = </a:t>
            </a:r>
            <a:r>
              <a:rPr lang="en-US" dirty="0" err="1"/>
              <a:t>data$contact_id</a:t>
            </a:r>
            <a:endParaRPr lang="en-US" dirty="0"/>
          </a:p>
          <a:p>
            <a:r>
              <a:rPr lang="en-US" dirty="0"/>
              <a:t>data = data[, -1]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Load the library that contains the classification tree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procedure. Don't forget to install the libraries first</a:t>
            </a:r>
          </a:p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decision tree model</a:t>
            </a:r>
          </a:p>
          <a:p>
            <a:r>
              <a:rPr lang="en-US" dirty="0"/>
              <a:t>tree = </a:t>
            </a:r>
            <a:r>
              <a:rPr lang="en-US" dirty="0" err="1">
                <a:solidFill>
                  <a:srgbClr val="C00000"/>
                </a:solidFill>
              </a:rPr>
              <a:t>rpart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formula</a:t>
            </a:r>
            <a:r>
              <a:rPr lang="en-US" dirty="0"/>
              <a:t> = loyal ~ ., data = data, cp=.02)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Print splits</a:t>
            </a:r>
          </a:p>
          <a:p>
            <a:r>
              <a:rPr lang="en-US" dirty="0"/>
              <a:t>print(tree)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Visualize the decision tree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rpart.plot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rpart.plot</a:t>
            </a:r>
            <a:r>
              <a:rPr lang="en-US" dirty="0"/>
              <a:t>(tree, </a:t>
            </a:r>
            <a:r>
              <a:rPr lang="en-US" dirty="0" err="1"/>
              <a:t>box.palette</a:t>
            </a:r>
            <a:r>
              <a:rPr lang="en-US" dirty="0"/>
              <a:t> = "</a:t>
            </a:r>
            <a:r>
              <a:rPr lang="en-US" dirty="0" err="1"/>
              <a:t>RdBu</a:t>
            </a:r>
            <a:r>
              <a:rPr lang="en-US" dirty="0"/>
              <a:t>", </a:t>
            </a:r>
            <a:r>
              <a:rPr lang="en-US" dirty="0" err="1"/>
              <a:t>shadow.col</a:t>
            </a:r>
            <a:r>
              <a:rPr lang="en-US" dirty="0"/>
              <a:t> = "gray",</a:t>
            </a:r>
          </a:p>
          <a:p>
            <a:r>
              <a:rPr lang="en-US" dirty="0"/>
              <a:t>           </a:t>
            </a:r>
            <a:r>
              <a:rPr lang="en-US" dirty="0" err="1"/>
              <a:t>nn</a:t>
            </a:r>
            <a:r>
              <a:rPr lang="en-US" dirty="0"/>
              <a:t> = TRUE)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in R… </a:t>
            </a:r>
            <a:r>
              <a:rPr lang="en-US" sz="1800" dirty="0"/>
              <a:t>(cont'd)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53</a:t>
            </a:fld>
            <a:endParaRPr lang="fr-B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54</a:t>
            </a:fld>
            <a:endParaRPr lang="fr-B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Segmentation is used by everybody</a:t>
            </a:r>
          </a:p>
          <a:p>
            <a:pPr lvl="1"/>
            <a:r>
              <a:rPr lang="en-US" dirty="0"/>
              <a:t>Needs to remain </a:t>
            </a:r>
            <a:r>
              <a:rPr lang="en-US" b="1" dirty="0"/>
              <a:t>simple</a:t>
            </a:r>
          </a:p>
          <a:p>
            <a:endParaRPr lang="en-US" dirty="0"/>
          </a:p>
          <a:p>
            <a:r>
              <a:rPr lang="en-US" dirty="0"/>
              <a:t>Marketing strategy is built on segmentation</a:t>
            </a:r>
          </a:p>
          <a:p>
            <a:pPr lvl="1"/>
            <a:r>
              <a:rPr lang="en-US" dirty="0"/>
              <a:t>Segmentation needs to remain </a:t>
            </a:r>
            <a:r>
              <a:rPr lang="en-US" b="1" dirty="0"/>
              <a:t>stable</a:t>
            </a:r>
            <a:r>
              <a:rPr lang="en-US" dirty="0"/>
              <a:t> over time</a:t>
            </a:r>
          </a:p>
          <a:p>
            <a:endParaRPr lang="en-US" dirty="0"/>
          </a:p>
          <a:p>
            <a:r>
              <a:rPr lang="en-US" dirty="0"/>
              <a:t>Segmentation is updated regularly</a:t>
            </a:r>
          </a:p>
          <a:p>
            <a:pPr lvl="1"/>
            <a:r>
              <a:rPr lang="en-US" dirty="0"/>
              <a:t>Counter-productive to involve analyst every time</a:t>
            </a:r>
          </a:p>
          <a:p>
            <a:pPr lvl="1"/>
            <a:r>
              <a:rPr lang="en-US" dirty="0"/>
              <a:t>Needs to be </a:t>
            </a:r>
            <a:r>
              <a:rPr lang="en-US" b="1" dirty="0"/>
              <a:t>automated</a:t>
            </a:r>
            <a:r>
              <a:rPr lang="en-US" dirty="0"/>
              <a:t> within the database</a:t>
            </a:r>
          </a:p>
          <a:p>
            <a:endParaRPr lang="en-US" dirty="0"/>
          </a:p>
          <a:p>
            <a:r>
              <a:rPr lang="en-US" dirty="0"/>
              <a:t>Customers switch segment</a:t>
            </a:r>
          </a:p>
          <a:p>
            <a:pPr lvl="1"/>
            <a:r>
              <a:rPr lang="en-US" dirty="0"/>
              <a:t>Where do they come from? Where do they go?</a:t>
            </a:r>
          </a:p>
          <a:p>
            <a:pPr lvl="1"/>
            <a:r>
              <a:rPr lang="en-US" dirty="0"/>
              <a:t>Need to </a:t>
            </a:r>
            <a:r>
              <a:rPr lang="en-US" b="1" dirty="0"/>
              <a:t>track</a:t>
            </a:r>
            <a:r>
              <a:rPr lang="en-US" dirty="0"/>
              <a:t> segment memberships over multiple periods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55</a:t>
            </a:fld>
            <a:endParaRPr lang="fr-B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segmentation scheme from within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 track of segment membership over multiple periods</a:t>
            </a:r>
          </a:p>
          <a:p>
            <a:endParaRPr lang="en-US" dirty="0"/>
          </a:p>
          <a:p>
            <a:r>
              <a:rPr lang="en-US" dirty="0"/>
              <a:t>"One click"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56</a:t>
            </a:fld>
            <a:endParaRPr lang="fr-B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(very) simple segmentation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95300" y="980731"/>
            <a:ext cx="8915400" cy="1008111"/>
          </a:xfrm>
        </p:spPr>
        <p:txBody>
          <a:bodyPr/>
          <a:lstStyle/>
          <a:p>
            <a:r>
              <a:rPr lang="en-US" dirty="0"/>
              <a:t>Segmentation variables : </a:t>
            </a:r>
            <a:r>
              <a:rPr lang="en-US" dirty="0" err="1"/>
              <a:t>recency</a:t>
            </a:r>
            <a:r>
              <a:rPr lang="en-US" dirty="0"/>
              <a:t>, automatic deduction, first donation, and generosity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57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7401272" y="2204864"/>
            <a:ext cx="2160240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0-12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5008" y="2204864"/>
            <a:ext cx="2160240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13-24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8744" y="2204864"/>
            <a:ext cx="2160240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25-36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033" y="2204864"/>
            <a:ext cx="2160240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Book" pitchFamily="2" charset="0"/>
              </a:rPr>
              <a:t>36+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1272" y="5805264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1272" y="2996952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AUTO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01272" y="3933056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sym typeface="Symbol"/>
              </a:rPr>
              <a:t>TOP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sym typeface="Symbol"/>
              </a:rPr>
              <a:t>(</a:t>
            </a:r>
            <a:r>
              <a:rPr lang="en-US" sz="1600" dirty="0">
                <a:solidFill>
                  <a:sysClr val="windowText" lastClr="000000"/>
                </a:solidFill>
              </a:rPr>
              <a:t> 100 EUR)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1272" y="4869160"/>
            <a:ext cx="21602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BOTTOM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(&lt; 100 EUR)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5008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WARM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8744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2480" y="2996952"/>
            <a:ext cx="2160240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LOST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"periods"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We're going to divide the past in periods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table to store period information</a:t>
            </a:r>
          </a:p>
          <a:p>
            <a:r>
              <a:rPr lang="en-US" dirty="0"/>
              <a:t>CREATE TABLE periods (</a:t>
            </a:r>
          </a:p>
          <a:p>
            <a:r>
              <a:rPr lang="en-US" dirty="0"/>
              <a:t>  </a:t>
            </a:r>
            <a:r>
              <a:rPr lang="en-US" dirty="0" err="1"/>
              <a:t>period_id</a:t>
            </a:r>
            <a:r>
              <a:rPr lang="en-US" dirty="0"/>
              <a:t> INTEGER NOT NULL,</a:t>
            </a:r>
          </a:p>
          <a:p>
            <a:r>
              <a:rPr lang="en-US" dirty="0"/>
              <a:t>  </a:t>
            </a:r>
            <a:r>
              <a:rPr lang="en-US" dirty="0" err="1"/>
              <a:t>first_day</a:t>
            </a:r>
            <a:r>
              <a:rPr lang="en-US" dirty="0"/>
              <a:t> DATE NOT NULL,</a:t>
            </a:r>
          </a:p>
          <a:p>
            <a:r>
              <a:rPr lang="en-US" dirty="0"/>
              <a:t>  </a:t>
            </a:r>
            <a:r>
              <a:rPr lang="en-US" dirty="0" err="1"/>
              <a:t>last_day</a:t>
            </a:r>
            <a:r>
              <a:rPr lang="en-US" dirty="0"/>
              <a:t> DATE NOT NULL,</a:t>
            </a:r>
          </a:p>
          <a:p>
            <a:r>
              <a:rPr lang="en-US" dirty="0"/>
              <a:t>  PRIMARY KEY (</a:t>
            </a:r>
            <a:r>
              <a:rPr lang="en-US" dirty="0" err="1"/>
              <a:t>period_id</a:t>
            </a:r>
            <a:r>
              <a:rPr lang="en-US" dirty="0"/>
              <a:t>)</a:t>
            </a:r>
          </a:p>
          <a:p>
            <a:r>
              <a:rPr lang="en-US" dirty="0"/>
              <a:t>)ENGINE = </a:t>
            </a:r>
            <a:r>
              <a:rPr lang="en-US" dirty="0" err="1"/>
              <a:t>MyISAM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58</a:t>
            </a:fld>
            <a:endParaRPr lang="fr-B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the periods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Define 11 periods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Period 0 = the most recent ("today")</a:t>
            </a:r>
          </a:p>
          <a:p>
            <a:r>
              <a:rPr lang="en-US" dirty="0"/>
              <a:t>INSERT INTO periods</a:t>
            </a:r>
          </a:p>
          <a:p>
            <a:r>
              <a:rPr lang="en-US" dirty="0"/>
              <a:t>VALUES ( 0, 20170626, 20180625),</a:t>
            </a:r>
          </a:p>
          <a:p>
            <a:r>
              <a:rPr lang="en-US" dirty="0"/>
              <a:t>       ( 1, 20160626, 20170625),</a:t>
            </a:r>
          </a:p>
          <a:p>
            <a:r>
              <a:rPr lang="en-US" dirty="0"/>
              <a:t>       ( 2, 20150626, 20160625),</a:t>
            </a:r>
          </a:p>
          <a:p>
            <a:r>
              <a:rPr lang="en-US" dirty="0"/>
              <a:t>       ( 3, 20140626, 20150625),</a:t>
            </a:r>
          </a:p>
          <a:p>
            <a:r>
              <a:rPr lang="en-US" dirty="0"/>
              <a:t>       ( 4, 20130626, 20140625),</a:t>
            </a:r>
          </a:p>
          <a:p>
            <a:r>
              <a:rPr lang="en-US" dirty="0"/>
              <a:t>       ( 5, 20120626, 20130625),</a:t>
            </a:r>
          </a:p>
          <a:p>
            <a:r>
              <a:rPr lang="en-US" dirty="0"/>
              <a:t>       ( 6, 20110626, 20120625),</a:t>
            </a:r>
          </a:p>
          <a:p>
            <a:r>
              <a:rPr lang="en-US" dirty="0"/>
              <a:t>       ( 7, 20100626, 20110625),</a:t>
            </a:r>
          </a:p>
          <a:p>
            <a:r>
              <a:rPr lang="en-US" dirty="0"/>
              <a:t>       ( 8, 20090626, 20100625),</a:t>
            </a:r>
          </a:p>
          <a:p>
            <a:r>
              <a:rPr lang="en-US" dirty="0"/>
              <a:t>       ( 9, 20080626, 20090625),</a:t>
            </a:r>
          </a:p>
          <a:p>
            <a:r>
              <a:rPr lang="en-US" dirty="0"/>
              <a:t>       (10, 20070626, 20080625);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59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segmentation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300" y="980733"/>
            <a:ext cx="8915400" cy="576063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Recency</a:t>
            </a:r>
            <a:endParaRPr lang="en-US" dirty="0"/>
          </a:p>
          <a:p>
            <a:pPr lvl="1"/>
            <a:r>
              <a:rPr lang="en-US" dirty="0"/>
              <a:t>Date of last purchase</a:t>
            </a:r>
          </a:p>
          <a:p>
            <a:endParaRPr lang="en-US" dirty="0"/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How many purchases made</a:t>
            </a:r>
          </a:p>
          <a:p>
            <a:pPr lvl="1"/>
            <a:r>
              <a:rPr lang="en-US" dirty="0"/>
              <a:t>1 = new customer</a:t>
            </a:r>
          </a:p>
          <a:p>
            <a:pPr lvl="1"/>
            <a:r>
              <a:rPr lang="en-US" dirty="0"/>
              <a:t>2+ = repeat customer</a:t>
            </a:r>
          </a:p>
          <a:p>
            <a:endParaRPr lang="en-US" dirty="0"/>
          </a:p>
          <a:p>
            <a:r>
              <a:rPr lang="en-US" dirty="0"/>
              <a:t>Monetary</a:t>
            </a:r>
          </a:p>
          <a:p>
            <a:pPr lvl="1"/>
            <a:r>
              <a:rPr lang="en-US" dirty="0"/>
              <a:t>Average purchase amount</a:t>
            </a:r>
          </a:p>
          <a:p>
            <a:pPr lvl="1"/>
            <a:r>
              <a:rPr lang="en-US" dirty="0"/>
              <a:t>Total, maximum, median, etc.</a:t>
            </a:r>
          </a:p>
          <a:p>
            <a:endParaRPr lang="en-US" dirty="0"/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Type of purchase, of customer, etc.</a:t>
            </a:r>
          </a:p>
          <a:p>
            <a:endParaRPr lang="en-US" dirty="0"/>
          </a:p>
          <a:p>
            <a:r>
              <a:rPr lang="en-US" dirty="0"/>
              <a:t>Length of relationship</a:t>
            </a:r>
          </a:p>
          <a:p>
            <a:pPr lvl="1"/>
            <a:r>
              <a:rPr lang="en-US" dirty="0"/>
              <a:t>Time since first purchase</a:t>
            </a:r>
          </a:p>
          <a:p>
            <a:endParaRPr lang="en-US" dirty="0"/>
          </a:p>
          <a:p>
            <a:r>
              <a:rPr lang="en-US" dirty="0"/>
              <a:t>Value percentiles (e.g., top 20%)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7" name="Right Brace 6"/>
          <p:cNvSpPr/>
          <p:nvPr/>
        </p:nvSpPr>
        <p:spPr>
          <a:xfrm>
            <a:off x="7041232" y="908720"/>
            <a:ext cx="288032" cy="3960440"/>
          </a:xfrm>
          <a:prstGeom prst="rightBrace">
            <a:avLst>
              <a:gd name="adj1" fmla="val 60698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736976" y="908720"/>
            <a:ext cx="288032" cy="3168352"/>
          </a:xfrm>
          <a:prstGeom prst="rightBrace">
            <a:avLst>
              <a:gd name="adj1" fmla="val 60698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5013" y="2276882"/>
            <a:ext cx="7328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2" charset="0"/>
              </a:rPr>
              <a:t>RFM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9269" y="2708930"/>
            <a:ext cx="8707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2" charset="0"/>
              </a:rPr>
              <a:t>FRAT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48544" y="908720"/>
            <a:ext cx="61206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48544" y="4077072"/>
            <a:ext cx="38884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48546" y="4869160"/>
            <a:ext cx="61926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"segment"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segment table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It will store to which segment each donor belonged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in each period</a:t>
            </a:r>
          </a:p>
          <a:p>
            <a:r>
              <a:rPr lang="en-US" dirty="0"/>
              <a:t>CREATE TABLE segments (</a:t>
            </a:r>
          </a:p>
          <a:p>
            <a:r>
              <a:rPr lang="en-US" dirty="0"/>
              <a:t>  </a:t>
            </a:r>
            <a:r>
              <a:rPr lang="en-US" dirty="0" err="1"/>
              <a:t>sq</a:t>
            </a:r>
            <a:r>
              <a:rPr lang="en-US" dirty="0"/>
              <a:t> INTEGER UNSIGNED NOT NULL AUTO_INCREMENT,</a:t>
            </a:r>
          </a:p>
          <a:p>
            <a:r>
              <a:rPr lang="en-US" dirty="0"/>
              <a:t>  </a:t>
            </a:r>
            <a:r>
              <a:rPr lang="en-US" dirty="0" err="1"/>
              <a:t>contact_id</a:t>
            </a:r>
            <a:r>
              <a:rPr lang="en-US" dirty="0"/>
              <a:t> INTEGER UNSIGNED NOT NULL,</a:t>
            </a:r>
          </a:p>
          <a:p>
            <a:r>
              <a:rPr lang="en-US" dirty="0"/>
              <a:t>  </a:t>
            </a:r>
            <a:r>
              <a:rPr lang="en-US" dirty="0" err="1"/>
              <a:t>period_id</a:t>
            </a:r>
            <a:r>
              <a:rPr lang="en-US" dirty="0"/>
              <a:t> INTEGER NOT NULL,</a:t>
            </a:r>
          </a:p>
          <a:p>
            <a:r>
              <a:rPr lang="en-US" dirty="0"/>
              <a:t>  segment VARCHAR(6),</a:t>
            </a:r>
          </a:p>
          <a:p>
            <a:r>
              <a:rPr lang="en-US" dirty="0"/>
              <a:t>  PRIMARY KEY (</a:t>
            </a:r>
            <a:r>
              <a:rPr lang="en-US" dirty="0" err="1"/>
              <a:t>sq</a:t>
            </a:r>
            <a:r>
              <a:rPr lang="en-US" dirty="0"/>
              <a:t>),</a:t>
            </a:r>
          </a:p>
          <a:p>
            <a:r>
              <a:rPr lang="en-US" dirty="0"/>
              <a:t>  INDEX </a:t>
            </a:r>
            <a:r>
              <a:rPr lang="en-US" dirty="0" err="1"/>
              <a:t>idx_contact_id</a:t>
            </a:r>
            <a:r>
              <a:rPr lang="en-US" dirty="0"/>
              <a:t>(</a:t>
            </a:r>
            <a:r>
              <a:rPr lang="en-US" dirty="0" err="1"/>
              <a:t>contact_id</a:t>
            </a:r>
            <a:r>
              <a:rPr lang="en-US" dirty="0"/>
              <a:t>),</a:t>
            </a:r>
          </a:p>
          <a:p>
            <a:r>
              <a:rPr lang="en-US" dirty="0"/>
              <a:t>  INDEX </a:t>
            </a:r>
            <a:r>
              <a:rPr lang="en-US" dirty="0" err="1"/>
              <a:t>idx_period_id</a:t>
            </a:r>
            <a:r>
              <a:rPr lang="en-US" dirty="0"/>
              <a:t>(</a:t>
            </a:r>
            <a:r>
              <a:rPr lang="en-US" dirty="0" err="1"/>
              <a:t>period_id</a:t>
            </a:r>
            <a:r>
              <a:rPr lang="en-US" dirty="0"/>
              <a:t>))</a:t>
            </a:r>
          </a:p>
          <a:p>
            <a:r>
              <a:rPr lang="en-US" dirty="0"/>
              <a:t>ENGINE = </a:t>
            </a:r>
            <a:r>
              <a:rPr lang="en-US" dirty="0" err="1"/>
              <a:t>MyISAM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60</a:t>
            </a:fld>
            <a:endParaRPr lang="fr-B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placeholders in the segment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This will create a placeholder for all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contact-by-period possible combinations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(not really optimal, but this will do...)</a:t>
            </a:r>
          </a:p>
          <a:p>
            <a:r>
              <a:rPr lang="en-US" dirty="0"/>
              <a:t>INSERT INTO segments (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a.contact_id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p.period_id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FROM acts a,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periods p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BY 1,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61</a:t>
            </a:fld>
            <a:endParaRPr lang="fr-B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"AUTO"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which donors are under automatic deduction,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during which periods?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endParaRPr lang="en-US" dirty="0"/>
          </a:p>
          <a:p>
            <a:r>
              <a:rPr lang="en-US" dirty="0"/>
              <a:t>FROM   acts a, periods p</a:t>
            </a:r>
          </a:p>
          <a:p>
            <a:r>
              <a:rPr lang="en-US" dirty="0"/>
              <a:t>WHERE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a.act_type_id</a:t>
            </a:r>
            <a:r>
              <a:rPr lang="en-US" dirty="0"/>
              <a:t> LIKE 'PA')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62</a:t>
            </a:fld>
            <a:endParaRPr lang="fr-B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"AUTO"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selection. You may require to remove the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"safe mode" 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Workbench# Edit &gt; Preferences 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SQL Editor &gt; Uncheck "Safe Updates"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acts a, periods p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a.act_type_id</a:t>
            </a:r>
            <a:r>
              <a:rPr lang="en-US" dirty="0">
                <a:solidFill>
                  <a:srgbClr val="00ABA9"/>
                </a:solidFill>
              </a:rPr>
              <a:t> LIKE 'PA')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"AUTO"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63</a:t>
            </a:fld>
            <a:endParaRPr lang="fr-BE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1, find date of first donation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MIN(</a:t>
            </a:r>
            <a:r>
              <a:rPr lang="en-US" dirty="0" err="1"/>
              <a:t>act_date</a:t>
            </a:r>
            <a:r>
              <a:rPr lang="en-US" dirty="0"/>
              <a:t>) AS </a:t>
            </a:r>
            <a:r>
              <a:rPr lang="en-US" dirty="0" err="1"/>
              <a:t>first_act</a:t>
            </a:r>
            <a:endParaRPr lang="en-US" dirty="0"/>
          </a:p>
          <a:p>
            <a:r>
              <a:rPr lang="en-US" dirty="0"/>
              <a:t>FROM acts</a:t>
            </a:r>
          </a:p>
          <a:p>
            <a:r>
              <a:rPr lang="en-US" dirty="0"/>
              <a:t>GROUP BY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64</a:t>
            </a:fld>
            <a:endParaRPr lang="fr-BE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find to which period that corresponds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endParaRPr lang="en-US" dirty="0"/>
          </a:p>
          <a:p>
            <a:r>
              <a:rPr lang="en-US" dirty="0"/>
              <a:t>FROM periods p,</a:t>
            </a:r>
          </a:p>
          <a:p>
            <a:r>
              <a:rPr lang="en-US" dirty="0"/>
              <a:t>   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MIN(</a:t>
            </a:r>
            <a:r>
              <a:rPr lang="en-US" dirty="0" err="1">
                <a:solidFill>
                  <a:srgbClr val="00ABA9"/>
                </a:solidFill>
              </a:rPr>
              <a:t>act_date</a:t>
            </a:r>
            <a:r>
              <a:rPr lang="en-US" dirty="0">
                <a:solidFill>
                  <a:srgbClr val="00ABA9"/>
                </a:solidFill>
              </a:rPr>
              <a:t>) AS </a:t>
            </a:r>
            <a:r>
              <a:rPr lang="en-US" dirty="0" err="1">
                <a:solidFill>
                  <a:srgbClr val="00ABA9"/>
                </a:solidFill>
              </a:rPr>
              <a:t>first_act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   FROM acts</a:t>
            </a:r>
          </a:p>
          <a:p>
            <a:r>
              <a:rPr lang="en-US" dirty="0">
                <a:solidFill>
                  <a:srgbClr val="00ABA9"/>
                </a:solidFill>
              </a:rPr>
              <a:t>      GROUP BY 1</a:t>
            </a:r>
            <a:r>
              <a:rPr lang="en-US" dirty="0"/>
              <a:t>) AS f</a:t>
            </a:r>
          </a:p>
          <a:p>
            <a:r>
              <a:rPr lang="en-US" dirty="0"/>
              <a:t>WHERE (</a:t>
            </a:r>
            <a:r>
              <a:rPr lang="en-US" dirty="0" err="1"/>
              <a:t>f.first_act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(</a:t>
            </a:r>
            <a:r>
              <a:rPr lang="en-US" dirty="0" err="1"/>
              <a:t>f.first_act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65</a:t>
            </a:fld>
            <a:endParaRPr lang="fr-BE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"NEW"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selection, ONLY when Segment is not set already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periods p,</a:t>
            </a:r>
          </a:p>
          <a:p>
            <a:r>
              <a:rPr lang="en-US" dirty="0">
                <a:solidFill>
                  <a:srgbClr val="00ABA9"/>
                </a:solidFill>
              </a:rPr>
              <a:t>       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contact_id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MIN(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act_date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first_act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FROM acts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GROUP BY 1</a:t>
            </a:r>
            <a:r>
              <a:rPr lang="en-US" dirty="0">
                <a:solidFill>
                  <a:srgbClr val="00ABA9"/>
                </a:solidFill>
              </a:rPr>
              <a:t>) AS f</a:t>
            </a:r>
          </a:p>
          <a:p>
            <a:r>
              <a:rPr lang="en-US" dirty="0">
                <a:solidFill>
                  <a:srgbClr val="00ABA9"/>
                </a:solidFill>
              </a:rPr>
              <a:t>   WHERE (</a:t>
            </a:r>
            <a:r>
              <a:rPr lang="en-US" dirty="0" err="1">
                <a:solidFill>
                  <a:srgbClr val="00ABA9"/>
                </a:solidFill>
              </a:rPr>
              <a:t>f.first_act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(</a:t>
            </a:r>
            <a:r>
              <a:rPr lang="en-US" dirty="0" err="1">
                <a:solidFill>
                  <a:srgbClr val="00ABA9"/>
                </a:solidFill>
              </a:rPr>
              <a:t>f.first_act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"NEW"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66</a:t>
            </a:fld>
            <a:endParaRPr lang="fr-BE"/>
          </a:p>
        </p:txBody>
      </p:sp>
      <p:sp>
        <p:nvSpPr>
          <p:cNvPr id="5" name="Oval 4"/>
          <p:cNvSpPr/>
          <p:nvPr/>
        </p:nvSpPr>
        <p:spPr>
          <a:xfrm>
            <a:off x="1136576" y="5661248"/>
            <a:ext cx="3096344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"BOTTOM/TOP"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1: compute generosity per period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 </a:t>
            </a:r>
            <a:r>
              <a:rPr lang="en-US" dirty="0" err="1"/>
              <a:t>period_id</a:t>
            </a:r>
            <a:r>
              <a:rPr lang="en-US" dirty="0"/>
              <a:t>, SUM(amount) AS generosity</a:t>
            </a:r>
          </a:p>
          <a:p>
            <a:r>
              <a:rPr lang="en-US" dirty="0"/>
              <a:t>FROM   acts a, periods p</a:t>
            </a:r>
          </a:p>
          <a:p>
            <a:r>
              <a:rPr lang="en-US" dirty="0"/>
              <a:t>WHERE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     (</a:t>
            </a:r>
            <a:r>
              <a:rPr lang="en-US" dirty="0" err="1"/>
              <a:t>a.act_type_id</a:t>
            </a:r>
            <a:r>
              <a:rPr lang="en-US" dirty="0"/>
              <a:t> LIKE 'DO')</a:t>
            </a:r>
          </a:p>
          <a:p>
            <a:r>
              <a:rPr lang="en-US" dirty="0"/>
              <a:t>GROUP BY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67</a:t>
            </a:fld>
            <a:endParaRPr lang="fr-BE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"BOTTOM/TOP"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Step 2: update the segments table based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that selection, ONLY when Segment is not set already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r>
              <a:rPr lang="en-US" dirty="0">
                <a:solidFill>
                  <a:srgbClr val="00ABA9"/>
                </a:solidFill>
              </a:rPr>
              <a:t>, SUM(amount) AS generosity</a:t>
            </a:r>
          </a:p>
          <a:p>
            <a:r>
              <a:rPr lang="en-US" dirty="0">
                <a:solidFill>
                  <a:srgbClr val="00ABA9"/>
                </a:solidFill>
              </a:rPr>
              <a:t>   FROM   acts a, periods p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&lt;= </a:t>
            </a:r>
            <a:r>
              <a:rPr lang="en-US" dirty="0" err="1">
                <a:solidFill>
                  <a:srgbClr val="00ABA9"/>
                </a:solidFill>
              </a:rPr>
              <a:t>p.last_day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a.act_date</a:t>
            </a:r>
            <a:r>
              <a:rPr lang="en-US" dirty="0">
                <a:solidFill>
                  <a:srgbClr val="00ABA9"/>
                </a:solidFill>
              </a:rPr>
              <a:t> &gt;= </a:t>
            </a:r>
            <a:r>
              <a:rPr lang="en-US" dirty="0" err="1">
                <a:solidFill>
                  <a:srgbClr val="00ABA9"/>
                </a:solidFill>
              </a:rPr>
              <a:t>p.first_day</a:t>
            </a:r>
            <a:r>
              <a:rPr lang="en-US" dirty="0">
                <a:solidFill>
                  <a:srgbClr val="00ABA9"/>
                </a:solidFill>
              </a:rPr>
              <a:t>) AND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</a:t>
            </a:r>
            <a:r>
              <a:rPr lang="en-US" dirty="0" err="1">
                <a:solidFill>
                  <a:srgbClr val="00ABA9"/>
                </a:solidFill>
              </a:rPr>
              <a:t>a.act_type_id</a:t>
            </a:r>
            <a:r>
              <a:rPr lang="en-US" dirty="0">
                <a:solidFill>
                  <a:srgbClr val="00ABA9"/>
                </a:solidFill>
              </a:rPr>
              <a:t> LIKE 'DO')</a:t>
            </a:r>
          </a:p>
          <a:p>
            <a:r>
              <a:rPr lang="en-US" dirty="0">
                <a:solidFill>
                  <a:srgbClr val="00ABA9"/>
                </a:solidFill>
              </a:rPr>
              <a:t>   GROUP BY 1, 2</a:t>
            </a:r>
            <a:r>
              <a:rPr lang="en-US" dirty="0"/>
              <a:t>) AS d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IF(generosity &lt; 100, "BOTTOM", "TOP")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d.contact_id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d.period_id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68</a:t>
            </a:fld>
            <a:endParaRPr lang="fr-BE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"WARM"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If segment exists in period N but not N-1, then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the donor falls in the WARM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(segment LIKE "NEW")   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"AUTO")  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"BOTTOM") OR</a:t>
            </a:r>
          </a:p>
          <a:p>
            <a:r>
              <a:rPr lang="en-US" dirty="0">
                <a:solidFill>
                  <a:srgbClr val="00ABA9"/>
                </a:solidFill>
              </a:rPr>
              <a:t>          (segment LIKE "TOP")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"WARM"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69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basic marketing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 will focus on regular donations only...</a:t>
            </a:r>
          </a:p>
          <a:p>
            <a:r>
              <a:rPr lang="en-US" dirty="0"/>
              <a:t>SELECT </a:t>
            </a:r>
            <a:r>
              <a:rPr lang="en-US" dirty="0" err="1"/>
              <a:t>contact_id</a:t>
            </a:r>
            <a:r>
              <a:rPr lang="en-US" dirty="0"/>
              <a:t>,</a:t>
            </a:r>
          </a:p>
          <a:p>
            <a:r>
              <a:rPr lang="en-US" dirty="0"/>
              <a:t>       MAX(</a:t>
            </a:r>
            <a:r>
              <a:rPr lang="en-US" dirty="0" err="1"/>
              <a:t>act_date</a:t>
            </a:r>
            <a:r>
              <a:rPr lang="en-US" dirty="0"/>
              <a:t>) AS 'recency',</a:t>
            </a:r>
          </a:p>
          <a:p>
            <a:r>
              <a:rPr lang="en-US" dirty="0"/>
              <a:t>       COUNT(amount) AS 'frequency',</a:t>
            </a:r>
          </a:p>
          <a:p>
            <a:r>
              <a:rPr lang="en-US" dirty="0"/>
              <a:t>       AVG(amount)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 MIN(</a:t>
            </a:r>
            <a:r>
              <a:rPr lang="en-US" dirty="0" err="1"/>
              <a:t>act_date</a:t>
            </a:r>
            <a:r>
              <a:rPr lang="en-US" dirty="0"/>
              <a:t>) AS '</a:t>
            </a:r>
            <a:r>
              <a:rPr lang="en-US" dirty="0" err="1"/>
              <a:t>firstdonation</a:t>
            </a:r>
            <a:r>
              <a:rPr lang="en-US" dirty="0"/>
              <a:t>'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</a:t>
            </a:r>
            <a:r>
              <a:rPr lang="en-US" dirty="0" err="1"/>
              <a:t>act_type_id</a:t>
            </a:r>
            <a:r>
              <a:rPr lang="en-US" dirty="0"/>
              <a:t> = 'DO'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"WARM"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Alternatively, this is equivalent, and shorter,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but probably harder to understand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IS NOT NULL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"WARM"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70</a:t>
            </a:fld>
            <a:endParaRPr lang="fr-BE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"COLD"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Same logic for the COLD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LIKE "WARM"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"COLD"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</a:t>
            </a:r>
            <a:r>
              <a:rPr lang="en-US" dirty="0" err="1"/>
              <a:t>a.period_id</a:t>
            </a:r>
            <a:r>
              <a:rPr lang="en-US" dirty="0"/>
              <a:t> - 1)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71</a:t>
            </a:fld>
            <a:endParaRPr lang="fr-BE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"LOST"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Almost the same logic for the LOST segment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(</a:t>
            </a:r>
            <a:r>
              <a:rPr lang="en-US" dirty="0">
                <a:solidFill>
                  <a:srgbClr val="00ABA9"/>
                </a:solidFill>
              </a:rPr>
              <a:t>SELECT </a:t>
            </a:r>
            <a:r>
              <a:rPr lang="en-US" dirty="0" err="1">
                <a:solidFill>
                  <a:srgbClr val="00ABA9"/>
                </a:solidFill>
              </a:rPr>
              <a:t>contact_id</a:t>
            </a:r>
            <a:r>
              <a:rPr lang="en-US" dirty="0">
                <a:solidFill>
                  <a:srgbClr val="00ABA9"/>
                </a:solidFill>
              </a:rPr>
              <a:t>, </a:t>
            </a:r>
            <a:r>
              <a:rPr lang="en-US" dirty="0" err="1">
                <a:solidFill>
                  <a:srgbClr val="00ABA9"/>
                </a:solidFill>
              </a:rPr>
              <a:t>period_id</a:t>
            </a:r>
            <a:endParaRPr lang="en-US" dirty="0">
              <a:solidFill>
                <a:srgbClr val="00ABA9"/>
              </a:solidFill>
            </a:endParaRPr>
          </a:p>
          <a:p>
            <a:r>
              <a:rPr lang="en-US" dirty="0">
                <a:solidFill>
                  <a:srgbClr val="00ABA9"/>
                </a:solidFill>
              </a:rPr>
              <a:t>   FROM   segments</a:t>
            </a:r>
          </a:p>
          <a:p>
            <a:r>
              <a:rPr lang="en-US" dirty="0">
                <a:solidFill>
                  <a:srgbClr val="00ABA9"/>
                </a:solidFill>
              </a:rPr>
              <a:t>   WHERE  segment LIKE "COLD"</a:t>
            </a:r>
            <a:r>
              <a:rPr lang="en-US" dirty="0"/>
              <a:t>) AS a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 = "LOST"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 err="1"/>
              <a:t>a.period_id</a:t>
            </a:r>
            <a:r>
              <a:rPr lang="en-US" dirty="0"/>
              <a:t>)  AND</a:t>
            </a:r>
          </a:p>
          <a:p>
            <a:r>
              <a:rPr lang="en-US" dirty="0"/>
              <a:t>  (</a:t>
            </a:r>
            <a:r>
              <a:rPr lang="en-US" dirty="0" err="1"/>
              <a:t>s.segment</a:t>
            </a:r>
            <a:r>
              <a:rPr lang="en-US" dirty="0"/>
              <a:t> IS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72</a:t>
            </a:fld>
            <a:endParaRPr lang="fr-BE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segment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Count segment members per period</a:t>
            </a:r>
          </a:p>
          <a:p>
            <a:r>
              <a:rPr lang="en-US" dirty="0"/>
              <a:t>SELECT </a:t>
            </a:r>
            <a:r>
              <a:rPr lang="en-US" dirty="0" err="1"/>
              <a:t>period_id</a:t>
            </a:r>
            <a:r>
              <a:rPr lang="en-US" dirty="0"/>
              <a:t>, segment, COUNT(*)</a:t>
            </a:r>
          </a:p>
          <a:p>
            <a:r>
              <a:rPr lang="en-US" dirty="0"/>
              <a:t>FROM segments</a:t>
            </a:r>
          </a:p>
          <a:p>
            <a:r>
              <a:rPr lang="en-US" dirty="0"/>
              <a:t>GROUP BY 1, 2</a:t>
            </a:r>
          </a:p>
          <a:p>
            <a:r>
              <a:rPr lang="en-US" dirty="0"/>
              <a:t>ORDER BY 2, 1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73</a:t>
            </a:fld>
            <a:endParaRPr lang="fr-BE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transitions between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In which segments were donors last period,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where are they now?</a:t>
            </a:r>
          </a:p>
          <a:p>
            <a:r>
              <a:rPr lang="en-US" dirty="0"/>
              <a:t>SELECT </a:t>
            </a:r>
            <a:r>
              <a:rPr lang="en-US" dirty="0" err="1"/>
              <a:t>old.segment</a:t>
            </a:r>
            <a:r>
              <a:rPr lang="en-US" dirty="0"/>
              <a:t>, </a:t>
            </a:r>
            <a:r>
              <a:rPr lang="en-US" dirty="0" err="1"/>
              <a:t>new.segment</a:t>
            </a:r>
            <a:r>
              <a:rPr lang="en-US" dirty="0"/>
              <a:t>, COUNT(</a:t>
            </a:r>
            <a:r>
              <a:rPr lang="en-US" dirty="0" err="1"/>
              <a:t>new.segment</a:t>
            </a:r>
            <a:r>
              <a:rPr lang="en-US" dirty="0"/>
              <a:t>)</a:t>
            </a:r>
          </a:p>
          <a:p>
            <a:r>
              <a:rPr lang="en-US" dirty="0"/>
              <a:t>FROM segments old,</a:t>
            </a:r>
          </a:p>
          <a:p>
            <a:r>
              <a:rPr lang="en-US" dirty="0"/>
              <a:t>     segments new</a:t>
            </a:r>
          </a:p>
          <a:p>
            <a:r>
              <a:rPr lang="en-US" dirty="0"/>
              <a:t>WHERE (</a:t>
            </a:r>
            <a:r>
              <a:rPr lang="en-US" dirty="0" err="1"/>
              <a:t>old.contact_id</a:t>
            </a:r>
            <a:r>
              <a:rPr lang="en-US" dirty="0"/>
              <a:t> = </a:t>
            </a:r>
            <a:r>
              <a:rPr lang="en-US" dirty="0" err="1"/>
              <a:t>new.contact_id</a:t>
            </a:r>
            <a:r>
              <a:rPr lang="en-US" dirty="0"/>
              <a:t>) AND</a:t>
            </a:r>
          </a:p>
          <a:p>
            <a:r>
              <a:rPr lang="en-US" dirty="0"/>
              <a:t>      (</a:t>
            </a:r>
            <a:r>
              <a:rPr lang="en-US" dirty="0" err="1"/>
              <a:t>old.period_id</a:t>
            </a:r>
            <a:r>
              <a:rPr lang="en-US" dirty="0"/>
              <a:t> = 1) AND</a:t>
            </a:r>
          </a:p>
          <a:p>
            <a:r>
              <a:rPr lang="en-US" dirty="0"/>
              <a:t>      (</a:t>
            </a:r>
            <a:r>
              <a:rPr lang="en-US" dirty="0" err="1"/>
              <a:t>new.period_id</a:t>
            </a:r>
            <a:r>
              <a:rPr lang="en-US" dirty="0"/>
              <a:t> = 0)</a:t>
            </a:r>
          </a:p>
          <a:p>
            <a:r>
              <a:rPr lang="en-US" dirty="0"/>
              <a:t>GROUP BY 1, 2</a:t>
            </a:r>
          </a:p>
          <a:p>
            <a:r>
              <a:rPr lang="en-US" dirty="0"/>
              <a:t>ORDER BY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74</a:t>
            </a:fld>
            <a:endParaRPr lang="fr-BE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contribution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Report the financial contribution of each segment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,</a:t>
            </a:r>
          </a:p>
          <a:p>
            <a:r>
              <a:rPr lang="en-US" dirty="0"/>
              <a:t>  COUNT(DISTINCT(</a:t>
            </a:r>
            <a:r>
              <a:rPr lang="en-US" dirty="0" err="1"/>
              <a:t>s.contact_id</a:t>
            </a:r>
            <a:r>
              <a:rPr lang="en-US" dirty="0"/>
              <a:t>)) AS '</a:t>
            </a:r>
            <a:r>
              <a:rPr lang="en-US" dirty="0" err="1"/>
              <a:t>numdonors</a:t>
            </a:r>
            <a:r>
              <a:rPr lang="en-US" dirty="0"/>
              <a:t>',</a:t>
            </a:r>
          </a:p>
          <a:p>
            <a:r>
              <a:rPr lang="en-US" dirty="0"/>
              <a:t>  COUNT(</a:t>
            </a:r>
            <a:r>
              <a:rPr lang="en-US" dirty="0" err="1"/>
              <a:t>a.amount</a:t>
            </a:r>
            <a:r>
              <a:rPr lang="en-US" dirty="0"/>
              <a:t>)               AS '</a:t>
            </a:r>
            <a:r>
              <a:rPr lang="en-US" dirty="0" err="1"/>
              <a:t>numdonations</a:t>
            </a:r>
            <a:r>
              <a:rPr lang="en-US" dirty="0"/>
              <a:t>',</a:t>
            </a:r>
          </a:p>
          <a:p>
            <a:r>
              <a:rPr lang="en-US" dirty="0"/>
              <a:t>  CEILING(AVG(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CEILING(SUM(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totalgenerosity</a:t>
            </a:r>
            <a:r>
              <a:rPr lang="en-US" dirty="0"/>
              <a:t>'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periods p,</a:t>
            </a:r>
          </a:p>
          <a:p>
            <a:r>
              <a:rPr lang="en-US" dirty="0"/>
              <a:t>  acts a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p.period_id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</a:t>
            </a:r>
            <a:r>
              <a:rPr lang="en-US" dirty="0" err="1"/>
              <a:t>totalgenerosity</a:t>
            </a:r>
            <a:r>
              <a:rPr lang="en-US" dirty="0"/>
              <a:t>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75</a:t>
            </a:fld>
            <a:endParaRPr lang="fr-BE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48744" y="4437112"/>
            <a:ext cx="79208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contribution by segment (P+1)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Report the financial contribution in "period 0"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(last 12 months) of each segment in period 1 (a year before)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s.segment</a:t>
            </a:r>
            <a:r>
              <a:rPr lang="en-US" dirty="0"/>
              <a:t>,</a:t>
            </a:r>
          </a:p>
          <a:p>
            <a:r>
              <a:rPr lang="en-US" dirty="0"/>
              <a:t>  COUNT(DISTINCT(</a:t>
            </a:r>
            <a:r>
              <a:rPr lang="en-US" dirty="0" err="1"/>
              <a:t>s.contact_id</a:t>
            </a:r>
            <a:r>
              <a:rPr lang="en-US" dirty="0"/>
              <a:t>)) AS '</a:t>
            </a:r>
            <a:r>
              <a:rPr lang="en-US" dirty="0" err="1"/>
              <a:t>numdonors</a:t>
            </a:r>
            <a:r>
              <a:rPr lang="en-US" dirty="0"/>
              <a:t>',</a:t>
            </a:r>
          </a:p>
          <a:p>
            <a:r>
              <a:rPr lang="en-US" dirty="0"/>
              <a:t>  COUNT(</a:t>
            </a:r>
            <a:r>
              <a:rPr lang="en-US" dirty="0" err="1"/>
              <a:t>a.amount</a:t>
            </a:r>
            <a:r>
              <a:rPr lang="en-US" dirty="0"/>
              <a:t>)               AS '</a:t>
            </a:r>
            <a:r>
              <a:rPr lang="en-US" dirty="0" err="1"/>
              <a:t>numdonations</a:t>
            </a:r>
            <a:r>
              <a:rPr lang="en-US" dirty="0"/>
              <a:t>',</a:t>
            </a:r>
          </a:p>
          <a:p>
            <a:r>
              <a:rPr lang="en-US" dirty="0"/>
              <a:t>  CEILING(AVG(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CEILING(SUM(</a:t>
            </a:r>
            <a:r>
              <a:rPr lang="en-US" dirty="0" err="1"/>
              <a:t>a.amount</a:t>
            </a:r>
            <a:r>
              <a:rPr lang="en-US" dirty="0"/>
              <a:t>))        AS '</a:t>
            </a:r>
            <a:r>
              <a:rPr lang="en-US" dirty="0" err="1"/>
              <a:t>totalgenerosity</a:t>
            </a:r>
            <a:r>
              <a:rPr lang="en-US" dirty="0"/>
              <a:t>'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segments s,</a:t>
            </a:r>
          </a:p>
          <a:p>
            <a:r>
              <a:rPr lang="en-US" dirty="0"/>
              <a:t>  periods p,</a:t>
            </a:r>
          </a:p>
          <a:p>
            <a:r>
              <a:rPr lang="en-US" dirty="0"/>
              <a:t>  acts a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(</a:t>
            </a:r>
            <a:r>
              <a:rPr lang="en-US" dirty="0" err="1"/>
              <a:t>s.contact_id</a:t>
            </a:r>
            <a:r>
              <a:rPr lang="en-US" dirty="0"/>
              <a:t> = </a:t>
            </a:r>
            <a:r>
              <a:rPr lang="en-US" dirty="0" err="1"/>
              <a:t>a.contact_id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s.period_id</a:t>
            </a:r>
            <a:r>
              <a:rPr lang="en-US" dirty="0"/>
              <a:t> = 1) AND</a:t>
            </a:r>
          </a:p>
          <a:p>
            <a:r>
              <a:rPr lang="en-US" dirty="0"/>
              <a:t>  (</a:t>
            </a:r>
            <a:r>
              <a:rPr lang="en-US" dirty="0" err="1"/>
              <a:t>p.period_id</a:t>
            </a:r>
            <a:r>
              <a:rPr lang="en-US" dirty="0"/>
              <a:t> = 0)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&gt;= </a:t>
            </a:r>
            <a:r>
              <a:rPr lang="en-US" dirty="0" err="1"/>
              <a:t>p.first_day</a:t>
            </a:r>
            <a:r>
              <a:rPr lang="en-US" dirty="0"/>
              <a:t>) AND</a:t>
            </a:r>
          </a:p>
          <a:p>
            <a:r>
              <a:rPr lang="en-US" dirty="0"/>
              <a:t>  (</a:t>
            </a:r>
            <a:r>
              <a:rPr lang="en-US" dirty="0" err="1"/>
              <a:t>a.act_date</a:t>
            </a:r>
            <a:r>
              <a:rPr lang="en-US" dirty="0"/>
              <a:t> &lt;= </a:t>
            </a:r>
            <a:r>
              <a:rPr lang="en-US" dirty="0" err="1"/>
              <a:t>p.last_day</a:t>
            </a:r>
            <a:r>
              <a:rPr lang="en-US" dirty="0"/>
              <a:t>)</a:t>
            </a:r>
          </a:p>
          <a:p>
            <a:r>
              <a:rPr lang="en-US" dirty="0"/>
              <a:t>GROUP BY 1</a:t>
            </a:r>
          </a:p>
          <a:p>
            <a:r>
              <a:rPr lang="en-US" dirty="0"/>
              <a:t>ORDER BY </a:t>
            </a:r>
            <a:r>
              <a:rPr lang="en-US" dirty="0" err="1"/>
              <a:t>totalgenerosity</a:t>
            </a:r>
            <a:r>
              <a:rPr lang="en-US" dirty="0"/>
              <a:t>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76</a:t>
            </a:fld>
            <a:endParaRPr lang="fr-BE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basic marketing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We will focus on regular donations only...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Express a date as duration since ..., in years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The database stops at June 25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r>
              <a:rPr lang="en-US" dirty="0"/>
              <a:t>ELECT </a:t>
            </a:r>
            <a:r>
              <a:rPr lang="en-US" dirty="0" err="1"/>
              <a:t>contact_id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DATEDIFF</a:t>
            </a:r>
            <a:r>
              <a:rPr lang="en-US" dirty="0"/>
              <a:t>(20180625, MAX(</a:t>
            </a:r>
            <a:r>
              <a:rPr lang="en-US" dirty="0" err="1"/>
              <a:t>act_date</a:t>
            </a:r>
            <a:r>
              <a:rPr lang="en-US" dirty="0"/>
              <a:t>)) / 365</a:t>
            </a:r>
          </a:p>
          <a:p>
            <a:r>
              <a:rPr lang="en-US" dirty="0"/>
              <a:t>          AS 'recency',</a:t>
            </a:r>
          </a:p>
          <a:p>
            <a:r>
              <a:rPr lang="en-US" dirty="0"/>
              <a:t>      COUNT(amount) AS 'frequency',</a:t>
            </a:r>
          </a:p>
          <a:p>
            <a:r>
              <a:rPr lang="en-US" dirty="0"/>
              <a:t>      AVG(amount) AS '</a:t>
            </a:r>
            <a:r>
              <a:rPr lang="en-US" dirty="0" err="1"/>
              <a:t>avgamount</a:t>
            </a:r>
            <a:r>
              <a:rPr lang="en-US" dirty="0"/>
              <a:t>',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DATEDIFF</a:t>
            </a:r>
            <a:r>
              <a:rPr lang="en-US" dirty="0"/>
              <a:t>(20180625, MIN(</a:t>
            </a:r>
            <a:r>
              <a:rPr lang="en-US" dirty="0" err="1"/>
              <a:t>act_date</a:t>
            </a:r>
            <a:r>
              <a:rPr lang="en-US" dirty="0"/>
              <a:t>)) / 365</a:t>
            </a:r>
          </a:p>
          <a:p>
            <a:r>
              <a:rPr lang="en-US" dirty="0"/>
              <a:t>          AS '</a:t>
            </a:r>
            <a:r>
              <a:rPr lang="en-US" dirty="0" err="1"/>
              <a:t>firstdonation</a:t>
            </a:r>
            <a:r>
              <a:rPr lang="en-US" dirty="0"/>
              <a:t>'</a:t>
            </a:r>
          </a:p>
          <a:p>
            <a:r>
              <a:rPr lang="en-US" dirty="0"/>
              <a:t>FROM acts</a:t>
            </a:r>
          </a:p>
          <a:p>
            <a:r>
              <a:rPr lang="en-US" dirty="0"/>
              <a:t>WHERE </a:t>
            </a:r>
            <a:r>
              <a:rPr lang="en-US" dirty="0" err="1"/>
              <a:t>act_type_id</a:t>
            </a:r>
            <a:r>
              <a:rPr lang="en-US" dirty="0"/>
              <a:t> = 'DO'</a:t>
            </a:r>
          </a:p>
          <a:p>
            <a:r>
              <a:rPr lang="en-US" dirty="0"/>
              <a:t>GROUP BY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are grouped based on their </a:t>
            </a:r>
            <a:r>
              <a:rPr lang="en-US" b="1" dirty="0"/>
              <a:t>similarities</a:t>
            </a:r>
          </a:p>
          <a:p>
            <a:endParaRPr lang="en-US" dirty="0"/>
          </a:p>
          <a:p>
            <a:r>
              <a:rPr lang="en-US" dirty="0"/>
              <a:t>The algorithms are automatic</a:t>
            </a:r>
          </a:p>
          <a:p>
            <a:pPr lvl="1"/>
            <a:r>
              <a:rPr lang="en-US" dirty="0"/>
              <a:t>Maximize heterogeneity across segments</a:t>
            </a:r>
          </a:p>
          <a:p>
            <a:pPr lvl="1"/>
            <a:r>
              <a:rPr lang="en-US" dirty="0"/>
              <a:t>Maximize homogeneity within segments</a:t>
            </a:r>
          </a:p>
          <a:p>
            <a:endParaRPr lang="en-US" dirty="0"/>
          </a:p>
          <a:p>
            <a:r>
              <a:rPr lang="en-US" dirty="0"/>
              <a:t>Major approach #1: hierarchical clustering</a:t>
            </a:r>
          </a:p>
          <a:p>
            <a:pPr lvl="1"/>
            <a:r>
              <a:rPr lang="en-US" dirty="0"/>
              <a:t>Variants: distance metric</a:t>
            </a:r>
          </a:p>
          <a:p>
            <a:endParaRPr lang="en-US" dirty="0"/>
          </a:p>
          <a:p>
            <a:r>
              <a:rPr lang="en-US" dirty="0"/>
              <a:t>Major approach #2: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2185</TotalTime>
  <Words>4757</Words>
  <Application>Microsoft Office PowerPoint</Application>
  <PresentationFormat>A4 Paper (210x297 mm)</PresentationFormat>
  <Paragraphs>865</Paragraphs>
  <Slides>77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Gotham Medium</vt:lpstr>
      <vt:lpstr>Gotham Book</vt:lpstr>
      <vt:lpstr>Times New Roman</vt:lpstr>
      <vt:lpstr>Calibri</vt:lpstr>
      <vt:lpstr>Arial</vt:lpstr>
      <vt:lpstr>Courier New</vt:lpstr>
      <vt:lpstr>Code New Roman</vt:lpstr>
      <vt:lpstr>Slide model</vt:lpstr>
      <vt:lpstr>Equation</vt:lpstr>
      <vt:lpstr>Marketing Analytics</vt:lpstr>
      <vt:lpstr>Agenda</vt:lpstr>
      <vt:lpstr>segmentation</vt:lpstr>
      <vt:lpstr>Segmentation</vt:lpstr>
      <vt:lpstr>A good segment is…</vt:lpstr>
      <vt:lpstr>Example of segmentation variables</vt:lpstr>
      <vt:lpstr>Extract basic marketing indicators</vt:lpstr>
      <vt:lpstr>Extract basic marketing indicators</vt:lpstr>
      <vt:lpstr>Descriptive segmentation</vt:lpstr>
      <vt:lpstr>hierarchical clustering</vt:lpstr>
      <vt:lpstr>Example</vt:lpstr>
      <vt:lpstr>Example</vt:lpstr>
      <vt:lpstr>Example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Hierarchical clustering step by step</vt:lpstr>
      <vt:lpstr>A more systematic approach</vt:lpstr>
      <vt:lpstr>Formal definition for “similarity”</vt:lpstr>
      <vt:lpstr>Hierarchical clustering with R</vt:lpstr>
      <vt:lpstr>Hierarchical clustering with R (cont'd)</vt:lpstr>
      <vt:lpstr>Dendogram</vt:lpstr>
      <vt:lpstr>Dendogram</vt:lpstr>
      <vt:lpstr>Hierarchical clustering with R (cont'd)</vt:lpstr>
      <vt:lpstr>K-MEANS</vt:lpstr>
      <vt:lpstr>K-means</vt:lpstr>
      <vt:lpstr>K-means</vt:lpstr>
      <vt:lpstr>K-means – step 1 &amp; 2</vt:lpstr>
      <vt:lpstr>K-means – step 3</vt:lpstr>
      <vt:lpstr>K-means – step 4</vt:lpstr>
      <vt:lpstr>K-means – step 3</vt:lpstr>
      <vt:lpstr>K-means – step 4</vt:lpstr>
      <vt:lpstr>K-means – step 3</vt:lpstr>
      <vt:lpstr>K-means – etc.</vt:lpstr>
      <vt:lpstr>Issues with k-means</vt:lpstr>
      <vt:lpstr>Issues with k-means</vt:lpstr>
      <vt:lpstr>Issues with k-means</vt:lpstr>
      <vt:lpstr>Basic k-means with R</vt:lpstr>
      <vt:lpstr>Basic k-means with R (cont'd)</vt:lpstr>
      <vt:lpstr>CART</vt:lpstr>
      <vt:lpstr>CART</vt:lpstr>
      <vt:lpstr>CART</vt:lpstr>
      <vt:lpstr>CART in practice</vt:lpstr>
      <vt:lpstr>CART in practice</vt:lpstr>
      <vt:lpstr>Extract data for a CART model</vt:lpstr>
      <vt:lpstr>Extract data for a CART model</vt:lpstr>
      <vt:lpstr>CART in R…</vt:lpstr>
      <vt:lpstr>CART in R… (cont'd)</vt:lpstr>
      <vt:lpstr>ad hoc segmentation</vt:lpstr>
      <vt:lpstr>Segmentation in practice</vt:lpstr>
      <vt:lpstr>Our objectives</vt:lpstr>
      <vt:lpstr>A (very) simple segmentation</vt:lpstr>
      <vt:lpstr>Create a "periods" table</vt:lpstr>
      <vt:lpstr>Populate the periods table</vt:lpstr>
      <vt:lpstr>Create a "segment" table</vt:lpstr>
      <vt:lpstr>Create placeholders in the segment table</vt:lpstr>
      <vt:lpstr>Create the "AUTO" segment</vt:lpstr>
      <vt:lpstr>Create the "AUTO" segment</vt:lpstr>
      <vt:lpstr>Create the "NEW" segment</vt:lpstr>
      <vt:lpstr>Create the "NEW" segment</vt:lpstr>
      <vt:lpstr>Create the "NEW" segment</vt:lpstr>
      <vt:lpstr>Create the "BOTTOM/TOP" segments</vt:lpstr>
      <vt:lpstr>Create the "BOTTOM/TOP" segments</vt:lpstr>
      <vt:lpstr>Create the "WARM" segment</vt:lpstr>
      <vt:lpstr>Create the "WARM" segment</vt:lpstr>
      <vt:lpstr>Create the "COLD" segment</vt:lpstr>
      <vt:lpstr>Create the "LOST" segment</vt:lpstr>
      <vt:lpstr>Count segment members</vt:lpstr>
      <vt:lpstr>Compute transitions between periods</vt:lpstr>
      <vt:lpstr>Financial contribution by segment</vt:lpstr>
      <vt:lpstr>Financial contribution by segment (P+1)</vt:lpstr>
      <vt:lpstr>That’s all folks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De Bruyn</dc:creator>
  <cp:lastModifiedBy>Arnaud De Bruyn</cp:lastModifiedBy>
  <cp:revision>46</cp:revision>
  <dcterms:created xsi:type="dcterms:W3CDTF">2015-01-09T07:44:21Z</dcterms:created>
  <dcterms:modified xsi:type="dcterms:W3CDTF">2020-02-03T10:41:47Z</dcterms:modified>
</cp:coreProperties>
</file>