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70" r:id="rId3"/>
    <p:sldId id="271" r:id="rId4"/>
    <p:sldId id="297" r:id="rId5"/>
    <p:sldId id="298" r:id="rId6"/>
    <p:sldId id="299" r:id="rId7"/>
    <p:sldId id="300" r:id="rId8"/>
    <p:sldId id="301" r:id="rId9"/>
    <p:sldId id="302" r:id="rId10"/>
    <p:sldId id="273" r:id="rId11"/>
    <p:sldId id="310" r:id="rId12"/>
    <p:sldId id="305" r:id="rId13"/>
    <p:sldId id="303" r:id="rId14"/>
    <p:sldId id="306" r:id="rId15"/>
    <p:sldId id="308" r:id="rId16"/>
    <p:sldId id="307" r:id="rId17"/>
    <p:sldId id="264" r:id="rId18"/>
    <p:sldId id="258" r:id="rId19"/>
    <p:sldId id="296" r:id="rId20"/>
    <p:sldId id="257" r:id="rId21"/>
    <p:sldId id="259" r:id="rId22"/>
    <p:sldId id="260" r:id="rId23"/>
    <p:sldId id="262" r:id="rId24"/>
    <p:sldId id="265" r:id="rId25"/>
    <p:sldId id="266" r:id="rId26"/>
    <p:sldId id="267" r:id="rId27"/>
    <p:sldId id="268" r:id="rId28"/>
    <p:sldId id="269" r:id="rId29"/>
    <p:sldId id="272" r:id="rId30"/>
    <p:sldId id="274" r:id="rId31"/>
    <p:sldId id="30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Inria Serif" pitchFamily="2" charset="77"/>
      <p:regular r:id="rId58"/>
      <p:bold r:id="rId59"/>
      <p:italic r:id="rId60"/>
      <p:boldItalic r:id="rId61"/>
    </p:embeddedFont>
    <p:embeddedFont>
      <p:font typeface="Inria Serif Light" pitchFamily="2" charset="77"/>
      <p:regular r:id="rId62"/>
      <p:bold r:id="rId63"/>
      <p:italic r:id="rId64"/>
      <p:boldItalic r:id="rId65"/>
    </p:embeddedFont>
    <p:embeddedFont>
      <p:font typeface="Montserrat" pitchFamily="2" charset="77"/>
      <p:regular r:id="rId66"/>
      <p:bold r:id="rId67"/>
      <p:italic r:id="rId68"/>
      <p:boldItalic r:id="rId69"/>
    </p:embeddedFont>
    <p:embeddedFont>
      <p:font typeface="Playfair Display" pitchFamily="2" charset="77"/>
      <p:regular r:id="rId70"/>
      <p:bold r:id="rId71"/>
      <p:italic r:id="rId72"/>
      <p:boldItalic r:id="rId73"/>
    </p:embeddedFont>
    <p:embeddedFont>
      <p:font typeface="Playfair Display Regular" pitchFamily="2" charset="77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74" Type="http://schemas.openxmlformats.org/officeDocument/2006/relationships/font" Target="fonts/font21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9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Graphique%20dans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Graphique%20dans%20Microsoft%20PowerPoin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Graphique%20dans%20Microsoft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Graphique%20dans%20Microsoft%20PowerPoin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Graphique%20dans%20Microsoft%20PowerPoint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Total number of donors in the database</c:v>
                </c:pt>
                <c:pt idx="1">
                  <c:v>Number of donors within the past two years</c:v>
                </c:pt>
                <c:pt idx="2">
                  <c:v>Number of donors within the past year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25550</c:v>
                </c:pt>
                <c:pt idx="1">
                  <c:v>11890</c:v>
                </c:pt>
                <c:pt idx="2">
                  <c:v>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9-DB40-9214-1FE833F61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6521552"/>
        <c:axId val="1616498352"/>
      </c:barChart>
      <c:catAx>
        <c:axId val="161652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6498352"/>
        <c:crosses val="autoZero"/>
        <c:auto val="1"/>
        <c:lblAlgn val="ctr"/>
        <c:lblOffset val="100"/>
        <c:noMultiLvlLbl val="0"/>
      </c:catAx>
      <c:valAx>
        <c:axId val="161649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652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solidFill>
                  <a:schemeClr val="accent1"/>
                </a:solidFill>
              </a:rPr>
              <a:t>Total</a:t>
            </a:r>
            <a:r>
              <a:rPr lang="fr-FR" b="1" baseline="0" dirty="0">
                <a:solidFill>
                  <a:schemeClr val="accent1"/>
                </a:solidFill>
              </a:rPr>
              <a:t> R</a:t>
            </a:r>
            <a:r>
              <a:rPr lang="fr-FR" b="1" dirty="0">
                <a:solidFill>
                  <a:schemeClr val="accent1"/>
                </a:solidFill>
              </a:rPr>
              <a:t>evenues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PowerPoint]Feuil1'!$A$12</c:f>
              <c:strCache>
                <c:ptCount val="1"/>
                <c:pt idx="0">
                  <c:v>Revenues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'[Graphique dans Microsoft PowerPoint]Feuil1'!$B$11:$K$11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'[Graphique dans Microsoft PowerPoint]Feuil1'!$B$12:$K$12</c:f>
              <c:numCache>
                <c:formatCode>#,##0\ "€"</c:formatCode>
                <c:ptCount val="10"/>
                <c:pt idx="0">
                  <c:v>363647.74</c:v>
                </c:pt>
                <c:pt idx="1">
                  <c:v>420594.41</c:v>
                </c:pt>
                <c:pt idx="2">
                  <c:v>468074.36</c:v>
                </c:pt>
                <c:pt idx="3">
                  <c:v>526558.6</c:v>
                </c:pt>
                <c:pt idx="4">
                  <c:v>556456.77</c:v>
                </c:pt>
                <c:pt idx="5">
                  <c:v>672254.92</c:v>
                </c:pt>
                <c:pt idx="6">
                  <c:v>748415.58</c:v>
                </c:pt>
                <c:pt idx="7">
                  <c:v>818810.37</c:v>
                </c:pt>
                <c:pt idx="8">
                  <c:v>904847.62</c:v>
                </c:pt>
                <c:pt idx="9">
                  <c:v>963360.97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47-E243-8793-700E5F010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5310767"/>
        <c:axId val="1564745231"/>
      </c:lineChart>
      <c:catAx>
        <c:axId val="156531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64745231"/>
        <c:crosses val="autoZero"/>
        <c:auto val="1"/>
        <c:lblAlgn val="ctr"/>
        <c:lblOffset val="100"/>
        <c:noMultiLvlLbl val="0"/>
      </c:catAx>
      <c:valAx>
        <c:axId val="156474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6531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 algn="just"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PowerPoint]Feuil1'!$A$40</c:f>
              <c:strCache>
                <c:ptCount val="1"/>
                <c:pt idx="0">
                  <c:v>AVG PA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'[Graphique dans Microsoft PowerPoint]Feuil1'!$B$39:$L$39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'[Graphique dans Microsoft PowerPoint]Feuil1'!$B$40:$L$40</c:f>
              <c:numCache>
                <c:formatCode>_("€"* #,##0.00_);_("€"* \(#,##0.00\);_("€"* "-"??_);_(@_)</c:formatCode>
                <c:ptCount val="11"/>
                <c:pt idx="0">
                  <c:v>13.136939999999999</c:v>
                </c:pt>
                <c:pt idx="1">
                  <c:v>12.892313</c:v>
                </c:pt>
                <c:pt idx="2">
                  <c:v>12.346193</c:v>
                </c:pt>
                <c:pt idx="3">
                  <c:v>12.220233</c:v>
                </c:pt>
                <c:pt idx="4">
                  <c:v>12.224477</c:v>
                </c:pt>
                <c:pt idx="5">
                  <c:v>12.295434999999999</c:v>
                </c:pt>
                <c:pt idx="6">
                  <c:v>12.950989999999999</c:v>
                </c:pt>
                <c:pt idx="7">
                  <c:v>13.059125</c:v>
                </c:pt>
                <c:pt idx="8">
                  <c:v>13.130471</c:v>
                </c:pt>
                <c:pt idx="9">
                  <c:v>13.146466</c:v>
                </c:pt>
                <c:pt idx="10">
                  <c:v>13.111945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66-F54D-9C91-59194B441D78}"/>
            </c:ext>
          </c:extLst>
        </c:ser>
        <c:ser>
          <c:idx val="1"/>
          <c:order val="1"/>
          <c:tx>
            <c:strRef>
              <c:f>'[Graphique dans Microsoft PowerPoint]Feuil1'!$A$41</c:f>
              <c:strCache>
                <c:ptCount val="1"/>
                <c:pt idx="0">
                  <c:v>AVG 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'[Graphique dans Microsoft PowerPoint]Feuil1'!$B$39:$L$39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'[Graphique dans Microsoft PowerPoint]Feuil1'!$B$41:$L$41</c:f>
              <c:numCache>
                <c:formatCode>#,##0.00\ "€"</c:formatCode>
                <c:ptCount val="11"/>
                <c:pt idx="0">
                  <c:v>35.346513999999999</c:v>
                </c:pt>
                <c:pt idx="1">
                  <c:v>38.578018</c:v>
                </c:pt>
                <c:pt idx="2">
                  <c:v>40.093775000000001</c:v>
                </c:pt>
                <c:pt idx="3">
                  <c:v>40.537526</c:v>
                </c:pt>
                <c:pt idx="4">
                  <c:v>40.989531999999997</c:v>
                </c:pt>
                <c:pt idx="5">
                  <c:v>42.366864999999997</c:v>
                </c:pt>
                <c:pt idx="6">
                  <c:v>44.853498999999999</c:v>
                </c:pt>
                <c:pt idx="7">
                  <c:v>47.464081999999998</c:v>
                </c:pt>
                <c:pt idx="8">
                  <c:v>53.265811999999997</c:v>
                </c:pt>
                <c:pt idx="9">
                  <c:v>50.090049</c:v>
                </c:pt>
                <c:pt idx="10">
                  <c:v>46.382176999999999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66-F54D-9C91-59194B441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112143"/>
        <c:axId val="1538700144"/>
      </c:lineChart>
      <c:catAx>
        <c:axId val="25311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8700144"/>
        <c:crosses val="autoZero"/>
        <c:auto val="1"/>
        <c:lblAlgn val="ctr"/>
        <c:lblOffset val="100"/>
        <c:noMultiLvlLbl val="0"/>
      </c:catAx>
      <c:valAx>
        <c:axId val="153870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112143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PowerPoint]Feuil2'!$N$7</c:f>
              <c:strCache>
                <c:ptCount val="1"/>
                <c:pt idx="0">
                  <c:v>Tot_DO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'[Graphique dans Microsoft PowerPoint]Feuil2'!$O$6:$X$6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'[Graphique dans Microsoft PowerPoint]Feuil2'!$O$7:$X$7</c:f>
              <c:numCache>
                <c:formatCode>#,##0.0\ "€"</c:formatCode>
                <c:ptCount val="10"/>
                <c:pt idx="0">
                  <c:v>310837.24</c:v>
                </c:pt>
                <c:pt idx="1">
                  <c:v>343614.41</c:v>
                </c:pt>
                <c:pt idx="2">
                  <c:v>371909.86</c:v>
                </c:pt>
                <c:pt idx="3">
                  <c:v>412226.1</c:v>
                </c:pt>
                <c:pt idx="4">
                  <c:v>429652.27</c:v>
                </c:pt>
                <c:pt idx="5">
                  <c:v>517934.92</c:v>
                </c:pt>
                <c:pt idx="6">
                  <c:v>555510.57999999996</c:v>
                </c:pt>
                <c:pt idx="7">
                  <c:v>586893.37</c:v>
                </c:pt>
                <c:pt idx="8">
                  <c:v>617723.62</c:v>
                </c:pt>
                <c:pt idx="9">
                  <c:v>631885.97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22-0B4D-9265-2DF783074D58}"/>
            </c:ext>
          </c:extLst>
        </c:ser>
        <c:ser>
          <c:idx val="1"/>
          <c:order val="1"/>
          <c:tx>
            <c:strRef>
              <c:f>'[Graphique dans Microsoft PowerPoint]Feuil2'!$N$8</c:f>
              <c:strCache>
                <c:ptCount val="1"/>
                <c:pt idx="0">
                  <c:v>Tot_PA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'[Graphique dans Microsoft PowerPoint]Feuil2'!$O$6:$X$6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'[Graphique dans Microsoft PowerPoint]Feuil2'!$O$8:$X$8</c:f>
              <c:numCache>
                <c:formatCode>#,##0.0\ "€"</c:formatCode>
                <c:ptCount val="10"/>
                <c:pt idx="0">
                  <c:v>52810.5</c:v>
                </c:pt>
                <c:pt idx="1">
                  <c:v>76980</c:v>
                </c:pt>
                <c:pt idx="2">
                  <c:v>96164.5</c:v>
                </c:pt>
                <c:pt idx="3">
                  <c:v>114332.5</c:v>
                </c:pt>
                <c:pt idx="4">
                  <c:v>126804.5</c:v>
                </c:pt>
                <c:pt idx="5">
                  <c:v>154320</c:v>
                </c:pt>
                <c:pt idx="6">
                  <c:v>192905</c:v>
                </c:pt>
                <c:pt idx="7">
                  <c:v>231917</c:v>
                </c:pt>
                <c:pt idx="8">
                  <c:v>287124</c:v>
                </c:pt>
                <c:pt idx="9">
                  <c:v>331475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22-0B4D-9265-2DF783074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589519"/>
        <c:axId val="899428896"/>
      </c:lineChart>
      <c:catAx>
        <c:axId val="17745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9428896"/>
        <c:crosses val="autoZero"/>
        <c:auto val="1"/>
        <c:lblAlgn val="ctr"/>
        <c:lblOffset val="100"/>
        <c:noMultiLvlLbl val="0"/>
      </c:catAx>
      <c:valAx>
        <c:axId val="89942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45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'[Graphique dans Microsoft PowerPoint]Feuil3'!$B$18</c:f>
              <c:strCache>
                <c:ptCount val="1"/>
                <c:pt idx="0">
                  <c:v>Total donation during the first half of each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'[Graphique dans Microsoft PowerPoint]Feuil3'!$A$19:$A$23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'[Graphique dans Microsoft PowerPoint]Feuil3'!$B$19:$B$23</c:f>
              <c:numCache>
                <c:formatCode>#,##0\ "€"</c:formatCode>
                <c:ptCount val="5"/>
                <c:pt idx="0">
                  <c:v>232940.03</c:v>
                </c:pt>
                <c:pt idx="1">
                  <c:v>258269.67</c:v>
                </c:pt>
                <c:pt idx="2">
                  <c:v>274246.54000000004</c:v>
                </c:pt>
                <c:pt idx="3">
                  <c:v>310361.13</c:v>
                </c:pt>
                <c:pt idx="4">
                  <c:v>328694.74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8-CA48-AC63-79F0FFD1E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556015"/>
        <c:axId val="2030616383"/>
      </c:barChart>
      <c:catAx>
        <c:axId val="26255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0616383"/>
        <c:crosses val="autoZero"/>
        <c:auto val="1"/>
        <c:lblAlgn val="ctr"/>
        <c:lblOffset val="100"/>
        <c:noMultiLvlLbl val="0"/>
      </c:catAx>
      <c:valAx>
        <c:axId val="203061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255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'[Graphique dans Microsoft PowerPoint]Feuil3'!$C$53</c:f>
              <c:strCache>
                <c:ptCount val="1"/>
                <c:pt idx="0">
                  <c:v>total_generosity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F-1045-AB06-7D6533842AB1}"/>
              </c:ext>
            </c:extLst>
          </c:dPt>
          <c:cat>
            <c:strRef>
              <c:f>'[Graphique dans Microsoft PowerPoint]Feuil3'!$B$54:$B$60</c:f>
              <c:strCache>
                <c:ptCount val="7"/>
                <c:pt idx="0">
                  <c:v>AUTO</c:v>
                </c:pt>
                <c:pt idx="1">
                  <c:v>TOP</c:v>
                </c:pt>
                <c:pt idx="2">
                  <c:v>BOTTOM</c:v>
                </c:pt>
                <c:pt idx="3">
                  <c:v>WARM</c:v>
                </c:pt>
                <c:pt idx="4">
                  <c:v>NEW</c:v>
                </c:pt>
                <c:pt idx="5">
                  <c:v>LOST</c:v>
                </c:pt>
                <c:pt idx="6">
                  <c:v>COLD</c:v>
                </c:pt>
              </c:strCache>
            </c:strRef>
          </c:cat>
          <c:val>
            <c:numRef>
              <c:f>'[Graphique dans Microsoft PowerPoint]Feuil3'!$C$54:$C$60</c:f>
              <c:numCache>
                <c:formatCode>#,##0.00\ "€"</c:formatCode>
                <c:ptCount val="7"/>
                <c:pt idx="0">
                  <c:v>386911</c:v>
                </c:pt>
                <c:pt idx="1">
                  <c:v>235616</c:v>
                </c:pt>
                <c:pt idx="2">
                  <c:v>154153</c:v>
                </c:pt>
                <c:pt idx="3">
                  <c:v>40608</c:v>
                </c:pt>
                <c:pt idx="4">
                  <c:v>34820</c:v>
                </c:pt>
                <c:pt idx="5">
                  <c:v>13493</c:v>
                </c:pt>
                <c:pt idx="6">
                  <c:v>7764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6F-1045-AB06-7D6533842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005663"/>
        <c:axId val="979171152"/>
      </c:barChart>
      <c:scatterChart>
        <c:scatterStyle val="lineMarker"/>
        <c:varyColors val="0"/>
        <c:ser>
          <c:idx val="1"/>
          <c:order val="1"/>
          <c:tx>
            <c:strRef>
              <c:f>'[Graphique dans Microsoft PowerPoint]Feuil3'!$D$53</c:f>
              <c:strCache>
                <c:ptCount val="1"/>
                <c:pt idx="0">
                  <c:v>avg_amount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strRef>
              <c:f>'[Graphique dans Microsoft PowerPoint]Feuil3'!$B$54:$B$60</c:f>
              <c:strCache>
                <c:ptCount val="7"/>
                <c:pt idx="0">
                  <c:v>AUTO</c:v>
                </c:pt>
                <c:pt idx="1">
                  <c:v>TOP</c:v>
                </c:pt>
                <c:pt idx="2">
                  <c:v>BOTTOM</c:v>
                </c:pt>
                <c:pt idx="3">
                  <c:v>WARM</c:v>
                </c:pt>
                <c:pt idx="4">
                  <c:v>NEW</c:v>
                </c:pt>
                <c:pt idx="5">
                  <c:v>LOST</c:v>
                </c:pt>
                <c:pt idx="6">
                  <c:v>COLD</c:v>
                </c:pt>
              </c:strCache>
            </c:strRef>
          </c:xVal>
          <c:yVal>
            <c:numRef>
              <c:f>'[Graphique dans Microsoft PowerPoint]Feuil3'!$D$54:$D$60</c:f>
              <c:numCache>
                <c:formatCode>#,##0.00\ "€"</c:formatCode>
                <c:ptCount val="7"/>
                <c:pt idx="0">
                  <c:v>16</c:v>
                </c:pt>
                <c:pt idx="1">
                  <c:v>99</c:v>
                </c:pt>
                <c:pt idx="2">
                  <c:v>31</c:v>
                </c:pt>
                <c:pt idx="3">
                  <c:v>41</c:v>
                </c:pt>
                <c:pt idx="4">
                  <c:v>43</c:v>
                </c:pt>
                <c:pt idx="5">
                  <c:v>44</c:v>
                </c:pt>
                <c:pt idx="6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6F-1045-AB06-7D6533842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067167"/>
        <c:axId val="451348527"/>
      </c:scatterChart>
      <c:catAx>
        <c:axId val="194700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79171152"/>
        <c:crosses val="autoZero"/>
        <c:auto val="1"/>
        <c:lblAlgn val="ctr"/>
        <c:lblOffset val="100"/>
        <c:noMultiLvlLbl val="0"/>
      </c:catAx>
      <c:valAx>
        <c:axId val="97917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Total</a:t>
                </a:r>
                <a:r>
                  <a:rPr lang="fr-FR" baseline="0"/>
                  <a:t> donation revenues</a:t>
                </a:r>
              </a:p>
              <a:p>
                <a:pPr>
                  <a:defRPr/>
                </a:pP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7005663"/>
        <c:crosses val="autoZero"/>
        <c:crossBetween val="between"/>
      </c:valAx>
      <c:valAx>
        <c:axId val="45134852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Average donation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.00\ &quot;€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7067167"/>
        <c:crosses val="max"/>
        <c:crossBetween val="midCat"/>
      </c:valAx>
      <c:valAx>
        <c:axId val="15970671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1348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a24d695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a24d695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a24d695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a24d695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a24d695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a24d695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a24d6954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a24d6954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a24d695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a24d695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a24d6954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a24d6954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a24d6954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a24d6954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24d6954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24d6954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a24d6954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a24d6954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a24d69543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a24d69543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inria-seri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Assignment 1: Charity consulting</a:t>
            </a:r>
            <a:endParaRPr b="1" dirty="0"/>
          </a:p>
        </p:txBody>
      </p:sp>
      <p:grpSp>
        <p:nvGrpSpPr>
          <p:cNvPr id="11" name="Google Shape;1297;p49">
            <a:extLst>
              <a:ext uri="{FF2B5EF4-FFF2-40B4-BE49-F238E27FC236}">
                <a16:creationId xmlns:a16="http://schemas.microsoft.com/office/drawing/2014/main" id="{1C7AA46B-87DB-8541-A8A9-2F88C0C368ED}"/>
              </a:ext>
            </a:extLst>
          </p:cNvPr>
          <p:cNvGrpSpPr/>
          <p:nvPr/>
        </p:nvGrpSpPr>
        <p:grpSpPr>
          <a:xfrm>
            <a:off x="8478120" y="184859"/>
            <a:ext cx="460705" cy="491455"/>
            <a:chOff x="6506504" y="937343"/>
            <a:chExt cx="744273" cy="793950"/>
          </a:xfrm>
        </p:grpSpPr>
        <p:sp>
          <p:nvSpPr>
            <p:cNvPr id="12" name="Google Shape;1298;p49">
              <a:extLst>
                <a:ext uri="{FF2B5EF4-FFF2-40B4-BE49-F238E27FC236}">
                  <a16:creationId xmlns:a16="http://schemas.microsoft.com/office/drawing/2014/main" id="{D38F9362-A15D-BE4E-B34D-5F82C85943F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99;p49">
              <a:extLst>
                <a:ext uri="{FF2B5EF4-FFF2-40B4-BE49-F238E27FC236}">
                  <a16:creationId xmlns:a16="http://schemas.microsoft.com/office/drawing/2014/main" id="{F2655203-356D-8F46-8C03-FBD32A780241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300;p49">
              <a:extLst>
                <a:ext uri="{FF2B5EF4-FFF2-40B4-BE49-F238E27FC236}">
                  <a16:creationId xmlns:a16="http://schemas.microsoft.com/office/drawing/2014/main" id="{506A1F38-CAF0-5D42-85DD-028A30FBF34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" name="Google Shape;1301;p49">
              <a:extLst>
                <a:ext uri="{FF2B5EF4-FFF2-40B4-BE49-F238E27FC236}">
                  <a16:creationId xmlns:a16="http://schemas.microsoft.com/office/drawing/2014/main" id="{8D7ACE1A-F80C-BB47-BEC1-6DB867550196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6" name="Google Shape;1302;p49">
                <a:extLst>
                  <a:ext uri="{FF2B5EF4-FFF2-40B4-BE49-F238E27FC236}">
                    <a16:creationId xmlns:a16="http://schemas.microsoft.com/office/drawing/2014/main" id="{F197688C-7349-3C4C-93AC-C831E5E8BB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03;p49">
                <a:extLst>
                  <a:ext uri="{FF2B5EF4-FFF2-40B4-BE49-F238E27FC236}">
                    <a16:creationId xmlns:a16="http://schemas.microsoft.com/office/drawing/2014/main" id="{962C1777-C935-D140-AE6D-EF64EF11A327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04;p49">
                <a:extLst>
                  <a:ext uri="{FF2B5EF4-FFF2-40B4-BE49-F238E27FC236}">
                    <a16:creationId xmlns:a16="http://schemas.microsoft.com/office/drawing/2014/main" id="{37477959-90DB-174B-9767-B4606CBEF0B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05;p49">
                <a:extLst>
                  <a:ext uri="{FF2B5EF4-FFF2-40B4-BE49-F238E27FC236}">
                    <a16:creationId xmlns:a16="http://schemas.microsoft.com/office/drawing/2014/main" id="{AA7F3659-F8C3-874E-B361-2DAF5464DBB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06;p49">
                <a:extLst>
                  <a:ext uri="{FF2B5EF4-FFF2-40B4-BE49-F238E27FC236}">
                    <a16:creationId xmlns:a16="http://schemas.microsoft.com/office/drawing/2014/main" id="{6B6B4C4D-287E-9443-804D-CFA3B9F5567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07;p49">
                <a:extLst>
                  <a:ext uri="{FF2B5EF4-FFF2-40B4-BE49-F238E27FC236}">
                    <a16:creationId xmlns:a16="http://schemas.microsoft.com/office/drawing/2014/main" id="{A6FF60A6-1D80-F54E-A958-E546A7433737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08;p49">
                <a:extLst>
                  <a:ext uri="{FF2B5EF4-FFF2-40B4-BE49-F238E27FC236}">
                    <a16:creationId xmlns:a16="http://schemas.microsoft.com/office/drawing/2014/main" id="{35C70456-5262-314B-B391-7DBD4741927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09;p49">
                <a:extLst>
                  <a:ext uri="{FF2B5EF4-FFF2-40B4-BE49-F238E27FC236}">
                    <a16:creationId xmlns:a16="http://schemas.microsoft.com/office/drawing/2014/main" id="{6DE3E405-429D-E74B-877D-7109C40EFAD7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310;p49">
                <a:extLst>
                  <a:ext uri="{FF2B5EF4-FFF2-40B4-BE49-F238E27FC236}">
                    <a16:creationId xmlns:a16="http://schemas.microsoft.com/office/drawing/2014/main" id="{1A37DEE3-E3B6-A244-8183-615C28C3695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11;p49">
                <a:extLst>
                  <a:ext uri="{FF2B5EF4-FFF2-40B4-BE49-F238E27FC236}">
                    <a16:creationId xmlns:a16="http://schemas.microsoft.com/office/drawing/2014/main" id="{4F6BA3E3-3462-F048-B35B-3D61E38F31C2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73D08C9-1BBA-3144-A554-A751649898CE}"/>
              </a:ext>
            </a:extLst>
          </p:cNvPr>
          <p:cNvSpPr txBox="1"/>
          <p:nvPr/>
        </p:nvSpPr>
        <p:spPr>
          <a:xfrm>
            <a:off x="702900" y="3346778"/>
            <a:ext cx="4785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Asrorbek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 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Orzikulov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Playfair Display Regular"/>
              <a:sym typeface="Playfair Display Regular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Vincent 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Wilmet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Playfair Display Regular"/>
              <a:sym typeface="Playfair Display Regular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Ben 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Aloro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 Cohen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Playfair Display Regular"/>
                <a:sym typeface="Playfair Display Regular"/>
              </a:rPr>
              <a:t>Lionel Holzapfel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95693" y="823775"/>
            <a:ext cx="1983907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charity different segments?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495364" y="133857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</a:t>
            </a:r>
            <a:endParaRPr b="1" dirty="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2"/>
          </p:nvPr>
        </p:nvSpPr>
        <p:spPr>
          <a:xfrm>
            <a:off x="4341264" y="1337448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NEW</a:t>
            </a:r>
            <a:endParaRPr b="1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3"/>
          </p:nvPr>
        </p:nvSpPr>
        <p:spPr>
          <a:xfrm>
            <a:off x="6300240" y="1335194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7765350" y="1335194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BOTTOM</a:t>
            </a:r>
            <a:endParaRPr b="1"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2"/>
          </p:nvPr>
        </p:nvSpPr>
        <p:spPr>
          <a:xfrm>
            <a:off x="2495364" y="3069074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WARM</a:t>
            </a:r>
            <a:endParaRPr b="1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3"/>
          </p:nvPr>
        </p:nvSpPr>
        <p:spPr>
          <a:xfrm>
            <a:off x="4207708" y="3072236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COLD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65C03E-20E8-DB48-B451-4FE55BEEE477}"/>
              </a:ext>
            </a:extLst>
          </p:cNvPr>
          <p:cNvSpPr txBox="1"/>
          <p:nvPr/>
        </p:nvSpPr>
        <p:spPr>
          <a:xfrm>
            <a:off x="5874426" y="306228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dk1"/>
                </a:solidFill>
                <a:latin typeface="Inria Serif Light"/>
                <a:sym typeface="Inria Serif Light"/>
              </a:rPr>
              <a:t>TO BE FOUND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51D0B9-890B-D649-A694-562B557D62C6}"/>
              </a:ext>
            </a:extLst>
          </p:cNvPr>
          <p:cNvSpPr txBox="1"/>
          <p:nvPr/>
        </p:nvSpPr>
        <p:spPr>
          <a:xfrm>
            <a:off x="7885966" y="3077674"/>
            <a:ext cx="111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dk1"/>
                </a:solidFill>
                <a:latin typeface="Inria Serif Light"/>
              </a:rPr>
              <a:t>LOST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5A6ACC-86BC-1B4B-8259-7CD8C7493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11</a:t>
            </a:fld>
            <a:endParaRPr lang="fr-BE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0BE6AF50-FC57-CB45-BC54-1439F35E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69721"/>
              </p:ext>
            </p:extLst>
          </p:nvPr>
        </p:nvGraphicFramePr>
        <p:xfrm>
          <a:off x="1314745" y="1716346"/>
          <a:ext cx="6514509" cy="2632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1D91E45-8378-FB42-BA12-088A1FADCE98}"/>
              </a:ext>
            </a:extLst>
          </p:cNvPr>
          <p:cNvSpPr txBox="1"/>
          <p:nvPr/>
        </p:nvSpPr>
        <p:spPr>
          <a:xfrm>
            <a:off x="695683" y="675506"/>
            <a:ext cx="822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layfair Display Regular"/>
              </a:rPr>
              <a:t>The largest portion of total donation came from the AUTO segment while TOP has the highest average donation of all segments</a:t>
            </a:r>
            <a:endParaRPr lang="fr-FR" sz="1800" b="1" dirty="0">
              <a:solidFill>
                <a:schemeClr val="accent1"/>
              </a:solidFill>
              <a:latin typeface="Playfair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337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56167-7EB0-C245-BF4B-65A9DD15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0" y="961999"/>
            <a:ext cx="1623900" cy="3864000"/>
          </a:xfrm>
        </p:spPr>
        <p:txBody>
          <a:bodyPr/>
          <a:lstStyle/>
          <a:p>
            <a:r>
              <a:rPr lang="fr-FR" dirty="0"/>
              <a:t>Segment life time value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BE0F1-D0D0-DA41-9C60-0DA399B25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0FFE-7A5A-5F45-A4FD-44CD06BA77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C5F5C-A3F7-4D46-84F6-05915865FDC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8F441-96BC-B74C-B7E0-36D164F9E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976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5F54D3-2AA8-674B-8363-FF3836DF3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13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CCD525-A7F5-FC45-9F09-C973C1542829}"/>
              </a:ext>
            </a:extLst>
          </p:cNvPr>
          <p:cNvSpPr txBox="1"/>
          <p:nvPr/>
        </p:nvSpPr>
        <p:spPr>
          <a:xfrm>
            <a:off x="1414129" y="691116"/>
            <a:ext cx="66878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200"/>
            </a:pPr>
            <a:r>
              <a:rPr lang="fr-FR" sz="18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The large </a:t>
            </a:r>
            <a:r>
              <a:rPr lang="fr-FR" sz="18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increase</a:t>
            </a:r>
            <a:r>
              <a:rPr lang="fr-FR" sz="18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 in total revenues </a:t>
            </a:r>
            <a:r>
              <a:rPr lang="fr-FR" sz="18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is</a:t>
            </a:r>
            <a:r>
              <a:rPr lang="fr-FR" sz="18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 due to the </a:t>
            </a:r>
            <a:r>
              <a:rPr lang="fr-FR" sz="18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increase</a:t>
            </a:r>
            <a:r>
              <a:rPr lang="fr-FR" sz="18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 in the </a:t>
            </a:r>
            <a:r>
              <a:rPr lang="fr-FR" sz="18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number</a:t>
            </a:r>
            <a:r>
              <a:rPr lang="fr-FR" sz="18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 of AUTO </a:t>
            </a:r>
            <a:r>
              <a:rPr lang="fr-FR" sz="18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donors</a:t>
            </a:r>
            <a:r>
              <a:rPr lang="fr-FR" sz="18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 over the </a:t>
            </a:r>
            <a:r>
              <a:rPr lang="fr-FR" sz="18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years</a:t>
            </a:r>
            <a:endParaRPr lang="fr-FR" sz="1800" b="1" dirty="0">
              <a:solidFill>
                <a:schemeClr val="accent1"/>
              </a:solidFill>
              <a:latin typeface="Playfair Display Regular"/>
              <a:sym typeface="Playfair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186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CA594F-56BC-C04F-B2F9-CEA208FD68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14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831727-DB05-BC43-8228-C2D4398F5F61}"/>
              </a:ext>
            </a:extLst>
          </p:cNvPr>
          <p:cNvSpPr txBox="1"/>
          <p:nvPr/>
        </p:nvSpPr>
        <p:spPr>
          <a:xfrm>
            <a:off x="2589028" y="563526"/>
            <a:ext cx="4152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Predicting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future </a:t>
            </a:r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movements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</a:t>
            </a:r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between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segments</a:t>
            </a:r>
          </a:p>
        </p:txBody>
      </p:sp>
    </p:spTree>
    <p:extLst>
      <p:ext uri="{BB962C8B-B14F-4D97-AF65-F5344CB8AC3E}">
        <p14:creationId xmlns:p14="http://schemas.microsoft.com/office/powerpoint/2010/main" val="132141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8FCB87-E75B-4F4B-8359-86C5FD704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15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44A882-596A-E84F-9F0B-C61A9869AB64}"/>
              </a:ext>
            </a:extLst>
          </p:cNvPr>
          <p:cNvSpPr txBox="1"/>
          <p:nvPr/>
        </p:nvSpPr>
        <p:spPr>
          <a:xfrm>
            <a:off x="2881423" y="712382"/>
            <a:ext cx="4178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Predicting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future donations</a:t>
            </a:r>
          </a:p>
        </p:txBody>
      </p:sp>
    </p:spTree>
    <p:extLst>
      <p:ext uri="{BB962C8B-B14F-4D97-AF65-F5344CB8AC3E}">
        <p14:creationId xmlns:p14="http://schemas.microsoft.com/office/powerpoint/2010/main" val="290608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21FAA3-5FF5-7B41-AF34-83A509556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16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0F01A4-0890-0F40-BD24-9B79F4061E41}"/>
              </a:ext>
            </a:extLst>
          </p:cNvPr>
          <p:cNvSpPr txBox="1"/>
          <p:nvPr/>
        </p:nvSpPr>
        <p:spPr>
          <a:xfrm>
            <a:off x="2254102" y="563525"/>
            <a:ext cx="4997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Which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segments are </a:t>
            </a:r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most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</a:t>
            </a:r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likely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to </a:t>
            </a:r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convert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to </a:t>
            </a:r>
            <a:r>
              <a:rPr lang="fr-FR" sz="2200" dirty="0" err="1">
                <a:solidFill>
                  <a:schemeClr val="accent1"/>
                </a:solidFill>
                <a:latin typeface="Playfair Display Regular"/>
              </a:rPr>
              <a:t>automatic</a:t>
            </a:r>
            <a:r>
              <a:rPr lang="fr-FR" sz="2200" dirty="0">
                <a:solidFill>
                  <a:schemeClr val="accent1"/>
                </a:solidFill>
                <a:latin typeface="Playfair Display Regular"/>
              </a:rPr>
              <a:t> donations</a:t>
            </a:r>
          </a:p>
        </p:txBody>
      </p:sp>
    </p:spTree>
    <p:extLst>
      <p:ext uri="{BB962C8B-B14F-4D97-AF65-F5344CB8AC3E}">
        <p14:creationId xmlns:p14="http://schemas.microsoft.com/office/powerpoint/2010/main" val="191080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59828" y="1279500"/>
            <a:ext cx="298775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Recommendations</a:t>
            </a:r>
            <a:endParaRPr sz="2000"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analysis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E3796-563B-F541-B73B-A8CB7E1B2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D7EC7E-C2C1-324F-8D8B-FA54A6BFD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9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855290" y="2207400"/>
            <a:ext cx="7433400" cy="7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Database analysis</a:t>
            </a:r>
            <a:endParaRPr sz="4800" b="1" dirty="0"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2890025" y="3926100"/>
            <a:ext cx="5494200" cy="7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slidescarnival.com/help-use-presentation-template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I am Jayden Smith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 @username</a:t>
            </a:r>
            <a:endParaRPr sz="1400" b="1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855300" y="1676513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concept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855300" y="2502487"/>
            <a:ext cx="3647100" cy="9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l="912" t="3516" r="8753" b="26980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 idx="4294967295"/>
          </p:nvPr>
        </p:nvSpPr>
        <p:spPr>
          <a:xfrm>
            <a:off x="855300" y="491750"/>
            <a:ext cx="1931100" cy="5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rot="10800000" flipH="1">
            <a:off x="4147375" y="2065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rot="10800000" flipH="1">
            <a:off x="6205900" y="1607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rot="10800000" flipH="1">
            <a:off x="6205900" y="3479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356300" cy="319200"/>
            <a:chOff x="5592550" y="1018950"/>
            <a:chExt cx="1356300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356300" cy="319200"/>
            <a:chOff x="5592550" y="1933350"/>
            <a:chExt cx="1356300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356300" cy="319200"/>
            <a:chOff x="5592550" y="2890950"/>
            <a:chExt cx="1356300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356300" cy="319200"/>
            <a:chOff x="5592550" y="3805350"/>
            <a:chExt cx="1356300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455701" y="4108701"/>
            <a:ext cx="794404" cy="576505"/>
            <a:chOff x="3932350" y="3714775"/>
            <a:chExt cx="439650" cy="319075"/>
          </a:xfrm>
        </p:grpSpPr>
        <p:sp>
          <p:nvSpPr>
            <p:cNvPr id="250" name="Google Shape;250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55" name="Google Shape;255;p25"/>
          <p:cNvGraphicFramePr/>
          <p:nvPr/>
        </p:nvGraphicFramePr>
        <p:xfrm>
          <a:off x="2738300" y="134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{2146DF28-2150-43F1-838E-3EFDFE06A0C1}</a:tableStyleId>
              </a:tblPr>
              <a:tblGrid>
                <a:gridCol w="14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30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24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16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514725" y="62533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311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Maps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014200" y="15075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our office</a:t>
            </a:r>
            <a:endParaRPr sz="1000">
              <a:solidFill>
                <a:schemeClr val="lt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4294967295"/>
          </p:nvPr>
        </p:nvSpPr>
        <p:spPr>
          <a:xfrm>
            <a:off x="457200" y="4687675"/>
            <a:ext cx="82311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 b="1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137150" y="1942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855950" y="352620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889450" y="16678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629250" y="3815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6739650" y="22136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7396600" y="38646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55607" y="3882978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09" name="Google Shape;309;p29"/>
          <p:cNvGrpSpPr/>
          <p:nvPr/>
        </p:nvGrpSpPr>
        <p:grpSpPr>
          <a:xfrm>
            <a:off x="6327001" y="1389085"/>
            <a:ext cx="2360931" cy="2487594"/>
            <a:chOff x="5632317" y="1189775"/>
            <a:chExt cx="3305700" cy="3483050"/>
          </a:xfrm>
        </p:grpSpPr>
        <p:sp>
          <p:nvSpPr>
            <p:cNvPr id="310" name="Google Shape;310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3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2304400" y="1389238"/>
            <a:ext cx="2533196" cy="2487441"/>
            <a:chOff x="0" y="1189989"/>
            <a:chExt cx="3546900" cy="3482836"/>
          </a:xfrm>
        </p:grpSpPr>
        <p:sp>
          <p:nvSpPr>
            <p:cNvPr id="313" name="Google Shape;313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1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4407151" y="1389085"/>
            <a:ext cx="2360931" cy="2487594"/>
            <a:chOff x="2944204" y="1189775"/>
            <a:chExt cx="3305700" cy="3483050"/>
          </a:xfrm>
        </p:grpSpPr>
        <p:sp>
          <p:nvSpPr>
            <p:cNvPr id="316" name="Google Shape;316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2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686623" y="475155"/>
            <a:ext cx="7433400" cy="65229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The charity has had around 25 55o donors over time</a:t>
            </a:r>
            <a:endParaRPr sz="2800" b="1"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DE2483FE-F650-8E42-9B6F-17C06023D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8532"/>
              </p:ext>
            </p:extLst>
          </p:nvPr>
        </p:nvGraphicFramePr>
        <p:xfrm>
          <a:off x="1509203" y="1127454"/>
          <a:ext cx="5382827" cy="356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3DBA5-5478-F840-AA1F-002E1188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7FC19-C72A-A84A-9E78-7E50D5BD1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4C4626-E656-D342-883F-013516DDB8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E74D86-E280-0E49-B010-5D9A0751FDC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43D2A-4F86-884D-B87C-54498ABF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99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body" idx="4294967295"/>
          </p:nvPr>
        </p:nvSpPr>
        <p:spPr>
          <a:xfrm>
            <a:off x="2528238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Mobile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61" name="Google Shape;361;p32"/>
          <p:cNvGrpSpPr/>
          <p:nvPr/>
        </p:nvGrpSpPr>
        <p:grpSpPr>
          <a:xfrm>
            <a:off x="4891220" y="783197"/>
            <a:ext cx="1724531" cy="3577018"/>
            <a:chOff x="2547150" y="238125"/>
            <a:chExt cx="2525675" cy="5238750"/>
          </a:xfrm>
        </p:grpSpPr>
        <p:sp>
          <p:nvSpPr>
            <p:cNvPr id="362" name="Google Shape;362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938250" y="1110225"/>
            <a:ext cx="1630475" cy="29234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640169" y="873578"/>
            <a:ext cx="2207801" cy="3406759"/>
            <a:chOff x="2112475" y="238125"/>
            <a:chExt cx="3395050" cy="5238750"/>
          </a:xfrm>
        </p:grpSpPr>
        <p:sp>
          <p:nvSpPr>
            <p:cNvPr id="373" name="Google Shape;37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3"/>
          <p:cNvSpPr txBox="1">
            <a:spLocks noGrp="1"/>
          </p:cNvSpPr>
          <p:nvPr>
            <p:ph type="body" idx="4294967295"/>
          </p:nvPr>
        </p:nvSpPr>
        <p:spPr>
          <a:xfrm>
            <a:off x="2296038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Tablet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75" y="1180350"/>
            <a:ext cx="2086775" cy="2782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84" name="Google Shape;384;p34"/>
          <p:cNvGrpSpPr/>
          <p:nvPr/>
        </p:nvGrpSpPr>
        <p:grpSpPr>
          <a:xfrm>
            <a:off x="3248599" y="1241129"/>
            <a:ext cx="4542205" cy="2661224"/>
            <a:chOff x="1177450" y="241631"/>
            <a:chExt cx="6173152" cy="3616776"/>
          </a:xfrm>
        </p:grpSpPr>
        <p:sp>
          <p:nvSpPr>
            <p:cNvPr id="385" name="Google Shape;38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34"/>
          <p:cNvSpPr txBox="1">
            <a:spLocks noGrp="1"/>
          </p:cNvSpPr>
          <p:nvPr>
            <p:ph type="body" idx="4294967295"/>
          </p:nvPr>
        </p:nvSpPr>
        <p:spPr>
          <a:xfrm>
            <a:off x="1353200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Desktop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754425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Any questions?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at: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@username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user@mail.me</a:t>
            </a:r>
            <a:endParaRPr sz="1400"/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455690" y="4009306"/>
            <a:ext cx="768234" cy="6896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Playfair Display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Inria Serif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https://www.fontsquirrel.com/fonts/playfair-display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https://www.fontsquirrel.com/fonts/inria-serif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413" name="Google Shape;413;p37"/>
          <p:cNvSpPr txBox="1"/>
          <p:nvPr/>
        </p:nvSpPr>
        <p:spPr>
          <a:xfrm>
            <a:off x="2763000" y="4104575"/>
            <a:ext cx="5925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0" name="Google Shape;420;p38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DEC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NOV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OCT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SEP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AUG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JUL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JUN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MAY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APR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MAR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FEB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JAN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76892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9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rot="10800000">
            <a:off x="209015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9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6" name="Google Shape;446;p39"/>
          <p:cNvCxnSpPr/>
          <p:nvPr/>
        </p:nvCxnSpPr>
        <p:spPr>
          <a:xfrm rot="10800000">
            <a:off x="341139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7" name="Google Shape;447;p39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8" name="Google Shape;448;p39"/>
          <p:cNvCxnSpPr/>
          <p:nvPr/>
        </p:nvCxnSpPr>
        <p:spPr>
          <a:xfrm rot="10800000">
            <a:off x="473262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9" name="Google Shape;449;p39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0" name="Google Shape;450;p39"/>
          <p:cNvCxnSpPr/>
          <p:nvPr/>
        </p:nvCxnSpPr>
        <p:spPr>
          <a:xfrm rot="10800000">
            <a:off x="605386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1" name="Google Shape;451;p39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rot="10800000">
            <a:off x="737509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3" name="Google Shape;453;p39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4" name="Google Shape;454;p39"/>
          <p:cNvCxnSpPr/>
          <p:nvPr/>
        </p:nvCxnSpPr>
        <p:spPr>
          <a:xfrm rot="10800000">
            <a:off x="143968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5" name="Google Shape;455;p39"/>
          <p:cNvSpPr txBox="1"/>
          <p:nvPr/>
        </p:nvSpPr>
        <p:spPr>
          <a:xfrm>
            <a:off x="1369548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6" name="Google Shape;456;p39"/>
          <p:cNvCxnSpPr/>
          <p:nvPr/>
        </p:nvCxnSpPr>
        <p:spPr>
          <a:xfrm rot="10800000">
            <a:off x="276092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7" name="Google Shape;457;p39"/>
          <p:cNvSpPr txBox="1"/>
          <p:nvPr/>
        </p:nvSpPr>
        <p:spPr>
          <a:xfrm>
            <a:off x="2699944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8" name="Google Shape;458;p39"/>
          <p:cNvCxnSpPr/>
          <p:nvPr/>
        </p:nvCxnSpPr>
        <p:spPr>
          <a:xfrm rot="10800000">
            <a:off x="408215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9" name="Google Shape;459;p39"/>
          <p:cNvSpPr txBox="1"/>
          <p:nvPr/>
        </p:nvSpPr>
        <p:spPr>
          <a:xfrm>
            <a:off x="4030339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0" name="Google Shape;460;p39"/>
          <p:cNvCxnSpPr/>
          <p:nvPr/>
        </p:nvCxnSpPr>
        <p:spPr>
          <a:xfrm rot="10800000">
            <a:off x="540339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1" name="Google Shape;461;p39"/>
          <p:cNvSpPr txBox="1"/>
          <p:nvPr/>
        </p:nvSpPr>
        <p:spPr>
          <a:xfrm>
            <a:off x="5360735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2" name="Google Shape;462;p39"/>
          <p:cNvCxnSpPr/>
          <p:nvPr/>
        </p:nvCxnSpPr>
        <p:spPr>
          <a:xfrm rot="10800000">
            <a:off x="672462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3" name="Google Shape;463;p39"/>
          <p:cNvSpPr txBox="1"/>
          <p:nvPr/>
        </p:nvSpPr>
        <p:spPr>
          <a:xfrm>
            <a:off x="6691131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4" name="Google Shape;464;p39"/>
          <p:cNvCxnSpPr/>
          <p:nvPr/>
        </p:nvCxnSpPr>
        <p:spPr>
          <a:xfrm rot="10800000">
            <a:off x="804586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5" name="Google Shape;465;p39"/>
          <p:cNvSpPr txBox="1"/>
          <p:nvPr/>
        </p:nvSpPr>
        <p:spPr>
          <a:xfrm>
            <a:off x="8008073" y="3267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21B3CD-D30F-9F45-B21C-D9309B295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4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82B8E0-71EB-1A40-8F1C-D08B94031162}"/>
              </a:ext>
            </a:extLst>
          </p:cNvPr>
          <p:cNvSpPr txBox="1"/>
          <p:nvPr/>
        </p:nvSpPr>
        <p:spPr>
          <a:xfrm>
            <a:off x="1031357" y="606056"/>
            <a:ext cx="7377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Evolution of active </a:t>
            </a:r>
            <a:r>
              <a:rPr lang="fr-FR" sz="30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donors</a:t>
            </a:r>
            <a:r>
              <a:rPr lang="fr-FR" sz="30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 over the </a:t>
            </a:r>
            <a:r>
              <a:rPr lang="fr-FR" sz="3000" b="1" dirty="0" err="1">
                <a:solidFill>
                  <a:schemeClr val="accent1"/>
                </a:solidFill>
                <a:latin typeface="Playfair Display Regular"/>
                <a:sym typeface="Playfair Display Regular"/>
              </a:rPr>
              <a:t>years</a:t>
            </a:r>
            <a:endParaRPr lang="fr-FR" sz="3000" b="1" dirty="0">
              <a:solidFill>
                <a:schemeClr val="accent1"/>
              </a:solidFill>
              <a:latin typeface="Playfair Display Regular"/>
              <a:sym typeface="Playfair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895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0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474" name="Google Shape;47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477" name="Google Shape;47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480" name="Google Shape;48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491" name="Google Shape;491;p40"/>
          <p:cNvSpPr txBox="1"/>
          <p:nvPr/>
        </p:nvSpPr>
        <p:spPr>
          <a:xfrm>
            <a:off x="137985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3377205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43601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241817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44625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647433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7" name="Google Shape;497;p40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3" name="Google Shape;503;p4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504" name="Google Shape;504;p41"/>
          <p:cNvGraphicFramePr/>
          <p:nvPr/>
        </p:nvGraphicFramePr>
        <p:xfrm>
          <a:off x="2300300" y="908231"/>
          <a:ext cx="6388125" cy="3779500"/>
        </p:xfrm>
        <a:graphic>
          <a:graphicData uri="http://schemas.openxmlformats.org/drawingml/2006/table">
            <a:tbl>
              <a:tblPr>
                <a:noFill/>
                <a:tableStyleId>{2146DF28-2150-43F1-838E-3EFDFE06A0C1}</a:tableStyleId>
              </a:tblPr>
              <a:tblGrid>
                <a:gridCol w="102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2589400" y="1201575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STRENGTHS</a:t>
            </a: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5700651" y="1201575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WEAKNESSES</a:t>
            </a: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2589400" y="3035249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OPPORTUNITIES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5700652" y="3035249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THREATS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4700808" y="2017872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 rot="5400000">
            <a:off x="4821396" y="2017872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 rot="10800000">
            <a:off x="4821396" y="2146515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 rot="-5400000">
            <a:off x="4700808" y="2146515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5108056" y="2386855"/>
            <a:ext cx="220571" cy="3322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S</a:t>
            </a:r>
          </a:p>
        </p:txBody>
      </p:sp>
      <p:sp>
        <p:nvSpPr>
          <p:cNvPr id="520" name="Google Shape;520;p42"/>
          <p:cNvSpPr/>
          <p:nvPr/>
        </p:nvSpPr>
        <p:spPr>
          <a:xfrm>
            <a:off x="5844267" y="2392504"/>
            <a:ext cx="445662" cy="3209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W</a:t>
            </a:r>
          </a:p>
        </p:txBody>
      </p:sp>
      <p:sp>
        <p:nvSpPr>
          <p:cNvPr id="521" name="Google Shape;521;p42"/>
          <p:cNvSpPr/>
          <p:nvPr/>
        </p:nvSpPr>
        <p:spPr>
          <a:xfrm>
            <a:off x="5082744" y="3196540"/>
            <a:ext cx="319557" cy="332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O</a:t>
            </a:r>
          </a:p>
        </p:txBody>
      </p:sp>
      <p:sp>
        <p:nvSpPr>
          <p:cNvPr id="522" name="Google Shape;522;p42"/>
          <p:cNvSpPr/>
          <p:nvPr/>
        </p:nvSpPr>
        <p:spPr>
          <a:xfrm>
            <a:off x="5927885" y="3202189"/>
            <a:ext cx="278878" cy="3200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title" idx="4294967295"/>
          </p:nvPr>
        </p:nvSpPr>
        <p:spPr>
          <a:xfrm>
            <a:off x="465675" y="0"/>
            <a:ext cx="8212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2110202" y="467100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Activities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8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2110202" y="1988278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Resources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3754729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Value Propositions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5399257" y="467100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Customer Relationships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5399257" y="1988278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Channels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7043784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Customer Segments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465675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Partners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8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465675" y="3509456"/>
            <a:ext cx="4110900" cy="117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Cost Structure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4576993" y="3509456"/>
            <a:ext cx="4110900" cy="117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Revenue Streams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4297861" y="3581990"/>
            <a:ext cx="206386" cy="20518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6765242" y="539861"/>
            <a:ext cx="205793" cy="1847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1839389" y="539856"/>
            <a:ext cx="197974" cy="19797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3"/>
          <p:cNvSpPr/>
          <p:nvPr/>
        </p:nvSpPr>
        <p:spPr>
          <a:xfrm>
            <a:off x="8427237" y="539787"/>
            <a:ext cx="188339" cy="19856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43"/>
          <p:cNvGrpSpPr/>
          <p:nvPr/>
        </p:nvGrpSpPr>
        <p:grpSpPr>
          <a:xfrm>
            <a:off x="8397710" y="3581537"/>
            <a:ext cx="217219" cy="157655"/>
            <a:chOff x="4604550" y="3714775"/>
            <a:chExt cx="439625" cy="319075"/>
          </a:xfrm>
        </p:grpSpPr>
        <p:sp>
          <p:nvSpPr>
            <p:cNvPr id="543" name="Google Shape;54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3"/>
          <p:cNvGrpSpPr/>
          <p:nvPr/>
        </p:nvGrpSpPr>
        <p:grpSpPr>
          <a:xfrm>
            <a:off x="5146315" y="539168"/>
            <a:ext cx="179927" cy="229262"/>
            <a:chOff x="1959600" y="4980625"/>
            <a:chExt cx="364150" cy="464000"/>
          </a:xfrm>
        </p:grpSpPr>
        <p:sp>
          <p:nvSpPr>
            <p:cNvPr id="546" name="Google Shape;54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3"/>
          <p:cNvGrpSpPr/>
          <p:nvPr/>
        </p:nvGrpSpPr>
        <p:grpSpPr>
          <a:xfrm>
            <a:off x="6704197" y="2060201"/>
            <a:ext cx="265962" cy="255129"/>
            <a:chOff x="5233525" y="4954450"/>
            <a:chExt cx="538275" cy="516350"/>
          </a:xfrm>
        </p:grpSpPr>
        <p:sp>
          <p:nvSpPr>
            <p:cNvPr id="554" name="Google Shape;55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43"/>
          <p:cNvGrpSpPr/>
          <p:nvPr/>
        </p:nvGrpSpPr>
        <p:grpSpPr>
          <a:xfrm>
            <a:off x="3418358" y="2060202"/>
            <a:ext cx="270779" cy="246111"/>
            <a:chOff x="4556450" y="4963575"/>
            <a:chExt cx="548025" cy="498100"/>
          </a:xfrm>
        </p:grpSpPr>
        <p:sp>
          <p:nvSpPr>
            <p:cNvPr id="566" name="Google Shape;56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64790" y="539861"/>
            <a:ext cx="217280" cy="21733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7" name="Google Shape;577;p4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578" name="Google Shape;578;p44"/>
          <p:cNvGrpSpPr/>
          <p:nvPr/>
        </p:nvGrpSpPr>
        <p:grpSpPr>
          <a:xfrm>
            <a:off x="2744168" y="1399005"/>
            <a:ext cx="3451584" cy="3103040"/>
            <a:chOff x="3778727" y="4460423"/>
            <a:chExt cx="720160" cy="647438"/>
          </a:xfrm>
        </p:grpSpPr>
        <p:sp>
          <p:nvSpPr>
            <p:cNvPr id="579" name="Google Shape;57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cxnSp>
        <p:nvCxnSpPr>
          <p:cNvPr id="586" name="Google Shape;586;p44"/>
          <p:cNvCxnSpPr/>
          <p:nvPr/>
        </p:nvCxnSpPr>
        <p:spPr>
          <a:xfrm>
            <a:off x="6119418" y="1912701"/>
            <a:ext cx="101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44"/>
          <p:cNvSpPr txBox="1"/>
          <p:nvPr/>
        </p:nvSpPr>
        <p:spPr>
          <a:xfrm>
            <a:off x="7189379" y="1748127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>
            <a:off x="5970500" y="2373418"/>
            <a:ext cx="1160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44"/>
          <p:cNvSpPr txBox="1"/>
          <p:nvPr/>
        </p:nvSpPr>
        <p:spPr>
          <a:xfrm>
            <a:off x="7189379" y="2208834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0" name="Google Shape;590;p44"/>
          <p:cNvCxnSpPr/>
          <p:nvPr/>
        </p:nvCxnSpPr>
        <p:spPr>
          <a:xfrm>
            <a:off x="5758877" y="2834135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44"/>
          <p:cNvSpPr txBox="1"/>
          <p:nvPr/>
        </p:nvSpPr>
        <p:spPr>
          <a:xfrm>
            <a:off x="7189379" y="2669540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2" name="Google Shape;592;p44"/>
          <p:cNvCxnSpPr/>
          <p:nvPr/>
        </p:nvCxnSpPr>
        <p:spPr>
          <a:xfrm>
            <a:off x="5578606" y="3294828"/>
            <a:ext cx="155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3" name="Google Shape;593;p44"/>
          <p:cNvSpPr txBox="1"/>
          <p:nvPr/>
        </p:nvSpPr>
        <p:spPr>
          <a:xfrm>
            <a:off x="7189379" y="3130247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4" name="Google Shape;594;p44"/>
          <p:cNvCxnSpPr/>
          <p:nvPr/>
        </p:nvCxnSpPr>
        <p:spPr>
          <a:xfrm>
            <a:off x="5382647" y="3755545"/>
            <a:ext cx="1747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44"/>
          <p:cNvSpPr txBox="1"/>
          <p:nvPr/>
        </p:nvSpPr>
        <p:spPr>
          <a:xfrm>
            <a:off x="7189379" y="3590954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6" name="Google Shape;596;p44"/>
          <p:cNvCxnSpPr/>
          <p:nvPr/>
        </p:nvCxnSpPr>
        <p:spPr>
          <a:xfrm>
            <a:off x="5178868" y="4216238"/>
            <a:ext cx="1943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44"/>
          <p:cNvSpPr txBox="1"/>
          <p:nvPr/>
        </p:nvSpPr>
        <p:spPr>
          <a:xfrm>
            <a:off x="7189379" y="4051661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3" name="Google Shape;603;p4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604" name="Google Shape;604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2688175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5" name="Google Shape;605;p45"/>
          <p:cNvSpPr txBox="1"/>
          <p:nvPr/>
        </p:nvSpPr>
        <p:spPr>
          <a:xfrm>
            <a:off x="2692348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Imani Jackson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2189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7" name="Google Shape;607;p45"/>
          <p:cNvSpPr txBox="1"/>
          <p:nvPr/>
        </p:nvSpPr>
        <p:spPr>
          <a:xfrm>
            <a:off x="4336362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Marcos Galán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08" name="Google Shape;608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976203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9" name="Google Shape;609;p45"/>
          <p:cNvSpPr txBox="1"/>
          <p:nvPr/>
        </p:nvSpPr>
        <p:spPr>
          <a:xfrm>
            <a:off x="5980376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Ixchel Valdía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10" name="Google Shape;610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620216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1" name="Google Shape;611;p45"/>
          <p:cNvSpPr txBox="1"/>
          <p:nvPr/>
        </p:nvSpPr>
        <p:spPr>
          <a:xfrm>
            <a:off x="7624389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Nils Årud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617" name="Google Shape;617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18" name="Google Shape;618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4" name="Google Shape;664;p4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665" name="Google Shape;665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66" name="Google Shape;666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8" name="Google Shape;688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9" name="Google Shape;689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90" name="Google Shape;690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LOW VALUE 1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HIGH VALUE 1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LOW VALUE 2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HIGH VALUE 2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Our company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6" name="Google Shape;706;p4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aphicFrame>
        <p:nvGraphicFramePr>
          <p:cNvPr id="707" name="Google Shape;707;p47"/>
          <p:cNvGraphicFramePr/>
          <p:nvPr/>
        </p:nvGraphicFramePr>
        <p:xfrm>
          <a:off x="2312300" y="927875"/>
          <a:ext cx="6375925" cy="3759850"/>
        </p:xfrm>
        <a:graphic>
          <a:graphicData uri="http://schemas.openxmlformats.org/drawingml/2006/table">
            <a:tbl>
              <a:tblPr>
                <a:noFill/>
                <a:tableStyleId>{4BB1EE3E-A275-4247-A9CC-9BE1B03F3CEA}</a:tableStyleId>
              </a:tblPr>
              <a:tblGrid>
                <a:gridCol w="7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4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60" name="Google Shape;1160;p4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161" name="Google Shape;1161;p4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7" name="Google Shape;116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4" name="Google Shape;117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9" name="Google Shape;117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3" name="Google Shape;118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9" name="Google Shape;118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3" name="Google Shape;119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8" name="Google Shape;119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4" name="Google Shape;120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1" name="Google Shape;121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4" name="Google Shape;121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8" name="Google Shape;121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5" name="Google Shape;122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1" name="Google Shape;123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5" name="Google Shape;123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6" name="Google Shape;123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6" name="Google Shape;124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3" name="Google Shape;125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8" name="Google Shape;125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4" name="Google Shape;126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1" name="Google Shape;127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6" name="Google Shape;127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1" name="Google Shape;128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6" name="Google Shape;128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7" name="Google Shape;128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7" name="Google Shape;129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8" name="Google Shape;129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3" name="Google Shape;131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7" name="Google Shape;131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8" name="Google Shape;131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8" name="Google Shape;132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9" name="Google Shape;132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7" name="Google Shape;133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2" name="Google Shape;134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7" name="Google Shape;134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3" name="Google Shape;135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0" name="Google Shape;136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4" name="Google Shape;136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0" name="Google Shape;137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7" name="Google Shape;137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1" name="Google Shape;138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6" name="Google Shape;138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3" name="Google Shape;139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1" name="Google Shape;140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6" name="Google Shape;140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0" name="Google Shape;141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4" name="Google Shape;141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9" name="Google Shape;141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4" name="Google Shape;142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0" name="Google Shape;143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7" name="Google Shape;143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4" name="Google Shape;144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5" name="Google Shape;144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8" name="Google Shape;145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3" name="Google Shape;146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7" name="Google Shape;146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4" name="Google Shape;147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3" name="Google Shape;148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6" name="Google Shape;149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9" name="Google Shape;150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2" name="Google Shape;152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9" name="Google Shape;152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5" name="Google Shape;1545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0" name="Google Shape;155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1" name="Google Shape;155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4" name="Google Shape;155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5" name="Google Shape;155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9" name="Google Shape;155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3" name="Google Shape;156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6" name="Google Shape;156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7" name="Google Shape;156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6" name="Google Shape;157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1" name="Google Shape;160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7" name="Google Shape;160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8" name="Google Shape;160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0" name="Google Shape;1610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1" name="Google Shape;1611;p4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6C2CE3-AB2E-6B4B-ADF8-A2D20C11B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5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95C2CD-6A22-084B-8A1A-4443E2A0F40C}"/>
              </a:ext>
            </a:extLst>
          </p:cNvPr>
          <p:cNvSpPr txBox="1"/>
          <p:nvPr/>
        </p:nvSpPr>
        <p:spPr>
          <a:xfrm>
            <a:off x="1158694" y="606055"/>
            <a:ext cx="6985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  <a:latin typeface="Playfair Display Regular"/>
              </a:rPr>
              <a:t>Over the last 10 </a:t>
            </a:r>
            <a:r>
              <a:rPr lang="fr-FR" sz="2400" b="1" dirty="0" err="1">
                <a:solidFill>
                  <a:schemeClr val="accent1"/>
                </a:solidFill>
                <a:latin typeface="Playfair Display Regular"/>
              </a:rPr>
              <a:t>years</a:t>
            </a:r>
            <a:r>
              <a:rPr lang="fr-FR" sz="2400" b="1" dirty="0">
                <a:solidFill>
                  <a:schemeClr val="accent1"/>
                </a:solidFill>
                <a:latin typeface="Playfair Display Regular"/>
              </a:rPr>
              <a:t>, revenues has </a:t>
            </a:r>
            <a:r>
              <a:rPr lang="fr-FR" sz="2400" b="1" dirty="0" err="1">
                <a:solidFill>
                  <a:schemeClr val="accent1"/>
                </a:solidFill>
                <a:latin typeface="Playfair Display Regular"/>
              </a:rPr>
              <a:t>increased</a:t>
            </a:r>
            <a:r>
              <a:rPr lang="fr-FR" sz="2400" b="1" dirty="0">
                <a:solidFill>
                  <a:schemeClr val="accent1"/>
                </a:solidFill>
                <a:latin typeface="Playfair Display Regular"/>
              </a:rPr>
              <a:t> </a:t>
            </a:r>
            <a:r>
              <a:rPr lang="fr-FR" sz="2400" b="1" dirty="0" err="1">
                <a:solidFill>
                  <a:schemeClr val="accent1"/>
                </a:solidFill>
                <a:latin typeface="Playfair Display Regular"/>
              </a:rPr>
              <a:t>substantially</a:t>
            </a:r>
            <a:endParaRPr lang="fr-FR" sz="2400" b="1" dirty="0">
              <a:solidFill>
                <a:schemeClr val="accent1"/>
              </a:solidFill>
              <a:latin typeface="Playfair Display Regular"/>
              <a:sym typeface="Playfair Display Regular"/>
            </a:endParaRP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3C7EAC93-2D1A-B644-8B73-EE6831E72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507456"/>
              </p:ext>
            </p:extLst>
          </p:nvPr>
        </p:nvGraphicFramePr>
        <p:xfrm>
          <a:off x="1647791" y="1437052"/>
          <a:ext cx="5922589" cy="2784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F3C4262-50B5-AC45-9F9D-EE7CD13F7645}"/>
              </a:ext>
            </a:extLst>
          </p:cNvPr>
          <p:cNvSpPr txBox="1"/>
          <p:nvPr/>
        </p:nvSpPr>
        <p:spPr>
          <a:xfrm>
            <a:off x="1876646" y="4250366"/>
            <a:ext cx="29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*The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2018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was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included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in the graph as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exist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yet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no data about the second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half</a:t>
            </a:r>
            <a:r>
              <a:rPr lang="fr-FR" sz="900" i="1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fr-FR" sz="900" i="1" dirty="0" err="1">
                <a:solidFill>
                  <a:schemeClr val="accent1">
                    <a:lumMod val="75000"/>
                  </a:schemeClr>
                </a:solidFill>
              </a:rPr>
              <a:t>year</a:t>
            </a:r>
            <a:endParaRPr lang="fr-FR" sz="9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64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Inria Serif Light"/>
                <a:ea typeface="Inria Serif Light"/>
                <a:cs typeface="Inria Serif Light"/>
                <a:sym typeface="Inria Serif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618" name="Google Shape;1618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5" name="Google Shape;162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6" name="Google Shape;162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5" name="Google Shape;163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6" name="Google Shape;163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7" name="Google Shape;163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38" name="Google Shape;1638;p5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2F459B-E244-204D-AE92-317DB4039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6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25C4FD-C12E-CA42-BFF4-5DC5FD7FF0A4}"/>
              </a:ext>
            </a:extLst>
          </p:cNvPr>
          <p:cNvSpPr txBox="1"/>
          <p:nvPr/>
        </p:nvSpPr>
        <p:spPr>
          <a:xfrm>
            <a:off x="1251574" y="648585"/>
            <a:ext cx="76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accent1"/>
                </a:solidFill>
                <a:latin typeface="Playfair Display Regular"/>
              </a:rPr>
              <a:t>Average</a:t>
            </a:r>
            <a:r>
              <a:rPr lang="fr-FR" sz="2800" b="1" dirty="0">
                <a:solidFill>
                  <a:schemeClr val="accent1"/>
                </a:solidFill>
                <a:latin typeface="Playfair Display Regular"/>
              </a:rPr>
              <a:t> donation over the </a:t>
            </a:r>
            <a:r>
              <a:rPr lang="fr-FR" sz="2800" b="1" dirty="0" err="1">
                <a:solidFill>
                  <a:schemeClr val="accent1"/>
                </a:solidFill>
                <a:latin typeface="Playfair Display Regular"/>
              </a:rPr>
              <a:t>years</a:t>
            </a:r>
            <a:endParaRPr lang="fr-FR" sz="2800" b="1" dirty="0">
              <a:solidFill>
                <a:schemeClr val="accent1"/>
              </a:solidFill>
              <a:latin typeface="Playfair Display Regular"/>
            </a:endParaRP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8C024FD-60C5-8B4F-882C-945B600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209996"/>
              </p:ext>
            </p:extLst>
          </p:nvPr>
        </p:nvGraphicFramePr>
        <p:xfrm>
          <a:off x="1251574" y="1451390"/>
          <a:ext cx="5295014" cy="280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15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9678E2-E1C2-3E43-8F2E-43859890B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7</a:t>
            </a:fld>
            <a:endParaRPr lang="fr-BE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AB4437A8-208C-F049-B6F4-1CAB3D972A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12883"/>
              </p:ext>
            </p:extLst>
          </p:nvPr>
        </p:nvGraphicFramePr>
        <p:xfrm>
          <a:off x="1626781" y="1531089"/>
          <a:ext cx="5603359" cy="290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4BFCFC8-2025-D940-857C-54B636FFBD7D}"/>
              </a:ext>
            </a:extLst>
          </p:cNvPr>
          <p:cNvSpPr txBox="1"/>
          <p:nvPr/>
        </p:nvSpPr>
        <p:spPr>
          <a:xfrm>
            <a:off x="1207898" y="828010"/>
            <a:ext cx="6931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1"/>
                </a:solidFill>
                <a:latin typeface="Playfair Display Regular"/>
              </a:rPr>
              <a:t>Total </a:t>
            </a:r>
            <a:r>
              <a:rPr lang="fr-FR" sz="2000" b="1" dirty="0" err="1">
                <a:solidFill>
                  <a:schemeClr val="accent1"/>
                </a:solidFill>
                <a:latin typeface="Playfair Display Regular"/>
              </a:rPr>
              <a:t>annual</a:t>
            </a:r>
            <a:r>
              <a:rPr lang="fr-FR" sz="2000" b="1" dirty="0">
                <a:solidFill>
                  <a:schemeClr val="accent1"/>
                </a:solidFill>
                <a:latin typeface="Playfair Display Regular"/>
              </a:rPr>
              <a:t> revenues per type of </a:t>
            </a:r>
            <a:r>
              <a:rPr lang="fr-FR" sz="2000" b="1" dirty="0" err="1">
                <a:solidFill>
                  <a:schemeClr val="accent1"/>
                </a:solidFill>
                <a:latin typeface="Playfair Display Regular"/>
              </a:rPr>
              <a:t>payment</a:t>
            </a:r>
            <a:r>
              <a:rPr lang="fr-FR" sz="2000" b="1" dirty="0">
                <a:solidFill>
                  <a:schemeClr val="accent1"/>
                </a:solidFill>
                <a:latin typeface="Playfair Display Regular"/>
              </a:rPr>
              <a:t> over the </a:t>
            </a:r>
            <a:r>
              <a:rPr lang="fr-FR" sz="2000" b="1" dirty="0" err="1">
                <a:solidFill>
                  <a:schemeClr val="accent1"/>
                </a:solidFill>
                <a:latin typeface="Playfair Display Regular"/>
              </a:rPr>
              <a:t>years</a:t>
            </a:r>
            <a:endParaRPr lang="fr-FR" sz="2000" b="1" dirty="0">
              <a:solidFill>
                <a:schemeClr val="accent1"/>
              </a:solidFill>
              <a:latin typeface="Playfair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46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C2AA0B-3C9B-E247-ADA1-DD7E609B33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8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DA373-CD49-6D46-BF62-0DC8F9E35DD9}"/>
              </a:ext>
            </a:extLst>
          </p:cNvPr>
          <p:cNvSpPr txBox="1"/>
          <p:nvPr/>
        </p:nvSpPr>
        <p:spPr>
          <a:xfrm>
            <a:off x="917058" y="776177"/>
            <a:ext cx="730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dirty="0">
                <a:solidFill>
                  <a:schemeClr val="accent1"/>
                </a:solidFill>
                <a:latin typeface="Playfair Display Regular"/>
              </a:rPr>
              <a:t>How many new donors were acquired last year? </a:t>
            </a:r>
            <a:endParaRPr lang="fr-FR" sz="2400" b="1" dirty="0">
              <a:solidFill>
                <a:schemeClr val="accent1"/>
              </a:solidFill>
              <a:latin typeface="Playfair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874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82E0E8-DF2E-D940-B590-B8B0A25A7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mtClean="0"/>
              <a:t>9</a:t>
            </a:fld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9904B1-8CD0-774E-A420-205F5F183755}"/>
              </a:ext>
            </a:extLst>
          </p:cNvPr>
          <p:cNvSpPr txBox="1"/>
          <p:nvPr/>
        </p:nvSpPr>
        <p:spPr>
          <a:xfrm>
            <a:off x="1105786" y="499731"/>
            <a:ext cx="6783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dirty="0">
                <a:solidFill>
                  <a:schemeClr val="accent1"/>
                </a:solidFill>
                <a:latin typeface="Playfair Display Regular"/>
              </a:rPr>
              <a:t>During the first half of 2018, the charity collected more donations than any other year</a:t>
            </a:r>
            <a:endParaRPr lang="fr-FR" sz="2400" b="1" dirty="0">
              <a:solidFill>
                <a:schemeClr val="accent1"/>
              </a:solidFill>
              <a:latin typeface="Playfair Display Regular"/>
            </a:endParaRP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83030E12-734F-4C4A-86D2-D3B38CEF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88277"/>
              </p:ext>
            </p:extLst>
          </p:nvPr>
        </p:nvGraphicFramePr>
        <p:xfrm>
          <a:off x="1690577" y="1519126"/>
          <a:ext cx="6103088" cy="279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264532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Macintosh PowerPoint</Application>
  <PresentationFormat>Affichage à l'écran (16:9)</PresentationFormat>
  <Paragraphs>374</Paragraphs>
  <Slides>51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9" baseType="lpstr">
      <vt:lpstr>Playfair Display Regular</vt:lpstr>
      <vt:lpstr>Inria Serif Light</vt:lpstr>
      <vt:lpstr>Calibri</vt:lpstr>
      <vt:lpstr>Arial</vt:lpstr>
      <vt:lpstr>Playfair Display</vt:lpstr>
      <vt:lpstr>Inria Serif</vt:lpstr>
      <vt:lpstr>Montserrat</vt:lpstr>
      <vt:lpstr>Paulina template</vt:lpstr>
      <vt:lpstr>Assignment 1: Charity consulting</vt:lpstr>
      <vt:lpstr>Database analysis</vt:lpstr>
      <vt:lpstr>The charity has had around 25 55o donors over time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What are the charity different segments?</vt:lpstr>
      <vt:lpstr>Présentation PowerPoint</vt:lpstr>
      <vt:lpstr>Segment life time value </vt:lpstr>
      <vt:lpstr>Présentation PowerPoint</vt:lpstr>
      <vt:lpstr>Présentation PowerPoint</vt:lpstr>
      <vt:lpstr>Présentation PowerPoint</vt:lpstr>
      <vt:lpstr>Présentation PowerPoint</vt:lpstr>
      <vt:lpstr>Recommendations</vt:lpstr>
      <vt:lpstr>Database analysis</vt:lpstr>
      <vt:lpstr>Présentation PowerPoint</vt:lpstr>
      <vt:lpstr>Instructions for use</vt:lpstr>
      <vt:lpstr>Hello!</vt:lpstr>
      <vt:lpstr>Présentation PowerPoint</vt:lpstr>
      <vt:lpstr>Big concept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Our process is easy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Charity consulting</dc:title>
  <cp:lastModifiedBy>Lionel Holzapfel (Student at CentraleSupelec)</cp:lastModifiedBy>
  <cp:revision>1</cp:revision>
  <dcterms:modified xsi:type="dcterms:W3CDTF">2021-11-06T14:28:45Z</dcterms:modified>
</cp:coreProperties>
</file>