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4"/>
  </p:notesMasterIdLst>
  <p:sldIdLst>
    <p:sldId id="302" r:id="rId2"/>
    <p:sldId id="303" r:id="rId3"/>
    <p:sldId id="272" r:id="rId4"/>
    <p:sldId id="308" r:id="rId5"/>
    <p:sldId id="310" r:id="rId6"/>
    <p:sldId id="307" r:id="rId7"/>
    <p:sldId id="306" r:id="rId8"/>
    <p:sldId id="268" r:id="rId9"/>
    <p:sldId id="309" r:id="rId10"/>
    <p:sldId id="304" r:id="rId11"/>
    <p:sldId id="311" r:id="rId12"/>
    <p:sldId id="30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FEB0A-A570-4097-BB88-2DB254DAD5AD}" v="569" dt="2022-04-10T07:20:40.505"/>
    <p1510:client id="{4F050AD7-E9A1-41C6-BE23-4C21E8E55C06}" v="35" vWet="36" dt="2022-04-10T07:15:44.244"/>
  </p1510:revLst>
</p1510:revInfo>
</file>

<file path=ppt/tableStyles.xml><?xml version="1.0" encoding="utf-8"?>
<a:tblStyleLst xmlns:a="http://schemas.openxmlformats.org/drawingml/2006/main" def="{5BB355F0-64AB-47F2-9EE5-5831FEC810FD}">
  <a:tblStyle styleId="{5BB355F0-64AB-47F2-9EE5-5831FEC810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073fe33b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073fe33b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073fe33b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073fe33b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652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016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0830f590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0830f590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00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/>
          <p:nvPr/>
        </p:nvSpPr>
        <p:spPr>
          <a:xfrm rot="-5400000" flipH="1">
            <a:off x="1341163" y="4239862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98400" y="-631600"/>
            <a:ext cx="9340800" cy="65301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 rot="-5400000" flipH="1">
            <a:off x="7298113" y="-549588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 idx="2"/>
          </p:nvPr>
        </p:nvSpPr>
        <p:spPr>
          <a:xfrm>
            <a:off x="1101175" y="1915575"/>
            <a:ext cx="19860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1"/>
          </p:nvPr>
        </p:nvSpPr>
        <p:spPr>
          <a:xfrm>
            <a:off x="1101175" y="22830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title" idx="3"/>
          </p:nvPr>
        </p:nvSpPr>
        <p:spPr>
          <a:xfrm>
            <a:off x="3578950" y="1915250"/>
            <a:ext cx="19860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4"/>
          </p:nvPr>
        </p:nvSpPr>
        <p:spPr>
          <a:xfrm>
            <a:off x="3579000" y="22830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title" idx="5"/>
          </p:nvPr>
        </p:nvSpPr>
        <p:spPr>
          <a:xfrm>
            <a:off x="1101175" y="3708600"/>
            <a:ext cx="19860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6"/>
          </p:nvPr>
        </p:nvSpPr>
        <p:spPr>
          <a:xfrm>
            <a:off x="1101175" y="40764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title" idx="7"/>
          </p:nvPr>
        </p:nvSpPr>
        <p:spPr>
          <a:xfrm>
            <a:off x="3578947" y="3708600"/>
            <a:ext cx="19860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8"/>
          </p:nvPr>
        </p:nvSpPr>
        <p:spPr>
          <a:xfrm>
            <a:off x="3578947" y="40764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title" idx="9"/>
          </p:nvPr>
        </p:nvSpPr>
        <p:spPr>
          <a:xfrm>
            <a:off x="6056727" y="1915250"/>
            <a:ext cx="19860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13"/>
          </p:nvPr>
        </p:nvSpPr>
        <p:spPr>
          <a:xfrm>
            <a:off x="6056725" y="22830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title" idx="14"/>
          </p:nvPr>
        </p:nvSpPr>
        <p:spPr>
          <a:xfrm>
            <a:off x="6056725" y="3708600"/>
            <a:ext cx="19860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15"/>
          </p:nvPr>
        </p:nvSpPr>
        <p:spPr>
          <a:xfrm>
            <a:off x="6056725" y="40764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 rot="-5400000">
            <a:off x="1341163" y="-123662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5"/>
          <p:cNvSpPr/>
          <p:nvPr/>
        </p:nvSpPr>
        <p:spPr>
          <a:xfrm rot="10800000" flipH="1">
            <a:off x="-98400" y="-693300"/>
            <a:ext cx="9340800" cy="65301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5"/>
          <p:cNvSpPr/>
          <p:nvPr/>
        </p:nvSpPr>
        <p:spPr>
          <a:xfrm rot="-5400000">
            <a:off x="7298113" y="4665788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 rot="-5400000" flipH="1">
            <a:off x="1867971" y="-1726275"/>
            <a:ext cx="5641500" cy="8697300"/>
          </a:xfrm>
          <a:prstGeom prst="wave">
            <a:avLst>
              <a:gd name="adj1" fmla="val 4562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-258738" y="539390"/>
            <a:ext cx="1215900" cy="121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8377487" y="2615890"/>
            <a:ext cx="1215900" cy="121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8" r:id="rId2"/>
    <p:sldLayoutId id="2147483671" r:id="rId3"/>
    <p:sldLayoutId id="214748367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9367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37AD-06A0-4653-8DB9-1AC114D6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lang="fr-FR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45C35FD-5827-44AE-A2E9-FFCEDBA184BD}"/>
              </a:ext>
            </a:extLst>
          </p:cNvPr>
          <p:cNvSpPr/>
          <p:nvPr/>
        </p:nvSpPr>
        <p:spPr>
          <a:xfrm>
            <a:off x="412596" y="1571857"/>
            <a:ext cx="2335434" cy="22269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9E794F-81FA-4915-88CB-75B58A327F0D}"/>
              </a:ext>
            </a:extLst>
          </p:cNvPr>
          <p:cNvSpPr/>
          <p:nvPr/>
        </p:nvSpPr>
        <p:spPr>
          <a:xfrm>
            <a:off x="3404283" y="1571857"/>
            <a:ext cx="2335434" cy="22269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13FC4C-DDAC-4C89-B8DB-6B41730F359D}"/>
              </a:ext>
            </a:extLst>
          </p:cNvPr>
          <p:cNvSpPr/>
          <p:nvPr/>
        </p:nvSpPr>
        <p:spPr>
          <a:xfrm>
            <a:off x="6395970" y="1571857"/>
            <a:ext cx="2335434" cy="22269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68723F-1CA2-4417-8E83-A666D75C2297}"/>
              </a:ext>
            </a:extLst>
          </p:cNvPr>
          <p:cNvSpPr txBox="1"/>
          <p:nvPr/>
        </p:nvSpPr>
        <p:spPr>
          <a:xfrm>
            <a:off x="738576" y="2066690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WEEKLY MEMO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5EBA2A-39FD-4219-ACD4-406153939FA2}"/>
              </a:ext>
            </a:extLst>
          </p:cNvPr>
          <p:cNvSpPr txBox="1"/>
          <p:nvPr/>
        </p:nvSpPr>
        <p:spPr>
          <a:xfrm>
            <a:off x="3612442" y="2066691"/>
            <a:ext cx="19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BF2B3A-E033-4180-8F6D-6651760B6913}"/>
              </a:ext>
            </a:extLst>
          </p:cNvPr>
          <p:cNvSpPr txBox="1"/>
          <p:nvPr/>
        </p:nvSpPr>
        <p:spPr>
          <a:xfrm>
            <a:off x="7249338" y="2066690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DA5E4E-0704-4A1F-89FD-6EDA35D2B80F}"/>
              </a:ext>
            </a:extLst>
          </p:cNvPr>
          <p:cNvSpPr txBox="1"/>
          <p:nvPr/>
        </p:nvSpPr>
        <p:spPr>
          <a:xfrm>
            <a:off x="1129891" y="2489691"/>
            <a:ext cx="1090363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b="1">
                <a:solidFill>
                  <a:schemeClr val="tx1"/>
                </a:solidFill>
                <a:latin typeface="Times New Roman"/>
                <a:cs typeface="Times New Roman"/>
              </a:rPr>
              <a:t>$10 / </a:t>
            </a:r>
            <a:r>
              <a:rPr lang="fr-FR" err="1">
                <a:solidFill>
                  <a:schemeClr val="tx1"/>
                </a:solidFill>
                <a:latin typeface="Times New Roman"/>
                <a:cs typeface="Times New Roman"/>
              </a:rPr>
              <a:t>month</a:t>
            </a:r>
            <a:endParaRPr lang="fr-FR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8C530E-7C5A-4C49-AF79-C9515C0C8A4F}"/>
              </a:ext>
            </a:extLst>
          </p:cNvPr>
          <p:cNvSpPr txBox="1"/>
          <p:nvPr/>
        </p:nvSpPr>
        <p:spPr>
          <a:xfrm>
            <a:off x="711860" y="2902058"/>
            <a:ext cx="195749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>
                <a:solidFill>
                  <a:schemeClr val="tx1"/>
                </a:solidFill>
                <a:latin typeface="Times New Roman"/>
                <a:cs typeface="Times New Roman"/>
              </a:rPr>
              <a:t>50,000 </a:t>
            </a:r>
            <a:r>
              <a:rPr lang="fr-FR" err="1">
                <a:solidFill>
                  <a:schemeClr val="tx1"/>
                </a:solidFill>
                <a:latin typeface="Times New Roman"/>
                <a:cs typeface="Times New Roman"/>
              </a:rPr>
              <a:t>annual</a:t>
            </a:r>
            <a:r>
              <a:rPr lang="fr-FR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fr-FR" err="1">
                <a:solidFill>
                  <a:schemeClr val="tx1"/>
                </a:solidFill>
                <a:latin typeface="Times New Roman"/>
                <a:cs typeface="Times New Roman"/>
              </a:rPr>
              <a:t>visitors</a:t>
            </a:r>
            <a:endParaRPr lang="fr-FR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EC96F3-8A23-4696-A164-FBEEC25A783C}"/>
              </a:ext>
            </a:extLst>
          </p:cNvPr>
          <p:cNvSpPr txBox="1"/>
          <p:nvPr/>
        </p:nvSpPr>
        <p:spPr>
          <a:xfrm>
            <a:off x="1412674" y="3111110"/>
            <a:ext cx="27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=</a:t>
            </a:r>
            <a:endParaRPr lang="fr-FR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F240CE-7B97-4C8A-ACAC-2DB57689C1D4}"/>
              </a:ext>
            </a:extLst>
          </p:cNvPr>
          <p:cNvSpPr txBox="1"/>
          <p:nvPr/>
        </p:nvSpPr>
        <p:spPr>
          <a:xfrm>
            <a:off x="1194667" y="3364829"/>
            <a:ext cx="771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$30,000</a:t>
            </a:r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FFAC27-5371-49C5-A5EF-8443B6FF05C3}"/>
              </a:ext>
            </a:extLst>
          </p:cNvPr>
          <p:cNvSpPr txBox="1"/>
          <p:nvPr/>
        </p:nvSpPr>
        <p:spPr>
          <a:xfrm>
            <a:off x="3669433" y="2492332"/>
            <a:ext cx="195749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>
                <a:solidFill>
                  <a:schemeClr val="tx1"/>
                </a:solidFill>
                <a:latin typeface="Times New Roman"/>
                <a:cs typeface="Times New Roman"/>
              </a:rPr>
              <a:t>50,000 </a:t>
            </a:r>
            <a:r>
              <a:rPr lang="fr-FR" err="1">
                <a:solidFill>
                  <a:schemeClr val="tx1"/>
                </a:solidFill>
                <a:latin typeface="Times New Roman"/>
                <a:cs typeface="Times New Roman"/>
              </a:rPr>
              <a:t>annual</a:t>
            </a:r>
            <a:r>
              <a:rPr lang="fr-FR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fr-FR" err="1">
                <a:solidFill>
                  <a:schemeClr val="tx1"/>
                </a:solidFill>
                <a:latin typeface="Times New Roman"/>
                <a:cs typeface="Times New Roman"/>
              </a:rPr>
              <a:t>visitors</a:t>
            </a:r>
            <a:endParaRPr lang="fr-FR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E1AF6D-642D-47EA-8BE4-54A697DE8423}"/>
              </a:ext>
            </a:extLst>
          </p:cNvPr>
          <p:cNvSpPr txBox="1"/>
          <p:nvPr/>
        </p:nvSpPr>
        <p:spPr>
          <a:xfrm>
            <a:off x="4370247" y="2701384"/>
            <a:ext cx="27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=</a:t>
            </a:r>
            <a:endParaRPr lang="fr-FR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4B1B0C-1741-4D35-96FD-795420A2DE28}"/>
              </a:ext>
            </a:extLst>
          </p:cNvPr>
          <p:cNvSpPr txBox="1"/>
          <p:nvPr/>
        </p:nvSpPr>
        <p:spPr>
          <a:xfrm>
            <a:off x="4152240" y="2955103"/>
            <a:ext cx="771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$2,500</a:t>
            </a:r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12E771-A75B-401A-B870-80940B90E777}"/>
              </a:ext>
            </a:extLst>
          </p:cNvPr>
          <p:cNvSpPr txBox="1"/>
          <p:nvPr/>
        </p:nvSpPr>
        <p:spPr>
          <a:xfrm>
            <a:off x="7144063" y="2915210"/>
            <a:ext cx="10336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$7,500</a:t>
            </a:r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6D8E65-5B15-4450-89EF-4F6292259BED}"/>
              </a:ext>
            </a:extLst>
          </p:cNvPr>
          <p:cNvSpPr txBox="1"/>
          <p:nvPr/>
        </p:nvSpPr>
        <p:spPr>
          <a:xfrm>
            <a:off x="6682139" y="2442522"/>
            <a:ext cx="195749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>
                <a:solidFill>
                  <a:schemeClr val="tx1"/>
                </a:solidFill>
                <a:latin typeface="Times New Roman"/>
                <a:cs typeface="Times New Roman"/>
              </a:rPr>
              <a:t>50,000 </a:t>
            </a:r>
            <a:r>
              <a:rPr lang="fr-FR" err="1">
                <a:solidFill>
                  <a:schemeClr val="tx1"/>
                </a:solidFill>
                <a:latin typeface="Times New Roman"/>
                <a:cs typeface="Times New Roman"/>
              </a:rPr>
              <a:t>annual</a:t>
            </a:r>
            <a:r>
              <a:rPr lang="fr-FR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fr-FR" err="1">
                <a:solidFill>
                  <a:schemeClr val="tx1"/>
                </a:solidFill>
                <a:latin typeface="Times New Roman"/>
                <a:cs typeface="Times New Roman"/>
              </a:rPr>
              <a:t>visitors</a:t>
            </a:r>
            <a:endParaRPr lang="fr-FR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628B40-E796-4F4D-A75C-B18996700FDF}"/>
              </a:ext>
            </a:extLst>
          </p:cNvPr>
          <p:cNvSpPr txBox="1"/>
          <p:nvPr/>
        </p:nvSpPr>
        <p:spPr>
          <a:xfrm>
            <a:off x="7382953" y="2651574"/>
            <a:ext cx="27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=</a:t>
            </a:r>
            <a:endParaRPr lang="fr-FR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82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4B6C45-D184-44EE-AA18-4E5D221F0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165" y="593616"/>
            <a:ext cx="5631697" cy="3956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9CF1E4-E16D-4901-847A-8AF033E1AD54}"/>
              </a:ext>
            </a:extLst>
          </p:cNvPr>
          <p:cNvSpPr txBox="1"/>
          <p:nvPr/>
        </p:nvSpPr>
        <p:spPr>
          <a:xfrm>
            <a:off x="619820" y="2008756"/>
            <a:ext cx="43740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</a:p>
          <a:p>
            <a:r>
              <a:rPr lang="fr-FR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</a:t>
            </a:r>
          </a:p>
        </p:txBody>
      </p:sp>
    </p:spTree>
    <p:extLst>
      <p:ext uri="{BB962C8B-B14F-4D97-AF65-F5344CB8AC3E}">
        <p14:creationId xmlns:p14="http://schemas.microsoft.com/office/powerpoint/2010/main" val="302620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EBA3-CA1E-4F27-853C-38279A06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5399"/>
            <a:ext cx="4419600" cy="1126873"/>
          </a:xfrm>
        </p:spPr>
        <p:txBody>
          <a:bodyPr/>
          <a:lstStyle/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fr-FR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b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for your attention !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BDCA07CF-CEA1-4EA5-9D3B-FAB6867FEB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430907-26FD-41ED-88FE-5AFD885C87CF}"/>
              </a:ext>
            </a:extLst>
          </p:cNvPr>
          <p:cNvSpPr txBox="1">
            <a:spLocks/>
          </p:cNvSpPr>
          <p:nvPr/>
        </p:nvSpPr>
        <p:spPr>
          <a:xfrm>
            <a:off x="4676078" y="531366"/>
            <a:ext cx="4419600" cy="112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 b="0" i="0" u="none" strike="noStrike" cap="none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Visit </a:t>
            </a:r>
            <a:r>
              <a:rPr lang="fr-FR" err="1">
                <a:latin typeface="Times New Roman" panose="02020603050405020304" pitchFamily="18" charset="0"/>
                <a:cs typeface="Times New Roman" panose="02020603050405020304" pitchFamily="18" charset="0"/>
              </a:rPr>
              <a:t>thesource.press</a:t>
            </a:r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6F4F667F-9396-1256-DDE9-66EA564A7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180" y="1819608"/>
            <a:ext cx="2295592" cy="22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1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43FB8F-48E1-48D1-AD5E-D1A3F4AAC45D}"/>
              </a:ext>
            </a:extLst>
          </p:cNvPr>
          <p:cNvSpPr txBox="1"/>
          <p:nvPr/>
        </p:nvSpPr>
        <p:spPr>
          <a:xfrm>
            <a:off x="1984592" y="2187029"/>
            <a:ext cx="51748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fr-FR" sz="44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don't</a:t>
            </a:r>
            <a:r>
              <a:rPr lang="fr-FR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trust the news. </a:t>
            </a:r>
          </a:p>
        </p:txBody>
      </p:sp>
    </p:spTree>
    <p:extLst>
      <p:ext uri="{BB962C8B-B14F-4D97-AF65-F5344CB8AC3E}">
        <p14:creationId xmlns:p14="http://schemas.microsoft.com/office/powerpoint/2010/main" val="1631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0" name="Google Shape;520;p48"/>
          <p:cNvSpPr txBox="1">
            <a:spLocks noGrp="1"/>
          </p:cNvSpPr>
          <p:nvPr>
            <p:ph type="subTitle" idx="4"/>
          </p:nvPr>
        </p:nvSpPr>
        <p:spPr>
          <a:xfrm>
            <a:off x="178666" y="2071673"/>
            <a:ext cx="3967225" cy="23739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85% of 18-54-year-olds believe there is a bias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fr-FR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90% of the US population </a:t>
            </a:r>
            <a:r>
              <a:rPr lang="fr-FR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lang="fr-F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newspapers</a:t>
            </a:r>
            <a:r>
              <a:rPr lang="fr-F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fr-FR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biased</a:t>
            </a:r>
            <a:r>
              <a:rPr lang="fr-F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Europe, 60% on </a:t>
            </a:r>
            <a:r>
              <a:rPr lang="fr-FR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fr-F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fr-FR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skeptical</a:t>
            </a:r>
            <a:r>
              <a:rPr lang="fr-F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about </a:t>
            </a:r>
            <a:r>
              <a:rPr lang="fr-FR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</a:t>
            </a:r>
            <a:r>
              <a:rPr lang="fr-F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neutrality</a:t>
            </a:r>
            <a:endParaRPr lang="fr-FR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0B3958-0BBA-43DF-B4AC-0B2C36286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224" y="1588206"/>
            <a:ext cx="720055" cy="72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0" name="Google Shape;520;p48"/>
          <p:cNvSpPr txBox="1">
            <a:spLocks noGrp="1"/>
          </p:cNvSpPr>
          <p:nvPr>
            <p:ph type="subTitle" idx="4"/>
          </p:nvPr>
        </p:nvSpPr>
        <p:spPr>
          <a:xfrm>
            <a:off x="178666" y="2071673"/>
            <a:ext cx="3967225" cy="23739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85% of 18-54-year-olds believe there is a bias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fr-FR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90% of the US population </a:t>
            </a:r>
            <a:r>
              <a:rPr lang="fr-FR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lang="fr-F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newspapers</a:t>
            </a:r>
            <a:r>
              <a:rPr lang="fr-F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fr-FR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biased</a:t>
            </a:r>
            <a:r>
              <a:rPr lang="fr-F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Europe, 60% on </a:t>
            </a:r>
            <a:r>
              <a:rPr lang="fr-FR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fr-F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fr-FR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skeptical</a:t>
            </a:r>
            <a:r>
              <a:rPr lang="fr-F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about </a:t>
            </a:r>
            <a:r>
              <a:rPr lang="fr-FR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</a:t>
            </a:r>
            <a:r>
              <a:rPr lang="fr-F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neutrality</a:t>
            </a:r>
            <a:endParaRPr lang="fr-FR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0B3958-0BBA-43DF-B4AC-0B2C36286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224" y="1588206"/>
            <a:ext cx="720055" cy="72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ubtitle 20">
            <a:extLst>
              <a:ext uri="{FF2B5EF4-FFF2-40B4-BE49-F238E27FC236}">
                <a16:creationId xmlns:a16="http://schemas.microsoft.com/office/drawing/2014/main" id="{CC7158CE-3267-493B-996A-266B2D3B64B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778050" y="2175504"/>
            <a:ext cx="3902423" cy="1616554"/>
          </a:xfrm>
        </p:spPr>
        <p:txBody>
          <a:bodyPr/>
          <a:lstStyle/>
          <a:p>
            <a:r>
              <a:rPr lang="fr-FR" sz="240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You have to check multiple articles for a same topic everyday</a:t>
            </a:r>
          </a:p>
          <a:p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It's</a:t>
            </a:r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frustrating</a:t>
            </a:r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240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endParaRPr lang="fr-F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– Edward, 24</a:t>
            </a:r>
            <a:endParaRPr lang="fr-FR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46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4110BE-306B-434B-830A-978F73532977}"/>
              </a:ext>
            </a:extLst>
          </p:cNvPr>
          <p:cNvSpPr txBox="1"/>
          <p:nvPr/>
        </p:nvSpPr>
        <p:spPr>
          <a:xfrm>
            <a:off x="2384967" y="1971585"/>
            <a:ext cx="43740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Source</a:t>
            </a:r>
          </a:p>
        </p:txBody>
      </p:sp>
    </p:spTree>
    <p:extLst>
      <p:ext uri="{BB962C8B-B14F-4D97-AF65-F5344CB8AC3E}">
        <p14:creationId xmlns:p14="http://schemas.microsoft.com/office/powerpoint/2010/main" val="363371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946F4FB-9D3D-4EC7-BC58-57E877294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445"/>
            <a:ext cx="9144000" cy="4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1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72FC40-98BE-4FB5-B058-54B8129BA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445"/>
            <a:ext cx="9144000" cy="4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BA801-9D35-4F8B-8C91-EA3118A7CF8D}"/>
              </a:ext>
            </a:extLst>
          </p:cNvPr>
          <p:cNvSpPr txBox="1"/>
          <p:nvPr/>
        </p:nvSpPr>
        <p:spPr>
          <a:xfrm>
            <a:off x="2155315" y="2832411"/>
            <a:ext cx="4833374" cy="147732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Aggregating &amp; r</a:t>
            </a:r>
            <a:r>
              <a:rPr lang="en-US" sz="1800" b="0" u="none" strike="noStrike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elaying information directly</a:t>
            </a:r>
          </a:p>
          <a:p>
            <a:pPr algn="ctr"/>
            <a:endParaRPr lang="en-US" sz="1800" b="0" u="none" strike="noStrike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0" u="none" strike="noStrike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No intermediary opinions or profit-driven motives</a:t>
            </a:r>
          </a:p>
          <a:p>
            <a:pPr algn="ctr"/>
            <a:endParaRPr lang="en-US" sz="1800" b="0" u="none" strike="noStrike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1800" b="0" u="none" strike="noStrike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Free</a:t>
            </a:r>
            <a:endParaRPr lang="fr-FR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E11416-0A7A-44AC-8CBE-4BFBA84F84E3}"/>
              </a:ext>
            </a:extLst>
          </p:cNvPr>
          <p:cNvSpPr txBox="1"/>
          <p:nvPr/>
        </p:nvSpPr>
        <p:spPr>
          <a:xfrm>
            <a:off x="3141856" y="1603203"/>
            <a:ext cx="28602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Source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5;p44">
            <a:extLst>
              <a:ext uri="{FF2B5EF4-FFF2-40B4-BE49-F238E27FC236}">
                <a16:creationId xmlns:a16="http://schemas.microsoft.com/office/drawing/2014/main" id="{5EB886A9-EE12-4AFF-A1BD-A2050AC1B786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D027E-61FE-4990-BEF5-14F34C6CD2BA}"/>
              </a:ext>
            </a:extLst>
          </p:cNvPr>
          <p:cNvSpPr txBox="1"/>
          <p:nvPr/>
        </p:nvSpPr>
        <p:spPr>
          <a:xfrm>
            <a:off x="1111404" y="55978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segment</a:t>
            </a:r>
            <a:endParaRPr lang="fr-FR" sz="28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DE0A82-4F90-452F-9BD5-0714C02424F0}"/>
              </a:ext>
            </a:extLst>
          </p:cNvPr>
          <p:cNvSpPr txBox="1"/>
          <p:nvPr/>
        </p:nvSpPr>
        <p:spPr>
          <a:xfrm>
            <a:off x="793456" y="1388537"/>
            <a:ext cx="6962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market</a:t>
            </a:r>
            <a:endParaRPr lang="en-US" sz="1800" b="0" i="0" u="none" strike="noStrike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9DA964-8313-4473-99F7-648526D89683}"/>
              </a:ext>
            </a:extLst>
          </p:cNvPr>
          <p:cNvSpPr/>
          <p:nvPr/>
        </p:nvSpPr>
        <p:spPr>
          <a:xfrm>
            <a:off x="319138" y="1885436"/>
            <a:ext cx="2015184" cy="19134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E75231-0E2C-4C37-B53C-FE3F8973644D}"/>
              </a:ext>
            </a:extLst>
          </p:cNvPr>
          <p:cNvSpPr txBox="1"/>
          <p:nvPr/>
        </p:nvSpPr>
        <p:spPr>
          <a:xfrm>
            <a:off x="872982" y="2472808"/>
            <a:ext cx="9074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0" i="0" u="none" strike="noStrike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 to 54 year-olds in the US</a:t>
            </a:r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9958FF-1E90-48A3-81B4-617150C3555F}"/>
              </a:ext>
            </a:extLst>
          </p:cNvPr>
          <p:cNvSpPr txBox="1"/>
          <p:nvPr/>
        </p:nvSpPr>
        <p:spPr>
          <a:xfrm>
            <a:off x="2932770" y="137488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adopters</a:t>
            </a:r>
            <a:endParaRPr lang="fr-FR" sz="1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11D456-2474-402A-A917-9E1FA7D6D0D0}"/>
              </a:ext>
            </a:extLst>
          </p:cNvPr>
          <p:cNvSpPr txBox="1"/>
          <p:nvPr/>
        </p:nvSpPr>
        <p:spPr>
          <a:xfrm>
            <a:off x="3085304" y="2688252"/>
            <a:ext cx="13269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="0" i="0" u="none" strike="noStrike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illennials</a:t>
            </a:r>
            <a:endParaRPr lang="fr-FR"/>
          </a:p>
        </p:txBody>
      </p:sp>
      <p:pic>
        <p:nvPicPr>
          <p:cNvPr id="5122" name="Picture 2" descr="Teen Activists Worldwide Prepare to Strike for Climate, Led by Greta  Thunberg - Inside Climate News">
            <a:extLst>
              <a:ext uri="{FF2B5EF4-FFF2-40B4-BE49-F238E27FC236}">
                <a16:creationId xmlns:a16="http://schemas.microsoft.com/office/drawing/2014/main" id="{8A1FB9FD-D96A-4585-9B6D-9741076BF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717" y="1744217"/>
            <a:ext cx="3487145" cy="232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CF243445-F098-4547-BB20-9FFDF543DAF8}"/>
              </a:ext>
            </a:extLst>
          </p:cNvPr>
          <p:cNvSpPr/>
          <p:nvPr/>
        </p:nvSpPr>
        <p:spPr>
          <a:xfrm>
            <a:off x="2568832" y="1885435"/>
            <a:ext cx="2015184" cy="19134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046957"/>
      </p:ext>
    </p:extLst>
  </p:cSld>
  <p:clrMapOvr>
    <a:masterClrMapping/>
  </p:clrMapOvr>
</p:sld>
</file>

<file path=ppt/theme/theme1.xml><?xml version="1.0" encoding="utf-8"?>
<a:theme xmlns:a="http://schemas.openxmlformats.org/drawingml/2006/main" name="Trauma &amp; Emergency Center by Slidesgo">
  <a:themeElements>
    <a:clrScheme name="Simple Light">
      <a:dk1>
        <a:srgbClr val="FFFFFF"/>
      </a:dk1>
      <a:lt1>
        <a:srgbClr val="000000"/>
      </a:lt1>
      <a:dk2>
        <a:srgbClr val="CCCCC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Affichage à l'écran (16:9)</PresentationFormat>
  <Slides>12</Slides>
  <Notes>5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Trauma &amp; Emergency Center by Slidesgo</vt:lpstr>
      <vt:lpstr>Présentation PowerPoint</vt:lpstr>
      <vt:lpstr>Présentation PowerPoint</vt:lpstr>
      <vt:lpstr>The Problem</vt:lpstr>
      <vt:lpstr>The Problem</vt:lpstr>
      <vt:lpstr>Présentation PowerPoint</vt:lpstr>
      <vt:lpstr>Présentation PowerPoint</vt:lpstr>
      <vt:lpstr>Présentation PowerPoint</vt:lpstr>
      <vt:lpstr>Our solution</vt:lpstr>
      <vt:lpstr>Présentation PowerPoint</vt:lpstr>
      <vt:lpstr>Revenue streams</vt:lpstr>
      <vt:lpstr>Présentation PowerPoint</vt:lpstr>
      <vt:lpstr>Thank you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</cp:revision>
  <dcterms:modified xsi:type="dcterms:W3CDTF">2022-06-12T10:15:10Z</dcterms:modified>
</cp:coreProperties>
</file>