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-65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78300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94c68aff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94c68aff3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94c68aff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94c68aff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94c68aff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94c68aff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94c68aff3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94c68aff3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94c68aff3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94c68aff3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94c68aff3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94c68aff3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94c68aff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94c68aff3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94c68aff3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94c68aff3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94c68aff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94c68aff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94c68aff3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94c68aff3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94c68aff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94c68aff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94c68aff3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94c68aff3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94c68a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94c68a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94c68aff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94c68aff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94c68aff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94c68aff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94c68aff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94c68aff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94c68aff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94c68aff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94c68aff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94c68aff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94c68aff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94c68aff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/>
              <a:t>Predicting the Price of Bitcoin </a:t>
            </a:r>
            <a:r>
              <a:rPr lang="en" sz="4200"/>
              <a:t>Using </a:t>
            </a:r>
            <a:r>
              <a:rPr lang="en" sz="4200" smtClean="0"/>
              <a:t>LSTMs</a:t>
            </a:r>
            <a:endParaRPr sz="42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 - Federal Reserve Bank of New York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NYFed Inflation:</a:t>
            </a:r>
            <a:r>
              <a:rPr lang="en" b="1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Captures sustained movements in inflation from a broad range of indicators. Obtained from the New York Federal Reserve website.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3326" y="1474575"/>
            <a:ext cx="2786700" cy="27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Training Data - Google Analytics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Google popularity:</a:t>
            </a:r>
            <a:r>
              <a:rPr lang="en">
                <a:solidFill>
                  <a:schemeClr val="dk1"/>
                </a:solidFill>
              </a:rPr>
              <a:t> measures interest over time for the search term bitcoin. The value is relative to a search term’s peak popularity, where a value of 50 means the term is half as popular as it ever was.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 - Train Test Split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797175" y="2080000"/>
            <a:ext cx="18327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Validation Set</a:t>
            </a: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6571475" y="2080000"/>
            <a:ext cx="18327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Testing Set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1022875" y="2082897"/>
            <a:ext cx="18327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Training Set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4225300" y="2614475"/>
            <a:ext cx="18327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16%</a:t>
            </a: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6999600" y="2614475"/>
            <a:ext cx="18327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20%</a:t>
            </a: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1451000" y="2617372"/>
            <a:ext cx="18327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64%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 - Data Preprocessing</a:t>
            </a: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ETF price is only only available for trading days, during non trading hours/days that data is forward filled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Inflation and google trends data is gathered monthly, and forward filled for the remainder of the month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Best window size is 21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We look back 20 days and try to predict the price on the 21st day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We tried window sizes of 7,14, and 28 days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 - Data Preprocessing</a:t>
            </a: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Window normalization is used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800" y="2079500"/>
            <a:ext cx="6146399" cy="16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- File Structure</a:t>
            </a: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94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main.py acts as a wrapper, the program can be launched by running this file.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config.json contains all model setting including data file name, train test split, model hyperparameters and model structure.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core folder contains all helper functions required by main.py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1325" y="895350"/>
            <a:ext cx="16192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- ML Model</a:t>
            </a:r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76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Stacked-LSTM model is used for prediction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Dropout used to control overfitting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Its structure is outlined in config.json file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model is implemented using Tensorflow 2.0 (Keras)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0500" y="363062"/>
            <a:ext cx="1867625" cy="441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Training and Testing Loss</a:t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203" y="1566175"/>
            <a:ext cx="3641600" cy="278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Next Day Normalized Price Prediction </a:t>
            </a: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374" y="1550950"/>
            <a:ext cx="3817450" cy="28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 txBox="1">
            <a:spLocks noGrp="1"/>
          </p:cNvSpPr>
          <p:nvPr>
            <p:ph type="body" idx="1"/>
          </p:nvPr>
        </p:nvSpPr>
        <p:spPr>
          <a:xfrm>
            <a:off x="311700" y="1410025"/>
            <a:ext cx="345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Normalized price prediction was used to create a trading strategy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If normalized price predicted is greater than 0, buy bitcoin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Otherwise, sell it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Change in Equity Over Time</a:t>
            </a:r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850" y="1852000"/>
            <a:ext cx="3776375" cy="271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1"/>
          <p:cNvSpPr txBox="1"/>
          <p:nvPr/>
        </p:nvSpPr>
        <p:spPr>
          <a:xfrm>
            <a:off x="2158425" y="1383413"/>
            <a:ext cx="49890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Trading system versus Market (holding Bitcoin) on Test Set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 &amp; Motivation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64100" y="1304875"/>
            <a:ext cx="381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Predicting next day price of Bitcoin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Bitcoin is a very popular trading vehicle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Price of Bitcoin has increased substantially over the last two years, now matching its previous pre 2018 crash highs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000" y="1876000"/>
            <a:ext cx="4615301" cy="17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Metrics</a:t>
            </a: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640227" y="1789897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System CAGR: 48.3%</a:t>
            </a:r>
          </a:p>
          <a:p>
            <a:r>
              <a:rPr lang="en-US" dirty="0"/>
              <a:t>System Sharpe: 1.0</a:t>
            </a:r>
          </a:p>
          <a:p>
            <a:r>
              <a:rPr lang="en-US" dirty="0"/>
              <a:t>Market CAGR: 19.9%</a:t>
            </a:r>
          </a:p>
          <a:p>
            <a:r>
              <a:rPr lang="en-US" dirty="0"/>
              <a:t>Market Sharpe: 0.3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93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P2P decentralized digital currency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Abbreviated as BTC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Initially released in January 2009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Most popular and well known crypto currency in the world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Currently the total circulating supply of bitcoin is roughly 18,574,612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Bitcoin supply is fixed at 21,000,000 coins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300" y="1573050"/>
            <a:ext cx="3552301" cy="199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5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Bitcoin USD exchange rate is 1 BTC = 23,074 USD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Bitcoin has a Total Market Cap of 427,809,749,739 USD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Bitcoin 24-hour trading volume is 40,885,000,000 USD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Bitcoin market is open 24 hours per day 7 days per week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3050" y="1573050"/>
            <a:ext cx="3552301" cy="199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Training data has daily intervals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Training data was compiled from a number of different sources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Contains 17 columns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16 features (including closing price) were used to predict the Closing Price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Date range 2013/10/01 - 2020/10/09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950" y="3269001"/>
            <a:ext cx="8207952" cy="9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 - Glassnode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1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data fields Closing Price, active addresses, hash rate, btc left, total addresses, difficulty, total fees, fed assets were obtained from glassnode. Each is explained in the next slide.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4700" y="1170125"/>
            <a:ext cx="4416900" cy="2650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Training Data - Glassnode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Closing Price:</a:t>
            </a:r>
            <a:r>
              <a:rPr lang="en">
                <a:solidFill>
                  <a:schemeClr val="dk1"/>
                </a:solidFill>
              </a:rPr>
              <a:t> closing price of bitcoin in USD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Active addresses:</a:t>
            </a:r>
            <a:r>
              <a:rPr lang="en">
                <a:solidFill>
                  <a:schemeClr val="dk1"/>
                </a:solidFill>
              </a:rPr>
              <a:t> total number of unique address that either sent or received bitcoin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Hash rate:</a:t>
            </a:r>
            <a:r>
              <a:rPr lang="en">
                <a:solidFill>
                  <a:schemeClr val="dk1"/>
                </a:solidFill>
              </a:rPr>
              <a:t> measure of compute power in the network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Bitcoins left:</a:t>
            </a:r>
            <a:r>
              <a:rPr lang="en">
                <a:solidFill>
                  <a:schemeClr val="dk1"/>
                </a:solidFill>
              </a:rPr>
              <a:t> number of bitcoins left to be mined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Difficulty:</a:t>
            </a:r>
            <a:r>
              <a:rPr lang="en">
                <a:solidFill>
                  <a:schemeClr val="dk1"/>
                </a:solidFill>
              </a:rPr>
              <a:t> measure of how difficult it is to mine a bitcoin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Total fees:</a:t>
            </a:r>
            <a:r>
              <a:rPr lang="en">
                <a:solidFill>
                  <a:schemeClr val="dk1"/>
                </a:solidFill>
              </a:rPr>
              <a:t> total transaction fees per day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Fed assets:</a:t>
            </a:r>
            <a:r>
              <a:rPr lang="en">
                <a:solidFill>
                  <a:schemeClr val="dk1"/>
                </a:solidFill>
              </a:rPr>
              <a:t> federal reserve balance sheet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 - WRDS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ETFs GLD, IYE, SPY, TLT, UUP were obtained from WRDS. Each is explained in greater detail in the next slide.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594" y="2046431"/>
            <a:ext cx="3743824" cy="10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 - WRDS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GLD:</a:t>
            </a:r>
            <a:r>
              <a:rPr lang="en">
                <a:solidFill>
                  <a:schemeClr val="dk1"/>
                </a:solidFill>
              </a:rPr>
              <a:t> SPRD Gold Shares track the price of a gold bullion 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IYE:</a:t>
            </a:r>
            <a:r>
              <a:rPr lang="en">
                <a:solidFill>
                  <a:schemeClr val="dk1"/>
                </a:solidFill>
              </a:rPr>
              <a:t> tracks an index composed of US energy sector equites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SPY:</a:t>
            </a:r>
            <a:r>
              <a:rPr lang="en">
                <a:solidFill>
                  <a:schemeClr val="dk1"/>
                </a:solidFill>
              </a:rPr>
              <a:t> S&amp;P 500 tracks the performance of 500 large companies listed on US stock exchanges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TLT:</a:t>
            </a:r>
            <a:r>
              <a:rPr lang="en">
                <a:solidFill>
                  <a:schemeClr val="dk1"/>
                </a:solidFill>
              </a:rPr>
              <a:t> tracks an index composed of US treasury bonds with remaining maturity of greater than 20 years.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UUP:</a:t>
            </a:r>
            <a:r>
              <a:rPr lang="en">
                <a:solidFill>
                  <a:schemeClr val="dk1"/>
                </a:solidFill>
              </a:rPr>
              <a:t> tracks the relative performance of the USD.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718</Words>
  <Application>Microsoft Office PowerPoint</Application>
  <PresentationFormat>On-screen Show (16:9)</PresentationFormat>
  <Paragraphs>83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Simple Light</vt:lpstr>
      <vt:lpstr> Predicting the Price of Bitcoin Using LSTMs</vt:lpstr>
      <vt:lpstr>Project Goals &amp; Motivation</vt:lpstr>
      <vt:lpstr>Bitcoin</vt:lpstr>
      <vt:lpstr>Bitcoin</vt:lpstr>
      <vt:lpstr>Training Data</vt:lpstr>
      <vt:lpstr>Training Data - Glassnode</vt:lpstr>
      <vt:lpstr>Training Data - Glassnode </vt:lpstr>
      <vt:lpstr>Training Data - WRDS</vt:lpstr>
      <vt:lpstr>Training Data - WRDS</vt:lpstr>
      <vt:lpstr>Training Data - Federal Reserve Bank of New York</vt:lpstr>
      <vt:lpstr>Training Data - Google Analytics</vt:lpstr>
      <vt:lpstr>Training Data - Train Test Split</vt:lpstr>
      <vt:lpstr>Training Data - Data Preprocessing</vt:lpstr>
      <vt:lpstr>Training Data - Data Preprocessing</vt:lpstr>
      <vt:lpstr>Code - File Structure</vt:lpstr>
      <vt:lpstr>Code - ML Model</vt:lpstr>
      <vt:lpstr>Results - Training and Testing Loss</vt:lpstr>
      <vt:lpstr>Results - Next Day Normalized Price Prediction </vt:lpstr>
      <vt:lpstr>Results - Change in Equity Over Time</vt:lpstr>
      <vt:lpstr>Results - Metrics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Predicting the Price of Bitcoin Using LSTMs APS 1052</dc:title>
  <cp:lastModifiedBy>rosario trigo</cp:lastModifiedBy>
  <cp:revision>3</cp:revision>
  <dcterms:modified xsi:type="dcterms:W3CDTF">2021-08-16T17:36:51Z</dcterms:modified>
</cp:coreProperties>
</file>