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77" r:id="rId25"/>
    <p:sldId id="278" r:id="rId26"/>
    <p:sldId id="279" r:id="rId27"/>
    <p:sldId id="280" r:id="rId28"/>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FFF"/>
    <a:srgbClr val="66FFFF"/>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6" autoAdjust="0"/>
    <p:restoredTop sz="84787" autoAdjust="0"/>
  </p:normalViewPr>
  <p:slideViewPr>
    <p:cSldViewPr>
      <p:cViewPr varScale="1">
        <p:scale>
          <a:sx n="68" d="100"/>
          <a:sy n="68" d="100"/>
        </p:scale>
        <p:origin x="828" y="72"/>
      </p:cViewPr>
      <p:guideLst>
        <p:guide orient="horz" pos="2160"/>
        <p:guide pos="3839"/>
      </p:guideLst>
    </p:cSldViewPr>
  </p:slideViewPr>
  <p:outlineViewPr>
    <p:cViewPr>
      <p:scale>
        <a:sx n="33" d="100"/>
        <a:sy n="33" d="100"/>
      </p:scale>
      <p:origin x="0" y="-51784"/>
    </p:cViewPr>
  </p:outlineViewPr>
  <p:notesTextViewPr>
    <p:cViewPr>
      <p:scale>
        <a:sx n="3" d="2"/>
        <a:sy n="3" d="2"/>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Rapporto di compressione</a:t>
            </a:r>
          </a:p>
        </c:rich>
      </c:tx>
      <c:layout>
        <c:manualLayout>
          <c:xMode val="edge"/>
          <c:yMode val="edge"/>
          <c:x val="0.34511798958014095"/>
          <c:y val="1.70757718327300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4126462050043321E-2"/>
          <c:y val="0.12816800946024651"/>
          <c:w val="0.91361488027297233"/>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7.3551946061906331E-3"/>
                  <c:y val="-8.537885916365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71-4885-9E1D-7AA79A676E8A}"/>
                </c:ext>
              </c:extLst>
            </c:dLbl>
            <c:dLbl>
              <c:idx val="1"/>
              <c:layout>
                <c:manualLayout>
                  <c:x val="-8.5810603738890809E-3"/>
                  <c:y val="-5.217536675460830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71-4885-9E1D-7AA79A676E8A}"/>
                </c:ext>
              </c:extLst>
            </c:dLbl>
            <c:dLbl>
              <c:idx val="4"/>
              <c:layout>
                <c:manualLayout>
                  <c:x val="-4.9034630707937479E-3"/>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71-4885-9E1D-7AA79A676E8A}"/>
                </c:ext>
              </c:extLst>
            </c:dLbl>
            <c:dLbl>
              <c:idx val="6"/>
              <c:layout>
                <c:manualLayout>
                  <c:x val="-7.355194606190712E-3"/>
                  <c:y val="2.84596197212162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371-4885-9E1D-7AA79A676E8A}"/>
                </c:ext>
              </c:extLst>
            </c:dLbl>
            <c:dLbl>
              <c:idx val="7"/>
              <c:layout>
                <c:manualLayout>
                  <c:x val="-5.6389825314128193E-2"/>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371-4885-9E1D-7AA79A676E8A}"/>
                </c:ext>
              </c:extLst>
            </c:dLbl>
            <c:dLbl>
              <c:idx val="8"/>
              <c:layout>
                <c:manualLayout>
                  <c:x val="-9.8069261415876761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371-4885-9E1D-7AA79A676E8A}"/>
                </c:ext>
              </c:extLst>
            </c:dLbl>
            <c:dLbl>
              <c:idx val="9"/>
              <c:layout>
                <c:manualLayout>
                  <c:x val="-1.8387986515476556E-2"/>
                  <c:y val="-4.55353915539468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0.49309999999999998</c:v>
                </c:pt>
                <c:pt idx="1">
                  <c:v>0.44140000000000001</c:v>
                </c:pt>
                <c:pt idx="2">
                  <c:v>0.49830000000000002</c:v>
                </c:pt>
                <c:pt idx="3">
                  <c:v>0.51060000000000005</c:v>
                </c:pt>
                <c:pt idx="4">
                  <c:v>0.38329999999999997</c:v>
                </c:pt>
                <c:pt idx="5">
                  <c:v>0.48730000000000001</c:v>
                </c:pt>
                <c:pt idx="6">
                  <c:v>0.51749999999999996</c:v>
                </c:pt>
                <c:pt idx="7">
                  <c:v>0.82079999999999997</c:v>
                </c:pt>
                <c:pt idx="8">
                  <c:v>0.44919999999999999</c:v>
                </c:pt>
                <c:pt idx="9">
                  <c:v>0.42580000000000001</c:v>
                </c:pt>
              </c:numCache>
            </c:numRef>
          </c:val>
          <c:extLst>
            <c:ext xmlns:c16="http://schemas.microsoft.com/office/drawing/2014/chart" uri="{C3380CC4-5D6E-409C-BE32-E72D297353CC}">
              <c16:uniqueId val="{00000000-E8C0-4074-A3B3-3113D31D1EEC}"/>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2258657676984257E-3"/>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D83-574A-B5F8-1C38D860AFAF}"/>
                </c:ext>
              </c:extLst>
            </c:dLbl>
            <c:dLbl>
              <c:idx val="1"/>
              <c:layout>
                <c:manualLayout>
                  <c:x val="1.225865767698437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D83-574A-B5F8-1C38D860AFAF}"/>
                </c:ext>
              </c:extLst>
            </c:dLbl>
            <c:dLbl>
              <c:idx val="2"/>
              <c:layout>
                <c:manualLayout>
                  <c:x val="0"/>
                  <c:y val="4.26894295818251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71-4885-9E1D-7AA79A676E8A}"/>
                </c:ext>
              </c:extLst>
            </c:dLbl>
            <c:dLbl>
              <c:idx val="3"/>
              <c:layout>
                <c:manualLayout>
                  <c:x val="-4.4947892240389308E-17"/>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D83-574A-B5F8-1C38D860AFAF}"/>
                </c:ext>
              </c:extLst>
            </c:dLbl>
            <c:dLbl>
              <c:idx val="4"/>
              <c:layout>
                <c:manualLayout>
                  <c:x val="-1.225865767698527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D83-574A-B5F8-1C38D860AFAF}"/>
                </c:ext>
              </c:extLst>
            </c:dLbl>
            <c:dLbl>
              <c:idx val="5"/>
              <c:layout>
                <c:manualLayout>
                  <c:x val="-2.4517315353968739E-3"/>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D83-574A-B5F8-1C38D860AFAF}"/>
                </c:ext>
              </c:extLst>
            </c:dLbl>
            <c:dLbl>
              <c:idx val="6"/>
              <c:layout>
                <c:manualLayout>
                  <c:x val="2.4517315353969641E-3"/>
                  <c:y val="3.41515436654600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D83-574A-B5F8-1C38D860AFAF}"/>
                </c:ext>
              </c:extLst>
            </c:dLbl>
            <c:dLbl>
              <c:idx val="7"/>
              <c:layout>
                <c:manualLayout>
                  <c:x val="-1.8387986515476556E-2"/>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D83-574A-B5F8-1C38D860AFAF}"/>
                </c:ext>
              </c:extLst>
            </c:dLbl>
            <c:dLbl>
              <c:idx val="8"/>
              <c:layout>
                <c:manualLayout>
                  <c:x val="-1.7979156896155723E-16"/>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8D83-574A-B5F8-1C38D860AFAF}"/>
                </c:ext>
              </c:extLst>
            </c:dLbl>
            <c:dLbl>
              <c:idx val="9"/>
              <c:layout>
                <c:manualLayout>
                  <c:x val="0"/>
                  <c:y val="-2.84596197212168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D83-574A-B5F8-1C38D860AF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0.46650000000000003</c:v>
                </c:pt>
                <c:pt idx="1">
                  <c:v>0.41310000000000002</c:v>
                </c:pt>
                <c:pt idx="2">
                  <c:v>0.43780000000000002</c:v>
                </c:pt>
                <c:pt idx="3">
                  <c:v>0.48089999999999999</c:v>
                </c:pt>
                <c:pt idx="4">
                  <c:v>0.36930000000000002</c:v>
                </c:pt>
                <c:pt idx="5">
                  <c:v>0.45419999999999999</c:v>
                </c:pt>
                <c:pt idx="6">
                  <c:v>0.49230000000000002</c:v>
                </c:pt>
                <c:pt idx="7">
                  <c:v>0.81299999999999994</c:v>
                </c:pt>
                <c:pt idx="8">
                  <c:v>0.41539999999999999</c:v>
                </c:pt>
                <c:pt idx="9">
                  <c:v>0.38109999999999999</c:v>
                </c:pt>
              </c:numCache>
            </c:numRef>
          </c:val>
          <c:extLst>
            <c:ext xmlns:c16="http://schemas.microsoft.com/office/drawing/2014/chart" uri="{C3380CC4-5D6E-409C-BE32-E72D297353CC}">
              <c16:uniqueId val="{00000001-E8C0-4074-A3B3-3113D31D1EEC}"/>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7.3551946061906218E-3"/>
                  <c:y val="-1.99217338048517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71-4885-9E1D-7AA79A676E8A}"/>
                </c:ext>
              </c:extLst>
            </c:dLbl>
            <c:dLbl>
              <c:idx val="1"/>
              <c:layout>
                <c:manualLayout>
                  <c:x val="6.1293288384921853E-3"/>
                  <c:y val="-2.84596197212172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71-4885-9E1D-7AA79A676E8A}"/>
                </c:ext>
              </c:extLst>
            </c:dLbl>
            <c:dLbl>
              <c:idx val="2"/>
              <c:layout>
                <c:manualLayout>
                  <c:x val="-1.225865767698437E-3"/>
                  <c:y val="2.561365774909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371-4885-9E1D-7AA79A676E8A}"/>
                </c:ext>
              </c:extLst>
            </c:dLbl>
            <c:dLbl>
              <c:idx val="3"/>
              <c:layout>
                <c:manualLayout>
                  <c:x val="2.4517315353968293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371-4885-9E1D-7AA79A676E8A}"/>
                </c:ext>
              </c:extLst>
            </c:dLbl>
            <c:dLbl>
              <c:idx val="5"/>
              <c:layout>
                <c:manualLayout>
                  <c:x val="1.225865767698437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371-4885-9E1D-7AA79A676E8A}"/>
                </c:ext>
              </c:extLst>
            </c:dLbl>
            <c:dLbl>
              <c:idx val="6"/>
              <c:layout>
                <c:manualLayout>
                  <c:x val="-8.9895784480778616E-17"/>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371-4885-9E1D-7AA79A676E8A}"/>
                </c:ext>
              </c:extLst>
            </c:dLbl>
            <c:dLbl>
              <c:idx val="9"/>
              <c:layout>
                <c:manualLayout>
                  <c:x val="3.6775973030953109E-3"/>
                  <c:y val="-4.26894295818252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0.00%</c:formatCode>
                <c:ptCount val="10"/>
                <c:pt idx="0">
                  <c:v>0.50280000000000002</c:v>
                </c:pt>
                <c:pt idx="1">
                  <c:v>0.45729999999999998</c:v>
                </c:pt>
                <c:pt idx="2">
                  <c:v>0.48349999999999999</c:v>
                </c:pt>
                <c:pt idx="3">
                  <c:v>0.46429999999999999</c:v>
                </c:pt>
                <c:pt idx="4">
                  <c:v>0.2177</c:v>
                </c:pt>
                <c:pt idx="5">
                  <c:v>0.40849999999999997</c:v>
                </c:pt>
                <c:pt idx="6">
                  <c:v>0.52700000000000002</c:v>
                </c:pt>
                <c:pt idx="7">
                  <c:v>0.82169999999999999</c:v>
                </c:pt>
                <c:pt idx="8">
                  <c:v>0.45989999999999998</c:v>
                </c:pt>
                <c:pt idx="9">
                  <c:v>0.42870000000000003</c:v>
                </c:pt>
              </c:numCache>
            </c:numRef>
          </c:val>
          <c:extLst>
            <c:ext xmlns:c16="http://schemas.microsoft.com/office/drawing/2014/chart" uri="{C3380CC4-5D6E-409C-BE32-E72D297353CC}">
              <c16:uniqueId val="{00000000-8D83-574A-B5F8-1C38D860AFAF}"/>
            </c:ext>
          </c:extLst>
        </c:ser>
        <c:ser>
          <c:idx val="3"/>
          <c:order val="3"/>
          <c:tx>
            <c:strRef>
              <c:f>Foglio1!$E$1</c:f>
              <c:strCache>
                <c:ptCount val="1"/>
                <c:pt idx="0">
                  <c:v>bzip2 (pipeline)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0.00%</c:formatCode>
                <c:ptCount val="10"/>
                <c:pt idx="0">
                  <c:v>0.64070000000000005</c:v>
                </c:pt>
                <c:pt idx="1">
                  <c:v>0.60129999999999995</c:v>
                </c:pt>
                <c:pt idx="2">
                  <c:v>0.61109999999999998</c:v>
                </c:pt>
                <c:pt idx="3">
                  <c:v>0.64219999999999999</c:v>
                </c:pt>
                <c:pt idx="4">
                  <c:v>0.5474</c:v>
                </c:pt>
                <c:pt idx="5">
                  <c:v>0.61050000000000004</c:v>
                </c:pt>
                <c:pt idx="6">
                  <c:v>0.65639999999999998</c:v>
                </c:pt>
                <c:pt idx="7">
                  <c:v>0.87429999999999997</c:v>
                </c:pt>
                <c:pt idx="8">
                  <c:v>0.6079</c:v>
                </c:pt>
                <c:pt idx="9">
                  <c:v>0.57779999999999998</c:v>
                </c:pt>
              </c:numCache>
            </c:numRef>
          </c:val>
          <c:extLst>
            <c:ext xmlns:c16="http://schemas.microsoft.com/office/drawing/2014/chart" uri="{C3380CC4-5D6E-409C-BE32-E72D297353CC}">
              <c16:uniqueId val="{00000000-D371-4885-9E1D-7AA79A676E8A}"/>
            </c:ext>
          </c:extLst>
        </c:ser>
        <c:dLbls>
          <c:showLegendKey val="0"/>
          <c:showVal val="0"/>
          <c:showCatName val="0"/>
          <c:showSerName val="0"/>
          <c:showPercent val="0"/>
          <c:showBubbleSize val="0"/>
        </c:dLbls>
        <c:gapWidth val="240"/>
        <c:overlap val="-27"/>
        <c:axId val="903738528"/>
        <c:axId val="800090928"/>
      </c:barChart>
      <c:catAx>
        <c:axId val="903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090928"/>
        <c:crosses val="autoZero"/>
        <c:auto val="1"/>
        <c:lblAlgn val="ctr"/>
        <c:lblOffset val="100"/>
        <c:noMultiLvlLbl val="0"/>
      </c:catAx>
      <c:valAx>
        <c:axId val="80009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90373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Rapporto di compressione</a:t>
            </a:r>
          </a:p>
        </c:rich>
      </c:tx>
      <c:layout>
        <c:manualLayout>
          <c:xMode val="edge"/>
          <c:yMode val="edge"/>
          <c:x val="0.34511798958014095"/>
          <c:y val="1.70757718327300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4126462050043321E-2"/>
          <c:y val="0.12816800946024651"/>
          <c:w val="0.91361488027297233"/>
          <c:h val="0.71766421368647759"/>
        </c:manualLayout>
      </c:layout>
      <c:barChart>
        <c:barDir val="col"/>
        <c:grouping val="clustered"/>
        <c:varyColors val="0"/>
        <c:ser>
          <c:idx val="0"/>
          <c:order val="0"/>
          <c:tx>
            <c:strRef>
              <c:f>Foglio1!$B$1</c:f>
              <c:strCache>
                <c:ptCount val="1"/>
                <c:pt idx="0">
                  <c:v>bzip2 (pipeline)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0.64070000000000005</c:v>
                </c:pt>
                <c:pt idx="1">
                  <c:v>0.60129999999999995</c:v>
                </c:pt>
                <c:pt idx="2">
                  <c:v>0.61109999999999998</c:v>
                </c:pt>
                <c:pt idx="3">
                  <c:v>0.64219999999999999</c:v>
                </c:pt>
                <c:pt idx="4">
                  <c:v>0.5474</c:v>
                </c:pt>
                <c:pt idx="5">
                  <c:v>0.61050000000000004</c:v>
                </c:pt>
                <c:pt idx="6">
                  <c:v>0.65639999999999998</c:v>
                </c:pt>
                <c:pt idx="7">
                  <c:v>0.87429999999999997</c:v>
                </c:pt>
                <c:pt idx="8">
                  <c:v>0.6079</c:v>
                </c:pt>
                <c:pt idx="9">
                  <c:v>0.57779999999999998</c:v>
                </c:pt>
              </c:numCache>
            </c:numRef>
          </c:val>
          <c:extLst>
            <c:ext xmlns:c16="http://schemas.microsoft.com/office/drawing/2014/chart" uri="{C3380CC4-5D6E-409C-BE32-E72D297353CC}">
              <c16:uniqueId val="{00000007-C50F-4BC4-A8D7-E1A7B121220F}"/>
            </c:ext>
          </c:extLst>
        </c:ser>
        <c:ser>
          <c:idx val="1"/>
          <c:order val="1"/>
          <c:tx>
            <c:strRef>
              <c:f>Foglio1!$C$1</c:f>
              <c:strCache>
                <c:ptCount val="1"/>
                <c:pt idx="0">
                  <c:v>bzip2 (da solo)</c:v>
                </c:pt>
              </c:strCache>
            </c:strRef>
          </c:tx>
          <c:spPr>
            <a:solidFill>
              <a:schemeClr val="accent2"/>
            </a:solidFill>
            <a:ln>
              <a:noFill/>
            </a:ln>
            <a:effectLst/>
          </c:spPr>
          <c:invertIfNegative val="0"/>
          <c:dLbls>
            <c:dLbl>
              <c:idx val="7"/>
              <c:layout>
                <c:manualLayout>
                  <c:x val="8.5810603738890583E-3"/>
                  <c:y val="-5.691923944243347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50F-4BC4-A8D7-E1A7B12122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0.71609999999999996</c:v>
                </c:pt>
                <c:pt idx="1">
                  <c:v>0.68389999999999995</c:v>
                </c:pt>
                <c:pt idx="2">
                  <c:v>0.69010000000000005</c:v>
                </c:pt>
                <c:pt idx="3">
                  <c:v>0.72740000000000005</c:v>
                </c:pt>
                <c:pt idx="4">
                  <c:v>0.6552</c:v>
                </c:pt>
                <c:pt idx="5">
                  <c:v>0.69799999999999995</c:v>
                </c:pt>
                <c:pt idx="6">
                  <c:v>0.74319999999999997</c:v>
                </c:pt>
                <c:pt idx="7">
                  <c:v>0.90820000000000001</c:v>
                </c:pt>
                <c:pt idx="8">
                  <c:v>0.69799999999999995</c:v>
                </c:pt>
                <c:pt idx="9">
                  <c:v>0.66959999999999997</c:v>
                </c:pt>
              </c:numCache>
            </c:numRef>
          </c:val>
          <c:extLst>
            <c:ext xmlns:c16="http://schemas.microsoft.com/office/drawing/2014/chart" uri="{C3380CC4-5D6E-409C-BE32-E72D297353CC}">
              <c16:uniqueId val="{00000012-C50F-4BC4-A8D7-E1A7B121220F}"/>
            </c:ext>
          </c:extLst>
        </c:ser>
        <c:dLbls>
          <c:showLegendKey val="0"/>
          <c:showVal val="0"/>
          <c:showCatName val="0"/>
          <c:showSerName val="0"/>
          <c:showPercent val="0"/>
          <c:showBubbleSize val="0"/>
        </c:dLbls>
        <c:gapWidth val="240"/>
        <c:overlap val="-27"/>
        <c:axId val="903738528"/>
        <c:axId val="800090928"/>
      </c:barChart>
      <c:catAx>
        <c:axId val="903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090928"/>
        <c:crosses val="autoZero"/>
        <c:auto val="1"/>
        <c:lblAlgn val="ctr"/>
        <c:lblOffset val="100"/>
        <c:noMultiLvlLbl val="0"/>
      </c:catAx>
      <c:valAx>
        <c:axId val="80009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90373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compressione (secondi)</a:t>
            </a:r>
          </a:p>
        </c:rich>
      </c:tx>
      <c:layout>
        <c:manualLayout>
          <c:xMode val="edge"/>
          <c:yMode val="edge"/>
          <c:x val="0.32421080064961233"/>
          <c:y val="1.0456857311345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8849013395237943E-2"/>
          <c:y val="8.2003282725444174E-2"/>
          <c:w val="0.94011819469547597"/>
          <c:h val="0.810800185785856"/>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3.6775973030953222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E1E-C345-BC24-FCB8A0DBFE30}"/>
                </c:ext>
              </c:extLst>
            </c:dLbl>
            <c:dLbl>
              <c:idx val="1"/>
              <c:layout>
                <c:manualLayout>
                  <c:x val="-7.3551946061906218E-3"/>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E1E-C345-BC24-FCB8A0DBFE30}"/>
                </c:ext>
              </c:extLst>
            </c:dLbl>
            <c:dLbl>
              <c:idx val="5"/>
              <c:layout>
                <c:manualLayout>
                  <c:x val="-1.225865767698437E-3"/>
                  <c:y val="1.39595747569119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5.44</c:v>
                </c:pt>
                <c:pt idx="1">
                  <c:v>4.13</c:v>
                </c:pt>
                <c:pt idx="2">
                  <c:v>0.15</c:v>
                </c:pt>
                <c:pt idx="3">
                  <c:v>0.16</c:v>
                </c:pt>
                <c:pt idx="4">
                  <c:v>0.04</c:v>
                </c:pt>
                <c:pt idx="5">
                  <c:v>0.04</c:v>
                </c:pt>
                <c:pt idx="6">
                  <c:v>9.51</c:v>
                </c:pt>
                <c:pt idx="7">
                  <c:v>15.69</c:v>
                </c:pt>
                <c:pt idx="8">
                  <c:v>10.07</c:v>
                </c:pt>
                <c:pt idx="9">
                  <c:v>0.87</c:v>
                </c:pt>
              </c:numCache>
            </c:numRef>
          </c:val>
          <c:extLst>
            <c:ext xmlns:c16="http://schemas.microsoft.com/office/drawing/2014/chart" uri="{C3380CC4-5D6E-409C-BE32-E72D297353CC}">
              <c16:uniqueId val="{00000000-169B-4CBC-9EE9-EBACA64EEC8A}"/>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5936254980079671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E1E-C345-BC24-FCB8A0DBFE30}"/>
                </c:ext>
              </c:extLst>
            </c:dLbl>
            <c:dLbl>
              <c:idx val="1"/>
              <c:layout>
                <c:manualLayout>
                  <c:x val="1.2258657676984348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E1E-C345-BC24-FCB8A0DBFE30}"/>
                </c:ext>
              </c:extLst>
            </c:dLbl>
            <c:dLbl>
              <c:idx val="2"/>
              <c:layout>
                <c:manualLayout>
                  <c:x val="-4.9034630707937479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E1E-C345-BC24-FCB8A0DBFE30}"/>
                </c:ext>
              </c:extLst>
            </c:dLbl>
            <c:dLbl>
              <c:idx val="3"/>
              <c:layout>
                <c:manualLayout>
                  <c:x val="-1.225865767698437E-3"/>
                  <c:y val="-3.02457453066425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1E-C345-BC24-FCB8A0DBFE30}"/>
                </c:ext>
              </c:extLst>
            </c:dLbl>
            <c:dLbl>
              <c:idx val="4"/>
              <c:layout>
                <c:manualLayout>
                  <c:x val="-1.225865767698527E-3"/>
                  <c:y val="-2.32659579281865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E1E-C345-BC24-FCB8A0DBFE30}"/>
                </c:ext>
              </c:extLst>
            </c:dLbl>
            <c:dLbl>
              <c:idx val="5"/>
              <c:layout>
                <c:manualLayout>
                  <c:x val="-1.225865767698437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5.61</c:v>
                </c:pt>
                <c:pt idx="1">
                  <c:v>4.0999999999999996</c:v>
                </c:pt>
                <c:pt idx="2">
                  <c:v>0.4</c:v>
                </c:pt>
                <c:pt idx="3">
                  <c:v>0.16</c:v>
                </c:pt>
                <c:pt idx="4">
                  <c:v>0.04</c:v>
                </c:pt>
                <c:pt idx="5">
                  <c:v>0.09</c:v>
                </c:pt>
                <c:pt idx="6">
                  <c:v>14.4</c:v>
                </c:pt>
                <c:pt idx="7">
                  <c:v>22.26</c:v>
                </c:pt>
                <c:pt idx="8">
                  <c:v>15.04</c:v>
                </c:pt>
                <c:pt idx="9">
                  <c:v>2.02</c:v>
                </c:pt>
              </c:numCache>
            </c:numRef>
          </c:val>
          <c:extLst>
            <c:ext xmlns:c16="http://schemas.microsoft.com/office/drawing/2014/chart" uri="{C3380CC4-5D6E-409C-BE32-E72D297353CC}">
              <c16:uniqueId val="{00000001-169B-4CBC-9EE9-EBACA64EEC8A}"/>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1.1236973060097327E-17"/>
                  <c:y val="7.128359755461873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13-4974-B909-F9B8980393D3}"/>
                </c:ext>
              </c:extLst>
            </c:dLbl>
            <c:dLbl>
              <c:idx val="1"/>
              <c:layout>
                <c:manualLayout>
                  <c:x val="-2.4517315353968739E-3"/>
                  <c:y val="-6.9871152392216159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A13-4974-B909-F9B8980393D3}"/>
                </c:ext>
              </c:extLst>
            </c:dLbl>
            <c:dLbl>
              <c:idx val="2"/>
              <c:layout>
                <c:manualLayout>
                  <c:x val="6.1293288384921853E-3"/>
                  <c:y val="-3.20075462310157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13-4974-B909-F9B8980393D3}"/>
                </c:ext>
              </c:extLst>
            </c:dLbl>
            <c:dLbl>
              <c:idx val="3"/>
              <c:layout>
                <c:manualLayout>
                  <c:x val="2.4517315353968739E-3"/>
                  <c:y val="-4.71661422055653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A13-4974-B909-F9B8980393D3}"/>
                </c:ext>
              </c:extLst>
            </c:dLbl>
            <c:dLbl>
              <c:idx val="4"/>
              <c:layout>
                <c:manualLayout>
                  <c:x val="0"/>
                  <c:y val="-5.77417108613004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A13-4974-B909-F9B8980393D3}"/>
                </c:ext>
              </c:extLst>
            </c:dLbl>
            <c:dLbl>
              <c:idx val="5"/>
              <c:layout>
                <c:manualLayout>
                  <c:x val="2.4517315353968739E-3"/>
                  <c:y val="-5.597917715085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1E-C345-BC24-FCB8A0DBFE30}"/>
                </c:ext>
              </c:extLst>
            </c:dLbl>
            <c:dLbl>
              <c:idx val="6"/>
              <c:layout>
                <c:manualLayout>
                  <c:x val="-8.9895784480778616E-17"/>
                  <c:y val="4.52880114915503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13-4974-B909-F9B8980393D3}"/>
                </c:ext>
              </c:extLst>
            </c:dLbl>
            <c:dLbl>
              <c:idx val="7"/>
              <c:layout>
                <c:manualLayout>
                  <c:x val="7.6312557160808673E-4"/>
                  <c:y val="2.821721025043147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13-4974-B909-F9B8980393D3}"/>
                </c:ext>
              </c:extLst>
            </c:dLbl>
            <c:dLbl>
              <c:idx val="8"/>
              <c:layout>
                <c:manualLayout>
                  <c:x val="-2.9144717314873144E-3"/>
                  <c:y val="2.58906144576128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13-4974-B909-F9B8980393D3}"/>
                </c:ext>
              </c:extLst>
            </c:dLbl>
            <c:dLbl>
              <c:idx val="9"/>
              <c:layout>
                <c:manualLayout>
                  <c:x val="1.225865767698437E-3"/>
                  <c:y val="4.021163594674770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10.3</c:v>
                </c:pt>
                <c:pt idx="1">
                  <c:v>8.56</c:v>
                </c:pt>
                <c:pt idx="2">
                  <c:v>0.94</c:v>
                </c:pt>
                <c:pt idx="3">
                  <c:v>0.51</c:v>
                </c:pt>
                <c:pt idx="4">
                  <c:v>0.21</c:v>
                </c:pt>
                <c:pt idx="5">
                  <c:v>0.26</c:v>
                </c:pt>
                <c:pt idx="6">
                  <c:v>22.7</c:v>
                </c:pt>
                <c:pt idx="7">
                  <c:v>36.06</c:v>
                </c:pt>
                <c:pt idx="8">
                  <c:v>27.11</c:v>
                </c:pt>
                <c:pt idx="9">
                  <c:v>3.48</c:v>
                </c:pt>
              </c:numCache>
            </c:numRef>
          </c:val>
          <c:extLst>
            <c:ext xmlns:c16="http://schemas.microsoft.com/office/drawing/2014/chart" uri="{C3380CC4-5D6E-409C-BE32-E72D297353CC}">
              <c16:uniqueId val="{00000000-DE1E-C345-BC24-FCB8A0DBFE30}"/>
            </c:ext>
          </c:extLst>
        </c:ser>
        <c:ser>
          <c:idx val="3"/>
          <c:order val="3"/>
          <c:tx>
            <c:strRef>
              <c:f>Foglio1!$E$1</c:f>
              <c:strCache>
                <c:ptCount val="1"/>
                <c:pt idx="0">
                  <c:v>bzip2 (pipeline)</c:v>
                </c:pt>
              </c:strCache>
            </c:strRef>
          </c:tx>
          <c:spPr>
            <a:solidFill>
              <a:schemeClr val="accent4"/>
            </a:solidFill>
            <a:ln>
              <a:noFill/>
            </a:ln>
            <a:effectLst/>
          </c:spPr>
          <c:invertIfNegative val="0"/>
          <c:dLbls>
            <c:dLbl>
              <c:idx val="0"/>
              <c:layout>
                <c:manualLayout>
                  <c:x val="1.1032791909285911E-2"/>
                  <c:y val="-4.6531915856374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4A4-454C-AFCE-5E40C2250883}"/>
                </c:ext>
              </c:extLst>
            </c:dLbl>
            <c:dLbl>
              <c:idx val="1"/>
              <c:layout>
                <c:manualLayout>
                  <c:x val="7.355194606190621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4A4-454C-AFCE-5E40C2250883}"/>
                </c:ext>
              </c:extLst>
            </c:dLbl>
            <c:dLbl>
              <c:idx val="4"/>
              <c:layout>
                <c:manualLayout>
                  <c:x val="2.4517315353968739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5.48</c:v>
                </c:pt>
                <c:pt idx="1">
                  <c:v>4.16</c:v>
                </c:pt>
                <c:pt idx="2">
                  <c:v>0.16</c:v>
                </c:pt>
                <c:pt idx="3">
                  <c:v>0.17</c:v>
                </c:pt>
                <c:pt idx="4">
                  <c:v>0.05</c:v>
                </c:pt>
                <c:pt idx="5">
                  <c:v>0.05</c:v>
                </c:pt>
                <c:pt idx="6">
                  <c:v>9.6</c:v>
                </c:pt>
                <c:pt idx="7">
                  <c:v>15.71</c:v>
                </c:pt>
                <c:pt idx="8">
                  <c:v>10.19</c:v>
                </c:pt>
                <c:pt idx="9">
                  <c:v>0.89</c:v>
                </c:pt>
              </c:numCache>
            </c:numRef>
          </c:val>
          <c:extLst>
            <c:ext xmlns:c16="http://schemas.microsoft.com/office/drawing/2014/chart" uri="{C3380CC4-5D6E-409C-BE32-E72D297353CC}">
              <c16:uniqueId val="{00000000-9A13-4974-B909-F9B8980393D3}"/>
            </c:ext>
          </c:extLst>
        </c:ser>
        <c:dLbls>
          <c:showLegendKey val="0"/>
          <c:showVal val="0"/>
          <c:showCatName val="0"/>
          <c:showSerName val="0"/>
          <c:showPercent val="0"/>
          <c:showBubbleSize val="0"/>
        </c:dLbls>
        <c:gapWidth val="219"/>
        <c:overlap val="-27"/>
        <c:axId val="1351992208"/>
        <c:axId val="1351968496"/>
      </c:barChart>
      <c:catAx>
        <c:axId val="135199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8496"/>
        <c:crosses val="autoZero"/>
        <c:auto val="1"/>
        <c:lblAlgn val="ctr"/>
        <c:lblOffset val="100"/>
        <c:noMultiLvlLbl val="0"/>
      </c:catAx>
      <c:valAx>
        <c:axId val="1351968496"/>
        <c:scaling>
          <c:orientation val="minMax"/>
          <c:max val="23"/>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92208"/>
        <c:crosses val="autoZero"/>
        <c:crossBetween val="between"/>
        <c:majorUnit val="2"/>
      </c:valAx>
      <c:spPr>
        <a:noFill/>
        <a:ln>
          <a:noFill/>
        </a:ln>
        <a:effectLst/>
      </c:spPr>
    </c:plotArea>
    <c:legend>
      <c:legendPos val="b"/>
      <c:layout>
        <c:manualLayout>
          <c:xMode val="edge"/>
          <c:yMode val="edge"/>
          <c:x val="0.32330742445119581"/>
          <c:y val="0.95042683872972267"/>
          <c:w val="0.29928499207289555"/>
          <c:h val="4.761130974702575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decompressione (secondi)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010849394668449E-2"/>
          <c:y val="0.12816800946024651"/>
          <c:w val="0.94640698260863265"/>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4"/>
              <c:layout>
                <c:manualLayout>
                  <c:x val="-1.1032791909285933E-2"/>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General</c:formatCode>
                <c:ptCount val="10"/>
                <c:pt idx="0">
                  <c:v>0.41</c:v>
                </c:pt>
                <c:pt idx="1">
                  <c:v>0.36</c:v>
                </c:pt>
                <c:pt idx="2">
                  <c:v>0.03</c:v>
                </c:pt>
                <c:pt idx="3">
                  <c:v>0.03</c:v>
                </c:pt>
                <c:pt idx="4">
                  <c:v>1.2999999999999999E-2</c:v>
                </c:pt>
                <c:pt idx="5">
                  <c:v>8.0000000000000002E-3</c:v>
                </c:pt>
                <c:pt idx="6">
                  <c:v>0.7</c:v>
                </c:pt>
                <c:pt idx="7">
                  <c:v>1.58</c:v>
                </c:pt>
                <c:pt idx="8">
                  <c:v>0.78</c:v>
                </c:pt>
                <c:pt idx="9">
                  <c:v>0.09</c:v>
                </c:pt>
              </c:numCache>
            </c:numRef>
          </c:val>
          <c:extLst>
            <c:ext xmlns:c16="http://schemas.microsoft.com/office/drawing/2014/chart" uri="{C3380CC4-5D6E-409C-BE32-E72D297353CC}">
              <c16:uniqueId val="{00000000-B5B7-4D46-B4F4-5EA6E821D990}"/>
            </c:ext>
          </c:extLst>
        </c:ser>
        <c:ser>
          <c:idx val="1"/>
          <c:order val="1"/>
          <c:tx>
            <c:strRef>
              <c:f>Foglio1!$C$1</c:f>
              <c:strCache>
                <c:ptCount val="1"/>
                <c:pt idx="0">
                  <c:v>LZW</c:v>
                </c:pt>
              </c:strCache>
            </c:strRef>
          </c:tx>
          <c:spPr>
            <a:solidFill>
              <a:schemeClr val="accent2"/>
            </a:solidFill>
            <a:ln>
              <a:noFill/>
            </a:ln>
            <a:effectLst/>
          </c:spPr>
          <c:invertIfNegative val="0"/>
          <c:dLbls>
            <c:dLbl>
              <c:idx val="2"/>
              <c:layout>
                <c:manualLayout>
                  <c:x val="-4.9034630707937479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12-4B46-A9D3-068E9A85A567}"/>
                </c:ext>
              </c:extLst>
            </c:dLbl>
            <c:dLbl>
              <c:idx val="3"/>
              <c:layout>
                <c:manualLayout>
                  <c:x val="-1.225865767698437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12-4B46-A9D3-068E9A85A567}"/>
                </c:ext>
              </c:extLst>
            </c:dLbl>
            <c:dLbl>
              <c:idx val="4"/>
              <c:layout>
                <c:manualLayout>
                  <c:x val="-4.9034630707937479E-3"/>
                  <c:y val="-5.4073277470311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12-4B46-A9D3-068E9A85A567}"/>
                </c:ext>
              </c:extLst>
            </c:dLbl>
            <c:dLbl>
              <c:idx val="5"/>
              <c:layout>
                <c:manualLayout>
                  <c:x val="-3.6775973030953109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12-4B46-A9D3-068E9A85A567}"/>
                </c:ext>
              </c:extLst>
            </c:dLbl>
            <c:dLbl>
              <c:idx val="9"/>
              <c:layout>
                <c:manualLayout>
                  <c:x val="7.3551946061906218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12-4B46-A9D3-068E9A85A56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General</c:formatCode>
                <c:ptCount val="10"/>
                <c:pt idx="0">
                  <c:v>0.26</c:v>
                </c:pt>
                <c:pt idx="1">
                  <c:v>0.22</c:v>
                </c:pt>
                <c:pt idx="2">
                  <c:v>0.04</c:v>
                </c:pt>
                <c:pt idx="3">
                  <c:v>0.02</c:v>
                </c:pt>
                <c:pt idx="4">
                  <c:v>7.0000000000000001E-3</c:v>
                </c:pt>
                <c:pt idx="5">
                  <c:v>0.01</c:v>
                </c:pt>
                <c:pt idx="6">
                  <c:v>1.004</c:v>
                </c:pt>
                <c:pt idx="7">
                  <c:v>2.58</c:v>
                </c:pt>
                <c:pt idx="8">
                  <c:v>1.1399999999999999</c:v>
                </c:pt>
                <c:pt idx="9">
                  <c:v>0.13</c:v>
                </c:pt>
              </c:numCache>
            </c:numRef>
          </c:val>
          <c:extLst>
            <c:ext xmlns:c16="http://schemas.microsoft.com/office/drawing/2014/chart" uri="{C3380CC4-5D6E-409C-BE32-E72D297353CC}">
              <c16:uniqueId val="{00000001-B5B7-4D46-B4F4-5EA6E821D990}"/>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4.6274019609026041E-4"/>
                  <c:y val="0.4371236243303305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BC-4C85-9D4E-D2FB2670FE18}"/>
                </c:ext>
              </c:extLst>
            </c:dLbl>
            <c:dLbl>
              <c:idx val="1"/>
              <c:layout>
                <c:manualLayout>
                  <c:x val="1.9889913393066135E-3"/>
                  <c:y val="0.454199396163060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BC-4C85-9D4E-D2FB2670FE18}"/>
                </c:ext>
              </c:extLst>
            </c:dLbl>
            <c:dLbl>
              <c:idx val="2"/>
              <c:layout>
                <c:manualLayout>
                  <c:x val="0"/>
                  <c:y val="2.50668745040569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BC-4C85-9D4E-D2FB2670FE18}"/>
                </c:ext>
              </c:extLst>
            </c:dLbl>
            <c:dLbl>
              <c:idx val="3"/>
              <c:layout>
                <c:manualLayout>
                  <c:x val="2.4517315353968293E-3"/>
                  <c:y val="8.24477424238577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BC-4C85-9D4E-D2FB2670FE18}"/>
                </c:ext>
              </c:extLst>
            </c:dLbl>
            <c:dLbl>
              <c:idx val="4"/>
              <c:layout>
                <c:manualLayout>
                  <c:x val="4.9034630707937479E-3"/>
                  <c:y val="-3.31467174069566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BC-4C85-9D4E-D2FB2670FE18}"/>
                </c:ext>
              </c:extLst>
            </c:dLbl>
            <c:dLbl>
              <c:idx val="5"/>
              <c:layout>
                <c:manualLayout>
                  <c:x val="-1.225865767698437E-3"/>
                  <c:y val="1.663879341968773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BC-4C85-9D4E-D2FB2670FE18}"/>
                </c:ext>
              </c:extLst>
            </c:dLbl>
            <c:dLbl>
              <c:idx val="6"/>
              <c:layout>
                <c:manualLayout>
                  <c:x val="1.9889913393065237E-3"/>
                  <c:y val="0.334668993333950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BC-4C85-9D4E-D2FB2670FE18}"/>
                </c:ext>
              </c:extLst>
            </c:dLbl>
            <c:dLbl>
              <c:idx val="7"/>
              <c:layout>
                <c:manualLayout>
                  <c:x val="-2.9144717314872242E-3"/>
                  <c:y val="0.1155299214805814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BC-4C85-9D4E-D2FB2670FE18}"/>
                </c:ext>
              </c:extLst>
            </c:dLbl>
            <c:dLbl>
              <c:idx val="8"/>
              <c:layout>
                <c:manualLayout>
                  <c:x val="-4.6274019609026041E-4"/>
                  <c:y val="0.4342776623582089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BC-4C85-9D4E-D2FB2670FE18}"/>
                </c:ext>
              </c:extLst>
            </c:dLbl>
            <c:dLbl>
              <c:idx val="9"/>
              <c:layout>
                <c:manualLayout>
                  <c:x val="-1.7284707324547962E-3"/>
                  <c:y val="0.5822676849085359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13.58</c:v>
                </c:pt>
                <c:pt idx="1">
                  <c:v>12.19</c:v>
                </c:pt>
                <c:pt idx="2">
                  <c:v>2.14</c:v>
                </c:pt>
                <c:pt idx="3">
                  <c:v>1.01</c:v>
                </c:pt>
                <c:pt idx="4">
                  <c:v>0.373</c:v>
                </c:pt>
                <c:pt idx="5">
                  <c:v>0.57799999999999996</c:v>
                </c:pt>
                <c:pt idx="6">
                  <c:v>36.29</c:v>
                </c:pt>
                <c:pt idx="7">
                  <c:v>59.14</c:v>
                </c:pt>
                <c:pt idx="8">
                  <c:v>46.73</c:v>
                </c:pt>
                <c:pt idx="9">
                  <c:v>7.15</c:v>
                </c:pt>
              </c:numCache>
            </c:numRef>
          </c:val>
          <c:extLst>
            <c:ext xmlns:c16="http://schemas.microsoft.com/office/drawing/2014/chart" uri="{C3380CC4-5D6E-409C-BE32-E72D297353CC}">
              <c16:uniqueId val="{00000000-5012-4B46-A9D3-068E9A85A567}"/>
            </c:ext>
          </c:extLst>
        </c:ser>
        <c:ser>
          <c:idx val="3"/>
          <c:order val="3"/>
          <c:tx>
            <c:strRef>
              <c:f>Foglio1!$E$1</c:f>
              <c:strCache>
                <c:ptCount val="1"/>
                <c:pt idx="0">
                  <c:v>bzip2 (pipeline)</c:v>
                </c:pt>
              </c:strCache>
            </c:strRef>
          </c:tx>
          <c:spPr>
            <a:solidFill>
              <a:schemeClr val="accent4"/>
            </a:solidFill>
            <a:ln>
              <a:noFill/>
            </a:ln>
            <a:effectLst/>
          </c:spPr>
          <c:invertIfNegative val="0"/>
          <c:dLbls>
            <c:dLbl>
              <c:idx val="3"/>
              <c:layout>
                <c:manualLayout>
                  <c:x val="0"/>
                  <c:y val="5.69192394424334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0.38</c:v>
                </c:pt>
                <c:pt idx="1">
                  <c:v>0.39</c:v>
                </c:pt>
                <c:pt idx="2">
                  <c:v>0.03</c:v>
                </c:pt>
                <c:pt idx="3">
                  <c:v>0.04</c:v>
                </c:pt>
                <c:pt idx="4">
                  <c:v>0.02</c:v>
                </c:pt>
                <c:pt idx="5">
                  <c:v>1.7999999999999999E-2</c:v>
                </c:pt>
                <c:pt idx="6">
                  <c:v>0.78</c:v>
                </c:pt>
                <c:pt idx="7">
                  <c:v>1.76</c:v>
                </c:pt>
                <c:pt idx="8">
                  <c:v>0.89</c:v>
                </c:pt>
                <c:pt idx="9">
                  <c:v>0.11</c:v>
                </c:pt>
              </c:numCache>
            </c:numRef>
          </c:val>
          <c:extLst>
            <c:ext xmlns:c16="http://schemas.microsoft.com/office/drawing/2014/chart" uri="{C3380CC4-5D6E-409C-BE32-E72D297353CC}">
              <c16:uniqueId val="{00000000-5FBC-4C85-9D4E-D2FB2670FE18}"/>
            </c:ext>
          </c:extLst>
        </c:ser>
        <c:dLbls>
          <c:showLegendKey val="0"/>
          <c:showVal val="0"/>
          <c:showCatName val="0"/>
          <c:showSerName val="0"/>
          <c:showPercent val="0"/>
          <c:showBubbleSize val="0"/>
        </c:dLbls>
        <c:gapWidth val="219"/>
        <c:overlap val="-27"/>
        <c:axId val="1351969744"/>
        <c:axId val="1351970576"/>
      </c:barChart>
      <c:catAx>
        <c:axId val="135196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70576"/>
        <c:crosses val="autoZero"/>
        <c:auto val="1"/>
        <c:lblAlgn val="ctr"/>
        <c:lblOffset val="100"/>
        <c:noMultiLvlLbl val="0"/>
      </c:catAx>
      <c:valAx>
        <c:axId val="1351970576"/>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9744"/>
        <c:crosses val="autoZero"/>
        <c:crossBetween val="between"/>
        <c:majorUnit val="0.2"/>
      </c:valAx>
      <c:spPr>
        <a:noFill/>
        <a:ln>
          <a:noFill/>
        </a:ln>
        <a:effectLst/>
      </c:spPr>
    </c:plotArea>
    <c:legend>
      <c:legendPos val="b"/>
      <c:layout>
        <c:manualLayout>
          <c:xMode val="edge"/>
          <c:yMode val="edge"/>
          <c:x val="0.34606692551417589"/>
          <c:y val="0.92468464164296715"/>
          <c:w val="0.26863834788043467"/>
          <c:h val="5.82395865243028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22/12/2022</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22/12/2022</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Buongiorno, io sono Vincenzo e oggi insieme ai miei colleghi vi presenterò i risultati dello studio svolto per il progetto di compressione dati. L'oggetto dello studio riguarda l’ottimizzazione di un algoritmo di compressione sicuro basato sulla trasformata di Burrows-Wheeler.</a:t>
            </a:r>
          </a:p>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la separazione in blocchi ci si adopera ad eseguire successivamente la parallelizzazione delle varie esecuzioni dell’algoritmo. Questo è possibile perché le esecuzioni sui blocchi sono indipendenti tra di loro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194987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L’output della BWT viene data in input alla </a:t>
            </a:r>
            <a:r>
              <a:rPr lang="it-IT" dirty="0" err="1"/>
              <a:t>Move</a:t>
            </a:r>
            <a:r>
              <a:rPr lang="it-IT" dirty="0"/>
              <a:t>-to-front. Il vantaggio di tale trasformata è che trasforma le sequenze di caratteri ripetuti in sequenze di 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325946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versione implementata è la </a:t>
            </a:r>
            <a:r>
              <a:rPr lang="it-IT" dirty="0" err="1"/>
              <a:t>blocky</a:t>
            </a:r>
            <a:r>
              <a:rPr lang="it-IT" dirty="0"/>
              <a:t>-MTF una revisione che lavora su input diviso a blocchi e, come la BWT, utilizza un ordinamento casuale generato a partire da una chiave ottenuta da una parola segreta e dall’hash del blocco precedente (con il primo blocco si usa un vettore di inizializzazione). La </a:t>
            </a:r>
            <a:r>
              <a:rPr lang="it-IT" dirty="0" err="1"/>
              <a:t>sBWT</a:t>
            </a:r>
            <a:r>
              <a:rPr lang="it-IT" dirty="0"/>
              <a:t> unita alla </a:t>
            </a:r>
            <a:r>
              <a:rPr lang="it-IT" dirty="0" err="1"/>
              <a:t>bMTF</a:t>
            </a:r>
            <a:r>
              <a:rPr lang="it-IT" dirty="0"/>
              <a:t> portano a determinare un </a:t>
            </a:r>
            <a:r>
              <a:rPr lang="it-IT" dirty="0" err="1"/>
              <a:t>layer</a:t>
            </a:r>
            <a:r>
              <a:rPr lang="it-IT" dirty="0"/>
              <a:t> di sicurezza al pari di un cifrario a sostituzione polialfabetica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130345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L’output della </a:t>
            </a:r>
            <a:r>
              <a:rPr lang="it-IT" dirty="0" err="1"/>
              <a:t>bMTF</a:t>
            </a:r>
            <a:r>
              <a:rPr lang="it-IT" dirty="0"/>
              <a:t> viene successivamente data in input alla RLE, un algoritmo di codifica che rappresenta in maniera compatta lunghe sequenze di caratteri ripetuti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13</a:t>
            </a:fld>
            <a:endParaRPr lang="it-IT" dirty="0"/>
          </a:p>
        </p:txBody>
      </p:sp>
    </p:spTree>
    <p:extLst>
      <p:ext uri="{BB962C8B-B14F-4D97-AF65-F5344CB8AC3E}">
        <p14:creationId xmlns:p14="http://schemas.microsoft.com/office/powerpoint/2010/main" val="17340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L’implementazione nella precedente soluzione non sfruttava il fatto che l’output è sempre generato da una </a:t>
            </a:r>
            <a:r>
              <a:rPr lang="it-IT" dirty="0" err="1"/>
              <a:t>bMTF</a:t>
            </a:r>
            <a:r>
              <a:rPr lang="it-IT" dirty="0"/>
              <a:t>. Nella nostra implementazione si tiene conto di ciò in modo da ottimizzare l’algoritmo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14</a:t>
            </a:fld>
            <a:endParaRPr lang="it-IT" dirty="0"/>
          </a:p>
        </p:txBody>
      </p:sp>
    </p:spTree>
    <p:extLst>
      <p:ext uri="{BB962C8B-B14F-4D97-AF65-F5344CB8AC3E}">
        <p14:creationId xmlns:p14="http://schemas.microsoft.com/office/powerpoint/2010/main" val="265186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l’output della RLE viene dato in input ad un compressore prefisso a lunghezza variabile, come ad esempio </a:t>
            </a:r>
            <a:r>
              <a:rPr lang="it-IT" dirty="0" err="1"/>
              <a:t>Huffman</a:t>
            </a:r>
            <a:r>
              <a:rPr lang="it-IT" dirty="0"/>
              <a:t>, che comprime in maniera ottimale l’input.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15</a:t>
            </a:fld>
            <a:endParaRPr lang="it-IT" dirty="0"/>
          </a:p>
        </p:txBody>
      </p:sp>
    </p:spTree>
    <p:extLst>
      <p:ext uri="{BB962C8B-B14F-4D97-AF65-F5344CB8AC3E}">
        <p14:creationId xmlns:p14="http://schemas.microsoft.com/office/powerpoint/2010/main" val="423853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obiettivi del progetto sono quelli di avere un algoritmo di compressione efficiente, veloce e, soprattutto, adatto ad utilizzi in cui è necessario avere un livello base di sicurezza (cloud e attacchi statistici) ed anche quello di confrontare vari algoritmi PC inseriti nella pipeline. Gli algoritmi confrontati sono </a:t>
            </a:r>
            <a:r>
              <a:rPr lang="it-IT" dirty="0" err="1"/>
              <a:t>Huffman</a:t>
            </a:r>
            <a:r>
              <a:rPr lang="it-IT" dirty="0"/>
              <a:t>, LZW e </a:t>
            </a:r>
            <a:r>
              <a:rPr lang="it-IT" dirty="0" err="1"/>
              <a:t>Arithmetic</a:t>
            </a:r>
            <a:r>
              <a:rPr lang="it-IT" dirty="0"/>
              <a:t> Coding</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16</a:t>
            </a:fld>
            <a:endParaRPr lang="it-IT" dirty="0"/>
          </a:p>
        </p:txBody>
      </p:sp>
    </p:spTree>
    <p:extLst>
      <p:ext uri="{BB962C8B-B14F-4D97-AF65-F5344CB8AC3E}">
        <p14:creationId xmlns:p14="http://schemas.microsoft.com/office/powerpoint/2010/main" val="144447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configurazione utilizzata, i test sono stati effettuati con un </a:t>
            </a:r>
            <a:r>
              <a:rPr lang="it-IT" dirty="0" err="1"/>
              <a:t>macbook</a:t>
            </a:r>
            <a:r>
              <a:rPr lang="it-IT" dirty="0"/>
              <a:t> pro m1 con le caratteristiche seguenti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17</a:t>
            </a:fld>
            <a:endParaRPr lang="it-IT" dirty="0"/>
          </a:p>
        </p:txBody>
      </p:sp>
    </p:spTree>
    <p:extLst>
      <p:ext uri="{BB962C8B-B14F-4D97-AF65-F5344CB8AC3E}">
        <p14:creationId xmlns:p14="http://schemas.microsoft.com/office/powerpoint/2010/main" val="22266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confronti sono stati eseguiti anche con bzip2 (come pipeline a parte). Dal seguente grafico possiamo vedere come per quanto riguarda la compressione, l’algoritmo di </a:t>
            </a:r>
            <a:r>
              <a:rPr lang="it-IT" dirty="0" err="1"/>
              <a:t>Huffman</a:t>
            </a:r>
            <a:r>
              <a:rPr lang="it-IT" dirty="0"/>
              <a:t> si comporta leggermente meglio di LZW anche se di poco e </a:t>
            </a:r>
            <a:r>
              <a:rPr lang="it-IT" dirty="0" err="1"/>
              <a:t>Arithmetic</a:t>
            </a:r>
            <a:r>
              <a:rPr lang="it-IT" dirty="0"/>
              <a:t> Coding è quello che si comporta meglio (in media) rispetto agli altri 2. Lo stato dell'arte bzip2 si comporta meglio all'incirca del 50% rispetto alla pipeline proposta.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18</a:t>
            </a:fld>
            <a:endParaRPr lang="it-IT" dirty="0"/>
          </a:p>
        </p:txBody>
      </p:sp>
    </p:spTree>
    <p:extLst>
      <p:ext uri="{BB962C8B-B14F-4D97-AF65-F5344CB8AC3E}">
        <p14:creationId xmlns:p14="http://schemas.microsoft.com/office/powerpoint/2010/main" val="420548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velocità di esecuzione invece possiamo notare come </a:t>
            </a:r>
            <a:r>
              <a:rPr lang="it-IT" dirty="0" err="1"/>
              <a:t>Huffman</a:t>
            </a:r>
            <a:r>
              <a:rPr lang="it-IT" dirty="0"/>
              <a:t> risulti leggermente più rapido durante la sua esecuzione rispetto a LZW (anche se di poco). </a:t>
            </a:r>
            <a:r>
              <a:rPr lang="it-IT" dirty="0" err="1"/>
              <a:t>Arithmetic</a:t>
            </a:r>
            <a:r>
              <a:rPr lang="it-IT" dirty="0"/>
              <a:t> Coding, per quanto sia migliore a livello di rapporto di compressione, impiega molto più tempo rispetto agli altri e per quanto riguarda bzip2 non c'è paragone con la nostra pipeline in quanto è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20</a:t>
            </a:fld>
            <a:endParaRPr lang="it-IT" dirty="0"/>
          </a:p>
        </p:txBody>
      </p:sp>
    </p:spTree>
    <p:extLst>
      <p:ext uri="{BB962C8B-B14F-4D97-AF65-F5344CB8AC3E}">
        <p14:creationId xmlns:p14="http://schemas.microsoft.com/office/powerpoint/2010/main" val="316649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del progetto è quello di implementare in modo efficiente un algoritmo di compressione sicuro basato sulla BWT, così da poter garantire un buon grado di sicurezza e compressione per l’utente finale e per il lavoro su cloud.</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64852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Stesso discorso vale anche per l’algoritmo di decompressione. La pipeline si rivela più veloce utilizzando </a:t>
            </a:r>
            <a:r>
              <a:rPr lang="it-IT" dirty="0" err="1"/>
              <a:t>Huffman</a:t>
            </a:r>
            <a:r>
              <a:rPr lang="it-IT" dirty="0"/>
              <a:t>, anche se ci sono delle eccezioni con LZW mentre </a:t>
            </a:r>
            <a:r>
              <a:rPr lang="it-IT" dirty="0" err="1"/>
              <a:t>Arithmetic</a:t>
            </a:r>
            <a:r>
              <a:rPr lang="it-IT" dirty="0"/>
              <a:t> Coding continua ad essere il più lento. Per quanto concerne bzip2 anche qui risulta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21</a:t>
            </a:fld>
            <a:endParaRPr lang="it-IT" dirty="0"/>
          </a:p>
        </p:txBody>
      </p:sp>
    </p:spTree>
    <p:extLst>
      <p:ext uri="{BB962C8B-B14F-4D97-AF65-F5344CB8AC3E}">
        <p14:creationId xmlns:p14="http://schemas.microsoft.com/office/powerpoint/2010/main" val="235643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conclusione possiamo dire che la pipeline rivisitata risulta lavorare molto bene sui file di testo e raggiunge un tasso di compressione prossimo al 50% con tutti gli algoritmi PC garantendo al contempo un buon grado di sicurezza per utilizzi in cloud. La pipeline ovviamente risulta meno efficiente e meno efficace di bzip2 con una differenza sul rapporto di compressione di circa il 50%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22</a:t>
            </a:fld>
            <a:endParaRPr lang="it-IT" dirty="0"/>
          </a:p>
        </p:txBody>
      </p:sp>
    </p:spTree>
    <p:extLst>
      <p:ext uri="{BB962C8B-B14F-4D97-AF65-F5344CB8AC3E}">
        <p14:creationId xmlns:p14="http://schemas.microsoft.com/office/powerpoint/2010/main" val="426349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futuro sicuramente sarebbe possibile applicare delle migliorie tra cui parallelizzare l’inversa della I-</a:t>
            </a:r>
            <a:r>
              <a:rPr lang="it-IT" dirty="0" err="1"/>
              <a:t>bMTF</a:t>
            </a:r>
            <a:r>
              <a:rPr lang="it-IT" dirty="0"/>
              <a:t> per aumentare la velocità dato che ogni blocco può essere decodificato indipendentemente dall’altro. Un ulteriore miglioria che si potrebbe applicare è ottimizzare la costruzione degli array di suffissi tramite un ordinamento </a:t>
            </a:r>
            <a:r>
              <a:rPr lang="it-IT" dirty="0" err="1"/>
              <a:t>radix</a:t>
            </a:r>
            <a:r>
              <a:rPr lang="it-IT" dirty="0"/>
              <a:t> eseguibile in tempo O(n). Infine è possibile sfruttare la pipeline per creare un algoritmo di pattern matching revisionando la BWT.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23</a:t>
            </a:fld>
            <a:endParaRPr lang="it-IT" dirty="0"/>
          </a:p>
        </p:txBody>
      </p:sp>
    </p:spTree>
    <p:extLst>
      <p:ext uri="{BB962C8B-B14F-4D97-AF65-F5344CB8AC3E}">
        <p14:creationId xmlns:p14="http://schemas.microsoft.com/office/powerpoint/2010/main" val="112674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soluzione preesistente fornita dal docente realizzava un’implementazione </a:t>
            </a:r>
            <a:r>
              <a:rPr lang="it-IT" dirty="0" err="1"/>
              <a:t>naive</a:t>
            </a:r>
            <a:r>
              <a:rPr lang="it-IT" dirty="0"/>
              <a:t> dell’algoritmo che non ottimizzava le varie fasi da eseguire con le conseguenti scarse performance in termini di velocità di esecuzione e rapporto di compressione.</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22448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nostro lavoro si è incentrato sull’ottimizzare la pipeline proposta, migliorando l’implementazione, in termini di efficienza, delle varie componenti già in essa, compreso il </a:t>
            </a:r>
            <a:r>
              <a:rPr lang="it-IT" dirty="0" err="1"/>
              <a:t>layer</a:t>
            </a:r>
            <a:r>
              <a:rPr lang="it-IT" dirty="0"/>
              <a:t> di sicurezza presente. Adesso vediamo nel dettaglio le varie componenti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139300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BWT è un algoritmo che permuta la sequenza di caratteri di una data stringa input in modo da raggruppare sequenze di caratteri ripetuti. Il fulcro di questo algoritmo sta nel costruire una matrice con tutti gli shift ciclici dell’input che verranno riordinati seguendo l’ordine lessicografico e l'output complessivo sarà l'ultima colonna della matrice così modificata.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5</a:t>
            </a:fld>
            <a:endParaRPr lang="it-IT" dirty="0"/>
          </a:p>
        </p:txBody>
      </p:sp>
    </p:spTree>
    <p:extLst>
      <p:ext uri="{BB962C8B-B14F-4D97-AF65-F5344CB8AC3E}">
        <p14:creationId xmlns:p14="http://schemas.microsoft.com/office/powerpoint/2010/main" val="332175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versione implementata è la </a:t>
            </a:r>
            <a:r>
              <a:rPr lang="it-IT" dirty="0" err="1"/>
              <a:t>scrambled</a:t>
            </a:r>
            <a:r>
              <a:rPr lang="it-IT" dirty="0"/>
              <a:t>-BWT, la quale lavora esattamente come la BWT classica ma utilizzando un ordinamento casuale generato a partire da una chiave segreta.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6</a:t>
            </a:fld>
            <a:endParaRPr lang="it-IT" dirty="0"/>
          </a:p>
        </p:txBody>
      </p:sp>
    </p:spTree>
    <p:extLst>
      <p:ext uri="{BB962C8B-B14F-4D97-AF65-F5344CB8AC3E}">
        <p14:creationId xmlns:p14="http://schemas.microsoft.com/office/powerpoint/2010/main" val="341067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costruzione della matrice degli shift è l’operazione che grava di più sulle prestazioni, poiché ne consegue una complessità quadratica sia temporale che spaziale. Il risultato è che l’implementazione, anche su file di pochi KB, si comporta molto male e per tale motivo sono state apportate le seguenti modifiche [leggi la lista]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7</a:t>
            </a:fld>
            <a:endParaRPr lang="it-IT" dirty="0"/>
          </a:p>
        </p:txBody>
      </p:sp>
    </p:spTree>
    <p:extLst>
      <p:ext uri="{BB962C8B-B14F-4D97-AF65-F5344CB8AC3E}">
        <p14:creationId xmlns:p14="http://schemas.microsoft.com/office/powerpoint/2010/main" val="234106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prima ottimizzazione utilizza una struttura dati conosciuta come array dei suffissi. Lo scopo di questa struttura è quella di salvare tutti i suffissi di un input e successivamente riordinarli in ordine lessicografico. Con questa struttura è possibile simulare la costruzione della matrice riducendo la complessità da quadratica a n log quadro n</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8</a:t>
            </a:fld>
            <a:endParaRPr lang="it-IT" dirty="0"/>
          </a:p>
        </p:txBody>
      </p:sp>
    </p:spTree>
    <p:extLst>
      <p:ext uri="{BB962C8B-B14F-4D97-AF65-F5344CB8AC3E}">
        <p14:creationId xmlns:p14="http://schemas.microsoft.com/office/powerpoint/2010/main" val="38380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seconda ottimizzazione consiste nel suddividere l’input in blocchi ed applicare la BWT su ognuno di questi separatamente. Questa strategia è più efficiente perché gli shift da calcolare sono più piccoli. La grandezza di ogni blocco è un compromesso tra velocità ed efficacia, un blocco più piccolo porta ad una maggiore velocità ma ci saranno meno raggruppamenti di caratteri consecutivi mentre un blocco più grande porta a raggruppamenti di più caratteri ma una velocità più bassa.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10012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22/12/2022</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22/12/2022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22/12/2022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22/12/2022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22/12/2022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22/12/2022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22/12/2022</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22/12/2022</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22/12/2022</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22/12/2022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22/12/2022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22/12/2022</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225760" y="2735150"/>
            <a:ext cx="11737303" cy="1387699"/>
          </a:xfrm>
        </p:spPr>
        <p:txBody>
          <a:bodyPr rtlCol="0">
            <a:normAutofit fontScale="90000"/>
          </a:bodyPr>
          <a:lstStyle/>
          <a:p>
            <a:pPr algn="ctr" rtl="0"/>
            <a:r>
              <a:rPr lang="it-IT" dirty="0"/>
              <a:t>Secure </a:t>
            </a:r>
            <a:r>
              <a:rPr lang="it-IT" dirty="0" err="1"/>
              <a:t>Compression</a:t>
            </a:r>
            <a:r>
              <a:rPr lang="it-IT" dirty="0"/>
              <a:t> </a:t>
            </a:r>
            <a:r>
              <a:rPr lang="it-IT" dirty="0" err="1"/>
              <a:t>based</a:t>
            </a:r>
            <a:r>
              <a:rPr lang="it-IT" dirty="0"/>
              <a:t> on</a:t>
            </a:r>
            <a:br>
              <a:rPr lang="it-IT" dirty="0"/>
            </a:br>
            <a:r>
              <a:rPr lang="it-IT" dirty="0"/>
              <a:t>Burrows-Wheeler </a:t>
            </a:r>
            <a:r>
              <a:rPr lang="it-IT" dirty="0" err="1"/>
              <a:t>transform</a:t>
            </a:r>
            <a:endParaRPr lang="it-IT" dirty="0"/>
          </a:p>
        </p:txBody>
      </p:sp>
      <p:sp>
        <p:nvSpPr>
          <p:cNvPr id="5" name="Sottotitolo 4"/>
          <p:cNvSpPr>
            <a:spLocks noGrp="1"/>
          </p:cNvSpPr>
          <p:nvPr>
            <p:ph type="subTitle" idx="1"/>
          </p:nvPr>
        </p:nvSpPr>
        <p:spPr>
          <a:xfrm>
            <a:off x="0" y="5085184"/>
            <a:ext cx="5189315" cy="812800"/>
          </a:xfrm>
        </p:spPr>
        <p:txBody>
          <a:bodyPr rtlCol="0">
            <a:normAutofit/>
          </a:bodyPr>
          <a:lstStyle/>
          <a:p>
            <a:pPr rtl="0"/>
            <a:r>
              <a:rPr lang="it-IT" sz="1600" b="1" dirty="0">
                <a:solidFill>
                  <a:schemeClr val="tx1"/>
                </a:solidFill>
              </a:rPr>
              <a:t>Lorenzo Criscuolo 0522501268</a:t>
            </a:r>
          </a:p>
          <a:p>
            <a:pPr rtl="0"/>
            <a:r>
              <a:rPr lang="it-IT" sz="1600" b="1" dirty="0">
                <a:solidFill>
                  <a:schemeClr val="tx1"/>
                </a:solidFill>
              </a:rPr>
              <a:t>Orazio Cesarano 0522501324</a:t>
            </a:r>
          </a:p>
          <a:p>
            <a:pPr rtl="0"/>
            <a:r>
              <a:rPr lang="it-IT" sz="1600" b="1" dirty="0">
                <a:solidFill>
                  <a:schemeClr val="tx1"/>
                </a:solidFill>
              </a:rPr>
              <a:t>Vincenzo Emanuele </a:t>
            </a:r>
            <a:r>
              <a:rPr lang="it-IT" sz="1600" b="1" dirty="0" err="1">
                <a:solidFill>
                  <a:schemeClr val="tx1"/>
                </a:solidFill>
              </a:rPr>
              <a:t>martone</a:t>
            </a:r>
            <a:r>
              <a:rPr lang="it-IT" sz="1600" b="1" dirty="0">
                <a:solidFill>
                  <a:schemeClr val="tx1"/>
                </a:solidFill>
              </a:rPr>
              <a:t> 0522501269</a:t>
            </a:r>
          </a:p>
        </p:txBody>
      </p:sp>
      <p:sp>
        <p:nvSpPr>
          <p:cNvPr id="4" name="CasellaDiTesto 3">
            <a:extLst>
              <a:ext uri="{FF2B5EF4-FFF2-40B4-BE49-F238E27FC236}">
                <a16:creationId xmlns:a16="http://schemas.microsoft.com/office/drawing/2014/main" id="{A7413E7D-1764-173A-994B-6EFA7899D3B5}"/>
              </a:ext>
            </a:extLst>
          </p:cNvPr>
          <p:cNvSpPr txBox="1"/>
          <p:nvPr/>
        </p:nvSpPr>
        <p:spPr>
          <a:xfrm>
            <a:off x="837827" y="621462"/>
            <a:ext cx="4351487" cy="461665"/>
          </a:xfrm>
          <a:prstGeom prst="rect">
            <a:avLst/>
          </a:prstGeom>
          <a:noFill/>
        </p:spPr>
        <p:txBody>
          <a:bodyPr wrap="square">
            <a:spAutoFit/>
          </a:bodyPr>
          <a:lstStyle/>
          <a:p>
            <a:r>
              <a:rPr lang="it-IT" dirty="0"/>
              <a:t>CORSO DI COMPRESSIONE DATI</a:t>
            </a:r>
          </a:p>
        </p:txBody>
      </p:sp>
      <p:pic>
        <p:nvPicPr>
          <p:cNvPr id="7" name="Immagine 6">
            <a:extLst>
              <a:ext uri="{FF2B5EF4-FFF2-40B4-BE49-F238E27FC236}">
                <a16:creationId xmlns:a16="http://schemas.microsoft.com/office/drawing/2014/main" id="{BD302DC9-5AFD-137D-3476-30FC567E8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26578"/>
            <a:ext cx="1666875" cy="1666875"/>
          </a:xfrm>
          <a:prstGeom prst="rect">
            <a:avLst/>
          </a:prstGeom>
        </p:spPr>
      </p:pic>
      <p:sp>
        <p:nvSpPr>
          <p:cNvPr id="9" name="CasellaDiTesto 8">
            <a:extLst>
              <a:ext uri="{FF2B5EF4-FFF2-40B4-BE49-F238E27FC236}">
                <a16:creationId xmlns:a16="http://schemas.microsoft.com/office/drawing/2014/main" id="{2F4E0EB8-1D2A-1494-501E-B59554C0DB57}"/>
              </a:ext>
            </a:extLst>
          </p:cNvPr>
          <p:cNvSpPr txBox="1"/>
          <p:nvPr/>
        </p:nvSpPr>
        <p:spPr>
          <a:xfrm>
            <a:off x="9569917" y="5260751"/>
            <a:ext cx="2348711" cy="461665"/>
          </a:xfrm>
          <a:prstGeom prst="rect">
            <a:avLst/>
          </a:prstGeom>
          <a:noFill/>
        </p:spPr>
        <p:txBody>
          <a:bodyPr wrap="square">
            <a:spAutoFit/>
          </a:bodyPr>
          <a:lstStyle/>
          <a:p>
            <a:r>
              <a:rPr lang="it-IT" dirty="0"/>
              <a:t>A.A 2022/2023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7208B0-D400-81BF-FFEF-FC115DAA2879}"/>
              </a:ext>
            </a:extLst>
          </p:cNvPr>
          <p:cNvSpPr>
            <a:spLocks noGrp="1"/>
          </p:cNvSpPr>
          <p:nvPr>
            <p:ph type="title"/>
          </p:nvPr>
        </p:nvSpPr>
        <p:spPr/>
        <p:txBody>
          <a:bodyPr>
            <a:normAutofit/>
          </a:bodyPr>
          <a:lstStyle/>
          <a:p>
            <a:r>
              <a:rPr lang="it-IT" sz="5400" dirty="0"/>
              <a:t>Parallelizzazione</a:t>
            </a:r>
          </a:p>
        </p:txBody>
      </p:sp>
      <p:sp>
        <p:nvSpPr>
          <p:cNvPr id="3" name="Segnaposto contenuto 2">
            <a:extLst>
              <a:ext uri="{FF2B5EF4-FFF2-40B4-BE49-F238E27FC236}">
                <a16:creationId xmlns:a16="http://schemas.microsoft.com/office/drawing/2014/main" id="{23E9FA86-2354-A85E-CDF7-0FE991DEF4D9}"/>
              </a:ext>
            </a:extLst>
          </p:cNvPr>
          <p:cNvSpPr>
            <a:spLocks noGrp="1"/>
          </p:cNvSpPr>
          <p:nvPr>
            <p:ph idx="1"/>
          </p:nvPr>
        </p:nvSpPr>
        <p:spPr/>
        <p:txBody>
          <a:bodyPr>
            <a:normAutofit/>
          </a:bodyPr>
          <a:lstStyle/>
          <a:p>
            <a:pPr marL="0" indent="0">
              <a:buNone/>
            </a:pPr>
            <a:r>
              <a:rPr lang="it-IT" sz="3600" dirty="0"/>
              <a:t>L'esecuzione su ogni blocco è indipendente dagli altri e quindi è possibile parallelizzare il loro processo</a:t>
            </a:r>
          </a:p>
        </p:txBody>
      </p:sp>
      <p:pic>
        <p:nvPicPr>
          <p:cNvPr id="7" name="Immagine 6">
            <a:extLst>
              <a:ext uri="{FF2B5EF4-FFF2-40B4-BE49-F238E27FC236}">
                <a16:creationId xmlns:a16="http://schemas.microsoft.com/office/drawing/2014/main" id="{67E2F1B7-178F-7DFB-C010-F0238346A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18" y="3198914"/>
            <a:ext cx="10701989" cy="3168352"/>
          </a:xfrm>
          <a:prstGeom prst="rect">
            <a:avLst/>
          </a:prstGeom>
        </p:spPr>
      </p:pic>
    </p:spTree>
    <p:extLst>
      <p:ext uri="{BB962C8B-B14F-4D97-AF65-F5344CB8AC3E}">
        <p14:creationId xmlns:p14="http://schemas.microsoft.com/office/powerpoint/2010/main" val="1206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8C099-063D-F05F-DEB6-C33AB077C0B6}"/>
              </a:ext>
            </a:extLst>
          </p:cNvPr>
          <p:cNvSpPr>
            <a:spLocks noGrp="1"/>
          </p:cNvSpPr>
          <p:nvPr>
            <p:ph type="title"/>
          </p:nvPr>
        </p:nvSpPr>
        <p:spPr/>
        <p:txBody>
          <a:bodyPr>
            <a:normAutofit/>
          </a:bodyPr>
          <a:lstStyle/>
          <a:p>
            <a:r>
              <a:rPr lang="it-IT" sz="5400" dirty="0" err="1"/>
              <a:t>Move</a:t>
            </a:r>
            <a:r>
              <a:rPr lang="it-IT" sz="5400" dirty="0"/>
              <a:t>-To-Front</a:t>
            </a:r>
          </a:p>
        </p:txBody>
      </p:sp>
      <p:sp>
        <p:nvSpPr>
          <p:cNvPr id="3" name="Segnaposto contenuto 2">
            <a:extLst>
              <a:ext uri="{FF2B5EF4-FFF2-40B4-BE49-F238E27FC236}">
                <a16:creationId xmlns:a16="http://schemas.microsoft.com/office/drawing/2014/main" id="{C8106797-9D31-8230-0F32-68C603A175A9}"/>
              </a:ext>
            </a:extLst>
          </p:cNvPr>
          <p:cNvSpPr>
            <a:spLocks noGrp="1"/>
          </p:cNvSpPr>
          <p:nvPr>
            <p:ph idx="1"/>
          </p:nvPr>
        </p:nvSpPr>
        <p:spPr/>
        <p:txBody>
          <a:bodyPr>
            <a:normAutofit/>
          </a:bodyPr>
          <a:lstStyle/>
          <a:p>
            <a:pPr marL="0" indent="0">
              <a:buNone/>
            </a:pPr>
            <a:r>
              <a:rPr lang="it-IT" sz="3600" dirty="0"/>
              <a:t>La MTF è un altro algoritmo ben noto in letteratura che lavora in sinergia con la BWT. Il vantaggio di tale algoritmo è che converte caratteri ripetuti in sequenze di 0.</a:t>
            </a:r>
          </a:p>
        </p:txBody>
      </p:sp>
      <p:pic>
        <p:nvPicPr>
          <p:cNvPr id="5" name="Immagine 4" descr="Immagine che contiene testo&#10;&#10;Descrizione generata automaticamente">
            <a:extLst>
              <a:ext uri="{FF2B5EF4-FFF2-40B4-BE49-F238E27FC236}">
                <a16:creationId xmlns:a16="http://schemas.microsoft.com/office/drawing/2014/main" id="{6CB59F8F-1EB6-C3E3-4F38-BAAE8E102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87" y="3868590"/>
            <a:ext cx="11855052" cy="2872778"/>
          </a:xfrm>
          <a:prstGeom prst="rect">
            <a:avLst/>
          </a:prstGeom>
        </p:spPr>
      </p:pic>
    </p:spTree>
    <p:extLst>
      <p:ext uri="{BB962C8B-B14F-4D97-AF65-F5344CB8AC3E}">
        <p14:creationId xmlns:p14="http://schemas.microsoft.com/office/powerpoint/2010/main" val="12014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E04E8-74E5-0205-00E2-471513A1B875}"/>
              </a:ext>
            </a:extLst>
          </p:cNvPr>
          <p:cNvSpPr>
            <a:spLocks noGrp="1"/>
          </p:cNvSpPr>
          <p:nvPr>
            <p:ph type="title"/>
          </p:nvPr>
        </p:nvSpPr>
        <p:spPr/>
        <p:txBody>
          <a:bodyPr>
            <a:normAutofit/>
          </a:bodyPr>
          <a:lstStyle/>
          <a:p>
            <a:r>
              <a:rPr lang="it-IT" sz="5400" dirty="0" err="1"/>
              <a:t>Blocky</a:t>
            </a:r>
            <a:r>
              <a:rPr lang="it-IT" sz="5400" dirty="0"/>
              <a:t> </a:t>
            </a:r>
            <a:r>
              <a:rPr lang="it-IT" sz="5400" dirty="0" err="1"/>
              <a:t>Move</a:t>
            </a:r>
            <a:r>
              <a:rPr lang="it-IT" sz="5400" dirty="0"/>
              <a:t>-To-Front</a:t>
            </a:r>
          </a:p>
        </p:txBody>
      </p:sp>
      <p:sp>
        <p:nvSpPr>
          <p:cNvPr id="3" name="Segnaposto contenuto 2">
            <a:extLst>
              <a:ext uri="{FF2B5EF4-FFF2-40B4-BE49-F238E27FC236}">
                <a16:creationId xmlns:a16="http://schemas.microsoft.com/office/drawing/2014/main" id="{8D7334F9-427B-8ABC-9B88-E930A074F467}"/>
              </a:ext>
            </a:extLst>
          </p:cNvPr>
          <p:cNvSpPr>
            <a:spLocks noGrp="1"/>
          </p:cNvSpPr>
          <p:nvPr>
            <p:ph idx="1"/>
          </p:nvPr>
        </p:nvSpPr>
        <p:spPr/>
        <p:txBody>
          <a:bodyPr>
            <a:normAutofit/>
          </a:bodyPr>
          <a:lstStyle/>
          <a:p>
            <a:pPr marL="0" indent="0">
              <a:buNone/>
            </a:pPr>
            <a:r>
              <a:rPr lang="it-IT" sz="3600" dirty="0"/>
              <a:t>La versione implementata è la </a:t>
            </a:r>
            <a:r>
              <a:rPr lang="it-IT" sz="3600" dirty="0" err="1"/>
              <a:t>bMTF</a:t>
            </a:r>
            <a:r>
              <a:rPr lang="it-IT" sz="3600" dirty="0"/>
              <a:t>, una revisione del suddetto algoritmo che suddivide l'input in blocchi e sfrutta un ordinamento casuale dell'alfabeto, derivato dall'utilizzo di una </a:t>
            </a:r>
            <a:r>
              <a:rPr lang="it-IT" sz="3600" i="1" dirty="0"/>
              <a:t>chiave segreta</a:t>
            </a:r>
            <a:r>
              <a:rPr lang="it-IT" sz="3600" dirty="0"/>
              <a:t> e dalla lavorazione del blocco precedente</a:t>
            </a:r>
          </a:p>
        </p:txBody>
      </p:sp>
      <p:pic>
        <p:nvPicPr>
          <p:cNvPr id="5" name="Immagine 4">
            <a:extLst>
              <a:ext uri="{FF2B5EF4-FFF2-40B4-BE49-F238E27FC236}">
                <a16:creationId xmlns:a16="http://schemas.microsoft.com/office/drawing/2014/main" id="{8BB07C9D-CCD5-7300-8F15-C1C1DBBC33F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803399" y="4287838"/>
            <a:ext cx="8582025" cy="2295525"/>
          </a:xfrm>
          <a:prstGeom prst="rect">
            <a:avLst/>
          </a:prstGeom>
        </p:spPr>
      </p:pic>
    </p:spTree>
    <p:extLst>
      <p:ext uri="{BB962C8B-B14F-4D97-AF65-F5344CB8AC3E}">
        <p14:creationId xmlns:p14="http://schemas.microsoft.com/office/powerpoint/2010/main" val="6756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EC8F3-6C85-B0D1-CFB1-2D5D598204DD}"/>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FFFA36C2-2DFB-91B0-804C-A1529341C0AE}"/>
              </a:ext>
            </a:extLst>
          </p:cNvPr>
          <p:cNvSpPr>
            <a:spLocks noGrp="1"/>
          </p:cNvSpPr>
          <p:nvPr>
            <p:ph idx="1"/>
          </p:nvPr>
        </p:nvSpPr>
        <p:spPr/>
        <p:txBody>
          <a:bodyPr>
            <a:normAutofit/>
          </a:bodyPr>
          <a:lstStyle/>
          <a:p>
            <a:pPr marL="0" indent="0">
              <a:buNone/>
            </a:pPr>
            <a:r>
              <a:rPr lang="it-IT" sz="3600" dirty="0"/>
              <a:t>La RLE è un algoritmo di codifica che permette di rappresentare in maniera compatta lunghe sequenze di caratteri ripetuti (anche dette </a:t>
            </a:r>
            <a:r>
              <a:rPr lang="it-IT" sz="3600" i="1" dirty="0" err="1"/>
              <a:t>run</a:t>
            </a:r>
            <a:r>
              <a:rPr lang="it-IT" sz="3600" dirty="0"/>
              <a:t>).</a:t>
            </a:r>
          </a:p>
        </p:txBody>
      </p:sp>
      <p:pic>
        <p:nvPicPr>
          <p:cNvPr id="4" name="Immagine 3">
            <a:extLst>
              <a:ext uri="{FF2B5EF4-FFF2-40B4-BE49-F238E27FC236}">
                <a16:creationId xmlns:a16="http://schemas.microsoft.com/office/drawing/2014/main" id="{357B8536-3552-7A59-72A4-F7F09398896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69579" y="3948755"/>
            <a:ext cx="9200161" cy="1847136"/>
          </a:xfrm>
          <a:prstGeom prst="rect">
            <a:avLst/>
          </a:prstGeom>
          <a:ln>
            <a:solidFill>
              <a:schemeClr val="tx1"/>
            </a:solidFill>
          </a:ln>
        </p:spPr>
      </p:pic>
    </p:spTree>
    <p:extLst>
      <p:ext uri="{BB962C8B-B14F-4D97-AF65-F5344CB8AC3E}">
        <p14:creationId xmlns:p14="http://schemas.microsoft.com/office/powerpoint/2010/main" val="27376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DBADA-888C-9BE7-9333-8722A854331B}"/>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7D91A21C-A3AD-20A3-208D-EAA571CFD8FC}"/>
              </a:ext>
            </a:extLst>
          </p:cNvPr>
          <p:cNvSpPr>
            <a:spLocks noGrp="1"/>
          </p:cNvSpPr>
          <p:nvPr>
            <p:ph idx="1"/>
          </p:nvPr>
        </p:nvSpPr>
        <p:spPr/>
        <p:txBody>
          <a:bodyPr>
            <a:normAutofit/>
          </a:bodyPr>
          <a:lstStyle/>
          <a:p>
            <a:pPr marL="0" indent="0">
              <a:buNone/>
            </a:pPr>
            <a:r>
              <a:rPr lang="it-IT" sz="3600" dirty="0"/>
              <a:t>La precedente versione dell'algoritmo non era ottimizzata per lavorare con la </a:t>
            </a:r>
            <a:r>
              <a:rPr lang="it-IT" sz="3600" dirty="0" err="1"/>
              <a:t>bMTF</a:t>
            </a:r>
            <a:r>
              <a:rPr lang="it-IT" sz="3600" dirty="0"/>
              <a:t>. A tal proposito è stata revisionata l'implementazione al fine di </a:t>
            </a:r>
            <a:r>
              <a:rPr lang="it-IT" sz="3600" dirty="0" err="1"/>
              <a:t>sfuttare</a:t>
            </a:r>
            <a:r>
              <a:rPr lang="it-IT" sz="3600" dirty="0"/>
              <a:t> il fatto che l'input fornito è sempre dato dalla </a:t>
            </a:r>
            <a:r>
              <a:rPr lang="it-IT" sz="3600" dirty="0" err="1"/>
              <a:t>bMTF</a:t>
            </a:r>
            <a:endParaRPr lang="it-IT" sz="3600" dirty="0"/>
          </a:p>
        </p:txBody>
      </p:sp>
    </p:spTree>
    <p:extLst>
      <p:ext uri="{BB962C8B-B14F-4D97-AF65-F5344CB8AC3E}">
        <p14:creationId xmlns:p14="http://schemas.microsoft.com/office/powerpoint/2010/main" val="4254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E904D-23B6-E86E-BC08-CA7D5EF27643}"/>
              </a:ext>
            </a:extLst>
          </p:cNvPr>
          <p:cNvSpPr>
            <a:spLocks noGrp="1"/>
          </p:cNvSpPr>
          <p:nvPr>
            <p:ph type="title"/>
          </p:nvPr>
        </p:nvSpPr>
        <p:spPr>
          <a:xfrm>
            <a:off x="1099594" y="260648"/>
            <a:ext cx="11089231" cy="1223963"/>
          </a:xfrm>
        </p:spPr>
        <p:txBody>
          <a:bodyPr>
            <a:normAutofit/>
          </a:bodyPr>
          <a:lstStyle/>
          <a:p>
            <a:pPr algn="ctr"/>
            <a:r>
              <a:rPr lang="it-IT" sz="5400" dirty="0" err="1"/>
              <a:t>Variable-Length</a:t>
            </a:r>
            <a:r>
              <a:rPr lang="it-IT" sz="5400" dirty="0"/>
              <a:t> </a:t>
            </a:r>
            <a:r>
              <a:rPr lang="it-IT" sz="5400" dirty="0" err="1"/>
              <a:t>Prefix</a:t>
            </a:r>
            <a:r>
              <a:rPr lang="it-IT" sz="5400" dirty="0"/>
              <a:t> Code </a:t>
            </a:r>
            <a:r>
              <a:rPr lang="it-IT" sz="5400" dirty="0" err="1"/>
              <a:t>Algorithm</a:t>
            </a:r>
            <a:endParaRPr lang="it-IT" sz="5400" dirty="0"/>
          </a:p>
        </p:txBody>
      </p:sp>
      <p:sp>
        <p:nvSpPr>
          <p:cNvPr id="3" name="Segnaposto contenuto 2">
            <a:extLst>
              <a:ext uri="{FF2B5EF4-FFF2-40B4-BE49-F238E27FC236}">
                <a16:creationId xmlns:a16="http://schemas.microsoft.com/office/drawing/2014/main" id="{20F59E8A-AD30-6FBE-4743-D0439DE571EA}"/>
              </a:ext>
            </a:extLst>
          </p:cNvPr>
          <p:cNvSpPr>
            <a:spLocks noGrp="1"/>
          </p:cNvSpPr>
          <p:nvPr>
            <p:ph idx="1"/>
          </p:nvPr>
        </p:nvSpPr>
        <p:spPr/>
        <p:txBody>
          <a:bodyPr>
            <a:normAutofit/>
          </a:bodyPr>
          <a:lstStyle/>
          <a:p>
            <a:pPr marL="0" indent="0">
              <a:buNone/>
            </a:pPr>
            <a:r>
              <a:rPr lang="it-IT" sz="3600" dirty="0"/>
              <a:t>L'ultimo componente della pipeline è un generico compressore prefisso a lunghezza variabile impiegato per comprimere in maniera ottimale l'input.</a:t>
            </a:r>
          </a:p>
          <a:p>
            <a:pPr marL="0" indent="0">
              <a:buNone/>
            </a:pPr>
            <a:r>
              <a:rPr lang="it-IT" sz="3600" dirty="0"/>
              <a:t>È stato impiegato l'algoritmo di </a:t>
            </a:r>
            <a:r>
              <a:rPr lang="it-IT" sz="3600" dirty="0" err="1"/>
              <a:t>Huffman</a:t>
            </a:r>
            <a:endParaRPr lang="it-IT" sz="3600" dirty="0"/>
          </a:p>
        </p:txBody>
      </p:sp>
    </p:spTree>
    <p:extLst>
      <p:ext uri="{BB962C8B-B14F-4D97-AF65-F5344CB8AC3E}">
        <p14:creationId xmlns:p14="http://schemas.microsoft.com/office/powerpoint/2010/main" val="15704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111A2-0CB7-B752-2C2E-56D2A88A4A04}"/>
              </a:ext>
            </a:extLst>
          </p:cNvPr>
          <p:cNvSpPr>
            <a:spLocks noGrp="1"/>
          </p:cNvSpPr>
          <p:nvPr>
            <p:ph type="title"/>
          </p:nvPr>
        </p:nvSpPr>
        <p:spPr/>
        <p:txBody>
          <a:bodyPr/>
          <a:lstStyle/>
          <a:p>
            <a:r>
              <a:rPr lang="it-IT" sz="5400" dirty="0"/>
              <a:t>Obiettivo</a:t>
            </a:r>
            <a:endParaRPr lang="it-IT" dirty="0"/>
          </a:p>
        </p:txBody>
      </p:sp>
      <p:sp>
        <p:nvSpPr>
          <p:cNvPr id="3" name="Segnaposto contenuto 2">
            <a:extLst>
              <a:ext uri="{FF2B5EF4-FFF2-40B4-BE49-F238E27FC236}">
                <a16:creationId xmlns:a16="http://schemas.microsoft.com/office/drawing/2014/main" id="{D1804134-5A52-26E3-AF5E-339F807860D4}"/>
              </a:ext>
            </a:extLst>
          </p:cNvPr>
          <p:cNvSpPr>
            <a:spLocks noGrp="1"/>
          </p:cNvSpPr>
          <p:nvPr>
            <p:ph idx="1"/>
          </p:nvPr>
        </p:nvSpPr>
        <p:spPr>
          <a:xfrm>
            <a:off x="1218883" y="1701797"/>
            <a:ext cx="10360501" cy="4881566"/>
          </a:xfrm>
        </p:spPr>
        <p:txBody>
          <a:bodyPr>
            <a:normAutofit fontScale="92500" lnSpcReduction="10000"/>
          </a:bodyPr>
          <a:lstStyle/>
          <a:p>
            <a:pPr marL="0" indent="0">
              <a:buNone/>
            </a:pPr>
            <a:r>
              <a:rPr lang="it-IT" sz="3600" dirty="0"/>
              <a:t>L'obiettivo del lavoro svolto era quello di realizzare una versione ottimizzata del lavoro precedente ed effettuare un confronto tra diversi algoritmi di compressione prefissi a lunghezza variabile come ultimo componente della pipeline.</a:t>
            </a:r>
          </a:p>
          <a:p>
            <a:pPr marL="0" indent="0">
              <a:buNone/>
            </a:pPr>
            <a:r>
              <a:rPr lang="it-IT" sz="3600" dirty="0"/>
              <a:t>Gli algoritmi confrontati sono:</a:t>
            </a:r>
          </a:p>
          <a:p>
            <a:r>
              <a:rPr lang="it-IT" sz="3600" dirty="0" err="1"/>
              <a:t>Huffman</a:t>
            </a:r>
            <a:endParaRPr lang="it-IT" sz="3600" dirty="0"/>
          </a:p>
          <a:p>
            <a:r>
              <a:rPr lang="it-IT" sz="3600" dirty="0" err="1"/>
              <a:t>Lempel</a:t>
            </a:r>
            <a:r>
              <a:rPr lang="it-IT" sz="3600" dirty="0"/>
              <a:t>-</a:t>
            </a:r>
            <a:r>
              <a:rPr lang="it-IT" sz="3600" dirty="0" err="1"/>
              <a:t>Ziv</a:t>
            </a:r>
            <a:r>
              <a:rPr lang="it-IT" sz="3600" dirty="0"/>
              <a:t>-Welch</a:t>
            </a:r>
          </a:p>
          <a:p>
            <a:r>
              <a:rPr lang="it-IT" sz="3600" dirty="0" err="1"/>
              <a:t>Arithmetic</a:t>
            </a:r>
            <a:r>
              <a:rPr lang="it-IT" sz="3600" dirty="0"/>
              <a:t> Coding</a:t>
            </a:r>
          </a:p>
        </p:txBody>
      </p:sp>
    </p:spTree>
    <p:extLst>
      <p:ext uri="{BB962C8B-B14F-4D97-AF65-F5344CB8AC3E}">
        <p14:creationId xmlns:p14="http://schemas.microsoft.com/office/powerpoint/2010/main" val="22339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619E5-8FAF-013F-4B9E-E5DA4926FFB2}"/>
              </a:ext>
            </a:extLst>
          </p:cNvPr>
          <p:cNvSpPr>
            <a:spLocks noGrp="1"/>
          </p:cNvSpPr>
          <p:nvPr>
            <p:ph type="title"/>
          </p:nvPr>
        </p:nvSpPr>
        <p:spPr/>
        <p:txBody>
          <a:bodyPr>
            <a:normAutofit/>
          </a:bodyPr>
          <a:lstStyle/>
          <a:p>
            <a:r>
              <a:rPr lang="it-IT" sz="5400" dirty="0"/>
              <a:t>Risultati</a:t>
            </a:r>
          </a:p>
        </p:txBody>
      </p:sp>
      <p:sp>
        <p:nvSpPr>
          <p:cNvPr id="3" name="Segnaposto contenuto 2">
            <a:extLst>
              <a:ext uri="{FF2B5EF4-FFF2-40B4-BE49-F238E27FC236}">
                <a16:creationId xmlns:a16="http://schemas.microsoft.com/office/drawing/2014/main" id="{598A2CA0-E860-84F0-ACB4-A8F330F37269}"/>
              </a:ext>
            </a:extLst>
          </p:cNvPr>
          <p:cNvSpPr>
            <a:spLocks noGrp="1"/>
          </p:cNvSpPr>
          <p:nvPr>
            <p:ph idx="1"/>
          </p:nvPr>
        </p:nvSpPr>
        <p:spPr/>
        <p:txBody>
          <a:bodyPr>
            <a:normAutofit/>
          </a:bodyPr>
          <a:lstStyle/>
          <a:p>
            <a:pPr marL="0" indent="0">
              <a:buNone/>
            </a:pPr>
            <a:r>
              <a:rPr lang="it-IT" sz="3200" dirty="0"/>
              <a:t>I seguenti risultati sono stati ottenuti con la seguente configurazione:</a:t>
            </a:r>
          </a:p>
          <a:p>
            <a:r>
              <a:rPr lang="it-IT" sz="3200" dirty="0"/>
              <a:t>OS: MacOS Monterey 12.2.1</a:t>
            </a:r>
          </a:p>
          <a:p>
            <a:r>
              <a:rPr lang="it-IT" sz="3200" dirty="0"/>
              <a:t>CPU: Chip Apple M1</a:t>
            </a:r>
          </a:p>
          <a:p>
            <a:r>
              <a:rPr lang="it-IT" sz="3200" dirty="0"/>
              <a:t>RAM: 8GB</a:t>
            </a:r>
          </a:p>
          <a:p>
            <a:r>
              <a:rPr lang="it-IT" sz="3200" dirty="0"/>
              <a:t>SSD: 512GB</a:t>
            </a:r>
          </a:p>
          <a:p>
            <a:r>
              <a:rPr lang="it-IT" sz="3200" dirty="0"/>
              <a:t>Python: v3.8</a:t>
            </a:r>
          </a:p>
        </p:txBody>
      </p:sp>
    </p:spTree>
    <p:extLst>
      <p:ext uri="{BB962C8B-B14F-4D97-AF65-F5344CB8AC3E}">
        <p14:creationId xmlns:p14="http://schemas.microsoft.com/office/powerpoint/2010/main" val="16002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egnaposto contenuto 5">
            <a:extLst>
              <a:ext uri="{FF2B5EF4-FFF2-40B4-BE49-F238E27FC236}">
                <a16:creationId xmlns:a16="http://schemas.microsoft.com/office/drawing/2014/main" id="{E30BAA86-183E-26C1-6DBD-E35940BF677B}"/>
              </a:ext>
            </a:extLst>
          </p:cNvPr>
          <p:cNvGraphicFramePr>
            <a:graphicFrameLocks noGrp="1"/>
          </p:cNvGraphicFramePr>
          <p:nvPr>
            <p:ph idx="1"/>
            <p:extLst>
              <p:ext uri="{D42A27DB-BD31-4B8C-83A1-F6EECF244321}">
                <p14:modId xmlns:p14="http://schemas.microsoft.com/office/powerpoint/2010/main" val="2047265283"/>
              </p:ext>
            </p:extLst>
          </p:nvPr>
        </p:nvGraphicFramePr>
        <p:xfrm>
          <a:off x="1219120"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3A6A59C1-E493-F35E-1342-C8BA5C39C7D9}"/>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16720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egnaposto contenuto 5">
            <a:extLst>
              <a:ext uri="{FF2B5EF4-FFF2-40B4-BE49-F238E27FC236}">
                <a16:creationId xmlns:a16="http://schemas.microsoft.com/office/drawing/2014/main" id="{0EAAB151-DF69-A4B0-8D6C-36A62334568B}"/>
              </a:ext>
            </a:extLst>
          </p:cNvPr>
          <p:cNvGraphicFramePr>
            <a:graphicFrameLocks noGrp="1"/>
          </p:cNvGraphicFramePr>
          <p:nvPr>
            <p:ph idx="1"/>
            <p:extLst>
              <p:ext uri="{D42A27DB-BD31-4B8C-83A1-F6EECF244321}">
                <p14:modId xmlns:p14="http://schemas.microsoft.com/office/powerpoint/2010/main" val="414746683"/>
              </p:ext>
            </p:extLst>
          </p:nvPr>
        </p:nvGraphicFramePr>
        <p:xfrm>
          <a:off x="1219120" y="1700808"/>
          <a:ext cx="10360025" cy="4462463"/>
        </p:xfrm>
        <a:graphic>
          <a:graphicData uri="http://schemas.openxmlformats.org/drawingml/2006/chart">
            <c:chart xmlns:c="http://schemas.openxmlformats.org/drawingml/2006/chart" xmlns:r="http://schemas.openxmlformats.org/officeDocument/2006/relationships" r:id="rId2"/>
          </a:graphicData>
        </a:graphic>
      </p:graphicFrame>
      <p:sp>
        <p:nvSpPr>
          <p:cNvPr id="7" name="Titolo 1">
            <a:extLst>
              <a:ext uri="{FF2B5EF4-FFF2-40B4-BE49-F238E27FC236}">
                <a16:creationId xmlns:a16="http://schemas.microsoft.com/office/drawing/2014/main" id="{88B3B62F-1360-4C24-04AB-BDCF01AC2273}"/>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9325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7A86-B96A-1C30-2259-CA1731066BF5}"/>
              </a:ext>
            </a:extLst>
          </p:cNvPr>
          <p:cNvSpPr>
            <a:spLocks noGrp="1"/>
          </p:cNvSpPr>
          <p:nvPr>
            <p:ph type="title"/>
          </p:nvPr>
        </p:nvSpPr>
        <p:spPr/>
        <p:txBody>
          <a:bodyPr>
            <a:normAutofit/>
          </a:bodyPr>
          <a:lstStyle/>
          <a:p>
            <a:r>
              <a:rPr lang="it-IT" sz="5400" dirty="0"/>
              <a:t>Il Problema</a:t>
            </a:r>
          </a:p>
        </p:txBody>
      </p:sp>
      <p:sp>
        <p:nvSpPr>
          <p:cNvPr id="3" name="Segnaposto contenuto 2">
            <a:extLst>
              <a:ext uri="{FF2B5EF4-FFF2-40B4-BE49-F238E27FC236}">
                <a16:creationId xmlns:a16="http://schemas.microsoft.com/office/drawing/2014/main" id="{E15721AA-9FFE-1013-30BA-F511808DA465}"/>
              </a:ext>
            </a:extLst>
          </p:cNvPr>
          <p:cNvSpPr>
            <a:spLocks noGrp="1"/>
          </p:cNvSpPr>
          <p:nvPr>
            <p:ph idx="1"/>
          </p:nvPr>
        </p:nvSpPr>
        <p:spPr/>
        <p:txBody>
          <a:bodyPr>
            <a:normAutofit/>
          </a:bodyPr>
          <a:lstStyle/>
          <a:p>
            <a:pPr marL="0" indent="0">
              <a:buNone/>
            </a:pPr>
            <a:r>
              <a:rPr lang="it-IT" sz="3600" dirty="0"/>
              <a:t>Il progetto si pone come obiettivo quello di proporre un’implementazione di un metodo di compressione sicuro basato sulla funzione di permutazione nota in letteratura come Burrows-Wheeler </a:t>
            </a:r>
            <a:r>
              <a:rPr lang="it-IT" sz="3600" dirty="0" err="1"/>
              <a:t>Transform</a:t>
            </a:r>
            <a:endParaRPr lang="it-IT" sz="3600" dirty="0"/>
          </a:p>
        </p:txBody>
      </p:sp>
    </p:spTree>
    <p:extLst>
      <p:ext uri="{BB962C8B-B14F-4D97-AF65-F5344CB8AC3E}">
        <p14:creationId xmlns:p14="http://schemas.microsoft.com/office/powerpoint/2010/main" val="4609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0A504D-4A70-0F72-8FB5-F008D2379ACE}"/>
              </a:ext>
            </a:extLst>
          </p:cNvPr>
          <p:cNvSpPr>
            <a:spLocks noGrp="1"/>
          </p:cNvSpPr>
          <p:nvPr>
            <p:ph type="title"/>
          </p:nvPr>
        </p:nvSpPr>
        <p:spPr/>
        <p:txBody>
          <a:bodyPr>
            <a:normAutofit/>
          </a:bodyPr>
          <a:lstStyle/>
          <a:p>
            <a:r>
              <a:rPr lang="it-IT" sz="5400" dirty="0"/>
              <a:t>Risultati</a:t>
            </a:r>
          </a:p>
        </p:txBody>
      </p:sp>
      <p:graphicFrame>
        <p:nvGraphicFramePr>
          <p:cNvPr id="6" name="Segnaposto contenuto 5">
            <a:extLst>
              <a:ext uri="{FF2B5EF4-FFF2-40B4-BE49-F238E27FC236}">
                <a16:creationId xmlns:a16="http://schemas.microsoft.com/office/drawing/2014/main" id="{E49BEF51-F44F-57A0-B022-C62079CA6C88}"/>
              </a:ext>
            </a:extLst>
          </p:cNvPr>
          <p:cNvGraphicFramePr>
            <a:graphicFrameLocks noGrp="1"/>
          </p:cNvGraphicFramePr>
          <p:nvPr>
            <p:ph idx="1"/>
            <p:extLst>
              <p:ext uri="{D42A27DB-BD31-4B8C-83A1-F6EECF244321}">
                <p14:modId xmlns:p14="http://schemas.microsoft.com/office/powerpoint/2010/main" val="599257773"/>
              </p:ext>
            </p:extLst>
          </p:nvPr>
        </p:nvGraphicFramePr>
        <p:xfrm>
          <a:off x="1219200" y="1124744"/>
          <a:ext cx="10360025" cy="54586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59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12ECC312-1D29-93FE-8D11-FF7FA12EF0CA}"/>
              </a:ext>
            </a:extLst>
          </p:cNvPr>
          <p:cNvGraphicFramePr>
            <a:graphicFrameLocks noGrp="1"/>
          </p:cNvGraphicFramePr>
          <p:nvPr>
            <p:ph idx="1"/>
            <p:extLst>
              <p:ext uri="{D42A27DB-BD31-4B8C-83A1-F6EECF244321}">
                <p14:modId xmlns:p14="http://schemas.microsoft.com/office/powerpoint/2010/main" val="34778424"/>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2989F3D5-9251-BCC4-E128-E65C9343281B}"/>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341005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1F2C9-38FB-B557-20C5-39409A86B6F4}"/>
              </a:ext>
            </a:extLst>
          </p:cNvPr>
          <p:cNvSpPr>
            <a:spLocks noGrp="1"/>
          </p:cNvSpPr>
          <p:nvPr>
            <p:ph type="title"/>
          </p:nvPr>
        </p:nvSpPr>
        <p:spPr/>
        <p:txBody>
          <a:bodyPr>
            <a:normAutofit/>
          </a:bodyPr>
          <a:lstStyle/>
          <a:p>
            <a:r>
              <a:rPr lang="it-IT" sz="5400" dirty="0"/>
              <a:t>Conclusioni</a:t>
            </a:r>
          </a:p>
        </p:txBody>
      </p:sp>
      <p:sp>
        <p:nvSpPr>
          <p:cNvPr id="3" name="Segnaposto contenuto 2">
            <a:extLst>
              <a:ext uri="{FF2B5EF4-FFF2-40B4-BE49-F238E27FC236}">
                <a16:creationId xmlns:a16="http://schemas.microsoft.com/office/drawing/2014/main" id="{D11B1E8F-E764-5C8F-EAA7-5E71D193E5D0}"/>
              </a:ext>
            </a:extLst>
          </p:cNvPr>
          <p:cNvSpPr>
            <a:spLocks noGrp="1"/>
          </p:cNvSpPr>
          <p:nvPr>
            <p:ph idx="1"/>
          </p:nvPr>
        </p:nvSpPr>
        <p:spPr/>
        <p:txBody>
          <a:bodyPr>
            <a:normAutofit/>
          </a:bodyPr>
          <a:lstStyle/>
          <a:p>
            <a:pPr marL="0" indent="0">
              <a:buNone/>
            </a:pPr>
            <a:r>
              <a:rPr lang="it-IT" sz="3600" dirty="0"/>
              <a:t>L’algoritmo finale è in grado di comprimere molto bene file di testo con un tasso di compressione che si aggira intorno al 50%, impiegando </a:t>
            </a:r>
            <a:r>
              <a:rPr lang="it-IT" sz="3600" dirty="0" err="1"/>
              <a:t>Huffman</a:t>
            </a:r>
            <a:r>
              <a:rPr lang="it-IT" sz="3600"/>
              <a:t>, LZW o AC. </a:t>
            </a:r>
            <a:r>
              <a:rPr lang="it-IT" sz="3600" dirty="0"/>
              <a:t>Il suo utilizzo garantisce un buon grado di sicurezza in ambito cloud.</a:t>
            </a:r>
          </a:p>
        </p:txBody>
      </p:sp>
    </p:spTree>
    <p:extLst>
      <p:ext uri="{BB962C8B-B14F-4D97-AF65-F5344CB8AC3E}">
        <p14:creationId xmlns:p14="http://schemas.microsoft.com/office/powerpoint/2010/main" val="22967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97289-B130-0A5C-E24E-D160478A0599}"/>
              </a:ext>
            </a:extLst>
          </p:cNvPr>
          <p:cNvSpPr>
            <a:spLocks noGrp="1"/>
          </p:cNvSpPr>
          <p:nvPr>
            <p:ph type="title"/>
          </p:nvPr>
        </p:nvSpPr>
        <p:spPr/>
        <p:txBody>
          <a:bodyPr>
            <a:normAutofit/>
          </a:bodyPr>
          <a:lstStyle/>
          <a:p>
            <a:r>
              <a:rPr lang="it-IT" sz="5400" dirty="0"/>
              <a:t>Sviluppi futuri</a:t>
            </a:r>
          </a:p>
        </p:txBody>
      </p:sp>
      <p:sp>
        <p:nvSpPr>
          <p:cNvPr id="3" name="Segnaposto contenuto 2">
            <a:extLst>
              <a:ext uri="{FF2B5EF4-FFF2-40B4-BE49-F238E27FC236}">
                <a16:creationId xmlns:a16="http://schemas.microsoft.com/office/drawing/2014/main" id="{4E802BD3-2EEB-9C1F-077C-5A66ACBB27B0}"/>
              </a:ext>
            </a:extLst>
          </p:cNvPr>
          <p:cNvSpPr>
            <a:spLocks noGrp="1"/>
          </p:cNvSpPr>
          <p:nvPr>
            <p:ph idx="1"/>
          </p:nvPr>
        </p:nvSpPr>
        <p:spPr>
          <a:xfrm>
            <a:off x="1218883" y="2204864"/>
            <a:ext cx="10360501" cy="2591299"/>
          </a:xfrm>
        </p:spPr>
        <p:txBody>
          <a:bodyPr>
            <a:normAutofit/>
          </a:bodyPr>
          <a:lstStyle/>
          <a:p>
            <a:r>
              <a:rPr lang="it-IT" sz="3600" dirty="0"/>
              <a:t>Parallelizzazione della I-</a:t>
            </a:r>
            <a:r>
              <a:rPr lang="it-IT" sz="3600" dirty="0" err="1"/>
              <a:t>bMTF</a:t>
            </a:r>
            <a:r>
              <a:rPr lang="it-IT" sz="3600" dirty="0"/>
              <a:t>;</a:t>
            </a:r>
          </a:p>
          <a:p>
            <a:r>
              <a:rPr lang="it-IT" sz="3600" dirty="0"/>
              <a:t>Ottimizzazione array suffissi;</a:t>
            </a:r>
          </a:p>
          <a:p>
            <a:r>
              <a:rPr lang="it-IT" sz="3600" dirty="0"/>
              <a:t>Implementazione pattern matching.</a:t>
            </a:r>
          </a:p>
        </p:txBody>
      </p:sp>
    </p:spTree>
    <p:extLst>
      <p:ext uri="{BB962C8B-B14F-4D97-AF65-F5344CB8AC3E}">
        <p14:creationId xmlns:p14="http://schemas.microsoft.com/office/powerpoint/2010/main" val="216971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B243C-24E8-BB04-1B04-7C2808FA50A8}"/>
              </a:ext>
            </a:extLst>
          </p:cNvPr>
          <p:cNvSpPr>
            <a:spLocks noGrp="1"/>
          </p:cNvSpPr>
          <p:nvPr>
            <p:ph type="title"/>
          </p:nvPr>
        </p:nvSpPr>
        <p:spPr>
          <a:xfrm>
            <a:off x="405780" y="2817018"/>
            <a:ext cx="11161240" cy="1223963"/>
          </a:xfrm>
        </p:spPr>
        <p:txBody>
          <a:bodyPr>
            <a:normAutofit/>
          </a:bodyPr>
          <a:lstStyle/>
          <a:p>
            <a:pPr algn="ctr"/>
            <a:r>
              <a:rPr lang="it-IT" sz="8000" dirty="0"/>
              <a:t>Grazie per l’attenzione </a:t>
            </a:r>
          </a:p>
        </p:txBody>
      </p:sp>
    </p:spTree>
    <p:extLst>
      <p:ext uri="{BB962C8B-B14F-4D97-AF65-F5344CB8AC3E}">
        <p14:creationId xmlns:p14="http://schemas.microsoft.com/office/powerpoint/2010/main" val="82453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10251-A0A5-D71A-3B2E-C1929500061E}"/>
              </a:ext>
            </a:extLst>
          </p:cNvPr>
          <p:cNvSpPr>
            <a:spLocks noGrp="1"/>
          </p:cNvSpPr>
          <p:nvPr>
            <p:ph type="title"/>
          </p:nvPr>
        </p:nvSpPr>
        <p:spPr/>
        <p:txBody>
          <a:bodyPr>
            <a:normAutofit/>
          </a:bodyPr>
          <a:lstStyle/>
          <a:p>
            <a:r>
              <a:rPr lang="it-IT" sz="5400" dirty="0"/>
              <a:t>Soluzione Precedente</a:t>
            </a:r>
          </a:p>
        </p:txBody>
      </p:sp>
      <p:sp>
        <p:nvSpPr>
          <p:cNvPr id="3" name="Segnaposto contenuto 2">
            <a:extLst>
              <a:ext uri="{FF2B5EF4-FFF2-40B4-BE49-F238E27FC236}">
                <a16:creationId xmlns:a16="http://schemas.microsoft.com/office/drawing/2014/main" id="{FD21B495-B939-78B5-E3FC-8E9D28F2AF39}"/>
              </a:ext>
            </a:extLst>
          </p:cNvPr>
          <p:cNvSpPr>
            <a:spLocks noGrp="1"/>
          </p:cNvSpPr>
          <p:nvPr>
            <p:ph idx="1"/>
          </p:nvPr>
        </p:nvSpPr>
        <p:spPr>
          <a:xfrm>
            <a:off x="1218883" y="1701798"/>
            <a:ext cx="10360501" cy="1511178"/>
          </a:xfrm>
        </p:spPr>
        <p:txBody>
          <a:bodyPr>
            <a:normAutofit fontScale="92500"/>
          </a:bodyPr>
          <a:lstStyle/>
          <a:p>
            <a:pPr marL="0" indent="0">
              <a:buNone/>
            </a:pPr>
            <a:r>
              <a:rPr lang="it-IT" sz="3600" dirty="0"/>
              <a:t>Riguardo il problema, tuttavia, è stata già proposta una soluzione non ottimizzata e con prestazioni (sia in termini di tempo che di rapporto di compressione) molto scarse.</a:t>
            </a:r>
          </a:p>
        </p:txBody>
      </p:sp>
      <p:pic>
        <p:nvPicPr>
          <p:cNvPr id="7" name="Immagine 6">
            <a:extLst>
              <a:ext uri="{FF2B5EF4-FFF2-40B4-BE49-F238E27FC236}">
                <a16:creationId xmlns:a16="http://schemas.microsoft.com/office/drawing/2014/main" id="{61225122-8BE1-13B7-FC4A-E966AE4D1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80" y="3416173"/>
            <a:ext cx="10288065" cy="2951093"/>
          </a:xfrm>
          <a:prstGeom prst="rect">
            <a:avLst/>
          </a:prstGeom>
        </p:spPr>
      </p:pic>
    </p:spTree>
    <p:extLst>
      <p:ext uri="{BB962C8B-B14F-4D97-AF65-F5344CB8AC3E}">
        <p14:creationId xmlns:p14="http://schemas.microsoft.com/office/powerpoint/2010/main" val="196920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13ED3A-A61C-E60D-5660-F42357BD37B6}"/>
              </a:ext>
            </a:extLst>
          </p:cNvPr>
          <p:cNvSpPr>
            <a:spLocks noGrp="1"/>
          </p:cNvSpPr>
          <p:nvPr>
            <p:ph type="title"/>
          </p:nvPr>
        </p:nvSpPr>
        <p:spPr/>
        <p:txBody>
          <a:bodyPr>
            <a:normAutofit/>
          </a:bodyPr>
          <a:lstStyle/>
          <a:p>
            <a:r>
              <a:rPr lang="it-IT" sz="5400" dirty="0"/>
              <a:t>Soluzione Proposta</a:t>
            </a:r>
          </a:p>
        </p:txBody>
      </p:sp>
      <p:sp>
        <p:nvSpPr>
          <p:cNvPr id="3" name="Segnaposto contenuto 2">
            <a:extLst>
              <a:ext uri="{FF2B5EF4-FFF2-40B4-BE49-F238E27FC236}">
                <a16:creationId xmlns:a16="http://schemas.microsoft.com/office/drawing/2014/main" id="{182AB7EB-94AA-C205-C780-DAB894D8F015}"/>
              </a:ext>
            </a:extLst>
          </p:cNvPr>
          <p:cNvSpPr>
            <a:spLocks noGrp="1"/>
          </p:cNvSpPr>
          <p:nvPr>
            <p:ph idx="1"/>
          </p:nvPr>
        </p:nvSpPr>
        <p:spPr/>
        <p:txBody>
          <a:bodyPr>
            <a:normAutofit/>
          </a:bodyPr>
          <a:lstStyle/>
          <a:p>
            <a:pPr marL="0" indent="0">
              <a:buNone/>
            </a:pPr>
            <a:r>
              <a:rPr lang="it-IT" sz="3600" dirty="0"/>
              <a:t>La nostra implementazione riprende la medesima pipeline ma ne ottimizza le varie componenti al fine di ottenere maggiore efficienza in termini di prestazioni.</a:t>
            </a:r>
          </a:p>
        </p:txBody>
      </p:sp>
    </p:spTree>
    <p:extLst>
      <p:ext uri="{BB962C8B-B14F-4D97-AF65-F5344CB8AC3E}">
        <p14:creationId xmlns:p14="http://schemas.microsoft.com/office/powerpoint/2010/main" val="389383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258095-CB1E-03FD-B2DE-B19B1AA5278C}"/>
              </a:ext>
            </a:extLst>
          </p:cNvPr>
          <p:cNvSpPr>
            <a:spLocks noGrp="1"/>
          </p:cNvSpPr>
          <p:nvPr>
            <p:ph type="title"/>
          </p:nvPr>
        </p:nvSpPr>
        <p:spPr/>
        <p:txBody>
          <a:bodyPr>
            <a:normAutofit/>
          </a:bodyPr>
          <a:lstStyle/>
          <a:p>
            <a:r>
              <a:rPr lang="it-IT" sz="5400" dirty="0"/>
              <a:t>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83DA78F2-3AF3-FBFD-3ED9-083B9772FC5F}"/>
              </a:ext>
            </a:extLst>
          </p:cNvPr>
          <p:cNvSpPr>
            <a:spLocks noGrp="1"/>
          </p:cNvSpPr>
          <p:nvPr>
            <p:ph idx="1"/>
          </p:nvPr>
        </p:nvSpPr>
        <p:spPr>
          <a:xfrm>
            <a:off x="1218883" y="1701797"/>
            <a:ext cx="10360501" cy="1956307"/>
          </a:xfrm>
        </p:spPr>
        <p:txBody>
          <a:bodyPr>
            <a:normAutofit/>
          </a:bodyPr>
          <a:lstStyle/>
          <a:p>
            <a:pPr marL="0" indent="0">
              <a:buNone/>
            </a:pPr>
            <a:r>
              <a:rPr lang="it-IT" sz="3600" dirty="0"/>
              <a:t>La BWT è un algoritmo ben noto in letteratura e molto utilizzato per la sua tendenza a permutare l'input in modo da porre caratteri ripetuti vicini tra loro</a:t>
            </a:r>
          </a:p>
        </p:txBody>
      </p:sp>
      <p:pic>
        <p:nvPicPr>
          <p:cNvPr id="4" name="Immagine 3">
            <a:extLst>
              <a:ext uri="{FF2B5EF4-FFF2-40B4-BE49-F238E27FC236}">
                <a16:creationId xmlns:a16="http://schemas.microsoft.com/office/drawing/2014/main" id="{13CCE6D8-5DC0-E9D2-7FDA-18327D5F52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5" name="Immagine 4">
            <a:extLst>
              <a:ext uri="{FF2B5EF4-FFF2-40B4-BE49-F238E27FC236}">
                <a16:creationId xmlns:a16="http://schemas.microsoft.com/office/drawing/2014/main" id="{7B789211-84A9-2EAA-8875-2C2148E917C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6399133" y="3658104"/>
            <a:ext cx="5484972" cy="1906680"/>
          </a:xfrm>
          <a:prstGeom prst="rect">
            <a:avLst/>
          </a:prstGeom>
          <a:ln w="12700">
            <a:solidFill>
              <a:schemeClr val="tx1"/>
            </a:solidFill>
          </a:ln>
        </p:spPr>
      </p:pic>
    </p:spTree>
    <p:extLst>
      <p:ext uri="{BB962C8B-B14F-4D97-AF65-F5344CB8AC3E}">
        <p14:creationId xmlns:p14="http://schemas.microsoft.com/office/powerpoint/2010/main" val="28311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19AAE5-7C9D-38D6-7AD5-B95BEB6682C9}"/>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0E55EDAD-D14D-5FFC-D23A-E5E18AAAEA1D}"/>
              </a:ext>
            </a:extLst>
          </p:cNvPr>
          <p:cNvSpPr>
            <a:spLocks noGrp="1"/>
          </p:cNvSpPr>
          <p:nvPr>
            <p:ph idx="1"/>
          </p:nvPr>
        </p:nvSpPr>
        <p:spPr>
          <a:xfrm>
            <a:off x="1218883" y="1988839"/>
            <a:ext cx="10360501" cy="4175229"/>
          </a:xfrm>
        </p:spPr>
        <p:txBody>
          <a:bodyPr/>
          <a:lstStyle/>
          <a:p>
            <a:pPr marL="0" indent="0">
              <a:buNone/>
            </a:pPr>
            <a:r>
              <a:rPr lang="it-IT" dirty="0"/>
              <a:t>La versione della BWT che è stata implementata è la </a:t>
            </a:r>
            <a:r>
              <a:rPr lang="it-IT" i="1" dirty="0" err="1"/>
              <a:t>sBWT</a:t>
            </a:r>
            <a:r>
              <a:rPr lang="it-IT" dirty="0"/>
              <a:t>, una variante del suddetto algoritmo che sfrutta un ordinamento casuale dell'alfabeto, derivato dall'utilizzo di una </a:t>
            </a:r>
            <a:r>
              <a:rPr lang="it-IT" i="1" dirty="0"/>
              <a:t>chiave segreta</a:t>
            </a:r>
            <a:r>
              <a:rPr lang="it-IT" dirty="0"/>
              <a:t> </a:t>
            </a:r>
          </a:p>
        </p:txBody>
      </p:sp>
      <p:pic>
        <p:nvPicPr>
          <p:cNvPr id="4" name="Immagine 3">
            <a:extLst>
              <a:ext uri="{FF2B5EF4-FFF2-40B4-BE49-F238E27FC236}">
                <a16:creationId xmlns:a16="http://schemas.microsoft.com/office/drawing/2014/main" id="{D8AD4091-55E9-D2FE-1C0D-30C73137F6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7" name="Immagine 6" descr="Immagine che contiene testo&#10;&#10;Descrizione generata automaticamente">
            <a:extLst>
              <a:ext uri="{FF2B5EF4-FFF2-40B4-BE49-F238E27FC236}">
                <a16:creationId xmlns:a16="http://schemas.microsoft.com/office/drawing/2014/main" id="{E22DE7F5-972A-3069-1B1E-2252AE9AE1D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125251" y="3658104"/>
            <a:ext cx="5758854" cy="1904503"/>
          </a:xfrm>
          <a:prstGeom prst="rect">
            <a:avLst/>
          </a:prstGeom>
          <a:ln w="12700">
            <a:solidFill>
              <a:schemeClr val="tx1"/>
            </a:solidFill>
          </a:ln>
        </p:spPr>
      </p:pic>
    </p:spTree>
    <p:extLst>
      <p:ext uri="{BB962C8B-B14F-4D97-AF65-F5344CB8AC3E}">
        <p14:creationId xmlns:p14="http://schemas.microsoft.com/office/powerpoint/2010/main" val="274069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368CE4E-F400-3B66-E59C-0F364FBA603D}"/>
              </a:ext>
            </a:extLst>
          </p:cNvPr>
          <p:cNvSpPr>
            <a:spLocks noGrp="1"/>
          </p:cNvSpPr>
          <p:nvPr>
            <p:ph idx="1"/>
          </p:nvPr>
        </p:nvSpPr>
        <p:spPr/>
        <p:txBody>
          <a:bodyPr>
            <a:normAutofit/>
          </a:bodyPr>
          <a:lstStyle/>
          <a:p>
            <a:pPr marL="0" indent="0">
              <a:buNone/>
            </a:pPr>
            <a:r>
              <a:rPr lang="it-IT" sz="3600" dirty="0"/>
              <a:t>L'implementazione classica della BWT risulta troppo inefficiente anche per dati di piccole dimensioni. Per questa ragione sono state implementate diverse migliorie:</a:t>
            </a:r>
          </a:p>
          <a:p>
            <a:r>
              <a:rPr lang="it-IT" sz="3600" dirty="0"/>
              <a:t>Utilizzo di array dei suffissi;</a:t>
            </a:r>
          </a:p>
          <a:p>
            <a:r>
              <a:rPr lang="it-IT" sz="3600" dirty="0"/>
              <a:t>Esecuzione su input a blocchi;</a:t>
            </a:r>
          </a:p>
          <a:p>
            <a:r>
              <a:rPr lang="it-IT" sz="3600" dirty="0"/>
              <a:t>Parallelizzazione dell'esecuzione dell'algoritmo.</a:t>
            </a:r>
          </a:p>
        </p:txBody>
      </p:sp>
      <p:sp>
        <p:nvSpPr>
          <p:cNvPr id="4" name="Titolo 1">
            <a:extLst>
              <a:ext uri="{FF2B5EF4-FFF2-40B4-BE49-F238E27FC236}">
                <a16:creationId xmlns:a16="http://schemas.microsoft.com/office/drawing/2014/main" id="{823A4FC4-EF1C-9616-AE33-BE6163A5402A}"/>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Tree>
    <p:extLst>
      <p:ext uri="{BB962C8B-B14F-4D97-AF65-F5344CB8AC3E}">
        <p14:creationId xmlns:p14="http://schemas.microsoft.com/office/powerpoint/2010/main" val="318556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58C036-6B6B-1B17-1F72-C3E6DB7951B9}"/>
              </a:ext>
            </a:extLst>
          </p:cNvPr>
          <p:cNvSpPr>
            <a:spLocks noGrp="1"/>
          </p:cNvSpPr>
          <p:nvPr>
            <p:ph type="title"/>
          </p:nvPr>
        </p:nvSpPr>
        <p:spPr/>
        <p:txBody>
          <a:bodyPr>
            <a:normAutofit/>
          </a:bodyPr>
          <a:lstStyle/>
          <a:p>
            <a:r>
              <a:rPr lang="it-IT" sz="5400" dirty="0"/>
              <a:t>Array dei suffissi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BCA9B70-6D4D-E89B-DBD9-6FADD9E1CEE7}"/>
                  </a:ext>
                </a:extLst>
              </p:cNvPr>
              <p:cNvSpPr>
                <a:spLocks noGrp="1"/>
              </p:cNvSpPr>
              <p:nvPr>
                <p:ph idx="1"/>
              </p:nvPr>
            </p:nvSpPr>
            <p:spPr/>
            <p:txBody>
              <a:bodyPr>
                <a:normAutofit/>
              </a:bodyPr>
              <a:lstStyle/>
              <a:p>
                <a:pPr marL="0" indent="0">
                  <a:buNone/>
                </a:pPr>
                <a:r>
                  <a:rPr lang="it-IT" sz="3600" dirty="0"/>
                  <a:t>Al fine di evitare la costruzione della matrice degli shift ciclici per ogni input (complessità quadratica), sono stati utilizzati gli array dei suffissi che "simulano" la costruzione di questi shift e permettono di ridurre la complessità da </a:t>
                </a:r>
                <a14:m>
                  <m:oMath xmlns:m="http://schemas.openxmlformats.org/officeDocument/2006/math">
                    <m:r>
                      <a:rPr lang="it-IT" sz="3600" i="1" dirty="0" smtClean="0">
                        <a:latin typeface="Cambria Math" panose="02040503050406030204" pitchFamily="18" charset="0"/>
                      </a:rPr>
                      <m:t>𝑂</m:t>
                    </m:r>
                    <m:r>
                      <a:rPr lang="it-IT" sz="3600" i="1" dirty="0" smtClean="0">
                        <a:latin typeface="Cambria Math" panose="02040503050406030204" pitchFamily="18" charset="0"/>
                      </a:rPr>
                      <m:t>(</m:t>
                    </m:r>
                    <m:sSup>
                      <m:sSupPr>
                        <m:ctrlPr>
                          <a:rPr lang="it-IT" sz="3600" i="1" dirty="0" smtClean="0">
                            <a:latin typeface="Cambria Math" panose="02040503050406030204" pitchFamily="18" charset="0"/>
                          </a:rPr>
                        </m:ctrlPr>
                      </m:sSupPr>
                      <m:e>
                        <m:r>
                          <a:rPr lang="it-IT" sz="3600" i="1" dirty="0" smtClean="0">
                            <a:latin typeface="Cambria Math" panose="02040503050406030204" pitchFamily="18" charset="0"/>
                          </a:rPr>
                          <m:t>𝑛</m:t>
                        </m:r>
                      </m:e>
                      <m:sup>
                        <m:r>
                          <a:rPr lang="it-IT" sz="3600" i="1" dirty="0" smtClean="0">
                            <a:latin typeface="Cambria Math" panose="02040503050406030204" pitchFamily="18" charset="0"/>
                          </a:rPr>
                          <m:t>2</m:t>
                        </m:r>
                      </m:sup>
                    </m:sSup>
                    <m:r>
                      <a:rPr lang="it-IT" sz="3600" i="1" dirty="0" smtClean="0">
                        <a:latin typeface="Cambria Math" panose="02040503050406030204" pitchFamily="18" charset="0"/>
                      </a:rPr>
                      <m:t>)</m:t>
                    </m:r>
                  </m:oMath>
                </a14:m>
                <a:r>
                  <a:rPr lang="it-IT" sz="3600" dirty="0"/>
                  <a:t> a </a:t>
                </a:r>
                <a14:m>
                  <m:oMath xmlns:m="http://schemas.openxmlformats.org/officeDocument/2006/math">
                    <m:r>
                      <a:rPr lang="it-IT" sz="3600" b="0" i="1" smtClean="0">
                        <a:latin typeface="Cambria Math" panose="02040503050406030204" pitchFamily="18" charset="0"/>
                      </a:rPr>
                      <m:t>𝑂</m:t>
                    </m:r>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 </m:t>
                    </m:r>
                    <m:sSup>
                      <m:sSupPr>
                        <m:ctrlPr>
                          <a:rPr lang="it-IT" sz="3600" b="0" i="1" smtClean="0">
                            <a:latin typeface="Cambria Math" panose="02040503050406030204" pitchFamily="18" charset="0"/>
                          </a:rPr>
                        </m:ctrlPr>
                      </m:sSupPr>
                      <m:e>
                        <m:r>
                          <m:rPr>
                            <m:sty m:val="p"/>
                          </m:rPr>
                          <a:rPr lang="it-IT" sz="3600" b="0" i="0" smtClean="0">
                            <a:latin typeface="Cambria Math" panose="02040503050406030204" pitchFamily="18" charset="0"/>
                          </a:rPr>
                          <m:t>log</m:t>
                        </m:r>
                      </m:e>
                      <m:sup>
                        <m:r>
                          <a:rPr lang="it-IT" sz="3600" b="0" i="1" smtClean="0">
                            <a:latin typeface="Cambria Math" panose="02040503050406030204" pitchFamily="18" charset="0"/>
                          </a:rPr>
                          <m:t>2</m:t>
                        </m:r>
                      </m:sup>
                    </m:sSup>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m:t>
                    </m:r>
                  </m:oMath>
                </a14:m>
                <a:endParaRPr lang="it-IT" sz="3600" dirty="0"/>
              </a:p>
            </p:txBody>
          </p:sp>
        </mc:Choice>
        <mc:Fallback xmlns="">
          <p:sp>
            <p:nvSpPr>
              <p:cNvPr id="3" name="Segnaposto contenuto 2">
                <a:extLst>
                  <a:ext uri="{FF2B5EF4-FFF2-40B4-BE49-F238E27FC236}">
                    <a16:creationId xmlns:a16="http://schemas.microsoft.com/office/drawing/2014/main" id="{2BCA9B70-6D4D-E89B-DBD9-6FADD9E1CEE7}"/>
                  </a:ext>
                </a:extLst>
              </p:cNvPr>
              <p:cNvSpPr>
                <a:spLocks noGrp="1" noRot="1" noChangeAspect="1" noMove="1" noResize="1" noEditPoints="1" noAdjustHandles="1" noChangeArrowheads="1" noChangeShapeType="1" noTextEdit="1"/>
              </p:cNvSpPr>
              <p:nvPr>
                <p:ph idx="1"/>
              </p:nvPr>
            </p:nvSpPr>
            <p:spPr>
              <a:blipFill>
                <a:blip r:embed="rId3"/>
                <a:stretch>
                  <a:fillRect l="-1529" t="-3005" r="-2353"/>
                </a:stretch>
              </a:blipFill>
            </p:spPr>
            <p:txBody>
              <a:bodyPr/>
              <a:lstStyle/>
              <a:p>
                <a:r>
                  <a:rPr lang="it-IT">
                    <a:noFill/>
                  </a:rPr>
                  <a:t> </a:t>
                </a:r>
              </a:p>
            </p:txBody>
          </p:sp>
        </mc:Fallback>
      </mc:AlternateContent>
    </p:spTree>
    <p:extLst>
      <p:ext uri="{BB962C8B-B14F-4D97-AF65-F5344CB8AC3E}">
        <p14:creationId xmlns:p14="http://schemas.microsoft.com/office/powerpoint/2010/main" val="40629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4B75E-57B2-EF9F-C0E3-433F05458CC5}"/>
              </a:ext>
            </a:extLst>
          </p:cNvPr>
          <p:cNvSpPr>
            <a:spLocks noGrp="1"/>
          </p:cNvSpPr>
          <p:nvPr>
            <p:ph type="title"/>
          </p:nvPr>
        </p:nvSpPr>
        <p:spPr/>
        <p:txBody>
          <a:bodyPr>
            <a:normAutofit/>
          </a:bodyPr>
          <a:lstStyle/>
          <a:p>
            <a:r>
              <a:rPr lang="it-IT" sz="5400" dirty="0"/>
              <a:t>Esecuzione su input a blocchi</a:t>
            </a:r>
          </a:p>
        </p:txBody>
      </p:sp>
      <p:sp>
        <p:nvSpPr>
          <p:cNvPr id="3" name="Segnaposto contenuto 2">
            <a:extLst>
              <a:ext uri="{FF2B5EF4-FFF2-40B4-BE49-F238E27FC236}">
                <a16:creationId xmlns:a16="http://schemas.microsoft.com/office/drawing/2014/main" id="{7AA3CA5F-9379-CC47-7661-B76593C8C2C2}"/>
              </a:ext>
            </a:extLst>
          </p:cNvPr>
          <p:cNvSpPr>
            <a:spLocks noGrp="1"/>
          </p:cNvSpPr>
          <p:nvPr>
            <p:ph idx="1"/>
          </p:nvPr>
        </p:nvSpPr>
        <p:spPr/>
        <p:txBody>
          <a:bodyPr>
            <a:normAutofit/>
          </a:bodyPr>
          <a:lstStyle/>
          <a:p>
            <a:pPr marL="0" indent="0">
              <a:buNone/>
            </a:pPr>
            <a:r>
              <a:rPr lang="it-IT" sz="3600" dirty="0"/>
              <a:t>L'algoritmo proposto risulta più efficiente se eseguito con un input diviso in blocchi poiché  gli shift ciclici costruiti sono più piccoli e, quindi, adatti ad una esecuzione veloce.</a:t>
            </a:r>
          </a:p>
          <a:p>
            <a:pPr marL="0" indent="0">
              <a:buNone/>
            </a:pPr>
            <a:r>
              <a:rPr lang="it-IT" sz="3600" dirty="0"/>
              <a:t>La grandezza del blocco è un compromesso tra velocità di computazione ed efficacia della trasformata.</a:t>
            </a:r>
          </a:p>
        </p:txBody>
      </p:sp>
    </p:spTree>
    <p:extLst>
      <p:ext uri="{BB962C8B-B14F-4D97-AF65-F5344CB8AC3E}">
        <p14:creationId xmlns:p14="http://schemas.microsoft.com/office/powerpoint/2010/main" val="98016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1157</TotalTime>
  <Words>1808</Words>
  <Application>Microsoft Office PowerPoint</Application>
  <PresentationFormat>Personalizzato</PresentationFormat>
  <Paragraphs>175</Paragraphs>
  <Slides>24</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Cambria Math</vt:lpstr>
      <vt:lpstr>Tecnologia 16x9</vt:lpstr>
      <vt:lpstr>Secure Compression based on Burrows-Wheeler transform</vt:lpstr>
      <vt:lpstr>Il Problema</vt:lpstr>
      <vt:lpstr>Soluzione Precedente</vt:lpstr>
      <vt:lpstr>Soluzione Proposta</vt:lpstr>
      <vt:lpstr>Burrows-Wheeler Transform</vt:lpstr>
      <vt:lpstr>Scrambled Burrows-Wheeler Transform</vt:lpstr>
      <vt:lpstr>Scrambled Burrows-Wheeler Transform</vt:lpstr>
      <vt:lpstr>Array dei suffissi</vt:lpstr>
      <vt:lpstr>Esecuzione su input a blocchi</vt:lpstr>
      <vt:lpstr>Parallelizzazione</vt:lpstr>
      <vt:lpstr>Move-To-Front</vt:lpstr>
      <vt:lpstr>Blocky Move-To-Front</vt:lpstr>
      <vt:lpstr>Run Length Encoding</vt:lpstr>
      <vt:lpstr>Run Length Encoding</vt:lpstr>
      <vt:lpstr>Variable-Length Prefix Code Algorithm</vt:lpstr>
      <vt:lpstr>Obiettivo</vt:lpstr>
      <vt:lpstr>Risultati</vt:lpstr>
      <vt:lpstr>Risultati</vt:lpstr>
      <vt:lpstr>Risultati</vt:lpstr>
      <vt:lpstr>Risultati</vt:lpstr>
      <vt:lpstr>Risultati</vt:lpstr>
      <vt:lpstr>Conclusioni</vt:lpstr>
      <vt:lpstr>Sviluppi futuri</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ORAZIO CESARANO</dc:creator>
  <cp:lastModifiedBy>LORENZO CRISCUOLO</cp:lastModifiedBy>
  <cp:revision>52</cp:revision>
  <dcterms:created xsi:type="dcterms:W3CDTF">2022-11-14T12:09:54Z</dcterms:created>
  <dcterms:modified xsi:type="dcterms:W3CDTF">2022-12-22T11:16:18Z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