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6" r:id="rId1"/>
  </p:sldMasterIdLst>
  <p:notesMasterIdLst>
    <p:notesMasterId r:id="rId13"/>
  </p:notesMasterIdLst>
  <p:sldIdLst>
    <p:sldId id="256" r:id="rId2"/>
    <p:sldId id="263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y Forgione" initials="AF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8" autoAdjust="0"/>
    <p:restoredTop sz="93350" autoAdjust="0"/>
  </p:normalViewPr>
  <p:slideViewPr>
    <p:cSldViewPr snapToGrid="0">
      <p:cViewPr varScale="1">
        <p:scale>
          <a:sx n="62" d="100"/>
          <a:sy n="62" d="100"/>
        </p:scale>
        <p:origin x="6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5319-B9E0-43F1-AB86-9084E2A93DB8}" type="datetimeFigureOut">
              <a:rPr lang="it-IT" smtClean="0"/>
              <a:t>04/05/18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258E1-0A91-43A0-ADFE-D472452FA2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40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200"/>
            </a:lvl1pPr>
          </a:lstStyle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Immagine 7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86" y="487452"/>
            <a:ext cx="1690245" cy="168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1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766872"/>
          </a:xfrm>
        </p:spPr>
        <p:txBody>
          <a:bodyPr>
            <a:normAutofit/>
          </a:bodyPr>
          <a:lstStyle>
            <a:lvl1pPr>
              <a:defRPr sz="3200" cap="none"/>
            </a:lvl1pPr>
          </a:lstStyle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685330" y="1526494"/>
            <a:ext cx="7772870" cy="4951485"/>
          </a:xfrm>
        </p:spPr>
        <p:txBody>
          <a:bodyPr/>
          <a:lstStyle>
            <a:lvl1pPr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it-IT" dirty="0" smtClean="0"/>
              <a:t>Modifica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6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805355"/>
          </a:xfr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616289"/>
            <a:ext cx="3829520" cy="4836036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616289"/>
            <a:ext cx="3829050" cy="4836036"/>
          </a:xfrm>
        </p:spPr>
        <p:txBody>
          <a:bodyPr/>
          <a:lstStyle/>
          <a:p>
            <a:pPr lvl="0"/>
            <a:r>
              <a:rPr lang="it-IT" dirty="0" smtClean="0"/>
              <a:t>Modifica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2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0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2349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792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603460"/>
            <a:ext cx="7773339" cy="486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Modifica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8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70" r:id="rId3"/>
    <p:sldLayoutId id="2147484072" r:id="rId4"/>
    <p:sldLayoutId id="2147484079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2800" dirty="0" smtClean="0"/>
              <a:t>Corso di laurea in Informatica</a:t>
            </a:r>
            <a:br>
              <a:rPr lang="it-IT" sz="28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Programmazione WEB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Regular </a:t>
            </a:r>
            <a:r>
              <a:rPr lang="it-IT" dirty="0" err="1" smtClean="0"/>
              <a:t>expressions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320206" y="5608376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a.a</a:t>
            </a:r>
            <a:r>
              <a:rPr lang="it-IT" smtClean="0"/>
              <a:t> </a:t>
            </a:r>
            <a:r>
              <a:rPr lang="it-IT" smtClean="0"/>
              <a:t>2017-2018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40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2699" y="0"/>
            <a:ext cx="7773338" cy="766872"/>
          </a:xfrm>
        </p:spPr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4: Phone </a:t>
            </a:r>
            <a:r>
              <a:rPr lang="it-IT" dirty="0" err="1"/>
              <a:t>Number</a:t>
            </a:r>
            <a:r>
              <a:rPr lang="it-IT" dirty="0"/>
              <a:t> </a:t>
            </a:r>
            <a:r>
              <a:rPr lang="it-IT" dirty="0" err="1"/>
              <a:t>validation</a:t>
            </a:r>
            <a:r>
              <a:rPr lang="it-IT" dirty="0"/>
              <a:t> </a:t>
            </a:r>
            <a:r>
              <a:rPr lang="it-IT" dirty="0" smtClean="0"/>
              <a:t>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>
          <a:xfrm>
            <a:off x="685330" y="590074"/>
            <a:ext cx="7772870" cy="6267926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dirty="0"/>
              <a:t>To </a:t>
            </a:r>
            <a:r>
              <a:rPr lang="it-IT" dirty="0" err="1"/>
              <a:t>valid</a:t>
            </a:r>
            <a:r>
              <a:rPr lang="it-IT" dirty="0"/>
              <a:t> a </a:t>
            </a:r>
            <a:r>
              <a:rPr lang="it-IT" dirty="0" err="1"/>
              <a:t>phone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</a:t>
            </a:r>
          </a:p>
          <a:p>
            <a:pPr>
              <a:spcBef>
                <a:spcPts val="0"/>
              </a:spcBef>
            </a:pPr>
            <a:r>
              <a:rPr lang="it-IT" dirty="0"/>
              <a:t>XXX-XXX-XXXX</a:t>
            </a:r>
          </a:p>
          <a:p>
            <a:pPr>
              <a:spcBef>
                <a:spcPts val="0"/>
              </a:spcBef>
            </a:pPr>
            <a:r>
              <a:rPr lang="it-IT" dirty="0"/>
              <a:t>XXX.XXX.XXXX</a:t>
            </a:r>
          </a:p>
          <a:p>
            <a:pPr>
              <a:spcBef>
                <a:spcPts val="0"/>
              </a:spcBef>
            </a:pPr>
            <a:r>
              <a:rPr lang="it-IT" dirty="0"/>
              <a:t>XXX XXX XXXX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use the </a:t>
            </a:r>
            <a:r>
              <a:rPr lang="it-IT" dirty="0" err="1"/>
              <a:t>following</a:t>
            </a:r>
            <a:r>
              <a:rPr lang="it-IT" dirty="0"/>
              <a:t> code</a:t>
            </a:r>
            <a:r>
              <a:rPr lang="it-IT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b="1" dirty="0" err="1"/>
              <a:t>function</a:t>
            </a:r>
            <a:r>
              <a:rPr lang="it-IT" dirty="0"/>
              <a:t> </a:t>
            </a:r>
            <a:r>
              <a:rPr lang="it-IT" dirty="0" err="1"/>
              <a:t>phonenumber</a:t>
            </a:r>
            <a:r>
              <a:rPr lang="it-IT" dirty="0"/>
              <a:t>(</a:t>
            </a:r>
            <a:r>
              <a:rPr lang="it-IT" dirty="0" err="1"/>
              <a:t>inputtxt</a:t>
            </a:r>
            <a:r>
              <a:rPr lang="it-IT" dirty="0"/>
              <a:t>)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bg-BG" dirty="0"/>
              <a:t>{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s-IS" dirty="0"/>
              <a:t>  </a:t>
            </a:r>
            <a:r>
              <a:rPr lang="is-IS" b="1" dirty="0"/>
              <a:t>var</a:t>
            </a:r>
            <a:r>
              <a:rPr lang="is-IS" dirty="0"/>
              <a:t> phoneno = /^\</a:t>
            </a:r>
            <a:r>
              <a:rPr lang="is-IS" dirty="0" smtClean="0"/>
              <a:t>((</a:t>
            </a:r>
            <a:r>
              <a:rPr lang="is-IS" dirty="0"/>
              <a:t>[0-9]{3})\)?[-. </a:t>
            </a:r>
            <a:r>
              <a:rPr lang="is-IS" dirty="0" smtClean="0"/>
              <a:t>] (</a:t>
            </a:r>
            <a:r>
              <a:rPr lang="is-IS" dirty="0"/>
              <a:t>[0-9]{3}</a:t>
            </a:r>
            <a:r>
              <a:rPr lang="is-IS" dirty="0" smtClean="0"/>
              <a:t>)?[</a:t>
            </a:r>
            <a:r>
              <a:rPr lang="is-IS" dirty="0"/>
              <a:t>-. </a:t>
            </a:r>
            <a:r>
              <a:rPr lang="is-IS" smtClean="0"/>
              <a:t>](</a:t>
            </a:r>
            <a:r>
              <a:rPr lang="is-IS" dirty="0"/>
              <a:t>[0-9]{4})$/;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/>
              <a:t>  </a:t>
            </a:r>
            <a:r>
              <a:rPr lang="it-IT" b="1" dirty="0" err="1"/>
              <a:t>if</a:t>
            </a:r>
            <a:r>
              <a:rPr lang="it-IT" dirty="0"/>
              <a:t>((</a:t>
            </a:r>
            <a:r>
              <a:rPr lang="it-IT" dirty="0" err="1"/>
              <a:t>inputtxt.value.match</a:t>
            </a:r>
            <a:r>
              <a:rPr lang="it-IT" dirty="0"/>
              <a:t>(</a:t>
            </a:r>
            <a:r>
              <a:rPr lang="it-IT" dirty="0" err="1"/>
              <a:t>phoneno</a:t>
            </a:r>
            <a:r>
              <a:rPr lang="it-IT" dirty="0"/>
              <a:t>))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s-IS" dirty="0"/>
              <a:t>        {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/>
              <a:t>      </a:t>
            </a:r>
            <a:r>
              <a:rPr lang="pl-PL" b="1" dirty="0"/>
              <a:t>return</a:t>
            </a:r>
            <a:r>
              <a:rPr lang="pl-PL" dirty="0"/>
              <a:t> </a:t>
            </a:r>
            <a:r>
              <a:rPr lang="pl-PL" b="1" dirty="0" err="1"/>
              <a:t>true</a:t>
            </a:r>
            <a:r>
              <a:rPr lang="pl-PL" dirty="0"/>
              <a:t>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s-IS" dirty="0"/>
              <a:t>        }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s-IS" dirty="0"/>
              <a:t>      </a:t>
            </a:r>
            <a:r>
              <a:rPr lang="is-IS" b="1" dirty="0"/>
              <a:t>else</a:t>
            </a:r>
            <a:r>
              <a:rPr lang="is-IS" dirty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s-IS" dirty="0"/>
              <a:t>        {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s-IS" dirty="0"/>
              <a:t>        alert("message");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s-IS" dirty="0"/>
              <a:t>        </a:t>
            </a:r>
            <a:r>
              <a:rPr lang="is-IS" b="1" dirty="0"/>
              <a:t>return</a:t>
            </a:r>
            <a:r>
              <a:rPr lang="is-IS" dirty="0"/>
              <a:t> </a:t>
            </a:r>
            <a:r>
              <a:rPr lang="is-IS" b="1" dirty="0"/>
              <a:t>false</a:t>
            </a:r>
            <a:r>
              <a:rPr lang="is-IS" dirty="0"/>
              <a:t>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s-IS" dirty="0"/>
              <a:t>        }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bg-BG" dirty="0"/>
              <a:t>}  </a:t>
            </a:r>
          </a:p>
          <a:p>
            <a:pPr>
              <a:spcBef>
                <a:spcPts val="0"/>
              </a:spcBef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920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/>
              <a:t>More Information on Regular Expressions</a:t>
            </a:r>
          </a:p>
        </p:txBody>
      </p:sp>
      <p:sp>
        <p:nvSpPr>
          <p:cNvPr id="19107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450706"/>
            <a:ext cx="8686800" cy="529950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8000"/>
              </a:lnSpc>
            </a:pPr>
            <a:r>
              <a:rPr lang="en-US" cap="none" dirty="0" smtClean="0"/>
              <a:t>Online API references given earlier</a:t>
            </a:r>
            <a:br>
              <a:rPr lang="en-US" cap="none" dirty="0" smtClean="0"/>
            </a:br>
            <a:r>
              <a:rPr lang="en-US" cap="none" dirty="0" smtClean="0"/>
              <a:t>(see </a:t>
            </a:r>
            <a:r>
              <a:rPr lang="en-US" cap="none" dirty="0" err="1" smtClean="0"/>
              <a:t>regexp</a:t>
            </a:r>
            <a:r>
              <a:rPr lang="en-US" cap="none" dirty="0" smtClean="0"/>
              <a:t> class)</a:t>
            </a:r>
          </a:p>
          <a:p>
            <a:pPr lvl="1">
              <a:lnSpc>
                <a:spcPct val="98000"/>
              </a:lnSpc>
            </a:pPr>
            <a:r>
              <a:rPr lang="en-US" cap="none" dirty="0" smtClean="0"/>
              <a:t>Http://www.W3schools.Com/</a:t>
            </a:r>
            <a:r>
              <a:rPr lang="en-US" cap="none" dirty="0" err="1" smtClean="0"/>
              <a:t>jsref</a:t>
            </a:r>
            <a:r>
              <a:rPr lang="en-US" cap="none" dirty="0" smtClean="0"/>
              <a:t>/</a:t>
            </a:r>
            <a:r>
              <a:rPr lang="en-US" cap="none" dirty="0" err="1" smtClean="0"/>
              <a:t>jsref_obj_regexp.Asp</a:t>
            </a:r>
            <a:endParaRPr lang="en-US" cap="none" dirty="0" smtClean="0"/>
          </a:p>
          <a:p>
            <a:pPr lvl="1">
              <a:lnSpc>
                <a:spcPct val="98000"/>
              </a:lnSpc>
            </a:pPr>
            <a:r>
              <a:rPr lang="en-US" cap="none" dirty="0" smtClean="0"/>
              <a:t>Http://</a:t>
            </a:r>
            <a:r>
              <a:rPr lang="en-US" cap="none" dirty="0" err="1" smtClean="0"/>
              <a:t>www.Devguru.Com</a:t>
            </a:r>
            <a:r>
              <a:rPr lang="en-US" cap="none" dirty="0" smtClean="0"/>
              <a:t>/technologies/</a:t>
            </a:r>
            <a:r>
              <a:rPr lang="en-US" cap="none" dirty="0" err="1" smtClean="0"/>
              <a:t>ecmascript</a:t>
            </a:r>
            <a:r>
              <a:rPr lang="en-US" cap="none" dirty="0" smtClean="0"/>
              <a:t>/</a:t>
            </a:r>
            <a:r>
              <a:rPr lang="en-US" cap="none" dirty="0" err="1" smtClean="0"/>
              <a:t>quickref</a:t>
            </a:r>
            <a:r>
              <a:rPr lang="en-US" cap="none" dirty="0" smtClean="0"/>
              <a:t>/</a:t>
            </a:r>
            <a:r>
              <a:rPr lang="en-US" cap="none" dirty="0" err="1" smtClean="0"/>
              <a:t>regexp.Html</a:t>
            </a:r>
            <a:endParaRPr lang="en-US" cap="none" dirty="0" smtClean="0"/>
          </a:p>
          <a:p>
            <a:pPr>
              <a:lnSpc>
                <a:spcPct val="98000"/>
              </a:lnSpc>
            </a:pPr>
            <a:r>
              <a:rPr lang="en-US" cap="none" dirty="0" err="1" smtClean="0"/>
              <a:t>Javascript</a:t>
            </a:r>
            <a:r>
              <a:rPr lang="en-US" cap="none" dirty="0" smtClean="0"/>
              <a:t> regular </a:t>
            </a:r>
            <a:br>
              <a:rPr lang="en-US" cap="none" dirty="0" smtClean="0"/>
            </a:br>
            <a:r>
              <a:rPr lang="en-US" cap="none" dirty="0" smtClean="0"/>
              <a:t>expression tutorials</a:t>
            </a:r>
          </a:p>
          <a:p>
            <a:pPr lvl="1">
              <a:lnSpc>
                <a:spcPct val="98000"/>
              </a:lnSpc>
            </a:pPr>
            <a:r>
              <a:rPr lang="en-US" cap="none" dirty="0" smtClean="0"/>
              <a:t>Http://</a:t>
            </a:r>
            <a:r>
              <a:rPr lang="en-US" cap="none" dirty="0" err="1" smtClean="0"/>
              <a:t>www.Evolt.Org</a:t>
            </a:r>
            <a:r>
              <a:rPr lang="en-US" cap="none" dirty="0" smtClean="0"/>
              <a:t>/article/</a:t>
            </a:r>
            <a:br>
              <a:rPr lang="en-US" cap="none" dirty="0" smtClean="0"/>
            </a:br>
            <a:r>
              <a:rPr lang="en-US" cap="none" dirty="0" err="1" smtClean="0"/>
              <a:t>regular_expressions_in</a:t>
            </a:r>
            <a:r>
              <a:rPr lang="en-US" cap="none" dirty="0" smtClean="0"/>
              <a:t>_</a:t>
            </a:r>
            <a:br>
              <a:rPr lang="en-US" cap="none" dirty="0" smtClean="0"/>
            </a:br>
            <a:r>
              <a:rPr lang="en-US" cap="none" dirty="0" err="1" smtClean="0"/>
              <a:t>javascript</a:t>
            </a:r>
            <a:r>
              <a:rPr lang="en-US" cap="none" dirty="0" smtClean="0"/>
              <a:t>/17/36435/</a:t>
            </a:r>
          </a:p>
          <a:p>
            <a:pPr lvl="1">
              <a:lnSpc>
                <a:spcPct val="98000"/>
              </a:lnSpc>
            </a:pPr>
            <a:r>
              <a:rPr lang="en-US" cap="none" dirty="0" smtClean="0"/>
              <a:t>Http://</a:t>
            </a:r>
            <a:r>
              <a:rPr lang="en-US" cap="none" dirty="0" err="1" smtClean="0"/>
              <a:t>www.Javascriptkit.Com</a:t>
            </a:r>
            <a:r>
              <a:rPr lang="en-US" cap="none" dirty="0" smtClean="0"/>
              <a:t>/</a:t>
            </a:r>
            <a:br>
              <a:rPr lang="en-US" cap="none" dirty="0" smtClean="0"/>
            </a:br>
            <a:r>
              <a:rPr lang="en-US" cap="none" dirty="0" err="1" smtClean="0"/>
              <a:t>javatutors</a:t>
            </a:r>
            <a:r>
              <a:rPr lang="en-US" cap="none" dirty="0" smtClean="0"/>
              <a:t>/</a:t>
            </a:r>
            <a:r>
              <a:rPr lang="en-US" cap="none" dirty="0" err="1" smtClean="0"/>
              <a:t>re.Shtml</a:t>
            </a:r>
            <a:endParaRPr lang="en-US" cap="none" dirty="0" smtClean="0"/>
          </a:p>
          <a:p>
            <a:endParaRPr lang="en-US" cap="none" dirty="0"/>
          </a:p>
        </p:txBody>
      </p:sp>
      <p:pic>
        <p:nvPicPr>
          <p:cNvPr id="5" name="Picture 4" descr="xkcd_regular_expressio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00550" y="2812289"/>
            <a:ext cx="2769798" cy="3736150"/>
          </a:xfrm>
          <a:prstGeom prst="rect">
            <a:avLst/>
          </a:prstGeom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ltGray">
          <a:xfrm>
            <a:off x="4914899" y="6581003"/>
            <a:ext cx="1943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Arial Narrow" pitchFamily="34" charset="0"/>
              </a:rPr>
              <a:t>From Randall Munroe and xkcd.com</a:t>
            </a:r>
          </a:p>
        </p:txBody>
      </p:sp>
    </p:spTree>
    <p:extLst>
      <p:ext uri="{BB962C8B-B14F-4D97-AF65-F5344CB8AC3E}">
        <p14:creationId xmlns:p14="http://schemas.microsoft.com/office/powerpoint/2010/main" val="293285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Regular </a:t>
            </a:r>
            <a:r>
              <a:rPr lang="it-IT" dirty="0" err="1" smtClean="0"/>
              <a:t>Expressions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b="1" dirty="0">
                <a:solidFill>
                  <a:srgbClr val="FF0000"/>
                </a:solidFill>
              </a:rPr>
              <a:t>regular </a:t>
            </a:r>
            <a:r>
              <a:rPr lang="it-IT" b="1" dirty="0" err="1">
                <a:solidFill>
                  <a:srgbClr val="FF0000"/>
                </a:solidFill>
              </a:rPr>
              <a:t>expression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describes</a:t>
            </a:r>
            <a:r>
              <a:rPr lang="it-IT" dirty="0"/>
              <a:t> a pattern of </a:t>
            </a:r>
            <a:r>
              <a:rPr lang="it-IT" dirty="0" err="1"/>
              <a:t>characters</a:t>
            </a:r>
            <a:r>
              <a:rPr lang="it-IT" dirty="0"/>
              <a:t>.</a:t>
            </a:r>
          </a:p>
          <a:p>
            <a:r>
              <a:rPr lang="it-IT" dirty="0"/>
              <a:t>Regular </a:t>
            </a:r>
            <a:r>
              <a:rPr lang="it-IT" dirty="0" err="1"/>
              <a:t>expressions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pattern-</a:t>
            </a:r>
            <a:r>
              <a:rPr lang="it-IT" dirty="0" err="1"/>
              <a:t>matching</a:t>
            </a:r>
            <a:r>
              <a:rPr lang="it-IT" dirty="0"/>
              <a:t> and "</a:t>
            </a:r>
            <a:r>
              <a:rPr lang="it-IT" dirty="0" err="1"/>
              <a:t>search</a:t>
            </a:r>
            <a:r>
              <a:rPr lang="it-IT" dirty="0"/>
              <a:t>-and-</a:t>
            </a:r>
            <a:r>
              <a:rPr lang="it-IT" dirty="0" err="1"/>
              <a:t>replace</a:t>
            </a:r>
            <a:r>
              <a:rPr lang="it-IT" dirty="0"/>
              <a:t>" </a:t>
            </a:r>
            <a:r>
              <a:rPr lang="it-IT" dirty="0" err="1"/>
              <a:t>functions</a:t>
            </a:r>
            <a:r>
              <a:rPr lang="it-IT" dirty="0"/>
              <a:t> on text.</a:t>
            </a:r>
          </a:p>
        </p:txBody>
      </p:sp>
    </p:spTree>
    <p:extLst>
      <p:ext uri="{BB962C8B-B14F-4D97-AF65-F5344CB8AC3E}">
        <p14:creationId xmlns:p14="http://schemas.microsoft.com/office/powerpoint/2010/main" val="6081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59673" y="-128277"/>
            <a:ext cx="7773338" cy="766872"/>
          </a:xfrm>
        </p:spPr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Expressions: Overview</a:t>
            </a:r>
            <a:endParaRPr lang="en-US" dirty="0"/>
          </a:p>
        </p:txBody>
      </p:sp>
      <p:sp>
        <p:nvSpPr>
          <p:cNvPr id="19097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4300" y="298671"/>
            <a:ext cx="9029700" cy="59436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cap="none" dirty="0" smtClean="0"/>
              <a:t>You specify a </a:t>
            </a:r>
            <a:r>
              <a:rPr lang="en-US" sz="2600" cap="none" dirty="0" err="1" smtClean="0"/>
              <a:t>regexp</a:t>
            </a:r>
            <a:r>
              <a:rPr lang="en-US" sz="2600" cap="none" dirty="0" smtClean="0"/>
              <a:t> with /pattern/</a:t>
            </a:r>
          </a:p>
          <a:p>
            <a:pPr lvl="1">
              <a:spcBef>
                <a:spcPts val="0"/>
              </a:spcBef>
            </a:pPr>
            <a:r>
              <a:rPr lang="en-US" sz="2200" i="1" cap="none" dirty="0" smtClean="0"/>
              <a:t>Not</a:t>
            </a:r>
            <a:r>
              <a:rPr lang="en-US" sz="2200" cap="none" dirty="0" smtClean="0"/>
              <a:t> with a string as in java and many other languages</a:t>
            </a:r>
          </a:p>
          <a:p>
            <a:pPr>
              <a:spcBef>
                <a:spcPts val="0"/>
              </a:spcBef>
            </a:pPr>
            <a:r>
              <a:rPr lang="en-US" sz="2600" cap="none" dirty="0" smtClean="0"/>
              <a:t>Most special characters same as in java/</a:t>
            </a:r>
            <a:r>
              <a:rPr lang="en-US" sz="2600" cap="none" dirty="0" err="1" smtClean="0"/>
              <a:t>unix</a:t>
            </a:r>
            <a:r>
              <a:rPr lang="en-US" sz="2600" cap="none" dirty="0" smtClean="0"/>
              <a:t>/</a:t>
            </a:r>
            <a:r>
              <a:rPr lang="en-US" sz="2600" cap="none" dirty="0" err="1" smtClean="0"/>
              <a:t>perl</a:t>
            </a:r>
            <a:endParaRPr lang="en-US" sz="2600" cap="none" dirty="0" smtClean="0"/>
          </a:p>
          <a:p>
            <a:pPr lvl="1">
              <a:spcBef>
                <a:spcPts val="0"/>
              </a:spcBef>
            </a:pPr>
            <a:r>
              <a:rPr lang="en-US" sz="2200" cap="none" dirty="0" smtClean="0"/>
              <a:t>^, $, .        – Beginning, end of string, any one char</a:t>
            </a:r>
          </a:p>
          <a:p>
            <a:pPr lvl="1">
              <a:spcBef>
                <a:spcPts val="0"/>
              </a:spcBef>
            </a:pPr>
            <a:r>
              <a:rPr lang="en-US" sz="2200" cap="none" dirty="0" smtClean="0"/>
              <a:t>\                – Escape what would otherwise be a special character</a:t>
            </a:r>
          </a:p>
          <a:p>
            <a:pPr lvl="1">
              <a:spcBef>
                <a:spcPts val="0"/>
              </a:spcBef>
            </a:pPr>
            <a:r>
              <a:rPr lang="en-US" sz="2200" cap="none" dirty="0" smtClean="0"/>
              <a:t>*, +, ?       – 0 or more, 1 or more, 0 or 1 occurrences</a:t>
            </a:r>
          </a:p>
          <a:p>
            <a:pPr lvl="1">
              <a:spcBef>
                <a:spcPts val="0"/>
              </a:spcBef>
            </a:pPr>
            <a:r>
              <a:rPr lang="en-US" sz="2200" cap="none" dirty="0" smtClean="0"/>
              <a:t>{N}, {n,}   – exactly n, n or more occurrences</a:t>
            </a:r>
          </a:p>
          <a:p>
            <a:pPr lvl="1">
              <a:spcBef>
                <a:spcPts val="0"/>
              </a:spcBef>
            </a:pPr>
            <a:r>
              <a:rPr lang="en-US" sz="2200" cap="none" dirty="0" smtClean="0"/>
              <a:t>[]               – Grouping </a:t>
            </a:r>
          </a:p>
          <a:p>
            <a:pPr lvl="1">
              <a:spcBef>
                <a:spcPts val="0"/>
              </a:spcBef>
            </a:pPr>
            <a:r>
              <a:rPr lang="en-US" sz="2200" cap="none" dirty="0" smtClean="0"/>
              <a:t>\s, \S          – whitespace, non-whitespace</a:t>
            </a:r>
          </a:p>
          <a:p>
            <a:pPr lvl="1">
              <a:spcBef>
                <a:spcPts val="0"/>
              </a:spcBef>
            </a:pPr>
            <a:r>
              <a:rPr lang="en-US" sz="2200" cap="none" dirty="0" smtClean="0"/>
              <a:t>\W, \W       – word char (letter or number), non-word char</a:t>
            </a:r>
          </a:p>
          <a:p>
            <a:pPr>
              <a:spcBef>
                <a:spcPts val="0"/>
              </a:spcBef>
            </a:pPr>
            <a:r>
              <a:rPr lang="en-US" sz="2600" cap="none" dirty="0" smtClean="0"/>
              <a:t>Modifiers</a:t>
            </a:r>
          </a:p>
          <a:p>
            <a:pPr lvl="1">
              <a:spcBef>
                <a:spcPts val="0"/>
              </a:spcBef>
            </a:pPr>
            <a:r>
              <a:rPr lang="en-US" sz="2200" cap="none" dirty="0" smtClean="0"/>
              <a:t>/Pattern/g  – do global matching (find all matches, not just first one)</a:t>
            </a:r>
          </a:p>
          <a:p>
            <a:pPr lvl="1">
              <a:spcBef>
                <a:spcPts val="0"/>
              </a:spcBef>
            </a:pPr>
            <a:r>
              <a:rPr lang="en-US" sz="2200" cap="none" dirty="0" smtClean="0"/>
              <a:t>/Pattern/</a:t>
            </a:r>
            <a:r>
              <a:rPr lang="en-US" sz="2200" cap="none" dirty="0" err="1" smtClean="0"/>
              <a:t>i</a:t>
            </a:r>
            <a:r>
              <a:rPr lang="en-US" sz="2200" cap="none" dirty="0" smtClean="0"/>
              <a:t>   – do case-insensitive matching</a:t>
            </a:r>
          </a:p>
          <a:p>
            <a:pPr lvl="1">
              <a:spcBef>
                <a:spcPts val="0"/>
              </a:spcBef>
            </a:pPr>
            <a:r>
              <a:rPr lang="en-US" sz="2200" cap="none" dirty="0" smtClean="0"/>
              <a:t>/Pattern/m – do multiline matching</a:t>
            </a:r>
            <a:endParaRPr lang="en-US" sz="2200" cap="none" dirty="0"/>
          </a:p>
        </p:txBody>
      </p:sp>
    </p:spTree>
    <p:extLst>
      <p:ext uri="{BB962C8B-B14F-4D97-AF65-F5344CB8AC3E}">
        <p14:creationId xmlns:p14="http://schemas.microsoft.com/office/powerpoint/2010/main" val="187565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97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86" y="0"/>
            <a:ext cx="7773338" cy="766872"/>
          </a:xfrm>
        </p:spPr>
        <p:txBody>
          <a:bodyPr/>
          <a:lstStyle/>
          <a:p>
            <a:r>
              <a:rPr lang="en-US" dirty="0" smtClean="0">
                <a:latin typeface="Arial Narrow" panose="020B0606020202030204" pitchFamily="34" charset="0"/>
              </a:rPr>
              <a:t>String Methods that Use Regular Expressions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5966" y="709157"/>
            <a:ext cx="8915400" cy="59436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cap="none" dirty="0" smtClean="0"/>
              <a:t>Replace</a:t>
            </a:r>
          </a:p>
          <a:p>
            <a:pPr lvl="1">
              <a:spcBef>
                <a:spcPts val="0"/>
              </a:spcBef>
            </a:pPr>
            <a:r>
              <a:rPr lang="en-US" cap="none" dirty="0" smtClean="0"/>
              <a:t>Replaces all places that match the regular expression with a replacement string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b="1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Axbxxcxxxd</a:t>
            </a:r>
            <a:r>
              <a:rPr lang="en-US" b="1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".Replace(/x+/g, "q") </a:t>
            </a:r>
            <a:r>
              <a:rPr lang="en-US" b="1" cap="none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b="1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aqbqcqd</a:t>
            </a:r>
            <a:r>
              <a:rPr lang="en-US" b="1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spcBef>
                <a:spcPts val="0"/>
              </a:spcBef>
            </a:pPr>
            <a:r>
              <a:rPr lang="en-US" cap="none" dirty="0" smtClean="0"/>
              <a:t>Match</a:t>
            </a:r>
          </a:p>
          <a:p>
            <a:pPr lvl="1">
              <a:spcBef>
                <a:spcPts val="0"/>
              </a:spcBef>
            </a:pPr>
            <a:r>
              <a:rPr lang="en-US" cap="none" dirty="0" smtClean="0"/>
              <a:t>Returns array of parts of the string that </a:t>
            </a:r>
            <a:r>
              <a:rPr lang="en-US" i="1" cap="none" dirty="0" smtClean="0"/>
              <a:t>match</a:t>
            </a:r>
            <a:r>
              <a:rPr lang="en-US" cap="none" dirty="0" smtClean="0"/>
              <a:t> the regular expression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b="1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Axbxxcxxxd</a:t>
            </a:r>
            <a:r>
              <a:rPr lang="en-US" b="1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".Match(/x+/g) </a:t>
            </a:r>
            <a:r>
              <a:rPr lang="en-US" b="1" cap="none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b="1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["x", "xx", "xxx"]</a:t>
            </a:r>
          </a:p>
          <a:p>
            <a:pPr>
              <a:spcBef>
                <a:spcPts val="0"/>
              </a:spcBef>
            </a:pPr>
            <a:r>
              <a:rPr lang="en-US" cap="none" dirty="0" smtClean="0"/>
              <a:t>Split</a:t>
            </a:r>
          </a:p>
          <a:p>
            <a:pPr lvl="1">
              <a:spcBef>
                <a:spcPts val="0"/>
              </a:spcBef>
            </a:pPr>
            <a:r>
              <a:rPr lang="en-US" cap="none" dirty="0" smtClean="0"/>
              <a:t>Returns array of all parts of the string that </a:t>
            </a:r>
            <a:r>
              <a:rPr lang="en-US" i="1" cap="none" dirty="0" smtClean="0"/>
              <a:t>are in between </a:t>
            </a:r>
            <a:r>
              <a:rPr lang="en-US" cap="none" dirty="0" smtClean="0"/>
              <a:t>the regular expressions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b="1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Axbxxcxxxd</a:t>
            </a:r>
            <a:r>
              <a:rPr lang="en-US" b="1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".Split(/x+/) </a:t>
            </a:r>
            <a:r>
              <a:rPr lang="en-US" b="1" cap="none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b="1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["a", "b", "c", "d"]</a:t>
            </a:r>
          </a:p>
          <a:p>
            <a:pPr>
              <a:spcBef>
                <a:spcPts val="0"/>
              </a:spcBef>
            </a:pPr>
            <a:r>
              <a:rPr lang="en-US" cap="none" dirty="0" smtClean="0"/>
              <a:t>Search</a:t>
            </a:r>
          </a:p>
          <a:p>
            <a:pPr lvl="1">
              <a:spcBef>
                <a:spcPts val="0"/>
              </a:spcBef>
            </a:pPr>
            <a:r>
              <a:rPr lang="en-US" cap="none" dirty="0" smtClean="0"/>
              <a:t>Returns the position of the first place that matches the regular expression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b="1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Axbxxcxxxd</a:t>
            </a:r>
            <a:r>
              <a:rPr lang="en-US" b="1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".Search(/x+/) </a:t>
            </a:r>
            <a:r>
              <a:rPr lang="en-US" b="1" cap="none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b="1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08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Expression: Examples</a:t>
            </a:r>
          </a:p>
        </p:txBody>
      </p:sp>
      <p:pic>
        <p:nvPicPr>
          <p:cNvPr id="1911815" name="Picture 7" descr="regex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860202"/>
            <a:ext cx="4514850" cy="5802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382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Example1: username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dirty="0"/>
              <a:t>JavaScript code for </a:t>
            </a:r>
            <a:r>
              <a:rPr lang="it-IT" dirty="0" err="1"/>
              <a:t>validating</a:t>
            </a:r>
            <a:r>
              <a:rPr lang="it-IT" dirty="0"/>
              <a:t>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name</a:t>
            </a:r>
            <a:endParaRPr lang="it-IT" dirty="0"/>
          </a:p>
          <a:p>
            <a:pPr marL="0" indent="0">
              <a:spcBef>
                <a:spcPts val="0"/>
              </a:spcBef>
              <a:buNone/>
            </a:pPr>
            <a:r>
              <a:rPr lang="it-IT" dirty="0" err="1"/>
              <a:t>view</a:t>
            </a:r>
            <a:r>
              <a:rPr lang="it-IT" dirty="0"/>
              <a:t> </a:t>
            </a:r>
            <a:r>
              <a:rPr lang="it-IT" dirty="0" err="1"/>
              <a:t>plaincopy</a:t>
            </a:r>
            <a:r>
              <a:rPr lang="it-IT" dirty="0"/>
              <a:t> to </a:t>
            </a:r>
            <a:r>
              <a:rPr lang="it-IT" dirty="0" err="1"/>
              <a:t>clipboardprint</a:t>
            </a:r>
            <a:r>
              <a:rPr lang="it-IT" dirty="0"/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b="1" dirty="0" err="1"/>
              <a:t>function</a:t>
            </a:r>
            <a:r>
              <a:rPr lang="it-IT" dirty="0"/>
              <a:t> </a:t>
            </a:r>
            <a:r>
              <a:rPr lang="it-IT" dirty="0" err="1"/>
              <a:t>allLetter</a:t>
            </a:r>
            <a:r>
              <a:rPr lang="it-IT" dirty="0"/>
              <a:t>(</a:t>
            </a:r>
            <a:r>
              <a:rPr lang="it-IT" dirty="0" err="1"/>
              <a:t>uname</a:t>
            </a:r>
            <a:r>
              <a:rPr lang="it-IT" dirty="0"/>
              <a:t>)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s-IS" dirty="0"/>
              <a:t>{ 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b="1" dirty="0" smtClean="0"/>
              <a:t>	var</a:t>
            </a:r>
            <a:r>
              <a:rPr lang="sk-SK" dirty="0"/>
              <a:t> letters = /^[A-Za-z]+$/;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b="1" dirty="0" smtClean="0"/>
              <a:t>	if</a:t>
            </a:r>
            <a:r>
              <a:rPr lang="sk-SK" dirty="0"/>
              <a:t>(uname.value.match(letters))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 smtClean="0"/>
              <a:t>	</a:t>
            </a:r>
            <a:r>
              <a:rPr lang="bg-BG" dirty="0" smtClean="0"/>
              <a:t>{</a:t>
            </a:r>
            <a:r>
              <a:rPr lang="bg-BG" dirty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b="1" dirty="0" smtClean="0"/>
              <a:t>		</a:t>
            </a:r>
            <a:r>
              <a:rPr lang="it-IT" b="1" dirty="0" err="1" smtClean="0"/>
              <a:t>return</a:t>
            </a:r>
            <a:r>
              <a:rPr lang="it-IT" dirty="0"/>
              <a:t> </a:t>
            </a:r>
            <a:r>
              <a:rPr lang="it-IT" b="1" dirty="0" err="1"/>
              <a:t>true</a:t>
            </a:r>
            <a:r>
              <a:rPr lang="it-IT" dirty="0"/>
              <a:t>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 smtClean="0"/>
              <a:t>	</a:t>
            </a:r>
            <a:r>
              <a:rPr lang="bg-BG" dirty="0" smtClean="0"/>
              <a:t>}</a:t>
            </a:r>
            <a:r>
              <a:rPr lang="bg-BG" dirty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b="1" dirty="0" smtClean="0"/>
              <a:t>	else</a:t>
            </a:r>
            <a:r>
              <a:rPr lang="it-IT" dirty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 smtClean="0"/>
              <a:t>	</a:t>
            </a:r>
            <a:r>
              <a:rPr lang="bg-BG" dirty="0" smtClean="0"/>
              <a:t>{</a:t>
            </a:r>
            <a:r>
              <a:rPr lang="bg-BG" dirty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 smtClean="0"/>
              <a:t>	</a:t>
            </a:r>
            <a:r>
              <a:rPr lang="it-IT" dirty="0" err="1" smtClean="0"/>
              <a:t>alert</a:t>
            </a:r>
            <a:r>
              <a:rPr lang="it-IT" dirty="0"/>
              <a:t>('Username must </a:t>
            </a:r>
            <a:r>
              <a:rPr lang="it-IT" dirty="0" err="1"/>
              <a:t>have</a:t>
            </a:r>
            <a:r>
              <a:rPr lang="it-IT" dirty="0"/>
              <a:t> </a:t>
            </a:r>
            <a:r>
              <a:rPr lang="it-IT" dirty="0" err="1"/>
              <a:t>alphabet</a:t>
            </a:r>
            <a:r>
              <a:rPr lang="it-IT" dirty="0"/>
              <a:t> </a:t>
            </a:r>
            <a:r>
              <a:rPr lang="it-IT" dirty="0" err="1"/>
              <a:t>characters</a:t>
            </a:r>
            <a:r>
              <a:rPr lang="it-IT" dirty="0"/>
              <a:t> </a:t>
            </a:r>
            <a:r>
              <a:rPr lang="it-IT" dirty="0" err="1"/>
              <a:t>only</a:t>
            </a:r>
            <a:r>
              <a:rPr lang="it-IT" dirty="0"/>
              <a:t>');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 smtClean="0"/>
              <a:t>	</a:t>
            </a:r>
            <a:r>
              <a:rPr lang="it-IT" dirty="0" err="1" smtClean="0"/>
              <a:t>uname.focus</a:t>
            </a:r>
            <a:r>
              <a:rPr lang="it-IT" dirty="0"/>
              <a:t>();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b="1" dirty="0" smtClean="0"/>
              <a:t>	Return</a:t>
            </a:r>
            <a:r>
              <a:rPr lang="it-IT" dirty="0"/>
              <a:t> </a:t>
            </a:r>
            <a:r>
              <a:rPr lang="it-IT" b="1" dirty="0"/>
              <a:t>false</a:t>
            </a:r>
            <a:r>
              <a:rPr lang="it-IT" dirty="0"/>
              <a:t>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 smtClean="0"/>
              <a:t>	</a:t>
            </a:r>
            <a:r>
              <a:rPr lang="bg-BG" dirty="0" smtClean="0"/>
              <a:t>}</a:t>
            </a:r>
            <a:r>
              <a:rPr lang="bg-BG" dirty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bg-BG" dirty="0"/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135094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Example2: </a:t>
            </a:r>
            <a:r>
              <a:rPr lang="it-IT" dirty="0" err="1" smtClean="0"/>
              <a:t>useraddress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b="1" dirty="0" err="1" smtClean="0"/>
              <a:t>Function</a:t>
            </a:r>
            <a:r>
              <a:rPr lang="it-IT" dirty="0"/>
              <a:t> </a:t>
            </a:r>
            <a:r>
              <a:rPr lang="it-IT" dirty="0" err="1"/>
              <a:t>alphanumeric</a:t>
            </a:r>
            <a:r>
              <a:rPr lang="it-IT" dirty="0"/>
              <a:t>(</a:t>
            </a:r>
            <a:r>
              <a:rPr lang="it-IT" dirty="0" err="1"/>
              <a:t>uadd</a:t>
            </a:r>
            <a:r>
              <a:rPr lang="it-IT" dirty="0"/>
              <a:t>)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s-IS" dirty="0"/>
              <a:t>{ 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b="1" dirty="0" smtClean="0"/>
              <a:t>	var</a:t>
            </a:r>
            <a:r>
              <a:rPr lang="sk-SK" dirty="0"/>
              <a:t> letters = /^[0-9a-zA-Z]+$/;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b="1" dirty="0" smtClean="0"/>
              <a:t>	if</a:t>
            </a:r>
            <a:r>
              <a:rPr lang="sk-SK" dirty="0"/>
              <a:t>(uadd.value.match(letters))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 smtClean="0"/>
              <a:t>	</a:t>
            </a:r>
            <a:r>
              <a:rPr lang="bg-BG" dirty="0" smtClean="0"/>
              <a:t>{</a:t>
            </a:r>
            <a:r>
              <a:rPr lang="bg-BG" dirty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b="1" dirty="0" smtClean="0"/>
              <a:t>	</a:t>
            </a:r>
            <a:r>
              <a:rPr lang="it-IT" b="1" dirty="0" err="1" smtClean="0"/>
              <a:t>return</a:t>
            </a:r>
            <a:r>
              <a:rPr lang="it-IT" dirty="0"/>
              <a:t> </a:t>
            </a:r>
            <a:r>
              <a:rPr lang="it-IT" b="1" dirty="0" err="1"/>
              <a:t>true</a:t>
            </a:r>
            <a:r>
              <a:rPr lang="it-IT" dirty="0"/>
              <a:t>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 smtClean="0"/>
              <a:t>	</a:t>
            </a:r>
            <a:r>
              <a:rPr lang="bg-BG" dirty="0" smtClean="0"/>
              <a:t>}</a:t>
            </a:r>
            <a:r>
              <a:rPr lang="bg-BG" dirty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b="1" dirty="0" smtClean="0"/>
              <a:t>	else</a:t>
            </a:r>
            <a:r>
              <a:rPr lang="it-IT" dirty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 smtClean="0"/>
              <a:t>	</a:t>
            </a:r>
            <a:r>
              <a:rPr lang="bg-BG" dirty="0" smtClean="0"/>
              <a:t>{</a:t>
            </a:r>
            <a:r>
              <a:rPr lang="bg-BG" dirty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 smtClean="0"/>
              <a:t>	</a:t>
            </a:r>
            <a:r>
              <a:rPr lang="it-IT" dirty="0" err="1" smtClean="0"/>
              <a:t>alert</a:t>
            </a:r>
            <a:r>
              <a:rPr lang="it-IT" dirty="0"/>
              <a:t>('User </a:t>
            </a:r>
            <a:r>
              <a:rPr lang="it-IT" dirty="0" err="1"/>
              <a:t>address</a:t>
            </a:r>
            <a:r>
              <a:rPr lang="it-IT" dirty="0"/>
              <a:t> must </a:t>
            </a:r>
            <a:r>
              <a:rPr lang="it-IT" dirty="0" err="1"/>
              <a:t>have</a:t>
            </a:r>
            <a:r>
              <a:rPr lang="it-IT" dirty="0"/>
              <a:t> </a:t>
            </a:r>
            <a:r>
              <a:rPr lang="it-IT" dirty="0" err="1"/>
              <a:t>alphanumeric</a:t>
            </a:r>
            <a:r>
              <a:rPr lang="it-IT" dirty="0"/>
              <a:t> </a:t>
            </a:r>
            <a:r>
              <a:rPr lang="it-IT" dirty="0" err="1"/>
              <a:t>characters</a:t>
            </a:r>
            <a:r>
              <a:rPr lang="it-IT" dirty="0"/>
              <a:t> </a:t>
            </a:r>
            <a:r>
              <a:rPr lang="it-IT" dirty="0" err="1"/>
              <a:t>only</a:t>
            </a:r>
            <a:r>
              <a:rPr lang="it-IT" dirty="0"/>
              <a:t>');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 smtClean="0"/>
              <a:t>	</a:t>
            </a:r>
            <a:r>
              <a:rPr lang="it-IT" dirty="0" err="1" smtClean="0"/>
              <a:t>uadd.focus</a:t>
            </a:r>
            <a:r>
              <a:rPr lang="it-IT" dirty="0"/>
              <a:t>();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b="1" dirty="0" smtClean="0"/>
              <a:t>	</a:t>
            </a:r>
            <a:r>
              <a:rPr lang="it-IT" b="1" dirty="0" err="1" smtClean="0"/>
              <a:t>return</a:t>
            </a:r>
            <a:r>
              <a:rPr lang="it-IT" dirty="0"/>
              <a:t> </a:t>
            </a:r>
            <a:r>
              <a:rPr lang="it-IT" b="1" dirty="0"/>
              <a:t>false</a:t>
            </a:r>
            <a:r>
              <a:rPr lang="it-IT" dirty="0"/>
              <a:t>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 smtClean="0"/>
              <a:t>	</a:t>
            </a:r>
            <a:r>
              <a:rPr lang="bg-BG" dirty="0" smtClean="0"/>
              <a:t>}</a:t>
            </a:r>
            <a:r>
              <a:rPr lang="bg-BG" dirty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bg-BG" dirty="0"/>
              <a:t>}  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40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Example3: </a:t>
            </a:r>
            <a:r>
              <a:rPr lang="it-IT" dirty="0"/>
              <a:t>JavaScript code for </a:t>
            </a:r>
            <a:r>
              <a:rPr lang="it-IT" dirty="0" err="1"/>
              <a:t>validating</a:t>
            </a:r>
            <a:r>
              <a:rPr lang="it-IT" dirty="0"/>
              <a:t> email format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b="1" dirty="0" err="1"/>
              <a:t>function</a:t>
            </a:r>
            <a:r>
              <a:rPr lang="it-IT" dirty="0"/>
              <a:t> </a:t>
            </a:r>
            <a:r>
              <a:rPr lang="it-IT" dirty="0" err="1"/>
              <a:t>ValidateEmail</a:t>
            </a:r>
            <a:r>
              <a:rPr lang="it-IT" dirty="0"/>
              <a:t>(</a:t>
            </a:r>
            <a:r>
              <a:rPr lang="it-IT" dirty="0" err="1"/>
              <a:t>uemail</a:t>
            </a:r>
            <a:r>
              <a:rPr lang="it-IT" dirty="0"/>
              <a:t>)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bg-BG" dirty="0"/>
              <a:t>{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var</a:t>
            </a:r>
            <a:r>
              <a:rPr lang="en-US" dirty="0"/>
              <a:t> </a:t>
            </a:r>
            <a:r>
              <a:rPr lang="en-US" dirty="0" err="1"/>
              <a:t>mailformat</a:t>
            </a:r>
            <a:r>
              <a:rPr lang="en-US" dirty="0"/>
              <a:t> = /^\w+([\.-]?\w+)*@\w+([\.-]?\w+)*(\.\w{2,3})+$/;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     if</a:t>
            </a:r>
            <a:r>
              <a:rPr lang="en-US" dirty="0"/>
              <a:t>(</a:t>
            </a:r>
            <a:r>
              <a:rPr lang="en-US" dirty="0" err="1"/>
              <a:t>uemail.value.match</a:t>
            </a:r>
            <a:r>
              <a:rPr lang="en-US" dirty="0"/>
              <a:t>(</a:t>
            </a:r>
            <a:r>
              <a:rPr lang="en-US" dirty="0" err="1"/>
              <a:t>mailformat</a:t>
            </a:r>
            <a:r>
              <a:rPr lang="en-US" dirty="0"/>
              <a:t>))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 smtClean="0"/>
              <a:t>    </a:t>
            </a:r>
            <a:r>
              <a:rPr lang="bg-BG" dirty="0" smtClean="0"/>
              <a:t>{</a:t>
            </a:r>
            <a:r>
              <a:rPr lang="bg-BG" dirty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b="1" dirty="0" smtClean="0"/>
              <a:t>	</a:t>
            </a:r>
            <a:r>
              <a:rPr lang="it-IT" b="1" dirty="0" err="1" smtClean="0"/>
              <a:t>return</a:t>
            </a:r>
            <a:r>
              <a:rPr lang="it-IT" dirty="0"/>
              <a:t> </a:t>
            </a:r>
            <a:r>
              <a:rPr lang="it-IT" b="1" dirty="0" err="1"/>
              <a:t>true</a:t>
            </a:r>
            <a:r>
              <a:rPr lang="it-IT" dirty="0"/>
              <a:t>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 smtClean="0"/>
              <a:t>     </a:t>
            </a:r>
            <a:r>
              <a:rPr lang="bg-BG" dirty="0" smtClean="0"/>
              <a:t>}</a:t>
            </a:r>
            <a:r>
              <a:rPr lang="bg-BG" dirty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b="1" dirty="0" smtClean="0"/>
              <a:t>     else</a:t>
            </a:r>
            <a:r>
              <a:rPr lang="it-IT" dirty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 smtClean="0"/>
              <a:t>   </a:t>
            </a:r>
            <a:r>
              <a:rPr lang="bg-BG" dirty="0" smtClean="0"/>
              <a:t>{</a:t>
            </a:r>
            <a:r>
              <a:rPr lang="bg-BG" dirty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 smtClean="0"/>
              <a:t>	</a:t>
            </a:r>
            <a:r>
              <a:rPr lang="it-IT" dirty="0" err="1" smtClean="0"/>
              <a:t>alert</a:t>
            </a:r>
            <a:r>
              <a:rPr lang="it-IT" dirty="0"/>
              <a:t>("</a:t>
            </a:r>
            <a:r>
              <a:rPr lang="it-IT" dirty="0" err="1"/>
              <a:t>You</a:t>
            </a:r>
            <a:r>
              <a:rPr lang="it-IT" dirty="0"/>
              <a:t> </a:t>
            </a:r>
            <a:r>
              <a:rPr lang="it-IT" dirty="0" err="1"/>
              <a:t>have</a:t>
            </a:r>
            <a:r>
              <a:rPr lang="it-IT" dirty="0"/>
              <a:t> </a:t>
            </a:r>
            <a:r>
              <a:rPr lang="it-IT" dirty="0" err="1"/>
              <a:t>entered</a:t>
            </a:r>
            <a:r>
              <a:rPr lang="it-IT" dirty="0"/>
              <a:t> an </a:t>
            </a:r>
            <a:r>
              <a:rPr lang="it-IT" dirty="0" err="1"/>
              <a:t>invalid</a:t>
            </a:r>
            <a:r>
              <a:rPr lang="it-IT" dirty="0"/>
              <a:t> email </a:t>
            </a:r>
            <a:r>
              <a:rPr lang="it-IT" dirty="0" err="1"/>
              <a:t>address</a:t>
            </a:r>
            <a:r>
              <a:rPr lang="it-IT" dirty="0"/>
              <a:t>!");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 smtClean="0"/>
              <a:t>	</a:t>
            </a:r>
            <a:r>
              <a:rPr lang="it-IT" dirty="0" err="1" smtClean="0"/>
              <a:t>uemail.focus</a:t>
            </a:r>
            <a:r>
              <a:rPr lang="it-IT" dirty="0"/>
              <a:t>();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b="1" dirty="0" smtClean="0"/>
              <a:t>	</a:t>
            </a:r>
            <a:r>
              <a:rPr lang="it-IT" b="1" dirty="0" err="1" smtClean="0"/>
              <a:t>return</a:t>
            </a:r>
            <a:r>
              <a:rPr lang="it-IT" dirty="0"/>
              <a:t> </a:t>
            </a:r>
            <a:r>
              <a:rPr lang="it-IT" b="1" dirty="0"/>
              <a:t>false</a:t>
            </a:r>
            <a:r>
              <a:rPr lang="it-IT" dirty="0"/>
              <a:t>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 smtClean="0"/>
              <a:t>     </a:t>
            </a:r>
            <a:r>
              <a:rPr lang="bg-BG" dirty="0" smtClean="0"/>
              <a:t>}</a:t>
            </a:r>
            <a:r>
              <a:rPr lang="bg-BG" dirty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bg-BG" dirty="0"/>
              <a:t>} 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685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59674" y="0"/>
            <a:ext cx="7773338" cy="766872"/>
          </a:xfrm>
        </p:spPr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4: </a:t>
            </a:r>
            <a:r>
              <a:rPr lang="it-IT" dirty="0"/>
              <a:t>Phone </a:t>
            </a:r>
            <a:r>
              <a:rPr lang="it-IT" dirty="0" err="1"/>
              <a:t>Number</a:t>
            </a:r>
            <a:r>
              <a:rPr lang="it-IT" dirty="0"/>
              <a:t> </a:t>
            </a:r>
            <a:r>
              <a:rPr lang="it-IT" dirty="0" err="1" smtClean="0"/>
              <a:t>validation</a:t>
            </a:r>
            <a:r>
              <a:rPr lang="it-IT" dirty="0" smtClean="0"/>
              <a:t> (1)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3"/>
          </p:nvPr>
        </p:nvSpPr>
        <p:spPr>
          <a:xfrm>
            <a:off x="685330" y="705524"/>
            <a:ext cx="7772870" cy="5772456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At first </a:t>
            </a:r>
            <a:r>
              <a:rPr lang="it-IT" dirty="0" err="1"/>
              <a:t>we</a:t>
            </a:r>
            <a:r>
              <a:rPr lang="it-IT" dirty="0"/>
              <a:t> validate a </a:t>
            </a:r>
            <a:r>
              <a:rPr lang="it-IT" dirty="0" err="1"/>
              <a:t>phone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10 </a:t>
            </a:r>
            <a:r>
              <a:rPr lang="it-IT" dirty="0" err="1"/>
              <a:t>digits</a:t>
            </a:r>
            <a:r>
              <a:rPr lang="it-IT" dirty="0"/>
              <a:t> with no comma, no </a:t>
            </a:r>
            <a:r>
              <a:rPr lang="it-IT" dirty="0" err="1"/>
              <a:t>spaces</a:t>
            </a:r>
            <a:r>
              <a:rPr lang="it-IT" dirty="0"/>
              <a:t>, no </a:t>
            </a:r>
            <a:r>
              <a:rPr lang="it-IT" dirty="0" err="1"/>
              <a:t>punctuation</a:t>
            </a:r>
            <a:r>
              <a:rPr lang="it-IT" dirty="0"/>
              <a:t> and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no + </a:t>
            </a:r>
            <a:r>
              <a:rPr lang="it-IT" dirty="0" err="1"/>
              <a:t>sign</a:t>
            </a:r>
            <a:r>
              <a:rPr lang="it-IT" dirty="0"/>
              <a:t> in front the </a:t>
            </a:r>
            <a:r>
              <a:rPr lang="it-IT" dirty="0" err="1"/>
              <a:t>number</a:t>
            </a:r>
            <a:r>
              <a:rPr lang="it-IT" dirty="0"/>
              <a:t>. </a:t>
            </a:r>
            <a:r>
              <a:rPr lang="it-IT" dirty="0" err="1"/>
              <a:t>Simply</a:t>
            </a:r>
            <a:r>
              <a:rPr lang="it-IT" dirty="0"/>
              <a:t> the </a:t>
            </a:r>
            <a:r>
              <a:rPr lang="it-IT" dirty="0" err="1"/>
              <a:t>validation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non-</a:t>
            </a:r>
            <a:r>
              <a:rPr lang="it-IT" dirty="0" err="1"/>
              <a:t>digits</a:t>
            </a:r>
            <a:r>
              <a:rPr lang="it-IT" dirty="0"/>
              <a:t> and </a:t>
            </a:r>
            <a:r>
              <a:rPr lang="it-IT" dirty="0" err="1"/>
              <a:t>permit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phone</a:t>
            </a:r>
            <a:r>
              <a:rPr lang="it-IT" dirty="0"/>
              <a:t> </a:t>
            </a:r>
            <a:r>
              <a:rPr lang="it-IT" dirty="0" err="1"/>
              <a:t>numbers</a:t>
            </a:r>
            <a:r>
              <a:rPr lang="it-IT" dirty="0"/>
              <a:t> with 10 </a:t>
            </a:r>
            <a:r>
              <a:rPr lang="it-IT" dirty="0" err="1"/>
              <a:t>digits</a:t>
            </a:r>
            <a:r>
              <a:rPr lang="it-IT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b="1" dirty="0" err="1"/>
              <a:t>function</a:t>
            </a:r>
            <a:r>
              <a:rPr lang="it-IT" dirty="0"/>
              <a:t> </a:t>
            </a:r>
            <a:r>
              <a:rPr lang="it-IT" dirty="0" err="1"/>
              <a:t>phonenumber</a:t>
            </a:r>
            <a:r>
              <a:rPr lang="it-IT" dirty="0"/>
              <a:t>(</a:t>
            </a:r>
            <a:r>
              <a:rPr lang="it-IT" dirty="0" err="1"/>
              <a:t>inputtxt</a:t>
            </a:r>
            <a:r>
              <a:rPr lang="it-IT" dirty="0"/>
              <a:t>)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bg-BG" dirty="0"/>
              <a:t>{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  </a:t>
            </a:r>
            <a:r>
              <a:rPr lang="sk-SK" b="1" dirty="0"/>
              <a:t>var</a:t>
            </a:r>
            <a:r>
              <a:rPr lang="sk-SK" dirty="0"/>
              <a:t> phoneno = /^\d{10}$/;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  </a:t>
            </a:r>
            <a:r>
              <a:rPr lang="sk-SK" b="1" dirty="0"/>
              <a:t>if</a:t>
            </a:r>
            <a:r>
              <a:rPr lang="sk-SK" dirty="0"/>
              <a:t>((inputtxt.value.match(phoneno))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s-IS" dirty="0"/>
              <a:t>        {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dirty="0"/>
              <a:t>      </a:t>
            </a:r>
            <a:r>
              <a:rPr lang="pl-PL" b="1" dirty="0"/>
              <a:t>return</a:t>
            </a:r>
            <a:r>
              <a:rPr lang="pl-PL" dirty="0"/>
              <a:t> </a:t>
            </a:r>
            <a:r>
              <a:rPr lang="pl-PL" b="1" dirty="0" err="1"/>
              <a:t>true</a:t>
            </a:r>
            <a:r>
              <a:rPr lang="pl-PL" dirty="0"/>
              <a:t>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s-IS" dirty="0"/>
              <a:t>        }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s-IS" dirty="0"/>
              <a:t>      </a:t>
            </a:r>
            <a:r>
              <a:rPr lang="is-IS" b="1" dirty="0"/>
              <a:t>else</a:t>
            </a:r>
            <a:r>
              <a:rPr lang="is-IS" dirty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s-IS" dirty="0"/>
              <a:t>        {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s-IS" dirty="0"/>
              <a:t>        alert("message");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s-IS" dirty="0"/>
              <a:t>        </a:t>
            </a:r>
            <a:r>
              <a:rPr lang="is-IS" b="1" dirty="0"/>
              <a:t>return</a:t>
            </a:r>
            <a:r>
              <a:rPr lang="is-IS" dirty="0"/>
              <a:t> </a:t>
            </a:r>
            <a:r>
              <a:rPr lang="is-IS" b="1" dirty="0"/>
              <a:t>false</a:t>
            </a:r>
            <a:r>
              <a:rPr lang="is-IS" dirty="0"/>
              <a:t>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is-IS" dirty="0"/>
              <a:t>        }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bg-BG" dirty="0"/>
              <a:t>} 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13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ccia">
  <a:themeElements>
    <a:clrScheme name="Gocci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ccia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cci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TM04033925[[fn=Goccia]]</Template>
  <TotalTime>2165</TotalTime>
  <Words>433</Words>
  <Application>Microsoft Macintosh PowerPoint</Application>
  <PresentationFormat>On-screen Show (4:3)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Narrow</vt:lpstr>
      <vt:lpstr>Calibri</vt:lpstr>
      <vt:lpstr>Courier New</vt:lpstr>
      <vt:lpstr>Tw Cen MT</vt:lpstr>
      <vt:lpstr>Wingdings</vt:lpstr>
      <vt:lpstr>Arial</vt:lpstr>
      <vt:lpstr>Goccia</vt:lpstr>
      <vt:lpstr>Corso di laurea in Informatica  Programmazione WEB</vt:lpstr>
      <vt:lpstr>Regular Expressions</vt:lpstr>
      <vt:lpstr>Regular Expressions: Overview</vt:lpstr>
      <vt:lpstr>String Methods that Use Regular Expressions</vt:lpstr>
      <vt:lpstr>Regular Expression: Examples</vt:lpstr>
      <vt:lpstr>Example1: username</vt:lpstr>
      <vt:lpstr>Example2: useraddress</vt:lpstr>
      <vt:lpstr>Example3: JavaScript code for validating email format</vt:lpstr>
      <vt:lpstr>Example 4: Phone Number validation (1)</vt:lpstr>
      <vt:lpstr>Example 4: Phone Number validation (2)</vt:lpstr>
      <vt:lpstr>More Information on Regular Expressions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Antony Forgione</dc:creator>
  <cp:lastModifiedBy>Microsoft Office User</cp:lastModifiedBy>
  <cp:revision>85</cp:revision>
  <dcterms:created xsi:type="dcterms:W3CDTF">2016-02-11T09:39:46Z</dcterms:created>
  <dcterms:modified xsi:type="dcterms:W3CDTF">2018-05-04T10:48:11Z</dcterms:modified>
</cp:coreProperties>
</file>