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8" r:id="rId3"/>
    <p:sldId id="275" r:id="rId4"/>
    <p:sldId id="276" r:id="rId5"/>
    <p:sldId id="277" r:id="rId6"/>
    <p:sldId id="278" r:id="rId7"/>
    <p:sldId id="279" r:id="rId8"/>
    <p:sldId id="280" r:id="rId9"/>
    <p:sldId id="281" r:id="rId10"/>
    <p:sldId id="282" r:id="rId11"/>
    <p:sldId id="267" r:id="rId12"/>
    <p:sldId id="268" r:id="rId13"/>
    <p:sldId id="269" r:id="rId14"/>
    <p:sldId id="270" r:id="rId15"/>
    <p:sldId id="309" r:id="rId16"/>
    <p:sldId id="310" r:id="rId17"/>
    <p:sldId id="271" r:id="rId18"/>
    <p:sldId id="283" r:id="rId19"/>
    <p:sldId id="284" r:id="rId20"/>
    <p:sldId id="285" r:id="rId21"/>
    <p:sldId id="286" r:id="rId22"/>
    <p:sldId id="288" r:id="rId23"/>
    <p:sldId id="311" r:id="rId24"/>
    <p:sldId id="289" r:id="rId25"/>
    <p:sldId id="290"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13" r:id="rId42"/>
    <p:sldId id="312" r:id="rId43"/>
    <p:sldId id="27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1471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34492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4750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151611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2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2228270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393090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76234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406918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2490A151-209F-456A-A75F-DCF10BC0B3FD}" type="datetimeFigureOut">
              <a:rPr lang="it-IT" smtClean="0"/>
              <a:t>02/01/2018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99081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490A151-209F-456A-A75F-DCF10BC0B3FD}" type="datetimeFigureOut">
              <a:rPr lang="it-IT" smtClean="0"/>
              <a:t>02/01/2018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468121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490A151-209F-456A-A75F-DCF10BC0B3FD}" type="datetimeFigureOut">
              <a:rPr lang="it-IT" smtClean="0"/>
              <a:t>02/01/2018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207714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490A151-209F-456A-A75F-DCF10BC0B3FD}" type="datetimeFigureOut">
              <a:rPr lang="it-IT" smtClean="0"/>
              <a:t>02/01/2018</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110534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90A151-209F-456A-A75F-DCF10BC0B3FD}" type="datetimeFigureOut">
              <a:rPr lang="it-IT" smtClean="0"/>
              <a:t>02/01/2018</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181613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2490A151-209F-456A-A75F-DCF10BC0B3FD}" type="datetimeFigureOut">
              <a:rPr lang="it-IT" smtClean="0"/>
              <a:t>02/01/2018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91113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2490A151-209F-456A-A75F-DCF10BC0B3FD}" type="datetimeFigureOut">
              <a:rPr lang="it-IT" smtClean="0"/>
              <a:t>02/01/2018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47A1C0F-6A74-47E9-B6C7-D4B4C846CDBC}" type="slidenum">
              <a:rPr lang="it-IT" smtClean="0"/>
              <a:t>‹N›</a:t>
            </a:fld>
            <a:endParaRPr lang="it-IT"/>
          </a:p>
        </p:txBody>
      </p:sp>
    </p:spTree>
    <p:extLst>
      <p:ext uri="{BB962C8B-B14F-4D97-AF65-F5344CB8AC3E}">
        <p14:creationId xmlns:p14="http://schemas.microsoft.com/office/powerpoint/2010/main" val="359214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90A151-209F-456A-A75F-DCF10BC0B3FD}" type="datetimeFigureOut">
              <a:rPr lang="it-IT" smtClean="0"/>
              <a:t>02/01/2018</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7A1C0F-6A74-47E9-B6C7-D4B4C846CDBC}" type="slidenum">
              <a:rPr lang="it-IT" smtClean="0"/>
              <a:t>‹N›</a:t>
            </a:fld>
            <a:endParaRPr lang="it-IT"/>
          </a:p>
        </p:txBody>
      </p:sp>
    </p:spTree>
    <p:extLst>
      <p:ext uri="{BB962C8B-B14F-4D97-AF65-F5344CB8AC3E}">
        <p14:creationId xmlns:p14="http://schemas.microsoft.com/office/powerpoint/2010/main" val="12007444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file:///C:\Users\franc\Desktop\Prototipo%20(2).pptx#-1,1,Presentazione standard di PowerPoin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E6F1AB4-C88B-430B-AC3A-E32E4703924D}"/>
              </a:ext>
            </a:extLst>
          </p:cNvPr>
          <p:cNvSpPr txBox="1"/>
          <p:nvPr/>
        </p:nvSpPr>
        <p:spPr>
          <a:xfrm>
            <a:off x="2110155" y="2149816"/>
            <a:ext cx="6848315" cy="2308324"/>
          </a:xfrm>
          <a:prstGeom prst="rect">
            <a:avLst/>
          </a:prstGeom>
          <a:noFill/>
        </p:spPr>
        <p:txBody>
          <a:bodyPr wrap="square" rtlCol="0">
            <a:spAutoFit/>
          </a:bodyPr>
          <a:lstStyle/>
          <a:p>
            <a:pPr algn="ctr"/>
            <a:r>
              <a:rPr lang="it-IT" sz="2800" b="1" dirty="0" err="1"/>
              <a:t>iRem</a:t>
            </a:r>
            <a:endParaRPr lang="it-IT" sz="2800" b="1" dirty="0"/>
          </a:p>
          <a:p>
            <a:pPr algn="ctr"/>
            <a:endParaRPr lang="it-IT" dirty="0"/>
          </a:p>
          <a:p>
            <a:r>
              <a:rPr lang="it-IT" sz="4000" dirty="0"/>
              <a:t>Interazione Uomo Macchina</a:t>
            </a:r>
          </a:p>
          <a:p>
            <a:pPr algn="ctr"/>
            <a:r>
              <a:rPr lang="it-IT" sz="4000" dirty="0"/>
              <a:t> (IUM)</a:t>
            </a:r>
          </a:p>
          <a:p>
            <a:endParaRPr lang="it-IT" dirty="0"/>
          </a:p>
        </p:txBody>
      </p:sp>
      <p:pic>
        <p:nvPicPr>
          <p:cNvPr id="6" name="Immagine 5">
            <a:extLst>
              <a:ext uri="{FF2B5EF4-FFF2-40B4-BE49-F238E27FC236}">
                <a16:creationId xmlns:a16="http://schemas.microsoft.com/office/drawing/2014/main" id="{3C211182-DF0D-4A6C-931A-B4493D141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124" y="352668"/>
            <a:ext cx="1769012" cy="1769012"/>
          </a:xfrm>
          <a:prstGeom prst="rect">
            <a:avLst/>
          </a:prstGeom>
        </p:spPr>
      </p:pic>
    </p:spTree>
    <p:extLst>
      <p:ext uri="{BB962C8B-B14F-4D97-AF65-F5344CB8AC3E}">
        <p14:creationId xmlns:p14="http://schemas.microsoft.com/office/powerpoint/2010/main" val="89300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4BC8-057F-4EB9-811D-CB1EF5E151F5}"/>
              </a:ext>
            </a:extLst>
          </p:cNvPr>
          <p:cNvSpPr>
            <a:spLocks noGrp="1"/>
          </p:cNvSpPr>
          <p:nvPr>
            <p:ph type="title"/>
          </p:nvPr>
        </p:nvSpPr>
        <p:spPr/>
        <p:txBody>
          <a:bodyPr/>
          <a:lstStyle/>
          <a:p>
            <a:r>
              <a:rPr lang="it-IT" dirty="0"/>
              <a:t>Sorgenti per raccolta dati</a:t>
            </a:r>
          </a:p>
        </p:txBody>
      </p:sp>
      <p:sp>
        <p:nvSpPr>
          <p:cNvPr id="3" name="Segnaposto contenuto 2">
            <a:extLst>
              <a:ext uri="{FF2B5EF4-FFF2-40B4-BE49-F238E27FC236}">
                <a16:creationId xmlns:a16="http://schemas.microsoft.com/office/drawing/2014/main" id="{8CCAC2CA-AB38-4263-B62E-B4FF01C17443}"/>
              </a:ext>
            </a:extLst>
          </p:cNvPr>
          <p:cNvSpPr>
            <a:spLocks noGrp="1"/>
          </p:cNvSpPr>
          <p:nvPr>
            <p:ph idx="1"/>
          </p:nvPr>
        </p:nvSpPr>
        <p:spPr/>
        <p:txBody>
          <a:bodyPr/>
          <a:lstStyle/>
          <a:p>
            <a:pPr marL="0" indent="0">
              <a:buNone/>
            </a:pPr>
            <a:r>
              <a:rPr lang="it-IT" dirty="0"/>
              <a:t>Il metodo utilizzato per trovare le </a:t>
            </a:r>
            <a:r>
              <a:rPr lang="it-IT" dirty="0" err="1"/>
              <a:t>personas</a:t>
            </a:r>
            <a:r>
              <a:rPr lang="it-IT" dirty="0"/>
              <a:t> è basato su indagini a livello nazionale di pazienti e anche di medici per capire come apportare il miglioramento.</a:t>
            </a:r>
          </a:p>
          <a:p>
            <a:pPr marL="0" indent="0">
              <a:buNone/>
            </a:pPr>
            <a:r>
              <a:rPr lang="it-IT" dirty="0"/>
              <a:t>Il metodo utilizzato per la raccolta dei dati e l'individuazione delle </a:t>
            </a:r>
            <a:r>
              <a:rPr lang="it-IT" dirty="0" err="1"/>
              <a:t>personas</a:t>
            </a:r>
            <a:r>
              <a:rPr lang="it-IT" dirty="0"/>
              <a:t> è il metodo dell'intervista.</a:t>
            </a:r>
          </a:p>
          <a:p>
            <a:pPr marL="0" indent="0">
              <a:buNone/>
            </a:pPr>
            <a:r>
              <a:rPr lang="it-IT" dirty="0"/>
              <a:t> Attraverso le interviste effettuate ai singoli utenti, in un ambiente dove si trovavano a loro agio, abbiamo potuto ottenere risposte più dettagliate sulle loro esigenze, inoltre, le differenze tra gli utenti di una stessa categoria, aiutano a capire quali sono i reali bisogni e i reali obbiettivi. </a:t>
            </a:r>
          </a:p>
          <a:p>
            <a:pPr marL="0" indent="0">
              <a:buNone/>
            </a:pPr>
            <a:r>
              <a:rPr lang="it-IT" dirty="0"/>
              <a:t>Abbiamo, quindi, potuto individuare 3 </a:t>
            </a:r>
            <a:r>
              <a:rPr lang="it-IT" dirty="0" err="1"/>
              <a:t>personas</a:t>
            </a:r>
            <a:r>
              <a:rPr lang="it-IT" dirty="0"/>
              <a:t>:</a:t>
            </a:r>
          </a:p>
          <a:p>
            <a:endParaRPr lang="it-IT" dirty="0"/>
          </a:p>
        </p:txBody>
      </p:sp>
    </p:spTree>
    <p:extLst>
      <p:ext uri="{BB962C8B-B14F-4D97-AF65-F5344CB8AC3E}">
        <p14:creationId xmlns:p14="http://schemas.microsoft.com/office/powerpoint/2010/main" val="373613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75A055-173F-4D34-A885-28229E04488A}"/>
              </a:ext>
            </a:extLst>
          </p:cNvPr>
          <p:cNvSpPr>
            <a:spLocks noGrp="1"/>
          </p:cNvSpPr>
          <p:nvPr>
            <p:ph type="title"/>
          </p:nvPr>
        </p:nvSpPr>
        <p:spPr/>
        <p:txBody>
          <a:bodyPr/>
          <a:lstStyle/>
          <a:p>
            <a:r>
              <a:rPr lang="it-IT" dirty="0">
                <a:solidFill>
                  <a:srgbClr val="00B050"/>
                </a:solidFill>
              </a:rPr>
              <a:t>Descrizione dei personaggi e dei goal</a:t>
            </a:r>
            <a:br>
              <a:rPr lang="it-IT" dirty="0"/>
            </a:br>
            <a:endParaRPr lang="it-IT" dirty="0"/>
          </a:p>
        </p:txBody>
      </p:sp>
      <p:sp>
        <p:nvSpPr>
          <p:cNvPr id="3" name="Segnaposto contenuto 2">
            <a:extLst>
              <a:ext uri="{FF2B5EF4-FFF2-40B4-BE49-F238E27FC236}">
                <a16:creationId xmlns:a16="http://schemas.microsoft.com/office/drawing/2014/main" id="{50E1ADF8-24CE-4CC3-8B3D-CDD39A691B80}"/>
              </a:ext>
            </a:extLst>
          </p:cNvPr>
          <p:cNvSpPr>
            <a:spLocks noGrp="1"/>
          </p:cNvSpPr>
          <p:nvPr>
            <p:ph idx="1"/>
          </p:nvPr>
        </p:nvSpPr>
        <p:spPr>
          <a:xfrm>
            <a:off x="677334" y="1440312"/>
            <a:ext cx="8596668" cy="980176"/>
          </a:xfrm>
        </p:spPr>
        <p:txBody>
          <a:bodyPr/>
          <a:lstStyle/>
          <a:p>
            <a:pPr marL="0" indent="0">
              <a:buNone/>
            </a:pPr>
            <a:r>
              <a:rPr lang="it-IT" dirty="0"/>
              <a:t>Per valutare il livello di usabilità del nostro sistema si è utilizzato un campione rappresentativo di tre utenti, ovvero Andrea</a:t>
            </a:r>
            <a:r>
              <a:rPr lang="it-IT"/>
              <a:t>, Daniele </a:t>
            </a:r>
            <a:r>
              <a:rPr lang="it-IT" dirty="0"/>
              <a:t>e Vincenzo, intervistati in precedenza. </a:t>
            </a:r>
          </a:p>
          <a:p>
            <a:endParaRPr lang="it-IT" dirty="0"/>
          </a:p>
          <a:p>
            <a:endParaRPr lang="it-IT" dirty="0"/>
          </a:p>
        </p:txBody>
      </p:sp>
      <p:sp>
        <p:nvSpPr>
          <p:cNvPr id="7" name="CasellaDiTesto 6">
            <a:extLst>
              <a:ext uri="{FF2B5EF4-FFF2-40B4-BE49-F238E27FC236}">
                <a16:creationId xmlns:a16="http://schemas.microsoft.com/office/drawing/2014/main" id="{49076FAC-E0A0-490C-9BE1-76E5A87A2FBC}"/>
              </a:ext>
            </a:extLst>
          </p:cNvPr>
          <p:cNvSpPr txBox="1"/>
          <p:nvPr/>
        </p:nvSpPr>
        <p:spPr>
          <a:xfrm>
            <a:off x="954157" y="4419730"/>
            <a:ext cx="1948069" cy="2215991"/>
          </a:xfrm>
          <a:prstGeom prst="rect">
            <a:avLst/>
          </a:prstGeom>
          <a:noFill/>
        </p:spPr>
        <p:txBody>
          <a:bodyPr wrap="square" rtlCol="0">
            <a:spAutoFit/>
          </a:bodyPr>
          <a:lstStyle/>
          <a:p>
            <a:r>
              <a:rPr lang="it-IT" sz="1600" b="1" dirty="0">
                <a:solidFill>
                  <a:srgbClr val="00B050"/>
                </a:solidFill>
              </a:rPr>
              <a:t>Andrea di Gennaro</a:t>
            </a:r>
          </a:p>
          <a:p>
            <a:endParaRPr lang="it-IT" dirty="0"/>
          </a:p>
          <a:p>
            <a:r>
              <a:rPr lang="it-IT" dirty="0"/>
              <a:t>Ex-dipendente PT. </a:t>
            </a:r>
          </a:p>
          <a:p>
            <a:r>
              <a:rPr lang="it-IT" dirty="0"/>
              <a:t>Ha 70 anni e vive ad Avellino; </a:t>
            </a:r>
          </a:p>
          <a:p>
            <a:endParaRPr lang="it-IT" sz="1600" dirty="0"/>
          </a:p>
        </p:txBody>
      </p:sp>
      <p:sp>
        <p:nvSpPr>
          <p:cNvPr id="8" name="CasellaDiTesto 7">
            <a:extLst>
              <a:ext uri="{FF2B5EF4-FFF2-40B4-BE49-F238E27FC236}">
                <a16:creationId xmlns:a16="http://schemas.microsoft.com/office/drawing/2014/main" id="{054010FA-6FF0-4116-BD06-AE831385B063}"/>
              </a:ext>
            </a:extLst>
          </p:cNvPr>
          <p:cNvSpPr txBox="1"/>
          <p:nvPr/>
        </p:nvSpPr>
        <p:spPr>
          <a:xfrm>
            <a:off x="3766798" y="4419730"/>
            <a:ext cx="1891041" cy="2308324"/>
          </a:xfrm>
          <a:prstGeom prst="rect">
            <a:avLst/>
          </a:prstGeom>
          <a:noFill/>
        </p:spPr>
        <p:txBody>
          <a:bodyPr wrap="square" rtlCol="0">
            <a:spAutoFit/>
          </a:bodyPr>
          <a:lstStyle/>
          <a:p>
            <a:r>
              <a:rPr lang="it-IT" dirty="0">
                <a:solidFill>
                  <a:srgbClr val="00B050"/>
                </a:solidFill>
              </a:rPr>
              <a:t>Daniele </a:t>
            </a:r>
          </a:p>
          <a:p>
            <a:r>
              <a:rPr lang="it-IT" dirty="0">
                <a:solidFill>
                  <a:srgbClr val="00B050"/>
                </a:solidFill>
              </a:rPr>
              <a:t>Verdi </a:t>
            </a:r>
          </a:p>
          <a:p>
            <a:endParaRPr lang="it-IT" dirty="0"/>
          </a:p>
          <a:p>
            <a:r>
              <a:rPr lang="it-IT" dirty="0"/>
              <a:t>Professore in pensione; </a:t>
            </a:r>
          </a:p>
          <a:p>
            <a:r>
              <a:rPr lang="it-IT" dirty="0"/>
              <a:t>Ha 65 anni e vive a Salerno </a:t>
            </a:r>
          </a:p>
          <a:p>
            <a:endParaRPr lang="it-IT" dirty="0"/>
          </a:p>
        </p:txBody>
      </p:sp>
      <p:sp>
        <p:nvSpPr>
          <p:cNvPr id="9" name="CasellaDiTesto 8">
            <a:extLst>
              <a:ext uri="{FF2B5EF4-FFF2-40B4-BE49-F238E27FC236}">
                <a16:creationId xmlns:a16="http://schemas.microsoft.com/office/drawing/2014/main" id="{2309D41D-38C9-4DD5-8662-F182F39FD60A}"/>
              </a:ext>
            </a:extLst>
          </p:cNvPr>
          <p:cNvSpPr txBox="1"/>
          <p:nvPr/>
        </p:nvSpPr>
        <p:spPr>
          <a:xfrm>
            <a:off x="6991812" y="4437513"/>
            <a:ext cx="1656184" cy="2031325"/>
          </a:xfrm>
          <a:prstGeom prst="rect">
            <a:avLst/>
          </a:prstGeom>
          <a:noFill/>
        </p:spPr>
        <p:txBody>
          <a:bodyPr wrap="square" rtlCol="0">
            <a:spAutoFit/>
          </a:bodyPr>
          <a:lstStyle/>
          <a:p>
            <a:r>
              <a:rPr lang="it-IT" dirty="0">
                <a:solidFill>
                  <a:srgbClr val="00B050"/>
                </a:solidFill>
              </a:rPr>
              <a:t>Vincenzo </a:t>
            </a:r>
            <a:r>
              <a:rPr lang="it-IT" dirty="0" err="1">
                <a:solidFill>
                  <a:srgbClr val="00B050"/>
                </a:solidFill>
              </a:rPr>
              <a:t>Auriemma</a:t>
            </a:r>
            <a:endParaRPr lang="it-IT" dirty="0">
              <a:solidFill>
                <a:srgbClr val="00B050"/>
              </a:solidFill>
            </a:endParaRPr>
          </a:p>
          <a:p>
            <a:endParaRPr lang="it-IT" dirty="0"/>
          </a:p>
          <a:p>
            <a:r>
              <a:rPr lang="it-IT" dirty="0"/>
              <a:t>Designer.</a:t>
            </a:r>
          </a:p>
          <a:p>
            <a:r>
              <a:rPr lang="it-IT" dirty="0"/>
              <a:t>Ha 35 anni e vive ad Agropoli </a:t>
            </a:r>
          </a:p>
        </p:txBody>
      </p:sp>
      <p:pic>
        <p:nvPicPr>
          <p:cNvPr id="11" name="Immagine 10">
            <a:extLst>
              <a:ext uri="{FF2B5EF4-FFF2-40B4-BE49-F238E27FC236}">
                <a16:creationId xmlns:a16="http://schemas.microsoft.com/office/drawing/2014/main" id="{18E3225A-E82E-4857-9A2B-94A5DA11F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54157" y="2613831"/>
            <a:ext cx="1478668" cy="1612556"/>
          </a:xfrm>
          <a:prstGeom prst="rect">
            <a:avLst/>
          </a:prstGeom>
        </p:spPr>
      </p:pic>
      <p:pic>
        <p:nvPicPr>
          <p:cNvPr id="13" name="Immagine 12">
            <a:extLst>
              <a:ext uri="{FF2B5EF4-FFF2-40B4-BE49-F238E27FC236}">
                <a16:creationId xmlns:a16="http://schemas.microsoft.com/office/drawing/2014/main" id="{BDE49EE2-6536-4DDB-AA2C-E4FF578D7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039" y="2907589"/>
            <a:ext cx="1981800" cy="1318798"/>
          </a:xfrm>
          <a:prstGeom prst="rect">
            <a:avLst/>
          </a:prstGeom>
        </p:spPr>
      </p:pic>
      <p:pic>
        <p:nvPicPr>
          <p:cNvPr id="5" name="Immagine 4">
            <a:extLst>
              <a:ext uri="{FF2B5EF4-FFF2-40B4-BE49-F238E27FC236}">
                <a16:creationId xmlns:a16="http://schemas.microsoft.com/office/drawing/2014/main" id="{4B7AA8B1-E1CE-46B9-AA73-6CB087964D32}"/>
              </a:ext>
            </a:extLst>
          </p:cNvPr>
          <p:cNvPicPr>
            <a:picLocks noChangeAspect="1"/>
          </p:cNvPicPr>
          <p:nvPr/>
        </p:nvPicPr>
        <p:blipFill rotWithShape="1">
          <a:blip r:embed="rId4">
            <a:extLst>
              <a:ext uri="{28A0092B-C50C-407E-A947-70E740481C1C}">
                <a14:useLocalDpi xmlns:a14="http://schemas.microsoft.com/office/drawing/2010/main" val="0"/>
              </a:ext>
            </a:extLst>
          </a:blip>
          <a:srcRect l="7226" r="72774" b="51191"/>
          <a:stretch/>
        </p:blipFill>
        <p:spPr>
          <a:xfrm>
            <a:off x="6901053" y="3045682"/>
            <a:ext cx="1116512" cy="1135332"/>
          </a:xfrm>
          <a:prstGeom prst="rect">
            <a:avLst/>
          </a:prstGeom>
        </p:spPr>
      </p:pic>
    </p:spTree>
    <p:extLst>
      <p:ext uri="{BB962C8B-B14F-4D97-AF65-F5344CB8AC3E}">
        <p14:creationId xmlns:p14="http://schemas.microsoft.com/office/powerpoint/2010/main" val="385215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B7FE77-9DEF-4EEC-996D-68374C445C6B}"/>
              </a:ext>
            </a:extLst>
          </p:cNvPr>
          <p:cNvSpPr>
            <a:spLocks noGrp="1"/>
          </p:cNvSpPr>
          <p:nvPr>
            <p:ph type="title"/>
          </p:nvPr>
        </p:nvSpPr>
        <p:spPr>
          <a:xfrm>
            <a:off x="677334" y="609600"/>
            <a:ext cx="3391083" cy="596348"/>
          </a:xfrm>
        </p:spPr>
        <p:txBody>
          <a:bodyPr>
            <a:normAutofit fontScale="90000"/>
          </a:bodyPr>
          <a:lstStyle/>
          <a:p>
            <a:r>
              <a:rPr lang="it-IT" dirty="0" err="1"/>
              <a:t>Personas</a:t>
            </a:r>
            <a:r>
              <a:rPr lang="it-IT" dirty="0"/>
              <a:t> 1</a:t>
            </a:r>
          </a:p>
        </p:txBody>
      </p:sp>
      <p:sp>
        <p:nvSpPr>
          <p:cNvPr id="5" name="CasellaDiTesto 4">
            <a:extLst>
              <a:ext uri="{FF2B5EF4-FFF2-40B4-BE49-F238E27FC236}">
                <a16:creationId xmlns:a16="http://schemas.microsoft.com/office/drawing/2014/main" id="{AE636226-F7DD-493C-9005-317F6BBFF60A}"/>
              </a:ext>
            </a:extLst>
          </p:cNvPr>
          <p:cNvSpPr txBox="1"/>
          <p:nvPr/>
        </p:nvSpPr>
        <p:spPr>
          <a:xfrm>
            <a:off x="4937760" y="1392702"/>
            <a:ext cx="4487594" cy="2862322"/>
          </a:xfrm>
          <a:prstGeom prst="rect">
            <a:avLst/>
          </a:prstGeom>
          <a:noFill/>
        </p:spPr>
        <p:txBody>
          <a:bodyPr wrap="square" rtlCol="0">
            <a:spAutoFit/>
          </a:bodyPr>
          <a:lstStyle/>
          <a:p>
            <a:r>
              <a:rPr lang="it-IT" dirty="0">
                <a:solidFill>
                  <a:srgbClr val="00B050"/>
                </a:solidFill>
              </a:rPr>
              <a:t>Andrea di Gennaro</a:t>
            </a:r>
          </a:p>
          <a:p>
            <a:endParaRPr lang="it-IT" dirty="0">
              <a:solidFill>
                <a:srgbClr val="00B050"/>
              </a:solidFill>
            </a:endParaRPr>
          </a:p>
          <a:p>
            <a:r>
              <a:rPr lang="it-IT" dirty="0"/>
              <a:t>Andrea si è occupato dell’approccio con l’</a:t>
            </a:r>
            <a:r>
              <a:rPr lang="it-IT" dirty="0" err="1"/>
              <a:t>app</a:t>
            </a:r>
            <a:r>
              <a:rPr lang="it-IT" dirty="0"/>
              <a:t> e osservando ogni aspetto delle singole </a:t>
            </a:r>
            <a:r>
              <a:rPr lang="it-IT" dirty="0" err="1"/>
              <a:t>form</a:t>
            </a:r>
            <a:r>
              <a:rPr lang="it-IT" dirty="0"/>
              <a:t> ha potuto dare suggerimenti su come rendere più facile possibile il suo utilizzo.</a:t>
            </a:r>
          </a:p>
          <a:p>
            <a:r>
              <a:rPr lang="it-IT" dirty="0"/>
              <a:t>Inoltre ha valutato, come gli altri tester, la navigazione nell’</a:t>
            </a:r>
            <a:r>
              <a:rPr lang="it-IT" dirty="0" err="1"/>
              <a:t>app</a:t>
            </a:r>
            <a:r>
              <a:rPr lang="it-IT" dirty="0"/>
              <a:t>.</a:t>
            </a:r>
          </a:p>
          <a:p>
            <a:endParaRPr lang="it-IT" dirty="0"/>
          </a:p>
        </p:txBody>
      </p:sp>
      <p:pic>
        <p:nvPicPr>
          <p:cNvPr id="8" name="Segnaposto contenuto 7">
            <a:extLst>
              <a:ext uri="{FF2B5EF4-FFF2-40B4-BE49-F238E27FC236}">
                <a16:creationId xmlns:a16="http://schemas.microsoft.com/office/drawing/2014/main" id="{BF93E731-0540-4873-BB89-8E60889BEE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689"/>
          <a:stretch/>
        </p:blipFill>
        <p:spPr>
          <a:xfrm>
            <a:off x="1197000" y="1868557"/>
            <a:ext cx="2659383" cy="2895776"/>
          </a:xfrm>
        </p:spPr>
      </p:pic>
    </p:spTree>
    <p:extLst>
      <p:ext uri="{BB962C8B-B14F-4D97-AF65-F5344CB8AC3E}">
        <p14:creationId xmlns:p14="http://schemas.microsoft.com/office/powerpoint/2010/main" val="289611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9A2A4-7101-4D0B-85D8-48812E1F861B}"/>
              </a:ext>
            </a:extLst>
          </p:cNvPr>
          <p:cNvSpPr>
            <a:spLocks noGrp="1"/>
          </p:cNvSpPr>
          <p:nvPr>
            <p:ph type="title"/>
          </p:nvPr>
        </p:nvSpPr>
        <p:spPr>
          <a:xfrm>
            <a:off x="677334" y="609600"/>
            <a:ext cx="3285066" cy="596348"/>
          </a:xfrm>
        </p:spPr>
        <p:txBody>
          <a:bodyPr>
            <a:normAutofit fontScale="90000"/>
          </a:bodyPr>
          <a:lstStyle/>
          <a:p>
            <a:r>
              <a:rPr lang="it-IT" dirty="0" err="1"/>
              <a:t>Personas</a:t>
            </a:r>
            <a:r>
              <a:rPr lang="it-IT" dirty="0"/>
              <a:t> 2</a:t>
            </a:r>
          </a:p>
        </p:txBody>
      </p:sp>
      <p:sp>
        <p:nvSpPr>
          <p:cNvPr id="5" name="CasellaDiTesto 4">
            <a:extLst>
              <a:ext uri="{FF2B5EF4-FFF2-40B4-BE49-F238E27FC236}">
                <a16:creationId xmlns:a16="http://schemas.microsoft.com/office/drawing/2014/main" id="{29F16118-BA31-4014-84D4-0D9B00D1410D}"/>
              </a:ext>
            </a:extLst>
          </p:cNvPr>
          <p:cNvSpPr txBox="1"/>
          <p:nvPr/>
        </p:nvSpPr>
        <p:spPr>
          <a:xfrm>
            <a:off x="4951828" y="1364566"/>
            <a:ext cx="4783015" cy="3139321"/>
          </a:xfrm>
          <a:prstGeom prst="rect">
            <a:avLst/>
          </a:prstGeom>
          <a:noFill/>
        </p:spPr>
        <p:txBody>
          <a:bodyPr wrap="square" rtlCol="0">
            <a:spAutoFit/>
          </a:bodyPr>
          <a:lstStyle/>
          <a:p>
            <a:r>
              <a:rPr lang="it-IT" dirty="0">
                <a:solidFill>
                  <a:srgbClr val="00B050"/>
                </a:solidFill>
              </a:rPr>
              <a:t>Daniele Verdi </a:t>
            </a:r>
          </a:p>
          <a:p>
            <a:r>
              <a:rPr lang="it-IT" dirty="0"/>
              <a:t>Ha effettuato il </a:t>
            </a:r>
            <a:r>
              <a:rPr lang="it-IT" dirty="0" err="1"/>
              <a:t>testing</a:t>
            </a:r>
            <a:r>
              <a:rPr lang="it-IT" dirty="0"/>
              <a:t> della </a:t>
            </a:r>
          </a:p>
          <a:p>
            <a:r>
              <a:rPr lang="it-IT" dirty="0"/>
              <a:t>parte «Inserisci evento» e della parte di </a:t>
            </a:r>
          </a:p>
          <a:p>
            <a:r>
              <a:rPr lang="it-IT" dirty="0"/>
              <a:t>accesso al sistema.</a:t>
            </a:r>
          </a:p>
          <a:p>
            <a:endParaRPr lang="it-IT" dirty="0"/>
          </a:p>
          <a:p>
            <a:r>
              <a:rPr lang="it-IT" dirty="0"/>
              <a:t>Attraverso il suo </a:t>
            </a:r>
            <a:r>
              <a:rPr lang="it-IT" dirty="0" err="1"/>
              <a:t>testing</a:t>
            </a:r>
            <a:r>
              <a:rPr lang="it-IT" dirty="0"/>
              <a:t> abbiamo </a:t>
            </a:r>
          </a:p>
          <a:p>
            <a:r>
              <a:rPr lang="it-IT" dirty="0"/>
              <a:t>potuto migliorare la qualità del </a:t>
            </a:r>
          </a:p>
          <a:p>
            <a:r>
              <a:rPr lang="it-IT" dirty="0" err="1"/>
              <a:t>form</a:t>
            </a:r>
            <a:r>
              <a:rPr lang="it-IT" dirty="0"/>
              <a:t> di accesso al sistema e </a:t>
            </a:r>
          </a:p>
          <a:p>
            <a:r>
              <a:rPr lang="it-IT" dirty="0"/>
              <a:t>migliorato i </a:t>
            </a:r>
            <a:r>
              <a:rPr lang="it-IT" dirty="0" err="1"/>
              <a:t>form</a:t>
            </a:r>
            <a:r>
              <a:rPr lang="it-IT" dirty="0"/>
              <a:t> della sezione </a:t>
            </a:r>
          </a:p>
          <a:p>
            <a:r>
              <a:rPr lang="it-IT" dirty="0"/>
              <a:t>«Inserisci evento»</a:t>
            </a:r>
          </a:p>
          <a:p>
            <a:endParaRPr lang="it-IT" dirty="0"/>
          </a:p>
        </p:txBody>
      </p:sp>
      <p:pic>
        <p:nvPicPr>
          <p:cNvPr id="12" name="Segnaposto contenuto 11">
            <a:extLst>
              <a:ext uri="{FF2B5EF4-FFF2-40B4-BE49-F238E27FC236}">
                <a16:creationId xmlns:a16="http://schemas.microsoft.com/office/drawing/2014/main" id="{61340AFC-D6D2-49D3-A2DC-FE754D945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179" y="1685925"/>
            <a:ext cx="3540419" cy="2355988"/>
          </a:xfrm>
        </p:spPr>
      </p:pic>
    </p:spTree>
    <p:extLst>
      <p:ext uri="{BB962C8B-B14F-4D97-AF65-F5344CB8AC3E}">
        <p14:creationId xmlns:p14="http://schemas.microsoft.com/office/powerpoint/2010/main" val="109111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87D237-0296-47F9-85F3-9EBB04F2AE28}"/>
              </a:ext>
            </a:extLst>
          </p:cNvPr>
          <p:cNvSpPr>
            <a:spLocks noGrp="1"/>
          </p:cNvSpPr>
          <p:nvPr>
            <p:ph type="title"/>
          </p:nvPr>
        </p:nvSpPr>
        <p:spPr>
          <a:xfrm>
            <a:off x="705469" y="515864"/>
            <a:ext cx="3346026" cy="600222"/>
          </a:xfrm>
        </p:spPr>
        <p:txBody>
          <a:bodyPr>
            <a:normAutofit fontScale="90000"/>
          </a:bodyPr>
          <a:lstStyle/>
          <a:p>
            <a:r>
              <a:rPr lang="it-IT" dirty="0" err="1"/>
              <a:t>Personas</a:t>
            </a:r>
            <a:r>
              <a:rPr lang="it-IT" dirty="0"/>
              <a:t> 3</a:t>
            </a:r>
          </a:p>
        </p:txBody>
      </p:sp>
      <p:sp>
        <p:nvSpPr>
          <p:cNvPr id="5" name="CasellaDiTesto 4">
            <a:extLst>
              <a:ext uri="{FF2B5EF4-FFF2-40B4-BE49-F238E27FC236}">
                <a16:creationId xmlns:a16="http://schemas.microsoft.com/office/drawing/2014/main" id="{5A44A62E-201A-46C9-8D12-19C52F1FD978}"/>
              </a:ext>
            </a:extLst>
          </p:cNvPr>
          <p:cNvSpPr txBox="1"/>
          <p:nvPr/>
        </p:nvSpPr>
        <p:spPr>
          <a:xfrm>
            <a:off x="5894363" y="1392702"/>
            <a:ext cx="3854548" cy="2862322"/>
          </a:xfrm>
          <a:prstGeom prst="rect">
            <a:avLst/>
          </a:prstGeom>
          <a:noFill/>
        </p:spPr>
        <p:txBody>
          <a:bodyPr wrap="square" rtlCol="0">
            <a:spAutoFit/>
          </a:bodyPr>
          <a:lstStyle/>
          <a:p>
            <a:r>
              <a:rPr lang="it-IT" dirty="0">
                <a:solidFill>
                  <a:srgbClr val="00B050"/>
                </a:solidFill>
              </a:rPr>
              <a:t>Vincenzo </a:t>
            </a:r>
            <a:r>
              <a:rPr lang="it-IT" dirty="0" err="1">
                <a:solidFill>
                  <a:srgbClr val="00B050"/>
                </a:solidFill>
              </a:rPr>
              <a:t>Auriemma</a:t>
            </a:r>
            <a:endParaRPr lang="it-IT" dirty="0">
              <a:solidFill>
                <a:srgbClr val="00B050"/>
              </a:solidFill>
            </a:endParaRPr>
          </a:p>
          <a:p>
            <a:r>
              <a:rPr lang="it-IT" dirty="0"/>
              <a:t>Si è occupato del </a:t>
            </a:r>
            <a:r>
              <a:rPr lang="it-IT" dirty="0" err="1"/>
              <a:t>testing</a:t>
            </a:r>
            <a:r>
              <a:rPr lang="it-IT" dirty="0"/>
              <a:t> dell’ «Inserisci evento» e dell’ «inserisci foto ricordo».</a:t>
            </a:r>
          </a:p>
          <a:p>
            <a:r>
              <a:rPr lang="it-IT" dirty="0"/>
              <a:t>Attraverso il suo </a:t>
            </a:r>
            <a:r>
              <a:rPr lang="it-IT" dirty="0" err="1"/>
              <a:t>testing</a:t>
            </a:r>
            <a:r>
              <a:rPr lang="it-IT" dirty="0"/>
              <a:t> è stato possibile migliorare le funzioni offerte dall’</a:t>
            </a:r>
            <a:r>
              <a:rPr lang="it-IT" dirty="0" err="1"/>
              <a:t>app</a:t>
            </a:r>
            <a:r>
              <a:rPr lang="it-IT" dirty="0"/>
              <a:t> e,</a:t>
            </a:r>
          </a:p>
          <a:p>
            <a:r>
              <a:rPr lang="it-IT" dirty="0"/>
              <a:t>soprattutto nell’interfaccia, rendendola più</a:t>
            </a:r>
          </a:p>
          <a:p>
            <a:r>
              <a:rPr lang="it-IT" dirty="0"/>
              <a:t>comprensibile e intuitiva</a:t>
            </a:r>
          </a:p>
        </p:txBody>
      </p:sp>
      <p:pic>
        <p:nvPicPr>
          <p:cNvPr id="6" name="Segnaposto contenuto 5">
            <a:extLst>
              <a:ext uri="{FF2B5EF4-FFF2-40B4-BE49-F238E27FC236}">
                <a16:creationId xmlns:a16="http://schemas.microsoft.com/office/drawing/2014/main" id="{B0A4FC24-87F2-4C3B-86A5-230B224583CD}"/>
              </a:ext>
            </a:extLst>
          </p:cNvPr>
          <p:cNvPicPr>
            <a:picLocks noGrp="1" noChangeAspect="1"/>
          </p:cNvPicPr>
          <p:nvPr>
            <p:ph idx="1"/>
          </p:nvPr>
        </p:nvPicPr>
        <p:blipFill>
          <a:blip r:embed="rId2"/>
          <a:stretch>
            <a:fillRect/>
          </a:stretch>
        </p:blipFill>
        <p:spPr>
          <a:xfrm>
            <a:off x="1302160" y="1234824"/>
            <a:ext cx="2527718" cy="3663176"/>
          </a:xfrm>
          <a:prstGeom prst="rect">
            <a:avLst/>
          </a:prstGeom>
        </p:spPr>
      </p:pic>
    </p:spTree>
    <p:extLst>
      <p:ext uri="{BB962C8B-B14F-4D97-AF65-F5344CB8AC3E}">
        <p14:creationId xmlns:p14="http://schemas.microsoft.com/office/powerpoint/2010/main" val="189142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5F1FEBCB-E433-4EF3-AE4E-66DA7F536615}"/>
              </a:ext>
            </a:extLst>
          </p:cNvPr>
          <p:cNvPicPr>
            <a:picLocks noGrp="1" noChangeAspect="1"/>
          </p:cNvPicPr>
          <p:nvPr>
            <p:ph idx="1"/>
          </p:nvPr>
        </p:nvPicPr>
        <p:blipFill rotWithShape="1">
          <a:blip r:embed="rId2"/>
          <a:srcRect t="8178"/>
          <a:stretch/>
        </p:blipFill>
        <p:spPr>
          <a:xfrm>
            <a:off x="1165689" y="1219200"/>
            <a:ext cx="7620660" cy="4405584"/>
          </a:xfrm>
          <a:prstGeom prst="rect">
            <a:avLst/>
          </a:prstGeom>
        </p:spPr>
      </p:pic>
      <p:sp>
        <p:nvSpPr>
          <p:cNvPr id="6" name="CasellaDiTesto 5">
            <a:extLst>
              <a:ext uri="{FF2B5EF4-FFF2-40B4-BE49-F238E27FC236}">
                <a16:creationId xmlns:a16="http://schemas.microsoft.com/office/drawing/2014/main" id="{21E34496-FBA7-4DFA-BC6E-2637F6453B27}"/>
              </a:ext>
            </a:extLst>
          </p:cNvPr>
          <p:cNvSpPr txBox="1"/>
          <p:nvPr/>
        </p:nvSpPr>
        <p:spPr>
          <a:xfrm>
            <a:off x="2782957" y="132522"/>
            <a:ext cx="4982817" cy="369332"/>
          </a:xfrm>
          <a:prstGeom prst="rect">
            <a:avLst/>
          </a:prstGeom>
          <a:noFill/>
        </p:spPr>
        <p:txBody>
          <a:bodyPr wrap="square" rtlCol="0">
            <a:spAutoFit/>
          </a:bodyPr>
          <a:lstStyle/>
          <a:p>
            <a:r>
              <a:rPr lang="it-IT" dirty="0"/>
              <a:t>PROFILO UTENTE – Andrea di Gennaro</a:t>
            </a:r>
          </a:p>
        </p:txBody>
      </p:sp>
    </p:spTree>
    <p:extLst>
      <p:ext uri="{BB962C8B-B14F-4D97-AF65-F5344CB8AC3E}">
        <p14:creationId xmlns:p14="http://schemas.microsoft.com/office/powerpoint/2010/main" val="311536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CC3CA-3BE7-44B5-8783-54D3F6E234F4}"/>
              </a:ext>
            </a:extLst>
          </p:cNvPr>
          <p:cNvSpPr>
            <a:spLocks noGrp="1"/>
          </p:cNvSpPr>
          <p:nvPr>
            <p:ph type="title"/>
          </p:nvPr>
        </p:nvSpPr>
        <p:spPr/>
        <p:txBody>
          <a:bodyPr/>
          <a:lstStyle/>
          <a:p>
            <a:r>
              <a:rPr lang="it-IT" dirty="0"/>
              <a:t>Profilo utente – Daniele Verdi</a:t>
            </a:r>
          </a:p>
        </p:txBody>
      </p:sp>
      <p:pic>
        <p:nvPicPr>
          <p:cNvPr id="4" name="Segnaposto contenuto 3">
            <a:extLst>
              <a:ext uri="{FF2B5EF4-FFF2-40B4-BE49-F238E27FC236}">
                <a16:creationId xmlns:a16="http://schemas.microsoft.com/office/drawing/2014/main" id="{33C553C6-5557-4DD6-AD82-0DD7BD9E3361}"/>
              </a:ext>
            </a:extLst>
          </p:cNvPr>
          <p:cNvPicPr>
            <a:picLocks noGrp="1" noChangeAspect="1"/>
          </p:cNvPicPr>
          <p:nvPr>
            <p:ph idx="1"/>
          </p:nvPr>
        </p:nvPicPr>
        <p:blipFill>
          <a:blip r:embed="rId2"/>
          <a:stretch>
            <a:fillRect/>
          </a:stretch>
        </p:blipFill>
        <p:spPr>
          <a:xfrm>
            <a:off x="1620697" y="2160588"/>
            <a:ext cx="6710644" cy="3881437"/>
          </a:xfrm>
          <a:prstGeom prst="rect">
            <a:avLst/>
          </a:prstGeom>
        </p:spPr>
      </p:pic>
    </p:spTree>
    <p:extLst>
      <p:ext uri="{BB962C8B-B14F-4D97-AF65-F5344CB8AC3E}">
        <p14:creationId xmlns:p14="http://schemas.microsoft.com/office/powerpoint/2010/main" val="256298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a:extLst>
              <a:ext uri="{FF2B5EF4-FFF2-40B4-BE49-F238E27FC236}">
                <a16:creationId xmlns:a16="http://schemas.microsoft.com/office/drawing/2014/main" id="{E0F0B31B-1F02-40B0-8391-09126AB5FB10}"/>
              </a:ext>
            </a:extLst>
          </p:cNvPr>
          <p:cNvGraphicFramePr>
            <a:graphicFrameLocks noGrp="1"/>
          </p:cNvGraphicFramePr>
          <p:nvPr>
            <p:extLst>
              <p:ext uri="{D42A27DB-BD31-4B8C-83A1-F6EECF244321}">
                <p14:modId xmlns:p14="http://schemas.microsoft.com/office/powerpoint/2010/main" val="1388059566"/>
              </p:ext>
            </p:extLst>
          </p:nvPr>
        </p:nvGraphicFramePr>
        <p:xfrm>
          <a:off x="1289878" y="55499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88429992"/>
                    </a:ext>
                  </a:extLst>
                </a:gridCol>
                <a:gridCol w="2709333">
                  <a:extLst>
                    <a:ext uri="{9D8B030D-6E8A-4147-A177-3AD203B41FA5}">
                      <a16:colId xmlns:a16="http://schemas.microsoft.com/office/drawing/2014/main" val="3018958565"/>
                    </a:ext>
                  </a:extLst>
                </a:gridCol>
                <a:gridCol w="2709333">
                  <a:extLst>
                    <a:ext uri="{9D8B030D-6E8A-4147-A177-3AD203B41FA5}">
                      <a16:colId xmlns:a16="http://schemas.microsoft.com/office/drawing/2014/main" val="3027547845"/>
                    </a:ext>
                  </a:extLst>
                </a:gridCol>
              </a:tblGrid>
              <a:tr h="370840">
                <a:tc>
                  <a:txBody>
                    <a:bodyPr/>
                    <a:lstStyle/>
                    <a:p>
                      <a:r>
                        <a:rPr lang="it-IT" dirty="0"/>
                        <a:t>Task</a:t>
                      </a:r>
                    </a:p>
                  </a:txBody>
                  <a:tcPr/>
                </a:tc>
                <a:tc>
                  <a:txBody>
                    <a:bodyPr/>
                    <a:lstStyle/>
                    <a:p>
                      <a:r>
                        <a:rPr lang="it-IT" dirty="0"/>
                        <a:t>Frequenza </a:t>
                      </a:r>
                    </a:p>
                  </a:txBody>
                  <a:tcPr/>
                </a:tc>
                <a:tc>
                  <a:txBody>
                    <a:bodyPr/>
                    <a:lstStyle/>
                    <a:p>
                      <a:r>
                        <a:rPr lang="it-IT" dirty="0"/>
                        <a:t>Importanza</a:t>
                      </a:r>
                    </a:p>
                  </a:txBody>
                  <a:tcPr/>
                </a:tc>
                <a:extLst>
                  <a:ext uri="{0D108BD9-81ED-4DB2-BD59-A6C34878D82A}">
                    <a16:rowId xmlns:a16="http://schemas.microsoft.com/office/drawing/2014/main" val="1382964960"/>
                  </a:ext>
                </a:extLst>
              </a:tr>
              <a:tr h="370840">
                <a:tc>
                  <a:txBody>
                    <a:bodyPr/>
                    <a:lstStyle/>
                    <a:p>
                      <a:r>
                        <a:rPr lang="it-IT" dirty="0"/>
                        <a:t>Inserimento evento</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4284519680"/>
                  </a:ext>
                </a:extLst>
              </a:tr>
              <a:tr h="370840">
                <a:tc>
                  <a:txBody>
                    <a:bodyPr/>
                    <a:lstStyle/>
                    <a:p>
                      <a:r>
                        <a:rPr lang="it-IT" dirty="0"/>
                        <a:t>Modifica evento</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3872266241"/>
                  </a:ext>
                </a:extLst>
              </a:tr>
              <a:tr h="370840">
                <a:tc>
                  <a:txBody>
                    <a:bodyPr/>
                    <a:lstStyle/>
                    <a:p>
                      <a:r>
                        <a:rPr lang="it-IT" dirty="0"/>
                        <a:t>Visualizza evento </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1318836355"/>
                  </a:ext>
                </a:extLst>
              </a:tr>
            </a:tbl>
          </a:graphicData>
        </a:graphic>
      </p:graphicFrame>
      <p:graphicFrame>
        <p:nvGraphicFramePr>
          <p:cNvPr id="6" name="Tabella 5">
            <a:extLst>
              <a:ext uri="{FF2B5EF4-FFF2-40B4-BE49-F238E27FC236}">
                <a16:creationId xmlns:a16="http://schemas.microsoft.com/office/drawing/2014/main" id="{8DC8816B-F2E9-4378-BBFF-04E906A72177}"/>
              </a:ext>
            </a:extLst>
          </p:cNvPr>
          <p:cNvGraphicFramePr>
            <a:graphicFrameLocks noGrp="1"/>
          </p:cNvGraphicFramePr>
          <p:nvPr>
            <p:extLst>
              <p:ext uri="{D42A27DB-BD31-4B8C-83A1-F6EECF244321}">
                <p14:modId xmlns:p14="http://schemas.microsoft.com/office/powerpoint/2010/main" val="724439043"/>
              </p:ext>
            </p:extLst>
          </p:nvPr>
        </p:nvGraphicFramePr>
        <p:xfrm>
          <a:off x="1289878" y="2038351"/>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34973170"/>
                    </a:ext>
                  </a:extLst>
                </a:gridCol>
                <a:gridCol w="2709333">
                  <a:extLst>
                    <a:ext uri="{9D8B030D-6E8A-4147-A177-3AD203B41FA5}">
                      <a16:colId xmlns:a16="http://schemas.microsoft.com/office/drawing/2014/main" val="3843911342"/>
                    </a:ext>
                  </a:extLst>
                </a:gridCol>
                <a:gridCol w="2709333">
                  <a:extLst>
                    <a:ext uri="{9D8B030D-6E8A-4147-A177-3AD203B41FA5}">
                      <a16:colId xmlns:a16="http://schemas.microsoft.com/office/drawing/2014/main" val="512858671"/>
                    </a:ext>
                  </a:extLst>
                </a:gridCol>
              </a:tblGrid>
              <a:tr h="370840">
                <a:tc>
                  <a:txBody>
                    <a:bodyPr/>
                    <a:lstStyle/>
                    <a:p>
                      <a:r>
                        <a:rPr lang="it-IT" b="0" dirty="0">
                          <a:solidFill>
                            <a:sysClr val="windowText" lastClr="000000"/>
                          </a:solidFill>
                        </a:rPr>
                        <a:t>Coinvolgere altri amici</a:t>
                      </a:r>
                    </a:p>
                  </a:txBody>
                  <a:tcPr>
                    <a:solidFill>
                      <a:schemeClr val="bg2"/>
                    </a:solidFill>
                  </a:tcPr>
                </a:tc>
                <a:tc>
                  <a:txBody>
                    <a:bodyPr/>
                    <a:lstStyle/>
                    <a:p>
                      <a:r>
                        <a:rPr lang="it-IT" b="0" dirty="0">
                          <a:solidFill>
                            <a:schemeClr val="tx1"/>
                          </a:solidFill>
                        </a:rPr>
                        <a:t>***</a:t>
                      </a:r>
                    </a:p>
                  </a:txBody>
                  <a:tcPr>
                    <a:solidFill>
                      <a:schemeClr val="bg2"/>
                    </a:solidFill>
                  </a:tcPr>
                </a:tc>
                <a:tc>
                  <a:txBody>
                    <a:bodyPr/>
                    <a:lstStyle/>
                    <a:p>
                      <a:r>
                        <a:rPr lang="it-IT" b="0" dirty="0">
                          <a:solidFill>
                            <a:schemeClr val="tx1"/>
                          </a:solidFill>
                        </a:rPr>
                        <a:t>****</a:t>
                      </a:r>
                    </a:p>
                  </a:txBody>
                  <a:tcPr>
                    <a:solidFill>
                      <a:schemeClr val="bg2"/>
                    </a:solidFill>
                  </a:tcPr>
                </a:tc>
                <a:extLst>
                  <a:ext uri="{0D108BD9-81ED-4DB2-BD59-A6C34878D82A}">
                    <a16:rowId xmlns:a16="http://schemas.microsoft.com/office/drawing/2014/main" val="110779915"/>
                  </a:ext>
                </a:extLst>
              </a:tr>
            </a:tbl>
          </a:graphicData>
        </a:graphic>
      </p:graphicFrame>
      <p:graphicFrame>
        <p:nvGraphicFramePr>
          <p:cNvPr id="8" name="Tabella 7">
            <a:extLst>
              <a:ext uri="{FF2B5EF4-FFF2-40B4-BE49-F238E27FC236}">
                <a16:creationId xmlns:a16="http://schemas.microsoft.com/office/drawing/2014/main" id="{D1DDCE21-D6D9-49B4-ACAE-FDE2CE0B54B7}"/>
              </a:ext>
            </a:extLst>
          </p:cNvPr>
          <p:cNvGraphicFramePr>
            <a:graphicFrameLocks noGrp="1"/>
          </p:cNvGraphicFramePr>
          <p:nvPr>
            <p:extLst>
              <p:ext uri="{D42A27DB-BD31-4B8C-83A1-F6EECF244321}">
                <p14:modId xmlns:p14="http://schemas.microsoft.com/office/powerpoint/2010/main" val="3777706066"/>
              </p:ext>
            </p:extLst>
          </p:nvPr>
        </p:nvGraphicFramePr>
        <p:xfrm>
          <a:off x="1289878" y="2970238"/>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76523482"/>
                    </a:ext>
                  </a:extLst>
                </a:gridCol>
                <a:gridCol w="2709333">
                  <a:extLst>
                    <a:ext uri="{9D8B030D-6E8A-4147-A177-3AD203B41FA5}">
                      <a16:colId xmlns:a16="http://schemas.microsoft.com/office/drawing/2014/main" val="1498486739"/>
                    </a:ext>
                  </a:extLst>
                </a:gridCol>
                <a:gridCol w="2709333">
                  <a:extLst>
                    <a:ext uri="{9D8B030D-6E8A-4147-A177-3AD203B41FA5}">
                      <a16:colId xmlns:a16="http://schemas.microsoft.com/office/drawing/2014/main" val="1924358508"/>
                    </a:ext>
                  </a:extLst>
                </a:gridCol>
              </a:tblGrid>
              <a:tr h="370840">
                <a:tc>
                  <a:txBody>
                    <a:bodyPr/>
                    <a:lstStyle/>
                    <a:p>
                      <a:r>
                        <a:rPr lang="it-IT" dirty="0"/>
                        <a:t>Task</a:t>
                      </a:r>
                    </a:p>
                  </a:txBody>
                  <a:tcPr/>
                </a:tc>
                <a:tc>
                  <a:txBody>
                    <a:bodyPr/>
                    <a:lstStyle/>
                    <a:p>
                      <a:r>
                        <a:rPr lang="it-IT" dirty="0"/>
                        <a:t>Frequenza</a:t>
                      </a:r>
                    </a:p>
                  </a:txBody>
                  <a:tcPr/>
                </a:tc>
                <a:tc>
                  <a:txBody>
                    <a:bodyPr/>
                    <a:lstStyle/>
                    <a:p>
                      <a:r>
                        <a:rPr lang="it-IT" dirty="0"/>
                        <a:t>Importanza</a:t>
                      </a:r>
                    </a:p>
                  </a:txBody>
                  <a:tcPr/>
                </a:tc>
                <a:extLst>
                  <a:ext uri="{0D108BD9-81ED-4DB2-BD59-A6C34878D82A}">
                    <a16:rowId xmlns:a16="http://schemas.microsoft.com/office/drawing/2014/main" val="983663622"/>
                  </a:ext>
                </a:extLst>
              </a:tr>
              <a:tr h="370840">
                <a:tc>
                  <a:txBody>
                    <a:bodyPr/>
                    <a:lstStyle/>
                    <a:p>
                      <a:r>
                        <a:rPr lang="it-IT" dirty="0"/>
                        <a:t>Inserimento foto ricordo</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2096663457"/>
                  </a:ext>
                </a:extLst>
              </a:tr>
              <a:tr h="370840">
                <a:tc>
                  <a:txBody>
                    <a:bodyPr/>
                    <a:lstStyle/>
                    <a:p>
                      <a:r>
                        <a:rPr lang="it-IT" dirty="0"/>
                        <a:t>Visualizzare foto ricordo</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3582481332"/>
                  </a:ext>
                </a:extLst>
              </a:tr>
            </a:tbl>
          </a:graphicData>
        </a:graphic>
      </p:graphicFrame>
      <p:graphicFrame>
        <p:nvGraphicFramePr>
          <p:cNvPr id="9" name="Tabella 8">
            <a:extLst>
              <a:ext uri="{FF2B5EF4-FFF2-40B4-BE49-F238E27FC236}">
                <a16:creationId xmlns:a16="http://schemas.microsoft.com/office/drawing/2014/main" id="{B2885754-F50F-4776-AE9B-F3567F5E15A9}"/>
              </a:ext>
            </a:extLst>
          </p:cNvPr>
          <p:cNvGraphicFramePr>
            <a:graphicFrameLocks noGrp="1"/>
          </p:cNvGraphicFramePr>
          <p:nvPr>
            <p:extLst>
              <p:ext uri="{D42A27DB-BD31-4B8C-83A1-F6EECF244321}">
                <p14:modId xmlns:p14="http://schemas.microsoft.com/office/powerpoint/2010/main" val="3612672525"/>
              </p:ext>
            </p:extLst>
          </p:nvPr>
        </p:nvGraphicFramePr>
        <p:xfrm>
          <a:off x="1289878" y="5012784"/>
          <a:ext cx="8158920" cy="1112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674469534"/>
                    </a:ext>
                  </a:extLst>
                </a:gridCol>
                <a:gridCol w="2706387">
                  <a:extLst>
                    <a:ext uri="{9D8B030D-6E8A-4147-A177-3AD203B41FA5}">
                      <a16:colId xmlns:a16="http://schemas.microsoft.com/office/drawing/2014/main" val="913645619"/>
                    </a:ext>
                  </a:extLst>
                </a:gridCol>
                <a:gridCol w="2709333">
                  <a:extLst>
                    <a:ext uri="{9D8B030D-6E8A-4147-A177-3AD203B41FA5}">
                      <a16:colId xmlns:a16="http://schemas.microsoft.com/office/drawing/2014/main" val="327989202"/>
                    </a:ext>
                  </a:extLst>
                </a:gridCol>
              </a:tblGrid>
              <a:tr h="370840">
                <a:tc>
                  <a:txBody>
                    <a:bodyPr/>
                    <a:lstStyle/>
                    <a:p>
                      <a:r>
                        <a:rPr lang="it-IT" sz="1600" dirty="0"/>
                        <a:t>Task </a:t>
                      </a:r>
                    </a:p>
                  </a:txBody>
                  <a:tcPr/>
                </a:tc>
                <a:tc>
                  <a:txBody>
                    <a:bodyPr/>
                    <a:lstStyle/>
                    <a:p>
                      <a:r>
                        <a:rPr lang="it-IT" dirty="0"/>
                        <a:t>Frequenza</a:t>
                      </a:r>
                    </a:p>
                  </a:txBody>
                  <a:tcPr/>
                </a:tc>
                <a:tc>
                  <a:txBody>
                    <a:bodyPr/>
                    <a:lstStyle/>
                    <a:p>
                      <a:r>
                        <a:rPr lang="it-IT" dirty="0"/>
                        <a:t>Importanza</a:t>
                      </a:r>
                    </a:p>
                  </a:txBody>
                  <a:tcPr/>
                </a:tc>
                <a:extLst>
                  <a:ext uri="{0D108BD9-81ED-4DB2-BD59-A6C34878D82A}">
                    <a16:rowId xmlns:a16="http://schemas.microsoft.com/office/drawing/2014/main" val="2895699107"/>
                  </a:ext>
                </a:extLst>
              </a:tr>
              <a:tr h="370840">
                <a:tc>
                  <a:txBody>
                    <a:bodyPr/>
                    <a:lstStyle/>
                    <a:p>
                      <a:r>
                        <a:rPr lang="it-IT" sz="1600" dirty="0"/>
                        <a:t>Organizzazione interfaccia</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2381240178"/>
                  </a:ext>
                </a:extLst>
              </a:tr>
              <a:tr h="370840">
                <a:tc>
                  <a:txBody>
                    <a:bodyPr/>
                    <a:lstStyle/>
                    <a:p>
                      <a:r>
                        <a:rPr lang="it-IT" dirty="0"/>
                        <a:t>Stile font e design</a:t>
                      </a:r>
                    </a:p>
                  </a:txBody>
                  <a:tcPr/>
                </a:tc>
                <a:tc>
                  <a:txBody>
                    <a:bodyPr/>
                    <a:lstStyle/>
                    <a:p>
                      <a:r>
                        <a:rPr lang="it-IT" dirty="0"/>
                        <a:t>***</a:t>
                      </a:r>
                    </a:p>
                  </a:txBody>
                  <a:tcPr/>
                </a:tc>
                <a:tc>
                  <a:txBody>
                    <a:bodyPr/>
                    <a:lstStyle/>
                    <a:p>
                      <a:r>
                        <a:rPr lang="it-IT" dirty="0"/>
                        <a:t>****</a:t>
                      </a:r>
                    </a:p>
                  </a:txBody>
                  <a:tcPr/>
                </a:tc>
                <a:extLst>
                  <a:ext uri="{0D108BD9-81ED-4DB2-BD59-A6C34878D82A}">
                    <a16:rowId xmlns:a16="http://schemas.microsoft.com/office/drawing/2014/main" val="2604155279"/>
                  </a:ext>
                </a:extLst>
              </a:tr>
            </a:tbl>
          </a:graphicData>
        </a:graphic>
      </p:graphicFrame>
      <p:sp>
        <p:nvSpPr>
          <p:cNvPr id="10" name="Rettangolo 9">
            <a:extLst>
              <a:ext uri="{FF2B5EF4-FFF2-40B4-BE49-F238E27FC236}">
                <a16:creationId xmlns:a16="http://schemas.microsoft.com/office/drawing/2014/main" id="{C9F4159D-AF84-423C-B119-A5AE293A4141}"/>
              </a:ext>
            </a:extLst>
          </p:cNvPr>
          <p:cNvSpPr/>
          <p:nvPr/>
        </p:nvSpPr>
        <p:spPr>
          <a:xfrm>
            <a:off x="1258957" y="164914"/>
            <a:ext cx="2116285" cy="369332"/>
          </a:xfrm>
          <a:prstGeom prst="rect">
            <a:avLst/>
          </a:prstGeom>
        </p:spPr>
        <p:txBody>
          <a:bodyPr wrap="none">
            <a:spAutoFit/>
          </a:bodyPr>
          <a:lstStyle/>
          <a:p>
            <a:r>
              <a:rPr lang="it-IT" dirty="0">
                <a:solidFill>
                  <a:schemeClr val="tx2"/>
                </a:solidFill>
              </a:rPr>
              <a:t>Andrea di Gennaro</a:t>
            </a:r>
          </a:p>
        </p:txBody>
      </p:sp>
      <p:sp>
        <p:nvSpPr>
          <p:cNvPr id="11" name="Rettangolo 10">
            <a:extLst>
              <a:ext uri="{FF2B5EF4-FFF2-40B4-BE49-F238E27FC236}">
                <a16:creationId xmlns:a16="http://schemas.microsoft.com/office/drawing/2014/main" id="{BC4DF319-8735-4DE7-8A28-1ECCDE8718AD}"/>
              </a:ext>
            </a:extLst>
          </p:cNvPr>
          <p:cNvSpPr/>
          <p:nvPr/>
        </p:nvSpPr>
        <p:spPr>
          <a:xfrm>
            <a:off x="1289878" y="2588849"/>
            <a:ext cx="1701171" cy="369332"/>
          </a:xfrm>
          <a:prstGeom prst="rect">
            <a:avLst/>
          </a:prstGeom>
        </p:spPr>
        <p:txBody>
          <a:bodyPr wrap="none">
            <a:spAutoFit/>
          </a:bodyPr>
          <a:lstStyle/>
          <a:p>
            <a:r>
              <a:rPr lang="it-IT" b="1" dirty="0">
                <a:solidFill>
                  <a:schemeClr val="tx2"/>
                </a:solidFill>
              </a:rPr>
              <a:t>Daniele Verdi </a:t>
            </a:r>
          </a:p>
        </p:txBody>
      </p:sp>
      <p:sp>
        <p:nvSpPr>
          <p:cNvPr id="12" name="Rettangolo 11">
            <a:extLst>
              <a:ext uri="{FF2B5EF4-FFF2-40B4-BE49-F238E27FC236}">
                <a16:creationId xmlns:a16="http://schemas.microsoft.com/office/drawing/2014/main" id="{5665D229-5D1E-4300-BED2-FFDC353C04F9}"/>
              </a:ext>
            </a:extLst>
          </p:cNvPr>
          <p:cNvSpPr/>
          <p:nvPr/>
        </p:nvSpPr>
        <p:spPr>
          <a:xfrm>
            <a:off x="1208911" y="4634984"/>
            <a:ext cx="2330190" cy="369332"/>
          </a:xfrm>
          <a:prstGeom prst="rect">
            <a:avLst/>
          </a:prstGeom>
        </p:spPr>
        <p:txBody>
          <a:bodyPr wrap="none">
            <a:spAutoFit/>
          </a:bodyPr>
          <a:lstStyle/>
          <a:p>
            <a:r>
              <a:rPr lang="it-IT" b="1" dirty="0">
                <a:solidFill>
                  <a:schemeClr val="tx2"/>
                </a:solidFill>
              </a:rPr>
              <a:t>Vincenzo </a:t>
            </a:r>
            <a:r>
              <a:rPr lang="it-IT" b="1" dirty="0" err="1">
                <a:solidFill>
                  <a:schemeClr val="tx2"/>
                </a:solidFill>
              </a:rPr>
              <a:t>Auriemma</a:t>
            </a:r>
            <a:endParaRPr lang="it-IT" b="1" dirty="0">
              <a:solidFill>
                <a:schemeClr val="tx2"/>
              </a:solidFill>
            </a:endParaRPr>
          </a:p>
        </p:txBody>
      </p:sp>
    </p:spTree>
    <p:extLst>
      <p:ext uri="{BB962C8B-B14F-4D97-AF65-F5344CB8AC3E}">
        <p14:creationId xmlns:p14="http://schemas.microsoft.com/office/powerpoint/2010/main" val="658717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012F1-ADCF-484D-8EA0-9B5DA420F768}"/>
              </a:ext>
            </a:extLst>
          </p:cNvPr>
          <p:cNvSpPr>
            <a:spLocks noGrp="1"/>
          </p:cNvSpPr>
          <p:nvPr>
            <p:ph type="title"/>
          </p:nvPr>
        </p:nvSpPr>
        <p:spPr>
          <a:xfrm>
            <a:off x="677334" y="609600"/>
            <a:ext cx="8596668" cy="702365"/>
          </a:xfrm>
        </p:spPr>
        <p:txBody>
          <a:bodyPr>
            <a:normAutofit fontScale="90000"/>
          </a:bodyPr>
          <a:lstStyle/>
          <a:p>
            <a:r>
              <a:rPr lang="it-IT" b="1" dirty="0">
                <a:solidFill>
                  <a:schemeClr val="accent2"/>
                </a:solidFill>
              </a:rPr>
              <a:t>I casi d’uso con i personaggi cui si riferiscono</a:t>
            </a:r>
            <a:r>
              <a:rPr lang="it-IT" dirty="0">
                <a:solidFill>
                  <a:schemeClr val="accent2"/>
                </a:solidFill>
              </a:rPr>
              <a:t> </a:t>
            </a:r>
            <a:br>
              <a:rPr lang="it-IT" dirty="0">
                <a:solidFill>
                  <a:schemeClr val="accent2"/>
                </a:solidFill>
              </a:rPr>
            </a:br>
            <a:endParaRPr lang="it-IT" dirty="0">
              <a:solidFill>
                <a:schemeClr val="accent2"/>
              </a:solidFill>
            </a:endParaRPr>
          </a:p>
        </p:txBody>
      </p:sp>
      <p:sp>
        <p:nvSpPr>
          <p:cNvPr id="3" name="Segnaposto contenuto 2">
            <a:extLst>
              <a:ext uri="{FF2B5EF4-FFF2-40B4-BE49-F238E27FC236}">
                <a16:creationId xmlns:a16="http://schemas.microsoft.com/office/drawing/2014/main" id="{E5FE009E-31A4-4D50-9D86-BC3B3A75A7B9}"/>
              </a:ext>
            </a:extLst>
          </p:cNvPr>
          <p:cNvSpPr>
            <a:spLocks noGrp="1"/>
          </p:cNvSpPr>
          <p:nvPr>
            <p:ph idx="1"/>
          </p:nvPr>
        </p:nvSpPr>
        <p:spPr/>
        <p:txBody>
          <a:bodyPr>
            <a:normAutofit/>
          </a:bodyPr>
          <a:lstStyle/>
          <a:p>
            <a:pPr marL="0" indent="0" algn="ctr">
              <a:buNone/>
            </a:pPr>
            <a:r>
              <a:rPr lang="it-IT" dirty="0">
                <a:solidFill>
                  <a:schemeClr val="accent2"/>
                </a:solidFill>
              </a:rPr>
              <a:t>Inserimento evento</a:t>
            </a:r>
          </a:p>
          <a:p>
            <a:pPr marL="0" indent="0">
              <a:buNone/>
            </a:pPr>
            <a:r>
              <a:rPr lang="it-IT" dirty="0">
                <a:solidFill>
                  <a:schemeClr val="tx1"/>
                </a:solidFill>
              </a:rPr>
              <a:t>L’utente pigia il pulsante «Inserisci evento» e verrà indirizzato sulla pagina relativa. </a:t>
            </a:r>
          </a:p>
          <a:p>
            <a:pPr marL="0" indent="0">
              <a:buNone/>
            </a:pPr>
            <a:r>
              <a:rPr lang="it-IT" dirty="0">
                <a:solidFill>
                  <a:schemeClr val="tx1"/>
                </a:solidFill>
              </a:rPr>
              <a:t>Da qui compila i </a:t>
            </a:r>
            <a:r>
              <a:rPr lang="it-IT" dirty="0" err="1">
                <a:solidFill>
                  <a:schemeClr val="tx1"/>
                </a:solidFill>
              </a:rPr>
              <a:t>form</a:t>
            </a:r>
            <a:r>
              <a:rPr lang="it-IT" dirty="0">
                <a:solidFill>
                  <a:schemeClr val="tx1"/>
                </a:solidFill>
              </a:rPr>
              <a:t> per l’inserimento dei dati(Nome </a:t>
            </a:r>
            <a:r>
              <a:rPr lang="it-IT" dirty="0" err="1">
                <a:solidFill>
                  <a:schemeClr val="tx1"/>
                </a:solidFill>
              </a:rPr>
              <a:t>evento,data,grado</a:t>
            </a:r>
            <a:r>
              <a:rPr lang="it-IT" dirty="0">
                <a:solidFill>
                  <a:schemeClr val="tx1"/>
                </a:solidFill>
              </a:rPr>
              <a:t> di parentela) e pigerà il pulsante «Inserisci».</a:t>
            </a:r>
          </a:p>
          <a:p>
            <a:pPr marL="0" indent="0">
              <a:buNone/>
            </a:pPr>
            <a:r>
              <a:rPr lang="it-IT" dirty="0">
                <a:solidFill>
                  <a:schemeClr val="tx1"/>
                </a:solidFill>
              </a:rPr>
              <a:t>Verranno verificati i dati inseriti e se ha successo l’evento sarà inserito all’interno del database.</a:t>
            </a:r>
          </a:p>
          <a:p>
            <a:pPr marL="0" indent="0" algn="ctr">
              <a:buNone/>
            </a:pPr>
            <a:r>
              <a:rPr lang="it-IT" dirty="0">
                <a:solidFill>
                  <a:schemeClr val="accent2"/>
                </a:solidFill>
              </a:rPr>
              <a:t>Visualizza Evento</a:t>
            </a:r>
          </a:p>
          <a:p>
            <a:pPr marL="0" indent="0">
              <a:buNone/>
            </a:pPr>
            <a:r>
              <a:rPr lang="it-IT" dirty="0">
                <a:solidFill>
                  <a:schemeClr val="tx1"/>
                </a:solidFill>
              </a:rPr>
              <a:t>L’utente all’interno della sezione «Inserisci evento», pigia il pulsante «Visualizza evento» e, comparirà una lista con tutti gli eventi inseriti.</a:t>
            </a:r>
          </a:p>
        </p:txBody>
      </p:sp>
    </p:spTree>
    <p:extLst>
      <p:ext uri="{BB962C8B-B14F-4D97-AF65-F5344CB8AC3E}">
        <p14:creationId xmlns:p14="http://schemas.microsoft.com/office/powerpoint/2010/main" val="337550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29B3BA1-BFE1-40A2-91C1-3A0D4C06372E}"/>
              </a:ext>
            </a:extLst>
          </p:cNvPr>
          <p:cNvSpPr>
            <a:spLocks noGrp="1"/>
          </p:cNvSpPr>
          <p:nvPr>
            <p:ph idx="1"/>
          </p:nvPr>
        </p:nvSpPr>
        <p:spPr>
          <a:xfrm>
            <a:off x="677334" y="251791"/>
            <a:ext cx="8596668" cy="5789571"/>
          </a:xfrm>
        </p:spPr>
        <p:txBody>
          <a:bodyPr/>
          <a:lstStyle/>
          <a:p>
            <a:pPr marL="0" indent="0" algn="ctr">
              <a:buNone/>
            </a:pPr>
            <a:r>
              <a:rPr lang="it-IT" dirty="0">
                <a:solidFill>
                  <a:schemeClr val="accent2"/>
                </a:solidFill>
              </a:rPr>
              <a:t>Elimina evento</a:t>
            </a:r>
          </a:p>
          <a:p>
            <a:pPr marL="0" indent="0">
              <a:buNone/>
            </a:pPr>
            <a:r>
              <a:rPr lang="it-IT" dirty="0">
                <a:solidFill>
                  <a:schemeClr val="tx1"/>
                </a:solidFill>
              </a:rPr>
              <a:t>L’utente nella sezione «inserisci evento», pigia il pulsante «Elimina evento» e di conseguenza gli verrà mostrata una tabella con gli eventi inseriti e potrà eliminare l’evento pigiando su uno di quelli presenti nella lista e premendo il tasto «elimina».</a:t>
            </a:r>
          </a:p>
          <a:p>
            <a:pPr marL="0" indent="0">
              <a:buNone/>
            </a:pPr>
            <a:endParaRPr lang="it-IT" dirty="0">
              <a:solidFill>
                <a:schemeClr val="tx1"/>
              </a:solidFill>
            </a:endParaRPr>
          </a:p>
          <a:p>
            <a:pPr marL="0" indent="0" algn="ctr">
              <a:buNone/>
            </a:pPr>
            <a:r>
              <a:rPr lang="it-IT" dirty="0">
                <a:solidFill>
                  <a:schemeClr val="accent2"/>
                </a:solidFill>
              </a:rPr>
              <a:t>Inserisci foto ricordo</a:t>
            </a:r>
          </a:p>
          <a:p>
            <a:pPr marL="0" indent="0">
              <a:buNone/>
            </a:pPr>
            <a:r>
              <a:rPr lang="it-IT" dirty="0">
                <a:solidFill>
                  <a:schemeClr val="tx1"/>
                </a:solidFill>
              </a:rPr>
              <a:t>L’utente pigia il pulsante «Inserisci foto ricordo» e, consentendo l’accesso alla galleria e alla fotocamera, può scattare o caricare una foto associandole un’etichetta.</a:t>
            </a:r>
          </a:p>
        </p:txBody>
      </p:sp>
    </p:spTree>
    <p:extLst>
      <p:ext uri="{BB962C8B-B14F-4D97-AF65-F5344CB8AC3E}">
        <p14:creationId xmlns:p14="http://schemas.microsoft.com/office/powerpoint/2010/main" val="99162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5CB5D5-DC92-46D1-8311-E83B7159DA9A}"/>
              </a:ext>
            </a:extLst>
          </p:cNvPr>
          <p:cNvSpPr>
            <a:spLocks noGrp="1"/>
          </p:cNvSpPr>
          <p:nvPr>
            <p:ph type="title"/>
          </p:nvPr>
        </p:nvSpPr>
        <p:spPr>
          <a:xfrm>
            <a:off x="677334" y="609600"/>
            <a:ext cx="8596668" cy="593558"/>
          </a:xfrm>
        </p:spPr>
        <p:txBody>
          <a:bodyPr>
            <a:normAutofit fontScale="90000"/>
          </a:bodyPr>
          <a:lstStyle/>
          <a:p>
            <a:pPr algn="ctr"/>
            <a:r>
              <a:rPr lang="it-IT" dirty="0"/>
              <a:t>INDICE</a:t>
            </a:r>
          </a:p>
        </p:txBody>
      </p:sp>
      <p:sp>
        <p:nvSpPr>
          <p:cNvPr id="3" name="Segnaposto contenuto 2">
            <a:extLst>
              <a:ext uri="{FF2B5EF4-FFF2-40B4-BE49-F238E27FC236}">
                <a16:creationId xmlns:a16="http://schemas.microsoft.com/office/drawing/2014/main" id="{55247B44-9F93-4CAE-879C-A290E0460595}"/>
              </a:ext>
            </a:extLst>
          </p:cNvPr>
          <p:cNvSpPr>
            <a:spLocks noGrp="1"/>
          </p:cNvSpPr>
          <p:nvPr>
            <p:ph idx="1"/>
          </p:nvPr>
        </p:nvSpPr>
        <p:spPr>
          <a:xfrm>
            <a:off x="677334" y="1203159"/>
            <a:ext cx="8596668" cy="4838204"/>
          </a:xfrm>
        </p:spPr>
        <p:txBody>
          <a:bodyPr>
            <a:normAutofit/>
          </a:bodyPr>
          <a:lstStyle/>
          <a:p>
            <a:r>
              <a:rPr lang="it-IT" sz="2000" dirty="0"/>
              <a:t>Componenti del gruppo</a:t>
            </a:r>
          </a:p>
          <a:p>
            <a:r>
              <a:rPr lang="it-IT" sz="2000" dirty="0"/>
              <a:t>Descrizione del problema e analisi del contesto</a:t>
            </a:r>
          </a:p>
          <a:p>
            <a:r>
              <a:rPr lang="it-IT" sz="2000" dirty="0"/>
              <a:t>Goal</a:t>
            </a:r>
          </a:p>
          <a:p>
            <a:r>
              <a:rPr lang="it-IT" sz="2000" dirty="0"/>
              <a:t>Profili utenti</a:t>
            </a:r>
          </a:p>
          <a:p>
            <a:r>
              <a:rPr lang="it-IT" sz="2000" dirty="0"/>
              <a:t>Analisi comparativa e soluzioni proposte (</a:t>
            </a:r>
            <a:r>
              <a:rPr lang="it-IT" sz="2000" dirty="0" err="1"/>
              <a:t>paper</a:t>
            </a:r>
            <a:r>
              <a:rPr lang="it-IT" sz="2000" dirty="0"/>
              <a:t> sketch, </a:t>
            </a:r>
            <a:r>
              <a:rPr lang="it-IT" sz="2000" dirty="0" err="1"/>
              <a:t>mockup</a:t>
            </a:r>
            <a:r>
              <a:rPr lang="it-IT" sz="2000" dirty="0"/>
              <a:t>)</a:t>
            </a:r>
          </a:p>
          <a:p>
            <a:r>
              <a:rPr lang="it-IT" sz="2000" dirty="0"/>
              <a:t>Valutazioni</a:t>
            </a:r>
          </a:p>
          <a:p>
            <a:r>
              <a:rPr lang="it-IT" sz="2000" dirty="0" err="1"/>
              <a:t>Testing</a:t>
            </a:r>
            <a:r>
              <a:rPr lang="it-IT" sz="2000" dirty="0"/>
              <a:t> (collegamento al prototipo in .</a:t>
            </a:r>
            <a:r>
              <a:rPr lang="it-IT" sz="2000" dirty="0" err="1"/>
              <a:t>pptx</a:t>
            </a:r>
            <a:r>
              <a:rPr lang="it-IT" sz="2000" dirty="0"/>
              <a:t>)</a:t>
            </a:r>
          </a:p>
          <a:p>
            <a:r>
              <a:rPr lang="it-IT" sz="2000" dirty="0"/>
              <a:t>Implementazione</a:t>
            </a:r>
          </a:p>
        </p:txBody>
      </p:sp>
    </p:spTree>
    <p:extLst>
      <p:ext uri="{BB962C8B-B14F-4D97-AF65-F5344CB8AC3E}">
        <p14:creationId xmlns:p14="http://schemas.microsoft.com/office/powerpoint/2010/main" val="756040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7DE23C-B110-4BF0-AB29-558CBFA9CA67}"/>
              </a:ext>
            </a:extLst>
          </p:cNvPr>
          <p:cNvSpPr>
            <a:spLocks noGrp="1"/>
          </p:cNvSpPr>
          <p:nvPr>
            <p:ph type="title"/>
          </p:nvPr>
        </p:nvSpPr>
        <p:spPr/>
        <p:txBody>
          <a:bodyPr/>
          <a:lstStyle/>
          <a:p>
            <a:r>
              <a:rPr lang="it-IT" dirty="0"/>
              <a:t>Analisi comparativa</a:t>
            </a:r>
          </a:p>
        </p:txBody>
      </p:sp>
      <p:sp>
        <p:nvSpPr>
          <p:cNvPr id="3" name="Segnaposto contenuto 2">
            <a:extLst>
              <a:ext uri="{FF2B5EF4-FFF2-40B4-BE49-F238E27FC236}">
                <a16:creationId xmlns:a16="http://schemas.microsoft.com/office/drawing/2014/main" id="{404BAD7F-9656-4B3B-B768-71649E17FFED}"/>
              </a:ext>
            </a:extLst>
          </p:cNvPr>
          <p:cNvSpPr>
            <a:spLocks noGrp="1"/>
          </p:cNvSpPr>
          <p:nvPr>
            <p:ph idx="1"/>
          </p:nvPr>
        </p:nvSpPr>
        <p:spPr/>
        <p:txBody>
          <a:bodyPr/>
          <a:lstStyle/>
          <a:p>
            <a:pPr marL="0" indent="0">
              <a:buNone/>
            </a:pPr>
            <a:r>
              <a:rPr lang="it-IT" sz="3200" dirty="0"/>
              <a:t>Attraverso opportune ricerche su scala globale per quanto riguarda il mercato delle </a:t>
            </a:r>
            <a:r>
              <a:rPr lang="it-IT" sz="3200" dirty="0" err="1"/>
              <a:t>app</a:t>
            </a:r>
            <a:r>
              <a:rPr lang="it-IT" sz="3200" dirty="0"/>
              <a:t> nella sezione salute, siamo venuti a capo di un </a:t>
            </a:r>
            <a:r>
              <a:rPr lang="it-IT" sz="3200" dirty="0" err="1"/>
              <a:t>app</a:t>
            </a:r>
            <a:r>
              <a:rPr lang="it-IT" sz="3200" dirty="0"/>
              <a:t> «Chat </a:t>
            </a:r>
            <a:r>
              <a:rPr lang="it-IT" sz="3200" dirty="0" err="1"/>
              <a:t>Yourself</a:t>
            </a:r>
            <a:r>
              <a:rPr lang="it-IT" sz="3200" dirty="0"/>
              <a:t>» che tramite Messenger ti aiuta nelle prime fasi della malattia.</a:t>
            </a:r>
          </a:p>
          <a:p>
            <a:endParaRPr lang="it-IT" dirty="0"/>
          </a:p>
        </p:txBody>
      </p:sp>
    </p:spTree>
    <p:extLst>
      <p:ext uri="{BB962C8B-B14F-4D97-AF65-F5344CB8AC3E}">
        <p14:creationId xmlns:p14="http://schemas.microsoft.com/office/powerpoint/2010/main" val="3875250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9307133C-4531-453F-9969-C154A4FAB74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921" t="-340" r="19442" b="340"/>
          <a:stretch/>
        </p:blipFill>
        <p:spPr>
          <a:xfrm>
            <a:off x="516834" y="212483"/>
            <a:ext cx="4081671" cy="3895691"/>
          </a:xfrm>
        </p:spPr>
      </p:pic>
      <p:sp>
        <p:nvSpPr>
          <p:cNvPr id="6" name="CasellaDiTesto 5">
            <a:extLst>
              <a:ext uri="{FF2B5EF4-FFF2-40B4-BE49-F238E27FC236}">
                <a16:creationId xmlns:a16="http://schemas.microsoft.com/office/drawing/2014/main" id="{7D791B39-A9E5-462B-B807-B5CA1B81E82A}"/>
              </a:ext>
            </a:extLst>
          </p:cNvPr>
          <p:cNvSpPr txBox="1"/>
          <p:nvPr/>
        </p:nvSpPr>
        <p:spPr>
          <a:xfrm>
            <a:off x="5035826" y="119270"/>
            <a:ext cx="4399722" cy="3139321"/>
          </a:xfrm>
          <a:prstGeom prst="rect">
            <a:avLst/>
          </a:prstGeom>
          <a:noFill/>
        </p:spPr>
        <p:txBody>
          <a:bodyPr wrap="square" rtlCol="0">
            <a:spAutoFit/>
          </a:bodyPr>
          <a:lstStyle/>
          <a:p>
            <a:r>
              <a:rPr lang="it-IT" sz="2000" dirty="0">
                <a:latin typeface="Calibri Light" panose="020F0302020204030204" pitchFamily="34" charset="0"/>
                <a:cs typeface="Calibri Light" panose="020F0302020204030204" pitchFamily="34" charset="0"/>
              </a:rPr>
              <a:t>Leggendo e osservando questa </a:t>
            </a:r>
            <a:r>
              <a:rPr lang="it-IT" sz="2000" dirty="0" err="1">
                <a:latin typeface="Calibri Light" panose="020F0302020204030204" pitchFamily="34" charset="0"/>
                <a:cs typeface="Calibri Light" panose="020F0302020204030204" pitchFamily="34" charset="0"/>
              </a:rPr>
              <a:t>app</a:t>
            </a:r>
            <a:r>
              <a:rPr lang="it-IT" sz="2000" dirty="0">
                <a:latin typeface="Calibri Light" panose="020F0302020204030204" pitchFamily="34" charset="0"/>
                <a:cs typeface="Calibri Light" panose="020F0302020204030204" pitchFamily="34" charset="0"/>
              </a:rPr>
              <a:t> abbiamo denotato che utilizza l’</a:t>
            </a:r>
            <a:r>
              <a:rPr lang="it-IT" sz="2000" dirty="0" err="1">
                <a:latin typeface="Calibri Light" panose="020F0302020204030204" pitchFamily="34" charset="0"/>
                <a:cs typeface="Calibri Light" panose="020F0302020204030204" pitchFamily="34" charset="0"/>
              </a:rPr>
              <a:t>app</a:t>
            </a:r>
            <a:r>
              <a:rPr lang="it-IT" sz="2000" dirty="0">
                <a:latin typeface="Calibri Light" panose="020F0302020204030204" pitchFamily="34" charset="0"/>
                <a:cs typeface="Calibri Light" panose="020F0302020204030204" pitchFamily="34" charset="0"/>
              </a:rPr>
              <a:t> </a:t>
            </a:r>
            <a:r>
              <a:rPr lang="it-IT" sz="2000" dirty="0" err="1">
                <a:latin typeface="Calibri Light" panose="020F0302020204030204" pitchFamily="34" charset="0"/>
                <a:cs typeface="Calibri Light" panose="020F0302020204030204" pitchFamily="34" charset="0"/>
              </a:rPr>
              <a:t>messenger</a:t>
            </a:r>
            <a:r>
              <a:rPr lang="it-IT" sz="2000" dirty="0">
                <a:latin typeface="Calibri Light" panose="020F0302020204030204" pitchFamily="34" charset="0"/>
                <a:cs typeface="Calibri Light" panose="020F0302020204030204" pitchFamily="34" charset="0"/>
              </a:rPr>
              <a:t> integrata con un bot «</a:t>
            </a:r>
            <a:r>
              <a:rPr lang="it-IT" sz="2000" dirty="0" err="1">
                <a:latin typeface="Calibri Light" panose="020F0302020204030204" pitchFamily="34" charset="0"/>
                <a:cs typeface="Calibri Light" panose="020F0302020204030204" pitchFamily="34" charset="0"/>
              </a:rPr>
              <a:t>ChatYourself</a:t>
            </a:r>
            <a:r>
              <a:rPr lang="it-IT" sz="2000" dirty="0">
                <a:latin typeface="Calibri Light" panose="020F0302020204030204" pitchFamily="34" charset="0"/>
                <a:cs typeface="Calibri Light" panose="020F0302020204030204" pitchFamily="34" charset="0"/>
              </a:rPr>
              <a:t>» e sviluppa un’interfaccia tipica dei software di messaggistica.</a:t>
            </a:r>
          </a:p>
          <a:p>
            <a:r>
              <a:rPr lang="it-IT" sz="2000" dirty="0">
                <a:latin typeface="Calibri Light" panose="020F0302020204030204" pitchFamily="34" charset="0"/>
                <a:cs typeface="Calibri Light" panose="020F0302020204030204" pitchFamily="34" charset="0"/>
              </a:rPr>
              <a:t>L’interfaccia non è complessa soltanto che bisogna essere registrati su Facebook per loggarsi al suo interno, opzione che non rientra nella nostra </a:t>
            </a:r>
            <a:r>
              <a:rPr lang="it-IT" sz="2000" dirty="0" err="1">
                <a:latin typeface="Calibri Light" panose="020F0302020204030204" pitchFamily="34" charset="0"/>
                <a:cs typeface="Calibri Light" panose="020F0302020204030204" pitchFamily="34" charset="0"/>
              </a:rPr>
              <a:t>app</a:t>
            </a:r>
            <a:r>
              <a:rPr lang="it-IT" sz="2000" dirty="0">
                <a:latin typeface="Calibri Light" panose="020F0302020204030204" pitchFamily="34" charset="0"/>
                <a:cs typeface="Calibri Light" panose="020F0302020204030204" pitchFamily="34" charset="0"/>
              </a:rPr>
              <a:t>.</a:t>
            </a:r>
          </a:p>
          <a:p>
            <a:endParaRPr lang="it-IT" dirty="0"/>
          </a:p>
        </p:txBody>
      </p:sp>
    </p:spTree>
    <p:extLst>
      <p:ext uri="{BB962C8B-B14F-4D97-AF65-F5344CB8AC3E}">
        <p14:creationId xmlns:p14="http://schemas.microsoft.com/office/powerpoint/2010/main" val="1297403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B7E5F1-2004-4F3B-B52C-C09A89B933FB}"/>
              </a:ext>
            </a:extLst>
          </p:cNvPr>
          <p:cNvSpPr>
            <a:spLocks noGrp="1"/>
          </p:cNvSpPr>
          <p:nvPr>
            <p:ph type="title"/>
          </p:nvPr>
        </p:nvSpPr>
        <p:spPr>
          <a:xfrm>
            <a:off x="664478" y="122726"/>
            <a:ext cx="8596668" cy="486873"/>
          </a:xfrm>
        </p:spPr>
        <p:txBody>
          <a:bodyPr>
            <a:normAutofit fontScale="90000"/>
          </a:bodyPr>
          <a:lstStyle/>
          <a:p>
            <a:r>
              <a:rPr lang="it-IT" sz="3200" dirty="0"/>
              <a:t>Idee iniziali di progetto - </a:t>
            </a:r>
            <a:r>
              <a:rPr lang="it-IT" sz="3200" dirty="0" err="1"/>
              <a:t>Paper</a:t>
            </a:r>
            <a:r>
              <a:rPr lang="it-IT" sz="3200" dirty="0"/>
              <a:t> Sketch</a:t>
            </a:r>
          </a:p>
        </p:txBody>
      </p:sp>
      <p:pic>
        <p:nvPicPr>
          <p:cNvPr id="9" name="Segnaposto contenuto 8">
            <a:extLst>
              <a:ext uri="{FF2B5EF4-FFF2-40B4-BE49-F238E27FC236}">
                <a16:creationId xmlns:a16="http://schemas.microsoft.com/office/drawing/2014/main" id="{AC4B3FF0-387E-4495-8AF9-F5B6165125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200" t="30123" r="12873" b="4486"/>
          <a:stretch/>
        </p:blipFill>
        <p:spPr>
          <a:xfrm>
            <a:off x="429868" y="960782"/>
            <a:ext cx="3545785" cy="4936436"/>
          </a:xfrm>
        </p:spPr>
      </p:pic>
      <p:sp>
        <p:nvSpPr>
          <p:cNvPr id="10" name="CasellaDiTesto 9">
            <a:extLst>
              <a:ext uri="{FF2B5EF4-FFF2-40B4-BE49-F238E27FC236}">
                <a16:creationId xmlns:a16="http://schemas.microsoft.com/office/drawing/2014/main" id="{E433FDC6-27F2-4B29-9C3E-A43D371ACF52}"/>
              </a:ext>
            </a:extLst>
          </p:cNvPr>
          <p:cNvSpPr txBox="1"/>
          <p:nvPr/>
        </p:nvSpPr>
        <p:spPr>
          <a:xfrm>
            <a:off x="3975653" y="1179443"/>
            <a:ext cx="2173357" cy="2862322"/>
          </a:xfrm>
          <a:prstGeom prst="rect">
            <a:avLst/>
          </a:prstGeom>
          <a:noFill/>
        </p:spPr>
        <p:txBody>
          <a:bodyPr wrap="square" rtlCol="0">
            <a:spAutoFit/>
          </a:bodyPr>
          <a:lstStyle/>
          <a:p>
            <a:r>
              <a:rPr lang="it-IT" dirty="0"/>
              <a:t>Scenario globale: </a:t>
            </a:r>
          </a:p>
          <a:p>
            <a:r>
              <a:rPr lang="it-IT" dirty="0"/>
              <a:t>L'utente che accederà per la prima volta all’</a:t>
            </a:r>
            <a:r>
              <a:rPr lang="it-IT" dirty="0" err="1"/>
              <a:t>app</a:t>
            </a:r>
            <a:r>
              <a:rPr lang="it-IT" dirty="0"/>
              <a:t>, lo farà dovendo pigiare soltanto l’icona, essendo stata eliminata la pagina di login </a:t>
            </a:r>
          </a:p>
        </p:txBody>
      </p:sp>
      <p:pic>
        <p:nvPicPr>
          <p:cNvPr id="8" name="Immagine 7">
            <a:extLst>
              <a:ext uri="{FF2B5EF4-FFF2-40B4-BE49-F238E27FC236}">
                <a16:creationId xmlns:a16="http://schemas.microsoft.com/office/drawing/2014/main" id="{2D301AC2-5E12-44A0-9F68-9D1FA8B8F539}"/>
              </a:ext>
            </a:extLst>
          </p:cNvPr>
          <p:cNvPicPr>
            <a:picLocks noChangeAspect="1"/>
          </p:cNvPicPr>
          <p:nvPr/>
        </p:nvPicPr>
        <p:blipFill rotWithShape="1">
          <a:blip r:embed="rId3">
            <a:extLst>
              <a:ext uri="{28A0092B-C50C-407E-A947-70E740481C1C}">
                <a14:useLocalDpi xmlns:a14="http://schemas.microsoft.com/office/drawing/2010/main" val="0"/>
              </a:ext>
            </a:extLst>
          </a:blip>
          <a:srcRect l="44782" t="23175" r="28711" b="8869"/>
          <a:stretch/>
        </p:blipFill>
        <p:spPr>
          <a:xfrm>
            <a:off x="5936973" y="881269"/>
            <a:ext cx="3535061" cy="5095461"/>
          </a:xfrm>
          <a:prstGeom prst="rect">
            <a:avLst/>
          </a:prstGeom>
        </p:spPr>
      </p:pic>
    </p:spTree>
    <p:extLst>
      <p:ext uri="{BB962C8B-B14F-4D97-AF65-F5344CB8AC3E}">
        <p14:creationId xmlns:p14="http://schemas.microsoft.com/office/powerpoint/2010/main" val="380091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CC1AEC8C-28CB-4363-B6A6-B8D24210B6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684" t="21361" r="28647" b="10637"/>
          <a:stretch/>
        </p:blipFill>
        <p:spPr>
          <a:xfrm>
            <a:off x="5791200" y="1162898"/>
            <a:ext cx="3339548" cy="4787329"/>
          </a:xfrm>
        </p:spPr>
      </p:pic>
      <p:sp>
        <p:nvSpPr>
          <p:cNvPr id="6" name="CasellaDiTesto 5">
            <a:extLst>
              <a:ext uri="{FF2B5EF4-FFF2-40B4-BE49-F238E27FC236}">
                <a16:creationId xmlns:a16="http://schemas.microsoft.com/office/drawing/2014/main" id="{9632A51C-405F-43FC-926B-578E8904144F}"/>
              </a:ext>
            </a:extLst>
          </p:cNvPr>
          <p:cNvSpPr txBox="1"/>
          <p:nvPr/>
        </p:nvSpPr>
        <p:spPr>
          <a:xfrm>
            <a:off x="834887" y="251791"/>
            <a:ext cx="5698435" cy="369332"/>
          </a:xfrm>
          <a:prstGeom prst="rect">
            <a:avLst/>
          </a:prstGeom>
          <a:noFill/>
        </p:spPr>
        <p:txBody>
          <a:bodyPr wrap="square" rtlCol="0">
            <a:spAutoFit/>
          </a:bodyPr>
          <a:lstStyle/>
          <a:p>
            <a:r>
              <a:rPr lang="it-IT" dirty="0"/>
              <a:t>Evento o ricordo?</a:t>
            </a:r>
          </a:p>
        </p:txBody>
      </p:sp>
      <p:pic>
        <p:nvPicPr>
          <p:cNvPr id="8" name="Immagine 7">
            <a:extLst>
              <a:ext uri="{FF2B5EF4-FFF2-40B4-BE49-F238E27FC236}">
                <a16:creationId xmlns:a16="http://schemas.microsoft.com/office/drawing/2014/main" id="{FBAB6C60-B720-4B54-8B57-7FDCCC74FAD9}"/>
              </a:ext>
            </a:extLst>
          </p:cNvPr>
          <p:cNvPicPr>
            <a:picLocks noChangeAspect="1"/>
          </p:cNvPicPr>
          <p:nvPr/>
        </p:nvPicPr>
        <p:blipFill rotWithShape="1">
          <a:blip r:embed="rId3">
            <a:extLst>
              <a:ext uri="{28A0092B-C50C-407E-A947-70E740481C1C}">
                <a14:useLocalDpi xmlns:a14="http://schemas.microsoft.com/office/drawing/2010/main" val="0"/>
              </a:ext>
            </a:extLst>
          </a:blip>
          <a:srcRect l="14976" t="7344" r="7214" b="15942"/>
          <a:stretch/>
        </p:blipFill>
        <p:spPr>
          <a:xfrm>
            <a:off x="574950" y="1166191"/>
            <a:ext cx="3639243" cy="4784036"/>
          </a:xfrm>
          <a:prstGeom prst="rect">
            <a:avLst/>
          </a:prstGeom>
        </p:spPr>
      </p:pic>
    </p:spTree>
    <p:extLst>
      <p:ext uri="{BB962C8B-B14F-4D97-AF65-F5344CB8AC3E}">
        <p14:creationId xmlns:p14="http://schemas.microsoft.com/office/powerpoint/2010/main" val="129186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918E6F-9ADD-4086-804B-2480B465EF4C}"/>
              </a:ext>
            </a:extLst>
          </p:cNvPr>
          <p:cNvSpPr>
            <a:spLocks noGrp="1"/>
          </p:cNvSpPr>
          <p:nvPr>
            <p:ph type="title"/>
          </p:nvPr>
        </p:nvSpPr>
        <p:spPr>
          <a:xfrm>
            <a:off x="478551" y="72888"/>
            <a:ext cx="8596668" cy="530087"/>
          </a:xfrm>
        </p:spPr>
        <p:txBody>
          <a:bodyPr>
            <a:normAutofit fontScale="90000"/>
          </a:bodyPr>
          <a:lstStyle/>
          <a:p>
            <a:r>
              <a:rPr lang="it-IT" dirty="0"/>
              <a:t>Inserimento evento</a:t>
            </a:r>
          </a:p>
        </p:txBody>
      </p:sp>
      <p:pic>
        <p:nvPicPr>
          <p:cNvPr id="5" name="Segnaposto contenuto 4">
            <a:extLst>
              <a:ext uri="{FF2B5EF4-FFF2-40B4-BE49-F238E27FC236}">
                <a16:creationId xmlns:a16="http://schemas.microsoft.com/office/drawing/2014/main" id="{F98BA328-32E4-4729-8362-151175728D0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874" t="24013" r="8142" b="5681"/>
          <a:stretch/>
        </p:blipFill>
        <p:spPr>
          <a:xfrm>
            <a:off x="331305" y="950843"/>
            <a:ext cx="3551582" cy="4625009"/>
          </a:xfrm>
        </p:spPr>
      </p:pic>
      <p:sp>
        <p:nvSpPr>
          <p:cNvPr id="6" name="CasellaDiTesto 5">
            <a:extLst>
              <a:ext uri="{FF2B5EF4-FFF2-40B4-BE49-F238E27FC236}">
                <a16:creationId xmlns:a16="http://schemas.microsoft.com/office/drawing/2014/main" id="{08F37FDC-D867-4BE8-96F6-7AE07722CAD6}"/>
              </a:ext>
            </a:extLst>
          </p:cNvPr>
          <p:cNvSpPr txBox="1"/>
          <p:nvPr/>
        </p:nvSpPr>
        <p:spPr>
          <a:xfrm>
            <a:off x="4056803" y="1063488"/>
            <a:ext cx="2319130" cy="4247317"/>
          </a:xfrm>
          <a:prstGeom prst="rect">
            <a:avLst/>
          </a:prstGeom>
          <a:noFill/>
        </p:spPr>
        <p:txBody>
          <a:bodyPr wrap="square" rtlCol="0">
            <a:spAutoFit/>
          </a:bodyPr>
          <a:lstStyle/>
          <a:p>
            <a:r>
              <a:rPr lang="it-IT" dirty="0"/>
              <a:t>L’utente in questa sezione potrà inserire un evento, compilando i campi dove è richiesto l’inserimento di testo e inserirà una data.</a:t>
            </a:r>
          </a:p>
          <a:p>
            <a:r>
              <a:rPr lang="it-IT" dirty="0"/>
              <a:t>Alla fine tramite il pulsante «Inserisci», sarà generato un </a:t>
            </a:r>
            <a:r>
              <a:rPr lang="it-IT" dirty="0" err="1"/>
              <a:t>alert</a:t>
            </a:r>
            <a:r>
              <a:rPr lang="it-IT" dirty="0"/>
              <a:t> per avvisare l’utente della riuscita o meno dell’azione.</a:t>
            </a:r>
          </a:p>
        </p:txBody>
      </p:sp>
      <p:pic>
        <p:nvPicPr>
          <p:cNvPr id="4" name="Immagine 3">
            <a:extLst>
              <a:ext uri="{FF2B5EF4-FFF2-40B4-BE49-F238E27FC236}">
                <a16:creationId xmlns:a16="http://schemas.microsoft.com/office/drawing/2014/main" id="{C5516AD4-D5C6-4715-9813-876D8E23169B}"/>
              </a:ext>
            </a:extLst>
          </p:cNvPr>
          <p:cNvPicPr>
            <a:picLocks noChangeAspect="1"/>
          </p:cNvPicPr>
          <p:nvPr/>
        </p:nvPicPr>
        <p:blipFill rotWithShape="1">
          <a:blip r:embed="rId3">
            <a:extLst>
              <a:ext uri="{28A0092B-C50C-407E-A947-70E740481C1C}">
                <a14:useLocalDpi xmlns:a14="http://schemas.microsoft.com/office/drawing/2010/main" val="0"/>
              </a:ext>
            </a:extLst>
          </a:blip>
          <a:srcRect l="44674" t="22016" r="28850" b="10512"/>
          <a:stretch/>
        </p:blipFill>
        <p:spPr>
          <a:xfrm>
            <a:off x="6282694" y="874643"/>
            <a:ext cx="3227931" cy="4625009"/>
          </a:xfrm>
          <a:prstGeom prst="rect">
            <a:avLst/>
          </a:prstGeom>
        </p:spPr>
      </p:pic>
    </p:spTree>
    <p:extLst>
      <p:ext uri="{BB962C8B-B14F-4D97-AF65-F5344CB8AC3E}">
        <p14:creationId xmlns:p14="http://schemas.microsoft.com/office/powerpoint/2010/main" val="355783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97691D-5481-44D0-BE2C-78C9F2110508}"/>
              </a:ext>
            </a:extLst>
          </p:cNvPr>
          <p:cNvSpPr>
            <a:spLocks noGrp="1"/>
          </p:cNvSpPr>
          <p:nvPr>
            <p:ph type="title"/>
          </p:nvPr>
        </p:nvSpPr>
        <p:spPr>
          <a:xfrm>
            <a:off x="650830" y="152399"/>
            <a:ext cx="8596668" cy="569843"/>
          </a:xfrm>
        </p:spPr>
        <p:txBody>
          <a:bodyPr>
            <a:normAutofit fontScale="90000"/>
          </a:bodyPr>
          <a:lstStyle/>
          <a:p>
            <a:r>
              <a:rPr lang="it-IT" dirty="0"/>
              <a:t>Inserisci foto ricordo</a:t>
            </a:r>
          </a:p>
        </p:txBody>
      </p:sp>
      <p:pic>
        <p:nvPicPr>
          <p:cNvPr id="5" name="Segnaposto contenuto 4">
            <a:extLst>
              <a:ext uri="{FF2B5EF4-FFF2-40B4-BE49-F238E27FC236}">
                <a16:creationId xmlns:a16="http://schemas.microsoft.com/office/drawing/2014/main" id="{514DE252-7C7C-4ECC-BE90-FDCF7A52E6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002" t="26619" r="23818" b="4071"/>
          <a:stretch/>
        </p:blipFill>
        <p:spPr>
          <a:xfrm>
            <a:off x="530089" y="954460"/>
            <a:ext cx="2902226" cy="4531940"/>
          </a:xfrm>
        </p:spPr>
      </p:pic>
      <p:sp>
        <p:nvSpPr>
          <p:cNvPr id="6" name="CasellaDiTesto 5">
            <a:extLst>
              <a:ext uri="{FF2B5EF4-FFF2-40B4-BE49-F238E27FC236}">
                <a16:creationId xmlns:a16="http://schemas.microsoft.com/office/drawing/2014/main" id="{DC916FA9-F7A6-4245-89E4-3F7C2D62C49A}"/>
              </a:ext>
            </a:extLst>
          </p:cNvPr>
          <p:cNvSpPr txBox="1"/>
          <p:nvPr/>
        </p:nvSpPr>
        <p:spPr>
          <a:xfrm>
            <a:off x="3880572" y="1418286"/>
            <a:ext cx="2230995" cy="3416320"/>
          </a:xfrm>
          <a:prstGeom prst="rect">
            <a:avLst/>
          </a:prstGeom>
          <a:noFill/>
        </p:spPr>
        <p:txBody>
          <a:bodyPr wrap="square" rtlCol="0">
            <a:spAutoFit/>
          </a:bodyPr>
          <a:lstStyle/>
          <a:p>
            <a:r>
              <a:rPr lang="it-IT" dirty="0"/>
              <a:t>L’utente in questa sezione può inserire una foto e un’etichetta obbligatoria.</a:t>
            </a:r>
          </a:p>
          <a:p>
            <a:r>
              <a:rPr lang="it-IT" dirty="0"/>
              <a:t>Il corretto inserimento verrà verificato tramite il bottone inserisci.</a:t>
            </a:r>
          </a:p>
          <a:p>
            <a:r>
              <a:rPr lang="it-IT" dirty="0"/>
              <a:t>Ad ogni inserimento il database viene aggiornato.</a:t>
            </a:r>
          </a:p>
        </p:txBody>
      </p:sp>
      <p:pic>
        <p:nvPicPr>
          <p:cNvPr id="8" name="Immagine 7">
            <a:extLst>
              <a:ext uri="{FF2B5EF4-FFF2-40B4-BE49-F238E27FC236}">
                <a16:creationId xmlns:a16="http://schemas.microsoft.com/office/drawing/2014/main" id="{60CBB0D1-E7E7-429D-BF19-A0503357A2EC}"/>
              </a:ext>
            </a:extLst>
          </p:cNvPr>
          <p:cNvPicPr>
            <a:picLocks noChangeAspect="1"/>
          </p:cNvPicPr>
          <p:nvPr/>
        </p:nvPicPr>
        <p:blipFill rotWithShape="1">
          <a:blip r:embed="rId3">
            <a:extLst>
              <a:ext uri="{28A0092B-C50C-407E-A947-70E740481C1C}">
                <a14:useLocalDpi xmlns:a14="http://schemas.microsoft.com/office/drawing/2010/main" val="0"/>
              </a:ext>
            </a:extLst>
          </a:blip>
          <a:srcRect l="44674" t="23374" r="28587" b="10512"/>
          <a:stretch/>
        </p:blipFill>
        <p:spPr>
          <a:xfrm>
            <a:off x="6111567" y="954460"/>
            <a:ext cx="3260036" cy="4531940"/>
          </a:xfrm>
          <a:prstGeom prst="rect">
            <a:avLst/>
          </a:prstGeom>
        </p:spPr>
      </p:pic>
    </p:spTree>
    <p:extLst>
      <p:ext uri="{BB962C8B-B14F-4D97-AF65-F5344CB8AC3E}">
        <p14:creationId xmlns:p14="http://schemas.microsoft.com/office/powerpoint/2010/main" val="3241029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224ACE-DA32-470E-B39B-CCC7F8B2D88F}"/>
              </a:ext>
            </a:extLst>
          </p:cNvPr>
          <p:cNvSpPr>
            <a:spLocks noGrp="1"/>
          </p:cNvSpPr>
          <p:nvPr>
            <p:ph type="title"/>
          </p:nvPr>
        </p:nvSpPr>
        <p:spPr>
          <a:xfrm>
            <a:off x="624325" y="159026"/>
            <a:ext cx="8596668" cy="490330"/>
          </a:xfrm>
        </p:spPr>
        <p:txBody>
          <a:bodyPr>
            <a:normAutofit fontScale="90000"/>
          </a:bodyPr>
          <a:lstStyle/>
          <a:p>
            <a:pPr algn="ctr"/>
            <a:r>
              <a:rPr lang="it-IT" dirty="0" err="1"/>
              <a:t>Mock</a:t>
            </a:r>
            <a:r>
              <a:rPr lang="it-IT" dirty="0"/>
              <a:t> Up Home</a:t>
            </a:r>
          </a:p>
        </p:txBody>
      </p:sp>
      <p:pic>
        <p:nvPicPr>
          <p:cNvPr id="5" name="Segnaposto contenuto 4">
            <a:extLst>
              <a:ext uri="{FF2B5EF4-FFF2-40B4-BE49-F238E27FC236}">
                <a16:creationId xmlns:a16="http://schemas.microsoft.com/office/drawing/2014/main" id="{A291F89B-C6C4-4C53-BD11-0CE51B812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1756" y="1011613"/>
            <a:ext cx="2656037" cy="5409065"/>
          </a:xfrm>
        </p:spPr>
      </p:pic>
    </p:spTree>
    <p:extLst>
      <p:ext uri="{BB962C8B-B14F-4D97-AF65-F5344CB8AC3E}">
        <p14:creationId xmlns:p14="http://schemas.microsoft.com/office/powerpoint/2010/main" val="1271859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52A5D-3108-4C6B-972B-7ED685BF1649}"/>
              </a:ext>
            </a:extLst>
          </p:cNvPr>
          <p:cNvSpPr>
            <a:spLocks noGrp="1"/>
          </p:cNvSpPr>
          <p:nvPr>
            <p:ph type="title"/>
          </p:nvPr>
        </p:nvSpPr>
        <p:spPr>
          <a:xfrm>
            <a:off x="677334" y="609600"/>
            <a:ext cx="8596668" cy="569843"/>
          </a:xfrm>
        </p:spPr>
        <p:txBody>
          <a:bodyPr>
            <a:normAutofit fontScale="90000"/>
          </a:bodyPr>
          <a:lstStyle/>
          <a:p>
            <a:r>
              <a:rPr lang="it-IT" dirty="0"/>
              <a:t>Inserisci Evento</a:t>
            </a:r>
          </a:p>
        </p:txBody>
      </p:sp>
      <p:pic>
        <p:nvPicPr>
          <p:cNvPr id="11" name="Segnaposto contenuto 10">
            <a:extLst>
              <a:ext uri="{FF2B5EF4-FFF2-40B4-BE49-F238E27FC236}">
                <a16:creationId xmlns:a16="http://schemas.microsoft.com/office/drawing/2014/main" id="{356AAA91-1606-4BED-BA4B-A82A22892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631" y="1570963"/>
            <a:ext cx="5882073" cy="4802368"/>
          </a:xfrm>
        </p:spPr>
      </p:pic>
    </p:spTree>
    <p:extLst>
      <p:ext uri="{BB962C8B-B14F-4D97-AF65-F5344CB8AC3E}">
        <p14:creationId xmlns:p14="http://schemas.microsoft.com/office/powerpoint/2010/main" val="1408751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377126-E3C0-480D-9528-B2F7F582C278}"/>
              </a:ext>
            </a:extLst>
          </p:cNvPr>
          <p:cNvSpPr>
            <a:spLocks noGrp="1"/>
          </p:cNvSpPr>
          <p:nvPr>
            <p:ph type="title"/>
          </p:nvPr>
        </p:nvSpPr>
        <p:spPr>
          <a:xfrm>
            <a:off x="677334" y="609600"/>
            <a:ext cx="8596668" cy="596348"/>
          </a:xfrm>
        </p:spPr>
        <p:txBody>
          <a:bodyPr>
            <a:normAutofit fontScale="90000"/>
          </a:bodyPr>
          <a:lstStyle/>
          <a:p>
            <a:r>
              <a:rPr lang="it-IT" dirty="0"/>
              <a:t>Visualizza Evento</a:t>
            </a:r>
          </a:p>
        </p:txBody>
      </p:sp>
      <p:pic>
        <p:nvPicPr>
          <p:cNvPr id="5" name="Segnaposto contenuto 4">
            <a:extLst>
              <a:ext uri="{FF2B5EF4-FFF2-40B4-BE49-F238E27FC236}">
                <a16:creationId xmlns:a16="http://schemas.microsoft.com/office/drawing/2014/main" id="{E1315AEA-8D28-4594-BB6A-BB3922C722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151" y="1483637"/>
            <a:ext cx="5864944" cy="5141484"/>
          </a:xfrm>
        </p:spPr>
      </p:pic>
    </p:spTree>
    <p:extLst>
      <p:ext uri="{BB962C8B-B14F-4D97-AF65-F5344CB8AC3E}">
        <p14:creationId xmlns:p14="http://schemas.microsoft.com/office/powerpoint/2010/main" val="2916397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38706-7073-4FD2-A285-ABB857F1636D}"/>
              </a:ext>
            </a:extLst>
          </p:cNvPr>
          <p:cNvSpPr>
            <a:spLocks noGrp="1"/>
          </p:cNvSpPr>
          <p:nvPr>
            <p:ph type="title"/>
          </p:nvPr>
        </p:nvSpPr>
        <p:spPr>
          <a:xfrm>
            <a:off x="677334" y="609600"/>
            <a:ext cx="8596668" cy="609600"/>
          </a:xfrm>
        </p:spPr>
        <p:txBody>
          <a:bodyPr>
            <a:normAutofit fontScale="90000"/>
          </a:bodyPr>
          <a:lstStyle/>
          <a:p>
            <a:r>
              <a:rPr lang="it-IT" dirty="0"/>
              <a:t>Inserisci Ricordo</a:t>
            </a:r>
          </a:p>
        </p:txBody>
      </p:sp>
      <p:pic>
        <p:nvPicPr>
          <p:cNvPr id="5" name="Segnaposto contenuto 4">
            <a:extLst>
              <a:ext uri="{FF2B5EF4-FFF2-40B4-BE49-F238E27FC236}">
                <a16:creationId xmlns:a16="http://schemas.microsoft.com/office/drawing/2014/main" id="{BB852495-848D-4073-9E97-BADBEC148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247" y="1664305"/>
            <a:ext cx="6206841" cy="4762034"/>
          </a:xfrm>
        </p:spPr>
      </p:pic>
    </p:spTree>
    <p:extLst>
      <p:ext uri="{BB962C8B-B14F-4D97-AF65-F5344CB8AC3E}">
        <p14:creationId xmlns:p14="http://schemas.microsoft.com/office/powerpoint/2010/main" val="318048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B1146A-EFE1-400A-9102-03122873B011}"/>
              </a:ext>
            </a:extLst>
          </p:cNvPr>
          <p:cNvSpPr>
            <a:spLocks noGrp="1"/>
          </p:cNvSpPr>
          <p:nvPr>
            <p:ph type="title"/>
          </p:nvPr>
        </p:nvSpPr>
        <p:spPr/>
        <p:txBody>
          <a:bodyPr/>
          <a:lstStyle/>
          <a:p>
            <a:r>
              <a:rPr lang="it-IT" dirty="0"/>
              <a:t>Struttura di gestione del gruppo di progetto</a:t>
            </a:r>
          </a:p>
        </p:txBody>
      </p:sp>
      <p:sp>
        <p:nvSpPr>
          <p:cNvPr id="3" name="Segnaposto contenuto 2">
            <a:extLst>
              <a:ext uri="{FF2B5EF4-FFF2-40B4-BE49-F238E27FC236}">
                <a16:creationId xmlns:a16="http://schemas.microsoft.com/office/drawing/2014/main" id="{7AD8B5B1-0C11-44F5-9F64-DA5242FA7F0F}"/>
              </a:ext>
            </a:extLst>
          </p:cNvPr>
          <p:cNvSpPr>
            <a:spLocks noGrp="1"/>
          </p:cNvSpPr>
          <p:nvPr>
            <p:ph idx="1"/>
          </p:nvPr>
        </p:nvSpPr>
        <p:spPr/>
        <p:txBody>
          <a:bodyPr>
            <a:normAutofit/>
          </a:bodyPr>
          <a:lstStyle/>
          <a:p>
            <a:r>
              <a:rPr lang="it-IT" sz="3200" dirty="0"/>
              <a:t>Manager Progetto: Francesco Sciretta</a:t>
            </a:r>
          </a:p>
          <a:p>
            <a:r>
              <a:rPr lang="it-IT" sz="3200" dirty="0"/>
              <a:t>Manager Valutazione: Giovanni Del Gaudio</a:t>
            </a:r>
          </a:p>
          <a:p>
            <a:r>
              <a:rPr lang="it-IT" sz="3200" dirty="0"/>
              <a:t>Manager Documentazione: Felice Napolitano</a:t>
            </a:r>
          </a:p>
          <a:p>
            <a:r>
              <a:rPr lang="it-IT" sz="3200" dirty="0"/>
              <a:t>Manager Gruppo: Francesco Sciretta</a:t>
            </a:r>
          </a:p>
        </p:txBody>
      </p:sp>
    </p:spTree>
    <p:extLst>
      <p:ext uri="{BB962C8B-B14F-4D97-AF65-F5344CB8AC3E}">
        <p14:creationId xmlns:p14="http://schemas.microsoft.com/office/powerpoint/2010/main" val="904591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3A9FE2-CFCF-4380-9675-40A19708999C}"/>
              </a:ext>
            </a:extLst>
          </p:cNvPr>
          <p:cNvSpPr>
            <a:spLocks noGrp="1"/>
          </p:cNvSpPr>
          <p:nvPr>
            <p:ph type="title"/>
          </p:nvPr>
        </p:nvSpPr>
        <p:spPr>
          <a:xfrm>
            <a:off x="677334" y="609600"/>
            <a:ext cx="8596668" cy="543339"/>
          </a:xfrm>
        </p:spPr>
        <p:txBody>
          <a:bodyPr>
            <a:normAutofit fontScale="90000"/>
          </a:bodyPr>
          <a:lstStyle/>
          <a:p>
            <a:r>
              <a:rPr lang="it-IT" dirty="0"/>
              <a:t>Visualizza Ricordo</a:t>
            </a:r>
          </a:p>
        </p:txBody>
      </p:sp>
      <p:pic>
        <p:nvPicPr>
          <p:cNvPr id="5" name="Segnaposto contenuto 4">
            <a:extLst>
              <a:ext uri="{FF2B5EF4-FFF2-40B4-BE49-F238E27FC236}">
                <a16:creationId xmlns:a16="http://schemas.microsoft.com/office/drawing/2014/main" id="{AE120E5A-AD6B-4579-B38F-95814B3B8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346" y="1277815"/>
            <a:ext cx="5446643" cy="4816936"/>
          </a:xfrm>
        </p:spPr>
      </p:pic>
    </p:spTree>
    <p:extLst>
      <p:ext uri="{BB962C8B-B14F-4D97-AF65-F5344CB8AC3E}">
        <p14:creationId xmlns:p14="http://schemas.microsoft.com/office/powerpoint/2010/main" val="508169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6DDAA9-4092-41DE-B5F0-9EFF1D11EEFE}"/>
              </a:ext>
            </a:extLst>
          </p:cNvPr>
          <p:cNvSpPr>
            <a:spLocks noGrp="1"/>
          </p:cNvSpPr>
          <p:nvPr>
            <p:ph type="title"/>
          </p:nvPr>
        </p:nvSpPr>
        <p:spPr>
          <a:xfrm>
            <a:off x="677334" y="609600"/>
            <a:ext cx="8596668" cy="503583"/>
          </a:xfrm>
        </p:spPr>
        <p:txBody>
          <a:bodyPr>
            <a:normAutofit fontScale="90000"/>
          </a:bodyPr>
          <a:lstStyle/>
          <a:p>
            <a:r>
              <a:rPr lang="it-IT" sz="3200" b="1" dirty="0"/>
              <a:t>Breve descrizione dei pattern utilizzati</a:t>
            </a:r>
            <a:endParaRPr lang="it-IT" sz="3200" dirty="0"/>
          </a:p>
        </p:txBody>
      </p:sp>
      <p:sp>
        <p:nvSpPr>
          <p:cNvPr id="3" name="Segnaposto contenuto 2">
            <a:extLst>
              <a:ext uri="{FF2B5EF4-FFF2-40B4-BE49-F238E27FC236}">
                <a16:creationId xmlns:a16="http://schemas.microsoft.com/office/drawing/2014/main" id="{350F6BEC-76F2-4B6A-8993-271A55A126E3}"/>
              </a:ext>
            </a:extLst>
          </p:cNvPr>
          <p:cNvSpPr>
            <a:spLocks noGrp="1"/>
          </p:cNvSpPr>
          <p:nvPr>
            <p:ph idx="1"/>
          </p:nvPr>
        </p:nvSpPr>
        <p:spPr>
          <a:xfrm>
            <a:off x="677334" y="1285461"/>
            <a:ext cx="8596668" cy="4755901"/>
          </a:xfrm>
        </p:spPr>
        <p:txBody>
          <a:bodyPr>
            <a:normAutofit/>
          </a:bodyPr>
          <a:lstStyle/>
          <a:p>
            <a:pPr marL="0" indent="0">
              <a:buNone/>
            </a:pPr>
            <a:r>
              <a:rPr lang="it-IT" dirty="0"/>
              <a:t>Per la creazione del nostro software sono stati utilizzati vari pattern, in base alle funzione offerte e dai task da eseguire. Per descrivere brevemente i pattern utilizzati , inseriamo un elenco di quelli utilizzati:</a:t>
            </a:r>
          </a:p>
          <a:p>
            <a:pPr marL="0" indent="0">
              <a:buNone/>
            </a:pPr>
            <a:endParaRPr lang="it-IT" dirty="0"/>
          </a:p>
          <a:p>
            <a:r>
              <a:rPr lang="it-IT" dirty="0" err="1"/>
              <a:t>Playthrough</a:t>
            </a:r>
            <a:endParaRPr lang="it-IT" dirty="0"/>
          </a:p>
          <a:p>
            <a:r>
              <a:rPr lang="it-IT" dirty="0" err="1"/>
              <a:t>Calendar</a:t>
            </a:r>
            <a:r>
              <a:rPr lang="it-IT" dirty="0"/>
              <a:t> </a:t>
            </a:r>
            <a:r>
              <a:rPr lang="it-IT" dirty="0" err="1"/>
              <a:t>Picker</a:t>
            </a:r>
            <a:endParaRPr lang="it-IT" dirty="0"/>
          </a:p>
          <a:p>
            <a:r>
              <a:rPr lang="it-IT" dirty="0"/>
              <a:t>Gallery</a:t>
            </a:r>
          </a:p>
          <a:p>
            <a:endParaRPr lang="it-IT" dirty="0"/>
          </a:p>
        </p:txBody>
      </p:sp>
    </p:spTree>
    <p:extLst>
      <p:ext uri="{BB962C8B-B14F-4D97-AF65-F5344CB8AC3E}">
        <p14:creationId xmlns:p14="http://schemas.microsoft.com/office/powerpoint/2010/main" val="3006638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6D50-1F92-4A49-94C0-C167CCCB47BF}"/>
              </a:ext>
            </a:extLst>
          </p:cNvPr>
          <p:cNvSpPr>
            <a:spLocks noGrp="1"/>
          </p:cNvSpPr>
          <p:nvPr>
            <p:ph type="title"/>
          </p:nvPr>
        </p:nvSpPr>
        <p:spPr>
          <a:xfrm>
            <a:off x="677334" y="273299"/>
            <a:ext cx="8596668" cy="543339"/>
          </a:xfrm>
        </p:spPr>
        <p:txBody>
          <a:bodyPr>
            <a:normAutofit fontScale="90000"/>
          </a:bodyPr>
          <a:lstStyle/>
          <a:p>
            <a:r>
              <a:rPr lang="it-IT" dirty="0"/>
              <a:t>Relazione sulla tecnica di valutazione del design </a:t>
            </a:r>
            <a:br>
              <a:rPr lang="it-IT" dirty="0"/>
            </a:br>
            <a:endParaRPr lang="it-IT" dirty="0"/>
          </a:p>
        </p:txBody>
      </p:sp>
      <p:sp>
        <p:nvSpPr>
          <p:cNvPr id="3" name="Segnaposto contenuto 2">
            <a:extLst>
              <a:ext uri="{FF2B5EF4-FFF2-40B4-BE49-F238E27FC236}">
                <a16:creationId xmlns:a16="http://schemas.microsoft.com/office/drawing/2014/main" id="{5F0FD3F7-09F2-445C-8970-A61489F797AA}"/>
              </a:ext>
            </a:extLst>
          </p:cNvPr>
          <p:cNvSpPr>
            <a:spLocks noGrp="1"/>
          </p:cNvSpPr>
          <p:nvPr>
            <p:ph idx="1"/>
          </p:nvPr>
        </p:nvSpPr>
        <p:spPr>
          <a:xfrm>
            <a:off x="677334" y="1365459"/>
            <a:ext cx="8596668" cy="5232494"/>
          </a:xfrm>
        </p:spPr>
        <p:txBody>
          <a:bodyPr>
            <a:noAutofit/>
          </a:bodyPr>
          <a:lstStyle/>
          <a:p>
            <a:r>
              <a:rPr lang="it-IT" sz="1600" dirty="0"/>
              <a:t> La tecnica scelta per valutare l'usabilità del sistema rispetto ai task e agli scenari d'uso è stata il </a:t>
            </a:r>
            <a:r>
              <a:rPr lang="it-IT" sz="1600" i="1" dirty="0"/>
              <a:t>cognitive </a:t>
            </a:r>
            <a:r>
              <a:rPr lang="it-IT" sz="1600" dirty="0" err="1"/>
              <a:t>walkthrough</a:t>
            </a:r>
            <a:r>
              <a:rPr lang="it-IT" sz="1600" dirty="0"/>
              <a:t>. </a:t>
            </a:r>
          </a:p>
          <a:p>
            <a:r>
              <a:rPr lang="it-IT" sz="1600" dirty="0"/>
              <a:t> Esaminiamo un task rappresentativo: </a:t>
            </a:r>
          </a:p>
          <a:p>
            <a:pPr marL="0" indent="0">
              <a:buNone/>
            </a:pPr>
            <a:r>
              <a:rPr lang="it-IT" sz="1600" dirty="0"/>
              <a:t>	Compilare una </a:t>
            </a:r>
            <a:r>
              <a:rPr lang="it-IT" sz="1600" dirty="0" err="1"/>
              <a:t>form</a:t>
            </a:r>
            <a:r>
              <a:rPr lang="it-IT" sz="1600" dirty="0"/>
              <a:t> per inserire un evento. </a:t>
            </a:r>
          </a:p>
          <a:p>
            <a:pPr marL="457200" lvl="1" indent="0">
              <a:buNone/>
            </a:pPr>
            <a:r>
              <a:rPr lang="it-IT" dirty="0"/>
              <a:t>Azioni necessarie per completare il task principale </a:t>
            </a:r>
          </a:p>
          <a:p>
            <a:pPr marL="0" indent="0">
              <a:buNone/>
            </a:pPr>
            <a:r>
              <a:rPr lang="it-IT" sz="1600" dirty="0"/>
              <a:t>	Pigiare il bottone </a:t>
            </a:r>
            <a:r>
              <a:rPr lang="it-IT" sz="1600" i="1" dirty="0"/>
              <a:t>Inserisci Evento </a:t>
            </a:r>
            <a:r>
              <a:rPr lang="it-IT" sz="1600" dirty="0"/>
              <a:t>e di conseguenza si verrà indirizzati alla pagina 	relativa </a:t>
            </a:r>
          </a:p>
          <a:p>
            <a:pPr marL="0" indent="0">
              <a:buNone/>
            </a:pPr>
            <a:r>
              <a:rPr lang="it-IT" sz="1600" dirty="0"/>
              <a:t>	</a:t>
            </a:r>
            <a:r>
              <a:rPr lang="it-IT" sz="1600" i="1" dirty="0"/>
              <a:t>Risposta del sistema: </a:t>
            </a:r>
            <a:r>
              <a:rPr lang="it-IT" sz="1600" dirty="0"/>
              <a:t>Il sistema mostra una </a:t>
            </a:r>
            <a:r>
              <a:rPr lang="it-IT" sz="1600" dirty="0" err="1"/>
              <a:t>form</a:t>
            </a:r>
            <a:r>
              <a:rPr lang="it-IT" sz="1600" dirty="0"/>
              <a:t> dove l’utente inserisce il relativo 	titolo. </a:t>
            </a:r>
          </a:p>
          <a:p>
            <a:r>
              <a:rPr lang="it-IT" sz="1600" dirty="0"/>
              <a:t>Inserimento dei dati. </a:t>
            </a:r>
          </a:p>
          <a:p>
            <a:r>
              <a:rPr lang="it-IT" sz="1600" i="1" dirty="0"/>
              <a:t>Risposta del sistema: </a:t>
            </a:r>
            <a:r>
              <a:rPr lang="it-IT" sz="1600" dirty="0"/>
              <a:t>Il sistema è in attesa del completamento da parte dell’utente. </a:t>
            </a:r>
          </a:p>
          <a:p>
            <a:r>
              <a:rPr lang="it-IT" sz="1600" dirty="0"/>
              <a:t> L’utente completa l’inserimento e clicca Inserisci evento. </a:t>
            </a:r>
          </a:p>
          <a:p>
            <a:pPr marL="0" indent="0">
              <a:buNone/>
            </a:pPr>
            <a:r>
              <a:rPr lang="it-IT" sz="1600" dirty="0"/>
              <a:t>	</a:t>
            </a:r>
            <a:r>
              <a:rPr lang="it-IT" sz="1600" i="1" dirty="0"/>
              <a:t>Risposta del sistema: </a:t>
            </a:r>
            <a:r>
              <a:rPr lang="it-IT" sz="1600" dirty="0"/>
              <a:t>Il sistema analizza i dati se sono stati inseriti in modo corretto 	rispettando i parametri e invia i dati al database. </a:t>
            </a:r>
          </a:p>
        </p:txBody>
      </p:sp>
    </p:spTree>
    <p:extLst>
      <p:ext uri="{BB962C8B-B14F-4D97-AF65-F5344CB8AC3E}">
        <p14:creationId xmlns:p14="http://schemas.microsoft.com/office/powerpoint/2010/main" val="4250816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70266D1-6E73-4F5B-BC34-96552982BA13}"/>
              </a:ext>
            </a:extLst>
          </p:cNvPr>
          <p:cNvSpPr>
            <a:spLocks noGrp="1"/>
          </p:cNvSpPr>
          <p:nvPr>
            <p:ph idx="1"/>
          </p:nvPr>
        </p:nvSpPr>
        <p:spPr>
          <a:xfrm>
            <a:off x="677334" y="437323"/>
            <a:ext cx="8596668" cy="5604040"/>
          </a:xfrm>
        </p:spPr>
        <p:txBody>
          <a:bodyPr>
            <a:normAutofit/>
          </a:bodyPr>
          <a:lstStyle/>
          <a:p>
            <a:r>
              <a:rPr lang="it-IT" sz="2000" dirty="0"/>
              <a:t>Per ogni azione la valutazione è stata condotta rispondendo alle seguenti domande:</a:t>
            </a:r>
          </a:p>
          <a:p>
            <a:r>
              <a:rPr lang="it-IT" sz="2000" dirty="0"/>
              <a:t>L’utente tenterà di produrre l’effetto che produce l’azione?</a:t>
            </a:r>
          </a:p>
          <a:p>
            <a:r>
              <a:rPr lang="it-IT" sz="2000" dirty="0"/>
              <a:t>L’utente noterà che è disponibile sull’interfaccia la corretta azione da eseguire per raggiungere l’obiettivo del compito?</a:t>
            </a:r>
          </a:p>
          <a:p>
            <a:r>
              <a:rPr lang="it-IT" sz="2000" dirty="0"/>
              <a:t>Se l’utente troverà l’azione corretta sull’interfaccia, saprà che è quella giusta per ottenere l’effetto che sta tentando produrre?</a:t>
            </a:r>
          </a:p>
          <a:p>
            <a:r>
              <a:rPr lang="it-IT" sz="2000" dirty="0"/>
              <a:t>Una volta eseguita l’azione, l’utente comprenderà il feedback che ottiene? Assocerà il risultato dell’azione con il conseguimento dell’obiettivo?</a:t>
            </a:r>
          </a:p>
        </p:txBody>
      </p:sp>
    </p:spTree>
    <p:extLst>
      <p:ext uri="{BB962C8B-B14F-4D97-AF65-F5344CB8AC3E}">
        <p14:creationId xmlns:p14="http://schemas.microsoft.com/office/powerpoint/2010/main" val="1407499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4E9236F-D457-416D-9ADC-6D1A34B37CAD}"/>
              </a:ext>
            </a:extLst>
          </p:cNvPr>
          <p:cNvSpPr>
            <a:spLocks noGrp="1"/>
          </p:cNvSpPr>
          <p:nvPr>
            <p:ph idx="1"/>
          </p:nvPr>
        </p:nvSpPr>
        <p:spPr>
          <a:xfrm>
            <a:off x="677334" y="530087"/>
            <a:ext cx="8596668" cy="5511275"/>
          </a:xfrm>
        </p:spPr>
        <p:txBody>
          <a:bodyPr/>
          <a:lstStyle/>
          <a:p>
            <a:r>
              <a:rPr lang="it-IT" dirty="0"/>
              <a:t>Azione 1 (Seleziona Inserisci evento premendo il bottone “Inserisci Evento”)</a:t>
            </a:r>
          </a:p>
          <a:p>
            <a:r>
              <a:rPr lang="it-IT" dirty="0"/>
              <a:t>Poiché le azioni possibili sono suddivise su due </a:t>
            </a:r>
            <a:r>
              <a:rPr lang="it-IT" dirty="0" err="1"/>
              <a:t>ulsanti</a:t>
            </a:r>
            <a:r>
              <a:rPr lang="it-IT" dirty="0"/>
              <a:t>, è plausibile ritenere che intuitivamente l'utente sceglierà il pulsante dedicato all'inserimento di un evento. Il bottone è ben visibile, quindi l'utente può determinare facilmente qual è l'azione corretta da eseguire. Inoltre la scelta di un nome significativo per la sezione garantisce che l'utente abbia la certezza effettuare l'operazione corretta. Il feedback dell'azione è immediato perché la selezione della voce del menu comporta l'immediata apertura della pagina.</a:t>
            </a:r>
          </a:p>
        </p:txBody>
      </p:sp>
    </p:spTree>
    <p:extLst>
      <p:ext uri="{BB962C8B-B14F-4D97-AF65-F5344CB8AC3E}">
        <p14:creationId xmlns:p14="http://schemas.microsoft.com/office/powerpoint/2010/main" val="2119143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09C839-C670-4766-8572-F668E3B4F33D}"/>
              </a:ext>
            </a:extLst>
          </p:cNvPr>
          <p:cNvSpPr>
            <a:spLocks noGrp="1"/>
          </p:cNvSpPr>
          <p:nvPr>
            <p:ph idx="1"/>
          </p:nvPr>
        </p:nvSpPr>
        <p:spPr>
          <a:xfrm>
            <a:off x="677334" y="424071"/>
            <a:ext cx="8596668" cy="5617292"/>
          </a:xfrm>
        </p:spPr>
        <p:txBody>
          <a:bodyPr/>
          <a:lstStyle/>
          <a:p>
            <a:r>
              <a:rPr lang="it-IT" dirty="0"/>
              <a:t>Azione 2 (Inserimento dei dati )</a:t>
            </a:r>
          </a:p>
          <a:p>
            <a:r>
              <a:rPr lang="it-IT" dirty="0"/>
              <a:t>Poiché l'obiettivo dell'utente è quello di completare la </a:t>
            </a:r>
            <a:r>
              <a:rPr lang="it-IT" dirty="0" err="1"/>
              <a:t>form</a:t>
            </a:r>
            <a:r>
              <a:rPr lang="it-IT" dirty="0"/>
              <a:t>, possiamo ipotizzare che l’utente si aspetti un elenco di richieste. Ciò assicura che l'utente sia in grado di compilare con facilità. Il sistema quindi è in attesa dell’utente mettendolo al proprio agio.</a:t>
            </a:r>
          </a:p>
          <a:p>
            <a:r>
              <a:rPr lang="it-IT" dirty="0"/>
              <a:t>• Azione 3 (premere il pulsante “Inserisci Evento” )</a:t>
            </a:r>
          </a:p>
          <a:p>
            <a:r>
              <a:rPr lang="it-IT" dirty="0"/>
              <a:t>Poiché intuitivamente l'utente vorrà completare l’azione e inviare i dati al database egli premerà il tasto “Inserisci Evento”. Il pulsante è ben visibile, quindi l'utente può trovarlo facilmente. Inoltre la scelta di un nome significativo per il bottone garantisce che l'utente abbia la certezza di stare richiedendo il servizio giusto. Il feedback dell'azione è abbastanza immediato.</a:t>
            </a:r>
          </a:p>
        </p:txBody>
      </p:sp>
    </p:spTree>
    <p:extLst>
      <p:ext uri="{BB962C8B-B14F-4D97-AF65-F5344CB8AC3E}">
        <p14:creationId xmlns:p14="http://schemas.microsoft.com/office/powerpoint/2010/main" val="1182527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3BD4DFA-B52A-4DB4-8EF3-39176A89AF1F}"/>
              </a:ext>
            </a:extLst>
          </p:cNvPr>
          <p:cNvSpPr>
            <a:spLocks noGrp="1"/>
          </p:cNvSpPr>
          <p:nvPr>
            <p:ph idx="1"/>
          </p:nvPr>
        </p:nvSpPr>
        <p:spPr>
          <a:xfrm>
            <a:off x="677334" y="410817"/>
            <a:ext cx="8596668" cy="5630545"/>
          </a:xfrm>
        </p:spPr>
        <p:txBody>
          <a:bodyPr/>
          <a:lstStyle/>
          <a:p>
            <a:r>
              <a:rPr lang="it-IT" dirty="0"/>
              <a:t>Relazione sul </a:t>
            </a:r>
            <a:r>
              <a:rPr lang="it-IT" dirty="0" err="1"/>
              <a:t>testing</a:t>
            </a:r>
            <a:r>
              <a:rPr lang="it-IT" dirty="0"/>
              <a:t> di usabilità che avete effettuato con gli utenti.</a:t>
            </a:r>
          </a:p>
          <a:p>
            <a:r>
              <a:rPr lang="it-IT" dirty="0"/>
              <a:t>Per valutare il livello di usabilità del nostro sistema abbiamo testato il prototipo con diversi utenti. Per le funzionalità mancanti abbiamo adoperato la tecnica del mago di </a:t>
            </a:r>
            <a:r>
              <a:rPr lang="it-IT" dirty="0" err="1"/>
              <a:t>Oz</a:t>
            </a:r>
            <a:r>
              <a:rPr lang="it-IT" dirty="0"/>
              <a:t>. La navigazione si è rivelata semplice ed intuitiva, anche se in alcuni casi gli utenti hanno commesso qualche errore nell'esecuzione delle azioni, sbagliando per esempio nel inserire i dati nelle </a:t>
            </a:r>
            <a:r>
              <a:rPr lang="it-IT" dirty="0" err="1"/>
              <a:t>form</a:t>
            </a:r>
            <a:r>
              <a:rPr lang="it-IT" dirty="0"/>
              <a:t>. In caso di errore comunque l’utente verrà avvisato e potrà in qualsiasi momento ripetere l’inserimento ritornando al campo precedente.</a:t>
            </a:r>
          </a:p>
          <a:p>
            <a:r>
              <a:rPr lang="it-IT" dirty="0"/>
              <a:t>Avendo strutturato task simili in modo simile e nello stesso stile, gli utenti hanno riconosciuto facilmente la sequenza di azioni da compiere per portare a termine un compito.</a:t>
            </a:r>
          </a:p>
        </p:txBody>
      </p:sp>
    </p:spTree>
    <p:extLst>
      <p:ext uri="{BB962C8B-B14F-4D97-AF65-F5344CB8AC3E}">
        <p14:creationId xmlns:p14="http://schemas.microsoft.com/office/powerpoint/2010/main" val="2598836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9A1A64E-BAC2-4080-9451-0EDAEAE18C7F}"/>
              </a:ext>
            </a:extLst>
          </p:cNvPr>
          <p:cNvSpPr>
            <a:spLocks noGrp="1"/>
          </p:cNvSpPr>
          <p:nvPr>
            <p:ph idx="1"/>
          </p:nvPr>
        </p:nvSpPr>
        <p:spPr>
          <a:xfrm>
            <a:off x="677334" y="437323"/>
            <a:ext cx="8596668" cy="5604040"/>
          </a:xfrm>
        </p:spPr>
        <p:txBody>
          <a:bodyPr>
            <a:normAutofit/>
          </a:bodyPr>
          <a:lstStyle/>
          <a:p>
            <a:pPr marL="0" indent="0">
              <a:buNone/>
            </a:pPr>
            <a:r>
              <a:rPr lang="it-IT" sz="2400" dirty="0">
                <a:solidFill>
                  <a:schemeClr val="accent1"/>
                </a:solidFill>
              </a:rPr>
              <a:t>Valutazione euristica</a:t>
            </a:r>
          </a:p>
          <a:p>
            <a:r>
              <a:rPr lang="it-IT" dirty="0"/>
              <a:t>La valutazione euristica è stata condotta in base alle otto regole d'oro di </a:t>
            </a:r>
            <a:r>
              <a:rPr lang="it-IT" dirty="0" err="1"/>
              <a:t>Shneiderman</a:t>
            </a:r>
            <a:r>
              <a:rPr lang="it-IT" dirty="0"/>
              <a:t>.</a:t>
            </a:r>
          </a:p>
          <a:p>
            <a:r>
              <a:rPr lang="it-IT" dirty="0"/>
              <a:t>1) Preservare la coerenza</a:t>
            </a:r>
          </a:p>
          <a:p>
            <a:r>
              <a:rPr lang="it-IT" dirty="0"/>
              <a:t>Sequenze di operazioni simili sono effettuate sempre con lo stesso tipo di azioni.</a:t>
            </a:r>
          </a:p>
          <a:p>
            <a:r>
              <a:rPr lang="it-IT" dirty="0"/>
              <a:t>2) Consentire agli utenti abituali di usare comandi rapidi</a:t>
            </a:r>
          </a:p>
          <a:p>
            <a:r>
              <a:rPr lang="it-IT" dirty="0"/>
              <a:t>Il sistema non supporta comandi rapidi. Tuttavia le voci menu con la ricerca per nome velocizzano gli inserimenti .</a:t>
            </a:r>
          </a:p>
          <a:p>
            <a:r>
              <a:rPr lang="it-IT" dirty="0"/>
              <a:t>3) Offrire un feedback informativo</a:t>
            </a:r>
          </a:p>
          <a:p>
            <a:r>
              <a:rPr lang="it-IT" dirty="0"/>
              <a:t>Ad ogni azione corrisponde sempre una reazione visibile. Quando la modifica dello stato del sistema non è visibile, si fornisce un feedback tramite un box informativo. Es. “Attenzione! Inserire correttamente i dati”</a:t>
            </a:r>
          </a:p>
        </p:txBody>
      </p:sp>
    </p:spTree>
    <p:extLst>
      <p:ext uri="{BB962C8B-B14F-4D97-AF65-F5344CB8AC3E}">
        <p14:creationId xmlns:p14="http://schemas.microsoft.com/office/powerpoint/2010/main" val="3487599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947BACE-EA30-4CB2-B57D-72E0EBA409C6}"/>
              </a:ext>
            </a:extLst>
          </p:cNvPr>
          <p:cNvSpPr>
            <a:spLocks noGrp="1"/>
          </p:cNvSpPr>
          <p:nvPr>
            <p:ph idx="1"/>
          </p:nvPr>
        </p:nvSpPr>
        <p:spPr>
          <a:xfrm>
            <a:off x="677334" y="397565"/>
            <a:ext cx="8596668" cy="5643797"/>
          </a:xfrm>
        </p:spPr>
        <p:txBody>
          <a:bodyPr/>
          <a:lstStyle/>
          <a:p>
            <a:r>
              <a:rPr lang="it-IT" dirty="0"/>
              <a:t>4) Progettare dialoghi provvisti di chiusura</a:t>
            </a:r>
          </a:p>
          <a:p>
            <a:r>
              <a:rPr lang="it-IT" dirty="0"/>
              <a:t>Alla fine dell'esecuzione di ogni task verrà fornito un feedback per far capire all'utente che si e conclusa l’operazione e può passare al task successivo.</a:t>
            </a:r>
          </a:p>
          <a:p>
            <a:r>
              <a:rPr lang="it-IT" dirty="0"/>
              <a:t>5) Offrire una prevenzione e una gestione semplice degli errori</a:t>
            </a:r>
          </a:p>
          <a:p>
            <a:r>
              <a:rPr lang="it-IT" dirty="0"/>
              <a:t>Per ridurre al minimo la quantità di errori si è scelto di inserire suggerimenti prima del inserimento dei dati. E nel caso l’inserimento dei dati risulti errato l’utente verrà avvertito, in modo tale di assisterlo nell’ inserimento. E le operazioni saranno guidate fino a falle sembrare Atomiche.</a:t>
            </a:r>
          </a:p>
        </p:txBody>
      </p:sp>
    </p:spTree>
    <p:extLst>
      <p:ext uri="{BB962C8B-B14F-4D97-AF65-F5344CB8AC3E}">
        <p14:creationId xmlns:p14="http://schemas.microsoft.com/office/powerpoint/2010/main" val="1148630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27AAC21-C719-4ADB-AFAF-661A25E9BFF0}"/>
              </a:ext>
            </a:extLst>
          </p:cNvPr>
          <p:cNvSpPr>
            <a:spLocks noGrp="1"/>
          </p:cNvSpPr>
          <p:nvPr>
            <p:ph idx="1"/>
          </p:nvPr>
        </p:nvSpPr>
        <p:spPr>
          <a:xfrm>
            <a:off x="677334" y="424071"/>
            <a:ext cx="8596668" cy="5617292"/>
          </a:xfrm>
        </p:spPr>
        <p:txBody>
          <a:bodyPr/>
          <a:lstStyle/>
          <a:p>
            <a:r>
              <a:rPr lang="it-IT" dirty="0"/>
              <a:t>6)Permettere un'inversione semplice delle azioni</a:t>
            </a:r>
          </a:p>
          <a:p>
            <a:r>
              <a:rPr lang="it-IT" dirty="0"/>
              <a:t>Durante l’interazione è possibile tornate al task precedente in qualsiasi momento.</a:t>
            </a:r>
          </a:p>
          <a:p>
            <a:r>
              <a:rPr lang="it-IT" dirty="0"/>
              <a:t>7) Supportare il controllo interno</a:t>
            </a:r>
          </a:p>
          <a:p>
            <a:r>
              <a:rPr lang="it-IT" dirty="0"/>
              <a:t>L’utente esperto ha la sensazione di essere il responsabile del sistema, e il dialogo è sempre condotto dall'utente.</a:t>
            </a:r>
          </a:p>
          <a:p>
            <a:r>
              <a:rPr lang="it-IT" dirty="0"/>
              <a:t>8) Ridurre il carico della memoria a breve termine</a:t>
            </a:r>
          </a:p>
          <a:p>
            <a:r>
              <a:rPr lang="it-IT" dirty="0"/>
              <a:t>L'interazione si basa sul riconoscimento dei comandi, che sono descritti da nomi significativi. Inoltre si è cercato di mantenere il display semplice.</a:t>
            </a:r>
          </a:p>
        </p:txBody>
      </p:sp>
    </p:spTree>
    <p:extLst>
      <p:ext uri="{BB962C8B-B14F-4D97-AF65-F5344CB8AC3E}">
        <p14:creationId xmlns:p14="http://schemas.microsoft.com/office/powerpoint/2010/main" val="18726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34C2E4-0263-432C-BC8C-DF086D9F3462}"/>
              </a:ext>
            </a:extLst>
          </p:cNvPr>
          <p:cNvSpPr>
            <a:spLocks noGrp="1"/>
          </p:cNvSpPr>
          <p:nvPr>
            <p:ph type="title"/>
          </p:nvPr>
        </p:nvSpPr>
        <p:spPr>
          <a:xfrm>
            <a:off x="677334" y="609600"/>
            <a:ext cx="8596668" cy="641684"/>
          </a:xfrm>
        </p:spPr>
        <p:txBody>
          <a:bodyPr/>
          <a:lstStyle/>
          <a:p>
            <a:r>
              <a:rPr lang="it-IT" dirty="0"/>
              <a:t>Descrizione del Problema</a:t>
            </a:r>
          </a:p>
        </p:txBody>
      </p:sp>
      <p:sp>
        <p:nvSpPr>
          <p:cNvPr id="3" name="Segnaposto contenuto 2">
            <a:extLst>
              <a:ext uri="{FF2B5EF4-FFF2-40B4-BE49-F238E27FC236}">
                <a16:creationId xmlns:a16="http://schemas.microsoft.com/office/drawing/2014/main" id="{8CAE6312-B4A5-42FB-BFE5-B2128DF52E8A}"/>
              </a:ext>
            </a:extLst>
          </p:cNvPr>
          <p:cNvSpPr>
            <a:spLocks noGrp="1"/>
          </p:cNvSpPr>
          <p:nvPr>
            <p:ph idx="1"/>
          </p:nvPr>
        </p:nvSpPr>
        <p:spPr/>
        <p:txBody>
          <a:bodyPr/>
          <a:lstStyle/>
          <a:p>
            <a:pPr marL="0" indent="0">
              <a:buNone/>
            </a:pPr>
            <a:r>
              <a:rPr lang="it-IT" dirty="0"/>
              <a:t>L’aumento della età media della popolazione e la riduzione del tasso delle nascite, comporta </a:t>
            </a:r>
            <a:r>
              <a:rPr lang="it-IT" i="1" dirty="0"/>
              <a:t>l’invecchiamento </a:t>
            </a:r>
            <a:r>
              <a:rPr lang="it-IT" dirty="0"/>
              <a:t>della popolazione e vari problemi tra cui:</a:t>
            </a:r>
          </a:p>
          <a:p>
            <a:pPr>
              <a:buFontTx/>
              <a:buChar char="-"/>
            </a:pPr>
            <a:r>
              <a:rPr lang="it-IT" dirty="0"/>
              <a:t>Diminuzione della popolazione in età lavorativa determina un declino del capitale umano</a:t>
            </a:r>
          </a:p>
          <a:p>
            <a:pPr>
              <a:buFontTx/>
              <a:buChar char="-"/>
            </a:pPr>
            <a:r>
              <a:rPr lang="it-IT" dirty="0"/>
              <a:t>Sempre più persone anziane richiedono assistenza sanitaria a lungo termine quindi bisogna determinare una soluzione per accompagnare l’invecchiamento in modo gradevole.</a:t>
            </a:r>
          </a:p>
        </p:txBody>
      </p:sp>
    </p:spTree>
    <p:extLst>
      <p:ext uri="{BB962C8B-B14F-4D97-AF65-F5344CB8AC3E}">
        <p14:creationId xmlns:p14="http://schemas.microsoft.com/office/powerpoint/2010/main" val="4090375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917BA9-AEBD-4D81-9D18-97FB1344B310}"/>
              </a:ext>
            </a:extLst>
          </p:cNvPr>
          <p:cNvSpPr>
            <a:spLocks noGrp="1"/>
          </p:cNvSpPr>
          <p:nvPr>
            <p:ph type="title"/>
          </p:nvPr>
        </p:nvSpPr>
        <p:spPr/>
        <p:txBody>
          <a:bodyPr/>
          <a:lstStyle/>
          <a:p>
            <a:r>
              <a:rPr lang="it-IT" dirty="0"/>
              <a:t>Modifiche </a:t>
            </a:r>
            <a:r>
              <a:rPr lang="it-IT" dirty="0" err="1"/>
              <a:t>pre</a:t>
            </a:r>
            <a:r>
              <a:rPr lang="it-IT" dirty="0"/>
              <a:t>-implementazione</a:t>
            </a:r>
          </a:p>
        </p:txBody>
      </p:sp>
      <p:graphicFrame>
        <p:nvGraphicFramePr>
          <p:cNvPr id="4" name="Segnaposto contenuto 3">
            <a:extLst>
              <a:ext uri="{FF2B5EF4-FFF2-40B4-BE49-F238E27FC236}">
                <a16:creationId xmlns:a16="http://schemas.microsoft.com/office/drawing/2014/main" id="{6EFA0E23-5787-444D-9826-36FE058B469A}"/>
              </a:ext>
            </a:extLst>
          </p:cNvPr>
          <p:cNvGraphicFramePr>
            <a:graphicFrameLocks noGrp="1"/>
          </p:cNvGraphicFramePr>
          <p:nvPr>
            <p:ph idx="1"/>
          </p:nvPr>
        </p:nvGraphicFramePr>
        <p:xfrm>
          <a:off x="1919129" y="3247866"/>
          <a:ext cx="6113780" cy="1706880"/>
        </p:xfrm>
        <a:graphic>
          <a:graphicData uri="http://schemas.openxmlformats.org/drawingml/2006/table">
            <a:tbl>
              <a:tblPr firstRow="1" firstCol="1" bandRow="1"/>
              <a:tblGrid>
                <a:gridCol w="3056890">
                  <a:extLst>
                    <a:ext uri="{9D8B030D-6E8A-4147-A177-3AD203B41FA5}">
                      <a16:colId xmlns:a16="http://schemas.microsoft.com/office/drawing/2014/main" val="1232744822"/>
                    </a:ext>
                  </a:extLst>
                </a:gridCol>
                <a:gridCol w="3056890">
                  <a:extLst>
                    <a:ext uri="{9D8B030D-6E8A-4147-A177-3AD203B41FA5}">
                      <a16:colId xmlns:a16="http://schemas.microsoft.com/office/drawing/2014/main" val="2352165386"/>
                    </a:ext>
                  </a:extLst>
                </a:gridCol>
              </a:tblGrid>
              <a:tr h="0">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Modifiche da effettuare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Priorità</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9795813"/>
                  </a:ext>
                </a:extLst>
              </a:tr>
              <a:tr h="0">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Inserimento icona HOME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9745103"/>
                  </a:ext>
                </a:extLst>
              </a:tr>
              <a:tr h="0">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Sostituzione della data da inserire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Con calendario grafico</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5954937"/>
                  </a:ext>
                </a:extLst>
              </a:tr>
              <a:tr h="0">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Inserimento di una descrizione</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Su ogni inserimento dei dati</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602869"/>
                  </a:ext>
                </a:extLst>
              </a:tr>
              <a:tr h="0">
                <a:tc>
                  <a:txBody>
                    <a:bodyPr/>
                    <a:lstStyle/>
                    <a:p>
                      <a:pPr>
                        <a:spcAft>
                          <a:spcPts val="0"/>
                        </a:spcAft>
                        <a:tabLst>
                          <a:tab pos="4421505" algn="l"/>
                        </a:tabLst>
                      </a:pPr>
                      <a:r>
                        <a:rPr lang="it-IT" sz="1600">
                          <a:effectLst/>
                          <a:latin typeface="Calibri Light" panose="020F0302020204030204" pitchFamily="34" charset="0"/>
                          <a:ea typeface="Times New Roman" panose="02020603050405020304" pitchFamily="18" charset="0"/>
                          <a:cs typeface="Times New Roman" panose="02020603050405020304" pitchFamily="18" charset="0"/>
                        </a:rPr>
                        <a:t>Revisionare flusso</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tabLst>
                          <a:tab pos="4421505" algn="l"/>
                        </a:tabLst>
                      </a:pPr>
                      <a:r>
                        <a:rPr lang="it-IT" sz="1600"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6170835"/>
                  </a:ext>
                </a:extLst>
              </a:tr>
            </a:tbl>
          </a:graphicData>
        </a:graphic>
      </p:graphicFrame>
      <p:sp>
        <p:nvSpPr>
          <p:cNvPr id="5" name="Rectangle 1">
            <a:extLst>
              <a:ext uri="{FF2B5EF4-FFF2-40B4-BE49-F238E27FC236}">
                <a16:creationId xmlns:a16="http://schemas.microsoft.com/office/drawing/2014/main" id="{820EDA49-101E-4CA6-913E-233F90566E3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421188" algn="l"/>
              </a:tabLst>
              <a:defRPr>
                <a:solidFill>
                  <a:schemeClr val="tx1"/>
                </a:solidFill>
                <a:latin typeface="Arial" panose="020B0604020202020204" pitchFamily="34" charset="0"/>
              </a:defRPr>
            </a:lvl1pPr>
            <a:lvl2pPr eaLnBrk="0" fontAlgn="base" hangingPunct="0">
              <a:spcBef>
                <a:spcPct val="0"/>
              </a:spcBef>
              <a:spcAft>
                <a:spcPct val="0"/>
              </a:spcAft>
              <a:tabLst>
                <a:tab pos="4421188" algn="l"/>
              </a:tabLst>
              <a:defRPr>
                <a:solidFill>
                  <a:schemeClr val="tx1"/>
                </a:solidFill>
                <a:latin typeface="Arial" panose="020B0604020202020204" pitchFamily="34" charset="0"/>
              </a:defRPr>
            </a:lvl2pPr>
            <a:lvl3pPr eaLnBrk="0" fontAlgn="base" hangingPunct="0">
              <a:spcBef>
                <a:spcPct val="0"/>
              </a:spcBef>
              <a:spcAft>
                <a:spcPct val="0"/>
              </a:spcAft>
              <a:tabLst>
                <a:tab pos="4421188" algn="l"/>
              </a:tabLst>
              <a:defRPr>
                <a:solidFill>
                  <a:schemeClr val="tx1"/>
                </a:solidFill>
                <a:latin typeface="Arial" panose="020B0604020202020204" pitchFamily="34" charset="0"/>
              </a:defRPr>
            </a:lvl3pPr>
            <a:lvl4pPr eaLnBrk="0" fontAlgn="base" hangingPunct="0">
              <a:spcBef>
                <a:spcPct val="0"/>
              </a:spcBef>
              <a:spcAft>
                <a:spcPct val="0"/>
              </a:spcAft>
              <a:tabLst>
                <a:tab pos="4421188" algn="l"/>
              </a:tabLst>
              <a:defRPr>
                <a:solidFill>
                  <a:schemeClr val="tx1"/>
                </a:solidFill>
                <a:latin typeface="Arial" panose="020B0604020202020204" pitchFamily="34" charset="0"/>
              </a:defRPr>
            </a:lvl4pPr>
            <a:lvl5pPr eaLnBrk="0" fontAlgn="base" hangingPunct="0">
              <a:spcBef>
                <a:spcPct val="0"/>
              </a:spcBef>
              <a:spcAft>
                <a:spcPct val="0"/>
              </a:spcAft>
              <a:tabLst>
                <a:tab pos="4421188" algn="l"/>
              </a:tabLst>
              <a:defRPr>
                <a:solidFill>
                  <a:schemeClr val="tx1"/>
                </a:solidFill>
                <a:latin typeface="Arial" panose="020B0604020202020204" pitchFamily="34" charset="0"/>
              </a:defRPr>
            </a:lvl5pPr>
            <a:lvl6pPr eaLnBrk="0" fontAlgn="base" hangingPunct="0">
              <a:spcBef>
                <a:spcPct val="0"/>
              </a:spcBef>
              <a:spcAft>
                <a:spcPct val="0"/>
              </a:spcAft>
              <a:tabLst>
                <a:tab pos="4421188" algn="l"/>
              </a:tabLst>
              <a:defRPr>
                <a:solidFill>
                  <a:schemeClr val="tx1"/>
                </a:solidFill>
                <a:latin typeface="Arial" panose="020B0604020202020204" pitchFamily="34" charset="0"/>
              </a:defRPr>
            </a:lvl6pPr>
            <a:lvl7pPr eaLnBrk="0" fontAlgn="base" hangingPunct="0">
              <a:spcBef>
                <a:spcPct val="0"/>
              </a:spcBef>
              <a:spcAft>
                <a:spcPct val="0"/>
              </a:spcAft>
              <a:tabLst>
                <a:tab pos="4421188" algn="l"/>
              </a:tabLst>
              <a:defRPr>
                <a:solidFill>
                  <a:schemeClr val="tx1"/>
                </a:solidFill>
                <a:latin typeface="Arial" panose="020B0604020202020204" pitchFamily="34" charset="0"/>
              </a:defRPr>
            </a:lvl7pPr>
            <a:lvl8pPr eaLnBrk="0" fontAlgn="base" hangingPunct="0">
              <a:spcBef>
                <a:spcPct val="0"/>
              </a:spcBef>
              <a:spcAft>
                <a:spcPct val="0"/>
              </a:spcAft>
              <a:tabLst>
                <a:tab pos="4421188" algn="l"/>
              </a:tabLst>
              <a:defRPr>
                <a:solidFill>
                  <a:schemeClr val="tx1"/>
                </a:solidFill>
                <a:latin typeface="Arial" panose="020B0604020202020204" pitchFamily="34" charset="0"/>
              </a:defRPr>
            </a:lvl8pPr>
            <a:lvl9pPr eaLnBrk="0" fontAlgn="base" hangingPunct="0">
              <a:spcBef>
                <a:spcPct val="0"/>
              </a:spcBef>
              <a:spcAft>
                <a:spcPct val="0"/>
              </a:spcAft>
              <a:tabLst>
                <a:tab pos="44211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421188" algn="l"/>
              </a:tabLst>
            </a:pPr>
            <a:r>
              <a:rPr kumimoji="0" lang="it-IT" altLang="it-IT" sz="1600" b="0" i="0" u="none" strike="noStrike" cap="none" normalizeH="0" baseline="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2987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4752B1-0BDC-4E3E-BAA8-61933C37B067}"/>
              </a:ext>
            </a:extLst>
          </p:cNvPr>
          <p:cNvSpPr>
            <a:spLocks noGrp="1"/>
          </p:cNvSpPr>
          <p:nvPr>
            <p:ph type="title"/>
          </p:nvPr>
        </p:nvSpPr>
        <p:spPr/>
        <p:txBody>
          <a:bodyPr/>
          <a:lstStyle/>
          <a:p>
            <a:r>
              <a:rPr lang="it-IT" dirty="0" err="1"/>
              <a:t>Testing</a:t>
            </a:r>
            <a:r>
              <a:rPr lang="it-IT" dirty="0"/>
              <a:t> Prototipo</a:t>
            </a:r>
          </a:p>
        </p:txBody>
      </p:sp>
      <p:sp>
        <p:nvSpPr>
          <p:cNvPr id="3" name="Segnaposto contenuto 2">
            <a:extLst>
              <a:ext uri="{FF2B5EF4-FFF2-40B4-BE49-F238E27FC236}">
                <a16:creationId xmlns:a16="http://schemas.microsoft.com/office/drawing/2014/main" id="{80E52199-E8E7-4140-A590-DEB3CC361F05}"/>
              </a:ext>
            </a:extLst>
          </p:cNvPr>
          <p:cNvSpPr>
            <a:spLocks noGrp="1"/>
          </p:cNvSpPr>
          <p:nvPr>
            <p:ph idx="1"/>
          </p:nvPr>
        </p:nvSpPr>
        <p:spPr/>
        <p:txBody>
          <a:bodyPr/>
          <a:lstStyle/>
          <a:p>
            <a:pPr marL="114300" indent="0">
              <a:buNone/>
            </a:pPr>
            <a:r>
              <a:rPr lang="it-IT" dirty="0"/>
              <a:t>Prima di risomministrare il prototipo agli utenti, abbiamo svolto personalmente i task. </a:t>
            </a:r>
          </a:p>
          <a:p>
            <a:pPr marL="114300" indent="0">
              <a:buNone/>
            </a:pPr>
            <a:r>
              <a:rPr lang="it-IT" dirty="0"/>
              <a:t>Somministrando, poi, il prototipo finale abbiamo notato un approccio favorevole. Abbiamo richiesto ai nostri utenti di svolgere, uno per uno, gli stessi compiti, solo in questo modo siamo stati in grado di interpretarne e valutarne correttamente i comportamenti.</a:t>
            </a:r>
          </a:p>
          <a:p>
            <a:pPr marL="114300" indent="0">
              <a:buNone/>
            </a:pPr>
            <a:r>
              <a:rPr lang="it-IT" dirty="0"/>
              <a:t>Abbiamo applicato anche la cosiddetta tecnica del “</a:t>
            </a:r>
            <a:r>
              <a:rPr lang="it-IT" dirty="0" err="1"/>
              <a:t>think</a:t>
            </a:r>
            <a:r>
              <a:rPr lang="it-IT" dirty="0"/>
              <a:t> </a:t>
            </a:r>
            <a:r>
              <a:rPr lang="it-IT" dirty="0" err="1"/>
              <a:t>aloud</a:t>
            </a:r>
            <a:r>
              <a:rPr lang="it-IT" dirty="0"/>
              <a:t>”, pensare ad alta voce, che consiste nel chiedere all’utente di esprimere ad alta voce ciò che pensa mentre compie le varie operazioni. Lo scenario principale dell’analisi introduce l’utente ad entrare nella condizione per cui i compiti assegnatigli suscitino un qualche interesse. </a:t>
            </a:r>
          </a:p>
          <a:p>
            <a:endParaRPr lang="it-IT" dirty="0"/>
          </a:p>
        </p:txBody>
      </p:sp>
    </p:spTree>
    <p:extLst>
      <p:ext uri="{BB962C8B-B14F-4D97-AF65-F5344CB8AC3E}">
        <p14:creationId xmlns:p14="http://schemas.microsoft.com/office/powerpoint/2010/main" val="1418303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76A38F-9E60-41AF-AEA5-1DA0774AEB77}"/>
              </a:ext>
            </a:extLst>
          </p:cNvPr>
          <p:cNvSpPr>
            <a:spLocks noGrp="1"/>
          </p:cNvSpPr>
          <p:nvPr>
            <p:ph type="title"/>
          </p:nvPr>
        </p:nvSpPr>
        <p:spPr>
          <a:xfrm>
            <a:off x="677334" y="609600"/>
            <a:ext cx="8596668" cy="569843"/>
          </a:xfrm>
        </p:spPr>
        <p:txBody>
          <a:bodyPr>
            <a:normAutofit fontScale="90000"/>
          </a:bodyPr>
          <a:lstStyle/>
          <a:p>
            <a:r>
              <a:rPr lang="it-IT" dirty="0" err="1"/>
              <a:t>Testing</a:t>
            </a:r>
            <a:r>
              <a:rPr lang="it-IT" dirty="0"/>
              <a:t> Prototipo</a:t>
            </a:r>
          </a:p>
        </p:txBody>
      </p:sp>
      <p:sp>
        <p:nvSpPr>
          <p:cNvPr id="4" name="Pulsante di azione: Avanti o successivo 3">
            <a:hlinkClick r:id="rId2" action="ppaction://hlinkpres?slideindex=1&amp;slidetitle=Presentazione standard di PowerPoint" highlightClick="1"/>
            <a:extLst>
              <a:ext uri="{FF2B5EF4-FFF2-40B4-BE49-F238E27FC236}">
                <a16:creationId xmlns:a16="http://schemas.microsoft.com/office/drawing/2014/main" id="{C0AF2DB3-4151-407F-AF4E-C51F5B975A63}"/>
              </a:ext>
            </a:extLst>
          </p:cNvPr>
          <p:cNvSpPr/>
          <p:nvPr/>
        </p:nvSpPr>
        <p:spPr>
          <a:xfrm>
            <a:off x="3392557" y="2133600"/>
            <a:ext cx="2835965" cy="2080591"/>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67887A16-7DD7-441E-AD3A-6829DFB7A467}"/>
              </a:ext>
            </a:extLst>
          </p:cNvPr>
          <p:cNvSpPr txBox="1"/>
          <p:nvPr/>
        </p:nvSpPr>
        <p:spPr>
          <a:xfrm>
            <a:off x="848138" y="4770782"/>
            <a:ext cx="7368209" cy="1077218"/>
          </a:xfrm>
          <a:prstGeom prst="rect">
            <a:avLst/>
          </a:prstGeom>
          <a:noFill/>
        </p:spPr>
        <p:txBody>
          <a:bodyPr wrap="square" rtlCol="0">
            <a:spAutoFit/>
          </a:bodyPr>
          <a:lstStyle/>
          <a:p>
            <a:pPr algn="ctr"/>
            <a:r>
              <a:rPr lang="it-IT" sz="3200" dirty="0"/>
              <a:t>Clicca sull’icona per avviare </a:t>
            </a:r>
            <a:r>
              <a:rPr lang="it-IT" sz="3200"/>
              <a:t>il prototipo!</a:t>
            </a:r>
            <a:endParaRPr lang="it-IT" sz="3200" dirty="0"/>
          </a:p>
        </p:txBody>
      </p:sp>
    </p:spTree>
    <p:extLst>
      <p:ext uri="{BB962C8B-B14F-4D97-AF65-F5344CB8AC3E}">
        <p14:creationId xmlns:p14="http://schemas.microsoft.com/office/powerpoint/2010/main" val="76420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Segnaposto contenuto 7">
            <a:extLst>
              <a:ext uri="{FF2B5EF4-FFF2-40B4-BE49-F238E27FC236}">
                <a16:creationId xmlns:a16="http://schemas.microsoft.com/office/drawing/2014/main" id="{70F66A92-80A9-4FAD-A285-1008F03BC04E}"/>
              </a:ext>
            </a:extLst>
          </p:cNvPr>
          <p:cNvGraphicFramePr>
            <a:graphicFrameLocks noGrp="1"/>
          </p:cNvGraphicFramePr>
          <p:nvPr>
            <p:ph idx="1"/>
            <p:extLst>
              <p:ext uri="{D42A27DB-BD31-4B8C-83A1-F6EECF244321}">
                <p14:modId xmlns:p14="http://schemas.microsoft.com/office/powerpoint/2010/main" val="2275690032"/>
              </p:ext>
            </p:extLst>
          </p:nvPr>
        </p:nvGraphicFramePr>
        <p:xfrm>
          <a:off x="781879" y="2332384"/>
          <a:ext cx="7251030" cy="2111349"/>
        </p:xfrm>
        <a:graphic>
          <a:graphicData uri="http://schemas.openxmlformats.org/drawingml/2006/table">
            <a:tbl>
              <a:tblPr firstRow="1" firstCol="1" bandRow="1"/>
              <a:tblGrid>
                <a:gridCol w="2742106">
                  <a:extLst>
                    <a:ext uri="{9D8B030D-6E8A-4147-A177-3AD203B41FA5}">
                      <a16:colId xmlns:a16="http://schemas.microsoft.com/office/drawing/2014/main" val="2412600075"/>
                    </a:ext>
                  </a:extLst>
                </a:gridCol>
                <a:gridCol w="2107227">
                  <a:extLst>
                    <a:ext uri="{9D8B030D-6E8A-4147-A177-3AD203B41FA5}">
                      <a16:colId xmlns:a16="http://schemas.microsoft.com/office/drawing/2014/main" val="545642244"/>
                    </a:ext>
                  </a:extLst>
                </a:gridCol>
                <a:gridCol w="2401697">
                  <a:extLst>
                    <a:ext uri="{9D8B030D-6E8A-4147-A177-3AD203B41FA5}">
                      <a16:colId xmlns:a16="http://schemas.microsoft.com/office/drawing/2014/main" val="1683700814"/>
                    </a:ext>
                  </a:extLst>
                </a:gridCol>
              </a:tblGrid>
              <a:tr h="703783">
                <a:tc>
                  <a:txBody>
                    <a:bodyPr/>
                    <a:lstStyle/>
                    <a:p>
                      <a:pPr algn="just">
                        <a:lnSpc>
                          <a:spcPct val="107000"/>
                        </a:lnSpc>
                        <a:spcAft>
                          <a:spcPts val="0"/>
                        </a:spcAft>
                      </a:pPr>
                      <a:r>
                        <a:rPr lang="it-IT" sz="1400" b="1" dirty="0">
                          <a:effectLst/>
                          <a:latin typeface="Calibri Light" panose="020F0302020204030204" pitchFamily="34" charset="0"/>
                          <a:ea typeface="Times New Roman" panose="02020603050405020304" pitchFamily="18" charset="0"/>
                          <a:cs typeface="Times New Roman" panose="02020603050405020304" pitchFamily="18" charset="0"/>
                        </a:rPr>
                        <a:t>Manager Progetto e Gruppo</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it-IT" sz="1400">
                          <a:effectLst/>
                          <a:latin typeface="Calibri Light" panose="020F0302020204030204" pitchFamily="34" charset="0"/>
                          <a:ea typeface="Times New Roman" panose="02020603050405020304" pitchFamily="18" charset="0"/>
                          <a:cs typeface="Times New Roman" panose="02020603050405020304" pitchFamily="18" charset="0"/>
                        </a:rPr>
                        <a:t>Francesco Sciretta</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t-IT" sz="1200" b="1" dirty="0">
                          <a:effectLst/>
                          <a:latin typeface="Calibri Light" panose="020F0302020204030204" pitchFamily="34" charset="0"/>
                          <a:ea typeface="Times New Roman" panose="02020603050405020304" pitchFamily="18" charset="0"/>
                          <a:cs typeface="Times New Roman" panose="02020603050405020304" pitchFamily="18" charset="0"/>
                        </a:rPr>
                        <a:t>34%</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943472"/>
                  </a:ext>
                </a:extLst>
              </a:tr>
              <a:tr h="703783">
                <a:tc>
                  <a:txBody>
                    <a:bodyPr/>
                    <a:lstStyle/>
                    <a:p>
                      <a:pPr algn="just">
                        <a:lnSpc>
                          <a:spcPct val="107000"/>
                        </a:lnSpc>
                        <a:spcAft>
                          <a:spcPts val="0"/>
                        </a:spcAft>
                      </a:pPr>
                      <a:r>
                        <a:rPr lang="it-IT" sz="1400" b="1" dirty="0">
                          <a:effectLst/>
                          <a:latin typeface="Calibri Light" panose="020F0302020204030204" pitchFamily="34" charset="0"/>
                          <a:ea typeface="Times New Roman" panose="02020603050405020304" pitchFamily="18" charset="0"/>
                          <a:cs typeface="Times New Roman" panose="02020603050405020304" pitchFamily="18" charset="0"/>
                        </a:rPr>
                        <a:t>Manager Documentazione</a:t>
                      </a:r>
                      <a:r>
                        <a:rPr lang="it-IT" sz="1400"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it-IT" sz="1400">
                          <a:effectLst/>
                          <a:latin typeface="Calibri Light" panose="020F0302020204030204" pitchFamily="34" charset="0"/>
                          <a:ea typeface="Times New Roman" panose="02020603050405020304" pitchFamily="18" charset="0"/>
                          <a:cs typeface="Times New Roman" panose="02020603050405020304" pitchFamily="18" charset="0"/>
                        </a:rPr>
                        <a:t>Felice Napolitano</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t-IT" sz="1200" b="1" dirty="0">
                          <a:effectLst/>
                          <a:latin typeface="Calibri Light" panose="020F0302020204030204" pitchFamily="34" charset="0"/>
                          <a:ea typeface="Times New Roman" panose="02020603050405020304" pitchFamily="18" charset="0"/>
                          <a:cs typeface="Times New Roman" panose="02020603050405020304" pitchFamily="18" charset="0"/>
                        </a:rPr>
                        <a:t>33%</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0574132"/>
                  </a:ext>
                </a:extLst>
              </a:tr>
              <a:tr h="703783">
                <a:tc>
                  <a:txBody>
                    <a:bodyPr/>
                    <a:lstStyle/>
                    <a:p>
                      <a:pPr algn="just">
                        <a:lnSpc>
                          <a:spcPct val="107000"/>
                        </a:lnSpc>
                        <a:spcAft>
                          <a:spcPts val="0"/>
                        </a:spcAft>
                      </a:pPr>
                      <a:r>
                        <a:rPr lang="it-IT" sz="1400" b="1" dirty="0">
                          <a:effectLst/>
                          <a:latin typeface="Calibri Light" panose="020F0302020204030204" pitchFamily="34" charset="0"/>
                          <a:ea typeface="Times New Roman" panose="02020603050405020304" pitchFamily="18" charset="0"/>
                          <a:cs typeface="Times New Roman" panose="02020603050405020304" pitchFamily="18" charset="0"/>
                        </a:rPr>
                        <a:t>Manager Valutazione</a:t>
                      </a:r>
                      <a:r>
                        <a:rPr lang="it-IT" sz="1400" dirty="0">
                          <a:effectLst/>
                          <a:latin typeface="Calibri Light" panose="020F0302020204030204" pitchFamily="34" charset="0"/>
                          <a:ea typeface="Times New Roman" panose="02020603050405020304" pitchFamily="18" charset="0"/>
                          <a:cs typeface="Times New Roman" panose="02020603050405020304" pitchFamily="18" charset="0"/>
                        </a:rPr>
                        <a:t>:</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it-IT" sz="1400">
                          <a:effectLst/>
                          <a:latin typeface="Calibri Light" panose="020F0302020204030204" pitchFamily="34" charset="0"/>
                          <a:ea typeface="Times New Roman" panose="02020603050405020304" pitchFamily="18" charset="0"/>
                          <a:cs typeface="Times New Roman" panose="02020603050405020304" pitchFamily="18" charset="0"/>
                        </a:rPr>
                        <a:t>Giovanni Del Gaudio</a:t>
                      </a:r>
                      <a:endParaRPr lang="it-IT"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t-IT" sz="1200" b="1" dirty="0">
                          <a:effectLst/>
                          <a:latin typeface="Calibri Light" panose="020F0302020204030204" pitchFamily="34" charset="0"/>
                          <a:ea typeface="Times New Roman" panose="02020603050405020304" pitchFamily="18" charset="0"/>
                          <a:cs typeface="Times New Roman" panose="02020603050405020304" pitchFamily="18" charset="0"/>
                        </a:rPr>
                        <a:t>33%</a:t>
                      </a:r>
                      <a:endParaRPr lang="it-IT"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669834"/>
                  </a:ext>
                </a:extLst>
              </a:tr>
            </a:tbl>
          </a:graphicData>
        </a:graphic>
      </p:graphicFrame>
      <p:sp>
        <p:nvSpPr>
          <p:cNvPr id="9" name="Rectangle 2">
            <a:extLst>
              <a:ext uri="{FF2B5EF4-FFF2-40B4-BE49-F238E27FC236}">
                <a16:creationId xmlns:a16="http://schemas.microsoft.com/office/drawing/2014/main" id="{3EB0BBEA-2C06-4752-A4B0-5FAF3D693AE3}"/>
              </a:ext>
            </a:extLst>
          </p:cNvPr>
          <p:cNvSpPr>
            <a:spLocks noChangeArrowheads="1"/>
          </p:cNvSpPr>
          <p:nvPr/>
        </p:nvSpPr>
        <p:spPr bwMode="auto">
          <a:xfrm>
            <a:off x="781879" y="888232"/>
            <a:ext cx="842634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1"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Descrizione della parte svolta da ciascun componente del progetto, come per i precedenti </a:t>
            </a:r>
            <a:r>
              <a:rPr kumimoji="0" lang="it-IT" altLang="it-IT" sz="1600" b="1" i="0" u="none" strike="noStrike" cap="none" normalizeH="0" baseline="0" dirty="0" err="1">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Assignment</a:t>
            </a:r>
            <a:r>
              <a:rPr kumimoji="0" lang="it-IT" altLang="it-IT" sz="1600" b="1" i="0" u="none" strike="noStrike" cap="none" normalizeH="0" baseline="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032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752896-1811-4CFA-BB4E-862D227BC6D9}"/>
              </a:ext>
            </a:extLst>
          </p:cNvPr>
          <p:cNvSpPr>
            <a:spLocks noGrp="1"/>
          </p:cNvSpPr>
          <p:nvPr>
            <p:ph type="title"/>
          </p:nvPr>
        </p:nvSpPr>
        <p:spPr/>
        <p:txBody>
          <a:bodyPr/>
          <a:lstStyle/>
          <a:p>
            <a:r>
              <a:rPr lang="it-IT" dirty="0"/>
              <a:t>Descrizione del problema</a:t>
            </a:r>
          </a:p>
        </p:txBody>
      </p:sp>
      <p:sp>
        <p:nvSpPr>
          <p:cNvPr id="3" name="Segnaposto contenuto 2">
            <a:extLst>
              <a:ext uri="{FF2B5EF4-FFF2-40B4-BE49-F238E27FC236}">
                <a16:creationId xmlns:a16="http://schemas.microsoft.com/office/drawing/2014/main" id="{1CE17BCA-B470-450B-9048-DC9A40549695}"/>
              </a:ext>
            </a:extLst>
          </p:cNvPr>
          <p:cNvSpPr>
            <a:spLocks noGrp="1"/>
          </p:cNvSpPr>
          <p:nvPr>
            <p:ph idx="1"/>
          </p:nvPr>
        </p:nvSpPr>
        <p:spPr>
          <a:xfrm>
            <a:off x="677334" y="1378227"/>
            <a:ext cx="8596668" cy="4663136"/>
          </a:xfrm>
        </p:spPr>
        <p:txBody>
          <a:bodyPr/>
          <a:lstStyle/>
          <a:p>
            <a:pPr marL="0" indent="0">
              <a:buNone/>
            </a:pPr>
            <a:r>
              <a:rPr lang="it-IT" dirty="0"/>
              <a:t>Il problema dell’aumento dell’anzianità in Italia nasce anche dall’incremento dell’età pensionabile come stabilito dalla Legge Fornero e, di conseguenza l’Italia negli anni non ha progredito a livello tecnologico rimanendo un paese tradizionalista, così da perdere in gran parte le innovazioni tecnologiche per una migliore vita da anziano.</a:t>
            </a:r>
          </a:p>
        </p:txBody>
      </p:sp>
      <p:pic>
        <p:nvPicPr>
          <p:cNvPr id="5" name="Immagine 4">
            <a:extLst>
              <a:ext uri="{FF2B5EF4-FFF2-40B4-BE49-F238E27FC236}">
                <a16:creationId xmlns:a16="http://schemas.microsoft.com/office/drawing/2014/main" id="{7E0970BB-F39A-4DCD-A186-E18BEA2BAD50}"/>
              </a:ext>
            </a:extLst>
          </p:cNvPr>
          <p:cNvPicPr>
            <a:picLocks noChangeAspect="1"/>
          </p:cNvPicPr>
          <p:nvPr/>
        </p:nvPicPr>
        <p:blipFill rotWithShape="1">
          <a:blip r:embed="rId2">
            <a:extLst>
              <a:ext uri="{28A0092B-C50C-407E-A947-70E740481C1C}">
                <a14:useLocalDpi xmlns:a14="http://schemas.microsoft.com/office/drawing/2010/main" val="0"/>
              </a:ext>
            </a:extLst>
          </a:blip>
          <a:srcRect l="6854"/>
          <a:stretch/>
        </p:blipFill>
        <p:spPr>
          <a:xfrm>
            <a:off x="2485828" y="2848438"/>
            <a:ext cx="4979680" cy="4009562"/>
          </a:xfrm>
          <a:prstGeom prst="rect">
            <a:avLst/>
          </a:prstGeom>
        </p:spPr>
      </p:pic>
    </p:spTree>
    <p:extLst>
      <p:ext uri="{BB962C8B-B14F-4D97-AF65-F5344CB8AC3E}">
        <p14:creationId xmlns:p14="http://schemas.microsoft.com/office/powerpoint/2010/main" val="233403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78ECB02-931E-47E3-93EF-24B861D0296A}"/>
              </a:ext>
            </a:extLst>
          </p:cNvPr>
          <p:cNvSpPr>
            <a:spLocks noGrp="1"/>
          </p:cNvSpPr>
          <p:nvPr>
            <p:ph idx="1"/>
          </p:nvPr>
        </p:nvSpPr>
        <p:spPr>
          <a:xfrm>
            <a:off x="677334" y="365761"/>
            <a:ext cx="8596668" cy="5675602"/>
          </a:xfrm>
        </p:spPr>
        <p:txBody>
          <a:bodyPr/>
          <a:lstStyle/>
          <a:p>
            <a:pPr marL="0" indent="0">
              <a:buNone/>
            </a:pPr>
            <a:r>
              <a:rPr lang="it-IT" dirty="0"/>
              <a:t>Il problema che si vuole affrontare dunque, è la gestione della vita degli anziani in modo da semplificarla soprattutto per chi ha contratto l’Alzheimer, In modo da stimolare l’attività cerebrale non più «giovane».</a:t>
            </a:r>
          </a:p>
          <a:p>
            <a:pPr marL="0" indent="0">
              <a:buNone/>
            </a:pPr>
            <a:r>
              <a:rPr lang="it-IT" dirty="0"/>
              <a:t>A tale scopo, si vuole realizzare un’</a:t>
            </a:r>
            <a:r>
              <a:rPr lang="it-IT" dirty="0" err="1"/>
              <a:t>app</a:t>
            </a:r>
            <a:r>
              <a:rPr lang="it-IT" dirty="0"/>
              <a:t> che sia in grado di aiutare le persone che hanno contratto l’Alzheimer a migliorare il loro ricordo.</a:t>
            </a:r>
          </a:p>
          <a:p>
            <a:pPr marL="0" indent="0">
              <a:buNone/>
            </a:pPr>
            <a:r>
              <a:rPr lang="it-IT" dirty="0"/>
              <a:t>Quest’</a:t>
            </a:r>
            <a:r>
              <a:rPr lang="it-IT" dirty="0" err="1"/>
              <a:t>app</a:t>
            </a:r>
            <a:r>
              <a:rPr lang="it-IT" dirty="0"/>
              <a:t> deve essere in grado di gestire il ricordo dell’utente aiutandolo soprattutto nel ricordo di un evento oppure nell’associare un nome ad una foto scattata.</a:t>
            </a:r>
          </a:p>
          <a:p>
            <a:pPr marL="0" indent="0">
              <a:buNone/>
            </a:pPr>
            <a:endParaRPr lang="it-IT" dirty="0"/>
          </a:p>
          <a:p>
            <a:pPr marL="0" indent="0">
              <a:buNone/>
            </a:pPr>
            <a:endParaRPr lang="it-IT" dirty="0"/>
          </a:p>
        </p:txBody>
      </p:sp>
      <p:pic>
        <p:nvPicPr>
          <p:cNvPr id="5" name="Immagine 4">
            <a:extLst>
              <a:ext uri="{FF2B5EF4-FFF2-40B4-BE49-F238E27FC236}">
                <a16:creationId xmlns:a16="http://schemas.microsoft.com/office/drawing/2014/main" id="{8A132AB7-59DF-4349-B9DB-7A88E99F9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18" y="2947380"/>
            <a:ext cx="7303623" cy="3277078"/>
          </a:xfrm>
          <a:prstGeom prst="rect">
            <a:avLst/>
          </a:prstGeom>
        </p:spPr>
      </p:pic>
    </p:spTree>
    <p:extLst>
      <p:ext uri="{BB962C8B-B14F-4D97-AF65-F5344CB8AC3E}">
        <p14:creationId xmlns:p14="http://schemas.microsoft.com/office/powerpoint/2010/main" val="272894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D426D3-C717-44F6-8A1B-51EB63598535}"/>
              </a:ext>
            </a:extLst>
          </p:cNvPr>
          <p:cNvSpPr>
            <a:spLocks noGrp="1"/>
          </p:cNvSpPr>
          <p:nvPr>
            <p:ph type="title"/>
          </p:nvPr>
        </p:nvSpPr>
        <p:spPr/>
        <p:txBody>
          <a:bodyPr/>
          <a:lstStyle/>
          <a:p>
            <a:pPr algn="ctr"/>
            <a:r>
              <a:rPr lang="it-IT" dirty="0"/>
              <a:t>GOAL</a:t>
            </a:r>
          </a:p>
        </p:txBody>
      </p:sp>
      <p:sp>
        <p:nvSpPr>
          <p:cNvPr id="3" name="Segnaposto contenuto 2">
            <a:extLst>
              <a:ext uri="{FF2B5EF4-FFF2-40B4-BE49-F238E27FC236}">
                <a16:creationId xmlns:a16="http://schemas.microsoft.com/office/drawing/2014/main" id="{282467B3-C1F4-4DB5-BA2D-5B757AC07787}"/>
              </a:ext>
            </a:extLst>
          </p:cNvPr>
          <p:cNvSpPr>
            <a:spLocks noGrp="1"/>
          </p:cNvSpPr>
          <p:nvPr>
            <p:ph idx="1"/>
          </p:nvPr>
        </p:nvSpPr>
        <p:spPr/>
        <p:txBody>
          <a:bodyPr>
            <a:normAutofit/>
          </a:bodyPr>
          <a:lstStyle/>
          <a:p>
            <a:pPr marL="0" indent="0">
              <a:buNone/>
            </a:pPr>
            <a:r>
              <a:rPr lang="it-IT" sz="2800" dirty="0"/>
              <a:t>Facilitare la vita tramite l’uso della tecnologia per i pazienti che hanno contratto l’Alzheimer, in modo da aiutarli nelle piccole cose.</a:t>
            </a:r>
          </a:p>
        </p:txBody>
      </p:sp>
    </p:spTree>
    <p:extLst>
      <p:ext uri="{BB962C8B-B14F-4D97-AF65-F5344CB8AC3E}">
        <p14:creationId xmlns:p14="http://schemas.microsoft.com/office/powerpoint/2010/main" val="318126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A51188-97B4-4C8B-9013-43E007B8CF24}"/>
              </a:ext>
            </a:extLst>
          </p:cNvPr>
          <p:cNvSpPr>
            <a:spLocks noGrp="1"/>
          </p:cNvSpPr>
          <p:nvPr>
            <p:ph type="title"/>
          </p:nvPr>
        </p:nvSpPr>
        <p:spPr/>
        <p:txBody>
          <a:bodyPr>
            <a:normAutofit fontScale="90000"/>
          </a:bodyPr>
          <a:lstStyle/>
          <a:p>
            <a:r>
              <a:rPr lang="it-IT" dirty="0"/>
              <a:t>Analisi del contesto</a:t>
            </a:r>
            <a:br>
              <a:rPr lang="it-IT" dirty="0"/>
            </a:br>
            <a:r>
              <a:rPr lang="it-IT" sz="2700" dirty="0"/>
              <a:t>(Processo di sviluppo dei personaggi e dei loro obiettivi)</a:t>
            </a:r>
          </a:p>
        </p:txBody>
      </p:sp>
      <p:sp>
        <p:nvSpPr>
          <p:cNvPr id="3" name="Segnaposto contenuto 2">
            <a:extLst>
              <a:ext uri="{FF2B5EF4-FFF2-40B4-BE49-F238E27FC236}">
                <a16:creationId xmlns:a16="http://schemas.microsoft.com/office/drawing/2014/main" id="{2F9D811E-3762-47B2-A663-045070C9E50E}"/>
              </a:ext>
            </a:extLst>
          </p:cNvPr>
          <p:cNvSpPr>
            <a:spLocks noGrp="1"/>
          </p:cNvSpPr>
          <p:nvPr>
            <p:ph idx="1"/>
          </p:nvPr>
        </p:nvSpPr>
        <p:spPr/>
        <p:txBody>
          <a:bodyPr/>
          <a:lstStyle/>
          <a:p>
            <a:pPr marL="0" indent="0">
              <a:buNone/>
            </a:pPr>
            <a:r>
              <a:rPr lang="it-IT" sz="2800" dirty="0"/>
              <a:t>Il Software dovrà essere utilizzato soprattutto da coloro che hanno contratto l’Alzheimer.</a:t>
            </a:r>
          </a:p>
          <a:p>
            <a:pPr marL="0" indent="0">
              <a:buNone/>
            </a:pPr>
            <a:r>
              <a:rPr lang="it-IT" sz="2800" dirty="0"/>
              <a:t>Basandoci su relazioni e ricerche nel contesto siamo riusciti ad identificare i casi in cui il nostro software, può migliorare la situazione della malattia al fine di apportare miglioramenti.</a:t>
            </a:r>
          </a:p>
          <a:p>
            <a:endParaRPr lang="it-IT" dirty="0"/>
          </a:p>
        </p:txBody>
      </p:sp>
    </p:spTree>
    <p:extLst>
      <p:ext uri="{BB962C8B-B14F-4D97-AF65-F5344CB8AC3E}">
        <p14:creationId xmlns:p14="http://schemas.microsoft.com/office/powerpoint/2010/main" val="166114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24F9941-A397-4665-8E61-224AFD9BBFCC}"/>
              </a:ext>
            </a:extLst>
          </p:cNvPr>
          <p:cNvSpPr>
            <a:spLocks noGrp="1"/>
          </p:cNvSpPr>
          <p:nvPr>
            <p:ph idx="1"/>
          </p:nvPr>
        </p:nvSpPr>
        <p:spPr>
          <a:xfrm>
            <a:off x="677334" y="481263"/>
            <a:ext cx="8596668" cy="5560099"/>
          </a:xfrm>
        </p:spPr>
        <p:txBody>
          <a:bodyPr>
            <a:normAutofit fontScale="85000" lnSpcReduction="20000"/>
          </a:bodyPr>
          <a:lstStyle/>
          <a:p>
            <a:pPr marL="0" indent="0">
              <a:spcBef>
                <a:spcPts val="0"/>
              </a:spcBef>
              <a:buNone/>
            </a:pPr>
            <a:r>
              <a:rPr lang="it-IT" sz="3000" dirty="0"/>
              <a:t>Al fine di individuare informazioni utili a delineare i </a:t>
            </a:r>
          </a:p>
          <a:p>
            <a:pPr marL="0" indent="0">
              <a:spcBef>
                <a:spcPts val="0"/>
              </a:spcBef>
              <a:buNone/>
            </a:pPr>
            <a:r>
              <a:rPr lang="it-IT" sz="3000" dirty="0"/>
              <a:t>profili utenti, abbiamo deciso di</a:t>
            </a:r>
          </a:p>
          <a:p>
            <a:pPr marL="0" indent="0">
              <a:spcBef>
                <a:spcPts val="0"/>
              </a:spcBef>
              <a:buNone/>
            </a:pPr>
            <a:r>
              <a:rPr lang="it-IT" sz="3000" dirty="0"/>
              <a:t> intervistare vari soggetti per capire ciò che i </a:t>
            </a:r>
          </a:p>
          <a:p>
            <a:pPr marL="0" indent="0">
              <a:spcBef>
                <a:spcPts val="0"/>
              </a:spcBef>
              <a:buNone/>
            </a:pPr>
            <a:r>
              <a:rPr lang="it-IT" sz="3000" dirty="0"/>
              <a:t>potenziali utenti vorrebbero vedere in un design,</a:t>
            </a:r>
          </a:p>
          <a:p>
            <a:pPr marL="0" indent="0">
              <a:spcBef>
                <a:spcPts val="0"/>
              </a:spcBef>
              <a:buNone/>
            </a:pPr>
            <a:r>
              <a:rPr lang="it-IT" sz="3000" dirty="0"/>
              <a:t> individuandone esigenze e task.</a:t>
            </a:r>
          </a:p>
          <a:p>
            <a:pPr marL="0" indent="0">
              <a:spcBef>
                <a:spcPts val="0"/>
              </a:spcBef>
              <a:buNone/>
            </a:pPr>
            <a:endParaRPr lang="it-IT" sz="3000" dirty="0"/>
          </a:p>
          <a:p>
            <a:pPr marL="0" indent="0">
              <a:spcBef>
                <a:spcPts val="0"/>
              </a:spcBef>
              <a:buNone/>
            </a:pPr>
            <a:endParaRPr lang="it-IT" sz="2400" dirty="0"/>
          </a:p>
          <a:p>
            <a:pPr marL="0" indent="0">
              <a:spcBef>
                <a:spcPts val="0"/>
              </a:spcBef>
              <a:buNone/>
            </a:pPr>
            <a:endParaRPr lang="it-IT" sz="2400" dirty="0"/>
          </a:p>
          <a:p>
            <a:pPr marL="0" indent="0">
              <a:spcBef>
                <a:spcPts val="0"/>
              </a:spcBef>
              <a:buNone/>
            </a:pPr>
            <a:r>
              <a:rPr lang="it-IT" sz="3000" dirty="0"/>
              <a:t>Quindi, attraverso l'individuazione delle esigenze e dei task dei singoli utenti, abbiamo potuto individuare le caratteristiche più richieste al fine di migliorare il software per gli utenti a cui è rivolto.</a:t>
            </a:r>
          </a:p>
          <a:p>
            <a:pPr marL="0" indent="0">
              <a:spcBef>
                <a:spcPts val="0"/>
              </a:spcBef>
              <a:buNone/>
            </a:pPr>
            <a:endParaRPr lang="it-IT" sz="3000" dirty="0"/>
          </a:p>
          <a:p>
            <a:pPr marL="0" indent="0">
              <a:spcBef>
                <a:spcPts val="0"/>
              </a:spcBef>
              <a:buNone/>
            </a:pPr>
            <a:endParaRPr lang="it-IT" sz="2400" dirty="0"/>
          </a:p>
          <a:p>
            <a:pPr marL="0" indent="0">
              <a:spcBef>
                <a:spcPts val="0"/>
              </a:spcBef>
              <a:buNone/>
            </a:pPr>
            <a:endParaRPr lang="it-IT" sz="2400" dirty="0"/>
          </a:p>
          <a:p>
            <a:pPr marL="0" indent="0">
              <a:spcBef>
                <a:spcPts val="0"/>
              </a:spcBef>
              <a:buNone/>
            </a:pPr>
            <a:endParaRPr lang="it-IT" dirty="0"/>
          </a:p>
          <a:p>
            <a:pPr marL="0" indent="0">
              <a:spcBef>
                <a:spcPts val="0"/>
              </a:spcBef>
              <a:buNone/>
            </a:pPr>
            <a:endParaRPr lang="it-IT" dirty="0"/>
          </a:p>
          <a:p>
            <a:pPr marL="0" indent="0">
              <a:spcBef>
                <a:spcPts val="0"/>
              </a:spcBef>
              <a:buNone/>
            </a:pPr>
            <a:r>
              <a:rPr lang="IT-IT" dirty="0">
                <a:solidFill>
                  <a:schemeClr val="bg1"/>
                </a:solidFill>
              </a:rPr>
              <a:t>Quindi, attraverso l'individuazione delle esigenze e dei task dei singoli utenti, poter individuare le caratteristiche più richieste al fine di migliorare il software per gli utenti a cui è rivolto.</a:t>
            </a:r>
            <a:endParaRPr lang="it-IT" dirty="0">
              <a:solidFill>
                <a:schemeClr val="bg1"/>
              </a:solidFill>
            </a:endParaRPr>
          </a:p>
          <a:p>
            <a:pPr marL="0" indent="0">
              <a:spcBef>
                <a:spcPts val="0"/>
              </a:spcBef>
              <a:buNone/>
            </a:pPr>
            <a:endParaRPr lang="it-IT" dirty="0"/>
          </a:p>
        </p:txBody>
      </p:sp>
    </p:spTree>
    <p:extLst>
      <p:ext uri="{BB962C8B-B14F-4D97-AF65-F5344CB8AC3E}">
        <p14:creationId xmlns:p14="http://schemas.microsoft.com/office/powerpoint/2010/main" val="341218305"/>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843</TotalTime>
  <Words>2085</Words>
  <Application>Microsoft Office PowerPoint</Application>
  <PresentationFormat>Widescreen</PresentationFormat>
  <Paragraphs>238</Paragraphs>
  <Slides>43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43</vt:i4>
      </vt:variant>
    </vt:vector>
  </HeadingPairs>
  <TitlesOfParts>
    <vt:vector size="49" baseType="lpstr">
      <vt:lpstr>Arial</vt:lpstr>
      <vt:lpstr>Calibri Light</vt:lpstr>
      <vt:lpstr>Times New Roman</vt:lpstr>
      <vt:lpstr>Trebuchet MS</vt:lpstr>
      <vt:lpstr>Wingdings 3</vt:lpstr>
      <vt:lpstr>Sfaccettatura</vt:lpstr>
      <vt:lpstr>Presentazione standard di PowerPoint</vt:lpstr>
      <vt:lpstr>INDICE</vt:lpstr>
      <vt:lpstr>Struttura di gestione del gruppo di progetto</vt:lpstr>
      <vt:lpstr>Descrizione del Problema</vt:lpstr>
      <vt:lpstr>Descrizione del problema</vt:lpstr>
      <vt:lpstr>Presentazione standard di PowerPoint</vt:lpstr>
      <vt:lpstr>GOAL</vt:lpstr>
      <vt:lpstr>Analisi del contesto (Processo di sviluppo dei personaggi e dei loro obiettivi)</vt:lpstr>
      <vt:lpstr>Presentazione standard di PowerPoint</vt:lpstr>
      <vt:lpstr>Sorgenti per raccolta dati</vt:lpstr>
      <vt:lpstr>Descrizione dei personaggi e dei goal </vt:lpstr>
      <vt:lpstr>Personas 1</vt:lpstr>
      <vt:lpstr>Personas 2</vt:lpstr>
      <vt:lpstr>Personas 3</vt:lpstr>
      <vt:lpstr>Presentazione standard di PowerPoint</vt:lpstr>
      <vt:lpstr>Profilo utente – Daniele Verdi</vt:lpstr>
      <vt:lpstr>Presentazione standard di PowerPoint</vt:lpstr>
      <vt:lpstr>I casi d’uso con i personaggi cui si riferiscono  </vt:lpstr>
      <vt:lpstr>Presentazione standard di PowerPoint</vt:lpstr>
      <vt:lpstr>Analisi comparativa</vt:lpstr>
      <vt:lpstr>Presentazione standard di PowerPoint</vt:lpstr>
      <vt:lpstr>Idee iniziali di progetto - Paper Sketch</vt:lpstr>
      <vt:lpstr>Presentazione standard di PowerPoint</vt:lpstr>
      <vt:lpstr>Inserimento evento</vt:lpstr>
      <vt:lpstr>Inserisci foto ricordo</vt:lpstr>
      <vt:lpstr>Mock Up Home</vt:lpstr>
      <vt:lpstr>Inserisci Evento</vt:lpstr>
      <vt:lpstr>Visualizza Evento</vt:lpstr>
      <vt:lpstr>Inserisci Ricordo</vt:lpstr>
      <vt:lpstr>Visualizza Ricordo</vt:lpstr>
      <vt:lpstr>Breve descrizione dei pattern utilizzati</vt:lpstr>
      <vt:lpstr>Relazione sulla tecnica di valutazione del design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Modifiche pre-implementazione</vt:lpstr>
      <vt:lpstr>Testing Prototipo</vt:lpstr>
      <vt:lpstr>Testing Prototipo</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 sciretta</dc:creator>
  <cp:lastModifiedBy>francesco sciretta</cp:lastModifiedBy>
  <cp:revision>56</cp:revision>
  <dcterms:created xsi:type="dcterms:W3CDTF">2017-12-06T15:23:21Z</dcterms:created>
  <dcterms:modified xsi:type="dcterms:W3CDTF">2018-01-02T14:50:12Z</dcterms:modified>
</cp:coreProperties>
</file>