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DB184-2A49-498B-842B-4872D37EB22A}" v="3" dt="2018-10-22T07:37:27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arienzo" userId="ee7fe2c7-43d0-4f28-9646-d9b96679bbea" providerId="ADAL" clId="{121DB184-2A49-498B-842B-4872D37EB22A}"/>
    <pc:docChg chg="custSel addSld modSld">
      <pc:chgData name="giuseppe arienzo" userId="ee7fe2c7-43d0-4f28-9646-d9b96679bbea" providerId="ADAL" clId="{121DB184-2A49-498B-842B-4872D37EB22A}" dt="2018-10-22T08:12:47.603" v="688" actId="20577"/>
      <pc:docMkLst>
        <pc:docMk/>
      </pc:docMkLst>
      <pc:sldChg chg="addSp delSp modSp add">
        <pc:chgData name="giuseppe arienzo" userId="ee7fe2c7-43d0-4f28-9646-d9b96679bbea" providerId="ADAL" clId="{121DB184-2A49-498B-842B-4872D37EB22A}" dt="2018-10-22T08:12:47.603" v="688" actId="20577"/>
        <pc:sldMkLst>
          <pc:docMk/>
          <pc:sldMk cId="4062741763" sldId="260"/>
        </pc:sldMkLst>
        <pc:spChg chg="del">
          <ac:chgData name="giuseppe arienzo" userId="ee7fe2c7-43d0-4f28-9646-d9b96679bbea" providerId="ADAL" clId="{121DB184-2A49-498B-842B-4872D37EB22A}" dt="2018-10-22T07:37:19.025" v="1"/>
          <ac:spMkLst>
            <pc:docMk/>
            <pc:sldMk cId="4062741763" sldId="260"/>
            <ac:spMk id="2" creationId="{CB633CFF-288C-4E95-B3DA-2567A654F15C}"/>
          </ac:spMkLst>
        </pc:spChg>
        <pc:spChg chg="del">
          <ac:chgData name="giuseppe arienzo" userId="ee7fe2c7-43d0-4f28-9646-d9b96679bbea" providerId="ADAL" clId="{121DB184-2A49-498B-842B-4872D37EB22A}" dt="2018-10-22T07:37:26.818" v="2" actId="478"/>
          <ac:spMkLst>
            <pc:docMk/>
            <pc:sldMk cId="4062741763" sldId="260"/>
            <ac:spMk id="3" creationId="{444222DA-DABC-43BA-B12A-2FAE29C0DF28}"/>
          </ac:spMkLst>
        </pc:spChg>
        <pc:spChg chg="add mod">
          <ac:chgData name="giuseppe arienzo" userId="ee7fe2c7-43d0-4f28-9646-d9b96679bbea" providerId="ADAL" clId="{121DB184-2A49-498B-842B-4872D37EB22A}" dt="2018-10-22T08:12:47.603" v="688" actId="20577"/>
          <ac:spMkLst>
            <pc:docMk/>
            <pc:sldMk cId="4062741763" sldId="260"/>
            <ac:spMk id="4" creationId="{BCD0A6DC-EBF3-428D-8A3E-1379B1978D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94671-731D-4238-9090-8AD7059A5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F172F31-DF99-4206-A438-10A23F2AD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7E052C-52F5-46B6-AF1A-84243327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6E-0BBC-4C5F-811A-42405B4D0728}" type="datetimeFigureOut">
              <a:rPr lang="it-IT" smtClean="0"/>
              <a:t>22/10/2018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C75A6D-5B1D-4D66-9E8F-3F49356C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6C405D-F9B3-4DFF-AEB6-E0AB1E19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C7B4-DD05-4479-B919-7B21CAB587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6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5ED5D-A71B-4DB6-B295-F1FB757B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267F3C2-20DF-475D-9918-C4189B1B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CD990-7F26-4160-A28C-9A68B63B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6E-0BBC-4C5F-811A-42405B4D0728}" type="datetimeFigureOut">
              <a:rPr lang="it-IT" smtClean="0"/>
              <a:t>22/10/2018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AAC1DB-5A92-4D00-BE91-0CCFFDD2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FDD0D5-1D3B-4596-A16F-59D8673B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C7B4-DD05-4479-B919-7B21CAB587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31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9F83040-811A-4922-899A-34E3C42E1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EBCDB2-C23A-4481-9017-924B5E4E8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E73048-9999-446A-9CEE-EEC18AE1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6E-0BBC-4C5F-811A-42405B4D0728}" type="datetimeFigureOut">
              <a:rPr lang="it-IT" smtClean="0"/>
              <a:t>22/10/2018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66F0EA-59D7-4C09-9C21-440634E4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5FF65A-B470-4E2B-8D0A-69D7F529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C7B4-DD05-4479-B919-7B21CAB587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53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F7F63F-8895-4F43-85EE-131FA28B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6D0CCA-22D9-4114-AB70-71EBF169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7375CD-3C3D-4478-8E54-09D4BF7A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6E-0BBC-4C5F-811A-42405B4D0728}" type="datetimeFigureOut">
              <a:rPr lang="it-IT" smtClean="0"/>
              <a:t>22/10/2018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C1802D-2000-410B-8FA6-5AF95063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3D36A8-BA25-4CF9-B4BA-8A0C7AB6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C7B4-DD05-4479-B919-7B21CAB587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94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F5FFE5-7B7E-48D8-8232-D030FC25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5AAECB-7E3D-4A16-81B9-FEFB7B8AC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8B9594-0073-4A87-8A4A-3C60F773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6E-0BBC-4C5F-811A-42405B4D0728}" type="datetimeFigureOut">
              <a:rPr lang="it-IT" smtClean="0"/>
              <a:t>22/10/2018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7D7F54-9F5D-4600-A267-DF6E73E2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982E08-3FAD-4419-B046-00540646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C7B4-DD05-4479-B919-7B21CAB587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19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294DE-6085-45A7-BC84-34A9A5AF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4A92E6-6AAF-4C50-ADE8-A5645A37A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8D5F04-2251-42F9-9712-769EB7649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F55113-A3F0-405B-8558-9D4CF374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6E-0BBC-4C5F-811A-42405B4D0728}" type="datetimeFigureOut">
              <a:rPr lang="it-IT" smtClean="0"/>
              <a:t>22/10/2018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D17908-4E67-4DE0-B24B-841107AA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0B868C-50E1-4E59-A429-96E984A8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C7B4-DD05-4479-B919-7B21CAB587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10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EC74EE-860A-413D-84CA-4F36D664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4ABBCB-7B9A-4119-A32C-29E77AECB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282D6C9-4C37-40EB-BB10-97C83A6F1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5DEEF82-D1AE-4C2C-A551-BECD693DF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77E873-EF94-4F87-88EE-9ACB67B83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7C9620-9987-4D68-AC50-1C8A608F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6E-0BBC-4C5F-811A-42405B4D0728}" type="datetimeFigureOut">
              <a:rPr lang="it-IT" smtClean="0"/>
              <a:t>22/10/2018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35B840-5CBC-4ECD-83AF-15B6941F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31D6463-99A5-4EED-AD1B-BE428F17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C7B4-DD05-4479-B919-7B21CAB587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70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74AB46-47D1-4C59-93EA-3127BF0A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E2977C-7ED4-4E7B-8410-29D39FD2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6E-0BBC-4C5F-811A-42405B4D0728}" type="datetimeFigureOut">
              <a:rPr lang="it-IT" smtClean="0"/>
              <a:t>22/10/2018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C13411-DEFB-469D-B241-27374CC2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5A93C7-EB33-49BC-A0D5-D3021CBB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C7B4-DD05-4479-B919-7B21CAB587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9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7D88872-416D-413C-AEF9-CC3FE27F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6E-0BBC-4C5F-811A-42405B4D0728}" type="datetimeFigureOut">
              <a:rPr lang="it-IT" smtClean="0"/>
              <a:t>22/10/2018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8842A9E-106E-4C3B-BBAD-A2189DE7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EC0E21-FA3A-493C-BE2B-77379FFD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C7B4-DD05-4479-B919-7B21CAB587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28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8E044-C66A-4D38-9401-2A324625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0FB8EA-31AC-415C-97CD-BBE1B8232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137195-CA15-4D9F-BB2C-D833CC6C6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436C1B-5CA9-4C81-80C1-99455BAE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6E-0BBC-4C5F-811A-42405B4D0728}" type="datetimeFigureOut">
              <a:rPr lang="it-IT" smtClean="0"/>
              <a:t>22/10/2018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AB189C-8CD0-407A-B462-C173236C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DC6D22-84F0-469C-9CF0-FD3D2CBC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C7B4-DD05-4479-B919-7B21CAB587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12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B95BA-4337-4045-83B7-288EA10B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04E86B1-62AA-4047-8DD1-DF5AC9D3F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D4CE7E-95B5-4510-BED5-0774BEB0F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F6C5E5-7F4D-4538-B425-40313A07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16E-0BBC-4C5F-811A-42405B4D0728}" type="datetimeFigureOut">
              <a:rPr lang="it-IT" smtClean="0"/>
              <a:t>22/10/2018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22D54F-1B6F-4928-B498-9AED1E75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A68163-272C-4C00-8B76-41B4968A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C7B4-DD05-4479-B919-7B21CAB587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87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C01A76A-CBDE-432A-A438-B56B00B7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A2F490-E2E5-4B10-A7A1-D9A56727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495691-07B6-448D-BB87-D2502975E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E16E-0BBC-4C5F-811A-42405B4D0728}" type="datetimeFigureOut">
              <a:rPr lang="it-IT" smtClean="0"/>
              <a:t>22/10/2018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75F364-7448-43EE-86B5-F41029417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14080F-8D5D-4448-8B8F-C2C87C7B6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C7B4-DD05-4479-B919-7B21CAB587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20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file:///aeb0793e-df2a-4dd8-82c1-5bba6d0569ed">
            <a:extLst>
              <a:ext uri="{FF2B5EF4-FFF2-40B4-BE49-F238E27FC236}">
                <a16:creationId xmlns:a16="http://schemas.microsoft.com/office/drawing/2014/main" id="{B4B6515C-532B-4088-A0DE-3997240AD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935B6F6-E743-4063-B9FB-AF2A479DE5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3" t="24781" r="19394" b="37778"/>
          <a:stretch/>
        </p:blipFill>
        <p:spPr>
          <a:xfrm>
            <a:off x="-1" y="873224"/>
            <a:ext cx="12192001" cy="523860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CEBF431-9997-4782-A64A-474AAF2730B1}"/>
              </a:ext>
            </a:extLst>
          </p:cNvPr>
          <p:cNvSpPr txBox="1"/>
          <p:nvPr/>
        </p:nvSpPr>
        <p:spPr>
          <a:xfrm>
            <a:off x="99751" y="191192"/>
            <a:ext cx="86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Tracci Laboratorio di basi di dati 15/10/2018</a:t>
            </a:r>
          </a:p>
        </p:txBody>
      </p:sp>
    </p:spTree>
    <p:extLst>
      <p:ext uri="{BB962C8B-B14F-4D97-AF65-F5344CB8AC3E}">
        <p14:creationId xmlns:p14="http://schemas.microsoft.com/office/powerpoint/2010/main" val="177189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31737ED-DE19-4667-8395-2F88B8DF4767}"/>
              </a:ext>
            </a:extLst>
          </p:cNvPr>
          <p:cNvSpPr/>
          <p:nvPr/>
        </p:nvSpPr>
        <p:spPr>
          <a:xfrm>
            <a:off x="0" y="0"/>
            <a:ext cx="1219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/>
              <a:t>Modello concettuale:</a:t>
            </a:r>
          </a:p>
          <a:p>
            <a:endParaRPr lang="it-IT" sz="1600" dirty="0"/>
          </a:p>
          <a:p>
            <a:r>
              <a:rPr lang="it-IT" sz="1600" dirty="0"/>
              <a:t>Sostantivo </a:t>
            </a:r>
            <a:r>
              <a:rPr lang="it-IT" sz="1600" dirty="0">
                <a:sym typeface="Wingdings" panose="05000000000000000000" pitchFamily="2" charset="2"/>
              </a:rPr>
              <a:t></a:t>
            </a:r>
            <a:r>
              <a:rPr lang="it-IT" sz="1600" dirty="0"/>
              <a:t> Entità</a:t>
            </a:r>
          </a:p>
          <a:p>
            <a:r>
              <a:rPr lang="it-IT" sz="1600" dirty="0"/>
              <a:t>Predicati </a:t>
            </a:r>
            <a:r>
              <a:rPr lang="it-IT" sz="1600" dirty="0">
                <a:sym typeface="Wingdings" panose="05000000000000000000" pitchFamily="2" charset="2"/>
              </a:rPr>
              <a:t></a:t>
            </a:r>
            <a:r>
              <a:rPr lang="it-IT" sz="1600" dirty="0"/>
              <a:t> Associazioni tra Entità</a:t>
            </a:r>
          </a:p>
          <a:p>
            <a:endParaRPr lang="it-IT" sz="1600" dirty="0"/>
          </a:p>
          <a:p>
            <a:endParaRPr lang="it-IT" sz="1600" dirty="0"/>
          </a:p>
          <a:p>
            <a:r>
              <a:rPr lang="it-IT" sz="1600" b="1" dirty="0"/>
              <a:t>Sostantivi:</a:t>
            </a:r>
          </a:p>
          <a:p>
            <a:r>
              <a:rPr lang="it-IT" sz="1600" dirty="0"/>
              <a:t>Socio, Copia, Libro, Edizione, Autori</a:t>
            </a:r>
          </a:p>
          <a:p>
            <a:endParaRPr lang="it-IT" sz="1600" dirty="0"/>
          </a:p>
          <a:p>
            <a:r>
              <a:rPr lang="it-IT" sz="1600" dirty="0"/>
              <a:t>Attributi Socio:</a:t>
            </a:r>
          </a:p>
          <a:p>
            <a:r>
              <a:rPr lang="it-IT" sz="1600" dirty="0"/>
              <a:t>	Nome, Cognome, Matricola, Data di Nascita, Data di Iscrizione, Numeri di libri presi in prestito</a:t>
            </a:r>
          </a:p>
          <a:p>
            <a:r>
              <a:rPr lang="it-IT" sz="1600" dirty="0"/>
              <a:t>Attributi Copia :</a:t>
            </a:r>
          </a:p>
          <a:p>
            <a:r>
              <a:rPr lang="it-IT" sz="1600" dirty="0"/>
              <a:t>	Codice Catalogazione</a:t>
            </a:r>
          </a:p>
          <a:p>
            <a:r>
              <a:rPr lang="it-IT" sz="1600" dirty="0"/>
              <a:t>Attributi Libro:</a:t>
            </a:r>
          </a:p>
          <a:p>
            <a:r>
              <a:rPr lang="it-IT" sz="1600" dirty="0"/>
              <a:t>	Titolo</a:t>
            </a:r>
          </a:p>
          <a:p>
            <a:r>
              <a:rPr lang="it-IT" sz="1600" dirty="0"/>
              <a:t>Attributi Edizione:</a:t>
            </a:r>
          </a:p>
          <a:p>
            <a:r>
              <a:rPr lang="it-IT" sz="1600" dirty="0"/>
              <a:t>	ISBN, Editore, Anno di stampa</a:t>
            </a:r>
          </a:p>
          <a:p>
            <a:r>
              <a:rPr lang="it-IT" sz="1600" dirty="0"/>
              <a:t>	</a:t>
            </a:r>
          </a:p>
          <a:p>
            <a:r>
              <a:rPr lang="it-IT" sz="1600" b="1" dirty="0"/>
              <a:t>Predicati:</a:t>
            </a:r>
          </a:p>
          <a:p>
            <a:r>
              <a:rPr lang="it-IT" sz="1600" dirty="0"/>
              <a:t>Prendere in prestito </a:t>
            </a:r>
            <a:r>
              <a:rPr lang="it-IT" sz="1600" dirty="0">
                <a:sym typeface="Wingdings" panose="05000000000000000000" pitchFamily="2" charset="2"/>
              </a:rPr>
              <a:t></a:t>
            </a:r>
            <a:r>
              <a:rPr lang="it-IT" sz="1600" dirty="0"/>
              <a:t> Prestito (Associazione tra Socio e Copia)</a:t>
            </a:r>
          </a:p>
          <a:p>
            <a:r>
              <a:rPr lang="it-IT" sz="1600" dirty="0"/>
              <a:t>Attributi Prestito:</a:t>
            </a:r>
          </a:p>
          <a:p>
            <a:r>
              <a:rPr lang="it-IT" sz="1600" dirty="0"/>
              <a:t>	Data prestito, data restituzione, durate prestito</a:t>
            </a:r>
          </a:p>
          <a:p>
            <a:r>
              <a:rPr lang="it-IT" sz="1600" dirty="0"/>
              <a:t>Numero copie</a:t>
            </a:r>
            <a:r>
              <a:rPr lang="it-IT" sz="1600" dirty="0">
                <a:sym typeface="Wingdings" panose="05000000000000000000" pitchFamily="2" charset="2"/>
              </a:rPr>
              <a:t>  </a:t>
            </a:r>
            <a:r>
              <a:rPr lang="it-IT" sz="1600" dirty="0"/>
              <a:t>Dotazione (Associazione Copia e Libro)</a:t>
            </a:r>
          </a:p>
          <a:p>
            <a:r>
              <a:rPr lang="it-IT" sz="1600" dirty="0"/>
              <a:t>Produrre/stampare Edizione </a:t>
            </a:r>
            <a:r>
              <a:rPr lang="it-IT" sz="1600" dirty="0">
                <a:sym typeface="Wingdings" panose="05000000000000000000" pitchFamily="2" charset="2"/>
              </a:rPr>
              <a:t></a:t>
            </a:r>
            <a:r>
              <a:rPr lang="it-IT" sz="1600" dirty="0"/>
              <a:t> (Associazione Libro e Edizione)</a:t>
            </a:r>
          </a:p>
          <a:p>
            <a:r>
              <a:rPr lang="it-IT" sz="1600" dirty="0"/>
              <a:t>Specificare i dati Edizione </a:t>
            </a:r>
            <a:r>
              <a:rPr lang="it-IT" sz="1600" dirty="0">
                <a:sym typeface="Wingdings" panose="05000000000000000000" pitchFamily="2" charset="2"/>
              </a:rPr>
              <a:t></a:t>
            </a:r>
            <a:r>
              <a:rPr lang="it-IT" sz="1600" dirty="0"/>
              <a:t> Dati Edizione</a:t>
            </a:r>
          </a:p>
          <a:p>
            <a:r>
              <a:rPr lang="it-IT" sz="1600" dirty="0"/>
              <a:t>Essere scritto </a:t>
            </a:r>
            <a:r>
              <a:rPr lang="it-IT" sz="1600" dirty="0">
                <a:sym typeface="Wingdings" panose="05000000000000000000" pitchFamily="2" charset="2"/>
              </a:rPr>
              <a:t></a:t>
            </a:r>
            <a:r>
              <a:rPr lang="it-IT" sz="1600" dirty="0"/>
              <a:t> Scrittura</a:t>
            </a:r>
          </a:p>
        </p:txBody>
      </p:sp>
    </p:spTree>
    <p:extLst>
      <p:ext uri="{BB962C8B-B14F-4D97-AF65-F5344CB8AC3E}">
        <p14:creationId xmlns:p14="http://schemas.microsoft.com/office/powerpoint/2010/main" val="100462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1C0226DB-8FB3-44DA-9339-FE14510A79E8}"/>
              </a:ext>
            </a:extLst>
          </p:cNvPr>
          <p:cNvSpPr/>
          <p:nvPr/>
        </p:nvSpPr>
        <p:spPr>
          <a:xfrm>
            <a:off x="128622" y="162462"/>
            <a:ext cx="2185087" cy="16635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Socio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Matricola {PK}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Nome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Cognome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Data di nascita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Data di iscrizione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E7EE7E7-11B3-40F7-A5C1-E83FA554B414}"/>
              </a:ext>
            </a:extLst>
          </p:cNvPr>
          <p:cNvSpPr/>
          <p:nvPr/>
        </p:nvSpPr>
        <p:spPr>
          <a:xfrm>
            <a:off x="6898737" y="495345"/>
            <a:ext cx="2730171" cy="9977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Copia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Codice catalogazione {PK}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Stato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E15B1F9-923E-46B2-B1A9-4454CE264692}"/>
              </a:ext>
            </a:extLst>
          </p:cNvPr>
          <p:cNvSpPr/>
          <p:nvPr/>
        </p:nvSpPr>
        <p:spPr>
          <a:xfrm>
            <a:off x="7017517" y="3280343"/>
            <a:ext cx="2648464" cy="1051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Edizione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ISBM {PK}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Editore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Anno di stampa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5D93CA46-1A81-4C06-8E11-66E91C489589}"/>
              </a:ext>
            </a:extLst>
          </p:cNvPr>
          <p:cNvSpPr/>
          <p:nvPr/>
        </p:nvSpPr>
        <p:spPr>
          <a:xfrm>
            <a:off x="485281" y="2657757"/>
            <a:ext cx="2574325" cy="15651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Autore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ID autore {FK}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Nome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Cognome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Data di nascita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Data di morte {0,1}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1450BDA-C6F1-4672-A7A3-751075C07379}"/>
              </a:ext>
            </a:extLst>
          </p:cNvPr>
          <p:cNvSpPr/>
          <p:nvPr/>
        </p:nvSpPr>
        <p:spPr>
          <a:xfrm>
            <a:off x="7017517" y="4636650"/>
            <a:ext cx="2648464" cy="10701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Libro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ID libro {PK}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Titolo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Genere {1,N}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ID autore {FK}</a:t>
            </a: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21D8D9D5-A439-4C09-A90B-E1A8A52EC8B2}"/>
              </a:ext>
            </a:extLst>
          </p:cNvPr>
          <p:cNvSpPr/>
          <p:nvPr/>
        </p:nvSpPr>
        <p:spPr>
          <a:xfrm>
            <a:off x="2818275" y="100609"/>
            <a:ext cx="3575897" cy="178723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Prestito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Data prestito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Durata prestito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Data restituzione {0,1}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3607B98-563E-408F-8CBF-B7BD240AC0D2}"/>
              </a:ext>
            </a:extLst>
          </p:cNvPr>
          <p:cNvCxnSpPr>
            <a:stCxn id="11" idx="1"/>
            <a:endCxn id="4" idx="3"/>
          </p:cNvCxnSpPr>
          <p:nvPr/>
        </p:nvCxnSpPr>
        <p:spPr>
          <a:xfrm flipH="1">
            <a:off x="2313709" y="994227"/>
            <a:ext cx="504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54781A6-27C0-428D-A040-72BCB4FA65C6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6394172" y="994227"/>
            <a:ext cx="5045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mbo 14">
            <a:extLst>
              <a:ext uri="{FF2B5EF4-FFF2-40B4-BE49-F238E27FC236}">
                <a16:creationId xmlns:a16="http://schemas.microsoft.com/office/drawing/2014/main" id="{FFF29440-B255-4C33-A4BF-AA257871588D}"/>
              </a:ext>
            </a:extLst>
          </p:cNvPr>
          <p:cNvSpPr/>
          <p:nvPr/>
        </p:nvSpPr>
        <p:spPr>
          <a:xfrm>
            <a:off x="7262981" y="1887844"/>
            <a:ext cx="2001681" cy="99776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Dati edizione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278EA25D-69DE-4158-89EB-4B82A62D71E1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flipH="1">
            <a:off x="8263822" y="1493109"/>
            <a:ext cx="1" cy="3947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1DB27FD0-92FA-4BA8-B547-F712EB1A163E}"/>
              </a:ext>
            </a:extLst>
          </p:cNvPr>
          <p:cNvCxnSpPr/>
          <p:nvPr/>
        </p:nvCxnSpPr>
        <p:spPr>
          <a:xfrm flipH="1">
            <a:off x="8263820" y="2885608"/>
            <a:ext cx="1" cy="3947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ombo 18">
            <a:extLst>
              <a:ext uri="{FF2B5EF4-FFF2-40B4-BE49-F238E27FC236}">
                <a16:creationId xmlns:a16="http://schemas.microsoft.com/office/drawing/2014/main" id="{6D7BBAF6-1B8D-45EC-87EB-EABE03EB55B3}"/>
              </a:ext>
            </a:extLst>
          </p:cNvPr>
          <p:cNvSpPr/>
          <p:nvPr/>
        </p:nvSpPr>
        <p:spPr>
          <a:xfrm>
            <a:off x="9723384" y="495344"/>
            <a:ext cx="2343925" cy="99776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Dotazione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604BB531-313F-4EF7-96AE-E17D8D9B2A12}"/>
              </a:ext>
            </a:extLst>
          </p:cNvPr>
          <p:cNvCxnSpPr>
            <a:stCxn id="19" idx="1"/>
            <a:endCxn id="5" idx="3"/>
          </p:cNvCxnSpPr>
          <p:nvPr/>
        </p:nvCxnSpPr>
        <p:spPr>
          <a:xfrm flipH="1">
            <a:off x="9628908" y="994226"/>
            <a:ext cx="9447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D813BB5-B17D-4D85-8F90-244F7BFA8C1D}"/>
              </a:ext>
            </a:extLst>
          </p:cNvPr>
          <p:cNvCxnSpPr>
            <a:stCxn id="19" idx="2"/>
          </p:cNvCxnSpPr>
          <p:nvPr/>
        </p:nvCxnSpPr>
        <p:spPr>
          <a:xfrm flipH="1">
            <a:off x="10895346" y="1493108"/>
            <a:ext cx="1" cy="3678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A821B2E-6259-4475-9F9F-1159DC16BD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9665981" y="5171724"/>
            <a:ext cx="12293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mbo 28">
            <a:extLst>
              <a:ext uri="{FF2B5EF4-FFF2-40B4-BE49-F238E27FC236}">
                <a16:creationId xmlns:a16="http://schemas.microsoft.com/office/drawing/2014/main" id="{3B8764B1-DEC7-4EB5-9A57-60151C43B554}"/>
              </a:ext>
            </a:extLst>
          </p:cNvPr>
          <p:cNvSpPr/>
          <p:nvPr/>
        </p:nvSpPr>
        <p:spPr>
          <a:xfrm>
            <a:off x="4847188" y="3972393"/>
            <a:ext cx="2001681" cy="99776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Produce edizione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A7B49840-44F0-41BF-A9ED-BBCA2D5BBD35}"/>
              </a:ext>
            </a:extLst>
          </p:cNvPr>
          <p:cNvCxnSpPr>
            <a:stCxn id="7" idx="1"/>
          </p:cNvCxnSpPr>
          <p:nvPr/>
        </p:nvCxnSpPr>
        <p:spPr>
          <a:xfrm flipH="1">
            <a:off x="5848028" y="3806017"/>
            <a:ext cx="11694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04B7D1A2-1EE6-4008-AE6E-AB41D077C6F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848028" y="5171724"/>
            <a:ext cx="11694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305DD7A5-6754-4CC8-84D7-5B3CFD3001CF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5848028" y="3806017"/>
            <a:ext cx="1" cy="166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B36E1CE-9933-4993-A1CF-D86FB146FABF}"/>
              </a:ext>
            </a:extLst>
          </p:cNvPr>
          <p:cNvCxnSpPr>
            <a:endCxn id="29" idx="2"/>
          </p:cNvCxnSpPr>
          <p:nvPr/>
        </p:nvCxnSpPr>
        <p:spPr>
          <a:xfrm flipV="1">
            <a:off x="5848028" y="4970157"/>
            <a:ext cx="1" cy="2015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mbo 40">
            <a:extLst>
              <a:ext uri="{FF2B5EF4-FFF2-40B4-BE49-F238E27FC236}">
                <a16:creationId xmlns:a16="http://schemas.microsoft.com/office/drawing/2014/main" id="{F31F81D7-1C0C-40DC-BA23-40D6C2E65C0B}"/>
              </a:ext>
            </a:extLst>
          </p:cNvPr>
          <p:cNvSpPr/>
          <p:nvPr/>
        </p:nvSpPr>
        <p:spPr>
          <a:xfrm>
            <a:off x="749106" y="5706798"/>
            <a:ext cx="2046673" cy="87115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Scrittura</a:t>
            </a: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D370A272-90FC-4BFD-B3AF-E614DCF8CB7C}"/>
              </a:ext>
            </a:extLst>
          </p:cNvPr>
          <p:cNvCxnSpPr>
            <a:stCxn id="8" idx="2"/>
            <a:endCxn id="41" idx="0"/>
          </p:cNvCxnSpPr>
          <p:nvPr/>
        </p:nvCxnSpPr>
        <p:spPr>
          <a:xfrm flipH="1">
            <a:off x="1772443" y="4222946"/>
            <a:ext cx="1" cy="1483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1F88E425-CC0B-46B5-BA44-2F951465EC6C}"/>
              </a:ext>
            </a:extLst>
          </p:cNvPr>
          <p:cNvCxnSpPr>
            <a:stCxn id="41" idx="3"/>
          </p:cNvCxnSpPr>
          <p:nvPr/>
        </p:nvCxnSpPr>
        <p:spPr>
          <a:xfrm>
            <a:off x="2795779" y="6142376"/>
            <a:ext cx="55459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8BF03DC5-1CEC-4F3D-AE92-623E88CD547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341749" y="5706798"/>
            <a:ext cx="0" cy="435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5F2FE5E-9994-4C2C-A06E-359BD105EEEB}"/>
              </a:ext>
            </a:extLst>
          </p:cNvPr>
          <p:cNvSpPr txBox="1"/>
          <p:nvPr/>
        </p:nvSpPr>
        <p:spPr>
          <a:xfrm>
            <a:off x="6383752" y="667385"/>
            <a:ext cx="70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(0,N)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9B1AA43-FDEE-414F-998B-F700AAACBD7D}"/>
              </a:ext>
            </a:extLst>
          </p:cNvPr>
          <p:cNvSpPr txBox="1"/>
          <p:nvPr/>
        </p:nvSpPr>
        <p:spPr>
          <a:xfrm>
            <a:off x="2246746" y="664487"/>
            <a:ext cx="70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(0,N)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7DD64EE-0978-4744-858C-662DF3ADFB0D}"/>
              </a:ext>
            </a:extLst>
          </p:cNvPr>
          <p:cNvSpPr txBox="1"/>
          <p:nvPr/>
        </p:nvSpPr>
        <p:spPr>
          <a:xfrm>
            <a:off x="8263820" y="2941790"/>
            <a:ext cx="70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(1,N)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6173BFF-7963-4FD2-853C-0BC2C1F4135C}"/>
              </a:ext>
            </a:extLst>
          </p:cNvPr>
          <p:cNvSpPr txBox="1"/>
          <p:nvPr/>
        </p:nvSpPr>
        <p:spPr>
          <a:xfrm>
            <a:off x="8263819" y="1471928"/>
            <a:ext cx="70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(1,1)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BDF7B2E-DC00-408B-BC4F-B834C492CB2A}"/>
              </a:ext>
            </a:extLst>
          </p:cNvPr>
          <p:cNvSpPr txBox="1"/>
          <p:nvPr/>
        </p:nvSpPr>
        <p:spPr>
          <a:xfrm>
            <a:off x="9561945" y="518173"/>
            <a:ext cx="70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(1,1)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4D8246D9-BB35-4FDE-B4F4-F6B14392B23E}"/>
              </a:ext>
            </a:extLst>
          </p:cNvPr>
          <p:cNvSpPr txBox="1"/>
          <p:nvPr/>
        </p:nvSpPr>
        <p:spPr>
          <a:xfrm>
            <a:off x="9649040" y="5171724"/>
            <a:ext cx="70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(0,N)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BD140EF-AD8E-41B4-B9E5-DE7CB8AB38A1}"/>
              </a:ext>
            </a:extLst>
          </p:cNvPr>
          <p:cNvSpPr txBox="1"/>
          <p:nvPr/>
        </p:nvSpPr>
        <p:spPr>
          <a:xfrm>
            <a:off x="1758695" y="4222946"/>
            <a:ext cx="70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(1,N)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C951665-9638-4136-86C4-3CDE17742200}"/>
              </a:ext>
            </a:extLst>
          </p:cNvPr>
          <p:cNvSpPr txBox="1"/>
          <p:nvPr/>
        </p:nvSpPr>
        <p:spPr>
          <a:xfrm>
            <a:off x="8290627" y="5706797"/>
            <a:ext cx="70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(1,N)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7DEC93D3-04E3-4FA1-B69A-2F273417DC72}"/>
              </a:ext>
            </a:extLst>
          </p:cNvPr>
          <p:cNvSpPr txBox="1"/>
          <p:nvPr/>
        </p:nvSpPr>
        <p:spPr>
          <a:xfrm>
            <a:off x="6485984" y="5177928"/>
            <a:ext cx="70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(0,N)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57A53570-B822-432A-9260-D9E629F3A4EA}"/>
              </a:ext>
            </a:extLst>
          </p:cNvPr>
          <p:cNvSpPr txBox="1"/>
          <p:nvPr/>
        </p:nvSpPr>
        <p:spPr>
          <a:xfrm>
            <a:off x="6485983" y="3482710"/>
            <a:ext cx="70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(1,1)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D333B27-217E-4E5A-A4B4-9CE686EDB6F0}"/>
              </a:ext>
            </a:extLst>
          </p:cNvPr>
          <p:cNvSpPr txBox="1"/>
          <p:nvPr/>
        </p:nvSpPr>
        <p:spPr>
          <a:xfrm>
            <a:off x="3638164" y="179619"/>
            <a:ext cx="28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83A8E2B8-BBD2-4710-AA17-1FADAF9551ED}"/>
              </a:ext>
            </a:extLst>
          </p:cNvPr>
          <p:cNvSpPr txBox="1"/>
          <p:nvPr/>
        </p:nvSpPr>
        <p:spPr>
          <a:xfrm>
            <a:off x="2329012" y="5706797"/>
            <a:ext cx="28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FFE52EB-EE97-456B-9ABC-132A760E6BD9}"/>
              </a:ext>
            </a:extLst>
          </p:cNvPr>
          <p:cNvSpPr txBox="1"/>
          <p:nvPr/>
        </p:nvSpPr>
        <p:spPr>
          <a:xfrm>
            <a:off x="5282414" y="156790"/>
            <a:ext cx="28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M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7A5E475C-DE92-4993-AE54-3396D7DD2099}"/>
              </a:ext>
            </a:extLst>
          </p:cNvPr>
          <p:cNvSpPr txBox="1"/>
          <p:nvPr/>
        </p:nvSpPr>
        <p:spPr>
          <a:xfrm>
            <a:off x="934815" y="5687784"/>
            <a:ext cx="28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70EBAA16-D893-445D-8FF4-A4BC5D9C5AC6}"/>
              </a:ext>
            </a:extLst>
          </p:cNvPr>
          <p:cNvSpPr txBox="1"/>
          <p:nvPr/>
        </p:nvSpPr>
        <p:spPr>
          <a:xfrm>
            <a:off x="6394172" y="3992487"/>
            <a:ext cx="28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1A36114-13E4-4C53-9C64-4AE76A357E59}"/>
              </a:ext>
            </a:extLst>
          </p:cNvPr>
          <p:cNvSpPr txBox="1"/>
          <p:nvPr/>
        </p:nvSpPr>
        <p:spPr>
          <a:xfrm>
            <a:off x="4947224" y="3992487"/>
            <a:ext cx="28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9CCD339-18C2-4EDC-84BC-FAA6681D0537}"/>
              </a:ext>
            </a:extLst>
          </p:cNvPr>
          <p:cNvSpPr txBox="1"/>
          <p:nvPr/>
        </p:nvSpPr>
        <p:spPr>
          <a:xfrm>
            <a:off x="9768860" y="1050821"/>
            <a:ext cx="28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042D0AE1-4937-4973-8B71-F39E07029440}"/>
              </a:ext>
            </a:extLst>
          </p:cNvPr>
          <p:cNvSpPr txBox="1"/>
          <p:nvPr/>
        </p:nvSpPr>
        <p:spPr>
          <a:xfrm>
            <a:off x="11683304" y="1050821"/>
            <a:ext cx="28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9349B926-FEFB-4566-8177-13024ED32AD6}"/>
              </a:ext>
            </a:extLst>
          </p:cNvPr>
          <p:cNvSpPr txBox="1"/>
          <p:nvPr/>
        </p:nvSpPr>
        <p:spPr>
          <a:xfrm>
            <a:off x="8792815" y="1882550"/>
            <a:ext cx="28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341D39AC-F474-44B2-B773-78069C4F3DB8}"/>
              </a:ext>
            </a:extLst>
          </p:cNvPr>
          <p:cNvSpPr txBox="1"/>
          <p:nvPr/>
        </p:nvSpPr>
        <p:spPr>
          <a:xfrm>
            <a:off x="8847633" y="2488480"/>
            <a:ext cx="28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BFD277C0-A25D-4EDC-966C-0A6244345ED2}"/>
              </a:ext>
            </a:extLst>
          </p:cNvPr>
          <p:cNvSpPr txBox="1"/>
          <p:nvPr/>
        </p:nvSpPr>
        <p:spPr>
          <a:xfrm>
            <a:off x="4035775" y="2452013"/>
            <a:ext cx="181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Modello ER</a:t>
            </a:r>
          </a:p>
        </p:txBody>
      </p:sp>
    </p:spTree>
    <p:extLst>
      <p:ext uri="{BB962C8B-B14F-4D97-AF65-F5344CB8AC3E}">
        <p14:creationId xmlns:p14="http://schemas.microsoft.com/office/powerpoint/2010/main" val="222957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CD0A6DC-EBF3-428D-8A3E-1379B1978D2D}"/>
              </a:ext>
            </a:extLst>
          </p:cNvPr>
          <p:cNvSpPr/>
          <p:nvPr/>
        </p:nvSpPr>
        <p:spPr>
          <a:xfrm>
            <a:off x="0" y="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/>
              <a:t>Considerazioni sul modello concettuale: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Tra copia, edizione e libro c’è un ciclo quindi una possibile ridondanza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Con il libro esiste una gerarchia con rivista (in quanto opera potrebbe essere il padre di libro, e rivista un fratello di libro)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Per quando riguarda edizione mancano alcuni attributi (indirizzo editore, nome editore) per questo motivo conviene aggiungere una </a:t>
            </a:r>
            <a:r>
              <a:rPr lang="it-IT" sz="1600"/>
              <a:t>nuova entità.  </a:t>
            </a:r>
            <a:endParaRPr lang="it-IT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6274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D032816-175E-4D4A-A699-DA11525E3520}"/>
              </a:ext>
            </a:extLst>
          </p:cNvPr>
          <p:cNvSpPr/>
          <p:nvPr/>
        </p:nvSpPr>
        <p:spPr>
          <a:xfrm>
            <a:off x="336440" y="337029"/>
            <a:ext cx="2185087" cy="16635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Socio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Matricola {PK}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Nome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Cognome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Data di nascita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Data di iscrizione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2943331-EE2F-4A5A-AAA9-FE815A107645}"/>
              </a:ext>
            </a:extLst>
          </p:cNvPr>
          <p:cNvSpPr/>
          <p:nvPr/>
        </p:nvSpPr>
        <p:spPr>
          <a:xfrm>
            <a:off x="2995354" y="337029"/>
            <a:ext cx="3100646" cy="16635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Prestito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Matricola socio {FK}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Codice catalogazione copia {FK}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Data prestito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Durata prestito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Data restituzione {0,1}</a:t>
            </a:r>
          </a:p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4BBBD51-94C9-496C-B7AD-E6847D366E92}"/>
              </a:ext>
            </a:extLst>
          </p:cNvPr>
          <p:cNvSpPr/>
          <p:nvPr/>
        </p:nvSpPr>
        <p:spPr>
          <a:xfrm>
            <a:off x="6569827" y="554058"/>
            <a:ext cx="2806929" cy="11672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Copia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Codice catalogazione {PK}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Stato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ISBM {PK}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2410AF2-4D0B-46FD-B929-1834F601226D}"/>
              </a:ext>
            </a:extLst>
          </p:cNvPr>
          <p:cNvSpPr/>
          <p:nvPr/>
        </p:nvSpPr>
        <p:spPr>
          <a:xfrm>
            <a:off x="6649059" y="2174750"/>
            <a:ext cx="2648464" cy="1254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Edizione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ISBM {PK}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Editore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Anno di stampa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ID libro {FK}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D755D884-0C19-4AB4-B7DC-C29147EBC607}"/>
              </a:ext>
            </a:extLst>
          </p:cNvPr>
          <p:cNvSpPr/>
          <p:nvPr/>
        </p:nvSpPr>
        <p:spPr>
          <a:xfrm>
            <a:off x="6649059" y="3863690"/>
            <a:ext cx="2648464" cy="12542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Libro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ID libro {PK}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Titolo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Genere {1,N}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ID autore {FK}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7E4D4466-BED2-44F9-80D9-2D91C1440CA2}"/>
              </a:ext>
            </a:extLst>
          </p:cNvPr>
          <p:cNvSpPr/>
          <p:nvPr/>
        </p:nvSpPr>
        <p:spPr>
          <a:xfrm>
            <a:off x="1163135" y="3708218"/>
            <a:ext cx="2574325" cy="15651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Autore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ID autore {FK}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Nome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Cognome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Data di nascita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Data di morte {0,1}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F2F3C9A-49BE-4704-87BE-042EF53A18AB}"/>
              </a:ext>
            </a:extLst>
          </p:cNvPr>
          <p:cNvSpPr/>
          <p:nvPr/>
        </p:nvSpPr>
        <p:spPr>
          <a:xfrm>
            <a:off x="4290519" y="3976148"/>
            <a:ext cx="1805481" cy="10293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Scrittura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ID autore {FK}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ID libro {FK}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Data scrittura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7695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342</Words>
  <Application>Microsoft Office PowerPoint</Application>
  <PresentationFormat>Widescreen</PresentationFormat>
  <Paragraphs>120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A.</dc:creator>
  <cp:lastModifiedBy>Giuseppe A.</cp:lastModifiedBy>
  <cp:revision>13</cp:revision>
  <dcterms:created xsi:type="dcterms:W3CDTF">2018-10-15T09:10:03Z</dcterms:created>
  <dcterms:modified xsi:type="dcterms:W3CDTF">2018-10-22T08:12:57Z</dcterms:modified>
</cp:coreProperties>
</file>