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50F24-ABE8-412B-A461-B082E772B487}" v="16" dt="2018-11-19T11:42:4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arienzo" userId="ee7fe2c7-43d0-4f28-9646-d9b96679bbea" providerId="ADAL" clId="{31B50F24-ABE8-412B-A461-B082E772B487}"/>
    <pc:docChg chg="custSel addSld modSld">
      <pc:chgData name="giuseppe arienzo" userId="ee7fe2c7-43d0-4f28-9646-d9b96679bbea" providerId="ADAL" clId="{31B50F24-ABE8-412B-A461-B082E772B487}" dt="2018-11-19T11:42:49.432" v="900" actId="13822"/>
      <pc:docMkLst>
        <pc:docMk/>
      </pc:docMkLst>
      <pc:sldChg chg="modSp">
        <pc:chgData name="giuseppe arienzo" userId="ee7fe2c7-43d0-4f28-9646-d9b96679bbea" providerId="ADAL" clId="{31B50F24-ABE8-412B-A461-B082E772B487}" dt="2018-11-19T11:20:34.835" v="88" actId="20577"/>
        <pc:sldMkLst>
          <pc:docMk/>
          <pc:sldMk cId="1929551979" sldId="256"/>
        </pc:sldMkLst>
        <pc:spChg chg="mod">
          <ac:chgData name="giuseppe arienzo" userId="ee7fe2c7-43d0-4f28-9646-d9b96679bbea" providerId="ADAL" clId="{31B50F24-ABE8-412B-A461-B082E772B487}" dt="2018-11-19T11:20:34.835" v="88" actId="20577"/>
          <ac:spMkLst>
            <pc:docMk/>
            <pc:sldMk cId="1929551979" sldId="256"/>
            <ac:spMk id="2" creationId="{5256725E-C70B-42DA-BEED-D1AC30A1E0D1}"/>
          </ac:spMkLst>
        </pc:spChg>
      </pc:sldChg>
      <pc:sldChg chg="addSp delSp modSp add">
        <pc:chgData name="giuseppe arienzo" userId="ee7fe2c7-43d0-4f28-9646-d9b96679bbea" providerId="ADAL" clId="{31B50F24-ABE8-412B-A461-B082E772B487}" dt="2018-11-19T11:32:30.948" v="519" actId="1076"/>
        <pc:sldMkLst>
          <pc:docMk/>
          <pc:sldMk cId="1001623624" sldId="259"/>
        </pc:sldMkLst>
        <pc:spChg chg="del">
          <ac:chgData name="giuseppe arienzo" userId="ee7fe2c7-43d0-4f28-9646-d9b96679bbea" providerId="ADAL" clId="{31B50F24-ABE8-412B-A461-B082E772B487}" dt="2018-11-19T11:20:10.118" v="2" actId="478"/>
          <ac:spMkLst>
            <pc:docMk/>
            <pc:sldMk cId="1001623624" sldId="259"/>
            <ac:spMk id="2" creationId="{CB04EE5E-A95A-432A-9A69-564832F6D6B0}"/>
          </ac:spMkLst>
        </pc:spChg>
        <pc:spChg chg="del">
          <ac:chgData name="giuseppe arienzo" userId="ee7fe2c7-43d0-4f28-9646-d9b96679bbea" providerId="ADAL" clId="{31B50F24-ABE8-412B-A461-B082E772B487}" dt="2018-11-19T11:20:08.373" v="1" actId="478"/>
          <ac:spMkLst>
            <pc:docMk/>
            <pc:sldMk cId="1001623624" sldId="259"/>
            <ac:spMk id="3" creationId="{7B3AD334-CAA4-4B3B-93A6-C87476A9CDAB}"/>
          </ac:spMkLst>
        </pc:spChg>
        <pc:spChg chg="add mod">
          <ac:chgData name="giuseppe arienzo" userId="ee7fe2c7-43d0-4f28-9646-d9b96679bbea" providerId="ADAL" clId="{31B50F24-ABE8-412B-A461-B082E772B487}" dt="2018-11-19T11:32:25.597" v="518" actId="20577"/>
          <ac:spMkLst>
            <pc:docMk/>
            <pc:sldMk cId="1001623624" sldId="259"/>
            <ac:spMk id="4" creationId="{8DAD9E7D-C710-4980-AFF6-1C87801B489A}"/>
          </ac:spMkLst>
        </pc:spChg>
        <pc:spChg chg="add mod">
          <ac:chgData name="giuseppe arienzo" userId="ee7fe2c7-43d0-4f28-9646-d9b96679bbea" providerId="ADAL" clId="{31B50F24-ABE8-412B-A461-B082E772B487}" dt="2018-11-19T11:30:36.377" v="485"/>
          <ac:spMkLst>
            <pc:docMk/>
            <pc:sldMk cId="1001623624" sldId="259"/>
            <ac:spMk id="5" creationId="{2FF56AAA-13A2-44C6-933B-201455639D76}"/>
          </ac:spMkLst>
        </pc:spChg>
        <pc:picChg chg="add mod modCrop">
          <ac:chgData name="giuseppe arienzo" userId="ee7fe2c7-43d0-4f28-9646-d9b96679bbea" providerId="ADAL" clId="{31B50F24-ABE8-412B-A461-B082E772B487}" dt="2018-11-19T11:32:30.948" v="519" actId="1076"/>
          <ac:picMkLst>
            <pc:docMk/>
            <pc:sldMk cId="1001623624" sldId="259"/>
            <ac:picMk id="7" creationId="{BE6E9254-123D-43F5-A9C1-3E88EAA0DDCF}"/>
          </ac:picMkLst>
        </pc:picChg>
      </pc:sldChg>
      <pc:sldChg chg="addSp delSp modSp add">
        <pc:chgData name="giuseppe arienzo" userId="ee7fe2c7-43d0-4f28-9646-d9b96679bbea" providerId="ADAL" clId="{31B50F24-ABE8-412B-A461-B082E772B487}" dt="2018-11-19T11:42:49.432" v="900" actId="13822"/>
        <pc:sldMkLst>
          <pc:docMk/>
          <pc:sldMk cId="4212334224" sldId="260"/>
        </pc:sldMkLst>
        <pc:spChg chg="del">
          <ac:chgData name="giuseppe arienzo" userId="ee7fe2c7-43d0-4f28-9646-d9b96679bbea" providerId="ADAL" clId="{31B50F24-ABE8-412B-A461-B082E772B487}" dt="2018-11-19T11:34:39.690" v="523" actId="478"/>
          <ac:spMkLst>
            <pc:docMk/>
            <pc:sldMk cId="4212334224" sldId="260"/>
            <ac:spMk id="2" creationId="{22D9F207-B68C-42F8-8EDC-0AB35C81F86B}"/>
          </ac:spMkLst>
        </pc:spChg>
        <pc:spChg chg="del mod">
          <ac:chgData name="giuseppe arienzo" userId="ee7fe2c7-43d0-4f28-9646-d9b96679bbea" providerId="ADAL" clId="{31B50F24-ABE8-412B-A461-B082E772B487}" dt="2018-11-19T11:34:39.060" v="522" actId="478"/>
          <ac:spMkLst>
            <pc:docMk/>
            <pc:sldMk cId="4212334224" sldId="260"/>
            <ac:spMk id="3" creationId="{474BBA07-F5C7-420B-B021-C3FCAB588A65}"/>
          </ac:spMkLst>
        </pc:spChg>
        <pc:spChg chg="add mod">
          <ac:chgData name="giuseppe arienzo" userId="ee7fe2c7-43d0-4f28-9646-d9b96679bbea" providerId="ADAL" clId="{31B50F24-ABE8-412B-A461-B082E772B487}" dt="2018-11-19T11:35:16.118" v="647" actId="20577"/>
          <ac:spMkLst>
            <pc:docMk/>
            <pc:sldMk cId="4212334224" sldId="260"/>
            <ac:spMk id="4" creationId="{78253781-E6D5-473F-B053-CD4C694998B6}"/>
          </ac:spMkLst>
        </pc:spChg>
        <pc:spChg chg="add del mod">
          <ac:chgData name="giuseppe arienzo" userId="ee7fe2c7-43d0-4f28-9646-d9b96679bbea" providerId="ADAL" clId="{31B50F24-ABE8-412B-A461-B082E772B487}" dt="2018-11-19T11:36:40.071" v="661"/>
          <ac:spMkLst>
            <pc:docMk/>
            <pc:sldMk cId="4212334224" sldId="260"/>
            <ac:spMk id="5" creationId="{FCEE400B-781A-48DB-A30E-16376CBA5BD1}"/>
          </ac:spMkLst>
        </pc:spChg>
        <pc:graphicFrameChg chg="add mod modGraphic">
          <ac:chgData name="giuseppe arienzo" userId="ee7fe2c7-43d0-4f28-9646-d9b96679bbea" providerId="ADAL" clId="{31B50F24-ABE8-412B-A461-B082E772B487}" dt="2018-11-19T11:40:27.899" v="746" actId="12385"/>
          <ac:graphicFrameMkLst>
            <pc:docMk/>
            <pc:sldMk cId="4212334224" sldId="260"/>
            <ac:graphicFrameMk id="6" creationId="{672031ED-D3AE-47DE-A49D-E92367AA76D4}"/>
          </ac:graphicFrameMkLst>
        </pc:graphicFrameChg>
        <pc:graphicFrameChg chg="add mod modGraphic">
          <ac:chgData name="giuseppe arienzo" userId="ee7fe2c7-43d0-4f28-9646-d9b96679bbea" providerId="ADAL" clId="{31B50F24-ABE8-412B-A461-B082E772B487}" dt="2018-11-19T11:42:35.503" v="897" actId="20577"/>
          <ac:graphicFrameMkLst>
            <pc:docMk/>
            <pc:sldMk cId="4212334224" sldId="260"/>
            <ac:graphicFrameMk id="7" creationId="{2801F6C9-7B68-4AC6-95DC-62B4668BE7D9}"/>
          </ac:graphicFrameMkLst>
        </pc:graphicFrameChg>
        <pc:cxnChg chg="add mod">
          <ac:chgData name="giuseppe arienzo" userId="ee7fe2c7-43d0-4f28-9646-d9b96679bbea" providerId="ADAL" clId="{31B50F24-ABE8-412B-A461-B082E772B487}" dt="2018-11-19T11:42:49.432" v="900" actId="13822"/>
          <ac:cxnSpMkLst>
            <pc:docMk/>
            <pc:sldMk cId="4212334224" sldId="260"/>
            <ac:cxnSpMk id="9" creationId="{C8D5E9FB-36F5-49F1-B5E3-E67EFFA15C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DAC75-7862-4395-96E3-88696572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DFA5F0-916D-4C85-993C-E70361404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C68170-FF5B-47A4-BE31-5BF85685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A5384F-1AA4-4CB9-95CD-A4E9F940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AC9DA8-683B-43FB-B634-CF022715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1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02B27-EAF8-4D41-906C-C3B598FA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B36430-4FB2-4D2E-8A95-203C5BD9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E4A552-6E3A-4A1B-91F7-A4CB37A0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5F477D-BAB3-4DDE-B28F-0CC9214E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F14B2-8FC2-4780-B86C-60B7A652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73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4954B2-1746-4360-A072-5E02F3BAE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10DD08-B250-4092-93F5-36AB4DAB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1F0C5-3D4B-46C3-A376-26290EE9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246F21-D0D7-4C44-BAF9-F2590641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94541-1601-4F36-A8AD-F0E626F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4D0D8-8C08-42B6-AC0D-650D9539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3B30E-FD1A-490D-AAD2-4BDC4F6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938D7-9223-49AB-8152-F3A309EF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27AE0-F519-464D-B0FC-6B75C775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710375-BD27-4317-9406-2BABCF23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13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F9E48-92FF-41FB-91DB-E22DF272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1F68F7-415E-4119-BB4E-E3874866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B4E94F-D49E-40C0-B3B5-2DC892BE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6DA7B-6071-4EBB-8174-5D17A4CB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7BE590-F18B-41A0-96FF-602492E2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5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A8EE6-7CA7-4EA7-AB72-CC6CFE2F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D5E603-57E2-41A0-9998-975F86974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38529D-0B19-4AC6-9252-205E1DA8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80D792-2B2F-4364-8C09-3DC9D343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9EBE06-731A-4969-BEBC-F2C29A7F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466AFA-32E9-42EB-BEE2-88FF359A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23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FBF04-F21C-427A-B6CC-D2295A0F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3CC2E1-0225-42AC-A1FB-422DD78E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83EA1B-A90A-4AC5-BAB9-3AD5CD6A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CF7EBF-5FEB-462B-8D71-AFFEB6FE9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1C0FD8-774D-414B-9DA8-4139C4F4B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79CBDB-A507-4B52-A76A-8CB76AC0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0635A6-4A51-477C-83A2-7E9D2EEF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6E9347-C271-4271-AB45-107CDE2D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8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93894-01C5-4976-A4E4-80351078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903863-07EF-4313-8FBA-817510A5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F74792-07BD-4515-BF5D-62417122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5F3CE-744D-4ACD-A690-236123D9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79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97A7F4-4ACF-4BAD-A2A7-245575BA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EF4EE1-0096-4280-9119-A88206B2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BB0A8A-E7F5-48D9-AF2C-80F3817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85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3A39D-672E-4057-9E83-4A7D97C9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9803CE-C594-4B2F-A649-FEDAC503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283B33-8FA3-4E82-A970-D2EF054F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D30B9-FCCF-40E5-998A-26E1DACA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B35562-4FA0-465E-8E23-3FA14F52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A53F1-9A0D-47AD-A35A-95CBCCE2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8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11EFA-4DAE-4FDA-A4EC-FEBE56BC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26A07C-62CD-4BE7-B005-4D7BA39F9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098F11-081E-46CE-BD2C-A4A312DA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6D7E3F-410F-4D2C-A9D6-D9B926D8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2ACFD5-4E9B-423D-94C5-CBB275CB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F59B12-ABF2-4694-915D-E37265E4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1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988D320-B015-4966-B304-1AEEFC77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454D12-4AB3-47BA-8D07-7C55ADD0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66FCC1-0FC3-4B1F-9C4B-69016C4D0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C69A-2CA3-4DF7-A069-B3DB2247CAFB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A345B-F4C7-43AF-AC7B-CCD5971B8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123347-D548-439E-AB1D-6BBA6919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207C-EA44-4D33-80DC-F89A3AF9C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8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6725E-C70B-42DA-BEED-D1AC30A1E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88226"/>
          </a:xfrm>
        </p:spPr>
        <p:txBody>
          <a:bodyPr anchor="t">
            <a:normAutofit/>
          </a:bodyPr>
          <a:lstStyle/>
          <a:p>
            <a:pPr algn="l"/>
            <a:r>
              <a:rPr lang="it-IT" sz="1600" b="1" dirty="0"/>
              <a:t>Ristrutturazione</a:t>
            </a:r>
            <a:r>
              <a:rPr lang="it-IT" sz="1600" dirty="0"/>
              <a:t>: Analisi del carico applicativo (accessi, analisi delle ridondanze), Eliminazione delle generalizzazioni.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C33E7A-584D-4E32-811C-95FA90DA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698"/>
            <a:ext cx="10835780" cy="64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5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3433CFC-6ECC-4289-A119-B56F5581A7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b="1" dirty="0"/>
              <a:t>Analisi del carico applicativo: </a:t>
            </a:r>
            <a:r>
              <a:rPr lang="it-IT" sz="1600" dirty="0"/>
              <a:t>Partendo da una serie di volumi (ovvero una quantità di ennuple che il nostro DB dovrà gestire), creiamo tre tavole distinte:</a:t>
            </a:r>
          </a:p>
          <a:p>
            <a:r>
              <a:rPr lang="it-IT" sz="1600" b="1" dirty="0"/>
              <a:t>Tavola dei volumi: </a:t>
            </a:r>
            <a:r>
              <a:rPr lang="it-IT" sz="1600" dirty="0"/>
              <a:t>numero di ennuple per entità.	</a:t>
            </a:r>
            <a:r>
              <a:rPr lang="it-IT" sz="1600" b="1" dirty="0"/>
              <a:t>Tavola delle operazioni:</a:t>
            </a:r>
          </a:p>
          <a:p>
            <a:endParaRPr lang="it-IT" sz="1600" b="1" dirty="0"/>
          </a:p>
          <a:p>
            <a:endParaRPr lang="it-IT" sz="1600" b="1" dirty="0"/>
          </a:p>
          <a:p>
            <a:endParaRPr lang="it-IT" sz="1600" b="1" dirty="0"/>
          </a:p>
          <a:p>
            <a:endParaRPr lang="it-IT" sz="1600" b="1" dirty="0"/>
          </a:p>
          <a:p>
            <a:endParaRPr lang="it-IT" sz="1600" b="1" dirty="0"/>
          </a:p>
          <a:p>
            <a:r>
              <a:rPr lang="it-IT" sz="1600" b="1" dirty="0"/>
              <a:t>\\					Tavola degli accessi (con ridondanza) Op 1: </a:t>
            </a:r>
            <a:r>
              <a:rPr lang="it-IT" sz="1600" dirty="0"/>
              <a:t>moltiplichiamo la frequenza per il numero di 											  lettura e scritture totali, quindi   											  5000*15,8=79000 accessi in un 											  anno per effettuare OP1.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endParaRPr lang="it-IT" sz="1600" dirty="0"/>
          </a:p>
          <a:p>
            <a:endParaRPr lang="it-IT" sz="1600" b="1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F327D86-499C-41B7-826F-065234DF4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11413"/>
              </p:ext>
            </p:extLst>
          </p:nvPr>
        </p:nvGraphicFramePr>
        <p:xfrm>
          <a:off x="111762" y="706581"/>
          <a:ext cx="4185918" cy="41529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5306">
                  <a:extLst>
                    <a:ext uri="{9D8B030D-6E8A-4147-A177-3AD203B41FA5}">
                      <a16:colId xmlns:a16="http://schemas.microsoft.com/office/drawing/2014/main" val="3103813404"/>
                    </a:ext>
                  </a:extLst>
                </a:gridCol>
                <a:gridCol w="1395306">
                  <a:extLst>
                    <a:ext uri="{9D8B030D-6E8A-4147-A177-3AD203B41FA5}">
                      <a16:colId xmlns:a16="http://schemas.microsoft.com/office/drawing/2014/main" val="2642271666"/>
                    </a:ext>
                  </a:extLst>
                </a:gridCol>
                <a:gridCol w="1395306">
                  <a:extLst>
                    <a:ext uri="{9D8B030D-6E8A-4147-A177-3AD203B41FA5}">
                      <a16:colId xmlns:a16="http://schemas.microsoft.com/office/drawing/2014/main" val="2237277155"/>
                    </a:ext>
                  </a:extLst>
                </a:gridCol>
              </a:tblGrid>
              <a:tr h="334588">
                <a:tc>
                  <a:txBody>
                    <a:bodyPr/>
                    <a:lstStyle/>
                    <a:p>
                      <a:r>
                        <a:rPr lang="it-IT" sz="16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79082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Officina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9199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72637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Ricambio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9016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Autoveicolo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Entità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62145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Autocarro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Sotto-Entità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58580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Automobili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Sotto-Entità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97863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86096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Riparazione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Relazione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43427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Esecuzione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Relazione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93463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Proprietà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Relazione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46314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it-IT" sz="1600" dirty="0"/>
                        <a:t>Utilizzo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Relazione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6527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0BC417B-AB2F-4C6F-9A04-9D90B37D2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89417"/>
              </p:ext>
            </p:extLst>
          </p:nvPr>
        </p:nvGraphicFramePr>
        <p:xfrm>
          <a:off x="4653282" y="706580"/>
          <a:ext cx="53968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35">
                  <a:extLst>
                    <a:ext uri="{9D8B030D-6E8A-4147-A177-3AD203B41FA5}">
                      <a16:colId xmlns:a16="http://schemas.microsoft.com/office/drawing/2014/main" val="3103813404"/>
                    </a:ext>
                  </a:extLst>
                </a:gridCol>
                <a:gridCol w="1798935">
                  <a:extLst>
                    <a:ext uri="{9D8B030D-6E8A-4147-A177-3AD203B41FA5}">
                      <a16:colId xmlns:a16="http://schemas.microsoft.com/office/drawing/2014/main" val="2642271666"/>
                    </a:ext>
                  </a:extLst>
                </a:gridCol>
                <a:gridCol w="1798935">
                  <a:extLst>
                    <a:ext uri="{9D8B030D-6E8A-4147-A177-3AD203B41FA5}">
                      <a16:colId xmlns:a16="http://schemas.microsoft.com/office/drawing/2014/main" val="2237277155"/>
                    </a:ext>
                  </a:extLst>
                </a:gridCol>
              </a:tblGrid>
              <a:tr h="232757">
                <a:tc>
                  <a:txBody>
                    <a:bodyPr/>
                    <a:lstStyle/>
                    <a:p>
                      <a:r>
                        <a:rPr lang="it-IT" sz="1600" dirty="0"/>
                        <a:t>Operazione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Frequenza (anno)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79082"/>
                  </a:ext>
                </a:extLst>
              </a:tr>
              <a:tr h="232757">
                <a:tc>
                  <a:txBody>
                    <a:bodyPr/>
                    <a:lstStyle/>
                    <a:p>
                      <a:r>
                        <a:rPr lang="it-IT" sz="1600" dirty="0"/>
                        <a:t>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Interattiva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9199"/>
                  </a:ext>
                </a:extLst>
              </a:tr>
              <a:tr h="232757">
                <a:tc>
                  <a:txBody>
                    <a:bodyPr/>
                    <a:lstStyle/>
                    <a:p>
                      <a:r>
                        <a:rPr lang="it-IT" sz="1600" dirty="0"/>
                        <a:t>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7263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DB38948-898D-4332-A8BE-A80D82BF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48194"/>
              </p:ext>
            </p:extLst>
          </p:nvPr>
        </p:nvGraphicFramePr>
        <p:xfrm>
          <a:off x="4656053" y="2064328"/>
          <a:ext cx="4587237" cy="460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3103813404"/>
                    </a:ext>
                  </a:extLst>
                </a:gridCol>
                <a:gridCol w="1046479">
                  <a:extLst>
                    <a:ext uri="{9D8B030D-6E8A-4147-A177-3AD203B41FA5}">
                      <a16:colId xmlns:a16="http://schemas.microsoft.com/office/drawing/2014/main" val="2642271666"/>
                    </a:ext>
                  </a:extLst>
                </a:gridCol>
                <a:gridCol w="164406">
                  <a:extLst>
                    <a:ext uri="{9D8B030D-6E8A-4147-A177-3AD203B41FA5}">
                      <a16:colId xmlns:a16="http://schemas.microsoft.com/office/drawing/2014/main" val="4267342118"/>
                    </a:ext>
                  </a:extLst>
                </a:gridCol>
                <a:gridCol w="864524">
                  <a:extLst>
                    <a:ext uri="{9D8B030D-6E8A-4147-A177-3AD203B41FA5}">
                      <a16:colId xmlns:a16="http://schemas.microsoft.com/office/drawing/2014/main" val="223727715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71357571"/>
                    </a:ext>
                  </a:extLst>
                </a:gridCol>
                <a:gridCol w="1046479">
                  <a:extLst>
                    <a:ext uri="{9D8B030D-6E8A-4147-A177-3AD203B41FA5}">
                      <a16:colId xmlns:a16="http://schemas.microsoft.com/office/drawing/2014/main" val="497568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600" b="0" dirty="0"/>
                        <a:t>Concetto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Costrutto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Accesso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Tipo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 b="0" dirty="0"/>
                        <a:t>Intervento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9199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Esecuzione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72637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Riparazione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30120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Autoveicolo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7926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Autocarro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Sotto-Entità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0,12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504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Automobile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Sotto-Entità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0,38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49038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Proprietà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9274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Cliente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8597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Utilizzo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08962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Ricambio 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it-IT" sz="1600" b="0" dirty="0"/>
                        <a:t>Non ci accediamo per ipotesi fatta da noi (possibilità bassa di scriverci)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23844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Officina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Lettura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47347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Officina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2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8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6D0A82C-E66C-465E-BDFC-E9CACAB008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endParaRPr lang="it-IT" sz="1600" dirty="0"/>
          </a:p>
          <a:p>
            <a:endParaRPr lang="it-IT" sz="1600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E79249E-2288-4B1A-9C28-6D740E19A81E}"/>
              </a:ext>
            </a:extLst>
          </p:cNvPr>
          <p:cNvSpPr/>
          <p:nvPr/>
        </p:nvSpPr>
        <p:spPr>
          <a:xfrm>
            <a:off x="0" y="-1"/>
            <a:ext cx="1219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latin typeface="+mj-lt"/>
              </a:rPr>
              <a:t>Tavola degli accessi (con ridondanza) Op 2: </a:t>
            </a:r>
            <a:r>
              <a:rPr lang="it-IT" sz="1600" dirty="0">
                <a:latin typeface="+mj-lt"/>
              </a:rPr>
              <a:t>Calcolando gli accessi otteniamo 10*1=10 accessi all’anno.</a:t>
            </a:r>
          </a:p>
          <a:p>
            <a:r>
              <a:rPr lang="it-IT" sz="1600" dirty="0">
                <a:latin typeface="+mj-lt"/>
              </a:rPr>
              <a:t>					  In totale con la ridondanza abbiamo 79010 accessi più 40 byte in più di memoria utilizzata					  sul disco.</a:t>
            </a:r>
          </a:p>
          <a:p>
            <a:endParaRPr lang="it-IT" sz="1600" b="1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Tavola degli accessi (senza ridondanza) Op1: </a:t>
            </a:r>
            <a:r>
              <a:rPr lang="it-IT" sz="1600" dirty="0">
                <a:latin typeface="+mj-lt"/>
              </a:rPr>
              <a:t>Calcolando gli accessi otteniamo 5000*12,8 (ricorda che le lettura valgono doppio)=64000 accessi su 						  base annua per l’operazione 1:</a:t>
            </a:r>
          </a:p>
          <a:p>
            <a:r>
              <a:rPr lang="it-IT" sz="1600" dirty="0">
                <a:latin typeface="+mj-lt"/>
              </a:rPr>
              <a:t>					  </a:t>
            </a:r>
            <a:r>
              <a:rPr lang="it-IT" sz="1600" b="1" dirty="0">
                <a:latin typeface="+mj-lt"/>
              </a:rPr>
              <a:t>Tavola degli accessi (senza ridondanza) Op 2: </a:t>
            </a:r>
            <a:r>
              <a:rPr lang="it-IT" sz="1600" dirty="0">
                <a:latin typeface="+mj-lt"/>
              </a:rPr>
              <a:t>Calcolando gli accessi in questo caso 5000*1 										    =5000 accessi annui.</a:t>
            </a:r>
          </a:p>
          <a:p>
            <a:endParaRPr lang="it-IT" sz="1600" dirty="0">
              <a:latin typeface="+mj-lt"/>
            </a:endParaRPr>
          </a:p>
          <a:p>
            <a:endParaRPr lang="it-IT" sz="1600" dirty="0">
              <a:latin typeface="+mj-lt"/>
            </a:endParaRPr>
          </a:p>
          <a:p>
            <a:endParaRPr lang="it-IT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					  Il totale degli accessi eliminando la ridondanza è di 64000+5000=69000, conviene quindi 					  eliminarlo perché facciamo meno accessi annui e risparmiamo 40 byte di spazio.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FDD1F91-4CB1-4081-B67A-6894DE16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51595"/>
              </p:ext>
            </p:extLst>
          </p:nvPr>
        </p:nvGraphicFramePr>
        <p:xfrm>
          <a:off x="74815" y="338554"/>
          <a:ext cx="4587237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3103813404"/>
                    </a:ext>
                  </a:extLst>
                </a:gridCol>
                <a:gridCol w="1210885">
                  <a:extLst>
                    <a:ext uri="{9D8B030D-6E8A-4147-A177-3AD203B41FA5}">
                      <a16:colId xmlns:a16="http://schemas.microsoft.com/office/drawing/2014/main" val="2642271666"/>
                    </a:ext>
                  </a:extLst>
                </a:gridCol>
                <a:gridCol w="864524">
                  <a:extLst>
                    <a:ext uri="{9D8B030D-6E8A-4147-A177-3AD203B41FA5}">
                      <a16:colId xmlns:a16="http://schemas.microsoft.com/office/drawing/2014/main" val="2237277155"/>
                    </a:ext>
                  </a:extLst>
                </a:gridCol>
                <a:gridCol w="1163319">
                  <a:extLst>
                    <a:ext uri="{9D8B030D-6E8A-4147-A177-3AD203B41FA5}">
                      <a16:colId xmlns:a16="http://schemas.microsoft.com/office/drawing/2014/main" val="3371357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600" dirty="0"/>
                        <a:t>Concetto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Costrutto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Accesso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Tipo</a:t>
                      </a:r>
                      <a:endParaRPr lang="it-IT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 dirty="0"/>
                        <a:t>Officina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Entità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Lettura</a:t>
                      </a:r>
                      <a:endParaRPr lang="it-IT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9199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B6DD0AB-7652-4145-A9F8-4FED1098D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22107"/>
              </p:ext>
            </p:extLst>
          </p:nvPr>
        </p:nvGraphicFramePr>
        <p:xfrm>
          <a:off x="74815" y="1323438"/>
          <a:ext cx="4587237" cy="3931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3103813404"/>
                    </a:ext>
                  </a:extLst>
                </a:gridCol>
                <a:gridCol w="1210885">
                  <a:extLst>
                    <a:ext uri="{9D8B030D-6E8A-4147-A177-3AD203B41FA5}">
                      <a16:colId xmlns:a16="http://schemas.microsoft.com/office/drawing/2014/main" val="2642271666"/>
                    </a:ext>
                  </a:extLst>
                </a:gridCol>
                <a:gridCol w="864524">
                  <a:extLst>
                    <a:ext uri="{9D8B030D-6E8A-4147-A177-3AD203B41FA5}">
                      <a16:colId xmlns:a16="http://schemas.microsoft.com/office/drawing/2014/main" val="2237277155"/>
                    </a:ext>
                  </a:extLst>
                </a:gridCol>
                <a:gridCol w="1163319">
                  <a:extLst>
                    <a:ext uri="{9D8B030D-6E8A-4147-A177-3AD203B41FA5}">
                      <a16:colId xmlns:a16="http://schemas.microsoft.com/office/drawing/2014/main" val="3371357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600" b="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Accesso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 b="0" dirty="0"/>
                        <a:t>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9199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Esecuzione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72637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Riparazione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30120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Autoveicolo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7926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Autocarro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Sotto-Entità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504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Automobile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Sotto-Entità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49038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Proprietà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9274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8597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Relazione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Scrittura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08962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r>
                        <a:rPr lang="it-IT" sz="1600" b="0" dirty="0"/>
                        <a:t>Ricambio 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t-IT" sz="1600" b="0" dirty="0"/>
                        <a:t>Non ci accediamo per ipotesi fatta da noi (possibilità bassa di scriverci)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23844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9C949B8-CA35-41F7-A588-4FC12321A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66394"/>
              </p:ext>
            </p:extLst>
          </p:nvPr>
        </p:nvGraphicFramePr>
        <p:xfrm>
          <a:off x="4736867" y="1815881"/>
          <a:ext cx="4587237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3103813404"/>
                    </a:ext>
                  </a:extLst>
                </a:gridCol>
                <a:gridCol w="1210885">
                  <a:extLst>
                    <a:ext uri="{9D8B030D-6E8A-4147-A177-3AD203B41FA5}">
                      <a16:colId xmlns:a16="http://schemas.microsoft.com/office/drawing/2014/main" val="2642271666"/>
                    </a:ext>
                  </a:extLst>
                </a:gridCol>
                <a:gridCol w="864524">
                  <a:extLst>
                    <a:ext uri="{9D8B030D-6E8A-4147-A177-3AD203B41FA5}">
                      <a16:colId xmlns:a16="http://schemas.microsoft.com/office/drawing/2014/main" val="2237277155"/>
                    </a:ext>
                  </a:extLst>
                </a:gridCol>
                <a:gridCol w="1163319">
                  <a:extLst>
                    <a:ext uri="{9D8B030D-6E8A-4147-A177-3AD203B41FA5}">
                      <a16:colId xmlns:a16="http://schemas.microsoft.com/office/drawing/2014/main" val="3371357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600" dirty="0"/>
                        <a:t>Concetto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Costrutto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Accesso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Tipo</a:t>
                      </a:r>
                      <a:endParaRPr lang="it-IT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 b="0" dirty="0"/>
                        <a:t>Esecuzione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Relazione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Lettura</a:t>
                      </a:r>
                      <a:endParaRPr lang="it-IT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9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DAD9E7D-C710-4980-AFF6-1C87801B489A}"/>
              </a:ext>
            </a:extLst>
          </p:cNvPr>
          <p:cNvSpPr/>
          <p:nvPr/>
        </p:nvSpPr>
        <p:spPr>
          <a:xfrm>
            <a:off x="0" y="-1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latin typeface="+mj-lt"/>
              </a:rPr>
              <a:t>Eliminazione delle generalizzazione: </a:t>
            </a:r>
            <a:r>
              <a:rPr lang="it-IT" sz="1600" dirty="0">
                <a:latin typeface="+mj-lt"/>
              </a:rPr>
              <a:t>Esistono tre opzioni possibili, usiamo il metodo: che consiste nel portare i figli nel padre.</a:t>
            </a: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endParaRPr lang="it-IT" sz="1600" b="1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Attributi multi-valore: </a:t>
            </a:r>
            <a:r>
              <a:rPr lang="it-IT" sz="1600" dirty="0">
                <a:latin typeface="+mj-lt"/>
              </a:rPr>
              <a:t>in questo caso non ci sono ma normalmente si risolvono creando un’entità che si collega con l’entità a cui apparteneva originariamente l’attributo. </a:t>
            </a:r>
            <a:r>
              <a:rPr lang="it-IT" sz="1600" b="1" dirty="0">
                <a:latin typeface="+mj-lt"/>
              </a:rPr>
              <a:t> </a:t>
            </a:r>
          </a:p>
        </p:txBody>
      </p:sp>
      <p:sp>
        <p:nvSpPr>
          <p:cNvPr id="5" name="AutoShape 2" descr="blob:https://web.whatsapp.com/469a2b66-f4ac-4c5b-bab5-a57454697ee6">
            <a:extLst>
              <a:ext uri="{FF2B5EF4-FFF2-40B4-BE49-F238E27FC236}">
                <a16:creationId xmlns:a16="http://schemas.microsoft.com/office/drawing/2014/main" id="{2FF56AAA-13A2-44C6-933B-201455639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6E9254-123D-43F5-A9C1-3E88EAA0D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6" t="29697" r="22741" b="22545"/>
          <a:stretch/>
        </p:blipFill>
        <p:spPr>
          <a:xfrm>
            <a:off x="83127" y="300572"/>
            <a:ext cx="5087389" cy="51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8253781-E6D5-473F-B053-CD4C694998B6}"/>
              </a:ext>
            </a:extLst>
          </p:cNvPr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+mj-lt"/>
              </a:rPr>
              <a:t>Da schema ristrutturato a modello ER: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72031ED-D3AE-47DE-A49D-E92367AA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52079"/>
              </p:ext>
            </p:extLst>
          </p:nvPr>
        </p:nvGraphicFramePr>
        <p:xfrm>
          <a:off x="327891" y="570037"/>
          <a:ext cx="1933171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33171">
                  <a:extLst>
                    <a:ext uri="{9D8B030D-6E8A-4147-A177-3AD203B41FA5}">
                      <a16:colId xmlns:a16="http://schemas.microsoft.com/office/drawing/2014/main" val="1163466896"/>
                    </a:ext>
                  </a:extLst>
                </a:gridCol>
              </a:tblGrid>
              <a:tr h="334485">
                <a:tc>
                  <a:txBody>
                    <a:bodyPr/>
                    <a:lstStyle/>
                    <a:p>
                      <a:r>
                        <a:rPr lang="it-IT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16969"/>
                  </a:ext>
                </a:extLst>
              </a:tr>
              <a:tr h="334485">
                <a:tc>
                  <a:txBody>
                    <a:bodyPr/>
                    <a:lstStyle/>
                    <a:p>
                      <a:r>
                        <a:rPr lang="it-IT" dirty="0"/>
                        <a:t>Codice fiscale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4868"/>
                  </a:ext>
                </a:extLst>
              </a:tr>
              <a:tr h="334485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81598"/>
                  </a:ext>
                </a:extLst>
              </a:tr>
              <a:tr h="334485">
                <a:tc>
                  <a:txBody>
                    <a:bodyPr/>
                    <a:lstStyle/>
                    <a:p>
                      <a:r>
                        <a:rPr lang="it-IT" dirty="0"/>
                        <a:t>Indirizzo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57740"/>
                  </a:ext>
                </a:extLst>
              </a:tr>
              <a:tr h="334485">
                <a:tc>
                  <a:txBody>
                    <a:bodyPr/>
                    <a:lstStyle/>
                    <a:p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37877"/>
                  </a:ext>
                </a:extLst>
              </a:tr>
              <a:tr h="334485">
                <a:tc>
                  <a:txBody>
                    <a:bodyPr/>
                    <a:lstStyle/>
                    <a:p>
                      <a:r>
                        <a:rPr lang="it-IT" dirty="0"/>
                        <a:t>Telefono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477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801F6C9-7B68-4AC6-95DC-62B4668BE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43776"/>
              </p:ext>
            </p:extLst>
          </p:nvPr>
        </p:nvGraphicFramePr>
        <p:xfrm>
          <a:off x="3869112" y="570037"/>
          <a:ext cx="2082800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244313218"/>
                    </a:ext>
                  </a:extLst>
                </a:gridCol>
              </a:tblGrid>
              <a:tr h="305186">
                <a:tc>
                  <a:txBody>
                    <a:bodyPr/>
                    <a:lstStyle/>
                    <a:p>
                      <a:r>
                        <a:rPr lang="it-IT" dirty="0"/>
                        <a:t>Autoveicolo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00538"/>
                  </a:ext>
                </a:extLst>
              </a:tr>
              <a:tr h="305186">
                <a:tc>
                  <a:txBody>
                    <a:bodyPr/>
                    <a:lstStyle/>
                    <a:p>
                      <a:r>
                        <a:rPr lang="it-IT" dirty="0"/>
                        <a:t>Targa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88142"/>
                  </a:ext>
                </a:extLst>
              </a:tr>
              <a:tr h="305186">
                <a:tc>
                  <a:txBody>
                    <a:bodyPr/>
                    <a:lstStyle/>
                    <a:p>
                      <a:r>
                        <a:rPr lang="it-IT" dirty="0"/>
                        <a:t>Modello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93849"/>
                  </a:ext>
                </a:extLst>
              </a:tr>
              <a:tr h="305186">
                <a:tc>
                  <a:txBody>
                    <a:bodyPr/>
                    <a:lstStyle/>
                    <a:p>
                      <a:r>
                        <a:rPr lang="it-IT" dirty="0"/>
                        <a:t>Tipo Alimentazione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15044"/>
                  </a:ext>
                </a:extLst>
              </a:tr>
              <a:tr h="305186">
                <a:tc>
                  <a:txBody>
                    <a:bodyPr/>
                    <a:lstStyle/>
                    <a:p>
                      <a:r>
                        <a:rPr lang="it-IT" dirty="0"/>
                        <a:t>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71505"/>
                  </a:ext>
                </a:extLst>
              </a:tr>
              <a:tr h="305186">
                <a:tc>
                  <a:txBody>
                    <a:bodyPr/>
                    <a:lstStyle/>
                    <a:p>
                      <a:r>
                        <a:rPr lang="it-IT" dirty="0"/>
                        <a:t>C. Emissioni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96604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T. Catalizzatore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30151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ID cliente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758"/>
                  </a:ext>
                </a:extLst>
              </a:tr>
            </a:tbl>
          </a:graphicData>
        </a:graphic>
      </p:graphicFrame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8D5E9FB-36F5-49F1-B5E3-E67EFFA15C21}"/>
              </a:ext>
            </a:extLst>
          </p:cNvPr>
          <p:cNvCxnSpPr/>
          <p:nvPr/>
        </p:nvCxnSpPr>
        <p:spPr>
          <a:xfrm>
            <a:off x="2261062" y="1105593"/>
            <a:ext cx="1521229" cy="2177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34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335</Words>
  <Application>Microsoft Office PowerPoint</Application>
  <PresentationFormat>Widescreen</PresentationFormat>
  <Paragraphs>222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Ristrutturazione: Analisi del carico applicativo (accessi, analisi delle ridondanze), Eliminazione delle generalizzazioni.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Ristrutturazione: Analisi del carico applicativo (accessi, analisi delle ridondanze)</dc:title>
  <dc:creator>Giuseppe A.</dc:creator>
  <cp:lastModifiedBy>Giuseppe A.</cp:lastModifiedBy>
  <cp:revision>8</cp:revision>
  <dcterms:created xsi:type="dcterms:W3CDTF">2018-11-19T10:14:19Z</dcterms:created>
  <dcterms:modified xsi:type="dcterms:W3CDTF">2018-11-19T11:42:54Z</dcterms:modified>
</cp:coreProperties>
</file>