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6"/>
  </p:notesMasterIdLst>
  <p:handoutMasterIdLst>
    <p:handoutMasterId r:id="rId37"/>
  </p:handoutMasterIdLst>
  <p:sldIdLst>
    <p:sldId id="296" r:id="rId2"/>
    <p:sldId id="386" r:id="rId3"/>
    <p:sldId id="388" r:id="rId4"/>
    <p:sldId id="389" r:id="rId5"/>
    <p:sldId id="409" r:id="rId6"/>
    <p:sldId id="435" r:id="rId7"/>
    <p:sldId id="436" r:id="rId8"/>
    <p:sldId id="437" r:id="rId9"/>
    <p:sldId id="438" r:id="rId10"/>
    <p:sldId id="439" r:id="rId11"/>
    <p:sldId id="443" r:id="rId12"/>
    <p:sldId id="444" r:id="rId13"/>
    <p:sldId id="415" r:id="rId14"/>
    <p:sldId id="416" r:id="rId15"/>
    <p:sldId id="417" r:id="rId16"/>
    <p:sldId id="418" r:id="rId17"/>
    <p:sldId id="419" r:id="rId18"/>
    <p:sldId id="420" r:id="rId19"/>
    <p:sldId id="421" r:id="rId20"/>
    <p:sldId id="422" r:id="rId21"/>
    <p:sldId id="423" r:id="rId22"/>
    <p:sldId id="425" r:id="rId23"/>
    <p:sldId id="432" r:id="rId24"/>
    <p:sldId id="431" r:id="rId25"/>
    <p:sldId id="433" r:id="rId26"/>
    <p:sldId id="430" r:id="rId27"/>
    <p:sldId id="434" r:id="rId28"/>
    <p:sldId id="427" r:id="rId29"/>
    <p:sldId id="426" r:id="rId30"/>
    <p:sldId id="448" r:id="rId31"/>
    <p:sldId id="449" r:id="rId32"/>
    <p:sldId id="450" r:id="rId33"/>
    <p:sldId id="451" r:id="rId34"/>
    <p:sldId id="447" r:id="rId35"/>
  </p:sldIdLst>
  <p:sldSz cx="9144000" cy="6858000" type="screen4x3"/>
  <p:notesSz cx="6648450" cy="9782175"/>
  <p:defaultTextStyle>
    <a:defPPr>
      <a:defRPr lang="it-IT"/>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84643"/>
    <a:srgbClr val="FFFFCC"/>
    <a:srgbClr val="CC6600"/>
    <a:srgbClr val="FFFF66"/>
    <a:srgbClr val="FFFF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33" autoAdjust="0"/>
    <p:restoredTop sz="95291" autoAdjust="0"/>
  </p:normalViewPr>
  <p:slideViewPr>
    <p:cSldViewPr snapToGrid="0">
      <p:cViewPr varScale="1">
        <p:scale>
          <a:sx n="85" d="100"/>
          <a:sy n="85" d="100"/>
        </p:scale>
        <p:origin x="9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054100" y="288925"/>
            <a:ext cx="2881313" cy="458788"/>
          </a:xfrm>
          <a:prstGeom prst="rect">
            <a:avLst/>
          </a:prstGeom>
          <a:noFill/>
          <a:ln>
            <a:noFill/>
          </a:ln>
          <a:effectLst/>
          <a:extLst>
            <a:ext uri="{909E8E84-426E-40dd-AFC4-6F175D3DCCD1}"/>
            <a:ext uri="{91240B29-F687-4f45-9708-019B960494DF}"/>
            <a:ext uri="{AF507438-7753-43e0-B8FC-AC1667EBCBE1}"/>
          </a:extLst>
        </p:spPr>
        <p:txBody>
          <a:bodyPr vert="horz" wrap="square" lIns="18784" tIns="0" rIns="18784" bIns="0" numCol="1" anchor="t" anchorCtr="0" compatLnSpc="1">
            <a:prstTxWarp prst="textNoShape">
              <a:avLst/>
            </a:prstTxWarp>
          </a:bodyPr>
          <a:lstStyle>
            <a:lvl1pPr defTabSz="901700" eaLnBrk="0" hangingPunct="0">
              <a:defRPr sz="1200">
                <a:latin typeface="Times New Roman" charset="0"/>
                <a:ea typeface="ＭＳ Ｐゴシック" charset="0"/>
              </a:defRPr>
            </a:lvl1pPr>
          </a:lstStyle>
          <a:p>
            <a:pPr>
              <a:defRPr/>
            </a:pPr>
            <a:r>
              <a:rPr lang="it-IT"/>
              <a:t>Informatica Generale - Introduzione al linguaggio C</a:t>
            </a:r>
          </a:p>
        </p:txBody>
      </p:sp>
      <p:sp>
        <p:nvSpPr>
          <p:cNvPr id="3076" name="Rectangle 4"/>
          <p:cNvSpPr>
            <a:spLocks noGrp="1" noChangeArrowheads="1"/>
          </p:cNvSpPr>
          <p:nvPr>
            <p:ph type="ftr" sz="quarter" idx="2"/>
          </p:nvPr>
        </p:nvSpPr>
        <p:spPr bwMode="auto">
          <a:xfrm>
            <a:off x="1054100" y="9047163"/>
            <a:ext cx="2881313" cy="457200"/>
          </a:xfrm>
          <a:prstGeom prst="rect">
            <a:avLst/>
          </a:prstGeom>
          <a:noFill/>
          <a:ln>
            <a:noFill/>
          </a:ln>
          <a:effectLst/>
          <a:extLst>
            <a:ext uri="{909E8E84-426E-40dd-AFC4-6F175D3DCCD1}"/>
            <a:ext uri="{91240B29-F687-4f45-9708-019B960494DF}"/>
            <a:ext uri="{AF507438-7753-43e0-B8FC-AC1667EBCBE1}"/>
          </a:extLst>
        </p:spPr>
        <p:txBody>
          <a:bodyPr vert="horz" wrap="square" lIns="18784" tIns="0" rIns="18784" bIns="0" numCol="1" anchor="b" anchorCtr="0" compatLnSpc="1">
            <a:prstTxWarp prst="textNoShape">
              <a:avLst/>
            </a:prstTxWarp>
          </a:bodyPr>
          <a:lstStyle>
            <a:lvl1pPr defTabSz="901700" eaLnBrk="0" hangingPunct="0">
              <a:defRPr sz="1400">
                <a:latin typeface="Times New Roman" panose="02020603050405020304" pitchFamily="18" charset="0"/>
                <a:ea typeface="MS PGothic" panose="020B0600070205080204" pitchFamily="34" charset="-128"/>
              </a:defRPr>
            </a:lvl1pPr>
          </a:lstStyle>
          <a:p>
            <a:pPr>
              <a:defRPr/>
            </a:pPr>
            <a:r>
              <a:rPr lang="it-IT" altLang="it-IT"/>
              <a:t>© Andrea De Lucia</a:t>
            </a:r>
          </a:p>
        </p:txBody>
      </p:sp>
    </p:spTree>
    <p:extLst>
      <p:ext uri="{BB962C8B-B14F-4D97-AF65-F5344CB8AC3E}">
        <p14:creationId xmlns:p14="http://schemas.microsoft.com/office/powerpoint/2010/main" val="1798643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1113"/>
            <a:ext cx="2881313" cy="457200"/>
          </a:xfrm>
          <a:prstGeom prst="rect">
            <a:avLst/>
          </a:prstGeom>
          <a:noFill/>
          <a:ln>
            <a:noFill/>
          </a:ln>
          <a:effectLst/>
          <a:extLst>
            <a:ext uri="{909E8E84-426E-40dd-AFC4-6F175D3DCCD1}"/>
            <a:ext uri="{91240B29-F687-4f45-9708-019B960494DF}"/>
            <a:ext uri="{AF507438-7753-43e0-B8FC-AC1667EBCBE1}"/>
          </a:extLst>
        </p:spPr>
        <p:txBody>
          <a:bodyPr vert="horz" wrap="square" lIns="18784" tIns="0" rIns="18784" bIns="0" numCol="1" anchor="t" anchorCtr="0" compatLnSpc="1">
            <a:prstTxWarp prst="textNoShape">
              <a:avLst/>
            </a:prstTxWarp>
          </a:bodyPr>
          <a:lstStyle>
            <a:lvl1pPr defTabSz="750888" eaLnBrk="0" hangingPunct="0">
              <a:defRPr sz="1000" i="1">
                <a:latin typeface="Times New Roman" charset="0"/>
                <a:ea typeface="ＭＳ Ｐゴシック" charset="0"/>
              </a:defRPr>
            </a:lvl1pPr>
          </a:lstStyle>
          <a:p>
            <a:pPr>
              <a:defRPr/>
            </a:pPr>
            <a:r>
              <a:rPr lang="it-IT"/>
              <a:t>Informatica Generale - Introduzione al linguaggio C</a:t>
            </a:r>
          </a:p>
        </p:txBody>
      </p:sp>
      <p:sp>
        <p:nvSpPr>
          <p:cNvPr id="2051" name="Rectangle 3"/>
          <p:cNvSpPr>
            <a:spLocks noGrp="1" noChangeArrowheads="1"/>
          </p:cNvSpPr>
          <p:nvPr>
            <p:ph type="dt" idx="1"/>
          </p:nvPr>
        </p:nvSpPr>
        <p:spPr bwMode="auto">
          <a:xfrm>
            <a:off x="3767138" y="11113"/>
            <a:ext cx="2881312" cy="457200"/>
          </a:xfrm>
          <a:prstGeom prst="rect">
            <a:avLst/>
          </a:prstGeom>
          <a:noFill/>
          <a:ln>
            <a:noFill/>
          </a:ln>
          <a:effectLst/>
          <a:extLst>
            <a:ext uri="{909E8E84-426E-40dd-AFC4-6F175D3DCCD1}"/>
            <a:ext uri="{91240B29-F687-4f45-9708-019B960494DF}"/>
            <a:ext uri="{AF507438-7753-43e0-B8FC-AC1667EBCBE1}"/>
          </a:extLst>
        </p:spPr>
        <p:txBody>
          <a:bodyPr vert="horz" wrap="square" lIns="18784" tIns="0" rIns="18784" bIns="0" numCol="1" anchor="t" anchorCtr="0" compatLnSpc="1">
            <a:prstTxWarp prst="textNoShape">
              <a:avLst/>
            </a:prstTxWarp>
          </a:bodyPr>
          <a:lstStyle>
            <a:lvl1pPr algn="r" defTabSz="750888" eaLnBrk="0" hangingPunct="0">
              <a:defRPr sz="1000" i="1">
                <a:latin typeface="Times New Roman" panose="02020603050405020304" pitchFamily="18" charset="0"/>
                <a:ea typeface="MS PGothic" panose="020B0600070205080204" pitchFamily="34" charset="-128"/>
              </a:defRPr>
            </a:lvl1pPr>
          </a:lstStyle>
          <a:p>
            <a:pPr>
              <a:defRPr/>
            </a:pPr>
            <a:fld id="{1FD25F01-C8CD-4C47-AF35-9F011BC226DC}" type="datetime1">
              <a:rPr lang="it-IT" altLang="it-IT"/>
              <a:pPr>
                <a:defRPr/>
              </a:pPr>
              <a:t>11/03/2019</a:t>
            </a:fld>
            <a:endParaRPr lang="it-IT" altLang="it-IT"/>
          </a:p>
        </p:txBody>
      </p:sp>
      <p:sp>
        <p:nvSpPr>
          <p:cNvPr id="2052" name="Rectangle 4"/>
          <p:cNvSpPr>
            <a:spLocks noGrp="1" noChangeArrowheads="1"/>
          </p:cNvSpPr>
          <p:nvPr>
            <p:ph type="ftr" sz="quarter" idx="4"/>
          </p:nvPr>
        </p:nvSpPr>
        <p:spPr bwMode="auto">
          <a:xfrm>
            <a:off x="0" y="9313863"/>
            <a:ext cx="2881313" cy="457200"/>
          </a:xfrm>
          <a:prstGeom prst="rect">
            <a:avLst/>
          </a:prstGeom>
          <a:noFill/>
          <a:ln>
            <a:noFill/>
          </a:ln>
          <a:effectLst/>
          <a:extLst>
            <a:ext uri="{909E8E84-426E-40dd-AFC4-6F175D3DCCD1}"/>
            <a:ext uri="{91240B29-F687-4f45-9708-019B960494DF}"/>
            <a:ext uri="{AF507438-7753-43e0-B8FC-AC1667EBCBE1}"/>
          </a:extLst>
        </p:spPr>
        <p:txBody>
          <a:bodyPr vert="horz" wrap="square" lIns="18784" tIns="0" rIns="18784" bIns="0" numCol="1" anchor="b" anchorCtr="0" compatLnSpc="1">
            <a:prstTxWarp prst="textNoShape">
              <a:avLst/>
            </a:prstTxWarp>
          </a:bodyPr>
          <a:lstStyle>
            <a:lvl1pPr defTabSz="750888" eaLnBrk="0" hangingPunct="0">
              <a:defRPr sz="1000" i="1">
                <a:latin typeface="Times New Roman" panose="02020603050405020304" pitchFamily="18" charset="0"/>
                <a:ea typeface="MS PGothic" panose="020B0600070205080204" pitchFamily="34" charset="-128"/>
              </a:defRPr>
            </a:lvl1pPr>
          </a:lstStyle>
          <a:p>
            <a:pPr>
              <a:defRPr/>
            </a:pPr>
            <a:r>
              <a:rPr lang="it-IT" altLang="it-IT"/>
              <a:t>© Andrea De Lucia</a:t>
            </a:r>
          </a:p>
        </p:txBody>
      </p:sp>
      <p:sp>
        <p:nvSpPr>
          <p:cNvPr id="2053" name="Rectangle 5"/>
          <p:cNvSpPr>
            <a:spLocks noGrp="1" noChangeArrowheads="1"/>
          </p:cNvSpPr>
          <p:nvPr>
            <p:ph type="sldNum" sz="quarter" idx="5"/>
          </p:nvPr>
        </p:nvSpPr>
        <p:spPr bwMode="auto">
          <a:xfrm>
            <a:off x="3767138" y="9313863"/>
            <a:ext cx="2881312" cy="457200"/>
          </a:xfrm>
          <a:prstGeom prst="rect">
            <a:avLst/>
          </a:prstGeom>
          <a:noFill/>
          <a:ln>
            <a:noFill/>
          </a:ln>
          <a:effectLst/>
          <a:extLst>
            <a:ext uri="{909E8E84-426E-40dd-AFC4-6F175D3DCCD1}"/>
            <a:ext uri="{91240B29-F687-4f45-9708-019B960494DF}"/>
            <a:ext uri="{AF507438-7753-43e0-B8FC-AC1667EBCBE1}"/>
          </a:extLst>
        </p:spPr>
        <p:txBody>
          <a:bodyPr vert="horz" wrap="square" lIns="18784" tIns="0" rIns="18784" bIns="0" numCol="1" anchor="b" anchorCtr="0" compatLnSpc="1">
            <a:prstTxWarp prst="textNoShape">
              <a:avLst/>
            </a:prstTxWarp>
          </a:bodyPr>
          <a:lstStyle>
            <a:lvl1pPr algn="r" defTabSz="750888" eaLnBrk="0" hangingPunct="0">
              <a:defRPr sz="1000" i="1">
                <a:latin typeface="Times New Roman" panose="02020603050405020304" pitchFamily="18" charset="0"/>
                <a:ea typeface="MS PGothic" panose="020B0600070205080204" pitchFamily="34" charset="-128"/>
              </a:defRPr>
            </a:lvl1pPr>
          </a:lstStyle>
          <a:p>
            <a:pPr>
              <a:defRPr/>
            </a:pPr>
            <a:fld id="{2AFA912A-A9A2-3449-814B-93347DE6106B}" type="slidenum">
              <a:rPr lang="it-IT" altLang="it-IT"/>
              <a:pPr>
                <a:defRPr/>
              </a:pPr>
              <a:t>‹N›</a:t>
            </a:fld>
            <a:endParaRPr lang="it-IT" altLang="it-IT"/>
          </a:p>
        </p:txBody>
      </p:sp>
      <p:sp>
        <p:nvSpPr>
          <p:cNvPr id="2054" name="Rectangle 6"/>
          <p:cNvSpPr>
            <a:spLocks noGrp="1" noChangeArrowheads="1"/>
          </p:cNvSpPr>
          <p:nvPr>
            <p:ph type="body" sz="quarter" idx="3"/>
          </p:nvPr>
        </p:nvSpPr>
        <p:spPr bwMode="auto">
          <a:xfrm>
            <a:off x="885825" y="4648200"/>
            <a:ext cx="4876800" cy="4398963"/>
          </a:xfrm>
          <a:prstGeom prst="rect">
            <a:avLst/>
          </a:prstGeom>
          <a:noFill/>
          <a:ln>
            <a:noFill/>
          </a:ln>
          <a:effectLst/>
          <a:extLst>
            <a:ext uri="{909E8E84-426E-40dd-AFC4-6F175D3DCCD1}"/>
            <a:ext uri="{91240B29-F687-4f45-9708-019B960494DF}"/>
            <a:ext uri="{AF507438-7753-43e0-B8FC-AC1667EBCBE1}"/>
          </a:extLst>
        </p:spPr>
        <p:txBody>
          <a:bodyPr vert="horz" wrap="square" lIns="90785" tIns="45393" rIns="90785" bIns="45393" numCol="1" anchor="t" anchorCtr="0" compatLnSpc="1">
            <a:prstTxWarp prst="textNoShape">
              <a:avLst/>
            </a:prstTxWarp>
          </a:bodyPr>
          <a:lstStyle/>
          <a:p>
            <a:pPr lvl="0"/>
            <a:r>
              <a:rPr lang="it-IT" noProof="0" smtClean="0"/>
              <a:t>Fare clic per modificare gli stili delle note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55" name="Rectangle 7"/>
          <p:cNvSpPr>
            <a:spLocks noGrp="1" noRot="1" noChangeAspect="1" noChangeArrowheads="1" noTextEdit="1"/>
          </p:cNvSpPr>
          <p:nvPr>
            <p:ph type="sldImg" idx="2"/>
          </p:nvPr>
        </p:nvSpPr>
        <p:spPr bwMode="auto">
          <a:xfrm>
            <a:off x="882650" y="733425"/>
            <a:ext cx="4887913" cy="36655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4638370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Book Antiqua"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Book Antiqua"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Book Antiqua"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Book Antiqua"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Book Antiqua"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50888">
              <a:defRPr sz="2400">
                <a:solidFill>
                  <a:schemeClr val="tx1"/>
                </a:solidFill>
                <a:latin typeface="Times New Roman" charset="0"/>
                <a:ea typeface="MS PGothic" charset="-128"/>
              </a:defRPr>
            </a:lvl1pPr>
            <a:lvl2pPr marL="742950" indent="-285750" defTabSz="750888">
              <a:defRPr sz="2400">
                <a:solidFill>
                  <a:schemeClr val="tx1"/>
                </a:solidFill>
                <a:latin typeface="Times New Roman" charset="0"/>
                <a:ea typeface="MS PGothic" charset="-128"/>
              </a:defRPr>
            </a:lvl2pPr>
            <a:lvl3pPr marL="1143000" indent="-228600" defTabSz="750888">
              <a:defRPr sz="2400">
                <a:solidFill>
                  <a:schemeClr val="tx1"/>
                </a:solidFill>
                <a:latin typeface="Times New Roman" charset="0"/>
                <a:ea typeface="MS PGothic" charset="-128"/>
              </a:defRPr>
            </a:lvl3pPr>
            <a:lvl4pPr marL="1600200" indent="-228600" defTabSz="750888">
              <a:defRPr sz="2400">
                <a:solidFill>
                  <a:schemeClr val="tx1"/>
                </a:solidFill>
                <a:latin typeface="Times New Roman" charset="0"/>
                <a:ea typeface="MS PGothic" charset="-128"/>
              </a:defRPr>
            </a:lvl4pPr>
            <a:lvl5pPr marL="2057400" indent="-228600" defTabSz="750888">
              <a:defRPr sz="2400">
                <a:solidFill>
                  <a:schemeClr val="tx1"/>
                </a:solidFill>
                <a:latin typeface="Times New Roman" charset="0"/>
                <a:ea typeface="MS PGothic" charset="-128"/>
              </a:defRPr>
            </a:lvl5pPr>
            <a:lvl6pPr marL="2514600" indent="-228600" defTabSz="750888"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750888"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750888"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750888" eaLnBrk="0" fontAlgn="base" hangingPunct="0">
              <a:spcBef>
                <a:spcPct val="0"/>
              </a:spcBef>
              <a:spcAft>
                <a:spcPct val="0"/>
              </a:spcAft>
              <a:defRPr sz="2400">
                <a:solidFill>
                  <a:schemeClr val="tx1"/>
                </a:solidFill>
                <a:latin typeface="Times New Roman" charset="0"/>
                <a:ea typeface="MS PGothic" charset="-128"/>
              </a:defRPr>
            </a:lvl9pPr>
          </a:lstStyle>
          <a:p>
            <a:r>
              <a:rPr lang="it-IT" altLang="it-IT" sz="1000"/>
              <a:t>Informatica Generale - Introduzione al linguaggio C</a:t>
            </a:r>
          </a:p>
        </p:txBody>
      </p:sp>
      <p:sp>
        <p:nvSpPr>
          <p:cNvPr id="5123"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50888">
              <a:spcBef>
                <a:spcPct val="30000"/>
              </a:spcBef>
              <a:defRPr sz="1200">
                <a:solidFill>
                  <a:schemeClr val="tx1"/>
                </a:solidFill>
                <a:latin typeface="Book Antiqua" charset="0"/>
                <a:ea typeface="MS PGothic" charset="-128"/>
              </a:defRPr>
            </a:lvl1pPr>
            <a:lvl2pPr marL="742950" indent="-285750" defTabSz="750888">
              <a:spcBef>
                <a:spcPct val="30000"/>
              </a:spcBef>
              <a:defRPr sz="1200">
                <a:solidFill>
                  <a:schemeClr val="tx1"/>
                </a:solidFill>
                <a:latin typeface="Book Antiqua" charset="0"/>
                <a:ea typeface="MS PGothic" charset="-128"/>
              </a:defRPr>
            </a:lvl2pPr>
            <a:lvl3pPr marL="1143000" indent="-228600" defTabSz="750888">
              <a:spcBef>
                <a:spcPct val="30000"/>
              </a:spcBef>
              <a:defRPr sz="1200">
                <a:solidFill>
                  <a:schemeClr val="tx1"/>
                </a:solidFill>
                <a:latin typeface="Book Antiqua" charset="0"/>
                <a:ea typeface="MS PGothic" charset="-128"/>
              </a:defRPr>
            </a:lvl3pPr>
            <a:lvl4pPr marL="1600200" indent="-228600" defTabSz="750888">
              <a:spcBef>
                <a:spcPct val="30000"/>
              </a:spcBef>
              <a:defRPr sz="1200">
                <a:solidFill>
                  <a:schemeClr val="tx1"/>
                </a:solidFill>
                <a:latin typeface="Book Antiqua" charset="0"/>
                <a:ea typeface="MS PGothic" charset="-128"/>
              </a:defRPr>
            </a:lvl4pPr>
            <a:lvl5pPr marL="2057400" indent="-228600" defTabSz="750888">
              <a:spcBef>
                <a:spcPct val="30000"/>
              </a:spcBef>
              <a:defRPr sz="1200">
                <a:solidFill>
                  <a:schemeClr val="tx1"/>
                </a:solidFill>
                <a:latin typeface="Book Antiqua" charset="0"/>
                <a:ea typeface="MS PGothic" charset="-128"/>
              </a:defRPr>
            </a:lvl5pPr>
            <a:lvl6pPr marL="2514600" indent="-228600" defTabSz="750888" eaLnBrk="0" fontAlgn="base" hangingPunct="0">
              <a:spcBef>
                <a:spcPct val="30000"/>
              </a:spcBef>
              <a:spcAft>
                <a:spcPct val="0"/>
              </a:spcAft>
              <a:defRPr sz="1200">
                <a:solidFill>
                  <a:schemeClr val="tx1"/>
                </a:solidFill>
                <a:latin typeface="Book Antiqua" charset="0"/>
                <a:ea typeface="MS PGothic" charset="-128"/>
              </a:defRPr>
            </a:lvl6pPr>
            <a:lvl7pPr marL="2971800" indent="-228600" defTabSz="750888" eaLnBrk="0" fontAlgn="base" hangingPunct="0">
              <a:spcBef>
                <a:spcPct val="30000"/>
              </a:spcBef>
              <a:spcAft>
                <a:spcPct val="0"/>
              </a:spcAft>
              <a:defRPr sz="1200">
                <a:solidFill>
                  <a:schemeClr val="tx1"/>
                </a:solidFill>
                <a:latin typeface="Book Antiqua" charset="0"/>
                <a:ea typeface="MS PGothic" charset="-128"/>
              </a:defRPr>
            </a:lvl7pPr>
            <a:lvl8pPr marL="3429000" indent="-228600" defTabSz="750888" eaLnBrk="0" fontAlgn="base" hangingPunct="0">
              <a:spcBef>
                <a:spcPct val="30000"/>
              </a:spcBef>
              <a:spcAft>
                <a:spcPct val="0"/>
              </a:spcAft>
              <a:defRPr sz="1200">
                <a:solidFill>
                  <a:schemeClr val="tx1"/>
                </a:solidFill>
                <a:latin typeface="Book Antiqua" charset="0"/>
                <a:ea typeface="MS PGothic" charset="-128"/>
              </a:defRPr>
            </a:lvl8pPr>
            <a:lvl9pPr marL="3886200" indent="-228600" defTabSz="750888" eaLnBrk="0" fontAlgn="base" hangingPunct="0">
              <a:spcBef>
                <a:spcPct val="30000"/>
              </a:spcBef>
              <a:spcAft>
                <a:spcPct val="0"/>
              </a:spcAft>
              <a:defRPr sz="1200">
                <a:solidFill>
                  <a:schemeClr val="tx1"/>
                </a:solidFill>
                <a:latin typeface="Book Antiqua" charset="0"/>
                <a:ea typeface="MS PGothic" charset="-128"/>
              </a:defRPr>
            </a:lvl9pPr>
          </a:lstStyle>
          <a:p>
            <a:pPr>
              <a:spcBef>
                <a:spcPct val="0"/>
              </a:spcBef>
            </a:pPr>
            <a:r>
              <a:rPr lang="it-IT" altLang="it-IT" sz="1000">
                <a:latin typeface="Times New Roman" charset="0"/>
              </a:rPr>
              <a:t>© Andrea De Lucia</a:t>
            </a:r>
          </a:p>
        </p:txBody>
      </p:sp>
      <p:sp>
        <p:nvSpPr>
          <p:cNvPr id="5124" name="Rectangle 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50888">
              <a:spcBef>
                <a:spcPct val="30000"/>
              </a:spcBef>
              <a:defRPr sz="1200">
                <a:solidFill>
                  <a:schemeClr val="tx1"/>
                </a:solidFill>
                <a:latin typeface="Book Antiqua" charset="0"/>
                <a:ea typeface="MS PGothic" charset="-128"/>
              </a:defRPr>
            </a:lvl1pPr>
            <a:lvl2pPr marL="742950" indent="-285750" defTabSz="750888">
              <a:spcBef>
                <a:spcPct val="30000"/>
              </a:spcBef>
              <a:defRPr sz="1200">
                <a:solidFill>
                  <a:schemeClr val="tx1"/>
                </a:solidFill>
                <a:latin typeface="Book Antiqua" charset="0"/>
                <a:ea typeface="MS PGothic" charset="-128"/>
              </a:defRPr>
            </a:lvl2pPr>
            <a:lvl3pPr marL="1143000" indent="-228600" defTabSz="750888">
              <a:spcBef>
                <a:spcPct val="30000"/>
              </a:spcBef>
              <a:defRPr sz="1200">
                <a:solidFill>
                  <a:schemeClr val="tx1"/>
                </a:solidFill>
                <a:latin typeface="Book Antiqua" charset="0"/>
                <a:ea typeface="MS PGothic" charset="-128"/>
              </a:defRPr>
            </a:lvl3pPr>
            <a:lvl4pPr marL="1600200" indent="-228600" defTabSz="750888">
              <a:spcBef>
                <a:spcPct val="30000"/>
              </a:spcBef>
              <a:defRPr sz="1200">
                <a:solidFill>
                  <a:schemeClr val="tx1"/>
                </a:solidFill>
                <a:latin typeface="Book Antiqua" charset="0"/>
                <a:ea typeface="MS PGothic" charset="-128"/>
              </a:defRPr>
            </a:lvl4pPr>
            <a:lvl5pPr marL="2057400" indent="-228600" defTabSz="750888">
              <a:spcBef>
                <a:spcPct val="30000"/>
              </a:spcBef>
              <a:defRPr sz="1200">
                <a:solidFill>
                  <a:schemeClr val="tx1"/>
                </a:solidFill>
                <a:latin typeface="Book Antiqua" charset="0"/>
                <a:ea typeface="MS PGothic" charset="-128"/>
              </a:defRPr>
            </a:lvl5pPr>
            <a:lvl6pPr marL="2514600" indent="-228600" defTabSz="750888" eaLnBrk="0" fontAlgn="base" hangingPunct="0">
              <a:spcBef>
                <a:spcPct val="30000"/>
              </a:spcBef>
              <a:spcAft>
                <a:spcPct val="0"/>
              </a:spcAft>
              <a:defRPr sz="1200">
                <a:solidFill>
                  <a:schemeClr val="tx1"/>
                </a:solidFill>
                <a:latin typeface="Book Antiqua" charset="0"/>
                <a:ea typeface="MS PGothic" charset="-128"/>
              </a:defRPr>
            </a:lvl6pPr>
            <a:lvl7pPr marL="2971800" indent="-228600" defTabSz="750888" eaLnBrk="0" fontAlgn="base" hangingPunct="0">
              <a:spcBef>
                <a:spcPct val="30000"/>
              </a:spcBef>
              <a:spcAft>
                <a:spcPct val="0"/>
              </a:spcAft>
              <a:defRPr sz="1200">
                <a:solidFill>
                  <a:schemeClr val="tx1"/>
                </a:solidFill>
                <a:latin typeface="Book Antiqua" charset="0"/>
                <a:ea typeface="MS PGothic" charset="-128"/>
              </a:defRPr>
            </a:lvl7pPr>
            <a:lvl8pPr marL="3429000" indent="-228600" defTabSz="750888" eaLnBrk="0" fontAlgn="base" hangingPunct="0">
              <a:spcBef>
                <a:spcPct val="30000"/>
              </a:spcBef>
              <a:spcAft>
                <a:spcPct val="0"/>
              </a:spcAft>
              <a:defRPr sz="1200">
                <a:solidFill>
                  <a:schemeClr val="tx1"/>
                </a:solidFill>
                <a:latin typeface="Book Antiqua" charset="0"/>
                <a:ea typeface="MS PGothic" charset="-128"/>
              </a:defRPr>
            </a:lvl8pPr>
            <a:lvl9pPr marL="3886200" indent="-228600" defTabSz="750888" eaLnBrk="0" fontAlgn="base" hangingPunct="0">
              <a:spcBef>
                <a:spcPct val="30000"/>
              </a:spcBef>
              <a:spcAft>
                <a:spcPct val="0"/>
              </a:spcAft>
              <a:defRPr sz="1200">
                <a:solidFill>
                  <a:schemeClr val="tx1"/>
                </a:solidFill>
                <a:latin typeface="Book Antiqua" charset="0"/>
                <a:ea typeface="MS PGothic" charset="-128"/>
              </a:defRPr>
            </a:lvl9pPr>
          </a:lstStyle>
          <a:p>
            <a:pPr>
              <a:spcBef>
                <a:spcPct val="0"/>
              </a:spcBef>
            </a:pPr>
            <a:fld id="{C277C4C0-50BB-354C-AAC4-805F3C617387}" type="slidenum">
              <a:rPr lang="it-IT" altLang="it-IT" sz="1000">
                <a:latin typeface="Times New Roman" charset="0"/>
              </a:rPr>
              <a:pPr>
                <a:spcBef>
                  <a:spcPct val="0"/>
                </a:spcBef>
              </a:pPr>
              <a:t>1</a:t>
            </a:fld>
            <a:endParaRPr lang="it-IT" altLang="it-IT" sz="1000">
              <a:latin typeface="Times New Roman" charset="0"/>
            </a:endParaRPr>
          </a:p>
        </p:txBody>
      </p:sp>
      <p:sp>
        <p:nvSpPr>
          <p:cNvPr id="5125" name="Rectangle 2"/>
          <p:cNvSpPr>
            <a:spLocks noGrp="1" noRot="1" noChangeAspect="1" noChangeArrowheads="1" noTextEdit="1"/>
          </p:cNvSpPr>
          <p:nvPr>
            <p:ph type="sldImg"/>
          </p:nvPr>
        </p:nvSpPr>
        <p:spPr>
          <a:ln cap="flat"/>
        </p:spPr>
      </p:sp>
      <p:sp>
        <p:nvSpPr>
          <p:cNvPr id="512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it-IT" dirty="0">
              <a:ea typeface="MS PGothic" charset="-128"/>
            </a:endParaRPr>
          </a:p>
        </p:txBody>
      </p:sp>
    </p:spTree>
    <p:extLst>
      <p:ext uri="{BB962C8B-B14F-4D97-AF65-F5344CB8AC3E}">
        <p14:creationId xmlns:p14="http://schemas.microsoft.com/office/powerpoint/2010/main" val="181995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223335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74016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87428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902824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2120944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24252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088044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936208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47010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992188" y="768350"/>
            <a:ext cx="5114925" cy="3836988"/>
          </a:xfrm>
          <a:ln/>
        </p:spPr>
      </p:sp>
      <p:sp>
        <p:nvSpPr>
          <p:cNvPr id="7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it-IT" altLang="it-IT">
              <a:ea typeface="MS PGothic" charset="-128"/>
            </a:endParaRPr>
          </a:p>
        </p:txBody>
      </p:sp>
    </p:spTree>
    <p:extLst>
      <p:ext uri="{BB962C8B-B14F-4D97-AF65-F5344CB8AC3E}">
        <p14:creationId xmlns:p14="http://schemas.microsoft.com/office/powerpoint/2010/main" val="1456303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Rot="1" noChangeAspect="1" noChangeArrowheads="1" noTextEdit="1"/>
          </p:cNvSpPr>
          <p:nvPr>
            <p:ph type="sldImg"/>
          </p:nvPr>
        </p:nvSpPr>
        <p:spPr>
          <a:xfrm>
            <a:off x="992188" y="768350"/>
            <a:ext cx="5114925" cy="3836988"/>
          </a:xfrm>
          <a:ln/>
        </p:spPr>
      </p:sp>
      <p:sp>
        <p:nvSpPr>
          <p:cNvPr id="1126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76328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22019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63753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24792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588303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6356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xfrm>
            <a:off x="992188" y="768350"/>
            <a:ext cx="5114925" cy="3836988"/>
          </a:xfrm>
          <a:ln/>
        </p:spPr>
      </p:sp>
      <p:sp>
        <p:nvSpPr>
          <p:cNvPr id="1331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none" anchor="ctr"/>
          <a:lstStyle/>
          <a:p>
            <a:endParaRPr lang="it-IT" altLang="it-IT">
              <a:ea typeface="MS PGothic" charset="-128"/>
            </a:endParaRPr>
          </a:p>
        </p:txBody>
      </p:sp>
    </p:spTree>
    <p:extLst>
      <p:ext uri="{BB962C8B-B14F-4D97-AF65-F5344CB8AC3E}">
        <p14:creationId xmlns:p14="http://schemas.microsoft.com/office/powerpoint/2010/main" val="165427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stile</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a:lvl1pPr>
          </a:lstStyle>
          <a:p>
            <a:pPr>
              <a:defRPr/>
            </a:pPr>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4EF41163-0490-9242-B3BF-403CE11F7C9A}" type="slidenum">
              <a:rPr lang="it-IT" altLang="it-IT"/>
              <a:pPr>
                <a:defRPr/>
              </a:pPr>
              <a:t>‹N›</a:t>
            </a:fld>
            <a:endParaRPr lang="it-IT" altLang="it-IT"/>
          </a:p>
        </p:txBody>
      </p:sp>
    </p:spTree>
    <p:extLst>
      <p:ext uri="{BB962C8B-B14F-4D97-AF65-F5344CB8AC3E}">
        <p14:creationId xmlns:p14="http://schemas.microsoft.com/office/powerpoint/2010/main" val="66244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pPr>
              <a:defRPr/>
            </a:pPr>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D7E50E01-2030-1647-B4BE-1C68E8D2A182}" type="slidenum">
              <a:rPr lang="it-IT" altLang="it-IT"/>
              <a:pPr>
                <a:defRPr/>
              </a:pPr>
              <a:t>‹N›</a:t>
            </a:fld>
            <a:endParaRPr lang="it-IT" altLang="it-IT"/>
          </a:p>
        </p:txBody>
      </p:sp>
    </p:spTree>
    <p:extLst>
      <p:ext uri="{BB962C8B-B14F-4D97-AF65-F5344CB8AC3E}">
        <p14:creationId xmlns:p14="http://schemas.microsoft.com/office/powerpoint/2010/main" val="32337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pPr>
              <a:defRPr/>
            </a:pPr>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C19E7F2A-C2D9-0841-8DAC-423AA0E5B0AF}" type="slidenum">
              <a:rPr lang="it-IT" altLang="it-IT"/>
              <a:pPr>
                <a:defRPr/>
              </a:pPr>
              <a:t>‹N›</a:t>
            </a:fld>
            <a:endParaRPr lang="it-IT" altLang="it-IT"/>
          </a:p>
        </p:txBody>
      </p:sp>
    </p:spTree>
    <p:extLst>
      <p:ext uri="{BB962C8B-B14F-4D97-AF65-F5344CB8AC3E}">
        <p14:creationId xmlns:p14="http://schemas.microsoft.com/office/powerpoint/2010/main" val="179450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pPr>
              <a:defRPr/>
            </a:pPr>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FC5EDA6F-23C4-FC42-8D54-52E9CB292A14}" type="slidenum">
              <a:rPr lang="it-IT" altLang="it-IT"/>
              <a:pPr>
                <a:defRPr/>
              </a:pPr>
              <a:t>‹N›</a:t>
            </a:fld>
            <a:endParaRPr lang="it-IT" altLang="it-IT"/>
          </a:p>
        </p:txBody>
      </p:sp>
    </p:spTree>
    <p:extLst>
      <p:ext uri="{BB962C8B-B14F-4D97-AF65-F5344CB8AC3E}">
        <p14:creationId xmlns:p14="http://schemas.microsoft.com/office/powerpoint/2010/main" val="122032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stile</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lvl1pPr>
              <a:defRPr/>
            </a:lvl1pPr>
          </a:lstStyle>
          <a:p>
            <a:pPr>
              <a:defRPr/>
            </a:pPr>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ABC6F46B-FE9E-4640-9B33-3E6E5A8981BF}" type="slidenum">
              <a:rPr lang="it-IT" altLang="it-IT"/>
              <a:pPr>
                <a:defRPr/>
              </a:pPr>
              <a:t>‹N›</a:t>
            </a:fld>
            <a:endParaRPr lang="it-IT" altLang="it-IT"/>
          </a:p>
        </p:txBody>
      </p:sp>
    </p:spTree>
    <p:extLst>
      <p:ext uri="{BB962C8B-B14F-4D97-AF65-F5344CB8AC3E}">
        <p14:creationId xmlns:p14="http://schemas.microsoft.com/office/powerpoint/2010/main" val="156633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3"/>
          <p:cNvSpPr>
            <a:spLocks noGrp="1"/>
          </p:cNvSpPr>
          <p:nvPr>
            <p:ph type="dt" sz="half" idx="10"/>
          </p:nvPr>
        </p:nvSpPr>
        <p:spPr/>
        <p:txBody>
          <a:bodyPr/>
          <a:lstStyle>
            <a:lvl1pPr>
              <a:defRPr/>
            </a:lvl1pPr>
          </a:lstStyle>
          <a:p>
            <a:pPr>
              <a:defRPr/>
            </a:pPr>
            <a:endParaRPr lang="it-IT"/>
          </a:p>
        </p:txBody>
      </p:sp>
      <p:sp>
        <p:nvSpPr>
          <p:cNvPr id="6" name="Segnaposto piè di pagina 4"/>
          <p:cNvSpPr>
            <a:spLocks noGrp="1"/>
          </p:cNvSpPr>
          <p:nvPr>
            <p:ph type="ftr" sz="quarter" idx="11"/>
          </p:nvPr>
        </p:nvSpPr>
        <p:spPr/>
        <p:txBody>
          <a:bodyPr/>
          <a:lstStyle>
            <a:lvl1pPr>
              <a:defRPr/>
            </a:lvl1pPr>
          </a:lstStyle>
          <a:p>
            <a:pPr>
              <a:defRPr/>
            </a:pPr>
            <a:endParaRPr lang="it-IT"/>
          </a:p>
        </p:txBody>
      </p:sp>
      <p:sp>
        <p:nvSpPr>
          <p:cNvPr id="7" name="Segnaposto numero diapositiva 5"/>
          <p:cNvSpPr>
            <a:spLocks noGrp="1"/>
          </p:cNvSpPr>
          <p:nvPr>
            <p:ph type="sldNum" sz="quarter" idx="12"/>
          </p:nvPr>
        </p:nvSpPr>
        <p:spPr/>
        <p:txBody>
          <a:bodyPr/>
          <a:lstStyle>
            <a:lvl1pPr>
              <a:defRPr/>
            </a:lvl1pPr>
          </a:lstStyle>
          <a:p>
            <a:pPr>
              <a:defRPr/>
            </a:pPr>
            <a:fld id="{7151E559-3106-0B4B-A622-AD789BE92AF7}" type="slidenum">
              <a:rPr lang="it-IT" altLang="it-IT"/>
              <a:pPr>
                <a:defRPr/>
              </a:pPr>
              <a:t>‹N›</a:t>
            </a:fld>
            <a:endParaRPr lang="it-IT" altLang="it-IT"/>
          </a:p>
        </p:txBody>
      </p:sp>
    </p:spTree>
    <p:extLst>
      <p:ext uri="{BB962C8B-B14F-4D97-AF65-F5344CB8AC3E}">
        <p14:creationId xmlns:p14="http://schemas.microsoft.com/office/powerpoint/2010/main" val="157896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stile</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3"/>
          <p:cNvSpPr>
            <a:spLocks noGrp="1"/>
          </p:cNvSpPr>
          <p:nvPr>
            <p:ph type="dt" sz="half" idx="10"/>
          </p:nvPr>
        </p:nvSpPr>
        <p:spPr/>
        <p:txBody>
          <a:bodyPr/>
          <a:lstStyle>
            <a:lvl1pPr>
              <a:defRPr/>
            </a:lvl1pPr>
          </a:lstStyle>
          <a:p>
            <a:pPr>
              <a:defRPr/>
            </a:pPr>
            <a:endParaRPr lang="it-IT"/>
          </a:p>
        </p:txBody>
      </p:sp>
      <p:sp>
        <p:nvSpPr>
          <p:cNvPr id="8" name="Segnaposto piè di pagina 4"/>
          <p:cNvSpPr>
            <a:spLocks noGrp="1"/>
          </p:cNvSpPr>
          <p:nvPr>
            <p:ph type="ftr" sz="quarter" idx="11"/>
          </p:nvPr>
        </p:nvSpPr>
        <p:spPr/>
        <p:txBody>
          <a:bodyPr/>
          <a:lstStyle>
            <a:lvl1pPr>
              <a:defRPr/>
            </a:lvl1pPr>
          </a:lstStyle>
          <a:p>
            <a:pPr>
              <a:defRPr/>
            </a:pPr>
            <a:endParaRPr lang="it-IT"/>
          </a:p>
        </p:txBody>
      </p:sp>
      <p:sp>
        <p:nvSpPr>
          <p:cNvPr id="9" name="Segnaposto numero diapositiva 5"/>
          <p:cNvSpPr>
            <a:spLocks noGrp="1"/>
          </p:cNvSpPr>
          <p:nvPr>
            <p:ph type="sldNum" sz="quarter" idx="12"/>
          </p:nvPr>
        </p:nvSpPr>
        <p:spPr/>
        <p:txBody>
          <a:bodyPr/>
          <a:lstStyle>
            <a:lvl1pPr>
              <a:defRPr/>
            </a:lvl1pPr>
          </a:lstStyle>
          <a:p>
            <a:pPr>
              <a:defRPr/>
            </a:pPr>
            <a:fld id="{73E6814A-2952-C141-A997-FBDAF03D28D8}" type="slidenum">
              <a:rPr lang="it-IT" altLang="it-IT"/>
              <a:pPr>
                <a:defRPr/>
              </a:pPr>
              <a:t>‹N›</a:t>
            </a:fld>
            <a:endParaRPr lang="it-IT" altLang="it-IT"/>
          </a:p>
        </p:txBody>
      </p:sp>
    </p:spTree>
    <p:extLst>
      <p:ext uri="{BB962C8B-B14F-4D97-AF65-F5344CB8AC3E}">
        <p14:creationId xmlns:p14="http://schemas.microsoft.com/office/powerpoint/2010/main" val="113230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data 3"/>
          <p:cNvSpPr>
            <a:spLocks noGrp="1"/>
          </p:cNvSpPr>
          <p:nvPr>
            <p:ph type="dt" sz="half" idx="10"/>
          </p:nvPr>
        </p:nvSpPr>
        <p:spPr/>
        <p:txBody>
          <a:bodyPr/>
          <a:lstStyle>
            <a:lvl1pPr>
              <a:defRPr/>
            </a:lvl1pPr>
          </a:lstStyle>
          <a:p>
            <a:pPr>
              <a:defRPr/>
            </a:pPr>
            <a:endParaRPr lang="it-IT"/>
          </a:p>
        </p:txBody>
      </p:sp>
      <p:sp>
        <p:nvSpPr>
          <p:cNvPr id="4" name="Segnaposto piè di pagina 4"/>
          <p:cNvSpPr>
            <a:spLocks noGrp="1"/>
          </p:cNvSpPr>
          <p:nvPr>
            <p:ph type="ftr" sz="quarter" idx="11"/>
          </p:nvPr>
        </p:nvSpPr>
        <p:spPr/>
        <p:txBody>
          <a:bodyPr/>
          <a:lstStyle>
            <a:lvl1pPr>
              <a:defRPr/>
            </a:lvl1pPr>
          </a:lstStyle>
          <a:p>
            <a:pPr>
              <a:defRPr/>
            </a:pPr>
            <a:endParaRPr lang="it-IT"/>
          </a:p>
        </p:txBody>
      </p:sp>
      <p:sp>
        <p:nvSpPr>
          <p:cNvPr id="5" name="Segnaposto numero diapositiva 5"/>
          <p:cNvSpPr>
            <a:spLocks noGrp="1"/>
          </p:cNvSpPr>
          <p:nvPr>
            <p:ph type="sldNum" sz="quarter" idx="12"/>
          </p:nvPr>
        </p:nvSpPr>
        <p:spPr/>
        <p:txBody>
          <a:bodyPr/>
          <a:lstStyle>
            <a:lvl1pPr>
              <a:defRPr/>
            </a:lvl1pPr>
          </a:lstStyle>
          <a:p>
            <a:pPr>
              <a:defRPr/>
            </a:pPr>
            <a:fld id="{AABDC63C-8C1C-4D4B-A1C2-EF313F8DA751}" type="slidenum">
              <a:rPr lang="it-IT" altLang="it-IT"/>
              <a:pPr>
                <a:defRPr/>
              </a:pPr>
              <a:t>‹N›</a:t>
            </a:fld>
            <a:endParaRPr lang="it-IT" altLang="it-IT"/>
          </a:p>
        </p:txBody>
      </p:sp>
    </p:spTree>
    <p:extLst>
      <p:ext uri="{BB962C8B-B14F-4D97-AF65-F5344CB8AC3E}">
        <p14:creationId xmlns:p14="http://schemas.microsoft.com/office/powerpoint/2010/main" val="175619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endParaRPr lang="it-IT"/>
          </a:p>
        </p:txBody>
      </p:sp>
      <p:sp>
        <p:nvSpPr>
          <p:cNvPr id="3" name="Segnaposto piè di pagina 4"/>
          <p:cNvSpPr>
            <a:spLocks noGrp="1"/>
          </p:cNvSpPr>
          <p:nvPr>
            <p:ph type="ftr" sz="quarter" idx="11"/>
          </p:nvPr>
        </p:nvSpPr>
        <p:spPr/>
        <p:txBody>
          <a:bodyPr/>
          <a:lstStyle>
            <a:lvl1pPr>
              <a:defRPr/>
            </a:lvl1pPr>
          </a:lstStyle>
          <a:p>
            <a:pPr>
              <a:defRPr/>
            </a:pPr>
            <a:endParaRPr lang="it-IT"/>
          </a:p>
        </p:txBody>
      </p:sp>
      <p:sp>
        <p:nvSpPr>
          <p:cNvPr id="4" name="Segnaposto numero diapositiva 5"/>
          <p:cNvSpPr>
            <a:spLocks noGrp="1"/>
          </p:cNvSpPr>
          <p:nvPr>
            <p:ph type="sldNum" sz="quarter" idx="12"/>
          </p:nvPr>
        </p:nvSpPr>
        <p:spPr/>
        <p:txBody>
          <a:bodyPr/>
          <a:lstStyle>
            <a:lvl1pPr>
              <a:defRPr/>
            </a:lvl1pPr>
          </a:lstStyle>
          <a:p>
            <a:pPr>
              <a:defRPr/>
            </a:pPr>
            <a:fld id="{383E944E-2FA8-CF43-AADA-3272B42E91A1}" type="slidenum">
              <a:rPr lang="it-IT" altLang="it-IT"/>
              <a:pPr>
                <a:defRPr/>
              </a:pPr>
              <a:t>‹N›</a:t>
            </a:fld>
            <a:endParaRPr lang="it-IT" altLang="it-IT"/>
          </a:p>
        </p:txBody>
      </p:sp>
    </p:spTree>
    <p:extLst>
      <p:ext uri="{BB962C8B-B14F-4D97-AF65-F5344CB8AC3E}">
        <p14:creationId xmlns:p14="http://schemas.microsoft.com/office/powerpoint/2010/main" val="133249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stile</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3"/>
          <p:cNvSpPr>
            <a:spLocks noGrp="1"/>
          </p:cNvSpPr>
          <p:nvPr>
            <p:ph type="dt" sz="half" idx="10"/>
          </p:nvPr>
        </p:nvSpPr>
        <p:spPr/>
        <p:txBody>
          <a:bodyPr/>
          <a:lstStyle>
            <a:lvl1pPr>
              <a:defRPr/>
            </a:lvl1pPr>
          </a:lstStyle>
          <a:p>
            <a:pPr>
              <a:defRPr/>
            </a:pPr>
            <a:endParaRPr lang="it-IT"/>
          </a:p>
        </p:txBody>
      </p:sp>
      <p:sp>
        <p:nvSpPr>
          <p:cNvPr id="6" name="Segnaposto piè di pagina 4"/>
          <p:cNvSpPr>
            <a:spLocks noGrp="1"/>
          </p:cNvSpPr>
          <p:nvPr>
            <p:ph type="ftr" sz="quarter" idx="11"/>
          </p:nvPr>
        </p:nvSpPr>
        <p:spPr/>
        <p:txBody>
          <a:bodyPr/>
          <a:lstStyle>
            <a:lvl1pPr>
              <a:defRPr/>
            </a:lvl1pPr>
          </a:lstStyle>
          <a:p>
            <a:pPr>
              <a:defRPr/>
            </a:pPr>
            <a:endParaRPr lang="it-IT"/>
          </a:p>
        </p:txBody>
      </p:sp>
      <p:sp>
        <p:nvSpPr>
          <p:cNvPr id="7" name="Segnaposto numero diapositiva 5"/>
          <p:cNvSpPr>
            <a:spLocks noGrp="1"/>
          </p:cNvSpPr>
          <p:nvPr>
            <p:ph type="sldNum" sz="quarter" idx="12"/>
          </p:nvPr>
        </p:nvSpPr>
        <p:spPr/>
        <p:txBody>
          <a:bodyPr/>
          <a:lstStyle>
            <a:lvl1pPr>
              <a:defRPr/>
            </a:lvl1pPr>
          </a:lstStyle>
          <a:p>
            <a:pPr>
              <a:defRPr/>
            </a:pPr>
            <a:fld id="{6B99226A-4BB6-A548-98E1-5A98E848704E}" type="slidenum">
              <a:rPr lang="it-IT" altLang="it-IT"/>
              <a:pPr>
                <a:defRPr/>
              </a:pPr>
              <a:t>‹N›</a:t>
            </a:fld>
            <a:endParaRPr lang="it-IT" altLang="it-IT"/>
          </a:p>
        </p:txBody>
      </p:sp>
    </p:spTree>
    <p:extLst>
      <p:ext uri="{BB962C8B-B14F-4D97-AF65-F5344CB8AC3E}">
        <p14:creationId xmlns:p14="http://schemas.microsoft.com/office/powerpoint/2010/main" val="120034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stile</a:t>
            </a:r>
            <a:endParaRPr lang="it-IT"/>
          </a:p>
        </p:txBody>
      </p:sp>
      <p:sp>
        <p:nvSpPr>
          <p:cNvPr id="3" name="Segnaposto immagin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Trascinare l'immagine su un segnaposto o fare clic sull'icona per aggiungerla</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3"/>
          <p:cNvSpPr>
            <a:spLocks noGrp="1"/>
          </p:cNvSpPr>
          <p:nvPr>
            <p:ph type="dt" sz="half" idx="10"/>
          </p:nvPr>
        </p:nvSpPr>
        <p:spPr/>
        <p:txBody>
          <a:bodyPr/>
          <a:lstStyle>
            <a:lvl1pPr>
              <a:defRPr/>
            </a:lvl1pPr>
          </a:lstStyle>
          <a:p>
            <a:pPr>
              <a:defRPr/>
            </a:pPr>
            <a:endParaRPr lang="it-IT"/>
          </a:p>
        </p:txBody>
      </p:sp>
      <p:sp>
        <p:nvSpPr>
          <p:cNvPr id="6" name="Segnaposto piè di pagina 4"/>
          <p:cNvSpPr>
            <a:spLocks noGrp="1"/>
          </p:cNvSpPr>
          <p:nvPr>
            <p:ph type="ftr" sz="quarter" idx="11"/>
          </p:nvPr>
        </p:nvSpPr>
        <p:spPr/>
        <p:txBody>
          <a:bodyPr/>
          <a:lstStyle>
            <a:lvl1pPr>
              <a:defRPr/>
            </a:lvl1pPr>
          </a:lstStyle>
          <a:p>
            <a:pPr>
              <a:defRPr/>
            </a:pPr>
            <a:endParaRPr lang="it-IT"/>
          </a:p>
        </p:txBody>
      </p:sp>
      <p:sp>
        <p:nvSpPr>
          <p:cNvPr id="7" name="Segnaposto numero diapositiva 5"/>
          <p:cNvSpPr>
            <a:spLocks noGrp="1"/>
          </p:cNvSpPr>
          <p:nvPr>
            <p:ph type="sldNum" sz="quarter" idx="12"/>
          </p:nvPr>
        </p:nvSpPr>
        <p:spPr/>
        <p:txBody>
          <a:bodyPr/>
          <a:lstStyle>
            <a:lvl1pPr>
              <a:defRPr/>
            </a:lvl1pPr>
          </a:lstStyle>
          <a:p>
            <a:pPr>
              <a:defRPr/>
            </a:pPr>
            <a:fld id="{BD3C5815-9BE8-4F4D-A87F-5215BD5B584C}" type="slidenum">
              <a:rPr lang="it-IT" altLang="it-IT"/>
              <a:pPr>
                <a:defRPr/>
              </a:pPr>
              <a:t>‹N›</a:t>
            </a:fld>
            <a:endParaRPr lang="it-IT" altLang="it-IT"/>
          </a:p>
        </p:txBody>
      </p:sp>
    </p:spTree>
    <p:extLst>
      <p:ext uri="{BB962C8B-B14F-4D97-AF65-F5344CB8AC3E}">
        <p14:creationId xmlns:p14="http://schemas.microsoft.com/office/powerpoint/2010/main" val="74787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it-IT" altLang="it-IT"/>
              <a:t>Fare clic per modificare stile</a:t>
            </a:r>
          </a:p>
        </p:txBody>
      </p:sp>
      <p:sp>
        <p:nvSpPr>
          <p:cNvPr id="1027" name="Segnaposto tes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Times New Roman" charset="0"/>
                <a:ea typeface="ＭＳ Ｐゴシック" charset="0"/>
              </a:defRPr>
            </a:lvl1pPr>
          </a:lstStyle>
          <a:p>
            <a:pPr>
              <a:defRPr/>
            </a:pPr>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Times New Roman" charset="0"/>
                <a:ea typeface="ＭＳ Ｐゴシック" charset="0"/>
              </a:defRPr>
            </a:lvl1pPr>
          </a:lstStyle>
          <a:p>
            <a:pPr>
              <a:defRPr/>
            </a:pPr>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Times New Roman" panose="02020603050405020304" pitchFamily="18" charset="0"/>
                <a:ea typeface="MS PGothic" panose="020B0600070205080204" pitchFamily="34" charset="-128"/>
              </a:defRPr>
            </a:lvl1pPr>
          </a:lstStyle>
          <a:p>
            <a:pPr>
              <a:defRPr/>
            </a:pPr>
            <a:fld id="{B2F9EE66-6FAE-9244-A51F-0CFA1E10F41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61963" y="2108200"/>
            <a:ext cx="868203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1000" tIns="152400" rIns="381000" bIns="152400" anchor="ct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algn="ctr">
              <a:spcBef>
                <a:spcPct val="0"/>
              </a:spcBef>
              <a:buFontTx/>
              <a:buNone/>
            </a:pPr>
            <a:r>
              <a:rPr lang="it-IT" altLang="it-IT" sz="5400" b="1" dirty="0" err="1" smtClean="0">
                <a:solidFill>
                  <a:schemeClr val="tx2"/>
                </a:solidFill>
              </a:rPr>
              <a:t>Abstract</a:t>
            </a:r>
            <a:r>
              <a:rPr lang="it-IT" altLang="it-IT" sz="5400" b="1" dirty="0" smtClean="0">
                <a:solidFill>
                  <a:schemeClr val="tx2"/>
                </a:solidFill>
              </a:rPr>
              <a:t> Data </a:t>
            </a:r>
            <a:r>
              <a:rPr lang="it-IT" altLang="it-IT" sz="5400" b="1" dirty="0" err="1" smtClean="0">
                <a:solidFill>
                  <a:schemeClr val="tx2"/>
                </a:solidFill>
              </a:rPr>
              <a:t>Types</a:t>
            </a:r>
            <a:r>
              <a:rPr lang="it-IT" altLang="it-IT" sz="5400" b="1" dirty="0" smtClean="0">
                <a:solidFill>
                  <a:schemeClr val="tx2"/>
                </a:solidFill>
              </a:rPr>
              <a:t> (ADT)</a:t>
            </a:r>
          </a:p>
          <a:p>
            <a:pPr algn="ctr">
              <a:spcBef>
                <a:spcPct val="0"/>
              </a:spcBef>
              <a:buFontTx/>
              <a:buNone/>
            </a:pPr>
            <a:r>
              <a:rPr lang="it-IT" altLang="it-IT" sz="5400" b="1" dirty="0" smtClean="0">
                <a:solidFill>
                  <a:schemeClr val="tx2"/>
                </a:solidFill>
              </a:rPr>
              <a:t> </a:t>
            </a:r>
            <a:endParaRPr lang="it-IT" altLang="it-IT" sz="5400" b="1" dirty="0">
              <a:solidFill>
                <a:schemeClr val="tx2"/>
              </a:solidFill>
            </a:endParaRPr>
          </a:p>
          <a:p>
            <a:pPr algn="ctr">
              <a:spcBef>
                <a:spcPct val="0"/>
              </a:spcBef>
              <a:buFontTx/>
              <a:buNone/>
            </a:pPr>
            <a:r>
              <a:rPr lang="it-IT" altLang="it-IT" sz="5400" b="1" dirty="0" smtClean="0">
                <a:solidFill>
                  <a:schemeClr val="tx2"/>
                </a:solidFill>
              </a:rPr>
              <a:t>Tipi di </a:t>
            </a:r>
            <a:r>
              <a:rPr lang="it-IT" altLang="it-IT" sz="5400" b="1" dirty="0">
                <a:solidFill>
                  <a:schemeClr val="tx2"/>
                </a:solidFill>
              </a:rPr>
              <a:t>dati astratti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10</a:t>
            </a:fld>
            <a:endParaRPr lang="it-IT"/>
          </a:p>
        </p:txBody>
      </p:sp>
      <p:sp>
        <p:nvSpPr>
          <p:cNvPr id="14" name="Text Box 13"/>
          <p:cNvSpPr txBox="1">
            <a:spLocks noChangeArrowheads="1"/>
          </p:cNvSpPr>
          <p:nvPr/>
        </p:nvSpPr>
        <p:spPr bwMode="auto">
          <a:xfrm>
            <a:off x="457200" y="1920717"/>
            <a:ext cx="7563696" cy="4502868"/>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smtClean="0">
                <a:latin typeface="+mn-lt"/>
                <a:cs typeface="Arial" panose="020B0604020202020204" pitchFamily="34" charset="0"/>
              </a:rPr>
              <a:t>#include “</a:t>
            </a:r>
            <a:r>
              <a:rPr lang="en-GB" altLang="it-IT" dirty="0" err="1" smtClean="0">
                <a:latin typeface="+mn-lt"/>
                <a:cs typeface="Arial" panose="020B0604020202020204" pitchFamily="34" charset="0"/>
              </a:rPr>
              <a:t>libro.h</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smtClean="0">
                <a:latin typeface="+mn-lt"/>
                <a:cs typeface="Arial" panose="020B0604020202020204" pitchFamily="34" charset="0"/>
              </a:rPr>
              <a:t>libro</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creaLibro</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(char </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aut</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char </a:t>
            </a:r>
            <a:r>
              <a:rPr lang="en-GB" altLang="it-IT" dirty="0" smtClean="0">
                <a:latin typeface="+mn-lt"/>
                <a:cs typeface="Arial" panose="020B0604020202020204" pitchFamily="34" charset="0"/>
              </a:rPr>
              <a:t>*tit, </a:t>
            </a:r>
            <a:r>
              <a:rPr lang="en-GB" altLang="it-IT" dirty="0">
                <a:latin typeface="+mn-lt"/>
                <a:cs typeface="Arial" panose="020B0604020202020204" pitchFamily="34" charset="0"/>
              </a:rPr>
              <a:t>char </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ed</a:t>
            </a:r>
            <a:r>
              <a:rPr lang="en-GB" altLang="it-IT" dirty="0" smtClean="0">
                <a:latin typeface="+mn-lt"/>
                <a:cs typeface="Arial" panose="020B0604020202020204" pitchFamily="34" charset="0"/>
              </a:rPr>
              <a:t>, </a:t>
            </a:r>
            <a:r>
              <a:rPr lang="en-GB" altLang="it-IT" dirty="0" err="1">
                <a:latin typeface="+mn-lt"/>
                <a:cs typeface="Arial" panose="020B0604020202020204" pitchFamily="34" charset="0"/>
              </a:rPr>
              <a:t>int</a:t>
            </a:r>
            <a:r>
              <a:rPr lang="en-GB" altLang="it-IT" dirty="0">
                <a:latin typeface="+mn-lt"/>
                <a:cs typeface="Arial" panose="020B0604020202020204" pitchFamily="34" charset="0"/>
              </a:rPr>
              <a:t> anno</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l;</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strcpy</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l.autore</a:t>
            </a: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aut</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strcpy</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l.titolo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tit);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strcpy</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l.editore</a:t>
            </a: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ed</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l.anno</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 anno;</a:t>
            </a:r>
          </a:p>
          <a:p>
            <a:pPr eaLnBrk="1" hangingPunct="1">
              <a:buClr>
                <a:srgbClr val="000000"/>
              </a:buClr>
              <a:buSzPct val="100000"/>
            </a:pPr>
            <a:r>
              <a:rPr lang="en-GB" altLang="it-IT" dirty="0">
                <a:latin typeface="+mn-lt"/>
                <a:cs typeface="Arial" panose="020B0604020202020204" pitchFamily="34" charset="0"/>
              </a:rPr>
              <a:t>		</a:t>
            </a:r>
            <a:r>
              <a:rPr lang="en-GB" altLang="it-IT">
                <a:latin typeface="+mn-lt"/>
                <a:cs typeface="Arial" panose="020B0604020202020204" pitchFamily="34" charset="0"/>
              </a:rPr>
              <a:t>return </a:t>
            </a:r>
            <a:r>
              <a:rPr lang="en-GB" altLang="it-IT" smtClean="0">
                <a:latin typeface="+mn-lt"/>
                <a:cs typeface="Arial" panose="020B0604020202020204" pitchFamily="34" charset="0"/>
              </a:rPr>
              <a:t>l</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endParaRPr lang="en-GB" altLang="it-IT" dirty="0" smtClean="0">
              <a:latin typeface="+mn-lt"/>
              <a:cs typeface="Arial" panose="020B0604020202020204" pitchFamily="34" charset="0"/>
            </a:endParaRPr>
          </a:p>
        </p:txBody>
      </p:sp>
      <p:sp>
        <p:nvSpPr>
          <p:cNvPr id="11" name="Rectangle 2"/>
          <p:cNvSpPr txBox="1">
            <a:spLocks noChangeArrowheads="1"/>
          </p:cNvSpPr>
          <p:nvPr/>
        </p:nvSpPr>
        <p:spPr bwMode="auto">
          <a:xfrm>
            <a:off x="457200" y="289113"/>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smtClean="0">
                <a:solidFill>
                  <a:srgbClr val="0070C0"/>
                </a:solidFill>
                <a:ea typeface="MS PGothic" charset="-128"/>
              </a:rPr>
              <a:t>Esempio: il tipo di dato astratto </a:t>
            </a:r>
            <a:r>
              <a:rPr lang="en-GB" altLang="it-IT" sz="4000" b="1" i="1" smtClean="0">
                <a:solidFill>
                  <a:srgbClr val="800000"/>
                </a:solidFill>
                <a:ea typeface="MS PGothic" charset="-128"/>
              </a:rPr>
              <a:t>libro</a:t>
            </a:r>
            <a:endParaRPr lang="en-GB" altLang="it-IT" sz="4000" b="1" dirty="0">
              <a:solidFill>
                <a:srgbClr val="C00000"/>
              </a:solidFill>
              <a:ea typeface="MS PGothic" charset="-128"/>
            </a:endParaRPr>
          </a:p>
        </p:txBody>
      </p:sp>
      <p:sp>
        <p:nvSpPr>
          <p:cNvPr id="17" name="Rettangolo 16"/>
          <p:cNvSpPr/>
          <p:nvPr/>
        </p:nvSpPr>
        <p:spPr>
          <a:xfrm>
            <a:off x="665904" y="1181111"/>
            <a:ext cx="7436459" cy="584775"/>
          </a:xfrm>
          <a:prstGeom prst="rect">
            <a:avLst/>
          </a:prstGeom>
        </p:spPr>
        <p:txBody>
          <a:bodyPr wrap="none">
            <a:spAutoFit/>
          </a:bodyPr>
          <a:lstStyle/>
          <a:p>
            <a:r>
              <a:rPr lang="en-GB" altLang="it-IT" sz="3200" b="1" i="1" dirty="0" err="1" smtClean="0">
                <a:solidFill>
                  <a:srgbClr val="800000"/>
                </a:solidFill>
                <a:latin typeface="+mn-lt"/>
              </a:rPr>
              <a:t>Una</a:t>
            </a:r>
            <a:r>
              <a:rPr lang="en-GB" altLang="it-IT" sz="3200" b="1" i="1" dirty="0" smtClean="0">
                <a:solidFill>
                  <a:srgbClr val="800000"/>
                </a:solidFill>
                <a:latin typeface="+mn-lt"/>
              </a:rPr>
              <a:t> </a:t>
            </a:r>
            <a:r>
              <a:rPr lang="en-GB" altLang="it-IT" sz="3200" b="1" i="1" dirty="0" err="1" smtClean="0">
                <a:solidFill>
                  <a:srgbClr val="800000"/>
                </a:solidFill>
                <a:latin typeface="+mn-lt"/>
              </a:rPr>
              <a:t>possibile</a:t>
            </a:r>
            <a:r>
              <a:rPr lang="en-GB" altLang="it-IT" sz="3200" b="1" i="1" dirty="0" smtClean="0">
                <a:solidFill>
                  <a:srgbClr val="800000"/>
                </a:solidFill>
                <a:latin typeface="+mn-lt"/>
              </a:rPr>
              <a:t> </a:t>
            </a:r>
            <a:r>
              <a:rPr lang="en-GB" altLang="it-IT" sz="3200" b="1" i="1" dirty="0" err="1" smtClean="0">
                <a:solidFill>
                  <a:srgbClr val="800000"/>
                </a:solidFill>
                <a:latin typeface="+mn-lt"/>
              </a:rPr>
              <a:t>implementazione</a:t>
            </a:r>
            <a:r>
              <a:rPr lang="en-GB" altLang="it-IT" sz="3200" b="1" i="1" dirty="0" smtClean="0">
                <a:solidFill>
                  <a:srgbClr val="800000"/>
                </a:solidFill>
                <a:latin typeface="+mn-lt"/>
              </a:rPr>
              <a:t>: file </a:t>
            </a:r>
            <a:r>
              <a:rPr lang="is-IS" altLang="it-IT" sz="3200" b="1" i="1" dirty="0" smtClean="0">
                <a:solidFill>
                  <a:srgbClr val="800000"/>
                </a:solidFill>
                <a:latin typeface="+mn-lt"/>
              </a:rPr>
              <a:t>libro.c</a:t>
            </a:r>
            <a:endParaRPr lang="it-IT" sz="3200" b="1" i="1" dirty="0">
              <a:solidFill>
                <a:srgbClr val="800000"/>
              </a:solidFill>
              <a:latin typeface="+mn-lt"/>
            </a:endParaRPr>
          </a:p>
        </p:txBody>
      </p:sp>
    </p:spTree>
    <p:extLst>
      <p:ext uri="{BB962C8B-B14F-4D97-AF65-F5344CB8AC3E}">
        <p14:creationId xmlns:p14="http://schemas.microsoft.com/office/powerpoint/2010/main" val="201400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11</a:t>
            </a:fld>
            <a:endParaRPr lang="it-IT"/>
          </a:p>
        </p:txBody>
      </p:sp>
      <p:sp>
        <p:nvSpPr>
          <p:cNvPr id="11" name="Rectangle 2"/>
          <p:cNvSpPr txBox="1">
            <a:spLocks noChangeArrowheads="1"/>
          </p:cNvSpPr>
          <p:nvPr/>
        </p:nvSpPr>
        <p:spPr bwMode="auto">
          <a:xfrm>
            <a:off x="457200" y="289113"/>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smtClean="0">
                <a:solidFill>
                  <a:srgbClr val="0070C0"/>
                </a:solidFill>
                <a:ea typeface="MS PGothic" charset="-128"/>
              </a:rPr>
              <a:t>Esempio: il tipo di dato astratto </a:t>
            </a:r>
            <a:r>
              <a:rPr lang="en-GB" altLang="it-IT" sz="4000" b="1" i="1" smtClean="0">
                <a:solidFill>
                  <a:srgbClr val="800000"/>
                </a:solidFill>
                <a:ea typeface="MS PGothic" charset="-128"/>
              </a:rPr>
              <a:t>libro</a:t>
            </a:r>
            <a:endParaRPr lang="en-GB" altLang="it-IT" sz="4000" b="1" dirty="0">
              <a:solidFill>
                <a:srgbClr val="C00000"/>
              </a:solidFill>
              <a:ea typeface="MS PGothic" charset="-128"/>
            </a:endParaRPr>
          </a:p>
        </p:txBody>
      </p:sp>
      <p:sp>
        <p:nvSpPr>
          <p:cNvPr id="2" name="Rettangolo 1"/>
          <p:cNvSpPr/>
          <p:nvPr/>
        </p:nvSpPr>
        <p:spPr>
          <a:xfrm>
            <a:off x="6005286" y="1340339"/>
            <a:ext cx="1867819" cy="584775"/>
          </a:xfrm>
          <a:prstGeom prst="rect">
            <a:avLst/>
          </a:prstGeom>
        </p:spPr>
        <p:txBody>
          <a:bodyPr wrap="none">
            <a:spAutoFit/>
          </a:bodyPr>
          <a:lstStyle/>
          <a:p>
            <a:r>
              <a:rPr lang="en-GB" altLang="it-IT" sz="3200" b="1" i="1">
                <a:solidFill>
                  <a:srgbClr val="800000"/>
                </a:solidFill>
                <a:latin typeface="+mn-lt"/>
              </a:rPr>
              <a:t>file </a:t>
            </a:r>
            <a:r>
              <a:rPr lang="is-IS" altLang="it-IT" sz="3200" b="1" i="1" dirty="0">
                <a:solidFill>
                  <a:srgbClr val="800000"/>
                </a:solidFill>
                <a:latin typeface="+mn-lt"/>
              </a:rPr>
              <a:t>libro.c</a:t>
            </a:r>
            <a:endParaRPr lang="it-IT" sz="3200" b="1" i="1" dirty="0">
              <a:solidFill>
                <a:srgbClr val="800000"/>
              </a:solidFill>
              <a:latin typeface="+mn-lt"/>
            </a:endParaRPr>
          </a:p>
        </p:txBody>
      </p:sp>
      <p:sp>
        <p:nvSpPr>
          <p:cNvPr id="8" name="Text Box 13"/>
          <p:cNvSpPr txBox="1">
            <a:spLocks noChangeArrowheads="1"/>
          </p:cNvSpPr>
          <p:nvPr/>
        </p:nvSpPr>
        <p:spPr bwMode="auto">
          <a:xfrm>
            <a:off x="457200" y="1139639"/>
            <a:ext cx="7563696" cy="5610864"/>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a:latin typeface="+mn-lt"/>
                <a:cs typeface="Arial" panose="020B0604020202020204" pitchFamily="34" charset="0"/>
              </a:rPr>
              <a:t>char *</a:t>
            </a:r>
            <a:r>
              <a:rPr lang="en-GB" altLang="it-IT" dirty="0" err="1">
                <a:latin typeface="+mn-lt"/>
                <a:cs typeface="Arial" panose="020B0604020202020204" pitchFamily="34" charset="0"/>
              </a:rPr>
              <a:t>autore</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L)</a:t>
            </a: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char *</a:t>
            </a:r>
            <a:r>
              <a:rPr lang="en-GB" altLang="it-IT" dirty="0" err="1">
                <a:latin typeface="+mn-lt"/>
                <a:cs typeface="Arial" panose="020B0604020202020204" pitchFamily="34" charset="0"/>
              </a:rPr>
              <a:t>aut</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a:t>
            </a:r>
            <a:r>
              <a:rPr lang="en-GB" altLang="it-IT" dirty="0" err="1">
                <a:latin typeface="+mn-lt"/>
                <a:cs typeface="Arial" panose="020B0604020202020204" pitchFamily="34" charset="0"/>
              </a:rPr>
              <a:t>aut</a:t>
            </a:r>
            <a:r>
              <a:rPr lang="en-GB" altLang="it-IT" dirty="0">
                <a:latin typeface="+mn-lt"/>
                <a:cs typeface="Arial" panose="020B0604020202020204" pitchFamily="34" charset="0"/>
              </a:rPr>
              <a:t> = </a:t>
            </a:r>
            <a:r>
              <a:rPr lang="en-GB" altLang="it-IT" dirty="0" err="1">
                <a:latin typeface="+mn-lt"/>
                <a:cs typeface="Arial" panose="020B0604020202020204" pitchFamily="34" charset="0"/>
              </a:rPr>
              <a:t>calloc</a:t>
            </a:r>
            <a:r>
              <a:rPr lang="en-GB" altLang="it-IT" dirty="0">
                <a:latin typeface="+mn-lt"/>
                <a:cs typeface="Arial" panose="020B0604020202020204" pitchFamily="34" charset="0"/>
              </a:rPr>
              <a:t> (26, </a:t>
            </a:r>
            <a:r>
              <a:rPr lang="en-GB" altLang="it-IT" dirty="0" err="1">
                <a:latin typeface="+mn-lt"/>
                <a:cs typeface="Arial" panose="020B0604020202020204" pitchFamily="34" charset="0"/>
              </a:rPr>
              <a:t>sizeof</a:t>
            </a:r>
            <a:r>
              <a:rPr lang="en-GB" altLang="it-IT" dirty="0">
                <a:latin typeface="+mn-lt"/>
                <a:cs typeface="Arial" panose="020B0604020202020204" pitchFamily="34" charset="0"/>
              </a:rPr>
              <a:t>(char));</a:t>
            </a:r>
          </a:p>
          <a:p>
            <a:pPr eaLnBrk="1" hangingPunct="1">
              <a:buClr>
                <a:srgbClr val="000000"/>
              </a:buClr>
              <a:buSzPct val="100000"/>
            </a:pPr>
            <a:r>
              <a:rPr lang="en-GB" altLang="it-IT" dirty="0">
                <a:latin typeface="+mn-lt"/>
                <a:cs typeface="Arial" panose="020B0604020202020204" pitchFamily="34" charset="0"/>
              </a:rPr>
              <a:t>		</a:t>
            </a:r>
            <a:r>
              <a:rPr lang="en-GB" altLang="it-IT" dirty="0" err="1">
                <a:latin typeface="+mn-lt"/>
                <a:cs typeface="Arial" panose="020B0604020202020204" pitchFamily="34" charset="0"/>
              </a:rPr>
              <a:t>strcpy</a:t>
            </a:r>
            <a:r>
              <a:rPr lang="en-GB" altLang="it-IT" dirty="0">
                <a:latin typeface="+mn-lt"/>
                <a:cs typeface="Arial" panose="020B0604020202020204" pitchFamily="34" charset="0"/>
              </a:rPr>
              <a:t>(</a:t>
            </a:r>
            <a:r>
              <a:rPr lang="en-GB" altLang="it-IT" dirty="0" err="1">
                <a:latin typeface="+mn-lt"/>
                <a:cs typeface="Arial" panose="020B0604020202020204" pitchFamily="34" charset="0"/>
              </a:rPr>
              <a:t>aut</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L.autore</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return </a:t>
            </a:r>
            <a:r>
              <a:rPr lang="en-GB" altLang="it-IT" dirty="0" err="1">
                <a:latin typeface="+mn-lt"/>
                <a:cs typeface="Arial" panose="020B0604020202020204" pitchFamily="34" charset="0"/>
              </a:rPr>
              <a:t>aut</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char *</a:t>
            </a:r>
            <a:r>
              <a:rPr lang="en-GB" altLang="it-IT" dirty="0" err="1">
                <a:latin typeface="+mn-lt"/>
                <a:cs typeface="Arial" panose="020B0604020202020204" pitchFamily="34" charset="0"/>
              </a:rPr>
              <a:t>titolo</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L)</a:t>
            </a: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char *tit;</a:t>
            </a:r>
          </a:p>
          <a:p>
            <a:pPr eaLnBrk="1" hangingPunct="1">
              <a:buClr>
                <a:srgbClr val="000000"/>
              </a:buClr>
              <a:buSzPct val="100000"/>
            </a:pPr>
            <a:r>
              <a:rPr lang="en-GB" altLang="it-IT" dirty="0">
                <a:latin typeface="+mn-lt"/>
                <a:cs typeface="Arial" panose="020B0604020202020204" pitchFamily="34" charset="0"/>
              </a:rPr>
              <a:t>		tit = </a:t>
            </a:r>
            <a:r>
              <a:rPr lang="en-GB" altLang="it-IT" dirty="0" err="1">
                <a:latin typeface="+mn-lt"/>
                <a:cs typeface="Arial" panose="020B0604020202020204" pitchFamily="34" charset="0"/>
              </a:rPr>
              <a:t>calloc</a:t>
            </a:r>
            <a:r>
              <a:rPr lang="en-GB" altLang="it-IT" dirty="0">
                <a:latin typeface="+mn-lt"/>
                <a:cs typeface="Arial" panose="020B0604020202020204" pitchFamily="34" charset="0"/>
              </a:rPr>
              <a:t> (53, </a:t>
            </a:r>
            <a:r>
              <a:rPr lang="en-GB" altLang="it-IT" dirty="0" err="1">
                <a:latin typeface="+mn-lt"/>
                <a:cs typeface="Arial" panose="020B0604020202020204" pitchFamily="34" charset="0"/>
              </a:rPr>
              <a:t>sizeof</a:t>
            </a:r>
            <a:r>
              <a:rPr lang="en-GB" altLang="it-IT" dirty="0">
                <a:latin typeface="+mn-lt"/>
                <a:cs typeface="Arial" panose="020B0604020202020204" pitchFamily="34" charset="0"/>
              </a:rPr>
              <a:t>(char));</a:t>
            </a:r>
          </a:p>
          <a:p>
            <a:pPr eaLnBrk="1" hangingPunct="1">
              <a:buClr>
                <a:srgbClr val="000000"/>
              </a:buClr>
              <a:buSzPct val="100000"/>
            </a:pPr>
            <a:r>
              <a:rPr lang="en-GB" altLang="it-IT" dirty="0">
                <a:latin typeface="+mn-lt"/>
                <a:cs typeface="Arial" panose="020B0604020202020204" pitchFamily="34" charset="0"/>
              </a:rPr>
              <a:t>		</a:t>
            </a:r>
            <a:r>
              <a:rPr lang="en-GB" altLang="it-IT" dirty="0" err="1">
                <a:latin typeface="+mn-lt"/>
                <a:cs typeface="Arial" panose="020B0604020202020204" pitchFamily="34" charset="0"/>
              </a:rPr>
              <a:t>strcpy</a:t>
            </a:r>
            <a:r>
              <a:rPr lang="en-GB" altLang="it-IT" dirty="0">
                <a:latin typeface="+mn-lt"/>
                <a:cs typeface="Arial" panose="020B0604020202020204" pitchFamily="34" charset="0"/>
              </a:rPr>
              <a:t>(tit, </a:t>
            </a:r>
            <a:r>
              <a:rPr lang="en-GB" altLang="it-IT" dirty="0" err="1">
                <a:latin typeface="+mn-lt"/>
                <a:cs typeface="Arial" panose="020B0604020202020204" pitchFamily="34" charset="0"/>
              </a:rPr>
              <a:t>L.titolo</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return tit;</a:t>
            </a:r>
          </a:p>
          <a:p>
            <a:pPr eaLnBrk="1" hangingPunct="1">
              <a:buClr>
                <a:srgbClr val="000000"/>
              </a:buClr>
              <a:buSzPct val="100000"/>
            </a:pPr>
            <a:r>
              <a:rPr lang="en-GB" altLang="it-IT" dirty="0">
                <a:latin typeface="+mn-lt"/>
                <a:cs typeface="Arial" panose="020B0604020202020204" pitchFamily="34" charset="0"/>
              </a:rPr>
              <a:t>}</a:t>
            </a:r>
            <a:endParaRPr lang="en-GB" altLang="it-IT" dirty="0" smtClean="0">
              <a:latin typeface="+mn-lt"/>
              <a:cs typeface="Arial" panose="020B0604020202020204" pitchFamily="34" charset="0"/>
            </a:endParaRPr>
          </a:p>
        </p:txBody>
      </p:sp>
    </p:spTree>
    <p:extLst>
      <p:ext uri="{BB962C8B-B14F-4D97-AF65-F5344CB8AC3E}">
        <p14:creationId xmlns:p14="http://schemas.microsoft.com/office/powerpoint/2010/main" val="1231413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12</a:t>
            </a:fld>
            <a:endParaRPr lang="it-IT"/>
          </a:p>
        </p:txBody>
      </p:sp>
      <p:sp>
        <p:nvSpPr>
          <p:cNvPr id="14" name="Text Box 13"/>
          <p:cNvSpPr txBox="1">
            <a:spLocks noChangeArrowheads="1"/>
          </p:cNvSpPr>
          <p:nvPr/>
        </p:nvSpPr>
        <p:spPr bwMode="auto">
          <a:xfrm>
            <a:off x="457200" y="1444439"/>
            <a:ext cx="7563696" cy="4502868"/>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a:latin typeface="+mn-lt"/>
                <a:cs typeface="Arial" panose="020B0604020202020204" pitchFamily="34" charset="0"/>
              </a:rPr>
              <a:t>char *</a:t>
            </a:r>
            <a:r>
              <a:rPr lang="en-GB" altLang="it-IT" dirty="0" err="1">
                <a:latin typeface="+mn-lt"/>
                <a:cs typeface="Arial" panose="020B0604020202020204" pitchFamily="34" charset="0"/>
              </a:rPr>
              <a:t>editore</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L)</a:t>
            </a: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char *</a:t>
            </a:r>
            <a:r>
              <a:rPr lang="en-GB" altLang="it-IT" dirty="0" err="1">
                <a:latin typeface="+mn-lt"/>
                <a:cs typeface="Arial" panose="020B0604020202020204" pitchFamily="34" charset="0"/>
              </a:rPr>
              <a:t>ed</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a:t>
            </a:r>
            <a:r>
              <a:rPr lang="en-GB" altLang="it-IT" dirty="0" err="1">
                <a:latin typeface="+mn-lt"/>
                <a:cs typeface="Arial" panose="020B0604020202020204" pitchFamily="34" charset="0"/>
              </a:rPr>
              <a:t>ed</a:t>
            </a:r>
            <a:r>
              <a:rPr lang="en-GB" altLang="it-IT" dirty="0">
                <a:latin typeface="+mn-lt"/>
                <a:cs typeface="Arial" panose="020B0604020202020204" pitchFamily="34" charset="0"/>
              </a:rPr>
              <a:t> = </a:t>
            </a:r>
            <a:r>
              <a:rPr lang="en-GB" altLang="it-IT" dirty="0" err="1">
                <a:latin typeface="+mn-lt"/>
                <a:cs typeface="Arial" panose="020B0604020202020204" pitchFamily="34" charset="0"/>
              </a:rPr>
              <a:t>calloc</a:t>
            </a:r>
            <a:r>
              <a:rPr lang="en-GB" altLang="it-IT" dirty="0">
                <a:latin typeface="+mn-lt"/>
                <a:cs typeface="Arial" panose="020B0604020202020204" pitchFamily="34" charset="0"/>
              </a:rPr>
              <a:t> (26, </a:t>
            </a:r>
            <a:r>
              <a:rPr lang="en-GB" altLang="it-IT" dirty="0" err="1">
                <a:latin typeface="+mn-lt"/>
                <a:cs typeface="Arial" panose="020B0604020202020204" pitchFamily="34" charset="0"/>
              </a:rPr>
              <a:t>sizeof</a:t>
            </a:r>
            <a:r>
              <a:rPr lang="en-GB" altLang="it-IT" dirty="0">
                <a:latin typeface="+mn-lt"/>
                <a:cs typeface="Arial" panose="020B0604020202020204" pitchFamily="34" charset="0"/>
              </a:rPr>
              <a:t>(char));</a:t>
            </a:r>
          </a:p>
          <a:p>
            <a:pPr eaLnBrk="1" hangingPunct="1">
              <a:buClr>
                <a:srgbClr val="000000"/>
              </a:buClr>
              <a:buSzPct val="100000"/>
            </a:pPr>
            <a:r>
              <a:rPr lang="en-GB" altLang="it-IT" dirty="0">
                <a:latin typeface="+mn-lt"/>
                <a:cs typeface="Arial" panose="020B0604020202020204" pitchFamily="34" charset="0"/>
              </a:rPr>
              <a:t>		</a:t>
            </a:r>
            <a:r>
              <a:rPr lang="en-GB" altLang="it-IT" dirty="0" err="1">
                <a:latin typeface="+mn-lt"/>
                <a:cs typeface="Arial" panose="020B0604020202020204" pitchFamily="34" charset="0"/>
              </a:rPr>
              <a:t>strcpy</a:t>
            </a:r>
            <a:r>
              <a:rPr lang="en-GB" altLang="it-IT" dirty="0">
                <a:latin typeface="+mn-lt"/>
                <a:cs typeface="Arial" panose="020B0604020202020204" pitchFamily="34" charset="0"/>
              </a:rPr>
              <a:t>(</a:t>
            </a:r>
            <a:r>
              <a:rPr lang="en-GB" altLang="it-IT" dirty="0" err="1">
                <a:latin typeface="+mn-lt"/>
                <a:cs typeface="Arial" panose="020B0604020202020204" pitchFamily="34" charset="0"/>
              </a:rPr>
              <a:t>ed</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L.editore</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return </a:t>
            </a:r>
            <a:r>
              <a:rPr lang="en-GB" altLang="it-IT" dirty="0" err="1">
                <a:latin typeface="+mn-lt"/>
                <a:cs typeface="Arial" panose="020B0604020202020204" pitchFamily="34" charset="0"/>
              </a:rPr>
              <a:t>ed</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a:latin typeface="+mn-lt"/>
                <a:cs typeface="Arial" panose="020B0604020202020204" pitchFamily="34" charset="0"/>
              </a:rPr>
              <a:t>int</a:t>
            </a:r>
            <a:r>
              <a:rPr lang="en-GB" altLang="it-IT" dirty="0">
                <a:latin typeface="+mn-lt"/>
                <a:cs typeface="Arial" panose="020B0604020202020204" pitchFamily="34" charset="0"/>
              </a:rPr>
              <a:t>  anno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L)</a:t>
            </a: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return </a:t>
            </a:r>
            <a:r>
              <a:rPr lang="en-GB" altLang="it-IT" dirty="0" err="1">
                <a:latin typeface="+mn-lt"/>
                <a:cs typeface="Arial" panose="020B0604020202020204" pitchFamily="34" charset="0"/>
              </a:rPr>
              <a:t>L.anno</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a:t>
            </a:r>
            <a:endParaRPr lang="en-GB" altLang="it-IT" dirty="0" smtClean="0">
              <a:latin typeface="+mn-lt"/>
              <a:cs typeface="Arial" panose="020B0604020202020204" pitchFamily="34" charset="0"/>
            </a:endParaRPr>
          </a:p>
        </p:txBody>
      </p:sp>
      <p:sp>
        <p:nvSpPr>
          <p:cNvPr id="11" name="Rectangle 2"/>
          <p:cNvSpPr txBox="1">
            <a:spLocks noChangeArrowheads="1"/>
          </p:cNvSpPr>
          <p:nvPr/>
        </p:nvSpPr>
        <p:spPr bwMode="auto">
          <a:xfrm>
            <a:off x="457200" y="289113"/>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smtClean="0">
                <a:solidFill>
                  <a:srgbClr val="0070C0"/>
                </a:solidFill>
                <a:ea typeface="MS PGothic" charset="-128"/>
              </a:rPr>
              <a:t>Esempio: il tipo di dato astratto </a:t>
            </a:r>
            <a:r>
              <a:rPr lang="en-GB" altLang="it-IT" sz="4000" b="1" i="1" smtClean="0">
                <a:solidFill>
                  <a:srgbClr val="800000"/>
                </a:solidFill>
                <a:ea typeface="MS PGothic" charset="-128"/>
              </a:rPr>
              <a:t>libro</a:t>
            </a:r>
            <a:endParaRPr lang="en-GB" altLang="it-IT" sz="4000" b="1" dirty="0">
              <a:solidFill>
                <a:srgbClr val="C00000"/>
              </a:solidFill>
              <a:ea typeface="MS PGothic" charset="-128"/>
            </a:endParaRPr>
          </a:p>
        </p:txBody>
      </p:sp>
      <p:sp>
        <p:nvSpPr>
          <p:cNvPr id="2" name="Rettangolo 1"/>
          <p:cNvSpPr/>
          <p:nvPr/>
        </p:nvSpPr>
        <p:spPr>
          <a:xfrm>
            <a:off x="6005286" y="1587083"/>
            <a:ext cx="1867819" cy="584775"/>
          </a:xfrm>
          <a:prstGeom prst="rect">
            <a:avLst/>
          </a:prstGeom>
        </p:spPr>
        <p:txBody>
          <a:bodyPr wrap="none">
            <a:spAutoFit/>
          </a:bodyPr>
          <a:lstStyle/>
          <a:p>
            <a:r>
              <a:rPr lang="en-GB" altLang="it-IT" sz="3200" b="1" i="1">
                <a:solidFill>
                  <a:srgbClr val="800000"/>
                </a:solidFill>
                <a:latin typeface="+mn-lt"/>
              </a:rPr>
              <a:t>file </a:t>
            </a:r>
            <a:r>
              <a:rPr lang="is-IS" altLang="it-IT" sz="3200" b="1" i="1" dirty="0">
                <a:solidFill>
                  <a:srgbClr val="800000"/>
                </a:solidFill>
                <a:latin typeface="+mn-lt"/>
              </a:rPr>
              <a:t>libro.c</a:t>
            </a:r>
            <a:endParaRPr lang="it-IT" sz="3200" b="1" i="1" dirty="0">
              <a:solidFill>
                <a:srgbClr val="800000"/>
              </a:solidFill>
              <a:latin typeface="+mn-lt"/>
            </a:endParaRPr>
          </a:p>
        </p:txBody>
      </p:sp>
    </p:spTree>
    <p:extLst>
      <p:ext uri="{BB962C8B-B14F-4D97-AF65-F5344CB8AC3E}">
        <p14:creationId xmlns:p14="http://schemas.microsoft.com/office/powerpoint/2010/main" val="46365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13</a:t>
            </a:fld>
            <a:endParaRPr lang="en-GB" altLang="it-IT" sz="1400">
              <a:latin typeface="Times New Roman" charset="0"/>
            </a:endParaRPr>
          </a:p>
        </p:txBody>
      </p:sp>
      <p:sp>
        <p:nvSpPr>
          <p:cNvPr id="12291" name="Rectangle 2"/>
          <p:cNvSpPr>
            <a:spLocks noGrp="1" noChangeArrowheads="1"/>
          </p:cNvSpPr>
          <p:nvPr>
            <p:ph type="title"/>
          </p:nvPr>
        </p:nvSpPr>
        <p:spPr>
          <a:xfrm>
            <a:off x="457200" y="289113"/>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smtClean="0">
                <a:solidFill>
                  <a:srgbClr val="800000"/>
                </a:solidFill>
                <a:latin typeface="+mn-lt"/>
                <a:ea typeface="MS PGothic" charset="-128"/>
                <a:cs typeface="+mn-cs"/>
              </a:rPr>
              <a:t>punto</a:t>
            </a:r>
            <a:endParaRPr lang="en-GB" altLang="it-IT" sz="4000" b="1" i="1" dirty="0">
              <a:solidFill>
                <a:srgbClr val="800000"/>
              </a:solidFill>
              <a:latin typeface="+mn-lt"/>
              <a:ea typeface="MS PGothic" charset="-128"/>
              <a:cs typeface="+mn-cs"/>
            </a:endParaRPr>
          </a:p>
        </p:txBody>
      </p:sp>
      <p:sp>
        <p:nvSpPr>
          <p:cNvPr id="12292" name="Rectangle 3"/>
          <p:cNvSpPr>
            <a:spLocks noGrp="1" noChangeArrowheads="1"/>
          </p:cNvSpPr>
          <p:nvPr>
            <p:ph type="body" idx="1"/>
          </p:nvPr>
        </p:nvSpPr>
        <p:spPr>
          <a:xfrm>
            <a:off x="316006" y="1961905"/>
            <a:ext cx="8511988" cy="3792069"/>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sintattica</a:t>
            </a:r>
            <a:endParaRPr lang="en-GB" altLang="it-IT" sz="2800" dirty="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Tipo</a:t>
            </a:r>
            <a:r>
              <a:rPr lang="en-GB" altLang="it-IT" dirty="0" smtClean="0">
                <a:ea typeface="MS PGothic" charset="-128"/>
              </a:rPr>
              <a:t> di </a:t>
            </a:r>
            <a:r>
              <a:rPr lang="en-GB" altLang="it-IT" dirty="0" err="1" smtClean="0">
                <a:ea typeface="MS PGothic" charset="-128"/>
              </a:rPr>
              <a:t>riferimento</a:t>
            </a:r>
            <a:r>
              <a:rPr lang="en-GB" altLang="it-IT" dirty="0" smtClean="0">
                <a:ea typeface="MS PGothic" charset="-128"/>
              </a:rPr>
              <a:t>: </a:t>
            </a:r>
            <a:r>
              <a:rPr lang="en-GB" altLang="it-IT" dirty="0" err="1" smtClean="0">
                <a:ea typeface="MS PGothic" charset="-128"/>
              </a:rPr>
              <a:t>punto</a:t>
            </a:r>
            <a:endParaRPr lang="en-GB" altLang="it-IT"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Tipi </a:t>
            </a:r>
            <a:r>
              <a:rPr lang="en-GB" altLang="it-IT" dirty="0" err="1" smtClean="0">
                <a:ea typeface="MS PGothic" charset="-128"/>
              </a:rPr>
              <a:t>usati</a:t>
            </a:r>
            <a:r>
              <a:rPr lang="en-GB" altLang="it-IT" dirty="0" smtClean="0">
                <a:ea typeface="MS PGothic" charset="-128"/>
              </a:rPr>
              <a:t>: </a:t>
            </a:r>
            <a:r>
              <a:rPr lang="en-GB" altLang="it-IT" dirty="0" err="1" smtClean="0">
                <a:ea typeface="MS PGothic" charset="-128"/>
              </a:rPr>
              <a:t>reale</a:t>
            </a:r>
            <a:endParaRPr lang="en-GB" altLang="it-IT" dirty="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semantica</a:t>
            </a:r>
            <a:endParaRPr lang="en-GB" altLang="it-IT" sz="28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Il </a:t>
            </a:r>
            <a:r>
              <a:rPr lang="en-GB" altLang="it-IT" dirty="0" err="1" smtClean="0">
                <a:ea typeface="MS PGothic" charset="-128"/>
              </a:rPr>
              <a:t>tipo</a:t>
            </a:r>
            <a:r>
              <a:rPr lang="en-GB" altLang="it-IT" dirty="0" smtClean="0">
                <a:ea typeface="MS PGothic" charset="-128"/>
              </a:rPr>
              <a:t> </a:t>
            </a:r>
            <a:r>
              <a:rPr lang="en-GB" altLang="it-IT" dirty="0" err="1" smtClean="0">
                <a:ea typeface="MS PGothic" charset="-128"/>
              </a:rPr>
              <a:t>punto</a:t>
            </a:r>
            <a:r>
              <a:rPr lang="en-GB" altLang="it-IT" dirty="0" smtClean="0">
                <a:ea typeface="MS PGothic" charset="-128"/>
              </a:rPr>
              <a:t> è </a:t>
            </a:r>
            <a:r>
              <a:rPr lang="en-GB" altLang="it-IT" dirty="0" err="1" smtClean="0">
                <a:ea typeface="MS PGothic" charset="-128"/>
              </a:rPr>
              <a:t>l’insieme</a:t>
            </a:r>
            <a:r>
              <a:rPr lang="en-GB" altLang="it-IT" dirty="0" smtClean="0">
                <a:ea typeface="MS PGothic" charset="-128"/>
              </a:rPr>
              <a:t> </a:t>
            </a:r>
            <a:r>
              <a:rPr lang="en-GB" altLang="it-IT" dirty="0" err="1" smtClean="0">
                <a:ea typeface="MS PGothic" charset="-128"/>
              </a:rPr>
              <a:t>delle</a:t>
            </a:r>
            <a:r>
              <a:rPr lang="en-GB" altLang="it-IT" dirty="0" smtClean="0">
                <a:ea typeface="MS PGothic" charset="-128"/>
              </a:rPr>
              <a:t> </a:t>
            </a:r>
            <a:r>
              <a:rPr lang="en-GB" altLang="it-IT" dirty="0" err="1" smtClean="0">
                <a:ea typeface="MS PGothic" charset="-128"/>
              </a:rPr>
              <a:t>coppie</a:t>
            </a:r>
            <a:r>
              <a:rPr lang="en-GB" altLang="it-IT" dirty="0" smtClean="0">
                <a:ea typeface="MS PGothic" charset="-128"/>
              </a:rPr>
              <a:t> (</a:t>
            </a:r>
            <a:r>
              <a:rPr lang="en-GB" altLang="it-IT" dirty="0" err="1" smtClean="0">
                <a:ea typeface="MS PGothic" charset="-128"/>
              </a:rPr>
              <a:t>ascissa</a:t>
            </a:r>
            <a:r>
              <a:rPr lang="en-GB" altLang="it-IT" dirty="0" smtClean="0">
                <a:ea typeface="MS PGothic" charset="-128"/>
              </a:rPr>
              <a:t>, </a:t>
            </a:r>
            <a:r>
              <a:rPr lang="en-GB" altLang="it-IT" dirty="0" err="1" smtClean="0">
                <a:ea typeface="MS PGothic" charset="-128"/>
              </a:rPr>
              <a:t>ordinata</a:t>
            </a:r>
            <a:r>
              <a:rPr lang="en-GB" altLang="it-IT" dirty="0" smtClean="0">
                <a:ea typeface="MS PGothic" charset="-128"/>
              </a:rPr>
              <a:t>) dove </a:t>
            </a:r>
            <a:r>
              <a:rPr lang="en-GB" altLang="it-IT" dirty="0" err="1" smtClean="0">
                <a:ea typeface="MS PGothic" charset="-128"/>
              </a:rPr>
              <a:t>ascissa</a:t>
            </a:r>
            <a:r>
              <a:rPr lang="en-GB" altLang="it-IT" dirty="0" smtClean="0">
                <a:ea typeface="MS PGothic" charset="-128"/>
              </a:rPr>
              <a:t> e </a:t>
            </a:r>
            <a:r>
              <a:rPr lang="en-GB" altLang="it-IT" dirty="0" err="1" smtClean="0">
                <a:ea typeface="MS PGothic" charset="-128"/>
              </a:rPr>
              <a:t>ordinata</a:t>
            </a:r>
            <a:r>
              <a:rPr lang="en-GB" altLang="it-IT" dirty="0" smtClean="0">
                <a:ea typeface="MS PGothic" charset="-128"/>
              </a:rPr>
              <a:t> </a:t>
            </a:r>
            <a:r>
              <a:rPr lang="en-GB" altLang="it-IT" dirty="0" err="1" smtClean="0">
                <a:ea typeface="MS PGothic" charset="-128"/>
              </a:rPr>
              <a:t>sono</a:t>
            </a:r>
            <a:r>
              <a:rPr lang="en-GB" altLang="it-IT" dirty="0" smtClean="0">
                <a:ea typeface="MS PGothic" charset="-128"/>
              </a:rPr>
              <a:t> numeri </a:t>
            </a:r>
            <a:r>
              <a:rPr lang="en-GB" altLang="it-IT" dirty="0" err="1" smtClean="0">
                <a:ea typeface="MS PGothic" charset="-128"/>
              </a:rPr>
              <a:t>reali</a:t>
            </a:r>
            <a:endParaRPr lang="en-GB" altLang="it-IT" dirty="0" smtClean="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sz="3600" dirty="0">
              <a:ea typeface="MS PGothic" charset="-128"/>
            </a:endParaRPr>
          </a:p>
        </p:txBody>
      </p:sp>
      <p:sp>
        <p:nvSpPr>
          <p:cNvPr id="2" name="Rettangolo 1"/>
          <p:cNvSpPr/>
          <p:nvPr/>
        </p:nvSpPr>
        <p:spPr>
          <a:xfrm>
            <a:off x="665904" y="1167664"/>
            <a:ext cx="4121962" cy="584775"/>
          </a:xfrm>
          <a:prstGeom prst="rect">
            <a:avLst/>
          </a:prstGeom>
        </p:spPr>
        <p:txBody>
          <a:bodyPr wrap="none">
            <a:spAutoFit/>
          </a:bodyPr>
          <a:lstStyle/>
          <a:p>
            <a:r>
              <a:rPr lang="en-GB" altLang="it-IT" sz="3200" b="1" i="1" dirty="0" err="1">
                <a:solidFill>
                  <a:srgbClr val="800000"/>
                </a:solidFill>
                <a:latin typeface="+mn-lt"/>
              </a:rPr>
              <a:t>Specifica</a:t>
            </a:r>
            <a:r>
              <a:rPr lang="en-GB" altLang="it-IT" sz="3200" b="1" i="1" dirty="0">
                <a:solidFill>
                  <a:srgbClr val="800000"/>
                </a:solidFill>
                <a:latin typeface="+mn-lt"/>
              </a:rPr>
              <a:t> </a:t>
            </a:r>
            <a:r>
              <a:rPr lang="en-GB" altLang="it-IT" sz="3200" b="1" i="1" dirty="0" err="1">
                <a:solidFill>
                  <a:srgbClr val="800000"/>
                </a:solidFill>
                <a:latin typeface="+mn-lt"/>
              </a:rPr>
              <a:t>dei</a:t>
            </a:r>
            <a:r>
              <a:rPr lang="en-GB" altLang="it-IT" sz="3200" b="1" i="1" dirty="0">
                <a:solidFill>
                  <a:srgbClr val="800000"/>
                </a:solidFill>
                <a:latin typeface="+mn-lt"/>
              </a:rPr>
              <a:t> tipi di </a:t>
            </a:r>
            <a:r>
              <a:rPr lang="en-GB" altLang="it-IT" sz="3200" b="1" i="1" dirty="0" err="1">
                <a:solidFill>
                  <a:srgbClr val="800000"/>
                </a:solidFill>
                <a:latin typeface="+mn-lt"/>
              </a:rPr>
              <a:t>dati</a:t>
            </a:r>
            <a:endParaRPr lang="it-IT" sz="3200" b="1" i="1" dirty="0">
              <a:solidFill>
                <a:srgbClr val="800000"/>
              </a:solidFill>
              <a:latin typeface="+mn-lt"/>
            </a:endParaRPr>
          </a:p>
        </p:txBody>
      </p:sp>
    </p:spTree>
    <p:extLst>
      <p:ext uri="{BB962C8B-B14F-4D97-AF65-F5344CB8AC3E}">
        <p14:creationId xmlns:p14="http://schemas.microsoft.com/office/powerpoint/2010/main" val="142770804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14</a:t>
            </a:fld>
            <a:endParaRPr lang="en-GB" altLang="it-IT" sz="1400">
              <a:latin typeface="Times New Roman" charset="0"/>
            </a:endParaRPr>
          </a:p>
        </p:txBody>
      </p:sp>
      <p:sp>
        <p:nvSpPr>
          <p:cNvPr id="12291" name="Rectangle 2"/>
          <p:cNvSpPr>
            <a:spLocks noGrp="1" noChangeArrowheads="1"/>
          </p:cNvSpPr>
          <p:nvPr>
            <p:ph type="title"/>
          </p:nvPr>
        </p:nvSpPr>
        <p:spPr>
          <a:xfrm>
            <a:off x="457200" y="289113"/>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smtClean="0">
                <a:solidFill>
                  <a:srgbClr val="800000"/>
                </a:solidFill>
                <a:latin typeface="+mn-lt"/>
                <a:ea typeface="MS PGothic" charset="-128"/>
                <a:cs typeface="+mn-cs"/>
              </a:rPr>
              <a:t>punto</a:t>
            </a:r>
            <a:endParaRPr lang="en-GB" altLang="it-IT" sz="4000" b="1" i="1" dirty="0">
              <a:solidFill>
                <a:srgbClr val="800000"/>
              </a:solidFill>
              <a:latin typeface="+mn-lt"/>
              <a:ea typeface="MS PGothic" charset="-128"/>
              <a:cs typeface="+mn-cs"/>
            </a:endParaRPr>
          </a:p>
        </p:txBody>
      </p:sp>
      <p:sp>
        <p:nvSpPr>
          <p:cNvPr id="12292" name="Rectangle 3"/>
          <p:cNvSpPr>
            <a:spLocks noGrp="1" noChangeArrowheads="1"/>
          </p:cNvSpPr>
          <p:nvPr>
            <p:ph type="body" idx="1"/>
          </p:nvPr>
        </p:nvSpPr>
        <p:spPr>
          <a:xfrm>
            <a:off x="316006" y="1975352"/>
            <a:ext cx="8511988" cy="4372968"/>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sintattica</a:t>
            </a:r>
            <a:endParaRPr lang="en-GB" altLang="it-IT" sz="2800" dirty="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creaPunto</a:t>
            </a:r>
            <a:r>
              <a:rPr lang="en-GB" altLang="it-IT" sz="2400" dirty="0" smtClean="0">
                <a:ea typeface="MS PGothic" charset="-128"/>
              </a:rPr>
              <a:t> (</a:t>
            </a:r>
            <a:r>
              <a:rPr lang="en-GB" altLang="it-IT" sz="2400" dirty="0" err="1" smtClean="0">
                <a:ea typeface="MS PGothic" charset="-128"/>
              </a:rPr>
              <a:t>reale</a:t>
            </a:r>
            <a:r>
              <a:rPr lang="en-GB" altLang="it-IT" sz="2400" dirty="0" smtClean="0">
                <a:ea typeface="MS PGothic" charset="-128"/>
              </a:rPr>
              <a:t>, </a:t>
            </a:r>
            <a:r>
              <a:rPr lang="en-GB" altLang="it-IT" sz="2400" dirty="0" err="1" smtClean="0">
                <a:ea typeface="MS PGothic" charset="-128"/>
              </a:rPr>
              <a:t>reale</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punto</a:t>
            </a:r>
            <a:endParaRPr lang="en-GB" altLang="it-IT" sz="24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ascissa</a:t>
            </a:r>
            <a:r>
              <a:rPr lang="en-GB" altLang="it-IT" sz="2400" dirty="0" smtClean="0">
                <a:ea typeface="MS PGothic" charset="-128"/>
              </a:rPr>
              <a:t> (</a:t>
            </a:r>
            <a:r>
              <a:rPr lang="en-GB" altLang="it-IT" sz="2400" dirty="0" err="1" smtClean="0">
                <a:ea typeface="MS PGothic" charset="-128"/>
              </a:rPr>
              <a:t>punto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reale</a:t>
            </a:r>
            <a:endParaRPr lang="en-GB" altLang="it-IT" sz="24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ordinata</a:t>
            </a:r>
            <a:r>
              <a:rPr lang="en-GB" altLang="it-IT" sz="2400" dirty="0" smtClean="0">
                <a:ea typeface="MS PGothic" charset="-128"/>
              </a:rPr>
              <a:t> (</a:t>
            </a:r>
            <a:r>
              <a:rPr lang="en-GB" altLang="it-IT" sz="2400" dirty="0" err="1" smtClean="0">
                <a:ea typeface="MS PGothic" charset="-128"/>
              </a:rPr>
              <a:t>punto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reale</a:t>
            </a:r>
            <a:endParaRPr lang="en-GB" altLang="it-IT" sz="24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distanza</a:t>
            </a:r>
            <a:r>
              <a:rPr lang="en-GB" altLang="it-IT" sz="2400" dirty="0" smtClean="0">
                <a:ea typeface="MS PGothic" charset="-128"/>
              </a:rPr>
              <a:t> (</a:t>
            </a:r>
            <a:r>
              <a:rPr lang="en-GB" altLang="it-IT" sz="2400" dirty="0" err="1" smtClean="0">
                <a:ea typeface="MS PGothic" charset="-128"/>
              </a:rPr>
              <a:t>punto</a:t>
            </a:r>
            <a:r>
              <a:rPr lang="en-GB" altLang="it-IT" sz="2400" dirty="0" smtClean="0">
                <a:ea typeface="MS PGothic" charset="-128"/>
              </a:rPr>
              <a:t>, </a:t>
            </a:r>
            <a:r>
              <a:rPr lang="en-GB" altLang="it-IT" sz="2400" dirty="0" err="1" smtClean="0">
                <a:ea typeface="MS PGothic" charset="-128"/>
              </a:rPr>
              <a:t>punto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reale</a:t>
            </a:r>
            <a:endParaRPr lang="en-GB" altLang="it-IT" sz="2400" dirty="0" smtClean="0">
              <a:ea typeface="MS PGothic" charset="-128"/>
            </a:endParaRPr>
          </a:p>
        </p:txBody>
      </p:sp>
      <p:sp>
        <p:nvSpPr>
          <p:cNvPr id="2" name="Rettangolo 1"/>
          <p:cNvSpPr/>
          <p:nvPr/>
        </p:nvSpPr>
        <p:spPr>
          <a:xfrm>
            <a:off x="665904" y="1181111"/>
            <a:ext cx="4294189" cy="584775"/>
          </a:xfrm>
          <a:prstGeom prst="rect">
            <a:avLst/>
          </a:prstGeom>
        </p:spPr>
        <p:txBody>
          <a:bodyPr wrap="none">
            <a:spAutoFit/>
          </a:bodyPr>
          <a:lstStyle/>
          <a:p>
            <a:r>
              <a:rPr lang="en-GB" altLang="it-IT" sz="3200" b="1" i="1" dirty="0" err="1">
                <a:solidFill>
                  <a:srgbClr val="800000"/>
                </a:solidFill>
                <a:latin typeface="+mn-lt"/>
              </a:rPr>
              <a:t>Specifica</a:t>
            </a:r>
            <a:r>
              <a:rPr lang="en-GB" altLang="it-IT" sz="3200" b="1" i="1" dirty="0">
                <a:solidFill>
                  <a:srgbClr val="800000"/>
                </a:solidFill>
                <a:latin typeface="+mn-lt"/>
              </a:rPr>
              <a:t> </a:t>
            </a:r>
            <a:r>
              <a:rPr lang="en-GB" altLang="it-IT" sz="3200" b="1" i="1" dirty="0" err="1">
                <a:solidFill>
                  <a:srgbClr val="800000"/>
                </a:solidFill>
                <a:latin typeface="+mn-lt"/>
              </a:rPr>
              <a:t>degli</a:t>
            </a:r>
            <a:r>
              <a:rPr lang="en-GB" altLang="it-IT" sz="3200" b="1" i="1" dirty="0">
                <a:solidFill>
                  <a:srgbClr val="800000"/>
                </a:solidFill>
                <a:latin typeface="+mn-lt"/>
              </a:rPr>
              <a:t> </a:t>
            </a:r>
            <a:r>
              <a:rPr lang="en-GB" altLang="it-IT" sz="3200" b="1" i="1" dirty="0" err="1">
                <a:solidFill>
                  <a:srgbClr val="800000"/>
                </a:solidFill>
                <a:latin typeface="+mn-lt"/>
              </a:rPr>
              <a:t>operatori</a:t>
            </a:r>
            <a:endParaRPr lang="it-IT" sz="3200" b="1" i="1" dirty="0">
              <a:solidFill>
                <a:srgbClr val="800000"/>
              </a:solidFill>
              <a:latin typeface="+mn-lt"/>
            </a:endParaRPr>
          </a:p>
        </p:txBody>
      </p:sp>
    </p:spTree>
    <p:extLst>
      <p:ext uri="{BB962C8B-B14F-4D97-AF65-F5344CB8AC3E}">
        <p14:creationId xmlns:p14="http://schemas.microsoft.com/office/powerpoint/2010/main" val="112582267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15</a:t>
            </a:fld>
            <a:endParaRPr lang="en-GB" altLang="it-IT" sz="1400">
              <a:latin typeface="Times New Roman" charset="0"/>
            </a:endParaRPr>
          </a:p>
        </p:txBody>
      </p:sp>
      <p:sp>
        <p:nvSpPr>
          <p:cNvPr id="12291" name="Rectangle 2"/>
          <p:cNvSpPr>
            <a:spLocks noGrp="1" noChangeArrowheads="1"/>
          </p:cNvSpPr>
          <p:nvPr>
            <p:ph type="title"/>
          </p:nvPr>
        </p:nvSpPr>
        <p:spPr>
          <a:xfrm>
            <a:off x="457200" y="289113"/>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smtClean="0">
                <a:solidFill>
                  <a:srgbClr val="800000"/>
                </a:solidFill>
                <a:ea typeface="MS PGothic" charset="-128"/>
              </a:rPr>
              <a:t>punto</a:t>
            </a:r>
            <a:endParaRPr lang="en-GB" altLang="it-IT" sz="4000" b="1" dirty="0">
              <a:solidFill>
                <a:srgbClr val="C00000"/>
              </a:solidFill>
              <a:ea typeface="MS PGothic" charset="-128"/>
            </a:endParaRPr>
          </a:p>
        </p:txBody>
      </p:sp>
      <p:sp>
        <p:nvSpPr>
          <p:cNvPr id="12292" name="Rectangle 3"/>
          <p:cNvSpPr>
            <a:spLocks noGrp="1" noChangeArrowheads="1"/>
          </p:cNvSpPr>
          <p:nvPr>
            <p:ph type="body" idx="1"/>
          </p:nvPr>
        </p:nvSpPr>
        <p:spPr>
          <a:xfrm>
            <a:off x="316006" y="1894670"/>
            <a:ext cx="5277970" cy="4722590"/>
          </a:xfrm>
        </p:spPr>
        <p:txBody>
          <a:bodyPr/>
          <a:lstStyle/>
          <a:p>
            <a:pPr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semantica</a:t>
            </a:r>
            <a:endParaRPr lang="en-GB" altLang="it-IT" sz="2800" dirty="0" smtClean="0">
              <a:ea typeface="MS PGothic" charset="-128"/>
            </a:endParaRP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creaPunto</a:t>
            </a:r>
            <a:r>
              <a:rPr lang="en-GB" altLang="it-IT" sz="2400" dirty="0" smtClean="0">
                <a:ea typeface="MS PGothic" charset="-128"/>
              </a:rPr>
              <a:t>(x, y) = p</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pre: true</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post: p = (x, y)</a:t>
            </a: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ascissa</a:t>
            </a:r>
            <a:r>
              <a:rPr lang="en-GB" altLang="it-IT" sz="2400" dirty="0" smtClean="0">
                <a:ea typeface="MS PGothic" charset="-128"/>
              </a:rPr>
              <a:t>(p) = x</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pre: true</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post: p = (x, y) </a:t>
            </a:r>
          </a:p>
          <a:p>
            <a:pPr marL="1371600" lvl="3" indent="0" eaLnBrk="1" hangingPunct="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 </a:t>
            </a:r>
            <a:r>
              <a:rPr lang="en-GB" altLang="it-IT" dirty="0" err="1" smtClean="0">
                <a:ea typeface="MS PGothic" charset="-128"/>
              </a:rPr>
              <a:t>il</a:t>
            </a:r>
            <a:r>
              <a:rPr lang="en-GB" altLang="it-IT" dirty="0" smtClean="0">
                <a:ea typeface="MS PGothic" charset="-128"/>
              </a:rPr>
              <a:t> </a:t>
            </a:r>
            <a:r>
              <a:rPr lang="en-GB" altLang="it-IT" dirty="0" err="1" smtClean="0">
                <a:ea typeface="MS PGothic" charset="-128"/>
              </a:rPr>
              <a:t>risultato</a:t>
            </a:r>
            <a:r>
              <a:rPr lang="en-GB" altLang="it-IT" dirty="0" smtClean="0">
                <a:ea typeface="MS PGothic" charset="-128"/>
              </a:rPr>
              <a:t> </a:t>
            </a:r>
            <a:r>
              <a:rPr lang="en-GB" altLang="it-IT" dirty="0" smtClean="0">
                <a:ea typeface="MS PGothic" charset="-128"/>
              </a:rPr>
              <a:t>x </a:t>
            </a:r>
            <a:r>
              <a:rPr lang="en-GB" altLang="it-IT" dirty="0" smtClean="0">
                <a:ea typeface="MS PGothic" charset="-128"/>
              </a:rPr>
              <a:t>è </a:t>
            </a:r>
            <a:r>
              <a:rPr lang="en-GB" altLang="it-IT" dirty="0" err="1" smtClean="0">
                <a:ea typeface="MS PGothic" charset="-128"/>
              </a:rPr>
              <a:t>il</a:t>
            </a:r>
            <a:r>
              <a:rPr lang="en-GB" altLang="it-IT" dirty="0" smtClean="0">
                <a:ea typeface="MS PGothic" charset="-128"/>
              </a:rPr>
              <a:t> primo </a:t>
            </a:r>
            <a:r>
              <a:rPr lang="en-GB" altLang="it-IT" dirty="0" err="1" smtClean="0">
                <a:ea typeface="MS PGothic" charset="-128"/>
              </a:rPr>
              <a:t>elemento</a:t>
            </a:r>
            <a:r>
              <a:rPr lang="en-GB" altLang="it-IT" dirty="0" smtClean="0">
                <a:ea typeface="MS PGothic" charset="-128"/>
              </a:rPr>
              <a:t> </a:t>
            </a:r>
            <a:r>
              <a:rPr lang="en-GB" altLang="it-IT" dirty="0" err="1" smtClean="0">
                <a:ea typeface="MS PGothic" charset="-128"/>
              </a:rPr>
              <a:t>della</a:t>
            </a:r>
            <a:r>
              <a:rPr lang="en-GB" altLang="it-IT" dirty="0" smtClean="0">
                <a:ea typeface="MS PGothic" charset="-128"/>
              </a:rPr>
              <a:t> </a:t>
            </a:r>
            <a:r>
              <a:rPr lang="en-GB" altLang="it-IT" dirty="0" err="1" smtClean="0">
                <a:ea typeface="MS PGothic" charset="-128"/>
              </a:rPr>
              <a:t>coppia</a:t>
            </a:r>
            <a:r>
              <a:rPr lang="en-GB" altLang="it-IT" dirty="0" smtClean="0">
                <a:ea typeface="MS PGothic" charset="-128"/>
              </a:rPr>
              <a:t> p </a:t>
            </a:r>
            <a:r>
              <a:rPr lang="en-GB" altLang="it-IT" dirty="0" smtClean="0">
                <a:ea typeface="MS PGothic" charset="-128"/>
              </a:rPr>
              <a:t>*/</a:t>
            </a: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is-IS" altLang="it-IT" dirty="0" smtClean="0">
                <a:ea typeface="MS PGothic" charset="-128"/>
              </a:rPr>
              <a:t>…</a:t>
            </a:r>
            <a:endParaRPr lang="en-GB" altLang="it-IT" dirty="0">
              <a:ea typeface="MS PGothic" charset="-128"/>
            </a:endParaRPr>
          </a:p>
        </p:txBody>
      </p:sp>
      <p:sp>
        <p:nvSpPr>
          <p:cNvPr id="2" name="Rettangolo 1"/>
          <p:cNvSpPr/>
          <p:nvPr/>
        </p:nvSpPr>
        <p:spPr>
          <a:xfrm>
            <a:off x="665904" y="1181111"/>
            <a:ext cx="4294189" cy="584775"/>
          </a:xfrm>
          <a:prstGeom prst="rect">
            <a:avLst/>
          </a:prstGeom>
        </p:spPr>
        <p:txBody>
          <a:bodyPr wrap="none">
            <a:spAutoFit/>
          </a:bodyPr>
          <a:lstStyle/>
          <a:p>
            <a:r>
              <a:rPr lang="en-GB" altLang="it-IT" sz="3200" b="1" i="1" dirty="0" err="1">
                <a:solidFill>
                  <a:srgbClr val="800000"/>
                </a:solidFill>
                <a:latin typeface="+mn-lt"/>
              </a:rPr>
              <a:t>Specifica</a:t>
            </a:r>
            <a:r>
              <a:rPr lang="en-GB" altLang="it-IT" sz="3200" b="1" i="1" dirty="0">
                <a:solidFill>
                  <a:srgbClr val="800000"/>
                </a:solidFill>
                <a:latin typeface="+mn-lt"/>
              </a:rPr>
              <a:t> </a:t>
            </a:r>
            <a:r>
              <a:rPr lang="en-GB" altLang="it-IT" sz="3200" b="1" i="1" dirty="0" err="1">
                <a:solidFill>
                  <a:srgbClr val="800000"/>
                </a:solidFill>
                <a:latin typeface="+mn-lt"/>
              </a:rPr>
              <a:t>degli</a:t>
            </a:r>
            <a:r>
              <a:rPr lang="en-GB" altLang="it-IT" sz="3200" b="1" i="1" dirty="0">
                <a:solidFill>
                  <a:srgbClr val="800000"/>
                </a:solidFill>
                <a:latin typeface="+mn-lt"/>
              </a:rPr>
              <a:t> </a:t>
            </a:r>
            <a:r>
              <a:rPr lang="en-GB" altLang="it-IT" sz="3200" b="1" i="1" dirty="0" err="1">
                <a:solidFill>
                  <a:srgbClr val="800000"/>
                </a:solidFill>
                <a:latin typeface="+mn-lt"/>
              </a:rPr>
              <a:t>operatori</a:t>
            </a:r>
            <a:endParaRPr lang="it-IT" sz="3200" b="1" i="1" dirty="0">
              <a:solidFill>
                <a:srgbClr val="800000"/>
              </a:solidFill>
              <a:latin typeface="+mn-lt"/>
            </a:endParaRPr>
          </a:p>
        </p:txBody>
      </p:sp>
      <p:sp>
        <p:nvSpPr>
          <p:cNvPr id="6" name="Rettangolo 5"/>
          <p:cNvSpPr/>
          <p:nvPr/>
        </p:nvSpPr>
        <p:spPr>
          <a:xfrm>
            <a:off x="5814733" y="2185793"/>
            <a:ext cx="2872067" cy="3046988"/>
          </a:xfrm>
          <a:prstGeom prst="rect">
            <a:avLst/>
          </a:prstGeom>
        </p:spPr>
        <p:txBody>
          <a:bodyPr wrap="square">
            <a:spAutoFit/>
          </a:bodyPr>
          <a:lstStyle/>
          <a:p>
            <a:r>
              <a:rPr lang="en-GB" altLang="it-IT" b="1" i="1" dirty="0">
                <a:solidFill>
                  <a:srgbClr val="800000"/>
                </a:solidFill>
                <a:latin typeface="+mn-lt"/>
              </a:rPr>
              <a:t>NB: </a:t>
            </a:r>
            <a:r>
              <a:rPr lang="en-GB" altLang="it-IT" b="1" i="1" dirty="0" err="1">
                <a:solidFill>
                  <a:srgbClr val="800000"/>
                </a:solidFill>
                <a:latin typeface="+mn-lt"/>
              </a:rPr>
              <a:t>precondizioni</a:t>
            </a:r>
            <a:r>
              <a:rPr lang="en-GB" altLang="it-IT" b="1" i="1" dirty="0">
                <a:solidFill>
                  <a:srgbClr val="800000"/>
                </a:solidFill>
                <a:latin typeface="+mn-lt"/>
              </a:rPr>
              <a:t> e </a:t>
            </a:r>
            <a:r>
              <a:rPr lang="en-GB" altLang="it-IT" b="1" i="1" dirty="0" err="1">
                <a:solidFill>
                  <a:srgbClr val="800000"/>
                </a:solidFill>
                <a:latin typeface="+mn-lt"/>
              </a:rPr>
              <a:t>postcondizioni</a:t>
            </a:r>
            <a:r>
              <a:rPr lang="en-GB" altLang="it-IT" b="1" i="1" dirty="0">
                <a:solidFill>
                  <a:srgbClr val="800000"/>
                </a:solidFill>
                <a:latin typeface="+mn-lt"/>
              </a:rPr>
              <a:t> </a:t>
            </a:r>
            <a:r>
              <a:rPr lang="en-GB" altLang="it-IT" b="1" i="1" dirty="0" err="1">
                <a:solidFill>
                  <a:srgbClr val="800000"/>
                </a:solidFill>
                <a:latin typeface="+mn-lt"/>
              </a:rPr>
              <a:t>sono</a:t>
            </a:r>
            <a:r>
              <a:rPr lang="en-GB" altLang="it-IT" b="1" i="1" dirty="0">
                <a:solidFill>
                  <a:srgbClr val="800000"/>
                </a:solidFill>
                <a:latin typeface="+mn-lt"/>
              </a:rPr>
              <a:t> </a:t>
            </a:r>
            <a:r>
              <a:rPr lang="en-GB" altLang="it-IT" b="1" i="1" dirty="0" err="1">
                <a:solidFill>
                  <a:srgbClr val="800000"/>
                </a:solidFill>
                <a:latin typeface="+mn-lt"/>
              </a:rPr>
              <a:t>espressioni</a:t>
            </a:r>
            <a:r>
              <a:rPr lang="en-GB" altLang="it-IT" b="1" i="1" dirty="0">
                <a:solidFill>
                  <a:srgbClr val="800000"/>
                </a:solidFill>
                <a:latin typeface="+mn-lt"/>
              </a:rPr>
              <a:t> </a:t>
            </a:r>
            <a:r>
              <a:rPr lang="en-GB" altLang="it-IT" b="1" i="1" dirty="0" err="1">
                <a:solidFill>
                  <a:srgbClr val="800000"/>
                </a:solidFill>
                <a:latin typeface="+mn-lt"/>
              </a:rPr>
              <a:t>logiche</a:t>
            </a:r>
            <a:r>
              <a:rPr lang="en-GB" altLang="it-IT" b="1" i="1" dirty="0">
                <a:solidFill>
                  <a:srgbClr val="800000"/>
                </a:solidFill>
                <a:latin typeface="+mn-lt"/>
              </a:rPr>
              <a:t> </a:t>
            </a:r>
            <a:r>
              <a:rPr lang="is-IS" altLang="it-IT" b="1" i="1" dirty="0">
                <a:solidFill>
                  <a:srgbClr val="800000"/>
                </a:solidFill>
                <a:latin typeface="+mn-lt"/>
              </a:rPr>
              <a:t>… </a:t>
            </a:r>
          </a:p>
          <a:p>
            <a:endParaRPr lang="is-IS" altLang="it-IT" b="1" i="1" dirty="0">
              <a:solidFill>
                <a:srgbClr val="800000"/>
              </a:solidFill>
              <a:latin typeface="+mn-lt"/>
            </a:endParaRPr>
          </a:p>
          <a:p>
            <a:r>
              <a:rPr lang="is-IS" altLang="it-IT" b="1" i="1" dirty="0">
                <a:solidFill>
                  <a:srgbClr val="800000"/>
                </a:solidFill>
                <a:latin typeface="+mn-lt"/>
              </a:rPr>
              <a:t>L’operatore “=“ che compare in queste condizioni NON è un assegnamento !</a:t>
            </a:r>
            <a:endParaRPr lang="it-IT" b="1" i="1" dirty="0">
              <a:solidFill>
                <a:srgbClr val="800000"/>
              </a:solidFill>
              <a:latin typeface="+mn-lt"/>
            </a:endParaRPr>
          </a:p>
        </p:txBody>
      </p:sp>
    </p:spTree>
    <p:extLst>
      <p:ext uri="{BB962C8B-B14F-4D97-AF65-F5344CB8AC3E}">
        <p14:creationId xmlns:p14="http://schemas.microsoft.com/office/powerpoint/2010/main" val="194462389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16</a:t>
            </a:fld>
            <a:endParaRPr lang="en-GB" altLang="it-IT" sz="1400">
              <a:latin typeface="Times New Roman" charset="0"/>
            </a:endParaRPr>
          </a:p>
        </p:txBody>
      </p:sp>
      <p:sp>
        <p:nvSpPr>
          <p:cNvPr id="12291" name="Rectangle 2"/>
          <p:cNvSpPr>
            <a:spLocks noGrp="1" noChangeArrowheads="1"/>
          </p:cNvSpPr>
          <p:nvPr>
            <p:ph type="title"/>
          </p:nvPr>
        </p:nvSpPr>
        <p:spPr>
          <a:xfrm>
            <a:off x="457200" y="289113"/>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smtClean="0">
                <a:solidFill>
                  <a:srgbClr val="800000"/>
                </a:solidFill>
                <a:ea typeface="MS PGothic" charset="-128"/>
              </a:rPr>
              <a:t>punto</a:t>
            </a:r>
            <a:endParaRPr lang="en-GB" altLang="it-IT" sz="4000" b="1" dirty="0">
              <a:solidFill>
                <a:srgbClr val="C00000"/>
              </a:solidFill>
              <a:ea typeface="MS PGothic" charset="-128"/>
            </a:endParaRPr>
          </a:p>
        </p:txBody>
      </p:sp>
      <p:sp>
        <p:nvSpPr>
          <p:cNvPr id="12292" name="Rectangle 3"/>
          <p:cNvSpPr>
            <a:spLocks noGrp="1" noChangeArrowheads="1"/>
          </p:cNvSpPr>
          <p:nvPr>
            <p:ph type="body" idx="1"/>
          </p:nvPr>
        </p:nvSpPr>
        <p:spPr>
          <a:xfrm>
            <a:off x="316005" y="1894670"/>
            <a:ext cx="8612841" cy="4722590"/>
          </a:xfrm>
        </p:spPr>
        <p:txBody>
          <a:bodyPr/>
          <a:lstStyle/>
          <a:p>
            <a:pPr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semantica</a:t>
            </a:r>
            <a:endParaRPr lang="en-GB" altLang="it-IT" sz="2800" dirty="0" smtClean="0">
              <a:ea typeface="MS PGothic" charset="-128"/>
            </a:endParaRP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ordinata</a:t>
            </a:r>
            <a:r>
              <a:rPr lang="en-GB" altLang="it-IT" sz="2400" dirty="0" smtClean="0">
                <a:ea typeface="MS PGothic" charset="-128"/>
              </a:rPr>
              <a:t>(p) = y</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pre: true</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post: p = (x, y) </a:t>
            </a: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distanza</a:t>
            </a:r>
            <a:r>
              <a:rPr lang="en-GB" altLang="it-IT" sz="2400" dirty="0" smtClean="0">
                <a:ea typeface="MS PGothic" charset="-128"/>
              </a:rPr>
              <a:t>(p1, p2) = d</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pre: true</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post: d = </a:t>
            </a:r>
            <a:r>
              <a:rPr lang="en-GB" altLang="it-IT" dirty="0" err="1" smtClean="0">
                <a:ea typeface="MS PGothic" charset="-128"/>
              </a:rPr>
              <a:t>sqrt</a:t>
            </a:r>
            <a:r>
              <a:rPr lang="en-GB" altLang="it-IT" dirty="0" smtClean="0">
                <a:ea typeface="MS PGothic" charset="-128"/>
              </a:rPr>
              <a:t>( (</a:t>
            </a:r>
            <a:r>
              <a:rPr lang="en-GB" altLang="it-IT" dirty="0" err="1" smtClean="0">
                <a:ea typeface="MS PGothic" charset="-128"/>
              </a:rPr>
              <a:t>ascissa</a:t>
            </a:r>
            <a:r>
              <a:rPr lang="en-GB" altLang="it-IT" dirty="0" smtClean="0">
                <a:ea typeface="MS PGothic" charset="-128"/>
              </a:rPr>
              <a:t>(p1)-</a:t>
            </a:r>
            <a:r>
              <a:rPr lang="en-GB" altLang="it-IT" dirty="0" err="1" smtClean="0">
                <a:ea typeface="MS PGothic" charset="-128"/>
              </a:rPr>
              <a:t>ascissa</a:t>
            </a:r>
            <a:r>
              <a:rPr lang="en-GB" altLang="it-IT" dirty="0" smtClean="0">
                <a:ea typeface="MS PGothic" charset="-128"/>
              </a:rPr>
              <a:t>(p2))</a:t>
            </a:r>
            <a:r>
              <a:rPr lang="en-GB" altLang="it-IT" baseline="30000" dirty="0" smtClean="0">
                <a:ea typeface="MS PGothic" charset="-128"/>
              </a:rPr>
              <a:t>2</a:t>
            </a:r>
            <a:r>
              <a:rPr lang="en-GB" altLang="it-IT" dirty="0" smtClean="0">
                <a:ea typeface="MS PGothic" charset="-128"/>
              </a:rPr>
              <a:t> + </a:t>
            </a:r>
          </a:p>
          <a:p>
            <a:pPr marL="914400" lvl="2" indent="0" eaLnBrk="1" hangingPunct="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a:ea typeface="MS PGothic" charset="-128"/>
              </a:rPr>
              <a:t>	</a:t>
            </a:r>
            <a:r>
              <a:rPr lang="en-GB" altLang="it-IT" dirty="0" smtClean="0">
                <a:ea typeface="MS PGothic" charset="-128"/>
              </a:rPr>
              <a:t>	   (</a:t>
            </a:r>
            <a:r>
              <a:rPr lang="en-GB" altLang="it-IT" dirty="0" err="1" smtClean="0">
                <a:ea typeface="MS PGothic" charset="-128"/>
              </a:rPr>
              <a:t>ordinata</a:t>
            </a:r>
            <a:r>
              <a:rPr lang="en-GB" altLang="it-IT" dirty="0" smtClean="0">
                <a:ea typeface="MS PGothic" charset="-128"/>
              </a:rPr>
              <a:t>(p1)-</a:t>
            </a:r>
            <a:r>
              <a:rPr lang="en-GB" altLang="it-IT" dirty="0" err="1" smtClean="0">
                <a:ea typeface="MS PGothic" charset="-128"/>
              </a:rPr>
              <a:t>ordinata</a:t>
            </a:r>
            <a:r>
              <a:rPr lang="en-GB" altLang="it-IT" dirty="0" smtClean="0">
                <a:ea typeface="MS PGothic" charset="-128"/>
              </a:rPr>
              <a:t>(p2))</a:t>
            </a:r>
            <a:r>
              <a:rPr lang="en-GB" altLang="it-IT" baseline="30000" dirty="0" smtClean="0">
                <a:ea typeface="MS PGothic" charset="-128"/>
              </a:rPr>
              <a:t>2</a:t>
            </a:r>
            <a:r>
              <a:rPr lang="en-GB" altLang="it-IT" dirty="0" smtClean="0">
                <a:ea typeface="MS PGothic" charset="-128"/>
              </a:rPr>
              <a:t> )</a:t>
            </a:r>
          </a:p>
          <a:p>
            <a:pPr marL="1371600" lvl="3" indent="0" eaLnBrk="1" hangingPunct="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dirty="0" smtClean="0">
              <a:ea typeface="MS PGothic" charset="-128"/>
            </a:endParaRPr>
          </a:p>
          <a:p>
            <a:pPr marL="1371600" lvl="3" indent="0" eaLnBrk="1" hangingPunct="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dirty="0" smtClean="0">
              <a:ea typeface="MS PGothic" charset="-128"/>
            </a:endParaRPr>
          </a:p>
          <a:p>
            <a:pPr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sz="3600" dirty="0">
              <a:ea typeface="MS PGothic" charset="-128"/>
            </a:endParaRPr>
          </a:p>
        </p:txBody>
      </p:sp>
      <p:sp>
        <p:nvSpPr>
          <p:cNvPr id="2" name="Rettangolo 1"/>
          <p:cNvSpPr/>
          <p:nvPr/>
        </p:nvSpPr>
        <p:spPr>
          <a:xfrm>
            <a:off x="665904" y="1181111"/>
            <a:ext cx="4294189" cy="584775"/>
          </a:xfrm>
          <a:prstGeom prst="rect">
            <a:avLst/>
          </a:prstGeom>
        </p:spPr>
        <p:txBody>
          <a:bodyPr wrap="none">
            <a:spAutoFit/>
          </a:bodyPr>
          <a:lstStyle/>
          <a:p>
            <a:r>
              <a:rPr lang="en-GB" altLang="it-IT" sz="3200" b="1" i="1" dirty="0" err="1">
                <a:solidFill>
                  <a:srgbClr val="800000"/>
                </a:solidFill>
                <a:latin typeface="+mn-lt"/>
              </a:rPr>
              <a:t>Specifica</a:t>
            </a:r>
            <a:r>
              <a:rPr lang="en-GB" altLang="it-IT" sz="3200" b="1" i="1" dirty="0">
                <a:solidFill>
                  <a:srgbClr val="800000"/>
                </a:solidFill>
                <a:latin typeface="+mn-lt"/>
              </a:rPr>
              <a:t> </a:t>
            </a:r>
            <a:r>
              <a:rPr lang="en-GB" altLang="it-IT" sz="3200" b="1" i="1" dirty="0" err="1">
                <a:solidFill>
                  <a:srgbClr val="800000"/>
                </a:solidFill>
                <a:latin typeface="+mn-lt"/>
              </a:rPr>
              <a:t>degli</a:t>
            </a:r>
            <a:r>
              <a:rPr lang="en-GB" altLang="it-IT" sz="3200" b="1" i="1" dirty="0">
                <a:solidFill>
                  <a:srgbClr val="800000"/>
                </a:solidFill>
                <a:latin typeface="+mn-lt"/>
              </a:rPr>
              <a:t> </a:t>
            </a:r>
            <a:r>
              <a:rPr lang="en-GB" altLang="it-IT" sz="3200" b="1" i="1" dirty="0" err="1">
                <a:solidFill>
                  <a:srgbClr val="800000"/>
                </a:solidFill>
                <a:latin typeface="+mn-lt"/>
              </a:rPr>
              <a:t>operatori</a:t>
            </a:r>
            <a:endParaRPr lang="it-IT" sz="3200" b="1" i="1" dirty="0">
              <a:solidFill>
                <a:srgbClr val="800000"/>
              </a:solidFill>
              <a:latin typeface="+mn-lt"/>
            </a:endParaRPr>
          </a:p>
        </p:txBody>
      </p:sp>
    </p:spTree>
    <p:extLst>
      <p:ext uri="{BB962C8B-B14F-4D97-AF65-F5344CB8AC3E}">
        <p14:creationId xmlns:p14="http://schemas.microsoft.com/office/powerpoint/2010/main" val="213788440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17</a:t>
            </a:fld>
            <a:endParaRPr lang="it-IT"/>
          </a:p>
        </p:txBody>
      </p:sp>
      <p:sp>
        <p:nvSpPr>
          <p:cNvPr id="14" name="Text Box 13"/>
          <p:cNvSpPr txBox="1">
            <a:spLocks noChangeArrowheads="1"/>
          </p:cNvSpPr>
          <p:nvPr/>
        </p:nvSpPr>
        <p:spPr bwMode="auto">
          <a:xfrm>
            <a:off x="783597" y="2192105"/>
            <a:ext cx="5284694" cy="3394872"/>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err="1">
                <a:latin typeface="+mn-lt"/>
                <a:cs typeface="Arial" panose="020B0604020202020204" pitchFamily="34" charset="0"/>
              </a:rPr>
              <a:t>typedef</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struct</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float x;</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float y;</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creaPunto</a:t>
            </a:r>
            <a:r>
              <a:rPr lang="en-GB" altLang="it-IT" dirty="0" smtClean="0">
                <a:latin typeface="+mn-lt"/>
                <a:cs typeface="Arial" panose="020B0604020202020204" pitchFamily="34" charset="0"/>
              </a:rPr>
              <a:t> (float x, float y);</a:t>
            </a:r>
            <a:endParaRPr lang="en-GB" altLang="it-IT" dirty="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float </a:t>
            </a:r>
            <a:r>
              <a:rPr lang="en-GB" altLang="it-IT" dirty="0" err="1" smtClean="0">
                <a:latin typeface="+mn-lt"/>
                <a:cs typeface="Arial" panose="020B0604020202020204" pitchFamily="34" charset="0"/>
              </a:rPr>
              <a:t>ascissa</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a:t>
            </a:r>
          </a:p>
          <a:p>
            <a:pPr eaLnBrk="1" hangingPunct="1">
              <a:buClr>
                <a:srgbClr val="000000"/>
              </a:buClr>
              <a:buSzPct val="100000"/>
            </a:pPr>
            <a:r>
              <a:rPr lang="en-GB" altLang="it-IT" dirty="0">
                <a:latin typeface="+mn-lt"/>
                <a:cs typeface="Arial" panose="020B0604020202020204" pitchFamily="34" charset="0"/>
              </a:rPr>
              <a:t>float </a:t>
            </a:r>
            <a:r>
              <a:rPr lang="en-GB" altLang="it-IT" dirty="0" err="1" smtClean="0">
                <a:latin typeface="+mn-lt"/>
                <a:cs typeface="Arial" panose="020B0604020202020204" pitchFamily="34" charset="0"/>
              </a:rPr>
              <a:t>ordinata</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p);</a:t>
            </a:r>
          </a:p>
          <a:p>
            <a:pPr eaLnBrk="1" hangingPunct="1">
              <a:buClr>
                <a:srgbClr val="000000"/>
              </a:buClr>
              <a:buSzPct val="100000"/>
            </a:pPr>
            <a:r>
              <a:rPr lang="en-GB" altLang="it-IT" dirty="0">
                <a:latin typeface="+mn-lt"/>
                <a:cs typeface="Arial" panose="020B0604020202020204" pitchFamily="34" charset="0"/>
              </a:rPr>
              <a:t>float </a:t>
            </a:r>
            <a:r>
              <a:rPr lang="en-GB" altLang="it-IT" dirty="0" err="1" smtClean="0">
                <a:latin typeface="+mn-lt"/>
                <a:cs typeface="Arial" panose="020B0604020202020204" pitchFamily="34" charset="0"/>
              </a:rPr>
              <a:t>distanza</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a:t>
            </a:r>
            <a:r>
              <a:rPr lang="en-GB" altLang="it-IT" dirty="0" err="1">
                <a:latin typeface="+mn-lt"/>
                <a:cs typeface="Arial" panose="020B0604020202020204" pitchFamily="34" charset="0"/>
              </a:rPr>
              <a:t>punto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p1,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p2);</a:t>
            </a:r>
            <a:endParaRPr lang="en-GB" altLang="it-IT" dirty="0">
              <a:latin typeface="+mn-lt"/>
              <a:cs typeface="Arial" panose="020B0604020202020204" pitchFamily="34" charset="0"/>
            </a:endParaRPr>
          </a:p>
        </p:txBody>
      </p:sp>
      <p:sp>
        <p:nvSpPr>
          <p:cNvPr id="11" name="Rectangle 2"/>
          <p:cNvSpPr txBox="1">
            <a:spLocks noChangeArrowheads="1"/>
          </p:cNvSpPr>
          <p:nvPr/>
        </p:nvSpPr>
        <p:spPr bwMode="auto">
          <a:xfrm>
            <a:off x="457200" y="289113"/>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smtClean="0">
                <a:solidFill>
                  <a:srgbClr val="800000"/>
                </a:solidFill>
                <a:ea typeface="MS PGothic" charset="-128"/>
              </a:rPr>
              <a:t>punto</a:t>
            </a:r>
            <a:endParaRPr lang="en-GB" altLang="it-IT" sz="4000" b="1" dirty="0">
              <a:solidFill>
                <a:srgbClr val="C00000"/>
              </a:solidFill>
              <a:ea typeface="MS PGothic" charset="-128"/>
            </a:endParaRPr>
          </a:p>
        </p:txBody>
      </p:sp>
      <p:sp>
        <p:nvSpPr>
          <p:cNvPr id="17" name="Rettangolo 16"/>
          <p:cNvSpPr/>
          <p:nvPr/>
        </p:nvSpPr>
        <p:spPr>
          <a:xfrm>
            <a:off x="665904" y="1181111"/>
            <a:ext cx="7952818" cy="584775"/>
          </a:xfrm>
          <a:prstGeom prst="rect">
            <a:avLst/>
          </a:prstGeom>
        </p:spPr>
        <p:txBody>
          <a:bodyPr wrap="none">
            <a:spAutoFit/>
          </a:bodyPr>
          <a:lstStyle/>
          <a:p>
            <a:r>
              <a:rPr lang="en-GB" altLang="it-IT" sz="3200" b="1" i="1" dirty="0" err="1" smtClean="0">
                <a:solidFill>
                  <a:srgbClr val="800000"/>
                </a:solidFill>
                <a:latin typeface="+mn-lt"/>
              </a:rPr>
              <a:t>Una</a:t>
            </a:r>
            <a:r>
              <a:rPr lang="en-GB" altLang="it-IT" sz="3200" b="1" i="1" dirty="0" smtClean="0">
                <a:solidFill>
                  <a:srgbClr val="800000"/>
                </a:solidFill>
                <a:latin typeface="+mn-lt"/>
              </a:rPr>
              <a:t> </a:t>
            </a:r>
            <a:r>
              <a:rPr lang="en-GB" altLang="it-IT" sz="3200" b="1" i="1" dirty="0" err="1" smtClean="0">
                <a:solidFill>
                  <a:srgbClr val="800000"/>
                </a:solidFill>
                <a:latin typeface="+mn-lt"/>
              </a:rPr>
              <a:t>possibile</a:t>
            </a:r>
            <a:r>
              <a:rPr lang="en-GB" altLang="it-IT" sz="3200" b="1" i="1" dirty="0" smtClean="0">
                <a:solidFill>
                  <a:srgbClr val="800000"/>
                </a:solidFill>
                <a:latin typeface="+mn-lt"/>
              </a:rPr>
              <a:t> </a:t>
            </a:r>
            <a:r>
              <a:rPr lang="en-GB" altLang="it-IT" sz="3200" b="1" i="1" dirty="0" err="1" smtClean="0">
                <a:solidFill>
                  <a:srgbClr val="800000"/>
                </a:solidFill>
                <a:latin typeface="+mn-lt"/>
              </a:rPr>
              <a:t>implementazione</a:t>
            </a:r>
            <a:r>
              <a:rPr lang="en-GB" altLang="it-IT" sz="3200" b="1" i="1" dirty="0" smtClean="0">
                <a:solidFill>
                  <a:srgbClr val="800000"/>
                </a:solidFill>
                <a:latin typeface="+mn-lt"/>
              </a:rPr>
              <a:t>: </a:t>
            </a:r>
            <a:r>
              <a:rPr lang="en-GB" altLang="it-IT" sz="3200" b="1" i="1" dirty="0" err="1" smtClean="0">
                <a:solidFill>
                  <a:srgbClr val="800000"/>
                </a:solidFill>
                <a:latin typeface="+mn-lt"/>
              </a:rPr>
              <a:t>il</a:t>
            </a:r>
            <a:r>
              <a:rPr lang="en-GB" altLang="it-IT" sz="3200" b="1" i="1" dirty="0" smtClean="0">
                <a:solidFill>
                  <a:srgbClr val="800000"/>
                </a:solidFill>
                <a:latin typeface="+mn-lt"/>
              </a:rPr>
              <a:t> file </a:t>
            </a:r>
            <a:r>
              <a:rPr lang="is-IS" altLang="it-IT" sz="3200" b="1" i="1" dirty="0" smtClean="0">
                <a:solidFill>
                  <a:srgbClr val="800000"/>
                </a:solidFill>
                <a:latin typeface="+mn-lt"/>
              </a:rPr>
              <a:t>punto.h</a:t>
            </a:r>
            <a:endParaRPr lang="it-IT" sz="3200" b="1" i="1" dirty="0">
              <a:solidFill>
                <a:srgbClr val="800000"/>
              </a:solidFill>
              <a:latin typeface="+mn-lt"/>
            </a:endParaRPr>
          </a:p>
        </p:txBody>
      </p:sp>
    </p:spTree>
    <p:extLst>
      <p:ext uri="{BB962C8B-B14F-4D97-AF65-F5344CB8AC3E}">
        <p14:creationId xmlns:p14="http://schemas.microsoft.com/office/powerpoint/2010/main" val="69429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18</a:t>
            </a:fld>
            <a:endParaRPr lang="it-IT"/>
          </a:p>
        </p:txBody>
      </p:sp>
      <p:sp>
        <p:nvSpPr>
          <p:cNvPr id="14" name="Text Box 13"/>
          <p:cNvSpPr txBox="1">
            <a:spLocks noChangeArrowheads="1"/>
          </p:cNvSpPr>
          <p:nvPr/>
        </p:nvSpPr>
        <p:spPr bwMode="auto">
          <a:xfrm>
            <a:off x="73971" y="1890904"/>
            <a:ext cx="4336473" cy="4872200"/>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a:latin typeface="+mn-lt"/>
                <a:cs typeface="Arial" panose="020B0604020202020204" pitchFamily="34" charset="0"/>
              </a:rPr>
              <a:t>#include &lt;</a:t>
            </a:r>
            <a:r>
              <a:rPr lang="en-GB" altLang="it-IT" dirty="0" err="1">
                <a:latin typeface="+mn-lt"/>
                <a:cs typeface="Arial" panose="020B0604020202020204" pitchFamily="34" charset="0"/>
              </a:rPr>
              <a:t>math.h</a:t>
            </a:r>
            <a:r>
              <a:rPr lang="en-GB" altLang="it-IT" dirty="0" smtClean="0">
                <a:latin typeface="+mn-lt"/>
                <a:cs typeface="Arial" panose="020B0604020202020204" pitchFamily="34" charset="0"/>
              </a:rPr>
              <a:t>&gt;</a:t>
            </a:r>
          </a:p>
          <a:p>
            <a:pPr eaLnBrk="1" hangingPunct="1">
              <a:buClr>
                <a:srgbClr val="000000"/>
              </a:buClr>
              <a:buSzPct val="100000"/>
            </a:pPr>
            <a:r>
              <a:rPr lang="en-GB" altLang="it-IT" dirty="0" smtClean="0">
                <a:latin typeface="+mn-lt"/>
                <a:cs typeface="Arial" panose="020B0604020202020204" pitchFamily="34" charset="0"/>
              </a:rPr>
              <a:t>#include “</a:t>
            </a:r>
            <a:r>
              <a:rPr lang="en-GB" altLang="it-IT" dirty="0" err="1" smtClean="0">
                <a:latin typeface="+mn-lt"/>
                <a:cs typeface="Arial" panose="020B0604020202020204" pitchFamily="34" charset="0"/>
              </a:rPr>
              <a:t>punto.h</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creaPunto</a:t>
            </a:r>
            <a:r>
              <a:rPr lang="en-GB" altLang="it-IT" dirty="0" smtClean="0">
                <a:latin typeface="+mn-lt"/>
                <a:cs typeface="Arial" panose="020B0604020202020204" pitchFamily="34" charset="0"/>
              </a:rPr>
              <a:t>(float x, float </a:t>
            </a:r>
            <a:r>
              <a:rPr lang="en-GB" altLang="it-IT" dirty="0">
                <a:latin typeface="+mn-lt"/>
                <a:cs typeface="Arial" panose="020B0604020202020204" pitchFamily="34" charset="0"/>
              </a:rPr>
              <a:t>y) {</a:t>
            </a:r>
            <a:endParaRPr lang="en-GB" altLang="it-IT" dirty="0" smtClean="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a:t>
            </a: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p.x</a:t>
            </a:r>
            <a:r>
              <a:rPr lang="en-GB" altLang="it-IT" dirty="0" smtClean="0">
                <a:latin typeface="+mn-lt"/>
                <a:cs typeface="Arial" panose="020B0604020202020204" pitchFamily="34" charset="0"/>
              </a:rPr>
              <a:t> = x;</a:t>
            </a: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p.y</a:t>
            </a:r>
            <a:r>
              <a:rPr lang="en-GB" altLang="it-IT" dirty="0" smtClean="0">
                <a:latin typeface="+mn-lt"/>
                <a:cs typeface="Arial" panose="020B0604020202020204" pitchFamily="34" charset="0"/>
              </a:rPr>
              <a:t> = y;</a:t>
            </a: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return p;</a:t>
            </a:r>
            <a:endParaRPr lang="en-GB" altLang="it-IT" dirty="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a:t>
            </a:r>
          </a:p>
          <a:p>
            <a:pPr eaLnBrk="1" hangingPunct="1">
              <a:buClr>
                <a:srgbClr val="000000"/>
              </a:buClr>
              <a:buSzPct val="100000"/>
            </a:pPr>
            <a:endParaRPr lang="en-GB" altLang="it-IT" dirty="0" smtClean="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float </a:t>
            </a:r>
            <a:r>
              <a:rPr lang="en-GB" altLang="it-IT" dirty="0" err="1">
                <a:latin typeface="+mn-lt"/>
                <a:cs typeface="Arial" panose="020B0604020202020204" pitchFamily="34" charset="0"/>
              </a:rPr>
              <a:t>ascissa</a:t>
            </a:r>
            <a:r>
              <a:rPr lang="en-GB" altLang="it-IT" dirty="0">
                <a:latin typeface="+mn-lt"/>
                <a:cs typeface="Arial" panose="020B0604020202020204" pitchFamily="34" charset="0"/>
              </a:rPr>
              <a:t>(</a:t>
            </a:r>
            <a:r>
              <a:rPr lang="en-GB" altLang="it-IT" dirty="0" err="1">
                <a:latin typeface="+mn-lt"/>
                <a:cs typeface="Arial" panose="020B0604020202020204" pitchFamily="34" charset="0"/>
              </a:rPr>
              <a:t>punto</a:t>
            </a:r>
            <a:r>
              <a:rPr lang="en-GB" altLang="it-IT" dirty="0">
                <a:latin typeface="+mn-lt"/>
                <a:cs typeface="Arial" panose="020B0604020202020204" pitchFamily="34" charset="0"/>
              </a:rPr>
              <a:t> p) {</a:t>
            </a:r>
          </a:p>
          <a:p>
            <a:pPr eaLnBrk="1" hangingPunct="1">
              <a:buClr>
                <a:srgbClr val="000000"/>
              </a:buClr>
              <a:buSzPct val="100000"/>
            </a:pPr>
            <a:r>
              <a:rPr lang="en-GB" altLang="it-IT" dirty="0">
                <a:latin typeface="+mn-lt"/>
                <a:cs typeface="Arial" panose="020B0604020202020204" pitchFamily="34" charset="0"/>
              </a:rPr>
              <a:t>		return </a:t>
            </a:r>
            <a:r>
              <a:rPr lang="en-GB" altLang="it-IT" dirty="0" err="1">
                <a:latin typeface="+mn-lt"/>
                <a:cs typeface="Arial" panose="020B0604020202020204" pitchFamily="34" charset="0"/>
              </a:rPr>
              <a:t>p.x</a:t>
            </a:r>
            <a:r>
              <a:rPr lang="en-GB" altLang="it-IT" dirty="0">
                <a:latin typeface="+mn-lt"/>
                <a:cs typeface="Arial" panose="020B0604020202020204" pitchFamily="34" charset="0"/>
              </a:rPr>
              <a:t>;</a:t>
            </a:r>
          </a:p>
          <a:p>
            <a:pPr eaLnBrk="1" hangingPunct="1">
              <a:buClr>
                <a:srgbClr val="000000"/>
              </a:buClr>
              <a:buSzPct val="100000"/>
            </a:pP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p:txBody>
      </p:sp>
      <p:sp>
        <p:nvSpPr>
          <p:cNvPr id="11" name="Rectangle 2"/>
          <p:cNvSpPr txBox="1">
            <a:spLocks noChangeArrowheads="1"/>
          </p:cNvSpPr>
          <p:nvPr/>
        </p:nvSpPr>
        <p:spPr bwMode="auto">
          <a:xfrm>
            <a:off x="457200" y="289113"/>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smtClean="0">
                <a:solidFill>
                  <a:srgbClr val="800000"/>
                </a:solidFill>
                <a:ea typeface="MS PGothic" charset="-128"/>
              </a:rPr>
              <a:t>punto</a:t>
            </a:r>
            <a:endParaRPr lang="en-GB" altLang="it-IT" sz="4000" b="1" dirty="0">
              <a:solidFill>
                <a:srgbClr val="C00000"/>
              </a:solidFill>
              <a:ea typeface="MS PGothic" charset="-128"/>
            </a:endParaRPr>
          </a:p>
        </p:txBody>
      </p:sp>
      <p:sp>
        <p:nvSpPr>
          <p:cNvPr id="17" name="Rettangolo 16"/>
          <p:cNvSpPr/>
          <p:nvPr/>
        </p:nvSpPr>
        <p:spPr>
          <a:xfrm>
            <a:off x="665904" y="1181111"/>
            <a:ext cx="7904728" cy="584775"/>
          </a:xfrm>
          <a:prstGeom prst="rect">
            <a:avLst/>
          </a:prstGeom>
        </p:spPr>
        <p:txBody>
          <a:bodyPr wrap="none">
            <a:spAutoFit/>
          </a:bodyPr>
          <a:lstStyle/>
          <a:p>
            <a:r>
              <a:rPr lang="en-GB" altLang="it-IT" sz="3200" b="1" i="1" dirty="0" err="1" smtClean="0">
                <a:solidFill>
                  <a:srgbClr val="800000"/>
                </a:solidFill>
                <a:latin typeface="+mn-lt"/>
              </a:rPr>
              <a:t>Una</a:t>
            </a:r>
            <a:r>
              <a:rPr lang="en-GB" altLang="it-IT" sz="3200" b="1" i="1" dirty="0" smtClean="0">
                <a:solidFill>
                  <a:srgbClr val="800000"/>
                </a:solidFill>
                <a:latin typeface="+mn-lt"/>
              </a:rPr>
              <a:t> </a:t>
            </a:r>
            <a:r>
              <a:rPr lang="en-GB" altLang="it-IT" sz="3200" b="1" i="1" dirty="0" err="1" smtClean="0">
                <a:solidFill>
                  <a:srgbClr val="800000"/>
                </a:solidFill>
                <a:latin typeface="+mn-lt"/>
              </a:rPr>
              <a:t>possibile</a:t>
            </a:r>
            <a:r>
              <a:rPr lang="en-GB" altLang="it-IT" sz="3200" b="1" i="1" dirty="0" smtClean="0">
                <a:solidFill>
                  <a:srgbClr val="800000"/>
                </a:solidFill>
                <a:latin typeface="+mn-lt"/>
              </a:rPr>
              <a:t> </a:t>
            </a:r>
            <a:r>
              <a:rPr lang="en-GB" altLang="it-IT" sz="3200" b="1" i="1" dirty="0" err="1" smtClean="0">
                <a:solidFill>
                  <a:srgbClr val="800000"/>
                </a:solidFill>
                <a:latin typeface="+mn-lt"/>
              </a:rPr>
              <a:t>implementazione</a:t>
            </a:r>
            <a:r>
              <a:rPr lang="en-GB" altLang="it-IT" sz="3200" b="1" i="1" dirty="0" smtClean="0">
                <a:solidFill>
                  <a:srgbClr val="800000"/>
                </a:solidFill>
                <a:latin typeface="+mn-lt"/>
              </a:rPr>
              <a:t>: </a:t>
            </a:r>
            <a:r>
              <a:rPr lang="en-GB" altLang="it-IT" sz="3200" b="1" i="1" dirty="0" err="1" smtClean="0">
                <a:solidFill>
                  <a:srgbClr val="800000"/>
                </a:solidFill>
                <a:latin typeface="+mn-lt"/>
              </a:rPr>
              <a:t>il</a:t>
            </a:r>
            <a:r>
              <a:rPr lang="en-GB" altLang="it-IT" sz="3200" b="1" i="1" dirty="0" smtClean="0">
                <a:solidFill>
                  <a:srgbClr val="800000"/>
                </a:solidFill>
                <a:latin typeface="+mn-lt"/>
              </a:rPr>
              <a:t> file </a:t>
            </a:r>
            <a:r>
              <a:rPr lang="is-IS" altLang="it-IT" sz="3200" b="1" i="1" dirty="0" smtClean="0">
                <a:solidFill>
                  <a:srgbClr val="800000"/>
                </a:solidFill>
                <a:latin typeface="+mn-lt"/>
              </a:rPr>
              <a:t>punto.c</a:t>
            </a:r>
            <a:endParaRPr lang="it-IT" sz="3200" b="1" i="1" dirty="0">
              <a:solidFill>
                <a:srgbClr val="800000"/>
              </a:solidFill>
              <a:latin typeface="+mn-lt"/>
            </a:endParaRPr>
          </a:p>
        </p:txBody>
      </p:sp>
      <p:sp>
        <p:nvSpPr>
          <p:cNvPr id="7" name="Text Box 13"/>
          <p:cNvSpPr txBox="1">
            <a:spLocks noChangeArrowheads="1"/>
          </p:cNvSpPr>
          <p:nvPr/>
        </p:nvSpPr>
        <p:spPr bwMode="auto">
          <a:xfrm>
            <a:off x="4493574" y="1890904"/>
            <a:ext cx="4608861" cy="4502868"/>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smtClean="0">
                <a:latin typeface="+mn-lt"/>
                <a:cs typeface="Arial" panose="020B0604020202020204" pitchFamily="34" charset="0"/>
              </a:rPr>
              <a:t>float </a:t>
            </a:r>
            <a:r>
              <a:rPr lang="en-GB" altLang="it-IT" dirty="0" err="1" smtClean="0">
                <a:latin typeface="+mn-lt"/>
                <a:cs typeface="Arial" panose="020B0604020202020204" pitchFamily="34" charset="0"/>
              </a:rPr>
              <a:t>ordinata</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 {</a:t>
            </a:r>
          </a:p>
          <a:p>
            <a:pPr eaLnBrk="1" hangingPunct="1">
              <a:buClr>
                <a:srgbClr val="000000"/>
              </a:buClr>
              <a:buSzPct val="100000"/>
            </a:pPr>
            <a:r>
              <a:rPr lang="en-GB" altLang="it-IT" dirty="0">
                <a:latin typeface="+mn-lt"/>
                <a:cs typeface="Arial" panose="020B0604020202020204" pitchFamily="34" charset="0"/>
              </a:rPr>
              <a:t>		return </a:t>
            </a:r>
            <a:r>
              <a:rPr lang="en-GB" altLang="it-IT" dirty="0" err="1" smtClean="0">
                <a:latin typeface="+mn-lt"/>
                <a:cs typeface="Arial" panose="020B0604020202020204" pitchFamily="34" charset="0"/>
              </a:rPr>
              <a:t>p.y</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endParaRPr lang="en-GB" altLang="it-IT" dirty="0" smtClean="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float </a:t>
            </a:r>
            <a:r>
              <a:rPr lang="en-GB" altLang="it-IT" dirty="0" err="1" smtClean="0">
                <a:latin typeface="+mn-lt"/>
                <a:cs typeface="Arial" panose="020B0604020202020204" pitchFamily="34" charset="0"/>
              </a:rPr>
              <a:t>distanza</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p1,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p2) </a:t>
            </a:r>
            <a:r>
              <a:rPr lang="en-GB" altLang="it-IT" dirty="0">
                <a:latin typeface="+mn-lt"/>
                <a:cs typeface="Arial" panose="020B0604020202020204" pitchFamily="34" charset="0"/>
              </a:rPr>
              <a:t>{</a:t>
            </a:r>
            <a:endParaRPr lang="en-GB" altLang="it-IT" dirty="0" smtClean="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float dx = p1.x – p2.x;</a:t>
            </a:r>
          </a:p>
          <a:p>
            <a:pPr eaLnBrk="1" hangingPunct="1">
              <a:buClr>
                <a:srgbClr val="000000"/>
              </a:buClr>
              <a:buSzPct val="100000"/>
            </a:pPr>
            <a:r>
              <a:rPr lang="en-US" altLang="it-IT" dirty="0">
                <a:latin typeface="+mn-lt"/>
                <a:cs typeface="Arial" panose="020B0604020202020204" pitchFamily="34" charset="0"/>
              </a:rPr>
              <a:t>	</a:t>
            </a:r>
            <a:r>
              <a:rPr lang="en-US" altLang="it-IT" dirty="0" smtClean="0">
                <a:latin typeface="+mn-lt"/>
                <a:cs typeface="Arial" panose="020B0604020202020204" pitchFamily="34" charset="0"/>
              </a:rPr>
              <a:t>	float </a:t>
            </a:r>
            <a:r>
              <a:rPr lang="en-US" altLang="it-IT" dirty="0" err="1" smtClean="0">
                <a:latin typeface="+mn-lt"/>
                <a:cs typeface="Arial" panose="020B0604020202020204" pitchFamily="34" charset="0"/>
              </a:rPr>
              <a:t>dy</a:t>
            </a:r>
            <a:r>
              <a:rPr lang="en-US" altLang="it-IT" dirty="0" smtClean="0">
                <a:latin typeface="+mn-lt"/>
                <a:cs typeface="Arial" panose="020B0604020202020204" pitchFamily="34" charset="0"/>
              </a:rPr>
              <a:t> </a:t>
            </a:r>
            <a:r>
              <a:rPr lang="en-US" altLang="it-IT" dirty="0">
                <a:latin typeface="+mn-lt"/>
                <a:cs typeface="Arial" panose="020B0604020202020204" pitchFamily="34" charset="0"/>
              </a:rPr>
              <a:t>= </a:t>
            </a:r>
            <a:r>
              <a:rPr lang="en-US" altLang="it-IT" dirty="0" smtClean="0">
                <a:latin typeface="+mn-lt"/>
                <a:cs typeface="Arial" panose="020B0604020202020204" pitchFamily="34" charset="0"/>
              </a:rPr>
              <a:t>p1.y </a:t>
            </a:r>
            <a:r>
              <a:rPr lang="en-US" altLang="it-IT" dirty="0">
                <a:latin typeface="+mn-lt"/>
                <a:cs typeface="Arial" panose="020B0604020202020204" pitchFamily="34" charset="0"/>
              </a:rPr>
              <a:t>– </a:t>
            </a:r>
            <a:r>
              <a:rPr lang="en-US" altLang="it-IT" dirty="0" smtClean="0">
                <a:latin typeface="+mn-lt"/>
                <a:cs typeface="Arial" panose="020B0604020202020204" pitchFamily="34" charset="0"/>
              </a:rPr>
              <a:t>p2.y;</a:t>
            </a:r>
            <a:endParaRPr lang="en-US"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float d = </a:t>
            </a:r>
            <a:r>
              <a:rPr lang="en-GB" altLang="it-IT" dirty="0" err="1" smtClean="0">
                <a:latin typeface="+mn-lt"/>
                <a:cs typeface="Arial" panose="020B0604020202020204" pitchFamily="34" charset="0"/>
              </a:rPr>
              <a:t>sqrt</a:t>
            </a:r>
            <a:r>
              <a:rPr lang="en-GB" altLang="it-IT" dirty="0" smtClean="0">
                <a:latin typeface="+mn-lt"/>
                <a:cs typeface="Arial" panose="020B0604020202020204" pitchFamily="34" charset="0"/>
              </a:rPr>
              <a:t>(dx*dx + </a:t>
            </a:r>
            <a:r>
              <a:rPr lang="en-GB" altLang="it-IT" dirty="0" err="1" smtClean="0">
                <a:latin typeface="+mn-lt"/>
                <a:cs typeface="Arial" panose="020B0604020202020204" pitchFamily="34" charset="0"/>
              </a:rPr>
              <a:t>dy</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dy</a:t>
            </a:r>
            <a:r>
              <a:rPr lang="en-GB" altLang="it-IT" dirty="0" smtClean="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return d;</a:t>
            </a:r>
          </a:p>
          <a:p>
            <a:pPr eaLnBrk="1" hangingPunct="1">
              <a:buClr>
                <a:srgbClr val="000000"/>
              </a:buClr>
              <a:buSzPct val="100000"/>
            </a:pPr>
            <a:r>
              <a:rPr lang="en-GB" altLang="it-IT" dirty="0" smtClean="0">
                <a:latin typeface="+mn-lt"/>
                <a:cs typeface="Arial" panose="020B0604020202020204" pitchFamily="34" charset="0"/>
              </a:rPr>
              <a:t>}</a:t>
            </a: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endParaRPr lang="en-GB" altLang="it-IT" dirty="0" smtClean="0">
              <a:latin typeface="+mn-lt"/>
              <a:cs typeface="Arial" panose="020B0604020202020204" pitchFamily="34" charset="0"/>
            </a:endParaRPr>
          </a:p>
        </p:txBody>
      </p:sp>
    </p:spTree>
    <p:extLst>
      <p:ext uri="{BB962C8B-B14F-4D97-AF65-F5344CB8AC3E}">
        <p14:creationId xmlns:p14="http://schemas.microsoft.com/office/powerpoint/2010/main" val="52061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19</a:t>
            </a:fld>
            <a:endParaRPr lang="en-GB" altLang="it-IT" sz="1400">
              <a:latin typeface="Times New Roman" charset="0"/>
            </a:endParaRPr>
          </a:p>
        </p:txBody>
      </p:sp>
      <p:sp>
        <p:nvSpPr>
          <p:cNvPr id="12291" name="Rectangle 2"/>
          <p:cNvSpPr>
            <a:spLocks noGrp="1" noChangeArrowheads="1"/>
          </p:cNvSpPr>
          <p:nvPr>
            <p:ph type="title"/>
          </p:nvPr>
        </p:nvSpPr>
        <p:spPr>
          <a:xfrm>
            <a:off x="457200" y="181537"/>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err="1" smtClean="0">
                <a:solidFill>
                  <a:srgbClr val="0070C0"/>
                </a:solidFill>
                <a:ea typeface="MS PGothic" charset="-128"/>
              </a:rPr>
              <a:t>Usiamo</a:t>
            </a:r>
            <a:r>
              <a:rPr lang="en-GB" altLang="it-IT" sz="4800" b="1" dirty="0" smtClean="0">
                <a:solidFill>
                  <a:srgbClr val="0070C0"/>
                </a:solidFill>
                <a:ea typeface="MS PGothic" charset="-128"/>
              </a:rPr>
              <a:t> </a:t>
            </a:r>
            <a:r>
              <a:rPr lang="en-GB" altLang="it-IT" sz="4800" b="1" dirty="0" err="1" smtClean="0">
                <a:solidFill>
                  <a:srgbClr val="0070C0"/>
                </a:solidFill>
                <a:ea typeface="MS PGothic" charset="-128"/>
              </a:rPr>
              <a:t>l’ADT</a:t>
            </a:r>
            <a:r>
              <a:rPr lang="en-GB" altLang="it-IT" sz="4800" b="1" dirty="0" smtClean="0">
                <a:solidFill>
                  <a:srgbClr val="0070C0"/>
                </a:solidFill>
                <a:ea typeface="MS PGothic" charset="-128"/>
              </a:rPr>
              <a:t> </a:t>
            </a:r>
            <a:r>
              <a:rPr lang="en-GB" altLang="it-IT" sz="4800" b="1" dirty="0" err="1" smtClean="0">
                <a:solidFill>
                  <a:srgbClr val="0070C0"/>
                </a:solidFill>
                <a:ea typeface="MS PGothic" charset="-128"/>
              </a:rPr>
              <a:t>punto</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09283" y="1358154"/>
            <a:ext cx="8511988" cy="4800600"/>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Realizzare</a:t>
            </a:r>
            <a:r>
              <a:rPr lang="en-GB" altLang="it-IT" dirty="0" smtClean="0">
                <a:ea typeface="MS PGothic" charset="-128"/>
              </a:rPr>
              <a:t> un </a:t>
            </a:r>
            <a:r>
              <a:rPr lang="en-GB" altLang="it-IT" dirty="0" err="1" smtClean="0">
                <a:ea typeface="MS PGothic" charset="-128"/>
              </a:rPr>
              <a:t>programma</a:t>
            </a:r>
            <a:r>
              <a:rPr lang="en-GB" altLang="it-IT" dirty="0" smtClean="0">
                <a:ea typeface="MS PGothic" charset="-128"/>
              </a:rPr>
              <a:t> </a:t>
            </a:r>
            <a:r>
              <a:rPr lang="en-GB" altLang="it-IT" dirty="0" err="1" smtClean="0">
                <a:ea typeface="MS PGothic" charset="-128"/>
              </a:rPr>
              <a:t>che</a:t>
            </a:r>
            <a:r>
              <a:rPr lang="en-GB" altLang="it-IT" dirty="0" smtClean="0">
                <a:ea typeface="MS PGothic" charset="-128"/>
              </a:rPr>
              <a:t> </a:t>
            </a:r>
            <a:r>
              <a:rPr lang="en-GB" altLang="it-IT" dirty="0" err="1" smtClean="0">
                <a:ea typeface="MS PGothic" charset="-128"/>
              </a:rPr>
              <a:t>prende</a:t>
            </a:r>
            <a:r>
              <a:rPr lang="en-GB" altLang="it-IT" dirty="0" smtClean="0">
                <a:ea typeface="MS PGothic" charset="-128"/>
              </a:rPr>
              <a:t> in </a:t>
            </a:r>
            <a:r>
              <a:rPr lang="en-GB" altLang="it-IT" dirty="0" err="1" smtClean="0">
                <a:ea typeface="MS PGothic" charset="-128"/>
              </a:rPr>
              <a:t>ingresso</a:t>
            </a:r>
            <a:r>
              <a:rPr lang="en-GB" altLang="it-IT" dirty="0" smtClean="0">
                <a:ea typeface="MS PGothic" charset="-128"/>
              </a:rPr>
              <a:t> </a:t>
            </a:r>
            <a:r>
              <a:rPr lang="en-GB" altLang="it-IT" dirty="0" err="1" smtClean="0">
                <a:ea typeface="MS PGothic" charset="-128"/>
              </a:rPr>
              <a:t>una</a:t>
            </a:r>
            <a:r>
              <a:rPr lang="en-GB" altLang="it-IT" dirty="0" smtClean="0">
                <a:ea typeface="MS PGothic" charset="-128"/>
              </a:rPr>
              <a:t> </a:t>
            </a:r>
            <a:r>
              <a:rPr lang="en-GB" altLang="it-IT" dirty="0" err="1" smtClean="0">
                <a:ea typeface="MS PGothic" charset="-128"/>
              </a:rPr>
              <a:t>sequenza</a:t>
            </a:r>
            <a:r>
              <a:rPr lang="en-GB" altLang="it-IT" dirty="0" smtClean="0">
                <a:ea typeface="MS PGothic" charset="-128"/>
              </a:rPr>
              <a:t> di </a:t>
            </a:r>
            <a:r>
              <a:rPr lang="en-GB" altLang="it-IT" dirty="0" err="1" smtClean="0">
                <a:ea typeface="MS PGothic" charset="-128"/>
              </a:rPr>
              <a:t>punti</a:t>
            </a:r>
            <a:r>
              <a:rPr lang="en-GB" altLang="it-IT" dirty="0" smtClean="0">
                <a:ea typeface="MS PGothic" charset="-128"/>
              </a:rPr>
              <a:t> e un </a:t>
            </a:r>
            <a:r>
              <a:rPr lang="en-GB" altLang="it-IT" dirty="0" err="1" smtClean="0">
                <a:ea typeface="MS PGothic" charset="-128"/>
              </a:rPr>
              <a:t>numero</a:t>
            </a:r>
            <a:r>
              <a:rPr lang="en-GB" altLang="it-IT" dirty="0" smtClean="0">
                <a:ea typeface="MS PGothic" charset="-128"/>
              </a:rPr>
              <a:t> </a:t>
            </a:r>
            <a:r>
              <a:rPr lang="en-GB" altLang="it-IT" dirty="0" err="1" smtClean="0">
                <a:ea typeface="MS PGothic" charset="-128"/>
              </a:rPr>
              <a:t>reale</a:t>
            </a:r>
            <a:r>
              <a:rPr lang="en-GB" altLang="it-IT" dirty="0" smtClean="0">
                <a:ea typeface="MS PGothic" charset="-128"/>
              </a:rPr>
              <a:t> d e </a:t>
            </a:r>
            <a:r>
              <a:rPr lang="en-GB" altLang="it-IT" dirty="0" err="1" smtClean="0">
                <a:ea typeface="MS PGothic" charset="-128"/>
              </a:rPr>
              <a:t>restituisce</a:t>
            </a:r>
            <a:r>
              <a:rPr lang="en-GB" altLang="it-IT" dirty="0" smtClean="0">
                <a:ea typeface="MS PGothic" charset="-128"/>
              </a:rPr>
              <a:t> </a:t>
            </a:r>
            <a:r>
              <a:rPr lang="en-GB" altLang="it-IT" dirty="0" err="1" smtClean="0">
                <a:ea typeface="MS PGothic" charset="-128"/>
              </a:rPr>
              <a:t>il</a:t>
            </a:r>
            <a:r>
              <a:rPr lang="en-GB" altLang="it-IT" dirty="0" smtClean="0">
                <a:ea typeface="MS PGothic" charset="-128"/>
              </a:rPr>
              <a:t> </a:t>
            </a:r>
            <a:r>
              <a:rPr lang="en-GB" altLang="it-IT" dirty="0" err="1" smtClean="0">
                <a:ea typeface="MS PGothic" charset="-128"/>
              </a:rPr>
              <a:t>numero</a:t>
            </a:r>
            <a:r>
              <a:rPr lang="en-GB" altLang="it-IT" dirty="0" smtClean="0">
                <a:ea typeface="MS PGothic" charset="-128"/>
              </a:rPr>
              <a:t> di m </a:t>
            </a:r>
            <a:r>
              <a:rPr lang="en-GB" altLang="it-IT" dirty="0" err="1" smtClean="0">
                <a:ea typeface="MS PGothic" charset="-128"/>
              </a:rPr>
              <a:t>coppie</a:t>
            </a:r>
            <a:r>
              <a:rPr lang="en-GB" altLang="it-IT" dirty="0" smtClean="0">
                <a:ea typeface="MS PGothic" charset="-128"/>
              </a:rPr>
              <a:t> di </a:t>
            </a:r>
            <a:r>
              <a:rPr lang="en-GB" altLang="it-IT" dirty="0" err="1" smtClean="0">
                <a:ea typeface="MS PGothic" charset="-128"/>
              </a:rPr>
              <a:t>punti</a:t>
            </a:r>
            <a:r>
              <a:rPr lang="en-GB" altLang="it-IT" dirty="0" smtClean="0">
                <a:ea typeface="MS PGothic" charset="-128"/>
              </a:rPr>
              <a:t> </a:t>
            </a:r>
            <a:r>
              <a:rPr lang="en-GB" altLang="it-IT" dirty="0" err="1" smtClean="0">
                <a:ea typeface="MS PGothic" charset="-128"/>
              </a:rPr>
              <a:t>che</a:t>
            </a:r>
            <a:r>
              <a:rPr lang="en-GB" altLang="it-IT" dirty="0" smtClean="0">
                <a:ea typeface="MS PGothic" charset="-128"/>
              </a:rPr>
              <a:t> </a:t>
            </a:r>
            <a:r>
              <a:rPr lang="en-GB" altLang="it-IT" dirty="0" err="1" smtClean="0">
                <a:ea typeface="MS PGothic" charset="-128"/>
              </a:rPr>
              <a:t>hanno</a:t>
            </a:r>
            <a:r>
              <a:rPr lang="en-GB" altLang="it-IT" dirty="0" smtClean="0">
                <a:ea typeface="MS PGothic" charset="-128"/>
              </a:rPr>
              <a:t> </a:t>
            </a:r>
            <a:r>
              <a:rPr lang="en-GB" altLang="it-IT" dirty="0" err="1" smtClean="0">
                <a:ea typeface="MS PGothic" charset="-128"/>
              </a:rPr>
              <a:t>distanza</a:t>
            </a:r>
            <a:r>
              <a:rPr lang="en-GB" altLang="it-IT" dirty="0" smtClean="0">
                <a:ea typeface="MS PGothic" charset="-128"/>
              </a:rPr>
              <a:t> </a:t>
            </a:r>
            <a:r>
              <a:rPr lang="en-GB" altLang="it-IT" dirty="0" err="1" smtClean="0">
                <a:ea typeface="MS PGothic" charset="-128"/>
              </a:rPr>
              <a:t>minore</a:t>
            </a:r>
            <a:r>
              <a:rPr lang="en-GB" altLang="it-IT" dirty="0" smtClean="0">
                <a:ea typeface="MS PGothic" charset="-128"/>
              </a:rPr>
              <a:t> di d</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sz="3600" dirty="0">
              <a:ea typeface="MS PGothic" charset="-128"/>
            </a:endParaRPr>
          </a:p>
        </p:txBody>
      </p:sp>
    </p:spTree>
    <p:extLst>
      <p:ext uri="{BB962C8B-B14F-4D97-AF65-F5344CB8AC3E}">
        <p14:creationId xmlns:p14="http://schemas.microsoft.com/office/powerpoint/2010/main" val="177564916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it-IT" altLang="it-IT" sz="4000" b="1">
                <a:solidFill>
                  <a:srgbClr val="0070C0"/>
                </a:solidFill>
                <a:ea typeface="MS PGothic" charset="-128"/>
              </a:rPr>
              <a:t>Astrazione Dati e Funzionale</a:t>
            </a:r>
          </a:p>
        </p:txBody>
      </p:sp>
      <p:sp>
        <p:nvSpPr>
          <p:cNvPr id="6147" name="Rectangle 3"/>
          <p:cNvSpPr>
            <a:spLocks noGrp="1" noChangeArrowheads="1"/>
          </p:cNvSpPr>
          <p:nvPr>
            <p:ph type="body" idx="1"/>
          </p:nvPr>
        </p:nvSpPr>
        <p:spPr>
          <a:xfrm>
            <a:off x="258763" y="1268413"/>
            <a:ext cx="8426450" cy="4975225"/>
          </a:xfrm>
        </p:spPr>
        <p:txBody>
          <a:bodyPr/>
          <a:lstStyle/>
          <a:p>
            <a:pPr eaLnBrk="1" hangingPunct="1"/>
            <a:r>
              <a:rPr lang="it-IT" altLang="it-IT" sz="2400" dirty="0">
                <a:ea typeface="MS PGothic" charset="-128"/>
              </a:rPr>
              <a:t>L’astrazione </a:t>
            </a:r>
            <a:r>
              <a:rPr lang="it-IT" altLang="it-IT" sz="2400" dirty="0" smtClean="0">
                <a:ea typeface="MS PGothic" charset="-128"/>
              </a:rPr>
              <a:t>dati </a:t>
            </a:r>
            <a:r>
              <a:rPr lang="it-IT" altLang="it-IT" sz="2400" dirty="0">
                <a:ea typeface="MS PGothic" charset="-128"/>
              </a:rPr>
              <a:t>ricalca ed estende il concetto di astrazione funzionale. Così come l'astrazione funzionale permette di ampliare l'insieme dei modi di operare sui dati, cioè gli operatori sui tipi di dati già disponibili, l’astrazione di dati permette di ampliare i tipi di dati disponibili attraverso l'introduzione sia di nuovi tipi di dati che di nuovi operatori.</a:t>
            </a:r>
            <a:br>
              <a:rPr lang="it-IT" altLang="it-IT" sz="2400" dirty="0">
                <a:ea typeface="MS PGothic" charset="-128"/>
              </a:rPr>
            </a:br>
            <a:endParaRPr lang="it-IT" altLang="it-IT" sz="2400" dirty="0">
              <a:ea typeface="MS PGothic" charset="-128"/>
            </a:endParaRPr>
          </a:p>
          <a:p>
            <a:pPr eaLnBrk="1" hangingPunct="1"/>
            <a:r>
              <a:rPr lang="it-IT" altLang="it-IT" sz="2400" dirty="0">
                <a:ea typeface="MS PGothic" charset="-128"/>
              </a:rPr>
              <a:t>L’astrazione funzionale stimola gli sforzi per evidenziare operazioni ricorrenti o ben caratterizzate all’interno della soluzione di un problema.</a:t>
            </a:r>
            <a:br>
              <a:rPr lang="it-IT" altLang="it-IT" sz="2400" dirty="0">
                <a:ea typeface="MS PGothic" charset="-128"/>
              </a:rPr>
            </a:br>
            <a:endParaRPr lang="it-IT" altLang="it-IT" sz="2400" dirty="0">
              <a:ea typeface="MS PGothic" charset="-128"/>
            </a:endParaRPr>
          </a:p>
          <a:p>
            <a:pPr eaLnBrk="1" hangingPunct="1"/>
            <a:r>
              <a:rPr lang="it-IT" altLang="it-IT" sz="2400" dirty="0">
                <a:ea typeface="MS PGothic" charset="-128"/>
              </a:rPr>
              <a:t>L’astrazione di dati sollecita ad individuare le organizzazioni dei dati più adatte alla soluzione del problema.</a:t>
            </a:r>
            <a:endParaRPr lang="it-IT" altLang="it-IT" sz="3600" dirty="0">
              <a:ea typeface="MS PGothic"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20</a:t>
            </a:fld>
            <a:endParaRPr lang="en-GB" altLang="it-IT" sz="1400">
              <a:latin typeface="Times New Roman" charset="0"/>
            </a:endParaRPr>
          </a:p>
        </p:txBody>
      </p:sp>
      <p:sp>
        <p:nvSpPr>
          <p:cNvPr id="12291" name="Rectangle 2"/>
          <p:cNvSpPr>
            <a:spLocks noGrp="1" noChangeArrowheads="1"/>
          </p:cNvSpPr>
          <p:nvPr>
            <p:ph type="title"/>
          </p:nvPr>
        </p:nvSpPr>
        <p:spPr>
          <a:xfrm>
            <a:off x="457200" y="181537"/>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err="1" smtClean="0">
                <a:solidFill>
                  <a:srgbClr val="0070C0"/>
                </a:solidFill>
                <a:ea typeface="MS PGothic" charset="-128"/>
              </a:rPr>
              <a:t>Specifica</a:t>
            </a:r>
            <a:r>
              <a:rPr lang="en-GB" altLang="it-IT" sz="4800" b="1" dirty="0" smtClean="0">
                <a:solidFill>
                  <a:srgbClr val="0070C0"/>
                </a:solidFill>
                <a:ea typeface="MS PGothic" charset="-128"/>
              </a:rPr>
              <a:t> del </a:t>
            </a:r>
            <a:r>
              <a:rPr lang="en-GB" altLang="it-IT" sz="4800" b="1" dirty="0" err="1" smtClean="0">
                <a:solidFill>
                  <a:srgbClr val="0070C0"/>
                </a:solidFill>
                <a:ea typeface="MS PGothic" charset="-128"/>
              </a:rPr>
              <a:t>programma</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09283" y="1094911"/>
            <a:ext cx="8511988" cy="5278179"/>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Specifica</a:t>
            </a:r>
            <a:endParaRPr lang="en-GB" altLang="it-IT"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Dati</a:t>
            </a:r>
            <a:r>
              <a:rPr lang="en-GB" altLang="it-IT" dirty="0" smtClean="0">
                <a:ea typeface="MS PGothic" charset="-128"/>
              </a:rPr>
              <a:t> di </a:t>
            </a:r>
            <a:r>
              <a:rPr lang="en-GB" altLang="it-IT" dirty="0" err="1" smtClean="0">
                <a:ea typeface="MS PGothic" charset="-128"/>
              </a:rPr>
              <a:t>ingresso</a:t>
            </a:r>
            <a:endParaRPr lang="en-GB" altLang="it-IT" dirty="0" smtClean="0">
              <a:ea typeface="MS PGothic" charset="-128"/>
            </a:endParaRP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una</a:t>
            </a:r>
            <a:r>
              <a:rPr lang="en-GB" altLang="it-IT" dirty="0" smtClean="0">
                <a:ea typeface="MS PGothic" charset="-128"/>
              </a:rPr>
              <a:t> </a:t>
            </a:r>
            <a:r>
              <a:rPr lang="en-GB" altLang="it-IT" dirty="0" err="1" smtClean="0">
                <a:ea typeface="MS PGothic" charset="-128"/>
              </a:rPr>
              <a:t>sequenza</a:t>
            </a:r>
            <a:r>
              <a:rPr lang="en-GB" altLang="it-IT" dirty="0" smtClean="0">
                <a:ea typeface="MS PGothic" charset="-128"/>
              </a:rPr>
              <a:t> </a:t>
            </a:r>
            <a:r>
              <a:rPr lang="en-GB" altLang="it-IT" dirty="0" err="1" smtClean="0">
                <a:solidFill>
                  <a:schemeClr val="accent2"/>
                </a:solidFill>
                <a:ea typeface="Courier New" charset="0"/>
                <a:cs typeface="Courier New" charset="0"/>
              </a:rPr>
              <a:t>sp</a:t>
            </a:r>
            <a:r>
              <a:rPr lang="en-GB" altLang="it-IT" dirty="0" smtClean="0">
                <a:solidFill>
                  <a:schemeClr val="accent2"/>
                </a:solidFill>
                <a:ea typeface="MS PGothic" charset="-128"/>
              </a:rPr>
              <a:t> </a:t>
            </a:r>
            <a:r>
              <a:rPr lang="en-GB" altLang="it-IT" dirty="0" smtClean="0">
                <a:ea typeface="MS PGothic" charset="-128"/>
              </a:rPr>
              <a:t>di </a:t>
            </a:r>
            <a:r>
              <a:rPr lang="en-GB" altLang="it-IT" dirty="0" err="1" smtClean="0">
                <a:ea typeface="MS PGothic" charset="-128"/>
              </a:rPr>
              <a:t>punti</a:t>
            </a:r>
            <a:endParaRPr lang="en-GB" altLang="it-IT" dirty="0" smtClean="0">
              <a:ea typeface="MS PGothic" charset="-128"/>
            </a:endParaRP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un </a:t>
            </a:r>
            <a:r>
              <a:rPr lang="en-GB" altLang="it-IT" dirty="0" err="1" smtClean="0">
                <a:ea typeface="MS PGothic" charset="-128"/>
              </a:rPr>
              <a:t>numero</a:t>
            </a:r>
            <a:r>
              <a:rPr lang="en-GB" altLang="it-IT" dirty="0" smtClean="0">
                <a:ea typeface="MS PGothic" charset="-128"/>
              </a:rPr>
              <a:t> </a:t>
            </a:r>
            <a:r>
              <a:rPr lang="en-GB" altLang="it-IT" dirty="0" err="1" smtClean="0">
                <a:ea typeface="MS PGothic" charset="-128"/>
              </a:rPr>
              <a:t>reale</a:t>
            </a:r>
            <a:r>
              <a:rPr lang="en-GB" altLang="it-IT" dirty="0" smtClean="0">
                <a:ea typeface="MS PGothic" charset="-128"/>
              </a:rPr>
              <a:t> </a:t>
            </a:r>
            <a:r>
              <a:rPr lang="en-GB" altLang="it-IT" dirty="0" smtClean="0">
                <a:solidFill>
                  <a:schemeClr val="accent2"/>
                </a:solidFill>
                <a:ea typeface="Courier New" charset="0"/>
                <a:cs typeface="Courier New" charset="0"/>
              </a:rPr>
              <a:t>d</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Dati</a:t>
            </a:r>
            <a:r>
              <a:rPr lang="en-GB" altLang="it-IT" dirty="0" smtClean="0">
                <a:ea typeface="MS PGothic" charset="-128"/>
              </a:rPr>
              <a:t> di </a:t>
            </a:r>
            <a:r>
              <a:rPr lang="en-GB" altLang="it-IT" dirty="0" err="1" smtClean="0">
                <a:ea typeface="MS PGothic" charset="-128"/>
              </a:rPr>
              <a:t>uscita</a:t>
            </a:r>
            <a:endParaRPr lang="en-GB" altLang="it-IT" dirty="0" smtClean="0">
              <a:ea typeface="MS PGothic" charset="-128"/>
            </a:endParaRP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un </a:t>
            </a:r>
            <a:r>
              <a:rPr lang="en-GB" altLang="it-IT" dirty="0" err="1" smtClean="0">
                <a:ea typeface="MS PGothic" charset="-128"/>
              </a:rPr>
              <a:t>intero</a:t>
            </a:r>
            <a:r>
              <a:rPr lang="en-GB" altLang="it-IT" dirty="0" smtClean="0">
                <a:ea typeface="MS PGothic" charset="-128"/>
              </a:rPr>
              <a:t> </a:t>
            </a:r>
            <a:r>
              <a:rPr lang="en-GB" altLang="it-IT" dirty="0" smtClean="0">
                <a:solidFill>
                  <a:schemeClr val="accent2"/>
                </a:solidFill>
                <a:ea typeface="Courier New" charset="0"/>
                <a:cs typeface="Courier New" charset="0"/>
              </a:rPr>
              <a:t>m</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Precondizione</a:t>
            </a:r>
            <a:endParaRPr lang="en-GB" altLang="it-IT" dirty="0" smtClean="0">
              <a:ea typeface="MS PGothic" charset="-128"/>
            </a:endParaRP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solidFill>
                  <a:schemeClr val="accent2"/>
                </a:solidFill>
                <a:ea typeface="Courier New" charset="0"/>
                <a:cs typeface="Courier New" charset="0"/>
              </a:rPr>
              <a:t>sp</a:t>
            </a:r>
            <a:r>
              <a:rPr lang="en-GB" altLang="it-IT" dirty="0" smtClean="0">
                <a:solidFill>
                  <a:schemeClr val="accent2"/>
                </a:solidFill>
                <a:ea typeface="MS PGothic" charset="-128"/>
              </a:rPr>
              <a:t> </a:t>
            </a:r>
            <a:r>
              <a:rPr lang="en-GB" altLang="it-IT" dirty="0" smtClean="0">
                <a:ea typeface="MS PGothic" charset="-128"/>
              </a:rPr>
              <a:t>non </a:t>
            </a:r>
            <a:r>
              <a:rPr lang="en-GB" altLang="it-IT" dirty="0" err="1" smtClean="0">
                <a:ea typeface="MS PGothic" charset="-128"/>
              </a:rPr>
              <a:t>vuota</a:t>
            </a:r>
            <a:endParaRPr lang="en-GB" altLang="it-IT" dirty="0" smtClean="0">
              <a:latin typeface="Courier New" charset="0"/>
              <a:ea typeface="Courier New" charset="0"/>
              <a:cs typeface="Courier New" charset="0"/>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Postcondizione</a:t>
            </a:r>
            <a:endParaRPr lang="en-GB" altLang="it-IT" dirty="0" smtClean="0">
              <a:ea typeface="MS PGothic" charset="-128"/>
            </a:endParaRP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solidFill>
                  <a:schemeClr val="accent2"/>
                </a:solidFill>
                <a:ea typeface="Courier New" charset="0"/>
                <a:cs typeface="Courier New" charset="0"/>
              </a:rPr>
              <a:t>m</a:t>
            </a:r>
            <a:r>
              <a:rPr lang="en-GB" altLang="it-IT" dirty="0" smtClean="0">
                <a:solidFill>
                  <a:schemeClr val="accent2"/>
                </a:solidFill>
                <a:ea typeface="MS PGothic" charset="-128"/>
              </a:rPr>
              <a:t> </a:t>
            </a:r>
            <a:r>
              <a:rPr lang="en-GB" altLang="it-IT" dirty="0" err="1" smtClean="0">
                <a:ea typeface="MS PGothic" charset="-128"/>
              </a:rPr>
              <a:t>è</a:t>
            </a:r>
            <a:r>
              <a:rPr lang="en-GB" altLang="it-IT" dirty="0" smtClean="0">
                <a:ea typeface="MS PGothic" charset="-128"/>
              </a:rPr>
              <a:t> </a:t>
            </a:r>
            <a:r>
              <a:rPr lang="en-GB" altLang="it-IT" dirty="0" err="1" smtClean="0">
                <a:ea typeface="MS PGothic" charset="-128"/>
              </a:rPr>
              <a:t>il</a:t>
            </a:r>
            <a:r>
              <a:rPr lang="en-GB" altLang="it-IT" dirty="0" smtClean="0">
                <a:ea typeface="MS PGothic" charset="-128"/>
              </a:rPr>
              <a:t> </a:t>
            </a:r>
            <a:r>
              <a:rPr lang="en-GB" altLang="it-IT" dirty="0" err="1" smtClean="0">
                <a:ea typeface="MS PGothic" charset="-128"/>
              </a:rPr>
              <a:t>numero</a:t>
            </a:r>
            <a:r>
              <a:rPr lang="en-GB" altLang="it-IT" dirty="0" smtClean="0">
                <a:ea typeface="MS PGothic" charset="-128"/>
              </a:rPr>
              <a:t> di </a:t>
            </a:r>
            <a:r>
              <a:rPr lang="en-GB" altLang="it-IT" dirty="0" err="1" smtClean="0">
                <a:ea typeface="MS PGothic" charset="-128"/>
              </a:rPr>
              <a:t>coppie</a:t>
            </a:r>
            <a:r>
              <a:rPr lang="en-GB" altLang="it-IT" dirty="0" smtClean="0">
                <a:ea typeface="MS PGothic" charset="-128"/>
              </a:rPr>
              <a:t> di </a:t>
            </a:r>
            <a:r>
              <a:rPr lang="en-GB" altLang="it-IT" dirty="0" err="1" smtClean="0">
                <a:ea typeface="MS PGothic" charset="-128"/>
              </a:rPr>
              <a:t>punti</a:t>
            </a:r>
            <a:r>
              <a:rPr lang="en-GB" altLang="it-IT" dirty="0" smtClean="0">
                <a:ea typeface="MS PGothic" charset="-128"/>
              </a:rPr>
              <a:t> </a:t>
            </a:r>
            <a:r>
              <a:rPr lang="en-GB" altLang="it-IT" dirty="0" smtClean="0">
                <a:solidFill>
                  <a:schemeClr val="accent2"/>
                </a:solidFill>
                <a:ea typeface="Courier New" charset="0"/>
                <a:cs typeface="Courier New" charset="0"/>
              </a:rPr>
              <a:t>p1</a:t>
            </a:r>
            <a:r>
              <a:rPr lang="en-GB" altLang="it-IT" dirty="0" smtClean="0">
                <a:solidFill>
                  <a:schemeClr val="accent2"/>
                </a:solidFill>
                <a:ea typeface="MS PGothic" charset="-128"/>
              </a:rPr>
              <a:t> </a:t>
            </a:r>
            <a:r>
              <a:rPr lang="en-GB" altLang="it-IT" dirty="0" smtClean="0">
                <a:ea typeface="MS PGothic" charset="-128"/>
              </a:rPr>
              <a:t>e </a:t>
            </a:r>
            <a:r>
              <a:rPr lang="en-GB" altLang="it-IT" dirty="0" smtClean="0">
                <a:solidFill>
                  <a:schemeClr val="accent2"/>
                </a:solidFill>
                <a:ea typeface="Courier New" charset="0"/>
                <a:cs typeface="Courier New" charset="0"/>
              </a:rPr>
              <a:t>p2</a:t>
            </a:r>
            <a:r>
              <a:rPr lang="en-GB" altLang="it-IT" dirty="0" smtClean="0">
                <a:solidFill>
                  <a:schemeClr val="accent2"/>
                </a:solidFill>
                <a:ea typeface="MS PGothic" charset="-128"/>
              </a:rPr>
              <a:t> </a:t>
            </a:r>
            <a:r>
              <a:rPr lang="en-GB" altLang="it-IT" dirty="0" smtClean="0">
                <a:ea typeface="MS PGothic" charset="-128"/>
              </a:rPr>
              <a:t>in </a:t>
            </a:r>
            <a:r>
              <a:rPr lang="en-GB" altLang="it-IT" dirty="0" err="1" smtClean="0">
                <a:solidFill>
                  <a:schemeClr val="accent2"/>
                </a:solidFill>
                <a:ea typeface="Courier New" charset="0"/>
                <a:cs typeface="Courier New" charset="0"/>
              </a:rPr>
              <a:t>sp</a:t>
            </a:r>
            <a:r>
              <a:rPr lang="en-GB" altLang="it-IT" dirty="0" smtClean="0">
                <a:solidFill>
                  <a:schemeClr val="accent2"/>
                </a:solidFill>
                <a:ea typeface="MS PGothic" charset="-128"/>
              </a:rPr>
              <a:t> </a:t>
            </a:r>
            <a:r>
              <a:rPr lang="en-GB" altLang="it-IT" dirty="0" err="1" smtClean="0">
                <a:ea typeface="MS PGothic" charset="-128"/>
              </a:rPr>
              <a:t>tali</a:t>
            </a:r>
            <a:r>
              <a:rPr lang="en-GB" altLang="it-IT" dirty="0" smtClean="0">
                <a:ea typeface="MS PGothic" charset="-128"/>
              </a:rPr>
              <a:t> </a:t>
            </a:r>
            <a:r>
              <a:rPr lang="en-GB" altLang="it-IT" dirty="0" err="1" smtClean="0">
                <a:ea typeface="MS PGothic" charset="-128"/>
              </a:rPr>
              <a:t>che</a:t>
            </a:r>
            <a:r>
              <a:rPr lang="en-GB" altLang="it-IT" dirty="0" smtClean="0">
                <a:ea typeface="MS PGothic" charset="-128"/>
              </a:rPr>
              <a:t> </a:t>
            </a:r>
            <a:r>
              <a:rPr lang="en-GB" altLang="it-IT" dirty="0" err="1" smtClean="0">
                <a:ea typeface="MS PGothic" charset="-128"/>
              </a:rPr>
              <a:t>distanza</a:t>
            </a:r>
            <a:r>
              <a:rPr lang="en-GB" altLang="it-IT" dirty="0" smtClean="0">
                <a:ea typeface="MS PGothic" charset="-128"/>
              </a:rPr>
              <a:t>(</a:t>
            </a:r>
            <a:r>
              <a:rPr lang="en-GB" altLang="it-IT" dirty="0" smtClean="0">
                <a:solidFill>
                  <a:schemeClr val="accent2"/>
                </a:solidFill>
                <a:ea typeface="Courier New" charset="0"/>
                <a:cs typeface="Courier New" charset="0"/>
              </a:rPr>
              <a:t>p1</a:t>
            </a:r>
            <a:r>
              <a:rPr lang="en-GB" altLang="it-IT" dirty="0" smtClean="0">
                <a:ea typeface="MS PGothic" charset="-128"/>
              </a:rPr>
              <a:t>, </a:t>
            </a:r>
            <a:r>
              <a:rPr lang="en-GB" altLang="it-IT" dirty="0" smtClean="0">
                <a:solidFill>
                  <a:schemeClr val="accent2"/>
                </a:solidFill>
                <a:ea typeface="Courier New" charset="0"/>
                <a:cs typeface="Courier New" charset="0"/>
              </a:rPr>
              <a:t>p2</a:t>
            </a:r>
            <a:r>
              <a:rPr lang="en-GB" altLang="it-IT" dirty="0" smtClean="0">
                <a:ea typeface="MS PGothic" charset="-128"/>
              </a:rPr>
              <a:t>) &lt; </a:t>
            </a:r>
            <a:r>
              <a:rPr lang="en-GB" altLang="it-IT" dirty="0" smtClean="0">
                <a:solidFill>
                  <a:schemeClr val="accent2"/>
                </a:solidFill>
                <a:ea typeface="Courier New" charset="0"/>
                <a:cs typeface="Courier New" charset="0"/>
              </a:rPr>
              <a:t>d</a:t>
            </a:r>
            <a:endParaRPr lang="en-GB" altLang="it-IT" dirty="0">
              <a:solidFill>
                <a:schemeClr val="accent2"/>
              </a:solidFill>
              <a:ea typeface="Courier New" charset="0"/>
              <a:cs typeface="Courier New" charset="0"/>
            </a:endParaRPr>
          </a:p>
        </p:txBody>
      </p:sp>
    </p:spTree>
    <p:extLst>
      <p:ext uri="{BB962C8B-B14F-4D97-AF65-F5344CB8AC3E}">
        <p14:creationId xmlns:p14="http://schemas.microsoft.com/office/powerpoint/2010/main" val="157659155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21</a:t>
            </a:fld>
            <a:endParaRPr lang="en-GB" altLang="it-IT" sz="1400">
              <a:latin typeface="Times New Roman" charset="0"/>
            </a:endParaRPr>
          </a:p>
        </p:txBody>
      </p:sp>
      <p:sp>
        <p:nvSpPr>
          <p:cNvPr id="12291" name="Rectangle 2"/>
          <p:cNvSpPr>
            <a:spLocks noGrp="1" noChangeArrowheads="1"/>
          </p:cNvSpPr>
          <p:nvPr>
            <p:ph type="title"/>
          </p:nvPr>
        </p:nvSpPr>
        <p:spPr>
          <a:xfrm>
            <a:off x="174812" y="181537"/>
            <a:ext cx="8982634"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err="1" smtClean="0">
                <a:solidFill>
                  <a:srgbClr val="0070C0"/>
                </a:solidFill>
                <a:ea typeface="MS PGothic" charset="-128"/>
              </a:rPr>
              <a:t>Progettazione</a:t>
            </a:r>
            <a:r>
              <a:rPr lang="en-GB" altLang="it-IT" sz="4800" b="1" dirty="0" smtClean="0">
                <a:solidFill>
                  <a:srgbClr val="0070C0"/>
                </a:solidFill>
                <a:ea typeface="MS PGothic" charset="-128"/>
              </a:rPr>
              <a:t> (</a:t>
            </a:r>
            <a:r>
              <a:rPr lang="en-GB" altLang="it-IT" sz="4800" b="1" dirty="0" err="1" smtClean="0">
                <a:solidFill>
                  <a:srgbClr val="0070C0"/>
                </a:solidFill>
                <a:ea typeface="MS PGothic" charset="-128"/>
              </a:rPr>
              <a:t>versione</a:t>
            </a:r>
            <a:r>
              <a:rPr lang="en-GB" altLang="it-IT" sz="4800" b="1" dirty="0" smtClean="0">
                <a:solidFill>
                  <a:srgbClr val="0070C0"/>
                </a:solidFill>
                <a:ea typeface="MS PGothic" charset="-128"/>
              </a:rPr>
              <a:t> </a:t>
            </a:r>
            <a:r>
              <a:rPr lang="en-GB" altLang="it-IT" sz="4800" b="1" dirty="0" err="1" smtClean="0">
                <a:solidFill>
                  <a:srgbClr val="0070C0"/>
                </a:solidFill>
                <a:ea typeface="MS PGothic" charset="-128"/>
              </a:rPr>
              <a:t>senza</a:t>
            </a:r>
            <a:r>
              <a:rPr lang="en-GB" altLang="it-IT" sz="4800" b="1" dirty="0" smtClean="0">
                <a:solidFill>
                  <a:srgbClr val="0070C0"/>
                </a:solidFill>
                <a:ea typeface="MS PGothic" charset="-128"/>
              </a:rPr>
              <a:t> file)</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09283" y="1122622"/>
            <a:ext cx="8511988" cy="3518649"/>
          </a:xfrm>
        </p:spPr>
        <p:txBody>
          <a:bodyPr/>
          <a:lstStyle/>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Input </a:t>
            </a:r>
            <a:r>
              <a:rPr lang="en-GB" altLang="it-IT" sz="2800" dirty="0" err="1" smtClean="0">
                <a:ea typeface="MS PGothic" charset="-128"/>
              </a:rPr>
              <a:t>numero</a:t>
            </a:r>
            <a:r>
              <a:rPr lang="en-GB" altLang="it-IT" sz="2800" dirty="0" smtClean="0">
                <a:ea typeface="MS PGothic" charset="-128"/>
              </a:rPr>
              <a:t> di </a:t>
            </a:r>
            <a:r>
              <a:rPr lang="en-GB" altLang="it-IT" sz="2800" dirty="0" err="1" smtClean="0">
                <a:ea typeface="MS PGothic" charset="-128"/>
              </a:rPr>
              <a:t>punti</a:t>
            </a:r>
            <a:r>
              <a:rPr lang="en-GB" altLang="it-IT" sz="2800" dirty="0" smtClean="0">
                <a:ea typeface="MS PGothic" charset="-128"/>
              </a:rPr>
              <a:t> n</a:t>
            </a: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Crea</a:t>
            </a:r>
            <a:r>
              <a:rPr lang="en-GB" altLang="it-IT" sz="2800" dirty="0" smtClean="0">
                <a:ea typeface="MS PGothic" charset="-128"/>
              </a:rPr>
              <a:t> array a di </a:t>
            </a:r>
            <a:r>
              <a:rPr lang="en-GB" altLang="it-IT" sz="2800" dirty="0" err="1" smtClean="0">
                <a:ea typeface="MS PGothic" charset="-128"/>
              </a:rPr>
              <a:t>punti</a:t>
            </a:r>
            <a:r>
              <a:rPr lang="en-GB" altLang="it-IT" sz="2800" dirty="0" smtClean="0">
                <a:ea typeface="MS PGothic" charset="-128"/>
              </a:rPr>
              <a:t> di </a:t>
            </a:r>
            <a:r>
              <a:rPr lang="en-GB" altLang="it-IT" sz="2800" dirty="0" err="1" smtClean="0">
                <a:ea typeface="MS PGothic" charset="-128"/>
              </a:rPr>
              <a:t>dimensione</a:t>
            </a:r>
            <a:r>
              <a:rPr lang="en-GB" altLang="it-IT" sz="2800" dirty="0" smtClean="0">
                <a:ea typeface="MS PGothic" charset="-128"/>
              </a:rPr>
              <a:t> n</a:t>
            </a:r>
            <a:endParaRPr lang="en-GB" altLang="it-IT" sz="2800" dirty="0">
              <a:ea typeface="MS PGothic" charset="-128"/>
            </a:endParaRP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Input n </a:t>
            </a:r>
            <a:r>
              <a:rPr lang="en-GB" altLang="it-IT" sz="2800" dirty="0" err="1" smtClean="0">
                <a:ea typeface="MS PGothic" charset="-128"/>
              </a:rPr>
              <a:t>punti</a:t>
            </a:r>
            <a:r>
              <a:rPr lang="en-GB" altLang="it-IT" sz="2800" dirty="0" smtClean="0">
                <a:ea typeface="MS PGothic" charset="-128"/>
              </a:rPr>
              <a:t> e </a:t>
            </a:r>
            <a:r>
              <a:rPr lang="en-GB" altLang="it-IT" sz="2800" dirty="0" err="1" smtClean="0">
                <a:ea typeface="MS PGothic" charset="-128"/>
              </a:rPr>
              <a:t>carica</a:t>
            </a:r>
            <a:r>
              <a:rPr lang="en-GB" altLang="it-IT" sz="2800" dirty="0" smtClean="0">
                <a:ea typeface="MS PGothic" charset="-128"/>
              </a:rPr>
              <a:t> in array a</a:t>
            </a: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Input </a:t>
            </a:r>
            <a:r>
              <a:rPr lang="en-GB" altLang="it-IT" sz="2800" dirty="0" err="1" smtClean="0">
                <a:ea typeface="MS PGothic" charset="-128"/>
              </a:rPr>
              <a:t>distanza</a:t>
            </a:r>
            <a:r>
              <a:rPr lang="en-GB" altLang="it-IT" sz="2800" dirty="0" smtClean="0">
                <a:ea typeface="MS PGothic" charset="-128"/>
              </a:rPr>
              <a:t> d</a:t>
            </a: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Calcola</a:t>
            </a:r>
            <a:r>
              <a:rPr lang="en-GB" altLang="it-IT" sz="2800" dirty="0" smtClean="0">
                <a:ea typeface="MS PGothic" charset="-128"/>
              </a:rPr>
              <a:t> </a:t>
            </a:r>
            <a:r>
              <a:rPr lang="en-GB" altLang="it-IT" sz="2800" dirty="0" err="1" smtClean="0">
                <a:ea typeface="MS PGothic" charset="-128"/>
              </a:rPr>
              <a:t>il</a:t>
            </a:r>
            <a:r>
              <a:rPr lang="en-GB" altLang="it-IT" sz="2800" dirty="0" smtClean="0">
                <a:ea typeface="MS PGothic" charset="-128"/>
              </a:rPr>
              <a:t> </a:t>
            </a:r>
            <a:r>
              <a:rPr lang="en-GB" altLang="it-IT" sz="2800" dirty="0" err="1" smtClean="0">
                <a:ea typeface="MS PGothic" charset="-128"/>
              </a:rPr>
              <a:t>numero</a:t>
            </a:r>
            <a:r>
              <a:rPr lang="en-GB" altLang="it-IT" sz="2800" dirty="0" smtClean="0">
                <a:ea typeface="MS PGothic" charset="-128"/>
              </a:rPr>
              <a:t> m di </a:t>
            </a:r>
            <a:r>
              <a:rPr lang="en-GB" altLang="it-IT" sz="2800" dirty="0" err="1" smtClean="0">
                <a:ea typeface="MS PGothic" charset="-128"/>
              </a:rPr>
              <a:t>coppie</a:t>
            </a:r>
            <a:r>
              <a:rPr lang="en-GB" altLang="it-IT" sz="2800" dirty="0" smtClean="0">
                <a:ea typeface="MS PGothic" charset="-128"/>
              </a:rPr>
              <a:t> in a con </a:t>
            </a:r>
            <a:r>
              <a:rPr lang="en-GB" altLang="it-IT" sz="2800" dirty="0" err="1" smtClean="0">
                <a:ea typeface="MS PGothic" charset="-128"/>
              </a:rPr>
              <a:t>distanza</a:t>
            </a:r>
            <a:r>
              <a:rPr lang="en-GB" altLang="it-IT" sz="2800" dirty="0" smtClean="0">
                <a:ea typeface="MS PGothic" charset="-128"/>
              </a:rPr>
              <a:t> </a:t>
            </a:r>
            <a:r>
              <a:rPr lang="en-GB" altLang="it-IT" sz="2800" dirty="0" err="1" smtClean="0">
                <a:ea typeface="MS PGothic" charset="-128"/>
              </a:rPr>
              <a:t>minore</a:t>
            </a:r>
            <a:r>
              <a:rPr lang="en-GB" altLang="it-IT" sz="2800" dirty="0" smtClean="0">
                <a:ea typeface="MS PGothic" charset="-128"/>
              </a:rPr>
              <a:t> di d</a:t>
            </a: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Output m</a:t>
            </a:r>
          </a:p>
        </p:txBody>
      </p:sp>
      <p:sp>
        <p:nvSpPr>
          <p:cNvPr id="6" name="Rettangolo 5"/>
          <p:cNvSpPr/>
          <p:nvPr/>
        </p:nvSpPr>
        <p:spPr>
          <a:xfrm>
            <a:off x="273403" y="4769586"/>
            <a:ext cx="8583748" cy="1938992"/>
          </a:xfrm>
          <a:prstGeom prst="rect">
            <a:avLst/>
          </a:prstGeom>
        </p:spPr>
        <p:txBody>
          <a:bodyPr wrap="square">
            <a:spAutoFit/>
          </a:bodyPr>
          <a:lstStyle/>
          <a:p>
            <a:r>
              <a:rPr lang="en-GB" altLang="it-IT" dirty="0" smtClean="0">
                <a:latin typeface="+mn-lt"/>
              </a:rPr>
              <a:t>I </a:t>
            </a:r>
            <a:r>
              <a:rPr lang="en-GB" altLang="it-IT" dirty="0" err="1" smtClean="0">
                <a:latin typeface="+mn-lt"/>
              </a:rPr>
              <a:t>passi</a:t>
            </a:r>
            <a:r>
              <a:rPr lang="en-GB" altLang="it-IT" dirty="0" smtClean="0">
                <a:latin typeface="+mn-lt"/>
              </a:rPr>
              <a:t> 1, 2 4 e 6 </a:t>
            </a:r>
            <a:r>
              <a:rPr lang="en-GB" altLang="it-IT" dirty="0" err="1" smtClean="0">
                <a:latin typeface="+mn-lt"/>
              </a:rPr>
              <a:t>sono</a:t>
            </a:r>
            <a:r>
              <a:rPr lang="en-GB" altLang="it-IT" dirty="0" smtClean="0">
                <a:latin typeface="+mn-lt"/>
              </a:rPr>
              <a:t> </a:t>
            </a:r>
            <a:r>
              <a:rPr lang="en-GB" altLang="it-IT" dirty="0" err="1" smtClean="0">
                <a:latin typeface="+mn-lt"/>
              </a:rPr>
              <a:t>direttamente</a:t>
            </a:r>
            <a:r>
              <a:rPr lang="en-GB" altLang="it-IT" dirty="0" smtClean="0">
                <a:latin typeface="+mn-lt"/>
              </a:rPr>
              <a:t> </a:t>
            </a:r>
            <a:r>
              <a:rPr lang="en-GB" altLang="it-IT" dirty="0" err="1" smtClean="0">
                <a:latin typeface="+mn-lt"/>
              </a:rPr>
              <a:t>implementabili</a:t>
            </a:r>
            <a:r>
              <a:rPr lang="en-GB" altLang="it-IT" dirty="0" smtClean="0">
                <a:latin typeface="+mn-lt"/>
              </a:rPr>
              <a:t> con </a:t>
            </a:r>
            <a:r>
              <a:rPr lang="en-GB" altLang="it-IT" dirty="0" err="1" smtClean="0">
                <a:latin typeface="+mn-lt"/>
              </a:rPr>
              <a:t>istruzioni</a:t>
            </a:r>
            <a:r>
              <a:rPr lang="en-GB" altLang="it-IT" dirty="0" smtClean="0">
                <a:latin typeface="+mn-lt"/>
              </a:rPr>
              <a:t> del </a:t>
            </a:r>
            <a:r>
              <a:rPr lang="en-GB" altLang="it-IT" dirty="0" err="1" smtClean="0">
                <a:latin typeface="+mn-lt"/>
              </a:rPr>
              <a:t>linguaggio</a:t>
            </a:r>
            <a:endParaRPr lang="en-GB" altLang="it-IT" dirty="0" smtClean="0">
              <a:latin typeface="+mn-lt"/>
            </a:endParaRPr>
          </a:p>
          <a:p>
            <a:endParaRPr lang="en-GB" altLang="it-IT" dirty="0">
              <a:latin typeface="+mn-lt"/>
            </a:endParaRPr>
          </a:p>
          <a:p>
            <a:r>
              <a:rPr lang="en-GB" altLang="it-IT" dirty="0" err="1" smtClean="0">
                <a:latin typeface="+mn-lt"/>
              </a:rPr>
              <a:t>Realizziamo</a:t>
            </a:r>
            <a:r>
              <a:rPr lang="en-GB" altLang="it-IT" dirty="0" smtClean="0">
                <a:latin typeface="+mn-lt"/>
              </a:rPr>
              <a:t> </a:t>
            </a:r>
            <a:r>
              <a:rPr lang="en-GB" altLang="it-IT" dirty="0" err="1" smtClean="0">
                <a:latin typeface="+mn-lt"/>
              </a:rPr>
              <a:t>i</a:t>
            </a:r>
            <a:r>
              <a:rPr lang="en-GB" altLang="it-IT" dirty="0" smtClean="0">
                <a:latin typeface="+mn-lt"/>
              </a:rPr>
              <a:t> </a:t>
            </a:r>
            <a:r>
              <a:rPr lang="en-GB" altLang="it-IT" dirty="0" err="1" smtClean="0">
                <a:latin typeface="+mn-lt"/>
              </a:rPr>
              <a:t>sottoprogrammi</a:t>
            </a:r>
            <a:r>
              <a:rPr lang="en-GB" altLang="it-IT" dirty="0" smtClean="0">
                <a:latin typeface="+mn-lt"/>
              </a:rPr>
              <a:t> per </a:t>
            </a:r>
            <a:r>
              <a:rPr lang="en-GB" altLang="it-IT" dirty="0" err="1" smtClean="0">
                <a:latin typeface="+mn-lt"/>
              </a:rPr>
              <a:t>i</a:t>
            </a:r>
            <a:r>
              <a:rPr lang="en-GB" altLang="it-IT" dirty="0" smtClean="0">
                <a:latin typeface="+mn-lt"/>
              </a:rPr>
              <a:t> </a:t>
            </a:r>
            <a:r>
              <a:rPr lang="en-GB" altLang="it-IT" dirty="0" err="1" smtClean="0">
                <a:latin typeface="+mn-lt"/>
              </a:rPr>
              <a:t>passi</a:t>
            </a:r>
            <a:r>
              <a:rPr lang="en-GB" altLang="it-IT" dirty="0" smtClean="0">
                <a:latin typeface="+mn-lt"/>
              </a:rPr>
              <a:t> 3 e 5</a:t>
            </a:r>
            <a:endParaRPr lang="is-IS" altLang="it-IT" dirty="0" smtClean="0">
              <a:latin typeface="+mn-lt"/>
            </a:endParaRPr>
          </a:p>
          <a:p>
            <a:r>
              <a:rPr lang="it-IT" altLang="it-IT" dirty="0" err="1" smtClean="0">
                <a:latin typeface="+mn-lt"/>
              </a:rPr>
              <a:t>F</a:t>
            </a:r>
            <a:r>
              <a:rPr lang="is-IS" altLang="it-IT" dirty="0" smtClean="0">
                <a:latin typeface="+mn-lt"/>
              </a:rPr>
              <a:t>are analisi e progettazione come esercizio ...</a:t>
            </a:r>
            <a:r>
              <a:rPr lang="en-GB" altLang="it-IT" dirty="0" smtClean="0">
                <a:latin typeface="+mn-lt"/>
              </a:rPr>
              <a:t> </a:t>
            </a:r>
            <a:endParaRPr lang="it-IT" dirty="0">
              <a:latin typeface="+mn-lt"/>
            </a:endParaRPr>
          </a:p>
        </p:txBody>
      </p:sp>
    </p:spTree>
    <p:extLst>
      <p:ext uri="{BB962C8B-B14F-4D97-AF65-F5344CB8AC3E}">
        <p14:creationId xmlns:p14="http://schemas.microsoft.com/office/powerpoint/2010/main" val="39323196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22</a:t>
            </a:fld>
            <a:endParaRPr lang="it-IT"/>
          </a:p>
        </p:txBody>
      </p:sp>
      <p:sp>
        <p:nvSpPr>
          <p:cNvPr id="14" name="Text Box 13"/>
          <p:cNvSpPr txBox="1">
            <a:spLocks noChangeArrowheads="1"/>
          </p:cNvSpPr>
          <p:nvPr/>
        </p:nvSpPr>
        <p:spPr bwMode="auto">
          <a:xfrm>
            <a:off x="304799" y="269048"/>
            <a:ext cx="8745071" cy="6534193"/>
          </a:xfrm>
          <a:prstGeom prst="rect">
            <a:avLst/>
          </a:prstGeom>
          <a:noFill/>
          <a:ln>
            <a:no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sz="2000" dirty="0" smtClean="0">
                <a:latin typeface="+mn-lt"/>
                <a:cs typeface="Arial" panose="020B0604020202020204" pitchFamily="34" charset="0"/>
              </a:rPr>
              <a:t>#include &lt;</a:t>
            </a:r>
            <a:r>
              <a:rPr lang="en-GB" altLang="it-IT" sz="2000" dirty="0" err="1" smtClean="0">
                <a:latin typeface="+mn-lt"/>
                <a:cs typeface="Arial" panose="020B0604020202020204" pitchFamily="34" charset="0"/>
              </a:rPr>
              <a:t>stdio.h</a:t>
            </a:r>
            <a:r>
              <a:rPr lang="en-GB" altLang="it-IT" sz="2000" dirty="0" smtClean="0">
                <a:latin typeface="+mn-lt"/>
                <a:cs typeface="Arial" panose="020B0604020202020204" pitchFamily="34" charset="0"/>
              </a:rPr>
              <a:t>&gt;</a:t>
            </a:r>
          </a:p>
          <a:p>
            <a:pPr eaLnBrk="1" hangingPunct="1">
              <a:buClr>
                <a:srgbClr val="000000"/>
              </a:buClr>
              <a:buSzPct val="100000"/>
            </a:pPr>
            <a:r>
              <a:rPr lang="en-GB" altLang="it-IT" sz="2000" dirty="0" smtClean="0">
                <a:latin typeface="+mn-lt"/>
                <a:cs typeface="Arial" panose="020B0604020202020204" pitchFamily="34" charset="0"/>
              </a:rPr>
              <a:t>#include &lt;</a:t>
            </a:r>
            <a:r>
              <a:rPr lang="en-GB" altLang="it-IT" sz="2000" dirty="0" err="1" smtClean="0">
                <a:latin typeface="+mn-lt"/>
                <a:cs typeface="Arial" panose="020B0604020202020204" pitchFamily="34" charset="0"/>
              </a:rPr>
              <a:t>stdlib.h</a:t>
            </a:r>
            <a:r>
              <a:rPr lang="en-GB" altLang="it-IT" sz="2000" dirty="0" smtClean="0">
                <a:latin typeface="+mn-lt"/>
                <a:cs typeface="Arial" panose="020B0604020202020204" pitchFamily="34" charset="0"/>
              </a:rPr>
              <a:t>&gt;</a:t>
            </a:r>
          </a:p>
          <a:p>
            <a:pPr eaLnBrk="1" hangingPunct="1">
              <a:buClr>
                <a:srgbClr val="000000"/>
              </a:buClr>
              <a:buSzPct val="100000"/>
            </a:pPr>
            <a:r>
              <a:rPr lang="en-GB" altLang="it-IT" sz="2000" dirty="0" smtClean="0">
                <a:latin typeface="+mn-lt"/>
                <a:cs typeface="Arial" panose="020B0604020202020204" pitchFamily="34" charset="0"/>
              </a:rPr>
              <a:t>#include “</a:t>
            </a:r>
            <a:r>
              <a:rPr lang="en-GB" altLang="it-IT" sz="2000" dirty="0" err="1" smtClean="0">
                <a:latin typeface="+mn-lt"/>
                <a:cs typeface="Arial" panose="020B0604020202020204" pitchFamily="34" charset="0"/>
              </a:rPr>
              <a:t>punto.h</a:t>
            </a:r>
            <a:r>
              <a:rPr lang="en-GB" altLang="it-IT" sz="2000" dirty="0" smtClean="0">
                <a:latin typeface="+mn-lt"/>
                <a:cs typeface="Arial" panose="020B0604020202020204" pitchFamily="34" charset="0"/>
              </a:rPr>
              <a:t>”</a:t>
            </a:r>
          </a:p>
          <a:p>
            <a:pPr eaLnBrk="1" hangingPunct="1">
              <a:buClr>
                <a:srgbClr val="000000"/>
              </a:buClr>
              <a:buSzPct val="100000"/>
            </a:pP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err="1" smtClean="0">
                <a:latin typeface="+mn-lt"/>
                <a:cs typeface="Arial" panose="020B0604020202020204" pitchFamily="34" charset="0"/>
              </a:rPr>
              <a:t>int</a:t>
            </a: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main()  </a:t>
            </a:r>
          </a:p>
          <a:p>
            <a:pPr eaLnBrk="1" hangingPunct="1">
              <a:buClr>
                <a:srgbClr val="000000"/>
              </a:buClr>
              <a:buSzPct val="100000"/>
            </a:pPr>
            <a:r>
              <a:rPr lang="en-US" altLang="it-IT" sz="2000" dirty="0" smtClean="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float d;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int</a:t>
            </a:r>
            <a:r>
              <a:rPr lang="en-US" altLang="it-IT" sz="2000" dirty="0" smtClean="0">
                <a:latin typeface="+mn-lt"/>
                <a:cs typeface="Arial" panose="020B0604020202020204" pitchFamily="34" charset="0"/>
              </a:rPr>
              <a:t> n, m;</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punto</a:t>
            </a:r>
            <a:r>
              <a:rPr lang="en-US" altLang="it-IT" sz="2000" dirty="0" smtClean="0">
                <a:latin typeface="+mn-lt"/>
                <a:cs typeface="Arial" panose="020B0604020202020204" pitchFamily="34" charset="0"/>
              </a:rPr>
              <a:t> *a;										// array di </a:t>
            </a:r>
            <a:r>
              <a:rPr lang="en-US" altLang="it-IT" sz="2000" dirty="0" err="1" smtClean="0">
                <a:latin typeface="+mn-lt"/>
                <a:cs typeface="Arial" panose="020B0604020202020204" pitchFamily="34" charset="0"/>
              </a:rPr>
              <a:t>punti</a:t>
            </a:r>
            <a:endParaRPr lang="en-US" altLang="it-IT" sz="2000" dirty="0" smtClean="0">
              <a:latin typeface="+mn-lt"/>
              <a:cs typeface="Arial" panose="020B0604020202020204" pitchFamily="34" charset="0"/>
            </a:endParaRPr>
          </a:p>
          <a:p>
            <a:pPr eaLnBrk="1" hangingPunct="1">
              <a:buClr>
                <a:srgbClr val="000000"/>
              </a:buClr>
              <a:buSzPct val="100000"/>
            </a:pPr>
            <a:endParaRPr lang="en-US" altLang="it-IT" sz="2000" dirty="0" smtClean="0">
              <a:latin typeface="+mn-lt"/>
              <a:cs typeface="Arial" panose="020B0604020202020204" pitchFamily="34" charset="0"/>
            </a:endParaRPr>
          </a:p>
          <a:p>
            <a:pPr eaLnBrk="1" hangingPunct="1">
              <a:buClr>
                <a:srgbClr val="000000"/>
              </a:buClr>
              <a:buSzPct val="100000"/>
            </a:pP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printf</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Numero</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punti</a:t>
            </a:r>
            <a:r>
              <a:rPr lang="en-US" altLang="it-IT" sz="2000" dirty="0" smtClean="0">
                <a:latin typeface="+mn-lt"/>
                <a:cs typeface="Arial" panose="020B0604020202020204" pitchFamily="34" charset="0"/>
              </a:rPr>
              <a:t> da </a:t>
            </a:r>
            <a:r>
              <a:rPr lang="en-US" altLang="it-IT" sz="2000" dirty="0" err="1" smtClean="0">
                <a:latin typeface="+mn-lt"/>
                <a:cs typeface="Arial" panose="020B0604020202020204" pitchFamily="34" charset="0"/>
              </a:rPr>
              <a:t>caricare</a:t>
            </a:r>
            <a:r>
              <a:rPr lang="en-US" altLang="it-IT" sz="2000" dirty="0" smtClean="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scanf</a:t>
            </a:r>
            <a:r>
              <a:rPr lang="en-US" altLang="it-IT" sz="2000" dirty="0" smtClean="0">
                <a:latin typeface="+mn-lt"/>
                <a:cs typeface="Arial" panose="020B0604020202020204" pitchFamily="34" charset="0"/>
              </a:rPr>
              <a:t>(“%d”, &amp;n);										// </a:t>
            </a:r>
            <a:r>
              <a:rPr lang="en-US" altLang="it-IT" sz="2000" dirty="0" err="1" smtClean="0">
                <a:latin typeface="+mn-lt"/>
                <a:cs typeface="Arial" panose="020B0604020202020204" pitchFamily="34" charset="0"/>
              </a:rPr>
              <a:t>passo</a:t>
            </a:r>
            <a:r>
              <a:rPr lang="en-US" altLang="it-IT" sz="2000" dirty="0" smtClean="0">
                <a:latin typeface="+mn-lt"/>
                <a:cs typeface="Arial" panose="020B0604020202020204" pitchFamily="34" charset="0"/>
              </a:rPr>
              <a:t> 1</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smtClean="0">
                <a:latin typeface="+mn-lt"/>
                <a:cs typeface="Arial" panose="020B0604020202020204" pitchFamily="34" charset="0"/>
              </a:rPr>
              <a:t>		</a:t>
            </a:r>
            <a:r>
              <a:rPr lang="en-US" altLang="it-IT" sz="2000" dirty="0">
                <a:latin typeface="+mn-lt"/>
                <a:cs typeface="Arial" panose="020B0604020202020204" pitchFamily="34" charset="0"/>
              </a:rPr>
              <a:t>a = </a:t>
            </a:r>
            <a:r>
              <a:rPr lang="en-US" altLang="it-IT" sz="2000" dirty="0" err="1">
                <a:latin typeface="+mn-lt"/>
                <a:cs typeface="Arial" panose="020B0604020202020204" pitchFamily="34" charset="0"/>
              </a:rPr>
              <a:t>malloc</a:t>
            </a:r>
            <a:r>
              <a:rPr lang="en-US" altLang="it-IT" sz="2000" dirty="0">
                <a:latin typeface="+mn-lt"/>
                <a:cs typeface="Arial" panose="020B0604020202020204" pitchFamily="34" charset="0"/>
              </a:rPr>
              <a:t>(n*</a:t>
            </a:r>
            <a:r>
              <a:rPr lang="en-US" altLang="it-IT" sz="2000" dirty="0" err="1">
                <a:latin typeface="+mn-lt"/>
                <a:cs typeface="Arial" panose="020B0604020202020204" pitchFamily="34" charset="0"/>
              </a:rPr>
              <a:t>sizeof</a:t>
            </a:r>
            <a:r>
              <a:rPr lang="en-US" altLang="it-IT" sz="2000" dirty="0">
                <a:latin typeface="+mn-lt"/>
                <a:cs typeface="Arial" panose="020B0604020202020204" pitchFamily="34" charset="0"/>
              </a:rPr>
              <a:t>(</a:t>
            </a:r>
            <a:r>
              <a:rPr lang="en-US" altLang="it-IT" sz="2000" dirty="0" err="1">
                <a:latin typeface="+mn-lt"/>
                <a:cs typeface="Arial" panose="020B0604020202020204" pitchFamily="34" charset="0"/>
              </a:rPr>
              <a:t>punto</a:t>
            </a:r>
            <a:r>
              <a:rPr lang="en-US" altLang="it-IT" sz="2000" dirty="0">
                <a:latin typeface="+mn-lt"/>
                <a:cs typeface="Arial" panose="020B0604020202020204" pitchFamily="34" charset="0"/>
              </a:rPr>
              <a:t>)) ;  				</a:t>
            </a:r>
            <a:r>
              <a:rPr lang="en-US" altLang="it-IT" sz="2000" dirty="0" smtClean="0">
                <a:latin typeface="+mn-lt"/>
                <a:cs typeface="Arial" panose="020B0604020202020204" pitchFamily="34" charset="0"/>
              </a:rPr>
              <a:t>			// </a:t>
            </a:r>
            <a:r>
              <a:rPr lang="en-US" altLang="it-IT" sz="2000" dirty="0" err="1" smtClean="0">
                <a:latin typeface="+mn-lt"/>
                <a:cs typeface="Arial" panose="020B0604020202020204" pitchFamily="34" charset="0"/>
              </a:rPr>
              <a:t>passo</a:t>
            </a:r>
            <a:r>
              <a:rPr lang="en-US" altLang="it-IT" sz="2000" dirty="0" smtClean="0">
                <a:latin typeface="+mn-lt"/>
                <a:cs typeface="Arial" panose="020B0604020202020204" pitchFamily="34" charset="0"/>
              </a:rPr>
              <a:t> 2</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err="1" smtClean="0">
                <a:latin typeface="+mn-lt"/>
                <a:cs typeface="Arial" panose="020B0604020202020204" pitchFamily="34" charset="0"/>
              </a:rPr>
              <a:t>input_punti</a:t>
            </a:r>
            <a:r>
              <a:rPr lang="en-US" altLang="it-IT" sz="2000" dirty="0" smtClean="0">
                <a:latin typeface="+mn-lt"/>
                <a:cs typeface="Arial" panose="020B0604020202020204" pitchFamily="34" charset="0"/>
              </a:rPr>
              <a:t>(a</a:t>
            </a:r>
            <a:r>
              <a:rPr lang="en-US" altLang="it-IT" sz="2000" dirty="0">
                <a:latin typeface="+mn-lt"/>
                <a:cs typeface="Arial" panose="020B0604020202020204" pitchFamily="34" charset="0"/>
              </a:rPr>
              <a:t>, n);  				</a:t>
            </a:r>
            <a:r>
              <a:rPr lang="en-US" altLang="it-IT" sz="2000" dirty="0" smtClean="0">
                <a:latin typeface="+mn-lt"/>
                <a:cs typeface="Arial" panose="020B0604020202020204" pitchFamily="34" charset="0"/>
              </a:rPr>
              <a:t>					// </a:t>
            </a:r>
            <a:r>
              <a:rPr lang="en-US" altLang="it-IT" sz="2000" dirty="0" err="1">
                <a:latin typeface="+mn-lt"/>
                <a:cs typeface="Arial" panose="020B0604020202020204" pitchFamily="34" charset="0"/>
              </a:rPr>
              <a:t>passo</a:t>
            </a:r>
            <a:r>
              <a:rPr lang="en-US" altLang="it-IT" sz="2000" dirty="0">
                <a:latin typeface="+mn-lt"/>
                <a:cs typeface="Arial" panose="020B0604020202020204" pitchFamily="34" charset="0"/>
              </a:rPr>
              <a:t> 3</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err="1" smtClean="0">
                <a:latin typeface="+mn-lt"/>
                <a:cs typeface="Arial" panose="020B0604020202020204" pitchFamily="34" charset="0"/>
              </a:rPr>
              <a:t>printf</a:t>
            </a:r>
            <a:r>
              <a:rPr lang="en-US" altLang="it-IT" sz="2000" dirty="0">
                <a:latin typeface="+mn-lt"/>
                <a:cs typeface="Arial" panose="020B0604020202020204" pitchFamily="34" charset="0"/>
              </a:rPr>
              <a:t>(“</a:t>
            </a:r>
            <a:r>
              <a:rPr lang="en-US" altLang="it-IT" sz="2000" dirty="0" err="1">
                <a:latin typeface="+mn-lt"/>
                <a:cs typeface="Arial" panose="020B0604020202020204" pitchFamily="34" charset="0"/>
              </a:rPr>
              <a:t>Inserisci</a:t>
            </a:r>
            <a:r>
              <a:rPr lang="en-US" altLang="it-IT" sz="2000" dirty="0">
                <a:latin typeface="+mn-lt"/>
                <a:cs typeface="Arial" panose="020B0604020202020204" pitchFamily="34" charset="0"/>
              </a:rPr>
              <a:t> </a:t>
            </a:r>
            <a:r>
              <a:rPr lang="en-US" altLang="it-IT" sz="2000" dirty="0" err="1">
                <a:latin typeface="+mn-lt"/>
                <a:cs typeface="Arial" panose="020B0604020202020204" pitchFamily="34" charset="0"/>
              </a:rPr>
              <a:t>distanza</a:t>
            </a: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err="1" smtClean="0">
                <a:latin typeface="+mn-lt"/>
                <a:cs typeface="Arial" panose="020B0604020202020204" pitchFamily="34" charset="0"/>
              </a:rPr>
              <a:t>scanf</a:t>
            </a:r>
            <a:r>
              <a:rPr lang="en-US" altLang="it-IT" sz="2000" dirty="0">
                <a:latin typeface="+mn-lt"/>
                <a:cs typeface="Arial" panose="020B0604020202020204" pitchFamily="34" charset="0"/>
              </a:rPr>
              <a:t>(“%f”, &amp;d);		</a:t>
            </a:r>
            <a:r>
              <a:rPr lang="en-US" altLang="it-IT" sz="2000" dirty="0" smtClean="0">
                <a:latin typeface="+mn-lt"/>
                <a:cs typeface="Arial" panose="020B0604020202020204" pitchFamily="34" charset="0"/>
              </a:rPr>
              <a:t>								// </a:t>
            </a:r>
            <a:r>
              <a:rPr lang="en-US" altLang="it-IT" sz="2000" dirty="0" err="1" smtClean="0">
                <a:latin typeface="+mn-lt"/>
                <a:cs typeface="Arial" panose="020B0604020202020204" pitchFamily="34" charset="0"/>
              </a:rPr>
              <a:t>passo</a:t>
            </a:r>
            <a:r>
              <a:rPr lang="en-US" altLang="it-IT" sz="2000" dirty="0" smtClean="0">
                <a:latin typeface="+mn-lt"/>
                <a:cs typeface="Arial" panose="020B0604020202020204" pitchFamily="34" charset="0"/>
              </a:rPr>
              <a:t> 4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m = </a:t>
            </a:r>
            <a:r>
              <a:rPr lang="en-US" altLang="it-IT" sz="2000" dirty="0" err="1" smtClean="0">
                <a:latin typeface="+mn-lt"/>
                <a:cs typeface="Arial" panose="020B0604020202020204" pitchFamily="34" charset="0"/>
              </a:rPr>
              <a:t>coppie_vicine</a:t>
            </a:r>
            <a:r>
              <a:rPr lang="en-US" altLang="it-IT" sz="2000" dirty="0" smtClean="0">
                <a:latin typeface="+mn-lt"/>
                <a:cs typeface="Arial" panose="020B0604020202020204" pitchFamily="34" charset="0"/>
              </a:rPr>
              <a:t>(a, n, d); 							// </a:t>
            </a:r>
            <a:r>
              <a:rPr lang="en-US" altLang="it-IT" sz="2000" dirty="0" err="1" smtClean="0">
                <a:latin typeface="+mn-lt"/>
                <a:cs typeface="Arial" panose="020B0604020202020204" pitchFamily="34" charset="0"/>
              </a:rPr>
              <a:t>passo</a:t>
            </a:r>
            <a:r>
              <a:rPr lang="en-US" altLang="it-IT" sz="2000" dirty="0" smtClean="0">
                <a:latin typeface="+mn-lt"/>
                <a:cs typeface="Arial" panose="020B0604020202020204" pitchFamily="34" charset="0"/>
              </a:rPr>
              <a:t> 5</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printf</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Numero</a:t>
            </a:r>
            <a:r>
              <a:rPr lang="en-US" altLang="it-IT" sz="2000" dirty="0" smtClean="0">
                <a:latin typeface="+mn-lt"/>
                <a:cs typeface="Arial" panose="020B0604020202020204" pitchFamily="34" charset="0"/>
              </a:rPr>
              <a:t> di </a:t>
            </a:r>
            <a:r>
              <a:rPr lang="en-US" altLang="it-IT" sz="2000" dirty="0" err="1" smtClean="0">
                <a:latin typeface="+mn-lt"/>
                <a:cs typeface="Arial" panose="020B0604020202020204" pitchFamily="34" charset="0"/>
              </a:rPr>
              <a:t>coppie</a:t>
            </a:r>
            <a:r>
              <a:rPr lang="en-US" altLang="it-IT" sz="2000" dirty="0" smtClean="0">
                <a:latin typeface="+mn-lt"/>
                <a:cs typeface="Arial" panose="020B0604020202020204" pitchFamily="34" charset="0"/>
              </a:rPr>
              <a:t> di </a:t>
            </a:r>
            <a:r>
              <a:rPr lang="en-US" altLang="it-IT" sz="2000" dirty="0" err="1" smtClean="0">
                <a:latin typeface="+mn-lt"/>
                <a:cs typeface="Arial" panose="020B0604020202020204" pitchFamily="34" charset="0"/>
              </a:rPr>
              <a:t>punti</a:t>
            </a:r>
            <a:r>
              <a:rPr lang="en-US" altLang="it-IT" sz="2000" dirty="0">
                <a:latin typeface="+mn-lt"/>
                <a:cs typeface="Arial" panose="020B0604020202020204" pitchFamily="34" charset="0"/>
              </a:rPr>
              <a:t> con </a:t>
            </a:r>
            <a:r>
              <a:rPr lang="en-US" altLang="it-IT" sz="2000" dirty="0" err="1" smtClean="0">
                <a:latin typeface="+mn-lt"/>
                <a:cs typeface="Arial" panose="020B0604020202020204" pitchFamily="34" charset="0"/>
              </a:rPr>
              <a:t>distanza</a:t>
            </a:r>
            <a:r>
              <a:rPr lang="en-US" altLang="it-IT" sz="2000" dirty="0" smtClean="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printf</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minore</a:t>
            </a:r>
            <a:r>
              <a:rPr lang="en-US" altLang="it-IT" sz="2000" dirty="0" smtClean="0">
                <a:latin typeface="+mn-lt"/>
                <a:cs typeface="Arial" panose="020B0604020202020204" pitchFamily="34" charset="0"/>
              </a:rPr>
              <a:t> </a:t>
            </a:r>
            <a:r>
              <a:rPr lang="en-US" altLang="it-IT" sz="2000" dirty="0">
                <a:latin typeface="+mn-lt"/>
                <a:cs typeface="Arial" panose="020B0604020202020204" pitchFamily="34" charset="0"/>
              </a:rPr>
              <a:t>di </a:t>
            </a:r>
            <a:r>
              <a:rPr lang="en-US" altLang="it-IT" sz="2000" dirty="0" smtClean="0">
                <a:latin typeface="+mn-lt"/>
                <a:cs typeface="Arial" panose="020B0604020202020204" pitchFamily="34" charset="0"/>
              </a:rPr>
              <a:t>%f: %d \n”, d, m); 					</a:t>
            </a:r>
            <a:r>
              <a:rPr lang="it-IT" altLang="it-IT" sz="2000" dirty="0" smtClean="0">
                <a:latin typeface="+mn-lt"/>
                <a:cs typeface="Arial" panose="020B0604020202020204" pitchFamily="34" charset="0"/>
              </a:rPr>
              <a:t>// </a:t>
            </a:r>
            <a:r>
              <a:rPr lang="it-IT" altLang="it-IT" sz="2000" dirty="0">
                <a:latin typeface="+mn-lt"/>
                <a:cs typeface="Arial" panose="020B0604020202020204" pitchFamily="34" charset="0"/>
              </a:rPr>
              <a:t>passo </a:t>
            </a:r>
            <a:r>
              <a:rPr lang="it-IT" altLang="it-IT" sz="2000" dirty="0" smtClean="0">
                <a:latin typeface="+mn-lt"/>
                <a:cs typeface="Arial" panose="020B0604020202020204" pitchFamily="34" charset="0"/>
              </a:rPr>
              <a:t>6</a:t>
            </a: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a:t>
            </a:r>
            <a:r>
              <a:rPr lang="it-IT" altLang="it-IT" sz="2000" dirty="0" err="1" smtClean="0">
                <a:latin typeface="+mn-lt"/>
                <a:cs typeface="Arial" panose="020B0604020202020204" pitchFamily="34" charset="0"/>
              </a:rPr>
              <a:t>return</a:t>
            </a:r>
            <a:r>
              <a:rPr lang="it-IT" altLang="it-IT" sz="2000" dirty="0" smtClean="0">
                <a:latin typeface="+mn-lt"/>
                <a:cs typeface="Arial" panose="020B0604020202020204" pitchFamily="34" charset="0"/>
              </a:rPr>
              <a:t> 1;</a:t>
            </a:r>
            <a:endParaRPr lang="en-US" altLang="it-IT" sz="2000" dirty="0" smtClean="0">
              <a:latin typeface="+mn-lt"/>
              <a:cs typeface="Arial" panose="020B0604020202020204" pitchFamily="34" charset="0"/>
            </a:endParaRPr>
          </a:p>
          <a:p>
            <a:pPr eaLnBrk="1" hangingPunct="1">
              <a:buClr>
                <a:srgbClr val="000000"/>
              </a:buClr>
              <a:buSzPct val="100000"/>
            </a:pPr>
            <a:r>
              <a:rPr lang="en-US" altLang="it-IT" sz="2000" dirty="0" smtClean="0">
                <a:latin typeface="+mn-lt"/>
                <a:cs typeface="Arial" panose="020B0604020202020204" pitchFamily="34" charset="0"/>
              </a:rPr>
              <a:t>}</a:t>
            </a:r>
            <a:endParaRPr lang="en-GB" altLang="it-IT" sz="2000" dirty="0" smtClean="0">
              <a:latin typeface="+mn-lt"/>
              <a:cs typeface="Arial" panose="020B0604020202020204" pitchFamily="34" charset="0"/>
            </a:endParaRPr>
          </a:p>
        </p:txBody>
      </p:sp>
      <p:sp>
        <p:nvSpPr>
          <p:cNvPr id="11" name="Rectangle 2"/>
          <p:cNvSpPr txBox="1">
            <a:spLocks noChangeArrowheads="1"/>
          </p:cNvSpPr>
          <p:nvPr/>
        </p:nvSpPr>
        <p:spPr bwMode="auto">
          <a:xfrm>
            <a:off x="4973782" y="289113"/>
            <a:ext cx="371301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smtClean="0">
                <a:solidFill>
                  <a:srgbClr val="0070C0"/>
                </a:solidFill>
                <a:ea typeface="MS PGothic" charset="-128"/>
              </a:rPr>
              <a:t>Il main</a:t>
            </a:r>
            <a:endParaRPr lang="en-GB" altLang="it-IT" sz="4000" b="1" dirty="0">
              <a:solidFill>
                <a:srgbClr val="C00000"/>
              </a:solidFill>
              <a:ea typeface="MS PGothic" charset="-128"/>
            </a:endParaRPr>
          </a:p>
        </p:txBody>
      </p:sp>
    </p:spTree>
    <p:extLst>
      <p:ext uri="{BB962C8B-B14F-4D97-AF65-F5344CB8AC3E}">
        <p14:creationId xmlns:p14="http://schemas.microsoft.com/office/powerpoint/2010/main" val="1196498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23</a:t>
            </a:fld>
            <a:endParaRPr lang="it-IT"/>
          </a:p>
        </p:txBody>
      </p:sp>
      <p:sp>
        <p:nvSpPr>
          <p:cNvPr id="14" name="Text Box 13"/>
          <p:cNvSpPr txBox="1">
            <a:spLocks noChangeArrowheads="1"/>
          </p:cNvSpPr>
          <p:nvPr/>
        </p:nvSpPr>
        <p:spPr bwMode="auto">
          <a:xfrm>
            <a:off x="304800" y="1418280"/>
            <a:ext cx="8382000" cy="4071981"/>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US" altLang="it-IT" sz="2000" dirty="0">
                <a:latin typeface="+mn-lt"/>
                <a:cs typeface="Arial" panose="020B0604020202020204" pitchFamily="34" charset="0"/>
              </a:rPr>
              <a:t>void </a:t>
            </a:r>
            <a:r>
              <a:rPr lang="en-US" altLang="it-IT" sz="2000" dirty="0" err="1" smtClean="0">
                <a:latin typeface="+mn-lt"/>
                <a:cs typeface="Arial" panose="020B0604020202020204" pitchFamily="34" charset="0"/>
              </a:rPr>
              <a:t>input_punti</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punto</a:t>
            </a:r>
            <a:r>
              <a:rPr lang="en-US" altLang="it-IT" sz="2000" dirty="0" smtClean="0">
                <a:latin typeface="+mn-lt"/>
                <a:cs typeface="Arial" panose="020B0604020202020204" pitchFamily="34" charset="0"/>
              </a:rPr>
              <a:t> a</a:t>
            </a:r>
            <a:r>
              <a:rPr lang="en-US" altLang="it-IT" sz="2000" dirty="0">
                <a:latin typeface="+mn-lt"/>
                <a:cs typeface="Arial" panose="020B0604020202020204" pitchFamily="34" charset="0"/>
              </a:rPr>
              <a:t>[], </a:t>
            </a:r>
            <a:r>
              <a:rPr lang="en-US" altLang="it-IT" sz="2000" dirty="0" err="1">
                <a:latin typeface="+mn-lt"/>
                <a:cs typeface="Arial" panose="020B0604020202020204" pitchFamily="34" charset="0"/>
              </a:rPr>
              <a:t>int</a:t>
            </a:r>
            <a:r>
              <a:rPr lang="en-US" altLang="it-IT" sz="2000" dirty="0">
                <a:latin typeface="+mn-lt"/>
                <a:cs typeface="Arial" panose="020B0604020202020204" pitchFamily="34" charset="0"/>
              </a:rPr>
              <a:t> n) </a:t>
            </a:r>
          </a:p>
          <a:p>
            <a:pPr eaLnBrk="1" hangingPunct="1">
              <a:buClr>
                <a:srgbClr val="000000"/>
              </a:buClr>
              <a:buSzPct val="100000"/>
            </a:pPr>
            <a:r>
              <a:rPr lang="en-US" altLang="it-IT" sz="2000" dirty="0">
                <a:latin typeface="+mn-lt"/>
                <a:cs typeface="Arial" panose="020B0604020202020204" pitchFamily="34" charset="0"/>
              </a:rPr>
              <a:t>{  </a:t>
            </a:r>
            <a:endParaRPr lang="it-IT" altLang="it-IT" sz="2000" dirty="0">
              <a:latin typeface="+mn-lt"/>
              <a:cs typeface="Arial" panose="020B0604020202020204" pitchFamily="34" charset="0"/>
            </a:endParaRP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a:t>
            </a:r>
            <a:r>
              <a:rPr lang="it-IT" altLang="it-IT" sz="2000" dirty="0" err="1" smtClean="0">
                <a:latin typeface="+mn-lt"/>
                <a:cs typeface="Arial" panose="020B0604020202020204" pitchFamily="34" charset="0"/>
              </a:rPr>
              <a:t>int</a:t>
            </a:r>
            <a:r>
              <a:rPr lang="it-IT" altLang="it-IT" sz="2000" dirty="0" smtClean="0">
                <a:latin typeface="+mn-lt"/>
                <a:cs typeface="Arial" panose="020B0604020202020204" pitchFamily="34" charset="0"/>
              </a:rPr>
              <a:t> </a:t>
            </a:r>
            <a:r>
              <a:rPr lang="it-IT" altLang="it-IT" sz="2000" dirty="0">
                <a:latin typeface="+mn-lt"/>
                <a:cs typeface="Arial" panose="020B0604020202020204" pitchFamily="34" charset="0"/>
              </a:rPr>
              <a:t>i</a:t>
            </a:r>
            <a:r>
              <a:rPr lang="it-IT" altLang="it-IT" sz="2000" dirty="0" smtClean="0">
                <a:latin typeface="+mn-lt"/>
                <a:cs typeface="Arial" panose="020B0604020202020204" pitchFamily="34" charset="0"/>
              </a:rPr>
              <a:t>;</a:t>
            </a: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float x, y;</a:t>
            </a:r>
            <a:endParaRPr lang="it-IT" altLang="it-IT" sz="2000" dirty="0">
              <a:latin typeface="+mn-lt"/>
              <a:cs typeface="Arial" panose="020B0604020202020204" pitchFamily="34" charset="0"/>
            </a:endParaRP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for(i </a:t>
            </a:r>
            <a:r>
              <a:rPr lang="it-IT" altLang="it-IT" sz="2000" dirty="0">
                <a:latin typeface="+mn-lt"/>
                <a:cs typeface="Arial" panose="020B0604020202020204" pitchFamily="34" charset="0"/>
              </a:rPr>
              <a:t>= 0; i &lt; n; i++) </a:t>
            </a:r>
            <a:endParaRPr lang="it-IT" altLang="it-IT" sz="2000" dirty="0" smtClean="0">
              <a:latin typeface="+mn-lt"/>
              <a:cs typeface="Arial" panose="020B0604020202020204" pitchFamily="34" charset="0"/>
            </a:endParaRP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a:t>
            </a:r>
            <a:endParaRPr lang="it-IT" altLang="it-IT" sz="2000" dirty="0">
              <a:latin typeface="+mn-lt"/>
              <a:cs typeface="Arial" panose="020B0604020202020204" pitchFamily="34" charset="0"/>
            </a:endParaRP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a:t>
            </a:r>
            <a:r>
              <a:rPr lang="it-IT" altLang="it-IT" sz="2000" dirty="0" err="1" smtClean="0">
                <a:latin typeface="+mn-lt"/>
                <a:cs typeface="Arial" panose="020B0604020202020204" pitchFamily="34" charset="0"/>
              </a:rPr>
              <a:t>printf</a:t>
            </a: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“Ascissa punto %d</a:t>
            </a:r>
            <a:r>
              <a:rPr lang="it-IT" altLang="it-IT" sz="2000" dirty="0" smtClean="0">
                <a:latin typeface="+mn-lt"/>
                <a:cs typeface="Arial" panose="020B0604020202020204" pitchFamily="34" charset="0"/>
              </a:rPr>
              <a:t>: ”, </a:t>
            </a:r>
            <a:r>
              <a:rPr lang="it-IT" altLang="it-IT" sz="2000" dirty="0">
                <a:latin typeface="+mn-lt"/>
                <a:cs typeface="Arial" panose="020B0604020202020204" pitchFamily="34" charset="0"/>
              </a:rPr>
              <a:t>i); </a:t>
            </a:r>
            <a:r>
              <a:rPr lang="it-IT" altLang="it-IT" sz="2000" dirty="0" smtClean="0">
                <a:latin typeface="+mn-lt"/>
                <a:cs typeface="Arial" panose="020B0604020202020204" pitchFamily="34" charset="0"/>
              </a:rPr>
              <a:t> </a:t>
            </a:r>
            <a:endParaRPr lang="it-IT" altLang="it-IT" sz="2000" dirty="0">
              <a:latin typeface="+mn-lt"/>
              <a:cs typeface="Arial" panose="020B0604020202020204" pitchFamily="34" charset="0"/>
            </a:endParaRP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a:t>
            </a:r>
            <a:r>
              <a:rPr lang="it-IT" altLang="it-IT" sz="2000" dirty="0" err="1" smtClean="0">
                <a:latin typeface="+mn-lt"/>
                <a:cs typeface="Arial" panose="020B0604020202020204" pitchFamily="34" charset="0"/>
              </a:rPr>
              <a:t>scanf</a:t>
            </a:r>
            <a:r>
              <a:rPr lang="it-IT" altLang="it-IT" sz="2000" dirty="0" smtClean="0">
                <a:latin typeface="+mn-lt"/>
                <a:cs typeface="Arial" panose="020B0604020202020204" pitchFamily="34" charset="0"/>
              </a:rPr>
              <a:t>(“%</a:t>
            </a:r>
            <a:r>
              <a:rPr lang="it-IT" altLang="it-IT" sz="2000" dirty="0" err="1" smtClean="0">
                <a:latin typeface="+mn-lt"/>
                <a:cs typeface="Arial" panose="020B0604020202020204" pitchFamily="34" charset="0"/>
              </a:rPr>
              <a:t>f</a:t>
            </a:r>
            <a:r>
              <a:rPr lang="it-IT" altLang="it-IT" sz="2000" dirty="0" smtClean="0">
                <a:latin typeface="+mn-lt"/>
                <a:cs typeface="Arial" panose="020B0604020202020204" pitchFamily="34" charset="0"/>
              </a:rPr>
              <a:t>”, &amp;x);  </a:t>
            </a: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a:t>
            </a:r>
            <a:r>
              <a:rPr lang="it-IT" altLang="it-IT" sz="2000" dirty="0" err="1" smtClean="0">
                <a:latin typeface="+mn-lt"/>
                <a:cs typeface="Arial" panose="020B0604020202020204" pitchFamily="34" charset="0"/>
              </a:rPr>
              <a:t>printf</a:t>
            </a: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“Ordinata </a:t>
            </a:r>
            <a:r>
              <a:rPr lang="it-IT" altLang="it-IT" sz="2000" dirty="0">
                <a:latin typeface="+mn-lt"/>
                <a:cs typeface="Arial" panose="020B0604020202020204" pitchFamily="34" charset="0"/>
              </a:rPr>
              <a:t>punto %d:”, i);  </a:t>
            </a: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err="1">
                <a:latin typeface="+mn-lt"/>
                <a:cs typeface="Arial" panose="020B0604020202020204" pitchFamily="34" charset="0"/>
              </a:rPr>
              <a:t>scanf</a:t>
            </a:r>
            <a:r>
              <a:rPr lang="it-IT" altLang="it-IT" sz="2000" dirty="0" smtClean="0">
                <a:latin typeface="+mn-lt"/>
                <a:cs typeface="Arial" panose="020B0604020202020204" pitchFamily="34" charset="0"/>
              </a:rPr>
              <a:t>(“%</a:t>
            </a:r>
            <a:r>
              <a:rPr lang="it-IT" altLang="it-IT" sz="2000" dirty="0" err="1" smtClean="0">
                <a:latin typeface="+mn-lt"/>
                <a:cs typeface="Arial" panose="020B0604020202020204" pitchFamily="34" charset="0"/>
              </a:rPr>
              <a:t>f</a:t>
            </a:r>
            <a:r>
              <a:rPr lang="it-IT" altLang="it-IT" sz="2000" dirty="0" smtClean="0">
                <a:latin typeface="+mn-lt"/>
                <a:cs typeface="Arial" panose="020B0604020202020204" pitchFamily="34" charset="0"/>
              </a:rPr>
              <a:t>”, &amp;y); 	</a:t>
            </a: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a[i] = </a:t>
            </a:r>
            <a:r>
              <a:rPr lang="it-IT" altLang="it-IT" sz="2000" dirty="0" err="1" smtClean="0">
                <a:latin typeface="+mn-lt"/>
                <a:cs typeface="Arial" panose="020B0604020202020204" pitchFamily="34" charset="0"/>
              </a:rPr>
              <a:t>creaPunto</a:t>
            </a:r>
            <a:r>
              <a:rPr lang="it-IT" altLang="it-IT" sz="2000" dirty="0" smtClean="0">
                <a:latin typeface="+mn-lt"/>
                <a:cs typeface="Arial" panose="020B0604020202020204" pitchFamily="34" charset="0"/>
              </a:rPr>
              <a:t>(x, y); </a:t>
            </a:r>
          </a:p>
          <a:p>
            <a:pPr eaLnBrk="1" hangingPunct="1">
              <a:buClr>
                <a:srgbClr val="000000"/>
              </a:buClr>
              <a:buSzPct val="100000"/>
            </a:pPr>
            <a:r>
              <a:rPr lang="it-IT" altLang="it-IT" sz="2000" dirty="0">
                <a:latin typeface="+mn-lt"/>
                <a:cs typeface="Arial" panose="020B0604020202020204" pitchFamily="34" charset="0"/>
              </a:rPr>
              <a:t>	</a:t>
            </a:r>
            <a:r>
              <a:rPr lang="it-IT" altLang="it-IT" sz="2000" dirty="0" smtClean="0">
                <a:latin typeface="+mn-lt"/>
                <a:cs typeface="Arial" panose="020B0604020202020204" pitchFamily="34" charset="0"/>
              </a:rPr>
              <a:t>	} </a:t>
            </a:r>
            <a:endParaRPr lang="en-US" altLang="it-IT" sz="2000" dirty="0" smtClean="0">
              <a:latin typeface="+mn-lt"/>
              <a:cs typeface="Arial" panose="020B0604020202020204" pitchFamily="34" charset="0"/>
            </a:endParaRPr>
          </a:p>
          <a:p>
            <a:pPr eaLnBrk="1" hangingPunct="1">
              <a:buClr>
                <a:srgbClr val="000000"/>
              </a:buClr>
              <a:buSzPct val="100000"/>
            </a:pPr>
            <a:r>
              <a:rPr lang="en-US" altLang="it-IT" sz="2000" dirty="0" smtClean="0">
                <a:latin typeface="+mn-lt"/>
                <a:cs typeface="Arial" panose="020B0604020202020204" pitchFamily="34" charset="0"/>
              </a:rPr>
              <a:t>}</a:t>
            </a:r>
            <a:endParaRPr lang="en-US" altLang="it-IT" sz="2000" dirty="0">
              <a:latin typeface="+mn-lt"/>
              <a:cs typeface="Arial" panose="020B0604020202020204" pitchFamily="34" charset="0"/>
            </a:endParaRPr>
          </a:p>
        </p:txBody>
      </p:sp>
      <p:sp>
        <p:nvSpPr>
          <p:cNvPr id="11" name="Rectangle 2"/>
          <p:cNvSpPr txBox="1">
            <a:spLocks noChangeArrowheads="1"/>
          </p:cNvSpPr>
          <p:nvPr/>
        </p:nvSpPr>
        <p:spPr bwMode="auto">
          <a:xfrm>
            <a:off x="4973782" y="289113"/>
            <a:ext cx="371301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input_punti</a:t>
            </a:r>
            <a:endParaRPr lang="en-GB" altLang="it-IT" sz="4000" b="1" dirty="0">
              <a:solidFill>
                <a:srgbClr val="C00000"/>
              </a:solidFill>
              <a:ea typeface="MS PGothic" charset="-128"/>
            </a:endParaRPr>
          </a:p>
        </p:txBody>
      </p:sp>
    </p:spTree>
    <p:extLst>
      <p:ext uri="{BB962C8B-B14F-4D97-AF65-F5344CB8AC3E}">
        <p14:creationId xmlns:p14="http://schemas.microsoft.com/office/powerpoint/2010/main" val="207764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24</a:t>
            </a:fld>
            <a:endParaRPr lang="it-IT"/>
          </a:p>
        </p:txBody>
      </p:sp>
      <p:sp>
        <p:nvSpPr>
          <p:cNvPr id="14" name="Text Box 13"/>
          <p:cNvSpPr txBox="1">
            <a:spLocks noChangeArrowheads="1"/>
          </p:cNvSpPr>
          <p:nvPr/>
        </p:nvSpPr>
        <p:spPr bwMode="auto">
          <a:xfrm>
            <a:off x="304800" y="1173350"/>
            <a:ext cx="8382000" cy="3456428"/>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US" altLang="it-IT" sz="2000" dirty="0" err="1">
                <a:latin typeface="+mn-lt"/>
                <a:cs typeface="Arial" panose="020B0604020202020204" pitchFamily="34" charset="0"/>
              </a:rPr>
              <a:t>i</a:t>
            </a:r>
            <a:r>
              <a:rPr lang="en-US" altLang="it-IT" sz="2000" dirty="0" err="1" smtClean="0">
                <a:latin typeface="+mn-lt"/>
                <a:cs typeface="Arial" panose="020B0604020202020204" pitchFamily="34" charset="0"/>
              </a:rPr>
              <a:t>nt</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coppie_vicine</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punto</a:t>
            </a:r>
            <a:r>
              <a:rPr lang="en-US" altLang="it-IT" sz="2000" dirty="0" smtClean="0">
                <a:latin typeface="+mn-lt"/>
                <a:cs typeface="Arial" panose="020B0604020202020204" pitchFamily="34" charset="0"/>
              </a:rPr>
              <a:t> a</a:t>
            </a:r>
            <a:r>
              <a:rPr lang="en-US" altLang="it-IT" sz="2000" dirty="0">
                <a:latin typeface="+mn-lt"/>
                <a:cs typeface="Arial" panose="020B0604020202020204" pitchFamily="34" charset="0"/>
              </a:rPr>
              <a:t>[], </a:t>
            </a:r>
            <a:r>
              <a:rPr lang="en-US" altLang="it-IT" sz="2000" dirty="0" err="1">
                <a:latin typeface="+mn-lt"/>
                <a:cs typeface="Arial" panose="020B0604020202020204" pitchFamily="34" charset="0"/>
              </a:rPr>
              <a:t>int</a:t>
            </a: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n, float d)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int</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i</a:t>
            </a:r>
            <a:r>
              <a:rPr lang="en-US" altLang="it-IT" sz="2000" dirty="0" smtClean="0">
                <a:latin typeface="+mn-lt"/>
                <a:cs typeface="Arial" panose="020B0604020202020204" pitchFamily="34" charset="0"/>
              </a:rPr>
              <a:t>, j, m;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endParaRPr lang="en-US" altLang="it-IT" sz="2000" dirty="0" smtClean="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m = 0;</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smtClean="0">
                <a:latin typeface="+mn-lt"/>
                <a:cs typeface="Arial" panose="020B0604020202020204" pitchFamily="34" charset="0"/>
              </a:rPr>
              <a:t>		for(</a:t>
            </a:r>
            <a:r>
              <a:rPr lang="en-US" altLang="it-IT" sz="2000" dirty="0" err="1" smtClean="0">
                <a:latin typeface="+mn-lt"/>
                <a:cs typeface="Arial" panose="020B0604020202020204" pitchFamily="34" charset="0"/>
              </a:rPr>
              <a:t>i</a:t>
            </a:r>
            <a:r>
              <a:rPr lang="en-US" altLang="it-IT" sz="2000" dirty="0" smtClean="0">
                <a:latin typeface="+mn-lt"/>
                <a:cs typeface="Arial" panose="020B0604020202020204" pitchFamily="34" charset="0"/>
              </a:rPr>
              <a:t>=0; </a:t>
            </a:r>
            <a:r>
              <a:rPr lang="en-US" altLang="it-IT" sz="2000" dirty="0" err="1" smtClean="0">
                <a:latin typeface="+mn-lt"/>
                <a:cs typeface="Arial" panose="020B0604020202020204" pitchFamily="34" charset="0"/>
              </a:rPr>
              <a:t>i</a:t>
            </a:r>
            <a:r>
              <a:rPr lang="en-US" altLang="it-IT" sz="2000" dirty="0" smtClean="0">
                <a:latin typeface="+mn-lt"/>
                <a:cs typeface="Arial" panose="020B0604020202020204" pitchFamily="34" charset="0"/>
              </a:rPr>
              <a:t> &lt; n-1; </a:t>
            </a:r>
            <a:r>
              <a:rPr lang="en-US" altLang="it-IT" sz="2000" dirty="0" err="1" smtClean="0">
                <a:latin typeface="+mn-lt"/>
                <a:cs typeface="Arial" panose="020B0604020202020204" pitchFamily="34" charset="0"/>
              </a:rPr>
              <a:t>i</a:t>
            </a:r>
            <a:r>
              <a:rPr lang="en-US" altLang="it-IT" sz="2000" dirty="0" smtClean="0">
                <a:latin typeface="+mn-lt"/>
                <a:cs typeface="Arial" panose="020B0604020202020204" pitchFamily="34" charset="0"/>
              </a:rPr>
              <a:t>++)</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for(j=i+1; j&lt;n; j++)</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if(</a:t>
            </a:r>
            <a:r>
              <a:rPr lang="en-US" altLang="it-IT" sz="2000" dirty="0" err="1" smtClean="0">
                <a:latin typeface="+mn-lt"/>
                <a:cs typeface="Arial" panose="020B0604020202020204" pitchFamily="34" charset="0"/>
              </a:rPr>
              <a:t>distanza</a:t>
            </a:r>
            <a:r>
              <a:rPr lang="en-US" altLang="it-IT" sz="2000" dirty="0" smtClean="0">
                <a:latin typeface="+mn-lt"/>
                <a:cs typeface="Arial" panose="020B0604020202020204" pitchFamily="34" charset="0"/>
              </a:rPr>
              <a:t>(a[</a:t>
            </a:r>
            <a:r>
              <a:rPr lang="en-US" altLang="it-IT" sz="2000" dirty="0" err="1" smtClean="0">
                <a:latin typeface="+mn-lt"/>
                <a:cs typeface="Arial" panose="020B0604020202020204" pitchFamily="34" charset="0"/>
              </a:rPr>
              <a:t>i</a:t>
            </a:r>
            <a:r>
              <a:rPr lang="en-US" altLang="it-IT" sz="2000" dirty="0" smtClean="0">
                <a:latin typeface="+mn-lt"/>
                <a:cs typeface="Arial" panose="020B0604020202020204" pitchFamily="34" charset="0"/>
              </a:rPr>
              <a:t>], a[j])&lt;d)</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m++;</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return m;</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smtClean="0">
                <a:latin typeface="+mn-lt"/>
                <a:cs typeface="Arial" panose="020B0604020202020204" pitchFamily="34" charset="0"/>
              </a:rPr>
              <a:t>}</a:t>
            </a:r>
            <a:endParaRPr lang="en-US" altLang="it-IT" sz="2000" dirty="0">
              <a:latin typeface="+mn-lt"/>
              <a:cs typeface="Arial" panose="020B0604020202020204" pitchFamily="34" charset="0"/>
            </a:endParaRPr>
          </a:p>
        </p:txBody>
      </p:sp>
      <p:sp>
        <p:nvSpPr>
          <p:cNvPr id="11" name="Rectangle 2"/>
          <p:cNvSpPr txBox="1">
            <a:spLocks noChangeArrowheads="1"/>
          </p:cNvSpPr>
          <p:nvPr/>
        </p:nvSpPr>
        <p:spPr bwMode="auto">
          <a:xfrm>
            <a:off x="4973782" y="289113"/>
            <a:ext cx="371301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a:solidFill>
                  <a:srgbClr val="0070C0"/>
                </a:solidFill>
                <a:ea typeface="MS PGothic" charset="-128"/>
              </a:rPr>
              <a:t>c</a:t>
            </a:r>
            <a:r>
              <a:rPr lang="en-GB" altLang="it-IT" sz="4000" b="1" dirty="0" err="1" smtClean="0">
                <a:solidFill>
                  <a:srgbClr val="0070C0"/>
                </a:solidFill>
                <a:ea typeface="MS PGothic" charset="-128"/>
              </a:rPr>
              <a:t>oppie_vicine</a:t>
            </a:r>
            <a:endParaRPr lang="en-GB" altLang="it-IT" sz="4000" b="1" dirty="0">
              <a:solidFill>
                <a:srgbClr val="C00000"/>
              </a:solidFill>
              <a:ea typeface="MS PGothic" charset="-128"/>
            </a:endParaRPr>
          </a:p>
        </p:txBody>
      </p:sp>
    </p:spTree>
    <p:extLst>
      <p:ext uri="{BB962C8B-B14F-4D97-AF65-F5344CB8AC3E}">
        <p14:creationId xmlns:p14="http://schemas.microsoft.com/office/powerpoint/2010/main" val="445945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25</a:t>
            </a:fld>
            <a:endParaRPr lang="en-GB" altLang="it-IT" sz="1400">
              <a:latin typeface="Times New Roman" charset="0"/>
            </a:endParaRPr>
          </a:p>
        </p:txBody>
      </p:sp>
      <p:sp>
        <p:nvSpPr>
          <p:cNvPr id="12291" name="Rectangle 2"/>
          <p:cNvSpPr>
            <a:spLocks noGrp="1" noChangeArrowheads="1"/>
          </p:cNvSpPr>
          <p:nvPr>
            <p:ph type="title"/>
          </p:nvPr>
        </p:nvSpPr>
        <p:spPr>
          <a:xfrm>
            <a:off x="457200" y="225079"/>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err="1" smtClean="0">
                <a:solidFill>
                  <a:srgbClr val="0070C0"/>
                </a:solidFill>
                <a:ea typeface="MS PGothic" charset="-128"/>
              </a:rPr>
              <a:t>Progettazione</a:t>
            </a:r>
            <a:r>
              <a:rPr lang="en-GB" altLang="it-IT" sz="4800" b="1" dirty="0" smtClean="0">
                <a:solidFill>
                  <a:srgbClr val="0070C0"/>
                </a:solidFill>
                <a:ea typeface="MS PGothic" charset="-128"/>
              </a:rPr>
              <a:t> (con </a:t>
            </a:r>
            <a:r>
              <a:rPr lang="en-GB" altLang="it-IT" sz="4800" b="1" dirty="0" err="1" smtClean="0">
                <a:solidFill>
                  <a:srgbClr val="0070C0"/>
                </a:solidFill>
                <a:ea typeface="MS PGothic" charset="-128"/>
              </a:rPr>
              <a:t>uso</a:t>
            </a:r>
            <a:r>
              <a:rPr lang="en-GB" altLang="it-IT" sz="4800" b="1" dirty="0" smtClean="0">
                <a:solidFill>
                  <a:srgbClr val="0070C0"/>
                </a:solidFill>
                <a:ea typeface="MS PGothic" charset="-128"/>
              </a:rPr>
              <a:t> di file)</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09283" y="1079080"/>
            <a:ext cx="8511988" cy="3951519"/>
          </a:xfrm>
        </p:spPr>
        <p:txBody>
          <a:bodyPr/>
          <a:lstStyle/>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Input </a:t>
            </a:r>
            <a:r>
              <a:rPr lang="en-GB" altLang="it-IT" sz="2800" dirty="0" err="1" smtClean="0">
                <a:ea typeface="MS PGothic" charset="-128"/>
              </a:rPr>
              <a:t>nome</a:t>
            </a:r>
            <a:r>
              <a:rPr lang="en-GB" altLang="it-IT" sz="2800" dirty="0" smtClean="0">
                <a:ea typeface="MS PGothic" charset="-128"/>
              </a:rPr>
              <a:t> del file </a:t>
            </a:r>
            <a:r>
              <a:rPr lang="en-GB" altLang="it-IT" sz="2800" dirty="0" err="1" smtClean="0">
                <a:ea typeface="MS PGothic" charset="-128"/>
              </a:rPr>
              <a:t>sp</a:t>
            </a:r>
            <a:r>
              <a:rPr lang="en-GB" altLang="it-IT" sz="2800" dirty="0" smtClean="0">
                <a:ea typeface="MS PGothic" charset="-128"/>
              </a:rPr>
              <a:t> </a:t>
            </a:r>
            <a:r>
              <a:rPr lang="en-GB" altLang="it-IT" sz="2800" dirty="0" err="1" smtClean="0">
                <a:ea typeface="MS PGothic" charset="-128"/>
              </a:rPr>
              <a:t>contenente</a:t>
            </a:r>
            <a:r>
              <a:rPr lang="en-GB" altLang="it-IT" sz="2800" dirty="0" smtClean="0">
                <a:ea typeface="MS PGothic" charset="-128"/>
              </a:rPr>
              <a:t> la </a:t>
            </a:r>
            <a:r>
              <a:rPr lang="en-GB" altLang="it-IT" sz="2800" dirty="0" err="1" smtClean="0">
                <a:ea typeface="MS PGothic" charset="-128"/>
              </a:rPr>
              <a:t>sequenza</a:t>
            </a:r>
            <a:r>
              <a:rPr lang="en-GB" altLang="it-IT" sz="2800" dirty="0" smtClean="0">
                <a:ea typeface="MS PGothic" charset="-128"/>
              </a:rPr>
              <a:t> di </a:t>
            </a:r>
            <a:r>
              <a:rPr lang="en-GB" altLang="it-IT" sz="2800" dirty="0" err="1" smtClean="0">
                <a:ea typeface="MS PGothic" charset="-128"/>
              </a:rPr>
              <a:t>punti</a:t>
            </a:r>
            <a:r>
              <a:rPr lang="en-GB" altLang="it-IT" sz="2800" dirty="0" smtClean="0">
                <a:ea typeface="MS PGothic" charset="-128"/>
              </a:rPr>
              <a:t> e </a:t>
            </a:r>
            <a:r>
              <a:rPr lang="en-GB" altLang="it-IT" sz="2800" dirty="0" err="1" smtClean="0">
                <a:ea typeface="MS PGothic" charset="-128"/>
              </a:rPr>
              <a:t>distanza</a:t>
            </a:r>
            <a:r>
              <a:rPr lang="en-GB" altLang="it-IT" sz="2800" dirty="0" smtClean="0">
                <a:ea typeface="MS PGothic" charset="-128"/>
              </a:rPr>
              <a:t> d   </a:t>
            </a:r>
            <a:r>
              <a:rPr lang="en-GB" altLang="it-IT" sz="2800" dirty="0" smtClean="0">
                <a:solidFill>
                  <a:schemeClr val="accent2"/>
                </a:solidFill>
                <a:ea typeface="MS PGothic" charset="-128"/>
              </a:rPr>
              <a:t>// </a:t>
            </a:r>
            <a:r>
              <a:rPr lang="en-GB" altLang="it-IT" sz="2800" dirty="0" err="1" smtClean="0">
                <a:solidFill>
                  <a:schemeClr val="accent2"/>
                </a:solidFill>
                <a:ea typeface="MS PGothic" charset="-128"/>
              </a:rPr>
              <a:t>argomenti</a:t>
            </a:r>
            <a:r>
              <a:rPr lang="en-GB" altLang="it-IT" sz="2800" dirty="0" smtClean="0">
                <a:solidFill>
                  <a:schemeClr val="accent2"/>
                </a:solidFill>
                <a:ea typeface="MS PGothic" charset="-128"/>
              </a:rPr>
              <a:t> </a:t>
            </a:r>
            <a:r>
              <a:rPr lang="en-GB" altLang="it-IT" sz="2800" dirty="0" err="1" smtClean="0">
                <a:solidFill>
                  <a:schemeClr val="accent2"/>
                </a:solidFill>
                <a:ea typeface="MS PGothic" charset="-128"/>
              </a:rPr>
              <a:t>su</a:t>
            </a:r>
            <a:r>
              <a:rPr lang="en-GB" altLang="it-IT" sz="2800" dirty="0" smtClean="0">
                <a:solidFill>
                  <a:schemeClr val="accent2"/>
                </a:solidFill>
                <a:ea typeface="MS PGothic" charset="-128"/>
              </a:rPr>
              <a:t> </a:t>
            </a:r>
            <a:r>
              <a:rPr lang="en-GB" altLang="it-IT" sz="2800" dirty="0" err="1" smtClean="0">
                <a:solidFill>
                  <a:schemeClr val="accent2"/>
                </a:solidFill>
                <a:ea typeface="MS PGothic" charset="-128"/>
              </a:rPr>
              <a:t>riga</a:t>
            </a:r>
            <a:r>
              <a:rPr lang="en-GB" altLang="it-IT" sz="2800" dirty="0" smtClean="0">
                <a:solidFill>
                  <a:schemeClr val="accent2"/>
                </a:solidFill>
                <a:ea typeface="MS PGothic" charset="-128"/>
              </a:rPr>
              <a:t> di </a:t>
            </a:r>
            <a:r>
              <a:rPr lang="en-GB" altLang="it-IT" sz="2800" dirty="0" err="1" smtClean="0">
                <a:solidFill>
                  <a:schemeClr val="accent2"/>
                </a:solidFill>
                <a:ea typeface="MS PGothic" charset="-128"/>
              </a:rPr>
              <a:t>comando</a:t>
            </a:r>
            <a:endParaRPr lang="en-GB" altLang="it-IT" sz="2800" dirty="0">
              <a:solidFill>
                <a:schemeClr val="accent2"/>
              </a:solidFill>
              <a:ea typeface="MS PGothic" charset="-128"/>
            </a:endParaRP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Calcola</a:t>
            </a:r>
            <a:r>
              <a:rPr lang="en-GB" altLang="it-IT" sz="2800" dirty="0" smtClean="0">
                <a:ea typeface="MS PGothic" charset="-128"/>
              </a:rPr>
              <a:t> </a:t>
            </a:r>
            <a:r>
              <a:rPr lang="en-GB" altLang="it-IT" sz="2800" dirty="0" err="1" smtClean="0">
                <a:ea typeface="MS PGothic" charset="-128"/>
              </a:rPr>
              <a:t>numero</a:t>
            </a:r>
            <a:r>
              <a:rPr lang="en-GB" altLang="it-IT" sz="2800" dirty="0" smtClean="0">
                <a:ea typeface="MS PGothic" charset="-128"/>
              </a:rPr>
              <a:t> di </a:t>
            </a:r>
            <a:r>
              <a:rPr lang="en-GB" altLang="it-IT" sz="2800" dirty="0" err="1" smtClean="0">
                <a:ea typeface="MS PGothic" charset="-128"/>
              </a:rPr>
              <a:t>coppie</a:t>
            </a:r>
            <a:r>
              <a:rPr lang="en-GB" altLang="it-IT" sz="2800" dirty="0" smtClean="0">
                <a:ea typeface="MS PGothic" charset="-128"/>
              </a:rPr>
              <a:t> n in </a:t>
            </a:r>
            <a:r>
              <a:rPr lang="en-GB" altLang="it-IT" sz="2800" dirty="0" err="1" smtClean="0">
                <a:ea typeface="MS PGothic" charset="-128"/>
              </a:rPr>
              <a:t>sp</a:t>
            </a:r>
            <a:r>
              <a:rPr lang="en-GB" altLang="it-IT" sz="2800" dirty="0" smtClean="0">
                <a:ea typeface="MS PGothic" charset="-128"/>
              </a:rPr>
              <a:t>  </a:t>
            </a:r>
            <a:endParaRPr lang="en-GB" altLang="it-IT" sz="2800" dirty="0" smtClean="0">
              <a:solidFill>
                <a:schemeClr val="accent2"/>
              </a:solidFill>
              <a:ea typeface="MS PGothic" charset="-128"/>
            </a:endParaRP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Carica</a:t>
            </a:r>
            <a:r>
              <a:rPr lang="en-GB" altLang="it-IT" sz="2800" dirty="0" smtClean="0">
                <a:ea typeface="MS PGothic" charset="-128"/>
              </a:rPr>
              <a:t> </a:t>
            </a:r>
            <a:r>
              <a:rPr lang="en-GB" altLang="it-IT" sz="2800" dirty="0" err="1" smtClean="0">
                <a:ea typeface="MS PGothic" charset="-128"/>
              </a:rPr>
              <a:t>i</a:t>
            </a:r>
            <a:r>
              <a:rPr lang="en-GB" altLang="it-IT" sz="2800" dirty="0" smtClean="0">
                <a:ea typeface="MS PGothic" charset="-128"/>
              </a:rPr>
              <a:t> </a:t>
            </a:r>
            <a:r>
              <a:rPr lang="en-GB" altLang="it-IT" sz="2800" dirty="0" err="1" smtClean="0">
                <a:ea typeface="MS PGothic" charset="-128"/>
              </a:rPr>
              <a:t>punti</a:t>
            </a:r>
            <a:r>
              <a:rPr lang="en-GB" altLang="it-IT" sz="2800" dirty="0" smtClean="0">
                <a:ea typeface="MS PGothic" charset="-128"/>
              </a:rPr>
              <a:t> da file </a:t>
            </a:r>
            <a:r>
              <a:rPr lang="en-GB" altLang="it-IT" sz="2800" dirty="0" err="1" smtClean="0">
                <a:ea typeface="MS PGothic" charset="-128"/>
              </a:rPr>
              <a:t>sp</a:t>
            </a:r>
            <a:r>
              <a:rPr lang="en-GB" altLang="it-IT" sz="2800" dirty="0" smtClean="0">
                <a:ea typeface="MS PGothic" charset="-128"/>
              </a:rPr>
              <a:t> e </a:t>
            </a:r>
            <a:r>
              <a:rPr lang="en-GB" altLang="it-IT" sz="2800" dirty="0" err="1" smtClean="0">
                <a:ea typeface="MS PGothic" charset="-128"/>
              </a:rPr>
              <a:t>inseriscili</a:t>
            </a:r>
            <a:r>
              <a:rPr lang="en-GB" altLang="it-IT" sz="2800" dirty="0" smtClean="0">
                <a:ea typeface="MS PGothic" charset="-128"/>
              </a:rPr>
              <a:t> in array a di </a:t>
            </a:r>
            <a:r>
              <a:rPr lang="en-GB" altLang="it-IT" sz="2800" dirty="0" err="1" smtClean="0">
                <a:ea typeface="MS PGothic" charset="-128"/>
              </a:rPr>
              <a:t>dimensione</a:t>
            </a:r>
            <a:r>
              <a:rPr lang="en-GB" altLang="it-IT" sz="2800" dirty="0" smtClean="0">
                <a:ea typeface="MS PGothic" charset="-128"/>
              </a:rPr>
              <a:t> n</a:t>
            </a:r>
            <a:endParaRPr lang="en-GB" altLang="it-IT" sz="2800" dirty="0" smtClean="0">
              <a:solidFill>
                <a:schemeClr val="accent2"/>
              </a:solidFill>
              <a:ea typeface="MS PGothic" charset="-128"/>
            </a:endParaRP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Calcola</a:t>
            </a:r>
            <a:r>
              <a:rPr lang="en-GB" altLang="it-IT" sz="2800" dirty="0" smtClean="0">
                <a:ea typeface="MS PGothic" charset="-128"/>
              </a:rPr>
              <a:t> </a:t>
            </a:r>
            <a:r>
              <a:rPr lang="en-GB" altLang="it-IT" sz="2800" dirty="0" err="1" smtClean="0">
                <a:ea typeface="MS PGothic" charset="-128"/>
              </a:rPr>
              <a:t>il</a:t>
            </a:r>
            <a:r>
              <a:rPr lang="en-GB" altLang="it-IT" sz="2800" dirty="0" smtClean="0">
                <a:ea typeface="MS PGothic" charset="-128"/>
              </a:rPr>
              <a:t> </a:t>
            </a:r>
            <a:r>
              <a:rPr lang="en-GB" altLang="it-IT" sz="2800" dirty="0" err="1" smtClean="0">
                <a:ea typeface="MS PGothic" charset="-128"/>
              </a:rPr>
              <a:t>numero</a:t>
            </a:r>
            <a:r>
              <a:rPr lang="en-GB" altLang="it-IT" sz="2800" dirty="0" smtClean="0">
                <a:ea typeface="MS PGothic" charset="-128"/>
              </a:rPr>
              <a:t> m di </a:t>
            </a:r>
            <a:r>
              <a:rPr lang="en-GB" altLang="it-IT" sz="2800" dirty="0" err="1" smtClean="0">
                <a:ea typeface="MS PGothic" charset="-128"/>
              </a:rPr>
              <a:t>coppie</a:t>
            </a:r>
            <a:r>
              <a:rPr lang="en-GB" altLang="it-IT" sz="2800" dirty="0" smtClean="0">
                <a:ea typeface="MS PGothic" charset="-128"/>
              </a:rPr>
              <a:t> in a con </a:t>
            </a:r>
            <a:r>
              <a:rPr lang="en-GB" altLang="it-IT" sz="2800" dirty="0" err="1" smtClean="0">
                <a:ea typeface="MS PGothic" charset="-128"/>
              </a:rPr>
              <a:t>distanza</a:t>
            </a:r>
            <a:r>
              <a:rPr lang="en-GB" altLang="it-IT" sz="2800" dirty="0" smtClean="0">
                <a:ea typeface="MS PGothic" charset="-128"/>
              </a:rPr>
              <a:t> </a:t>
            </a:r>
            <a:r>
              <a:rPr lang="en-GB" altLang="it-IT" sz="2800" dirty="0" err="1" smtClean="0">
                <a:ea typeface="MS PGothic" charset="-128"/>
              </a:rPr>
              <a:t>minore</a:t>
            </a:r>
            <a:r>
              <a:rPr lang="en-GB" altLang="it-IT" sz="2800" dirty="0" smtClean="0">
                <a:ea typeface="MS PGothic" charset="-128"/>
              </a:rPr>
              <a:t> di d     </a:t>
            </a:r>
            <a:r>
              <a:rPr lang="en-GB" altLang="it-IT" sz="2800" dirty="0" smtClean="0">
                <a:solidFill>
                  <a:schemeClr val="accent2"/>
                </a:solidFill>
                <a:ea typeface="MS PGothic" charset="-128"/>
              </a:rPr>
              <a:t>// come prima</a:t>
            </a:r>
          </a:p>
          <a:p>
            <a:pPr marL="514350" indent="-514350" eaLnBrk="1" hangingPunct="1">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Output m</a:t>
            </a:r>
          </a:p>
        </p:txBody>
      </p:sp>
      <p:sp>
        <p:nvSpPr>
          <p:cNvPr id="2" name="Rettangolo 1"/>
          <p:cNvSpPr/>
          <p:nvPr/>
        </p:nvSpPr>
        <p:spPr>
          <a:xfrm>
            <a:off x="573313" y="5566628"/>
            <a:ext cx="8364071" cy="830997"/>
          </a:xfrm>
          <a:prstGeom prst="rect">
            <a:avLst/>
          </a:prstGeom>
        </p:spPr>
        <p:txBody>
          <a:bodyPr wrap="square">
            <a:spAutoFit/>
          </a:bodyPr>
          <a:lstStyle/>
          <a:p>
            <a:r>
              <a:rPr lang="en-GB" altLang="it-IT" smtClean="0">
                <a:latin typeface="+mn-lt"/>
              </a:rPr>
              <a:t>Realizziamo</a:t>
            </a:r>
            <a:r>
              <a:rPr lang="en-GB" altLang="it-IT" dirty="0" smtClean="0">
                <a:latin typeface="+mn-lt"/>
              </a:rPr>
              <a:t> </a:t>
            </a:r>
            <a:r>
              <a:rPr lang="en-GB" altLang="it-IT" dirty="0" err="1" smtClean="0">
                <a:latin typeface="+mn-lt"/>
              </a:rPr>
              <a:t>i</a:t>
            </a:r>
            <a:r>
              <a:rPr lang="en-GB" altLang="it-IT" dirty="0" smtClean="0">
                <a:latin typeface="+mn-lt"/>
              </a:rPr>
              <a:t> </a:t>
            </a:r>
            <a:r>
              <a:rPr lang="en-GB" altLang="it-IT" dirty="0" err="1" smtClean="0">
                <a:latin typeface="+mn-lt"/>
              </a:rPr>
              <a:t>sottoprogrammi</a:t>
            </a:r>
            <a:r>
              <a:rPr lang="en-GB" altLang="it-IT" dirty="0" smtClean="0">
                <a:latin typeface="+mn-lt"/>
              </a:rPr>
              <a:t> per </a:t>
            </a:r>
            <a:r>
              <a:rPr lang="en-GB" altLang="it-IT" dirty="0" err="1" smtClean="0">
                <a:latin typeface="+mn-lt"/>
              </a:rPr>
              <a:t>i</a:t>
            </a:r>
            <a:r>
              <a:rPr lang="en-GB" altLang="it-IT" dirty="0" smtClean="0">
                <a:latin typeface="+mn-lt"/>
              </a:rPr>
              <a:t> </a:t>
            </a:r>
            <a:r>
              <a:rPr lang="en-GB" altLang="it-IT" dirty="0" err="1" smtClean="0">
                <a:latin typeface="+mn-lt"/>
              </a:rPr>
              <a:t>passi</a:t>
            </a:r>
            <a:r>
              <a:rPr lang="en-GB" altLang="it-IT" dirty="0" smtClean="0">
                <a:latin typeface="+mn-lt"/>
              </a:rPr>
              <a:t> 2 e 3 </a:t>
            </a:r>
            <a:r>
              <a:rPr lang="is-IS" altLang="it-IT" dirty="0" smtClean="0">
                <a:latin typeface="+mn-lt"/>
              </a:rPr>
              <a:t>…</a:t>
            </a:r>
          </a:p>
          <a:p>
            <a:r>
              <a:rPr lang="it-IT" altLang="it-IT" dirty="0" err="1" smtClean="0">
                <a:latin typeface="+mn-lt"/>
              </a:rPr>
              <a:t>F</a:t>
            </a:r>
            <a:r>
              <a:rPr lang="is-IS" altLang="it-IT" dirty="0" smtClean="0">
                <a:latin typeface="+mn-lt"/>
              </a:rPr>
              <a:t>are analisi e progettazione come esercizio ...</a:t>
            </a:r>
            <a:r>
              <a:rPr lang="en-GB" altLang="it-IT" dirty="0" smtClean="0">
                <a:latin typeface="+mn-lt"/>
              </a:rPr>
              <a:t> </a:t>
            </a:r>
            <a:endParaRPr lang="it-IT" dirty="0">
              <a:latin typeface="+mn-lt"/>
            </a:endParaRPr>
          </a:p>
        </p:txBody>
      </p:sp>
    </p:spTree>
    <p:extLst>
      <p:ext uri="{BB962C8B-B14F-4D97-AF65-F5344CB8AC3E}">
        <p14:creationId xmlns:p14="http://schemas.microsoft.com/office/powerpoint/2010/main" val="103247194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26</a:t>
            </a:fld>
            <a:endParaRPr lang="it-IT"/>
          </a:p>
        </p:txBody>
      </p:sp>
      <p:sp>
        <p:nvSpPr>
          <p:cNvPr id="14" name="Text Box 13"/>
          <p:cNvSpPr txBox="1">
            <a:spLocks noChangeArrowheads="1"/>
          </p:cNvSpPr>
          <p:nvPr/>
        </p:nvSpPr>
        <p:spPr bwMode="auto">
          <a:xfrm>
            <a:off x="304800" y="127533"/>
            <a:ext cx="8382000" cy="6534193"/>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sz="2000" dirty="0">
                <a:latin typeface="+mn-lt"/>
                <a:cs typeface="Arial" panose="020B0604020202020204" pitchFamily="34" charset="0"/>
              </a:rPr>
              <a:t>#include &lt;</a:t>
            </a:r>
            <a:r>
              <a:rPr lang="en-GB" altLang="it-IT" sz="2000" dirty="0" err="1">
                <a:latin typeface="+mn-lt"/>
                <a:cs typeface="Arial" panose="020B0604020202020204" pitchFamily="34" charset="0"/>
              </a:rPr>
              <a:t>stdio.h</a:t>
            </a:r>
            <a:r>
              <a:rPr lang="en-GB" altLang="it-IT" sz="2000" dirty="0">
                <a:latin typeface="+mn-lt"/>
                <a:cs typeface="Arial" panose="020B0604020202020204" pitchFamily="34" charset="0"/>
              </a:rPr>
              <a:t>&gt;</a:t>
            </a:r>
          </a:p>
          <a:p>
            <a:pPr eaLnBrk="1" hangingPunct="1">
              <a:buClr>
                <a:srgbClr val="000000"/>
              </a:buClr>
              <a:buSzPct val="100000"/>
            </a:pPr>
            <a:r>
              <a:rPr lang="en-GB" altLang="it-IT" sz="2000" dirty="0">
                <a:latin typeface="+mn-lt"/>
                <a:cs typeface="Arial" panose="020B0604020202020204" pitchFamily="34" charset="0"/>
              </a:rPr>
              <a:t>#include &lt;</a:t>
            </a:r>
            <a:r>
              <a:rPr lang="en-GB" altLang="it-IT" sz="2000" dirty="0" err="1">
                <a:latin typeface="+mn-lt"/>
                <a:cs typeface="Arial" panose="020B0604020202020204" pitchFamily="34" charset="0"/>
              </a:rPr>
              <a:t>stdlib.h</a:t>
            </a:r>
            <a:r>
              <a:rPr lang="en-GB" altLang="it-IT" sz="2000" dirty="0">
                <a:latin typeface="+mn-lt"/>
                <a:cs typeface="Arial" panose="020B0604020202020204" pitchFamily="34" charset="0"/>
              </a:rPr>
              <a:t>&gt;</a:t>
            </a:r>
          </a:p>
          <a:p>
            <a:pPr eaLnBrk="1" hangingPunct="1">
              <a:buClr>
                <a:srgbClr val="000000"/>
              </a:buClr>
              <a:buSzPct val="100000"/>
            </a:pPr>
            <a:r>
              <a:rPr lang="en-GB" altLang="it-IT" sz="2000" dirty="0">
                <a:latin typeface="+mn-lt"/>
                <a:cs typeface="Arial" panose="020B0604020202020204" pitchFamily="34" charset="0"/>
              </a:rPr>
              <a:t>#include "</a:t>
            </a:r>
            <a:r>
              <a:rPr lang="en-GB" altLang="it-IT" sz="2000" dirty="0" err="1">
                <a:latin typeface="+mn-lt"/>
                <a:cs typeface="Arial" panose="020B0604020202020204" pitchFamily="34" charset="0"/>
              </a:rPr>
              <a:t>punto.h</a:t>
            </a:r>
            <a:r>
              <a:rPr lang="en-GB" altLang="it-IT" sz="2000" dirty="0">
                <a:latin typeface="+mn-lt"/>
                <a:cs typeface="Arial" panose="020B0604020202020204" pitchFamily="34" charset="0"/>
              </a:rPr>
              <a:t>"</a:t>
            </a:r>
          </a:p>
          <a:p>
            <a:pPr eaLnBrk="1" hangingPunct="1">
              <a:buClr>
                <a:srgbClr val="000000"/>
              </a:buClr>
              <a:buSzPct val="100000"/>
            </a:pP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err="1">
                <a:latin typeface="+mn-lt"/>
                <a:cs typeface="Arial" panose="020B0604020202020204" pitchFamily="34" charset="0"/>
              </a:rPr>
              <a:t>int</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numero_punti</a:t>
            </a:r>
            <a:r>
              <a:rPr lang="en-GB" altLang="it-IT" sz="2000" dirty="0">
                <a:latin typeface="+mn-lt"/>
                <a:cs typeface="Arial" panose="020B0604020202020204" pitchFamily="34" charset="0"/>
              </a:rPr>
              <a:t>(char *</a:t>
            </a:r>
            <a:r>
              <a:rPr lang="en-GB" altLang="it-IT" sz="2000" dirty="0" err="1">
                <a:latin typeface="+mn-lt"/>
                <a:cs typeface="Arial" panose="020B0604020202020204" pitchFamily="34" charset="0"/>
              </a:rPr>
              <a:t>file_name</a:t>
            </a:r>
            <a:r>
              <a:rPr lang="en-GB" altLang="it-IT" sz="2000" dirty="0">
                <a:latin typeface="+mn-lt"/>
                <a:cs typeface="Arial" panose="020B0604020202020204" pitchFamily="34" charset="0"/>
              </a:rPr>
              <a:t>);</a:t>
            </a:r>
          </a:p>
          <a:p>
            <a:pPr eaLnBrk="1" hangingPunct="1">
              <a:buClr>
                <a:srgbClr val="000000"/>
              </a:buClr>
              <a:buSzPct val="100000"/>
            </a:pPr>
            <a:r>
              <a:rPr lang="en-GB" altLang="it-IT" sz="2000" dirty="0">
                <a:latin typeface="+mn-lt"/>
                <a:cs typeface="Arial" panose="020B0604020202020204" pitchFamily="34" charset="0"/>
              </a:rPr>
              <a:t>void </a:t>
            </a:r>
            <a:r>
              <a:rPr lang="en-GB" altLang="it-IT" sz="2000" dirty="0" err="1">
                <a:latin typeface="+mn-lt"/>
                <a:cs typeface="Arial" panose="020B0604020202020204" pitchFamily="34" charset="0"/>
              </a:rPr>
              <a:t>carica_punti</a:t>
            </a:r>
            <a:r>
              <a:rPr lang="en-GB" altLang="it-IT" sz="2000" dirty="0">
                <a:latin typeface="+mn-lt"/>
                <a:cs typeface="Arial" panose="020B0604020202020204" pitchFamily="34" charset="0"/>
              </a:rPr>
              <a:t>(char *</a:t>
            </a:r>
            <a:r>
              <a:rPr lang="en-GB" altLang="it-IT" sz="2000" dirty="0" err="1">
                <a:latin typeface="+mn-lt"/>
                <a:cs typeface="Arial" panose="020B0604020202020204" pitchFamily="34" charset="0"/>
              </a:rPr>
              <a:t>file_name</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punto</a:t>
            </a:r>
            <a:r>
              <a:rPr lang="en-GB" altLang="it-IT" sz="2000" dirty="0">
                <a:latin typeface="+mn-lt"/>
                <a:cs typeface="Arial" panose="020B0604020202020204" pitchFamily="34" charset="0"/>
              </a:rPr>
              <a:t> a[], </a:t>
            </a:r>
            <a:r>
              <a:rPr lang="en-GB" altLang="it-IT" sz="2000" dirty="0" err="1">
                <a:latin typeface="+mn-lt"/>
                <a:cs typeface="Arial" panose="020B0604020202020204" pitchFamily="34" charset="0"/>
              </a:rPr>
              <a:t>int</a:t>
            </a:r>
            <a:r>
              <a:rPr lang="en-GB" altLang="it-IT" sz="2000" dirty="0">
                <a:latin typeface="+mn-lt"/>
                <a:cs typeface="Arial" panose="020B0604020202020204" pitchFamily="34" charset="0"/>
              </a:rPr>
              <a:t> n);</a:t>
            </a:r>
          </a:p>
          <a:p>
            <a:pPr eaLnBrk="1" hangingPunct="1">
              <a:buClr>
                <a:srgbClr val="000000"/>
              </a:buClr>
              <a:buSzPct val="100000"/>
            </a:pPr>
            <a:r>
              <a:rPr lang="en-GB" altLang="it-IT" sz="2000" dirty="0" err="1">
                <a:latin typeface="+mn-lt"/>
                <a:cs typeface="Arial" panose="020B0604020202020204" pitchFamily="34" charset="0"/>
              </a:rPr>
              <a:t>int</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coppie_vicine</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punto</a:t>
            </a:r>
            <a:r>
              <a:rPr lang="en-GB" altLang="it-IT" sz="2000" dirty="0">
                <a:latin typeface="+mn-lt"/>
                <a:cs typeface="Arial" panose="020B0604020202020204" pitchFamily="34" charset="0"/>
              </a:rPr>
              <a:t> a[], </a:t>
            </a:r>
            <a:r>
              <a:rPr lang="en-GB" altLang="it-IT" sz="2000" dirty="0" err="1">
                <a:latin typeface="+mn-lt"/>
                <a:cs typeface="Arial" panose="020B0604020202020204" pitchFamily="34" charset="0"/>
              </a:rPr>
              <a:t>int</a:t>
            </a:r>
            <a:r>
              <a:rPr lang="en-GB" altLang="it-IT" sz="2000" dirty="0">
                <a:latin typeface="+mn-lt"/>
                <a:cs typeface="Arial" panose="020B0604020202020204" pitchFamily="34" charset="0"/>
              </a:rPr>
              <a:t> n, float d);</a:t>
            </a:r>
          </a:p>
          <a:p>
            <a:pPr eaLnBrk="1" hangingPunct="1">
              <a:buClr>
                <a:srgbClr val="000000"/>
              </a:buClr>
              <a:buSzPct val="100000"/>
            </a:pPr>
            <a:r>
              <a:rPr lang="en-GB" altLang="it-IT" sz="2000" dirty="0">
                <a:latin typeface="+mn-lt"/>
                <a:cs typeface="Arial" panose="020B0604020202020204" pitchFamily="34" charset="0"/>
              </a:rPr>
              <a:t>void </a:t>
            </a:r>
            <a:r>
              <a:rPr lang="en-GB" altLang="it-IT" sz="2000" dirty="0" err="1">
                <a:latin typeface="+mn-lt"/>
                <a:cs typeface="Arial" panose="020B0604020202020204" pitchFamily="34" charset="0"/>
              </a:rPr>
              <a:t>output_punti</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punto</a:t>
            </a:r>
            <a:r>
              <a:rPr lang="en-GB" altLang="it-IT" sz="2000" dirty="0">
                <a:latin typeface="+mn-lt"/>
                <a:cs typeface="Arial" panose="020B0604020202020204" pitchFamily="34" charset="0"/>
              </a:rPr>
              <a:t> a[], </a:t>
            </a:r>
            <a:r>
              <a:rPr lang="en-GB" altLang="it-IT" sz="2000" dirty="0" err="1">
                <a:latin typeface="+mn-lt"/>
                <a:cs typeface="Arial" panose="020B0604020202020204" pitchFamily="34" charset="0"/>
              </a:rPr>
              <a:t>int</a:t>
            </a:r>
            <a:r>
              <a:rPr lang="en-GB" altLang="it-IT" sz="2000" dirty="0">
                <a:latin typeface="+mn-lt"/>
                <a:cs typeface="Arial" panose="020B0604020202020204" pitchFamily="34" charset="0"/>
              </a:rPr>
              <a:t> n);</a:t>
            </a:r>
          </a:p>
          <a:p>
            <a:pPr eaLnBrk="1" hangingPunct="1">
              <a:buClr>
                <a:srgbClr val="000000"/>
              </a:buClr>
              <a:buSzPct val="100000"/>
            </a:pPr>
            <a:endParaRPr lang="en-GB" altLang="it-IT" sz="2000" dirty="0">
              <a:latin typeface="+mn-lt"/>
              <a:cs typeface="Arial" panose="020B0604020202020204" pitchFamily="34" charset="0"/>
            </a:endParaRPr>
          </a:p>
          <a:p>
            <a:pPr eaLnBrk="1" hangingPunct="1">
              <a:buClr>
                <a:srgbClr val="000000"/>
              </a:buClr>
              <a:buSzPct val="100000"/>
            </a:pP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err="1">
                <a:latin typeface="+mn-lt"/>
                <a:cs typeface="Arial" panose="020B0604020202020204" pitchFamily="34" charset="0"/>
              </a:rPr>
              <a:t>int</a:t>
            </a:r>
            <a:r>
              <a:rPr lang="en-GB" altLang="it-IT" sz="2000" dirty="0">
                <a:latin typeface="+mn-lt"/>
                <a:cs typeface="Arial" panose="020B0604020202020204" pitchFamily="34" charset="0"/>
              </a:rPr>
              <a:t> main(</a:t>
            </a:r>
            <a:r>
              <a:rPr lang="en-GB" altLang="it-IT" sz="2000" dirty="0" err="1">
                <a:latin typeface="+mn-lt"/>
                <a:cs typeface="Arial" panose="020B0604020202020204" pitchFamily="34" charset="0"/>
              </a:rPr>
              <a:t>int</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argc</a:t>
            </a:r>
            <a:r>
              <a:rPr lang="en-GB" altLang="it-IT" sz="2000" dirty="0">
                <a:latin typeface="+mn-lt"/>
                <a:cs typeface="Arial" panose="020B0604020202020204" pitchFamily="34" charset="0"/>
              </a:rPr>
              <a:t>, char *</a:t>
            </a:r>
            <a:r>
              <a:rPr lang="en-GB" altLang="it-IT" sz="2000" dirty="0" err="1">
                <a:latin typeface="+mn-lt"/>
                <a:cs typeface="Arial" panose="020B0604020202020204" pitchFamily="34" charset="0"/>
              </a:rPr>
              <a:t>argv</a:t>
            </a: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float </a:t>
            </a:r>
            <a:r>
              <a:rPr lang="en-GB" altLang="it-IT" sz="2000" dirty="0">
                <a:latin typeface="+mn-lt"/>
                <a:cs typeface="Arial" panose="020B0604020202020204" pitchFamily="34" charset="0"/>
              </a:rPr>
              <a:t>d; 									</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a:t>
            </a:r>
            <a:r>
              <a:rPr lang="en-GB" altLang="it-IT" sz="2000" dirty="0" err="1" smtClean="0">
                <a:latin typeface="+mn-lt"/>
                <a:cs typeface="Arial" panose="020B0604020202020204" pitchFamily="34" charset="0"/>
              </a:rPr>
              <a:t>int</a:t>
            </a: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n, m;</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a:t>
            </a:r>
            <a:r>
              <a:rPr lang="en-GB" altLang="it-IT" sz="2000" dirty="0" err="1" smtClean="0">
                <a:latin typeface="+mn-lt"/>
                <a:cs typeface="Arial" panose="020B0604020202020204" pitchFamily="34" charset="0"/>
              </a:rPr>
              <a:t>punto</a:t>
            </a: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*a;									// array di </a:t>
            </a:r>
            <a:r>
              <a:rPr lang="en-GB" altLang="it-IT" sz="2000" dirty="0" err="1">
                <a:latin typeface="+mn-lt"/>
                <a:cs typeface="Arial" panose="020B0604020202020204" pitchFamily="34" charset="0"/>
              </a:rPr>
              <a:t>punti</a:t>
            </a:r>
            <a:endParaRPr lang="en-GB" altLang="it-IT" sz="2000" dirty="0">
              <a:latin typeface="+mn-lt"/>
              <a:cs typeface="Arial" panose="020B0604020202020204" pitchFamily="34" charset="0"/>
            </a:endParaRPr>
          </a:p>
          <a:p>
            <a:pPr eaLnBrk="1" hangingPunct="1">
              <a:buClr>
                <a:srgbClr val="000000"/>
              </a:buClr>
              <a:buSzPct val="100000"/>
            </a:pP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f(</a:t>
            </a:r>
            <a:r>
              <a:rPr lang="en-GB" altLang="it-IT" sz="2000" dirty="0" err="1" smtClean="0">
                <a:latin typeface="+mn-lt"/>
                <a:cs typeface="Arial" panose="020B0604020202020204" pitchFamily="34" charset="0"/>
              </a:rPr>
              <a:t>argc</a:t>
            </a: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&lt; 3) {</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a:t>
            </a:r>
            <a:r>
              <a:rPr lang="en-GB" altLang="it-IT" sz="2000" dirty="0" err="1" smtClean="0">
                <a:latin typeface="+mn-lt"/>
                <a:cs typeface="Arial" panose="020B0604020202020204" pitchFamily="34" charset="0"/>
              </a:rPr>
              <a:t>printf</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Numero</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parametri</a:t>
            </a:r>
            <a:r>
              <a:rPr lang="en-GB" altLang="it-IT" sz="2000" dirty="0">
                <a:latin typeface="+mn-lt"/>
                <a:cs typeface="Arial" panose="020B0604020202020204" pitchFamily="34" charset="0"/>
              </a:rPr>
              <a:t> non </a:t>
            </a:r>
            <a:r>
              <a:rPr lang="en-GB" altLang="it-IT" sz="2000" dirty="0" err="1">
                <a:latin typeface="+mn-lt"/>
                <a:cs typeface="Arial" panose="020B0604020202020204" pitchFamily="34" charset="0"/>
              </a:rPr>
              <a:t>corretto</a:t>
            </a:r>
            <a:r>
              <a:rPr lang="en-GB" altLang="it-IT" sz="2000" dirty="0">
                <a:latin typeface="+mn-lt"/>
                <a:cs typeface="Arial" panose="020B0604020202020204" pitchFamily="34" charset="0"/>
              </a:rPr>
              <a:t> \n");</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exit(1</a:t>
            </a: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a:t>
            </a:r>
          </a:p>
          <a:p>
            <a:pPr eaLnBrk="1" hangingPunct="1">
              <a:buClr>
                <a:srgbClr val="000000"/>
              </a:buClr>
              <a:buSzPct val="100000"/>
            </a:pPr>
            <a:r>
              <a:rPr lang="is-IS" altLang="it-IT" sz="2000" dirty="0" smtClean="0">
                <a:latin typeface="+mn-lt"/>
                <a:cs typeface="Arial" panose="020B0604020202020204" pitchFamily="34" charset="0"/>
              </a:rPr>
              <a:t>//  CONTINUA</a:t>
            </a:r>
            <a:r>
              <a:rPr lang="en-GB" altLang="it-IT" sz="2000" dirty="0">
                <a:latin typeface="+mn-lt"/>
                <a:cs typeface="Arial" panose="020B0604020202020204" pitchFamily="34" charset="0"/>
              </a:rPr>
              <a:t>	</a:t>
            </a:r>
            <a:endParaRPr lang="en-GB" altLang="it-IT" sz="2000" dirty="0" smtClean="0">
              <a:latin typeface="+mn-lt"/>
              <a:cs typeface="Arial" panose="020B0604020202020204" pitchFamily="34" charset="0"/>
            </a:endParaRPr>
          </a:p>
        </p:txBody>
      </p:sp>
      <p:sp>
        <p:nvSpPr>
          <p:cNvPr id="11" name="Rectangle 2"/>
          <p:cNvSpPr txBox="1">
            <a:spLocks noChangeArrowheads="1"/>
          </p:cNvSpPr>
          <p:nvPr/>
        </p:nvSpPr>
        <p:spPr bwMode="auto">
          <a:xfrm>
            <a:off x="4973782" y="289113"/>
            <a:ext cx="371301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smtClean="0">
                <a:solidFill>
                  <a:srgbClr val="0070C0"/>
                </a:solidFill>
                <a:ea typeface="MS PGothic" charset="-128"/>
              </a:rPr>
              <a:t>Il main</a:t>
            </a:r>
            <a:endParaRPr lang="en-GB" altLang="it-IT" sz="4000" b="1" dirty="0">
              <a:solidFill>
                <a:srgbClr val="C00000"/>
              </a:solidFill>
              <a:ea typeface="MS PGothic" charset="-128"/>
            </a:endParaRPr>
          </a:p>
        </p:txBody>
      </p:sp>
    </p:spTree>
    <p:extLst>
      <p:ext uri="{BB962C8B-B14F-4D97-AF65-F5344CB8AC3E}">
        <p14:creationId xmlns:p14="http://schemas.microsoft.com/office/powerpoint/2010/main" val="26889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27</a:t>
            </a:fld>
            <a:endParaRPr lang="it-IT"/>
          </a:p>
        </p:txBody>
      </p:sp>
      <p:sp>
        <p:nvSpPr>
          <p:cNvPr id="14" name="Text Box 13"/>
          <p:cNvSpPr txBox="1">
            <a:spLocks noChangeArrowheads="1"/>
          </p:cNvSpPr>
          <p:nvPr/>
        </p:nvSpPr>
        <p:spPr bwMode="auto">
          <a:xfrm>
            <a:off x="304800" y="330734"/>
            <a:ext cx="8382000" cy="6226417"/>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n </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numero_punti</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argv</a:t>
            </a:r>
            <a:r>
              <a:rPr lang="en-GB" altLang="it-IT" sz="2000" dirty="0">
                <a:latin typeface="+mn-lt"/>
                <a:cs typeface="Arial" panose="020B0604020202020204" pitchFamily="34" charset="0"/>
              </a:rPr>
              <a:t>[1]); 				// </a:t>
            </a:r>
            <a:r>
              <a:rPr lang="en-GB" altLang="it-IT" sz="2000" dirty="0" err="1">
                <a:latin typeface="+mn-lt"/>
                <a:cs typeface="Arial" panose="020B0604020202020204" pitchFamily="34" charset="0"/>
              </a:rPr>
              <a:t>passo</a:t>
            </a:r>
            <a:r>
              <a:rPr lang="en-GB" altLang="it-IT" sz="2000" dirty="0">
                <a:latin typeface="+mn-lt"/>
                <a:cs typeface="Arial" panose="020B0604020202020204" pitchFamily="34" charset="0"/>
              </a:rPr>
              <a:t> 2</a:t>
            </a:r>
          </a:p>
          <a:p>
            <a:pPr eaLnBrk="1" hangingPunct="1">
              <a:buClr>
                <a:srgbClr val="000000"/>
              </a:buClr>
              <a:buSzPct val="100000"/>
            </a:pP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if(n </a:t>
            </a:r>
            <a:r>
              <a:rPr lang="en-GB" altLang="it-IT" sz="2000" dirty="0">
                <a:latin typeface="+mn-lt"/>
                <a:cs typeface="Arial" panose="020B0604020202020204" pitchFamily="34" charset="0"/>
              </a:rPr>
              <a:t>==0) </a:t>
            </a:r>
            <a:endParaRPr lang="en-GB" altLang="it-IT" sz="2000" dirty="0" smtClean="0">
              <a:latin typeface="+mn-lt"/>
              <a:cs typeface="Arial" panose="020B0604020202020204" pitchFamily="34" charset="0"/>
            </a:endParaRP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a:t>
            </a: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a:t>
            </a:r>
            <a:r>
              <a:rPr lang="en-GB" altLang="it-IT" sz="2000" dirty="0" err="1" smtClean="0">
                <a:latin typeface="+mn-lt"/>
                <a:cs typeface="Arial" panose="020B0604020202020204" pitchFamily="34" charset="0"/>
              </a:rPr>
              <a:t>printf</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Nessun</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punto</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caricato</a:t>
            </a:r>
            <a:r>
              <a:rPr lang="en-GB" altLang="it-IT" sz="2000" dirty="0">
                <a:latin typeface="+mn-lt"/>
                <a:cs typeface="Arial" panose="020B0604020202020204" pitchFamily="34" charset="0"/>
              </a:rPr>
              <a:t> dal file %s \n", </a:t>
            </a:r>
            <a:r>
              <a:rPr lang="en-GB" altLang="it-IT" sz="2000" dirty="0" err="1">
                <a:latin typeface="+mn-lt"/>
                <a:cs typeface="Arial" panose="020B0604020202020204" pitchFamily="34" charset="0"/>
              </a:rPr>
              <a:t>argv</a:t>
            </a:r>
            <a:r>
              <a:rPr lang="en-GB" altLang="it-IT" sz="2000" dirty="0">
                <a:latin typeface="+mn-lt"/>
                <a:cs typeface="Arial" panose="020B0604020202020204" pitchFamily="34" charset="0"/>
              </a:rPr>
              <a:t>[1]);</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exit(1</a:t>
            </a: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a:t>
            </a:r>
          </a:p>
          <a:p>
            <a:pPr eaLnBrk="1" hangingPunct="1">
              <a:buClr>
                <a:srgbClr val="000000"/>
              </a:buClr>
              <a:buSzPct val="100000"/>
            </a:pP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a = </a:t>
            </a:r>
            <a:r>
              <a:rPr lang="en-GB" altLang="it-IT" sz="2000" dirty="0" err="1">
                <a:latin typeface="+mn-lt"/>
                <a:cs typeface="Arial" panose="020B0604020202020204" pitchFamily="34" charset="0"/>
              </a:rPr>
              <a:t>malloc</a:t>
            </a:r>
            <a:r>
              <a:rPr lang="en-GB" altLang="it-IT" sz="2000" dirty="0">
                <a:latin typeface="+mn-lt"/>
                <a:cs typeface="Arial" panose="020B0604020202020204" pitchFamily="34" charset="0"/>
              </a:rPr>
              <a:t>(n*</a:t>
            </a:r>
            <a:r>
              <a:rPr lang="en-GB" altLang="it-IT" sz="2000" dirty="0" err="1">
                <a:latin typeface="+mn-lt"/>
                <a:cs typeface="Arial" panose="020B0604020202020204" pitchFamily="34" charset="0"/>
              </a:rPr>
              <a:t>sizeof</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punto</a:t>
            </a:r>
            <a:r>
              <a:rPr lang="en-GB" altLang="it-IT" sz="2000" dirty="0">
                <a:latin typeface="+mn-lt"/>
                <a:cs typeface="Arial" panose="020B0604020202020204" pitchFamily="34" charset="0"/>
              </a:rPr>
              <a:t>)) ;  				</a:t>
            </a:r>
          </a:p>
          <a:p>
            <a:pPr eaLnBrk="1" hangingPunct="1">
              <a:buClr>
                <a:srgbClr val="000000"/>
              </a:buClr>
              <a:buSzPct val="100000"/>
            </a:pP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carica_punti</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argv</a:t>
            </a:r>
            <a:r>
              <a:rPr lang="en-GB" altLang="it-IT" sz="2000" dirty="0">
                <a:latin typeface="+mn-lt"/>
                <a:cs typeface="Arial" panose="020B0604020202020204" pitchFamily="34" charset="0"/>
              </a:rPr>
              <a:t>[1], a, n);  				// </a:t>
            </a:r>
            <a:r>
              <a:rPr lang="en-GB" altLang="it-IT" sz="2000" dirty="0" err="1">
                <a:latin typeface="+mn-lt"/>
                <a:cs typeface="Arial" panose="020B0604020202020204" pitchFamily="34" charset="0"/>
              </a:rPr>
              <a:t>passo</a:t>
            </a:r>
            <a:r>
              <a:rPr lang="en-GB" altLang="it-IT" sz="2000" dirty="0">
                <a:latin typeface="+mn-lt"/>
                <a:cs typeface="Arial" panose="020B0604020202020204" pitchFamily="34" charset="0"/>
              </a:rPr>
              <a:t> 3	</a:t>
            </a:r>
          </a:p>
          <a:p>
            <a:pPr eaLnBrk="1" hangingPunct="1">
              <a:buClr>
                <a:srgbClr val="000000"/>
              </a:buClr>
              <a:buSzPct val="100000"/>
            </a:pP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d = </a:t>
            </a:r>
            <a:r>
              <a:rPr lang="en-GB" altLang="it-IT" sz="2000" dirty="0" err="1">
                <a:latin typeface="+mn-lt"/>
                <a:cs typeface="Arial" panose="020B0604020202020204" pitchFamily="34" charset="0"/>
              </a:rPr>
              <a:t>atof</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argv</a:t>
            </a:r>
            <a:r>
              <a:rPr lang="en-GB" altLang="it-IT" sz="2000" dirty="0">
                <a:latin typeface="+mn-lt"/>
                <a:cs typeface="Arial" panose="020B0604020202020204" pitchFamily="34" charset="0"/>
              </a:rPr>
              <a:t>[2]);							</a:t>
            </a:r>
          </a:p>
          <a:p>
            <a:pPr eaLnBrk="1" hangingPunct="1">
              <a:buClr>
                <a:srgbClr val="000000"/>
              </a:buClr>
              <a:buSzPct val="100000"/>
            </a:pP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m = </a:t>
            </a:r>
            <a:r>
              <a:rPr lang="en-GB" altLang="it-IT" sz="2000" dirty="0" err="1">
                <a:latin typeface="+mn-lt"/>
                <a:cs typeface="Arial" panose="020B0604020202020204" pitchFamily="34" charset="0"/>
              </a:rPr>
              <a:t>coppie_vicine</a:t>
            </a:r>
            <a:r>
              <a:rPr lang="en-GB" altLang="it-IT" sz="2000" dirty="0">
                <a:latin typeface="+mn-lt"/>
                <a:cs typeface="Arial" panose="020B0604020202020204" pitchFamily="34" charset="0"/>
              </a:rPr>
              <a:t>(a, n, d); 				// </a:t>
            </a:r>
            <a:r>
              <a:rPr lang="en-GB" altLang="it-IT" sz="2000" dirty="0" err="1">
                <a:latin typeface="+mn-lt"/>
                <a:cs typeface="Arial" panose="020B0604020202020204" pitchFamily="34" charset="0"/>
              </a:rPr>
              <a:t>passo</a:t>
            </a:r>
            <a:r>
              <a:rPr lang="en-GB" altLang="it-IT" sz="2000" dirty="0">
                <a:latin typeface="+mn-lt"/>
                <a:cs typeface="Arial" panose="020B0604020202020204" pitchFamily="34" charset="0"/>
              </a:rPr>
              <a:t> 4</a:t>
            </a:r>
          </a:p>
          <a:p>
            <a:pPr eaLnBrk="1" hangingPunct="1">
              <a:buClr>
                <a:srgbClr val="000000"/>
              </a:buClr>
              <a:buSzPct val="100000"/>
            </a:pPr>
            <a:r>
              <a:rPr lang="en-GB" altLang="it-IT" sz="2000" dirty="0">
                <a:latin typeface="+mn-lt"/>
                <a:cs typeface="Arial" panose="020B0604020202020204" pitchFamily="34" charset="0"/>
              </a:rPr>
              <a:t>	</a:t>
            </a:r>
          </a:p>
          <a:p>
            <a:pPr eaLnBrk="1" hangingPunct="1">
              <a:buClr>
                <a:srgbClr val="000000"/>
              </a:buClr>
              <a:buSzPct val="100000"/>
            </a:pP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printf</a:t>
            </a:r>
            <a:r>
              <a:rPr lang="en-GB" altLang="it-IT" sz="2000" dirty="0">
                <a:latin typeface="+mn-lt"/>
                <a:cs typeface="Arial" panose="020B0604020202020204" pitchFamily="34" charset="0"/>
              </a:rPr>
              <a:t>("</a:t>
            </a:r>
            <a:r>
              <a:rPr lang="en-GB" altLang="it-IT" sz="2000" dirty="0" err="1">
                <a:latin typeface="+mn-lt"/>
                <a:cs typeface="Arial" panose="020B0604020202020204" pitchFamily="34" charset="0"/>
              </a:rPr>
              <a:t>Numero</a:t>
            </a:r>
            <a:r>
              <a:rPr lang="en-GB" altLang="it-IT" sz="2000" dirty="0">
                <a:latin typeface="+mn-lt"/>
                <a:cs typeface="Arial" panose="020B0604020202020204" pitchFamily="34" charset="0"/>
              </a:rPr>
              <a:t> di </a:t>
            </a:r>
            <a:r>
              <a:rPr lang="en-GB" altLang="it-IT" sz="2000" dirty="0" err="1">
                <a:latin typeface="+mn-lt"/>
                <a:cs typeface="Arial" panose="020B0604020202020204" pitchFamily="34" charset="0"/>
              </a:rPr>
              <a:t>coppie</a:t>
            </a:r>
            <a:r>
              <a:rPr lang="en-GB" altLang="it-IT" sz="2000" dirty="0">
                <a:latin typeface="+mn-lt"/>
                <a:cs typeface="Arial" panose="020B0604020202020204" pitchFamily="34" charset="0"/>
              </a:rPr>
              <a:t> di </a:t>
            </a:r>
            <a:r>
              <a:rPr lang="en-GB" altLang="it-IT" sz="2000" dirty="0" err="1">
                <a:latin typeface="+mn-lt"/>
                <a:cs typeface="Arial" panose="020B0604020202020204" pitchFamily="34" charset="0"/>
              </a:rPr>
              <a:t>punti</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nel</a:t>
            </a:r>
            <a:r>
              <a:rPr lang="en-GB" altLang="it-IT" sz="2000" dirty="0">
                <a:latin typeface="+mn-lt"/>
                <a:cs typeface="Arial" panose="020B0604020202020204" pitchFamily="34" charset="0"/>
              </a:rPr>
              <a:t> file %s", </a:t>
            </a:r>
            <a:r>
              <a:rPr lang="en-GB" altLang="it-IT" sz="2000" dirty="0" err="1">
                <a:latin typeface="+mn-lt"/>
                <a:cs typeface="Arial" panose="020B0604020202020204" pitchFamily="34" charset="0"/>
              </a:rPr>
              <a:t>argv</a:t>
            </a:r>
            <a:r>
              <a:rPr lang="en-GB" altLang="it-IT" sz="2000" dirty="0">
                <a:latin typeface="+mn-lt"/>
                <a:cs typeface="Arial" panose="020B0604020202020204" pitchFamily="34" charset="0"/>
              </a:rPr>
              <a:t>[1]);</a:t>
            </a:r>
          </a:p>
          <a:p>
            <a:pPr eaLnBrk="1" hangingPunct="1">
              <a:buClr>
                <a:srgbClr val="000000"/>
              </a:buClr>
              <a:buSzPct val="100000"/>
            </a:pPr>
            <a:r>
              <a:rPr lang="en-GB" altLang="it-IT" sz="2000" dirty="0" smtClean="0">
                <a:latin typeface="+mn-lt"/>
                <a:cs typeface="Arial" panose="020B0604020202020204" pitchFamily="34" charset="0"/>
              </a:rPr>
              <a:t>	</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printf</a:t>
            </a:r>
            <a:r>
              <a:rPr lang="en-GB" altLang="it-IT" sz="2000" dirty="0">
                <a:latin typeface="+mn-lt"/>
                <a:cs typeface="Arial" panose="020B0604020202020204" pitchFamily="34" charset="0"/>
              </a:rPr>
              <a:t>(" con </a:t>
            </a:r>
            <a:r>
              <a:rPr lang="en-GB" altLang="it-IT" sz="2000" dirty="0" err="1">
                <a:latin typeface="+mn-lt"/>
                <a:cs typeface="Arial" panose="020B0604020202020204" pitchFamily="34" charset="0"/>
              </a:rPr>
              <a:t>distanza</a:t>
            </a:r>
            <a:r>
              <a:rPr lang="en-GB" altLang="it-IT" sz="2000" dirty="0">
                <a:latin typeface="+mn-lt"/>
                <a:cs typeface="Arial" panose="020B0604020202020204" pitchFamily="34" charset="0"/>
              </a:rPr>
              <a:t> </a:t>
            </a:r>
            <a:r>
              <a:rPr lang="en-GB" altLang="it-IT" sz="2000" dirty="0" err="1">
                <a:latin typeface="+mn-lt"/>
                <a:cs typeface="Arial" panose="020B0604020202020204" pitchFamily="34" charset="0"/>
              </a:rPr>
              <a:t>minore</a:t>
            </a:r>
            <a:r>
              <a:rPr lang="en-GB" altLang="it-IT" sz="2000" dirty="0">
                <a:latin typeface="+mn-lt"/>
                <a:cs typeface="Arial" panose="020B0604020202020204" pitchFamily="34" charset="0"/>
              </a:rPr>
              <a:t> di %f: %d \n", d, m); </a:t>
            </a:r>
            <a:endParaRPr lang="en-GB" altLang="it-IT" sz="2000" dirty="0" smtClean="0">
              <a:latin typeface="+mn-lt"/>
              <a:cs typeface="Arial" panose="020B0604020202020204" pitchFamily="34" charset="0"/>
            </a:endParaRPr>
          </a:p>
          <a:p>
            <a:pPr eaLnBrk="1" hangingPunct="1">
              <a:buClr>
                <a:srgbClr val="000000"/>
              </a:buClr>
              <a:buSzPct val="100000"/>
            </a:pPr>
            <a:r>
              <a:rPr lang="en-GB" altLang="it-IT" sz="2000" dirty="0">
                <a:latin typeface="+mn-lt"/>
                <a:cs typeface="Arial" panose="020B0604020202020204" pitchFamily="34" charset="0"/>
              </a:rPr>
              <a:t> </a:t>
            </a:r>
            <a:r>
              <a:rPr lang="en-GB" altLang="it-IT" sz="2000" dirty="0" smtClean="0">
                <a:latin typeface="+mn-lt"/>
                <a:cs typeface="Arial" panose="020B0604020202020204" pitchFamily="34" charset="0"/>
              </a:rPr>
              <a:t>       return 1;</a:t>
            </a:r>
            <a:endParaRPr lang="en-GB" altLang="it-IT" sz="2000" dirty="0">
              <a:latin typeface="+mn-lt"/>
              <a:cs typeface="Arial" panose="020B0604020202020204" pitchFamily="34" charset="0"/>
            </a:endParaRPr>
          </a:p>
          <a:p>
            <a:pPr eaLnBrk="1" hangingPunct="1">
              <a:buClr>
                <a:srgbClr val="000000"/>
              </a:buClr>
              <a:buSzPct val="100000"/>
            </a:pPr>
            <a:r>
              <a:rPr lang="en-GB" altLang="it-IT" sz="2000" dirty="0" smtClean="0">
                <a:latin typeface="+mn-lt"/>
                <a:cs typeface="Arial" panose="020B0604020202020204" pitchFamily="34" charset="0"/>
              </a:rPr>
              <a:t>}</a:t>
            </a:r>
            <a:endParaRPr lang="en-GB" altLang="it-IT" sz="2000" dirty="0">
              <a:latin typeface="+mn-lt"/>
              <a:cs typeface="Arial" panose="020B0604020202020204" pitchFamily="34" charset="0"/>
            </a:endParaRPr>
          </a:p>
        </p:txBody>
      </p:sp>
      <p:sp>
        <p:nvSpPr>
          <p:cNvPr id="11" name="Rectangle 2"/>
          <p:cNvSpPr txBox="1">
            <a:spLocks noChangeArrowheads="1"/>
          </p:cNvSpPr>
          <p:nvPr/>
        </p:nvSpPr>
        <p:spPr bwMode="auto">
          <a:xfrm>
            <a:off x="5873669" y="274599"/>
            <a:ext cx="371301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smtClean="0">
                <a:solidFill>
                  <a:srgbClr val="0070C0"/>
                </a:solidFill>
                <a:ea typeface="MS PGothic" charset="-128"/>
              </a:rPr>
              <a:t>Il main</a:t>
            </a:r>
            <a:endParaRPr lang="en-GB" altLang="it-IT" sz="4000" b="1" dirty="0">
              <a:solidFill>
                <a:srgbClr val="C00000"/>
              </a:solidFill>
              <a:ea typeface="MS PGothic" charset="-128"/>
            </a:endParaRPr>
          </a:p>
        </p:txBody>
      </p:sp>
    </p:spTree>
    <p:extLst>
      <p:ext uri="{BB962C8B-B14F-4D97-AF65-F5344CB8AC3E}">
        <p14:creationId xmlns:p14="http://schemas.microsoft.com/office/powerpoint/2010/main" val="58449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28</a:t>
            </a:fld>
            <a:endParaRPr lang="it-IT"/>
          </a:p>
        </p:txBody>
      </p:sp>
      <p:sp>
        <p:nvSpPr>
          <p:cNvPr id="14" name="Text Box 13"/>
          <p:cNvSpPr txBox="1">
            <a:spLocks noChangeArrowheads="1"/>
          </p:cNvSpPr>
          <p:nvPr/>
        </p:nvSpPr>
        <p:spPr bwMode="auto">
          <a:xfrm>
            <a:off x="304800" y="1600078"/>
            <a:ext cx="8382000" cy="4995311"/>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US" altLang="it-IT" sz="2000" dirty="0" err="1">
                <a:latin typeface="+mn-lt"/>
                <a:cs typeface="Arial" panose="020B0604020202020204" pitchFamily="34" charset="0"/>
              </a:rPr>
              <a:t>int</a:t>
            </a:r>
            <a:r>
              <a:rPr lang="en-US" altLang="it-IT" sz="2000" dirty="0">
                <a:latin typeface="+mn-lt"/>
                <a:cs typeface="Arial" panose="020B0604020202020204" pitchFamily="34" charset="0"/>
              </a:rPr>
              <a:t> </a:t>
            </a:r>
            <a:r>
              <a:rPr lang="en-US" altLang="it-IT" sz="2000" dirty="0" err="1">
                <a:latin typeface="+mn-lt"/>
                <a:cs typeface="Arial" panose="020B0604020202020204" pitchFamily="34" charset="0"/>
              </a:rPr>
              <a:t>numero_punti</a:t>
            </a:r>
            <a:r>
              <a:rPr lang="en-US" altLang="it-IT" sz="2000" dirty="0">
                <a:latin typeface="+mn-lt"/>
                <a:cs typeface="Arial" panose="020B0604020202020204" pitchFamily="34" charset="0"/>
              </a:rPr>
              <a:t>(char *</a:t>
            </a:r>
            <a:r>
              <a:rPr lang="en-US" altLang="it-IT" sz="2000" dirty="0" err="1">
                <a:latin typeface="+mn-lt"/>
                <a:cs typeface="Arial" panose="020B0604020202020204" pitchFamily="34" charset="0"/>
              </a:rPr>
              <a:t>file_name</a:t>
            </a: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int</a:t>
            </a:r>
            <a:r>
              <a:rPr lang="en-US" altLang="it-IT" sz="2000" dirty="0" smtClean="0">
                <a:latin typeface="+mn-lt"/>
                <a:cs typeface="Arial" panose="020B0604020202020204" pitchFamily="34" charset="0"/>
              </a:rPr>
              <a:t> </a:t>
            </a:r>
            <a:r>
              <a:rPr lang="en-US" altLang="it-IT" sz="2000" dirty="0">
                <a:latin typeface="+mn-lt"/>
                <a:cs typeface="Arial" panose="020B0604020202020204" pitchFamily="34" charset="0"/>
              </a:rPr>
              <a:t>n =0;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FILE *</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float </a:t>
            </a:r>
            <a:r>
              <a:rPr lang="en-US" altLang="it-IT" sz="2000" dirty="0">
                <a:latin typeface="+mn-lt"/>
                <a:cs typeface="Arial" panose="020B0604020202020204" pitchFamily="34" charset="0"/>
              </a:rPr>
              <a:t>x, y;	</a:t>
            </a:r>
          </a:p>
          <a:p>
            <a:pPr eaLnBrk="1" hangingPunct="1">
              <a:buClr>
                <a:srgbClr val="000000"/>
              </a:buClr>
              <a:buSzPct val="100000"/>
            </a:pP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fopen</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file_name</a:t>
            </a:r>
            <a:r>
              <a:rPr lang="en-US" altLang="it-IT" sz="2000" dirty="0">
                <a:latin typeface="+mn-lt"/>
                <a:cs typeface="Arial" panose="020B0604020202020204" pitchFamily="34" charset="0"/>
              </a:rPr>
              <a:t>, "r"); 	</a:t>
            </a:r>
          </a:p>
          <a:p>
            <a:pPr eaLnBrk="1" hangingPunct="1">
              <a:buClr>
                <a:srgbClr val="000000"/>
              </a:buClr>
              <a:buSzPct val="100000"/>
            </a:pP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if(</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a:t>
            </a:r>
            <a:r>
              <a:rPr lang="en-US" altLang="it-IT" sz="2000" dirty="0">
                <a:latin typeface="+mn-lt"/>
                <a:cs typeface="Arial" panose="020B0604020202020204" pitchFamily="34" charset="0"/>
              </a:rPr>
              <a:t>NULL) </a:t>
            </a:r>
            <a:endParaRPr lang="en-US" altLang="it-IT" sz="2000" dirty="0" smtClean="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while(</a:t>
            </a:r>
            <a:r>
              <a:rPr lang="en-US" altLang="it-IT" sz="2000" dirty="0" err="1" smtClean="0">
                <a:latin typeface="+mn-lt"/>
                <a:cs typeface="Arial" panose="020B0604020202020204" pitchFamily="34" charset="0"/>
              </a:rPr>
              <a:t>fscanf</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 </a:t>
            </a:r>
            <a:r>
              <a:rPr lang="en-US" altLang="it-IT" sz="2000" dirty="0">
                <a:latin typeface="+mn-lt"/>
                <a:cs typeface="Arial" panose="020B0604020202020204" pitchFamily="34" charset="0"/>
              </a:rPr>
              <a:t>"%</a:t>
            </a:r>
            <a:r>
              <a:rPr lang="en-US" altLang="it-IT" sz="2000" dirty="0" err="1" smtClean="0">
                <a:latin typeface="+mn-lt"/>
                <a:cs typeface="Arial" panose="020B0604020202020204" pitchFamily="34" charset="0"/>
              </a:rPr>
              <a:t>f%f</a:t>
            </a:r>
            <a:r>
              <a:rPr lang="en-US" altLang="it-IT" sz="2000" dirty="0">
                <a:latin typeface="+mn-lt"/>
                <a:cs typeface="Arial" panose="020B0604020202020204" pitchFamily="34" charset="0"/>
              </a:rPr>
              <a:t>" , &amp;x, &amp;y) </a:t>
            </a:r>
            <a:r>
              <a:rPr lang="en-US" altLang="it-IT" sz="2000" dirty="0" smtClean="0">
                <a:latin typeface="+mn-lt"/>
                <a:cs typeface="Arial" panose="020B0604020202020204" pitchFamily="34" charset="0"/>
              </a:rPr>
              <a:t>== 2)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n</a:t>
            </a:r>
            <a:r>
              <a:rPr lang="en-US" altLang="it-IT" sz="2000" dirty="0">
                <a:latin typeface="+mn-lt"/>
                <a:cs typeface="Arial" panose="020B0604020202020204" pitchFamily="34" charset="0"/>
              </a:rPr>
              <a:t>++;</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fclose</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return </a:t>
            </a:r>
            <a:r>
              <a:rPr lang="en-US" altLang="it-IT" sz="2000" dirty="0">
                <a:latin typeface="+mn-lt"/>
                <a:cs typeface="Arial" panose="020B0604020202020204" pitchFamily="34" charset="0"/>
              </a:rPr>
              <a:t>n;</a:t>
            </a:r>
          </a:p>
          <a:p>
            <a:pPr eaLnBrk="1" hangingPunct="1">
              <a:buClr>
                <a:srgbClr val="000000"/>
              </a:buClr>
              <a:buSzPct val="100000"/>
            </a:pPr>
            <a:r>
              <a:rPr lang="en-US" altLang="it-IT" sz="2000" dirty="0">
                <a:latin typeface="+mn-lt"/>
                <a:cs typeface="Arial" panose="020B0604020202020204" pitchFamily="34" charset="0"/>
              </a:rPr>
              <a:t>}</a:t>
            </a:r>
            <a:endParaRPr lang="en-GB" altLang="it-IT" sz="2000" dirty="0" smtClean="0">
              <a:latin typeface="+mn-lt"/>
              <a:cs typeface="Arial" panose="020B0604020202020204" pitchFamily="34" charset="0"/>
            </a:endParaRPr>
          </a:p>
        </p:txBody>
      </p:sp>
      <p:sp>
        <p:nvSpPr>
          <p:cNvPr id="11" name="Rectangle 2"/>
          <p:cNvSpPr txBox="1">
            <a:spLocks noChangeArrowheads="1"/>
          </p:cNvSpPr>
          <p:nvPr/>
        </p:nvSpPr>
        <p:spPr bwMode="auto">
          <a:xfrm>
            <a:off x="4973782" y="289113"/>
            <a:ext cx="371301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numero_punti</a:t>
            </a:r>
            <a:endParaRPr lang="en-GB" altLang="it-IT" sz="4000" b="1" dirty="0">
              <a:solidFill>
                <a:srgbClr val="C00000"/>
              </a:solidFill>
              <a:ea typeface="MS PGothic" charset="-128"/>
            </a:endParaRPr>
          </a:p>
        </p:txBody>
      </p:sp>
    </p:spTree>
    <p:extLst>
      <p:ext uri="{BB962C8B-B14F-4D97-AF65-F5344CB8AC3E}">
        <p14:creationId xmlns:p14="http://schemas.microsoft.com/office/powerpoint/2010/main" val="6076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29</a:t>
            </a:fld>
            <a:endParaRPr lang="it-IT"/>
          </a:p>
        </p:txBody>
      </p:sp>
      <p:sp>
        <p:nvSpPr>
          <p:cNvPr id="14" name="Text Box 13"/>
          <p:cNvSpPr txBox="1">
            <a:spLocks noChangeArrowheads="1"/>
          </p:cNvSpPr>
          <p:nvPr/>
        </p:nvSpPr>
        <p:spPr bwMode="auto">
          <a:xfrm>
            <a:off x="184727" y="462132"/>
            <a:ext cx="8100291" cy="6226417"/>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US" altLang="it-IT" sz="2000" dirty="0">
                <a:latin typeface="+mn-lt"/>
                <a:cs typeface="Arial" panose="020B0604020202020204" pitchFamily="34" charset="0"/>
              </a:rPr>
              <a:t>void </a:t>
            </a:r>
            <a:r>
              <a:rPr lang="en-US" altLang="it-IT" sz="2000" dirty="0" err="1">
                <a:latin typeface="+mn-lt"/>
                <a:cs typeface="Arial" panose="020B0604020202020204" pitchFamily="34" charset="0"/>
              </a:rPr>
              <a:t>carica_punti</a:t>
            </a:r>
            <a:r>
              <a:rPr lang="en-US" altLang="it-IT" sz="2000" dirty="0">
                <a:latin typeface="+mn-lt"/>
                <a:cs typeface="Arial" panose="020B0604020202020204" pitchFamily="34" charset="0"/>
              </a:rPr>
              <a:t>(char *</a:t>
            </a:r>
            <a:r>
              <a:rPr lang="en-US" altLang="it-IT" sz="2000" dirty="0" err="1">
                <a:latin typeface="+mn-lt"/>
                <a:cs typeface="Arial" panose="020B0604020202020204" pitchFamily="34" charset="0"/>
              </a:rPr>
              <a:t>file_name</a:t>
            </a:r>
            <a:r>
              <a:rPr lang="en-US" altLang="it-IT" sz="2000" dirty="0">
                <a:latin typeface="+mn-lt"/>
                <a:cs typeface="Arial" panose="020B0604020202020204" pitchFamily="34" charset="0"/>
              </a:rPr>
              <a:t>, </a:t>
            </a:r>
            <a:r>
              <a:rPr lang="en-US" altLang="it-IT" sz="2000" dirty="0" err="1">
                <a:latin typeface="+mn-lt"/>
                <a:cs typeface="Arial" panose="020B0604020202020204" pitchFamily="34" charset="0"/>
              </a:rPr>
              <a:t>punto</a:t>
            </a:r>
            <a:r>
              <a:rPr lang="en-US" altLang="it-IT" sz="2000" dirty="0">
                <a:latin typeface="+mn-lt"/>
                <a:cs typeface="Arial" panose="020B0604020202020204" pitchFamily="34" charset="0"/>
              </a:rPr>
              <a:t> a[], </a:t>
            </a:r>
            <a:r>
              <a:rPr lang="en-US" altLang="it-IT" sz="2000" dirty="0" err="1">
                <a:latin typeface="+mn-lt"/>
                <a:cs typeface="Arial" panose="020B0604020202020204" pitchFamily="34" charset="0"/>
              </a:rPr>
              <a:t>int</a:t>
            </a:r>
            <a:r>
              <a:rPr lang="en-US" altLang="it-IT" sz="2000" dirty="0">
                <a:latin typeface="+mn-lt"/>
                <a:cs typeface="Arial" panose="020B0604020202020204" pitchFamily="34" charset="0"/>
              </a:rPr>
              <a:t> n) </a:t>
            </a:r>
          </a:p>
          <a:p>
            <a:pPr eaLnBrk="1" hangingPunct="1">
              <a:buClr>
                <a:srgbClr val="000000"/>
              </a:buClr>
              <a:buSzPct val="100000"/>
            </a:pP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int</a:t>
            </a:r>
            <a:r>
              <a:rPr lang="en-US" altLang="it-IT" sz="2000" dirty="0" smtClean="0">
                <a:latin typeface="+mn-lt"/>
                <a:cs typeface="Arial" panose="020B0604020202020204" pitchFamily="34" charset="0"/>
              </a:rPr>
              <a:t> </a:t>
            </a:r>
            <a:r>
              <a:rPr lang="en-US" altLang="it-IT" sz="2000" dirty="0" err="1">
                <a:latin typeface="+mn-lt"/>
                <a:cs typeface="Arial" panose="020B0604020202020204" pitchFamily="34" charset="0"/>
              </a:rPr>
              <a:t>i</a:t>
            </a: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FILE *</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 </a:t>
            </a: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float </a:t>
            </a:r>
            <a:r>
              <a:rPr lang="en-US" altLang="it-IT" sz="2000" dirty="0">
                <a:latin typeface="+mn-lt"/>
                <a:cs typeface="Arial" panose="020B0604020202020204" pitchFamily="34" charset="0"/>
              </a:rPr>
              <a:t>x, y;</a:t>
            </a:r>
          </a:p>
          <a:p>
            <a:pPr eaLnBrk="1" hangingPunct="1">
              <a:buClr>
                <a:srgbClr val="000000"/>
              </a:buClr>
              <a:buSzPct val="100000"/>
            </a:pP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fopen</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file_name</a:t>
            </a:r>
            <a:r>
              <a:rPr lang="en-US" altLang="it-IT" sz="2000" dirty="0">
                <a:latin typeface="+mn-lt"/>
                <a:cs typeface="Arial" panose="020B0604020202020204" pitchFamily="34" charset="0"/>
              </a:rPr>
              <a:t>, "r"); 	</a:t>
            </a:r>
          </a:p>
          <a:p>
            <a:pPr eaLnBrk="1" hangingPunct="1">
              <a:buClr>
                <a:srgbClr val="000000"/>
              </a:buClr>
              <a:buSzPct val="100000"/>
            </a:pP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if(</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a:t>
            </a:r>
            <a:r>
              <a:rPr lang="en-US" altLang="it-IT" sz="2000" dirty="0">
                <a:latin typeface="+mn-lt"/>
                <a:cs typeface="Arial" panose="020B0604020202020204" pitchFamily="34" charset="0"/>
              </a:rPr>
              <a:t>NULL)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printf</a:t>
            </a:r>
            <a:r>
              <a:rPr lang="en-US" altLang="it-IT" sz="2000" dirty="0">
                <a:latin typeface="+mn-lt"/>
                <a:cs typeface="Arial" panose="020B0604020202020204" pitchFamily="34" charset="0"/>
              </a:rPr>
              <a:t>("</a:t>
            </a:r>
            <a:r>
              <a:rPr lang="en-US" altLang="it-IT" sz="2000" dirty="0" err="1">
                <a:latin typeface="+mn-lt"/>
                <a:cs typeface="Arial" panose="020B0604020202020204" pitchFamily="34" charset="0"/>
              </a:rPr>
              <a:t>Errore</a:t>
            </a:r>
            <a:r>
              <a:rPr lang="en-US" altLang="it-IT" sz="2000" dirty="0">
                <a:latin typeface="+mn-lt"/>
                <a:cs typeface="Arial" panose="020B0604020202020204" pitchFamily="34" charset="0"/>
              </a:rPr>
              <a:t> in </a:t>
            </a:r>
            <a:r>
              <a:rPr lang="en-US" altLang="it-IT" sz="2000" dirty="0" err="1">
                <a:latin typeface="+mn-lt"/>
                <a:cs typeface="Arial" panose="020B0604020202020204" pitchFamily="34" charset="0"/>
              </a:rPr>
              <a:t>apertura</a:t>
            </a:r>
            <a:r>
              <a:rPr lang="en-US" altLang="it-IT" sz="2000" dirty="0">
                <a:latin typeface="+mn-lt"/>
                <a:cs typeface="Arial" panose="020B0604020202020204" pitchFamily="34" charset="0"/>
              </a:rPr>
              <a:t> del file %s \n", </a:t>
            </a:r>
            <a:r>
              <a:rPr lang="en-US" altLang="it-IT" sz="2000" dirty="0" err="1">
                <a:latin typeface="+mn-lt"/>
                <a:cs typeface="Arial" panose="020B0604020202020204" pitchFamily="34" charset="0"/>
              </a:rPr>
              <a:t>file_name</a:t>
            </a:r>
            <a:r>
              <a:rPr lang="en-US" altLang="it-IT" sz="2000" dirty="0">
                <a:latin typeface="+mn-lt"/>
                <a:cs typeface="Arial" panose="020B0604020202020204" pitchFamily="34" charset="0"/>
              </a:rPr>
              <a:t>);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else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for(</a:t>
            </a:r>
            <a:r>
              <a:rPr lang="en-US" altLang="it-IT" sz="2000" dirty="0" err="1" smtClean="0">
                <a:latin typeface="+mn-lt"/>
                <a:cs typeface="Arial" panose="020B0604020202020204" pitchFamily="34" charset="0"/>
              </a:rPr>
              <a:t>i</a:t>
            </a:r>
            <a:r>
              <a:rPr lang="en-US" altLang="it-IT" sz="2000" dirty="0" smtClean="0">
                <a:latin typeface="+mn-lt"/>
                <a:cs typeface="Arial" panose="020B0604020202020204" pitchFamily="34" charset="0"/>
              </a:rPr>
              <a:t>=0</a:t>
            </a:r>
            <a:r>
              <a:rPr lang="en-US" altLang="it-IT" sz="2000" dirty="0">
                <a:latin typeface="+mn-lt"/>
                <a:cs typeface="Arial" panose="020B0604020202020204" pitchFamily="34" charset="0"/>
              </a:rPr>
              <a:t>; </a:t>
            </a:r>
            <a:r>
              <a:rPr lang="en-US" altLang="it-IT" sz="2000" dirty="0" err="1">
                <a:latin typeface="+mn-lt"/>
                <a:cs typeface="Arial" panose="020B0604020202020204" pitchFamily="34" charset="0"/>
              </a:rPr>
              <a:t>i</a:t>
            </a:r>
            <a:r>
              <a:rPr lang="en-US" altLang="it-IT" sz="2000" dirty="0">
                <a:latin typeface="+mn-lt"/>
                <a:cs typeface="Arial" panose="020B0604020202020204" pitchFamily="34" charset="0"/>
              </a:rPr>
              <a:t>&lt;n &amp;&amp; !</a:t>
            </a:r>
            <a:r>
              <a:rPr lang="en-US" altLang="it-IT" sz="2000" dirty="0" err="1" smtClean="0">
                <a:latin typeface="+mn-lt"/>
                <a:cs typeface="Arial" panose="020B0604020202020204" pitchFamily="34" charset="0"/>
              </a:rPr>
              <a:t>feof</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 </a:t>
            </a:r>
            <a:r>
              <a:rPr lang="en-US" altLang="it-IT" sz="2000" dirty="0" err="1">
                <a:latin typeface="+mn-lt"/>
                <a:cs typeface="Arial" panose="020B0604020202020204" pitchFamily="34" charset="0"/>
              </a:rPr>
              <a:t>i</a:t>
            </a:r>
            <a:r>
              <a:rPr lang="en-US" altLang="it-IT" sz="2000" dirty="0">
                <a:latin typeface="+mn-lt"/>
                <a:cs typeface="Arial" panose="020B0604020202020204" pitchFamily="34" charset="0"/>
              </a:rPr>
              <a:t>++) </a:t>
            </a:r>
            <a:endParaRPr lang="en-US" altLang="it-IT" sz="2000" dirty="0" smtClean="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fscanf</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 </a:t>
            </a:r>
            <a:r>
              <a:rPr lang="en-US" altLang="it-IT" sz="2000" dirty="0">
                <a:latin typeface="+mn-lt"/>
                <a:cs typeface="Arial" panose="020B0604020202020204" pitchFamily="34" charset="0"/>
              </a:rPr>
              <a:t>"%</a:t>
            </a:r>
            <a:r>
              <a:rPr lang="en-US" altLang="it-IT" sz="2000" dirty="0" err="1">
                <a:latin typeface="+mn-lt"/>
                <a:cs typeface="Arial" panose="020B0604020202020204" pitchFamily="34" charset="0"/>
              </a:rPr>
              <a:t>f%f</a:t>
            </a:r>
            <a:r>
              <a:rPr lang="en-US" altLang="it-IT" sz="2000" dirty="0">
                <a:latin typeface="+mn-lt"/>
                <a:cs typeface="Arial" panose="020B0604020202020204" pitchFamily="34" charset="0"/>
              </a:rPr>
              <a:t>", &amp;x, &amp;y);	</a:t>
            </a: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a:t>
            </a:r>
            <a:r>
              <a:rPr lang="en-US" altLang="it-IT" sz="2000" dirty="0" err="1" smtClean="0">
                <a:latin typeface="+mn-lt"/>
                <a:cs typeface="Arial" panose="020B0604020202020204" pitchFamily="34" charset="0"/>
              </a:rPr>
              <a:t>i</a:t>
            </a:r>
            <a:r>
              <a:rPr lang="en-US" altLang="it-IT" sz="2000" dirty="0">
                <a:latin typeface="+mn-lt"/>
                <a:cs typeface="Arial" panose="020B0604020202020204" pitchFamily="34" charset="0"/>
              </a:rPr>
              <a:t>] = </a:t>
            </a:r>
            <a:r>
              <a:rPr lang="en-US" altLang="it-IT" sz="2000" dirty="0" err="1">
                <a:latin typeface="+mn-lt"/>
                <a:cs typeface="Arial" panose="020B0604020202020204" pitchFamily="34" charset="0"/>
              </a:rPr>
              <a:t>creaPunto</a:t>
            </a:r>
            <a:r>
              <a:rPr lang="en-US" altLang="it-IT" sz="2000" dirty="0">
                <a:latin typeface="+mn-lt"/>
                <a:cs typeface="Arial" panose="020B0604020202020204" pitchFamily="34" charset="0"/>
              </a:rPr>
              <a:t>(x, y); </a:t>
            </a:r>
            <a:endParaRPr lang="en-US" altLang="it-IT" sz="2000" dirty="0" smtClean="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r>
              <a:rPr lang="en-US" altLang="it-IT" sz="2000" dirty="0" err="1" smtClean="0">
                <a:latin typeface="+mn-lt"/>
                <a:cs typeface="Arial" panose="020B0604020202020204" pitchFamily="34" charset="0"/>
              </a:rPr>
              <a:t>fclose</a:t>
            </a:r>
            <a:r>
              <a:rPr lang="en-US" altLang="it-IT" sz="2000" dirty="0" smtClean="0">
                <a:latin typeface="+mn-lt"/>
                <a:cs typeface="Arial" panose="020B0604020202020204" pitchFamily="34" charset="0"/>
              </a:rPr>
              <a:t>(</a:t>
            </a:r>
            <a:r>
              <a:rPr lang="en-US" altLang="it-IT" sz="2000" dirty="0" err="1" smtClean="0">
                <a:latin typeface="+mn-lt"/>
                <a:cs typeface="Arial" panose="020B0604020202020204" pitchFamily="34" charset="0"/>
              </a:rPr>
              <a:t>sp</a:t>
            </a:r>
            <a:r>
              <a:rPr lang="en-US" altLang="it-IT" sz="2000" dirty="0" smtClean="0">
                <a:latin typeface="+mn-lt"/>
                <a:cs typeface="Arial" panose="020B0604020202020204" pitchFamily="34" charset="0"/>
              </a:rPr>
              <a:t>);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	</a:t>
            </a:r>
            <a:r>
              <a:rPr lang="en-US" altLang="it-IT" sz="2000" dirty="0" smtClean="0">
                <a:latin typeface="+mn-lt"/>
                <a:cs typeface="Arial" panose="020B0604020202020204" pitchFamily="34" charset="0"/>
              </a:rPr>
              <a:t>	}</a:t>
            </a:r>
            <a:endParaRPr lang="en-US" altLang="it-IT" sz="2000" dirty="0">
              <a:latin typeface="+mn-lt"/>
              <a:cs typeface="Arial" panose="020B0604020202020204" pitchFamily="34" charset="0"/>
            </a:endParaRPr>
          </a:p>
          <a:p>
            <a:pPr eaLnBrk="1" hangingPunct="1">
              <a:buClr>
                <a:srgbClr val="000000"/>
              </a:buClr>
              <a:buSzPct val="100000"/>
            </a:pPr>
            <a:r>
              <a:rPr lang="en-US" altLang="it-IT" sz="2000" dirty="0">
                <a:latin typeface="+mn-lt"/>
                <a:cs typeface="Arial" panose="020B0604020202020204" pitchFamily="34" charset="0"/>
              </a:rPr>
              <a:t>}</a:t>
            </a:r>
          </a:p>
        </p:txBody>
      </p:sp>
      <p:sp>
        <p:nvSpPr>
          <p:cNvPr id="11" name="Rectangle 2"/>
          <p:cNvSpPr txBox="1">
            <a:spLocks noChangeArrowheads="1"/>
          </p:cNvSpPr>
          <p:nvPr/>
        </p:nvSpPr>
        <p:spPr bwMode="auto">
          <a:xfrm>
            <a:off x="6144491" y="-80028"/>
            <a:ext cx="2951018" cy="56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a:solidFill>
                  <a:srgbClr val="0070C0"/>
                </a:solidFill>
                <a:ea typeface="MS PGothic" charset="-128"/>
              </a:rPr>
              <a:t>c</a:t>
            </a:r>
            <a:r>
              <a:rPr lang="en-GB" altLang="it-IT" sz="4000" b="1" dirty="0" err="1" smtClean="0">
                <a:solidFill>
                  <a:srgbClr val="0070C0"/>
                </a:solidFill>
                <a:ea typeface="MS PGothic" charset="-128"/>
              </a:rPr>
              <a:t>arica_punti</a:t>
            </a:r>
            <a:endParaRPr lang="en-GB" altLang="it-IT" sz="4000" b="1" dirty="0">
              <a:solidFill>
                <a:srgbClr val="C00000"/>
              </a:solidFill>
              <a:ea typeface="MS PGothic" charset="-128"/>
            </a:endParaRPr>
          </a:p>
        </p:txBody>
      </p:sp>
    </p:spTree>
    <p:extLst>
      <p:ext uri="{BB962C8B-B14F-4D97-AF65-F5344CB8AC3E}">
        <p14:creationId xmlns:p14="http://schemas.microsoft.com/office/powerpoint/2010/main" val="2105430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5AFB33F8-4446-1B48-8E4C-BB932D869244}" type="slidenum">
              <a:rPr lang="en-GB" altLang="it-IT" sz="1400">
                <a:latin typeface="Times New Roman" charset="0"/>
              </a:rPr>
              <a:pPr algn="r" eaLnBrk="1" hangingPunct="1">
                <a:spcBef>
                  <a:spcPct val="0"/>
                </a:spcBef>
                <a:buClr>
                  <a:srgbClr val="000000"/>
                </a:buClr>
                <a:buFont typeface="Arial" charset="0"/>
                <a:buNone/>
              </a:pPr>
              <a:t>3</a:t>
            </a:fld>
            <a:endParaRPr lang="en-GB" altLang="it-IT" sz="1400">
              <a:latin typeface="Times New Roman" charset="0"/>
            </a:endParaRPr>
          </a:p>
        </p:txBody>
      </p:sp>
      <p:sp>
        <p:nvSpPr>
          <p:cNvPr id="10243" name="Rectangle 2"/>
          <p:cNvSpPr>
            <a:spLocks noGrp="1" noChangeArrowheads="1"/>
          </p:cNvSpPr>
          <p:nvPr>
            <p:ph type="title"/>
          </p:nvPr>
        </p:nvSpPr>
        <p:spPr>
          <a:xfrm>
            <a:off x="457200" y="139327"/>
            <a:ext cx="8229600" cy="14398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3600" b="1" dirty="0" err="1">
                <a:solidFill>
                  <a:srgbClr val="0070C0"/>
                </a:solidFill>
                <a:ea typeface="MS PGothic" charset="-128"/>
              </a:rPr>
              <a:t>Astrazione</a:t>
            </a:r>
            <a:r>
              <a:rPr lang="en-GB" altLang="it-IT" sz="3600" b="1" dirty="0">
                <a:solidFill>
                  <a:srgbClr val="0070C0"/>
                </a:solidFill>
                <a:ea typeface="MS PGothic" charset="-128"/>
              </a:rPr>
              <a:t> </a:t>
            </a:r>
            <a:r>
              <a:rPr lang="en-GB" altLang="it-IT" sz="3600" b="1" dirty="0" err="1">
                <a:solidFill>
                  <a:srgbClr val="0070C0"/>
                </a:solidFill>
                <a:ea typeface="MS PGothic" charset="-128"/>
              </a:rPr>
              <a:t>dati</a:t>
            </a:r>
            <a:r>
              <a:rPr lang="en-GB" altLang="it-IT" sz="3600" dirty="0">
                <a:solidFill>
                  <a:srgbClr val="0070C0"/>
                </a:solidFill>
                <a:ea typeface="MS PGothic" charset="-128"/>
              </a:rPr>
              <a:t> </a:t>
            </a:r>
            <a:r>
              <a:rPr lang="en-GB" altLang="it-IT" sz="3600" dirty="0">
                <a:ea typeface="MS PGothic" charset="-128"/>
              </a:rPr>
              <a:t>: </a:t>
            </a:r>
            <a:br>
              <a:rPr lang="en-GB" altLang="it-IT" sz="3600" dirty="0">
                <a:ea typeface="MS PGothic" charset="-128"/>
              </a:rPr>
            </a:br>
            <a:r>
              <a:rPr lang="en-GB" altLang="it-IT" sz="3600" dirty="0" err="1">
                <a:ea typeface="MS PGothic" charset="-128"/>
              </a:rPr>
              <a:t>Specifica</a:t>
            </a:r>
            <a:r>
              <a:rPr lang="en-GB" altLang="it-IT" sz="3600" dirty="0">
                <a:ea typeface="MS PGothic" charset="-128"/>
              </a:rPr>
              <a:t> e </a:t>
            </a:r>
            <a:r>
              <a:rPr lang="en-GB" altLang="it-IT" sz="3600" dirty="0" err="1" smtClean="0">
                <a:ea typeface="MS PGothic" charset="-128"/>
              </a:rPr>
              <a:t>Realizzazione</a:t>
            </a:r>
            <a:endParaRPr lang="en-GB" altLang="it-IT" sz="3600" dirty="0">
              <a:ea typeface="MS PGothic" charset="-128"/>
            </a:endParaRPr>
          </a:p>
        </p:txBody>
      </p:sp>
      <p:sp>
        <p:nvSpPr>
          <p:cNvPr id="10244" name="Rectangle 3"/>
          <p:cNvSpPr>
            <a:spLocks noGrp="1" noChangeArrowheads="1"/>
          </p:cNvSpPr>
          <p:nvPr>
            <p:ph type="body" idx="1"/>
          </p:nvPr>
        </p:nvSpPr>
        <p:spPr>
          <a:xfrm>
            <a:off x="376517" y="1641942"/>
            <a:ext cx="8552329" cy="4849812"/>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b="1" i="1" dirty="0" err="1" smtClean="0">
                <a:solidFill>
                  <a:srgbClr val="800000"/>
                </a:solidFill>
                <a:ea typeface="MS PGothic" charset="-128"/>
              </a:rPr>
              <a:t>Specifica</a:t>
            </a:r>
            <a:r>
              <a:rPr lang="en-GB" altLang="it-IT" sz="2800" b="1" i="1" dirty="0" smtClean="0">
                <a:ea typeface="MS PGothic" charset="-128"/>
              </a:rPr>
              <a:t>: </a:t>
            </a:r>
            <a:r>
              <a:rPr lang="en-GB" altLang="it-IT" sz="2800" dirty="0" err="1" smtClean="0">
                <a:ea typeface="MS PGothic" charset="-128"/>
              </a:rPr>
              <a:t>descrivere</a:t>
            </a:r>
            <a:r>
              <a:rPr lang="en-GB" altLang="it-IT" sz="2800" dirty="0" smtClean="0">
                <a:ea typeface="MS PGothic" charset="-128"/>
              </a:rPr>
              <a:t> </a:t>
            </a:r>
            <a:r>
              <a:rPr lang="en-GB" altLang="it-IT" sz="2800" dirty="0">
                <a:ea typeface="MS PGothic" charset="-128"/>
              </a:rPr>
              <a:t>un </a:t>
            </a:r>
            <a:r>
              <a:rPr lang="en-GB" altLang="it-IT" sz="2800" dirty="0" err="1">
                <a:ea typeface="MS PGothic" charset="-128"/>
              </a:rPr>
              <a:t>nuovo</a:t>
            </a:r>
            <a:r>
              <a:rPr lang="en-GB" altLang="it-IT" sz="2800" dirty="0">
                <a:ea typeface="MS PGothic" charset="-128"/>
              </a:rPr>
              <a:t> </a:t>
            </a:r>
            <a:r>
              <a:rPr lang="en-GB" altLang="it-IT" sz="2800" dirty="0" err="1" smtClean="0">
                <a:ea typeface="MS PGothic" charset="-128"/>
              </a:rPr>
              <a:t>tipo</a:t>
            </a:r>
            <a:r>
              <a:rPr lang="en-GB" altLang="it-IT" sz="2800" dirty="0" smtClean="0">
                <a:ea typeface="MS PGothic" charset="-128"/>
              </a:rPr>
              <a:t> di </a:t>
            </a:r>
            <a:r>
              <a:rPr lang="en-GB" altLang="it-IT" sz="2800" dirty="0" err="1" smtClean="0">
                <a:ea typeface="MS PGothic" charset="-128"/>
              </a:rPr>
              <a:t>dati</a:t>
            </a:r>
            <a:r>
              <a:rPr lang="en-GB" altLang="it-IT" sz="2800" dirty="0" smtClean="0">
                <a:ea typeface="MS PGothic" charset="-128"/>
              </a:rPr>
              <a:t> </a:t>
            </a:r>
            <a:r>
              <a:rPr lang="en-GB" altLang="it-IT" sz="2800" dirty="0">
                <a:ea typeface="MS PGothic" charset="-128"/>
              </a:rPr>
              <a:t>e </a:t>
            </a:r>
            <a:r>
              <a:rPr lang="en-GB" altLang="it-IT" sz="2800" dirty="0" err="1">
                <a:ea typeface="MS PGothic" charset="-128"/>
              </a:rPr>
              <a:t>gli</a:t>
            </a:r>
            <a:r>
              <a:rPr lang="en-GB" altLang="it-IT" sz="2800" dirty="0">
                <a:ea typeface="MS PGothic" charset="-128"/>
              </a:rPr>
              <a:t> </a:t>
            </a:r>
            <a:r>
              <a:rPr lang="en-GB" altLang="it-IT" sz="2800" dirty="0" err="1">
                <a:ea typeface="MS PGothic" charset="-128"/>
              </a:rPr>
              <a:t>operatori</a:t>
            </a:r>
            <a:r>
              <a:rPr lang="en-GB" altLang="it-IT" sz="2800" dirty="0">
                <a:ea typeface="MS PGothic" charset="-128"/>
              </a:rPr>
              <a:t> </a:t>
            </a:r>
            <a:r>
              <a:rPr lang="en-GB" altLang="it-IT" sz="2800" dirty="0" err="1" smtClean="0">
                <a:ea typeface="MS PGothic" charset="-128"/>
              </a:rPr>
              <a:t>applicabili</a:t>
            </a:r>
            <a:r>
              <a:rPr lang="en-GB" altLang="it-IT" sz="2800" dirty="0" smtClean="0">
                <a:ea typeface="MS PGothic" charset="-128"/>
              </a:rPr>
              <a:t> </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b="1" i="1" dirty="0" smtClean="0">
                <a:solidFill>
                  <a:srgbClr val="002060"/>
                </a:solidFill>
                <a:ea typeface="MS PGothic" charset="-128"/>
              </a:rPr>
              <a:t>La </a:t>
            </a:r>
            <a:r>
              <a:rPr lang="en-GB" altLang="it-IT" sz="2400" b="1" i="1" dirty="0" err="1" smtClean="0">
                <a:solidFill>
                  <a:srgbClr val="002060"/>
                </a:solidFill>
                <a:ea typeface="MS PGothic" charset="-128"/>
              </a:rPr>
              <a:t>specifica</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descrive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l’astrazione</a:t>
            </a:r>
            <a:r>
              <a:rPr lang="en-GB" altLang="it-IT" sz="2400" i="1" dirty="0" smtClean="0">
                <a:solidFill>
                  <a:srgbClr val="002060"/>
                </a:solidFill>
                <a:ea typeface="MS PGothic" charset="-128"/>
              </a:rPr>
              <a:t> </a:t>
            </a:r>
            <a:r>
              <a:rPr lang="en-GB" altLang="it-IT" sz="2400" b="1" i="1" dirty="0" err="1" smtClean="0">
                <a:solidFill>
                  <a:srgbClr val="002060"/>
                </a:solidFill>
                <a:ea typeface="MS PGothic" charset="-128"/>
              </a:rPr>
              <a:t>dati</a:t>
            </a:r>
            <a:r>
              <a:rPr lang="en-GB" altLang="it-IT" sz="2400" b="1" i="1" dirty="0" smtClean="0">
                <a:solidFill>
                  <a:srgbClr val="002060"/>
                </a:solidFill>
                <a:ea typeface="MS PGothic" charset="-128"/>
              </a:rPr>
              <a:t> e </a:t>
            </a:r>
            <a:r>
              <a:rPr lang="en-GB" altLang="it-IT" sz="2400" b="1" i="1" dirty="0" err="1" smtClean="0">
                <a:solidFill>
                  <a:srgbClr val="002060"/>
                </a:solidFill>
                <a:ea typeface="MS PGothic" charset="-128"/>
              </a:rPr>
              <a:t>il</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modo</a:t>
            </a:r>
            <a:r>
              <a:rPr lang="en-GB" altLang="it-IT" sz="2400" b="1" i="1" dirty="0" smtClean="0">
                <a:solidFill>
                  <a:srgbClr val="002060"/>
                </a:solidFill>
                <a:ea typeface="MS PGothic" charset="-128"/>
              </a:rPr>
              <a:t> in cui </a:t>
            </a:r>
            <a:r>
              <a:rPr lang="en-GB" altLang="it-IT" sz="2400" b="1" i="1" dirty="0" err="1" smtClean="0">
                <a:solidFill>
                  <a:srgbClr val="002060"/>
                </a:solidFill>
                <a:ea typeface="MS PGothic" charset="-128"/>
              </a:rPr>
              <a:t>può</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essere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utilizzata</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attraverso</a:t>
            </a:r>
            <a:r>
              <a:rPr lang="en-GB" altLang="it-IT" sz="2400" b="1" i="1" dirty="0" smtClean="0">
                <a:solidFill>
                  <a:srgbClr val="002060"/>
                </a:solidFill>
                <a:ea typeface="MS PGothic" charset="-128"/>
              </a:rPr>
              <a:t> I </a:t>
            </a:r>
            <a:r>
              <a:rPr lang="en-GB" altLang="it-IT" sz="2400" b="1" i="1" dirty="0" err="1" smtClean="0">
                <a:solidFill>
                  <a:srgbClr val="002060"/>
                </a:solidFill>
                <a:ea typeface="MS PGothic" charset="-128"/>
              </a:rPr>
              <a:t>suoi</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operatori</a:t>
            </a:r>
            <a:endParaRPr lang="en-GB" altLang="it-IT" sz="2400" b="1" i="1" dirty="0" smtClean="0">
              <a:solidFill>
                <a:srgbClr val="002060"/>
              </a:solidFill>
              <a:ea typeface="MS PGothic" charset="-128"/>
            </a:endParaRP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b="1" i="1" dirty="0" err="1" smtClean="0">
                <a:solidFill>
                  <a:srgbClr val="002060"/>
                </a:solidFill>
                <a:ea typeface="MS PGothic" charset="-128"/>
              </a:rPr>
              <a:t>Specifica</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sintattica</a:t>
            </a:r>
            <a:r>
              <a:rPr lang="en-GB" altLang="it-IT" sz="2400" b="1" i="1" dirty="0" smtClean="0">
                <a:solidFill>
                  <a:srgbClr val="002060"/>
                </a:solidFill>
                <a:ea typeface="MS PGothic" charset="-128"/>
              </a:rPr>
              <a:t> e </a:t>
            </a:r>
            <a:r>
              <a:rPr lang="en-GB" altLang="it-IT" sz="2400" b="1" i="1" dirty="0" err="1" smtClean="0">
                <a:solidFill>
                  <a:srgbClr val="002060"/>
                </a:solidFill>
                <a:ea typeface="MS PGothic" charset="-128"/>
              </a:rPr>
              <a:t>semantica</a:t>
            </a:r>
            <a:r>
              <a:rPr lang="en-GB" altLang="it-IT" sz="2400" b="1" i="1" dirty="0" smtClean="0">
                <a:solidFill>
                  <a:srgbClr val="002060"/>
                </a:solidFill>
                <a:ea typeface="MS PGothic" charset="-128"/>
              </a:rPr>
              <a:t> </a:t>
            </a:r>
            <a:r>
              <a:rPr lang="is-IS" altLang="it-IT" sz="2400" b="1" i="1" dirty="0" smtClean="0">
                <a:solidFill>
                  <a:srgbClr val="002060"/>
                </a:solidFill>
                <a:ea typeface="MS PGothic" charset="-128"/>
              </a:rPr>
              <a:t>…</a:t>
            </a:r>
            <a:endParaRPr lang="en-GB" altLang="it-IT" dirty="0" smtClean="0">
              <a:solidFill>
                <a:srgbClr val="0000CC"/>
              </a:solidFill>
              <a:ea typeface="MS PGothic" charset="-128"/>
            </a:endParaRPr>
          </a:p>
          <a:p>
            <a:pPr eaLnBrk="1" hangingPunct="1">
              <a:lnSpc>
                <a:spcPct val="90000"/>
              </a:lnSpc>
              <a:spcBef>
                <a:spcPts val="1872"/>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b="1" i="1" dirty="0" err="1" smtClean="0">
                <a:solidFill>
                  <a:srgbClr val="800000"/>
                </a:solidFill>
                <a:ea typeface="MS PGothic" charset="-128"/>
              </a:rPr>
              <a:t>Realizzazione</a:t>
            </a:r>
            <a:r>
              <a:rPr lang="en-GB" altLang="it-IT" sz="2800" b="1" i="1" dirty="0" smtClean="0">
                <a:solidFill>
                  <a:srgbClr val="800000"/>
                </a:solidFill>
                <a:ea typeface="MS PGothic" charset="-128"/>
              </a:rPr>
              <a:t>:</a:t>
            </a:r>
            <a:r>
              <a:rPr lang="en-GB" altLang="it-IT" sz="2800" b="1" i="1" dirty="0" smtClean="0">
                <a:ea typeface="MS PGothic" charset="-128"/>
              </a:rPr>
              <a:t> </a:t>
            </a:r>
            <a:r>
              <a:rPr lang="en-GB" altLang="it-IT" sz="2800" dirty="0">
                <a:ea typeface="MS PGothic" charset="-128"/>
              </a:rPr>
              <a:t>come </a:t>
            </a:r>
            <a:r>
              <a:rPr lang="en-GB" altLang="it-IT" sz="2800" dirty="0" err="1">
                <a:ea typeface="MS PGothic" charset="-128"/>
              </a:rPr>
              <a:t>il</a:t>
            </a:r>
            <a:r>
              <a:rPr lang="en-GB" altLang="it-IT" sz="2800" dirty="0">
                <a:ea typeface="MS PGothic" charset="-128"/>
              </a:rPr>
              <a:t> </a:t>
            </a:r>
            <a:r>
              <a:rPr lang="en-GB" altLang="it-IT" sz="2800" dirty="0" err="1">
                <a:ea typeface="MS PGothic" charset="-128"/>
              </a:rPr>
              <a:t>nuovo</a:t>
            </a:r>
            <a:r>
              <a:rPr lang="en-GB" altLang="it-IT" sz="2800" dirty="0">
                <a:ea typeface="MS PGothic" charset="-128"/>
              </a:rPr>
              <a:t> </a:t>
            </a:r>
            <a:r>
              <a:rPr lang="en-GB" altLang="it-IT" sz="2800" dirty="0" err="1">
                <a:ea typeface="MS PGothic" charset="-128"/>
              </a:rPr>
              <a:t>dato</a:t>
            </a:r>
            <a:r>
              <a:rPr lang="en-GB" altLang="it-IT" sz="2800" dirty="0">
                <a:ea typeface="MS PGothic" charset="-128"/>
              </a:rPr>
              <a:t> e </a:t>
            </a:r>
            <a:r>
              <a:rPr lang="en-GB" altLang="it-IT" sz="2800" dirty="0" err="1">
                <a:ea typeface="MS PGothic" charset="-128"/>
              </a:rPr>
              <a:t>i</a:t>
            </a:r>
            <a:r>
              <a:rPr lang="en-GB" altLang="it-IT" sz="2800" dirty="0">
                <a:ea typeface="MS PGothic" charset="-128"/>
              </a:rPr>
              <a:t> </a:t>
            </a:r>
            <a:r>
              <a:rPr lang="en-GB" altLang="it-IT" sz="2800" dirty="0" err="1">
                <a:ea typeface="MS PGothic" charset="-128"/>
              </a:rPr>
              <a:t>nuovi</a:t>
            </a:r>
            <a:r>
              <a:rPr lang="en-GB" altLang="it-IT" sz="2800" dirty="0">
                <a:ea typeface="MS PGothic" charset="-128"/>
              </a:rPr>
              <a:t> </a:t>
            </a:r>
            <a:r>
              <a:rPr lang="en-GB" altLang="it-IT" sz="2800" dirty="0" err="1">
                <a:ea typeface="MS PGothic" charset="-128"/>
              </a:rPr>
              <a:t>operatori</a:t>
            </a:r>
            <a:r>
              <a:rPr lang="en-GB" altLang="it-IT" sz="2800" dirty="0">
                <a:ea typeface="MS PGothic" charset="-128"/>
              </a:rPr>
              <a:t> </a:t>
            </a:r>
            <a:r>
              <a:rPr lang="en-GB" altLang="it-IT" sz="2800" dirty="0" err="1">
                <a:ea typeface="MS PGothic" charset="-128"/>
              </a:rPr>
              <a:t>vengono</a:t>
            </a:r>
            <a:r>
              <a:rPr lang="en-GB" altLang="it-IT" sz="2800" dirty="0">
                <a:ea typeface="MS PGothic" charset="-128"/>
              </a:rPr>
              <a:t> </a:t>
            </a:r>
            <a:r>
              <a:rPr lang="en-GB" altLang="it-IT" sz="2800" dirty="0" err="1">
                <a:ea typeface="MS PGothic" charset="-128"/>
              </a:rPr>
              <a:t>ricondotti</a:t>
            </a:r>
            <a:r>
              <a:rPr lang="en-GB" altLang="it-IT" sz="2800" dirty="0">
                <a:ea typeface="MS PGothic" charset="-128"/>
              </a:rPr>
              <a:t> </a:t>
            </a:r>
            <a:r>
              <a:rPr lang="en-GB" altLang="it-IT" sz="2800" dirty="0" err="1">
                <a:ea typeface="MS PGothic" charset="-128"/>
              </a:rPr>
              <a:t>ai</a:t>
            </a:r>
            <a:r>
              <a:rPr lang="en-GB" altLang="it-IT" sz="2800" dirty="0">
                <a:ea typeface="MS PGothic" charset="-128"/>
              </a:rPr>
              <a:t> </a:t>
            </a:r>
            <a:r>
              <a:rPr lang="en-GB" altLang="it-IT" sz="2800" dirty="0" err="1">
                <a:ea typeface="MS PGothic" charset="-128"/>
              </a:rPr>
              <a:t>dati</a:t>
            </a:r>
            <a:r>
              <a:rPr lang="en-GB" altLang="it-IT" sz="2800" dirty="0">
                <a:ea typeface="MS PGothic" charset="-128"/>
              </a:rPr>
              <a:t> e </a:t>
            </a:r>
            <a:r>
              <a:rPr lang="en-GB" altLang="it-IT" sz="2800" dirty="0" err="1">
                <a:ea typeface="MS PGothic" charset="-128"/>
              </a:rPr>
              <a:t>agli</a:t>
            </a:r>
            <a:r>
              <a:rPr lang="en-GB" altLang="it-IT" sz="2800" dirty="0">
                <a:ea typeface="MS PGothic" charset="-128"/>
              </a:rPr>
              <a:t> </a:t>
            </a:r>
            <a:r>
              <a:rPr lang="en-GB" altLang="it-IT" sz="2800" dirty="0" err="1">
                <a:ea typeface="MS PGothic" charset="-128"/>
              </a:rPr>
              <a:t>operatori</a:t>
            </a:r>
            <a:r>
              <a:rPr lang="en-GB" altLang="it-IT" sz="2800" dirty="0">
                <a:ea typeface="MS PGothic" charset="-128"/>
              </a:rPr>
              <a:t> </a:t>
            </a:r>
            <a:r>
              <a:rPr lang="en-GB" altLang="it-IT" sz="2800" dirty="0" err="1">
                <a:ea typeface="MS PGothic" charset="-128"/>
              </a:rPr>
              <a:t>già</a:t>
            </a:r>
            <a:r>
              <a:rPr lang="en-GB" altLang="it-IT" sz="2800" dirty="0">
                <a:ea typeface="MS PGothic" charset="-128"/>
              </a:rPr>
              <a:t> </a:t>
            </a:r>
            <a:r>
              <a:rPr lang="en-GB" altLang="it-IT" sz="2800" dirty="0" err="1" smtClean="0">
                <a:ea typeface="MS PGothic" charset="-128"/>
              </a:rPr>
              <a:t>disponibili</a:t>
            </a:r>
            <a:endParaRPr lang="en-GB" altLang="it-IT" sz="2800" dirty="0" smtClean="0">
              <a:ea typeface="MS PGothic" charset="-128"/>
            </a:endParaRP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b="1" i="1" dirty="0" err="1" smtClean="0">
                <a:solidFill>
                  <a:srgbClr val="002060"/>
                </a:solidFill>
                <a:ea typeface="MS PGothic" charset="-128"/>
              </a:rPr>
              <a:t>Utilizzo</a:t>
            </a:r>
            <a:r>
              <a:rPr lang="en-GB" altLang="it-IT" sz="2400" b="1" i="1" dirty="0" smtClean="0">
                <a:solidFill>
                  <a:srgbClr val="002060"/>
                </a:solidFill>
                <a:ea typeface="MS PGothic" charset="-128"/>
              </a:rPr>
              <a:t> di </a:t>
            </a:r>
            <a:r>
              <a:rPr lang="en-GB" altLang="it-IT" sz="2400" b="1" i="1" dirty="0" err="1" smtClean="0">
                <a:solidFill>
                  <a:srgbClr val="002060"/>
                </a:solidFill>
                <a:ea typeface="MS PGothic" charset="-128"/>
              </a:rPr>
              <a:t>meccanismi</a:t>
            </a:r>
            <a:r>
              <a:rPr lang="en-GB" altLang="it-IT" sz="2400" b="1" i="1" dirty="0" smtClean="0">
                <a:solidFill>
                  <a:srgbClr val="002060"/>
                </a:solidFill>
                <a:ea typeface="MS PGothic" charset="-128"/>
              </a:rPr>
              <a:t> di </a:t>
            </a:r>
            <a:r>
              <a:rPr lang="en-GB" altLang="it-IT" sz="2400" b="1" i="1" dirty="0" err="1" smtClean="0">
                <a:solidFill>
                  <a:srgbClr val="002060"/>
                </a:solidFill>
                <a:ea typeface="MS PGothic" charset="-128"/>
              </a:rPr>
              <a:t>programmazione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modulare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offerti</a:t>
            </a:r>
            <a:r>
              <a:rPr lang="en-GB" altLang="it-IT" sz="2400" b="1" i="1" dirty="0" smtClean="0">
                <a:solidFill>
                  <a:srgbClr val="002060"/>
                </a:solidFill>
                <a:ea typeface="MS PGothic" charset="-128"/>
              </a:rPr>
              <a:t> dal </a:t>
            </a:r>
            <a:r>
              <a:rPr lang="en-GB" altLang="it-IT" sz="2400" b="1" i="1" dirty="0" err="1" smtClean="0">
                <a:solidFill>
                  <a:srgbClr val="002060"/>
                </a:solidFill>
                <a:ea typeface="MS PGothic" charset="-128"/>
              </a:rPr>
              <a:t>linguaggio</a:t>
            </a:r>
            <a:r>
              <a:rPr lang="en-GB" altLang="it-IT" sz="2400" b="1" i="1" dirty="0" smtClean="0">
                <a:solidFill>
                  <a:srgbClr val="002060"/>
                </a:solidFill>
                <a:ea typeface="MS PGothic" charset="-128"/>
              </a:rPr>
              <a:t> di </a:t>
            </a:r>
            <a:r>
              <a:rPr lang="en-GB" altLang="it-IT" sz="2400" b="1" i="1" dirty="0" err="1" smtClean="0">
                <a:solidFill>
                  <a:srgbClr val="002060"/>
                </a:solidFill>
                <a:ea typeface="MS PGothic" charset="-128"/>
              </a:rPr>
              <a:t>programmazione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utilizzato</a:t>
            </a:r>
            <a:r>
              <a:rPr lang="en-GB" altLang="it-IT" sz="2400" b="1" i="1" dirty="0" smtClean="0">
                <a:solidFill>
                  <a:srgbClr val="002060"/>
                </a:solidFill>
                <a:ea typeface="MS PGothic" charset="-128"/>
              </a:rPr>
              <a:t> per </a:t>
            </a:r>
            <a:r>
              <a:rPr lang="en-GB" altLang="it-IT" sz="2400" b="1" i="1" dirty="0" err="1" smtClean="0">
                <a:solidFill>
                  <a:srgbClr val="002060"/>
                </a:solidFill>
                <a:ea typeface="MS PGothic" charset="-128"/>
              </a:rPr>
              <a:t>mettere</a:t>
            </a:r>
            <a:r>
              <a:rPr lang="en-GB" altLang="it-IT" sz="2400" b="1" i="1" dirty="0" smtClean="0">
                <a:solidFill>
                  <a:srgbClr val="002060"/>
                </a:solidFill>
                <a:ea typeface="MS PGothic" charset="-128"/>
              </a:rPr>
              <a:t> a </a:t>
            </a:r>
            <a:r>
              <a:rPr lang="en-GB" altLang="it-IT" sz="2400" b="1" i="1" dirty="0" err="1" smtClean="0">
                <a:solidFill>
                  <a:srgbClr val="002060"/>
                </a:solidFill>
                <a:ea typeface="MS PGothic" charset="-128"/>
              </a:rPr>
              <a:t>disposizione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l’astrazione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attraverso</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un’interfaccia</a:t>
            </a:r>
            <a:r>
              <a:rPr lang="en-GB" altLang="it-IT" sz="2400" b="1" i="1" dirty="0" smtClean="0">
                <a:solidFill>
                  <a:srgbClr val="002060"/>
                </a:solidFill>
                <a:ea typeface="MS PGothic" charset="-128"/>
              </a:rPr>
              <a:t> e </a:t>
            </a:r>
            <a:r>
              <a:rPr lang="en-GB" altLang="it-IT" sz="2400" b="1" i="1" dirty="0" err="1" smtClean="0">
                <a:solidFill>
                  <a:srgbClr val="002060"/>
                </a:solidFill>
                <a:ea typeface="MS PGothic" charset="-128"/>
              </a:rPr>
              <a:t>nascondere</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i</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dettagli</a:t>
            </a:r>
            <a:r>
              <a:rPr lang="en-GB" altLang="it-IT" sz="2400" b="1" i="1" dirty="0" smtClean="0">
                <a:solidFill>
                  <a:srgbClr val="002060"/>
                </a:solidFill>
                <a:ea typeface="MS PGothic" charset="-128"/>
              </a:rPr>
              <a:t> </a:t>
            </a:r>
            <a:r>
              <a:rPr lang="en-GB" altLang="it-IT" sz="2400" b="1" i="1" dirty="0" err="1" smtClean="0">
                <a:solidFill>
                  <a:srgbClr val="002060"/>
                </a:solidFill>
                <a:ea typeface="MS PGothic" charset="-128"/>
              </a:rPr>
              <a:t>dell’implementazione</a:t>
            </a:r>
            <a:endParaRPr lang="en-GB" altLang="it-IT" sz="2400" b="1" i="1" dirty="0">
              <a:solidFill>
                <a:srgbClr val="002060"/>
              </a:solidFill>
              <a:ea typeface="MS PGothic" charset="-128"/>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30</a:t>
            </a:fld>
            <a:endParaRPr lang="en-GB" altLang="it-IT" sz="1400">
              <a:latin typeface="Times New Roman" charset="0"/>
            </a:endParaRPr>
          </a:p>
        </p:txBody>
      </p:sp>
      <p:sp>
        <p:nvSpPr>
          <p:cNvPr id="12291" name="Rectangle 2"/>
          <p:cNvSpPr>
            <a:spLocks noGrp="1" noChangeArrowheads="1"/>
          </p:cNvSpPr>
          <p:nvPr>
            <p:ph type="title"/>
          </p:nvPr>
        </p:nvSpPr>
        <p:spPr>
          <a:xfrm>
            <a:off x="457200" y="181537"/>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smtClean="0">
                <a:solidFill>
                  <a:srgbClr val="0070C0"/>
                </a:solidFill>
                <a:ea typeface="MS PGothic" charset="-128"/>
              </a:rPr>
              <a:t>ADT Punto : </a:t>
            </a:r>
            <a:r>
              <a:rPr lang="en-GB" altLang="it-IT" sz="4800" b="1" dirty="0" err="1" smtClean="0">
                <a:solidFill>
                  <a:srgbClr val="0070C0"/>
                </a:solidFill>
                <a:ea typeface="MS PGothic" charset="-128"/>
              </a:rPr>
              <a:t>problemi</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09283" y="1285024"/>
            <a:ext cx="8511988" cy="5309971"/>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L’implementazione</a:t>
            </a:r>
            <a:r>
              <a:rPr lang="en-GB" altLang="it-IT" sz="2800" dirty="0" smtClean="0">
                <a:ea typeface="MS PGothic" charset="-128"/>
              </a:rPr>
              <a:t> </a:t>
            </a:r>
            <a:r>
              <a:rPr lang="en-GB" altLang="it-IT" sz="2800" dirty="0" err="1" smtClean="0">
                <a:ea typeface="MS PGothic" charset="-128"/>
              </a:rPr>
              <a:t>della</a:t>
            </a:r>
            <a:r>
              <a:rPr lang="en-GB" altLang="it-IT" sz="2800" dirty="0" smtClean="0">
                <a:ea typeface="MS PGothic" charset="-128"/>
              </a:rPr>
              <a:t> </a:t>
            </a:r>
            <a:r>
              <a:rPr lang="en-GB" altLang="it-IT" sz="2800" dirty="0" err="1" smtClean="0">
                <a:ea typeface="MS PGothic" charset="-128"/>
              </a:rPr>
              <a:t>struttura</a:t>
            </a:r>
            <a:r>
              <a:rPr lang="en-GB" altLang="it-IT" sz="2800" dirty="0" smtClean="0">
                <a:ea typeface="MS PGothic" charset="-128"/>
              </a:rPr>
              <a:t> del </a:t>
            </a:r>
            <a:r>
              <a:rPr lang="en-GB" altLang="it-IT" sz="2800" dirty="0" err="1" smtClean="0">
                <a:ea typeface="MS PGothic" charset="-128"/>
              </a:rPr>
              <a:t>tipo</a:t>
            </a:r>
            <a:r>
              <a:rPr lang="en-GB" altLang="it-IT" sz="2800" dirty="0" smtClean="0">
                <a:ea typeface="MS PGothic" charset="-128"/>
              </a:rPr>
              <a:t> </a:t>
            </a:r>
            <a:r>
              <a:rPr lang="en-GB" altLang="it-IT" sz="2800" dirty="0" err="1" smtClean="0">
                <a:ea typeface="MS PGothic" charset="-128"/>
              </a:rPr>
              <a:t>punto</a:t>
            </a:r>
            <a:r>
              <a:rPr lang="en-GB" altLang="it-IT" sz="2800" dirty="0" smtClean="0">
                <a:ea typeface="MS PGothic" charset="-128"/>
              </a:rPr>
              <a:t> </a:t>
            </a:r>
            <a:r>
              <a:rPr lang="en-GB" altLang="it-IT" sz="2800" dirty="0" err="1" smtClean="0">
                <a:ea typeface="MS PGothic" charset="-128"/>
              </a:rPr>
              <a:t>è</a:t>
            </a:r>
            <a:r>
              <a:rPr lang="en-GB" altLang="it-IT" sz="2800" dirty="0" smtClean="0">
                <a:ea typeface="MS PGothic" charset="-128"/>
              </a:rPr>
              <a:t> </a:t>
            </a:r>
            <a:r>
              <a:rPr lang="en-GB" altLang="it-IT" sz="2800" dirty="0" err="1" smtClean="0">
                <a:ea typeface="MS PGothic" charset="-128"/>
              </a:rPr>
              <a:t>nell’header</a:t>
            </a:r>
            <a:r>
              <a:rPr lang="en-GB" altLang="it-IT" sz="2800" dirty="0" smtClean="0">
                <a:ea typeface="MS PGothic" charset="-128"/>
              </a:rPr>
              <a:t> file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Stessa</a:t>
            </a:r>
            <a:r>
              <a:rPr lang="en-GB" altLang="it-IT" sz="2400" dirty="0" smtClean="0">
                <a:ea typeface="MS PGothic" charset="-128"/>
              </a:rPr>
              <a:t> </a:t>
            </a:r>
            <a:r>
              <a:rPr lang="en-GB" altLang="it-IT" sz="2400" dirty="0" err="1" smtClean="0">
                <a:ea typeface="MS PGothic" charset="-128"/>
              </a:rPr>
              <a:t>cosa</a:t>
            </a:r>
            <a:r>
              <a:rPr lang="en-GB" altLang="it-IT" sz="2400" dirty="0" smtClean="0">
                <a:ea typeface="MS PGothic" charset="-128"/>
              </a:rPr>
              <a:t> </a:t>
            </a:r>
            <a:r>
              <a:rPr lang="en-GB" altLang="it-IT" sz="2400" dirty="0" err="1" smtClean="0">
                <a:ea typeface="MS PGothic" charset="-128"/>
              </a:rPr>
              <a:t>anche</a:t>
            </a:r>
            <a:r>
              <a:rPr lang="en-GB" altLang="it-IT" sz="2400" dirty="0" smtClean="0">
                <a:ea typeface="MS PGothic" charset="-128"/>
              </a:rPr>
              <a:t> per </a:t>
            </a:r>
            <a:r>
              <a:rPr lang="en-GB" altLang="it-IT" sz="2400" dirty="0" err="1" smtClean="0">
                <a:ea typeface="MS PGothic" charset="-128"/>
              </a:rPr>
              <a:t>l’ADT</a:t>
            </a:r>
            <a:r>
              <a:rPr lang="en-GB" altLang="it-IT" sz="2400" dirty="0" smtClean="0">
                <a:ea typeface="MS PGothic" charset="-128"/>
              </a:rPr>
              <a:t> </a:t>
            </a:r>
            <a:r>
              <a:rPr lang="en-GB" altLang="it-IT" sz="2400" dirty="0" err="1" smtClean="0">
                <a:ea typeface="MS PGothic" charset="-128"/>
              </a:rPr>
              <a:t>Libro</a:t>
            </a:r>
            <a:endParaRPr lang="en-GB" altLang="it-IT" sz="2400" dirty="0" smtClean="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Visibile</a:t>
            </a:r>
            <a:r>
              <a:rPr lang="en-GB" altLang="it-IT" sz="2800" dirty="0" smtClean="0">
                <a:ea typeface="MS PGothic" charset="-128"/>
              </a:rPr>
              <a:t> </a:t>
            </a:r>
            <a:r>
              <a:rPr lang="en-GB" altLang="it-IT" sz="2800" dirty="0" err="1" smtClean="0">
                <a:ea typeface="MS PGothic" charset="-128"/>
              </a:rPr>
              <a:t>quindi</a:t>
            </a:r>
            <a:r>
              <a:rPr lang="en-GB" altLang="it-IT" sz="2800" dirty="0" smtClean="0">
                <a:ea typeface="MS PGothic" charset="-128"/>
              </a:rPr>
              <a:t> al modulo client, </a:t>
            </a:r>
            <a:r>
              <a:rPr lang="en-GB" altLang="it-IT" sz="2800" dirty="0" err="1" smtClean="0">
                <a:ea typeface="MS PGothic" charset="-128"/>
              </a:rPr>
              <a:t>che</a:t>
            </a:r>
            <a:r>
              <a:rPr lang="en-GB" altLang="it-IT" sz="2800" dirty="0" smtClean="0">
                <a:ea typeface="MS PGothic" charset="-128"/>
              </a:rPr>
              <a:t> </a:t>
            </a:r>
            <a:r>
              <a:rPr lang="en-GB" altLang="it-IT" sz="2800" dirty="0" err="1" smtClean="0">
                <a:ea typeface="MS PGothic" charset="-128"/>
              </a:rPr>
              <a:t>potrebbe</a:t>
            </a:r>
            <a:r>
              <a:rPr lang="en-GB" altLang="it-IT" sz="2800" dirty="0" smtClean="0">
                <a:ea typeface="MS PGothic" charset="-128"/>
              </a:rPr>
              <a:t> </a:t>
            </a:r>
            <a:r>
              <a:rPr lang="en-GB" altLang="it-IT" sz="2800" dirty="0" err="1" smtClean="0">
                <a:ea typeface="MS PGothic" charset="-128"/>
              </a:rPr>
              <a:t>quindi</a:t>
            </a:r>
            <a:r>
              <a:rPr lang="en-GB" altLang="it-IT" sz="2800" dirty="0" smtClean="0">
                <a:ea typeface="MS PGothic" charset="-128"/>
              </a:rPr>
              <a:t> </a:t>
            </a:r>
            <a:r>
              <a:rPr lang="en-GB" altLang="it-IT" sz="2800" dirty="0" err="1" smtClean="0">
                <a:ea typeface="MS PGothic" charset="-128"/>
              </a:rPr>
              <a:t>accedere</a:t>
            </a:r>
            <a:r>
              <a:rPr lang="en-GB" altLang="it-IT" sz="2800" dirty="0" smtClean="0">
                <a:ea typeface="MS PGothic" charset="-128"/>
              </a:rPr>
              <a:t> </a:t>
            </a:r>
            <a:r>
              <a:rPr lang="en-GB" altLang="it-IT" sz="2800" dirty="0" err="1" smtClean="0">
                <a:ea typeface="MS PGothic" charset="-128"/>
              </a:rPr>
              <a:t>direttamente</a:t>
            </a:r>
            <a:r>
              <a:rPr lang="en-GB" altLang="it-IT" sz="2800" dirty="0" smtClean="0">
                <a:ea typeface="MS PGothic" charset="-128"/>
              </a:rPr>
              <a:t> </a:t>
            </a:r>
            <a:r>
              <a:rPr lang="en-GB" altLang="it-IT" sz="2800" dirty="0" err="1" smtClean="0">
                <a:ea typeface="MS PGothic" charset="-128"/>
              </a:rPr>
              <a:t>ai</a:t>
            </a:r>
            <a:r>
              <a:rPr lang="en-GB" altLang="it-IT" sz="2800" dirty="0" smtClean="0">
                <a:ea typeface="MS PGothic" charset="-128"/>
              </a:rPr>
              <a:t> </a:t>
            </a:r>
            <a:r>
              <a:rPr lang="en-GB" altLang="it-IT" sz="2800" dirty="0" err="1" smtClean="0">
                <a:ea typeface="MS PGothic" charset="-128"/>
              </a:rPr>
              <a:t>campi</a:t>
            </a:r>
            <a:r>
              <a:rPr lang="en-GB" altLang="it-IT" sz="2800" dirty="0" smtClean="0">
                <a:ea typeface="MS PGothic" charset="-128"/>
              </a:rPr>
              <a:t> </a:t>
            </a:r>
            <a:r>
              <a:rPr lang="en-GB" altLang="it-IT" sz="2800" dirty="0" err="1" smtClean="0">
                <a:ea typeface="MS PGothic" charset="-128"/>
              </a:rPr>
              <a:t>della</a:t>
            </a:r>
            <a:r>
              <a:rPr lang="en-GB" altLang="it-IT" sz="2800" dirty="0" smtClean="0">
                <a:ea typeface="MS PGothic" charset="-128"/>
              </a:rPr>
              <a:t> </a:t>
            </a:r>
            <a:r>
              <a:rPr lang="en-GB" altLang="it-IT" sz="2800" dirty="0" err="1" smtClean="0">
                <a:ea typeface="MS PGothic" charset="-128"/>
              </a:rPr>
              <a:t>struct</a:t>
            </a:r>
            <a:r>
              <a:rPr lang="en-GB" altLang="it-IT" sz="2800" dirty="0" smtClean="0">
                <a:ea typeface="MS PGothic" charset="-128"/>
              </a:rPr>
              <a:t> </a:t>
            </a:r>
            <a:r>
              <a:rPr lang="en-GB" altLang="it-IT" sz="2800" dirty="0" err="1" smtClean="0">
                <a:ea typeface="MS PGothic" charset="-128"/>
              </a:rPr>
              <a:t>senza</a:t>
            </a:r>
            <a:r>
              <a:rPr lang="en-GB" altLang="it-IT" sz="2800" dirty="0" smtClean="0">
                <a:ea typeface="MS PGothic" charset="-128"/>
              </a:rPr>
              <a:t> </a:t>
            </a:r>
            <a:r>
              <a:rPr lang="en-GB" altLang="it-IT" sz="2800" dirty="0" err="1" smtClean="0">
                <a:ea typeface="MS PGothic" charset="-128"/>
              </a:rPr>
              <a:t>usare</a:t>
            </a:r>
            <a:r>
              <a:rPr lang="en-GB" altLang="it-IT" sz="2800" dirty="0" smtClean="0">
                <a:ea typeface="MS PGothic" charset="-128"/>
              </a:rPr>
              <a:t> </a:t>
            </a:r>
            <a:r>
              <a:rPr lang="en-GB" altLang="it-IT" sz="2800" dirty="0" err="1" smtClean="0">
                <a:ea typeface="MS PGothic" charset="-128"/>
              </a:rPr>
              <a:t>gli</a:t>
            </a:r>
            <a:r>
              <a:rPr lang="en-GB" altLang="it-IT" sz="2800" dirty="0" smtClean="0">
                <a:ea typeface="MS PGothic" charset="-128"/>
              </a:rPr>
              <a:t> </a:t>
            </a:r>
            <a:r>
              <a:rPr lang="en-GB" altLang="it-IT" sz="2800" dirty="0" err="1" smtClean="0">
                <a:ea typeface="MS PGothic" charset="-128"/>
              </a:rPr>
              <a:t>operatori</a:t>
            </a:r>
            <a:r>
              <a:rPr lang="en-GB" altLang="it-IT" sz="2800" dirty="0" smtClean="0">
                <a:ea typeface="MS PGothic" charset="-128"/>
              </a:rPr>
              <a:t> </a:t>
            </a:r>
            <a:r>
              <a:rPr lang="en-GB" altLang="it-IT" sz="2800" dirty="0" err="1" smtClean="0">
                <a:ea typeface="MS PGothic" charset="-128"/>
              </a:rPr>
              <a:t>dell’ADT</a:t>
            </a:r>
            <a:endParaRPr lang="en-GB" altLang="it-IT" sz="2800" dirty="0" smtClean="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Come </a:t>
            </a:r>
            <a:r>
              <a:rPr lang="en-GB" altLang="it-IT" sz="2800" dirty="0" err="1" smtClean="0">
                <a:ea typeface="MS PGothic" charset="-128"/>
              </a:rPr>
              <a:t>facciamo</a:t>
            </a:r>
            <a:r>
              <a:rPr lang="en-GB" altLang="it-IT" sz="2800" dirty="0" smtClean="0">
                <a:ea typeface="MS PGothic" charset="-128"/>
              </a:rPr>
              <a:t> a “</a:t>
            </a:r>
            <a:r>
              <a:rPr lang="en-GB" altLang="it-IT" sz="2800" dirty="0" err="1" smtClean="0">
                <a:ea typeface="MS PGothic" charset="-128"/>
              </a:rPr>
              <a:t>nascondere</a:t>
            </a:r>
            <a:r>
              <a:rPr lang="en-GB" altLang="it-IT" sz="2800" dirty="0" smtClean="0">
                <a:ea typeface="MS PGothic" charset="-128"/>
              </a:rPr>
              <a:t>” la </a:t>
            </a:r>
            <a:r>
              <a:rPr lang="en-GB" altLang="it-IT" sz="2800" dirty="0" err="1" smtClean="0">
                <a:ea typeface="MS PGothic" charset="-128"/>
              </a:rPr>
              <a:t>rappresentazione</a:t>
            </a:r>
            <a:r>
              <a:rPr lang="en-GB" altLang="it-IT" sz="2800" dirty="0" smtClean="0">
                <a:ea typeface="MS PGothic" charset="-128"/>
              </a:rPr>
              <a:t> </a:t>
            </a:r>
            <a:r>
              <a:rPr lang="en-GB" altLang="it-IT" sz="2800" dirty="0" err="1" smtClean="0">
                <a:ea typeface="MS PGothic" charset="-128"/>
              </a:rPr>
              <a:t>della</a:t>
            </a:r>
            <a:r>
              <a:rPr lang="en-GB" altLang="it-IT" sz="2800" dirty="0" smtClean="0">
                <a:ea typeface="MS PGothic" charset="-128"/>
              </a:rPr>
              <a:t> </a:t>
            </a:r>
            <a:r>
              <a:rPr lang="en-GB" altLang="it-IT" sz="2800" dirty="0" err="1" smtClean="0">
                <a:ea typeface="MS PGothic" charset="-128"/>
              </a:rPr>
              <a:t>struttura</a:t>
            </a:r>
            <a:r>
              <a:rPr lang="en-GB" altLang="it-IT" sz="2800" dirty="0" smtClean="0">
                <a:ea typeface="MS PGothic" charset="-128"/>
              </a:rPr>
              <a:t> del </a:t>
            </a:r>
            <a:r>
              <a:rPr lang="en-GB" altLang="it-IT" sz="2800" dirty="0" err="1" smtClean="0">
                <a:ea typeface="MS PGothic" charset="-128"/>
              </a:rPr>
              <a:t>tipo</a:t>
            </a:r>
            <a:r>
              <a:rPr lang="en-GB" altLang="it-IT" sz="2800" dirty="0" smtClean="0">
                <a:ea typeface="MS PGothic" charset="-128"/>
              </a:rPr>
              <a:t> di </a:t>
            </a:r>
            <a:r>
              <a:rPr lang="en-GB" altLang="it-IT" sz="2800" dirty="0" err="1" smtClean="0">
                <a:ea typeface="MS PGothic" charset="-128"/>
              </a:rPr>
              <a:t>dato</a:t>
            </a:r>
            <a:r>
              <a:rPr lang="en-GB" altLang="it-IT" sz="2800" dirty="0" smtClean="0">
                <a:ea typeface="MS PGothic" charset="-128"/>
              </a:rPr>
              <a:t>, </a:t>
            </a:r>
            <a:r>
              <a:rPr lang="en-GB" altLang="it-IT" sz="2800" dirty="0" err="1" smtClean="0">
                <a:ea typeface="MS PGothic" charset="-128"/>
              </a:rPr>
              <a:t>evitando</a:t>
            </a:r>
            <a:r>
              <a:rPr lang="en-GB" altLang="it-IT" sz="2800" dirty="0" smtClean="0">
                <a:ea typeface="MS PGothic" charset="-128"/>
              </a:rPr>
              <a:t> di </a:t>
            </a:r>
            <a:r>
              <a:rPr lang="en-GB" altLang="it-IT" sz="2800" dirty="0" err="1" smtClean="0">
                <a:ea typeface="MS PGothic" charset="-128"/>
              </a:rPr>
              <a:t>inserirla</a:t>
            </a:r>
            <a:r>
              <a:rPr lang="en-GB" altLang="it-IT" sz="2800" dirty="0" smtClean="0">
                <a:ea typeface="MS PGothic" charset="-128"/>
              </a:rPr>
              <a:t> </a:t>
            </a:r>
            <a:r>
              <a:rPr lang="en-GB" altLang="it-IT" sz="2800" dirty="0" err="1" smtClean="0">
                <a:ea typeface="MS PGothic" charset="-128"/>
              </a:rPr>
              <a:t>nell’header</a:t>
            </a:r>
            <a:r>
              <a:rPr lang="en-GB" altLang="it-IT" sz="2800" dirty="0" smtClean="0">
                <a:ea typeface="MS PGothic" charset="-128"/>
              </a:rPr>
              <a:t> file ?</a:t>
            </a:r>
          </a:p>
        </p:txBody>
      </p:sp>
    </p:spTree>
    <p:extLst>
      <p:ext uri="{BB962C8B-B14F-4D97-AF65-F5344CB8AC3E}">
        <p14:creationId xmlns:p14="http://schemas.microsoft.com/office/powerpoint/2010/main" val="74107180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31</a:t>
            </a:fld>
            <a:endParaRPr lang="it-IT"/>
          </a:p>
        </p:txBody>
      </p:sp>
      <p:sp>
        <p:nvSpPr>
          <p:cNvPr id="14" name="Text Box 13"/>
          <p:cNvSpPr txBox="1">
            <a:spLocks noChangeArrowheads="1"/>
          </p:cNvSpPr>
          <p:nvPr/>
        </p:nvSpPr>
        <p:spPr bwMode="auto">
          <a:xfrm>
            <a:off x="547141" y="1173350"/>
            <a:ext cx="5284694" cy="2286877"/>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err="1">
                <a:latin typeface="+mn-lt"/>
                <a:cs typeface="Arial" panose="020B0604020202020204" pitchFamily="34" charset="0"/>
              </a:rPr>
              <a:t>typedef</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struct</a:t>
            </a: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pto</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a:t>
            </a: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creaPunto</a:t>
            </a:r>
            <a:r>
              <a:rPr lang="en-GB" altLang="it-IT" dirty="0" smtClean="0">
                <a:latin typeface="+mn-lt"/>
                <a:cs typeface="Arial" panose="020B0604020202020204" pitchFamily="34" charset="0"/>
              </a:rPr>
              <a:t> (float x, float y);</a:t>
            </a:r>
            <a:endParaRPr lang="en-GB" altLang="it-IT" dirty="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float </a:t>
            </a:r>
            <a:r>
              <a:rPr lang="en-GB" altLang="it-IT" dirty="0" err="1" smtClean="0">
                <a:latin typeface="+mn-lt"/>
                <a:cs typeface="Arial" panose="020B0604020202020204" pitchFamily="34" charset="0"/>
              </a:rPr>
              <a:t>ascissa</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a:t>
            </a:r>
          </a:p>
          <a:p>
            <a:pPr eaLnBrk="1" hangingPunct="1">
              <a:buClr>
                <a:srgbClr val="000000"/>
              </a:buClr>
              <a:buSzPct val="100000"/>
            </a:pPr>
            <a:r>
              <a:rPr lang="en-GB" altLang="it-IT" dirty="0">
                <a:latin typeface="+mn-lt"/>
                <a:cs typeface="Arial" panose="020B0604020202020204" pitchFamily="34" charset="0"/>
              </a:rPr>
              <a:t>float </a:t>
            </a:r>
            <a:r>
              <a:rPr lang="en-GB" altLang="it-IT" dirty="0" err="1" smtClean="0">
                <a:latin typeface="+mn-lt"/>
                <a:cs typeface="Arial" panose="020B0604020202020204" pitchFamily="34" charset="0"/>
              </a:rPr>
              <a:t>ordinata</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p);</a:t>
            </a:r>
          </a:p>
          <a:p>
            <a:pPr eaLnBrk="1" hangingPunct="1">
              <a:buClr>
                <a:srgbClr val="000000"/>
              </a:buClr>
              <a:buSzPct val="100000"/>
            </a:pPr>
            <a:r>
              <a:rPr lang="en-GB" altLang="it-IT" dirty="0">
                <a:latin typeface="+mn-lt"/>
                <a:cs typeface="Arial" panose="020B0604020202020204" pitchFamily="34" charset="0"/>
              </a:rPr>
              <a:t>float </a:t>
            </a:r>
            <a:r>
              <a:rPr lang="en-GB" altLang="it-IT" dirty="0" err="1" smtClean="0">
                <a:latin typeface="+mn-lt"/>
                <a:cs typeface="Arial" panose="020B0604020202020204" pitchFamily="34" charset="0"/>
              </a:rPr>
              <a:t>distanza</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a:t>
            </a:r>
            <a:r>
              <a:rPr lang="en-GB" altLang="it-IT" dirty="0" err="1">
                <a:latin typeface="+mn-lt"/>
                <a:cs typeface="Arial" panose="020B0604020202020204" pitchFamily="34" charset="0"/>
              </a:rPr>
              <a:t>punto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p1,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p2);</a:t>
            </a:r>
            <a:endParaRPr lang="en-GB" altLang="it-IT" dirty="0">
              <a:latin typeface="+mn-lt"/>
              <a:cs typeface="Arial" panose="020B0604020202020204" pitchFamily="34" charset="0"/>
            </a:endParaRPr>
          </a:p>
        </p:txBody>
      </p:sp>
      <p:sp>
        <p:nvSpPr>
          <p:cNvPr id="11" name="Rectangle 2"/>
          <p:cNvSpPr txBox="1">
            <a:spLocks noChangeArrowheads="1"/>
          </p:cNvSpPr>
          <p:nvPr/>
        </p:nvSpPr>
        <p:spPr bwMode="auto">
          <a:xfrm>
            <a:off x="457200" y="289113"/>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Rivediamo</a:t>
            </a:r>
            <a:r>
              <a:rPr lang="en-GB" altLang="it-IT" sz="4000" b="1" dirty="0" smtClean="0">
                <a:solidFill>
                  <a:srgbClr val="0070C0"/>
                </a:solidFill>
                <a:ea typeface="MS PGothic" charset="-128"/>
              </a:rPr>
              <a:t> </a:t>
            </a:r>
            <a:r>
              <a:rPr lang="en-GB" altLang="it-IT" sz="4000" b="1" i="1" dirty="0" err="1" smtClean="0">
                <a:solidFill>
                  <a:srgbClr val="800000"/>
                </a:solidFill>
                <a:ea typeface="MS PGothic" charset="-128"/>
              </a:rPr>
              <a:t>punto.h</a:t>
            </a:r>
            <a:endParaRPr lang="en-GB" altLang="it-IT" sz="4000" b="1" dirty="0">
              <a:solidFill>
                <a:srgbClr val="C00000"/>
              </a:solidFill>
              <a:ea typeface="MS PGothic" charset="-128"/>
            </a:endParaRPr>
          </a:p>
        </p:txBody>
      </p:sp>
      <p:sp>
        <p:nvSpPr>
          <p:cNvPr id="7" name="Rectangle 3"/>
          <p:cNvSpPr txBox="1">
            <a:spLocks noChangeArrowheads="1"/>
          </p:cNvSpPr>
          <p:nvPr/>
        </p:nvSpPr>
        <p:spPr bwMode="auto">
          <a:xfrm>
            <a:off x="106734" y="3630985"/>
            <a:ext cx="8842394" cy="262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smtClean="0">
                <a:ea typeface="MS PGothic" charset="-128"/>
              </a:rPr>
              <a:t>Il </a:t>
            </a:r>
            <a:r>
              <a:rPr lang="en-GB" altLang="it-IT" sz="2800" dirty="0" err="1" smtClean="0">
                <a:ea typeface="MS PGothic" charset="-128"/>
              </a:rPr>
              <a:t>tipo</a:t>
            </a:r>
            <a:r>
              <a:rPr lang="en-GB" altLang="it-IT" sz="2800" dirty="0" smtClean="0">
                <a:ea typeface="MS PGothic" charset="-128"/>
              </a:rPr>
              <a:t> </a:t>
            </a:r>
            <a:r>
              <a:rPr lang="en-GB" altLang="it-IT" sz="2800" dirty="0" err="1" smtClean="0">
                <a:ea typeface="MS PGothic" charset="-128"/>
              </a:rPr>
              <a:t>punto</a:t>
            </a:r>
            <a:r>
              <a:rPr lang="en-GB" altLang="it-IT" sz="2800" dirty="0" smtClean="0">
                <a:ea typeface="MS PGothic" charset="-128"/>
              </a:rPr>
              <a:t> </a:t>
            </a:r>
            <a:r>
              <a:rPr lang="en-GB" altLang="it-IT" sz="2800" dirty="0" err="1" smtClean="0">
                <a:ea typeface="MS PGothic" charset="-128"/>
              </a:rPr>
              <a:t>è</a:t>
            </a:r>
            <a:r>
              <a:rPr lang="en-GB" altLang="it-IT" sz="2800" dirty="0" smtClean="0">
                <a:ea typeface="MS PGothic" charset="-128"/>
              </a:rPr>
              <a:t> </a:t>
            </a:r>
            <a:r>
              <a:rPr lang="en-GB" altLang="it-IT" sz="2800" dirty="0" err="1" smtClean="0">
                <a:ea typeface="MS PGothic" charset="-128"/>
              </a:rPr>
              <a:t>implementato</a:t>
            </a:r>
            <a:r>
              <a:rPr lang="en-GB" altLang="it-IT" sz="2800" dirty="0" smtClean="0">
                <a:ea typeface="MS PGothic" charset="-128"/>
              </a:rPr>
              <a:t> come un </a:t>
            </a:r>
            <a:r>
              <a:rPr lang="en-GB" altLang="it-IT" sz="2800" dirty="0" err="1" smtClean="0">
                <a:ea typeface="MS PGothic" charset="-128"/>
              </a:rPr>
              <a:t>puntatore</a:t>
            </a:r>
            <a:r>
              <a:rPr lang="en-GB" altLang="it-IT" sz="2800" dirty="0" smtClean="0">
                <a:ea typeface="MS PGothic" charset="-128"/>
              </a:rPr>
              <a:t> </a:t>
            </a:r>
            <a:r>
              <a:rPr lang="en-GB" altLang="it-IT" sz="2800" dirty="0" err="1" smtClean="0">
                <a:ea typeface="MS PGothic" charset="-128"/>
              </a:rPr>
              <a:t>alla</a:t>
            </a:r>
            <a:r>
              <a:rPr lang="en-GB" altLang="it-IT" sz="2800" dirty="0" smtClean="0">
                <a:ea typeface="MS PGothic" charset="-128"/>
              </a:rPr>
              <a:t> </a:t>
            </a:r>
            <a:r>
              <a:rPr lang="en-GB" altLang="it-IT" sz="2800" dirty="0" err="1" smtClean="0">
                <a:ea typeface="MS PGothic" charset="-128"/>
              </a:rPr>
              <a:t>struttura</a:t>
            </a:r>
            <a:endParaRPr lang="en-GB" altLang="it-IT" sz="2800" dirty="0" smtClean="0">
              <a:ea typeface="MS PGothic" charset="-128"/>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L’implementazione</a:t>
            </a:r>
            <a:r>
              <a:rPr lang="en-GB" altLang="it-IT" sz="2800" dirty="0" smtClean="0">
                <a:ea typeface="MS PGothic" charset="-128"/>
              </a:rPr>
              <a:t> </a:t>
            </a:r>
            <a:r>
              <a:rPr lang="en-GB" altLang="it-IT" sz="2800" dirty="0" err="1" smtClean="0">
                <a:ea typeface="MS PGothic" charset="-128"/>
              </a:rPr>
              <a:t>della</a:t>
            </a:r>
            <a:r>
              <a:rPr lang="en-GB" altLang="it-IT" sz="2800" dirty="0" smtClean="0">
                <a:ea typeface="MS PGothic" charset="-128"/>
              </a:rPr>
              <a:t> </a:t>
            </a:r>
            <a:r>
              <a:rPr lang="en-GB" altLang="it-IT" sz="2800" dirty="0" err="1" smtClean="0">
                <a:ea typeface="MS PGothic" charset="-128"/>
              </a:rPr>
              <a:t>struct</a:t>
            </a:r>
            <a:r>
              <a:rPr lang="en-GB" altLang="it-IT" sz="2800" dirty="0" smtClean="0">
                <a:ea typeface="MS PGothic" charset="-128"/>
              </a:rPr>
              <a:t> </a:t>
            </a:r>
            <a:r>
              <a:rPr lang="en-GB" altLang="it-IT" sz="2800" dirty="0" err="1" smtClean="0">
                <a:ea typeface="MS PGothic" charset="-128"/>
              </a:rPr>
              <a:t>pto</a:t>
            </a:r>
            <a:r>
              <a:rPr lang="en-GB" altLang="it-IT" sz="2800" dirty="0" smtClean="0">
                <a:ea typeface="MS PGothic" charset="-128"/>
              </a:rPr>
              <a:t> è </a:t>
            </a:r>
            <a:r>
              <a:rPr lang="en-GB" altLang="it-IT" sz="2800" dirty="0" err="1" smtClean="0">
                <a:ea typeface="MS PGothic" charset="-128"/>
              </a:rPr>
              <a:t>definita</a:t>
            </a:r>
            <a:r>
              <a:rPr lang="en-GB" altLang="it-IT" sz="2800" dirty="0" smtClean="0">
                <a:ea typeface="MS PGothic" charset="-128"/>
              </a:rPr>
              <a:t> </a:t>
            </a:r>
            <a:r>
              <a:rPr lang="en-GB" altLang="it-IT" sz="2800" dirty="0" err="1" smtClean="0">
                <a:ea typeface="MS PGothic" charset="-128"/>
              </a:rPr>
              <a:t>nel</a:t>
            </a:r>
            <a:r>
              <a:rPr lang="en-GB" altLang="it-IT" sz="2800" dirty="0" smtClean="0">
                <a:ea typeface="MS PGothic" charset="-128"/>
              </a:rPr>
              <a:t> file </a:t>
            </a:r>
            <a:r>
              <a:rPr lang="en-GB" altLang="it-IT" sz="2800" dirty="0" err="1" smtClean="0">
                <a:ea typeface="MS PGothic" charset="-128"/>
              </a:rPr>
              <a:t>punto.c</a:t>
            </a:r>
            <a:r>
              <a:rPr lang="en-GB" altLang="it-IT" sz="2800" dirty="0" smtClean="0">
                <a:ea typeface="MS PGothic" charset="-128"/>
              </a:rPr>
              <a:t> in </a:t>
            </a:r>
            <a:r>
              <a:rPr lang="en-GB" altLang="it-IT" sz="2800" dirty="0" err="1" smtClean="0">
                <a:ea typeface="MS PGothic" charset="-128"/>
              </a:rPr>
              <a:t>modo</a:t>
            </a:r>
            <a:r>
              <a:rPr lang="en-GB" altLang="it-IT" sz="2800" dirty="0" smtClean="0">
                <a:ea typeface="MS PGothic" charset="-128"/>
              </a:rPr>
              <a:t> da non </a:t>
            </a:r>
            <a:r>
              <a:rPr lang="en-GB" altLang="it-IT" sz="2800" dirty="0" err="1" smtClean="0">
                <a:ea typeface="MS PGothic" charset="-128"/>
              </a:rPr>
              <a:t>renderla</a:t>
            </a:r>
            <a:r>
              <a:rPr lang="en-GB" altLang="it-IT" sz="2800" dirty="0" smtClean="0">
                <a:ea typeface="MS PGothic" charset="-128"/>
              </a:rPr>
              <a:t> </a:t>
            </a:r>
            <a:r>
              <a:rPr lang="en-GB" altLang="it-IT" sz="2800" dirty="0" err="1" smtClean="0">
                <a:ea typeface="MS PGothic" charset="-128"/>
              </a:rPr>
              <a:t>visibile</a:t>
            </a:r>
            <a:r>
              <a:rPr lang="en-GB" altLang="it-IT" sz="2800" dirty="0" smtClean="0">
                <a:ea typeface="MS PGothic" charset="-128"/>
              </a:rPr>
              <a:t> al client </a:t>
            </a:r>
            <a:r>
              <a:rPr lang="en-GB" altLang="it-IT" sz="2800" dirty="0" err="1" smtClean="0">
                <a:ea typeface="MS PGothic" charset="-128"/>
              </a:rPr>
              <a:t>tramite</a:t>
            </a:r>
            <a:r>
              <a:rPr lang="en-GB" altLang="it-IT" sz="2800" dirty="0" smtClean="0">
                <a:ea typeface="MS PGothic" charset="-128"/>
              </a:rPr>
              <a:t> </a:t>
            </a:r>
            <a:r>
              <a:rPr lang="en-GB" altLang="it-IT" sz="2800" dirty="0" err="1" smtClean="0">
                <a:ea typeface="MS PGothic" charset="-128"/>
              </a:rPr>
              <a:t>l’include</a:t>
            </a:r>
            <a:r>
              <a:rPr lang="en-GB" altLang="it-IT" sz="2800" dirty="0" smtClean="0">
                <a:ea typeface="MS PGothic" charset="-128"/>
              </a:rPr>
              <a:t> </a:t>
            </a:r>
            <a:r>
              <a:rPr lang="en-GB" altLang="it-IT" sz="2800" dirty="0" err="1" smtClean="0">
                <a:ea typeface="MS PGothic" charset="-128"/>
              </a:rPr>
              <a:t>dell’header</a:t>
            </a:r>
            <a:r>
              <a:rPr lang="en-GB" altLang="it-IT" sz="2800" dirty="0" smtClean="0">
                <a:ea typeface="MS PGothic" charset="-128"/>
              </a:rPr>
              <a:t> file </a:t>
            </a:r>
            <a:r>
              <a:rPr lang="en-GB" altLang="it-IT" sz="2800" dirty="0" err="1" smtClean="0">
                <a:ea typeface="MS PGothic" charset="-128"/>
              </a:rPr>
              <a:t>punto.h</a:t>
            </a:r>
            <a:endParaRPr lang="en-GB" altLang="it-IT" sz="2800" dirty="0" smtClean="0">
              <a:ea typeface="MS PGothic" charset="-128"/>
            </a:endParaRPr>
          </a:p>
        </p:txBody>
      </p:sp>
    </p:spTree>
    <p:extLst>
      <p:ext uri="{BB962C8B-B14F-4D97-AF65-F5344CB8AC3E}">
        <p14:creationId xmlns:p14="http://schemas.microsoft.com/office/powerpoint/2010/main" val="30771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32</a:t>
            </a:fld>
            <a:endParaRPr lang="it-IT"/>
          </a:p>
        </p:txBody>
      </p:sp>
      <p:sp>
        <p:nvSpPr>
          <p:cNvPr id="14" name="Text Box 13"/>
          <p:cNvSpPr txBox="1">
            <a:spLocks noChangeArrowheads="1"/>
          </p:cNvSpPr>
          <p:nvPr/>
        </p:nvSpPr>
        <p:spPr bwMode="auto">
          <a:xfrm>
            <a:off x="73971" y="1561124"/>
            <a:ext cx="4336473" cy="5241532"/>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a:latin typeface="+mn-lt"/>
                <a:cs typeface="Arial" panose="020B0604020202020204" pitchFamily="34" charset="0"/>
              </a:rPr>
              <a:t>#include &lt;</a:t>
            </a:r>
            <a:r>
              <a:rPr lang="en-GB" altLang="it-IT" dirty="0" err="1">
                <a:latin typeface="+mn-lt"/>
                <a:cs typeface="Arial" panose="020B0604020202020204" pitchFamily="34" charset="0"/>
              </a:rPr>
              <a:t>math.h</a:t>
            </a:r>
            <a:r>
              <a:rPr lang="en-GB" altLang="it-IT" dirty="0" smtClean="0">
                <a:latin typeface="+mn-lt"/>
                <a:cs typeface="Arial" panose="020B0604020202020204" pitchFamily="34" charset="0"/>
              </a:rPr>
              <a:t>&gt;</a:t>
            </a:r>
          </a:p>
          <a:p>
            <a:pPr eaLnBrk="1" hangingPunct="1">
              <a:buClr>
                <a:srgbClr val="000000"/>
              </a:buClr>
              <a:buSzPct val="100000"/>
            </a:pPr>
            <a:r>
              <a:rPr lang="en-GB" altLang="it-IT" dirty="0" smtClean="0">
                <a:latin typeface="+mn-lt"/>
                <a:cs typeface="Arial" panose="020B0604020202020204" pitchFamily="34" charset="0"/>
              </a:rPr>
              <a:t>#include “</a:t>
            </a:r>
            <a:r>
              <a:rPr lang="en-GB" altLang="it-IT" dirty="0" err="1" smtClean="0">
                <a:latin typeface="+mn-lt"/>
                <a:cs typeface="Arial" panose="020B0604020202020204" pitchFamily="34" charset="0"/>
              </a:rPr>
              <a:t>stdlib.h</a:t>
            </a:r>
            <a:r>
              <a:rPr lang="en-GB" altLang="it-IT" dirty="0" smtClean="0">
                <a:latin typeface="+mn-lt"/>
                <a:cs typeface="Arial" panose="020B0604020202020204" pitchFamily="34" charset="0"/>
              </a:rPr>
              <a:t>&gt;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#include “</a:t>
            </a:r>
            <a:r>
              <a:rPr lang="en-GB" altLang="it-IT" dirty="0" err="1">
                <a:latin typeface="+mn-lt"/>
                <a:cs typeface="Arial" panose="020B0604020202020204" pitchFamily="34" charset="0"/>
              </a:rPr>
              <a:t>punto.h</a:t>
            </a:r>
            <a:r>
              <a:rPr lang="en-GB" altLang="it-IT" dirty="0" smtClean="0">
                <a:latin typeface="+mn-lt"/>
                <a:cs typeface="Arial" panose="020B0604020202020204" pitchFamily="34" charset="0"/>
              </a:rPr>
              <a:t>”</a:t>
            </a: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a:latin typeface="+mn-lt"/>
                <a:cs typeface="Arial" panose="020B0604020202020204" pitchFamily="34" charset="0"/>
              </a:rPr>
              <a:t>struct</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pto</a:t>
            </a:r>
            <a:r>
              <a:rPr lang="en-GB" altLang="it-IT" dirty="0">
                <a:latin typeface="+mn-lt"/>
                <a:cs typeface="Arial" panose="020B0604020202020204" pitchFamily="34" charset="0"/>
              </a:rPr>
              <a:t> {</a:t>
            </a:r>
          </a:p>
          <a:p>
            <a:pPr eaLnBrk="1" hangingPunct="1">
              <a:buClr>
                <a:srgbClr val="000000"/>
              </a:buClr>
              <a:buSzPct val="100000"/>
            </a:pPr>
            <a:r>
              <a:rPr lang="en-GB" altLang="it-IT" dirty="0">
                <a:latin typeface="+mn-lt"/>
                <a:cs typeface="Arial" panose="020B0604020202020204" pitchFamily="34" charset="0"/>
              </a:rPr>
              <a:t>		float x;</a:t>
            </a:r>
          </a:p>
          <a:p>
            <a:pPr eaLnBrk="1" hangingPunct="1">
              <a:buClr>
                <a:srgbClr val="000000"/>
              </a:buClr>
              <a:buSzPct val="100000"/>
            </a:pPr>
            <a:r>
              <a:rPr lang="en-GB" altLang="it-IT" dirty="0">
                <a:latin typeface="+mn-lt"/>
                <a:cs typeface="Arial" panose="020B0604020202020204" pitchFamily="34" charset="0"/>
              </a:rPr>
              <a:t>		float y</a:t>
            </a:r>
            <a:r>
              <a:rPr lang="en-GB" altLang="it-IT" dirty="0" smtClean="0">
                <a:latin typeface="+mn-lt"/>
                <a:cs typeface="Arial" panose="020B0604020202020204" pitchFamily="34" charset="0"/>
              </a:rPr>
              <a:t>; };</a:t>
            </a: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creaPunto</a:t>
            </a:r>
            <a:r>
              <a:rPr lang="en-GB" altLang="it-IT" dirty="0" smtClean="0">
                <a:latin typeface="+mn-lt"/>
                <a:cs typeface="Arial" panose="020B0604020202020204" pitchFamily="34" charset="0"/>
              </a:rPr>
              <a:t>(float x, float </a:t>
            </a:r>
            <a:r>
              <a:rPr lang="en-GB" altLang="it-IT" dirty="0">
                <a:latin typeface="+mn-lt"/>
                <a:cs typeface="Arial" panose="020B0604020202020204" pitchFamily="34" charset="0"/>
              </a:rPr>
              <a:t>y) {</a:t>
            </a:r>
            <a:endParaRPr lang="en-GB" altLang="it-IT" dirty="0" smtClean="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	</a:t>
            </a:r>
            <a:r>
              <a:rPr lang="it-IT" altLang="it-IT" dirty="0">
                <a:latin typeface="+mn-lt"/>
                <a:cs typeface="Arial" panose="020B0604020202020204" pitchFamily="34" charset="0"/>
              </a:rPr>
              <a:t>punto </a:t>
            </a:r>
            <a:r>
              <a:rPr lang="it-IT" altLang="it-IT" dirty="0" err="1">
                <a:latin typeface="+mn-lt"/>
                <a:cs typeface="Arial" panose="020B0604020202020204" pitchFamily="34" charset="0"/>
              </a:rPr>
              <a:t>p</a:t>
            </a:r>
            <a:r>
              <a:rPr lang="it-IT" altLang="it-IT" dirty="0">
                <a:latin typeface="+mn-lt"/>
                <a:cs typeface="Arial" panose="020B0604020202020204" pitchFamily="34" charset="0"/>
              </a:rPr>
              <a:t> = </a:t>
            </a:r>
            <a:r>
              <a:rPr lang="it-IT" altLang="it-IT" dirty="0" err="1">
                <a:latin typeface="+mn-lt"/>
                <a:cs typeface="Arial" panose="020B0604020202020204" pitchFamily="34" charset="0"/>
              </a:rPr>
              <a:t>malloc</a:t>
            </a:r>
            <a:r>
              <a:rPr lang="it-IT" altLang="it-IT" dirty="0">
                <a:latin typeface="+mn-lt"/>
                <a:cs typeface="Arial" panose="020B0604020202020204" pitchFamily="34" charset="0"/>
              </a:rPr>
              <a:t>(</a:t>
            </a:r>
            <a:r>
              <a:rPr lang="it-IT" altLang="it-IT" dirty="0" err="1">
                <a:latin typeface="+mn-lt"/>
                <a:cs typeface="Arial" panose="020B0604020202020204" pitchFamily="34" charset="0"/>
              </a:rPr>
              <a:t>sizeof</a:t>
            </a:r>
            <a:r>
              <a:rPr lang="it-IT" altLang="it-IT" dirty="0">
                <a:latin typeface="+mn-lt"/>
                <a:cs typeface="Arial" panose="020B0604020202020204" pitchFamily="34" charset="0"/>
              </a:rPr>
              <a:t>(*</a:t>
            </a:r>
            <a:r>
              <a:rPr lang="it-IT" altLang="it-IT" dirty="0" err="1">
                <a:latin typeface="+mn-lt"/>
                <a:cs typeface="Arial" panose="020B0604020202020204" pitchFamily="34" charset="0"/>
              </a:rPr>
              <a:t>p</a:t>
            </a:r>
            <a:r>
              <a:rPr lang="it-IT" altLang="it-IT" dirty="0">
                <a:latin typeface="+mn-lt"/>
                <a:cs typeface="Arial" panose="020B0604020202020204" pitchFamily="34" charset="0"/>
              </a:rPr>
              <a:t>));</a:t>
            </a:r>
          </a:p>
          <a:p>
            <a:pPr eaLnBrk="1" hangingPunct="1">
              <a:buClr>
                <a:srgbClr val="000000"/>
              </a:buClr>
              <a:buSzPct val="100000"/>
            </a:pPr>
            <a:r>
              <a:rPr lang="it-IT" altLang="it-IT" dirty="0">
                <a:latin typeface="+mn-lt"/>
                <a:cs typeface="Arial" panose="020B0604020202020204" pitchFamily="34" charset="0"/>
              </a:rPr>
              <a:t>		</a:t>
            </a:r>
            <a:r>
              <a:rPr lang="it-IT" altLang="it-IT" dirty="0" err="1">
                <a:latin typeface="+mn-lt"/>
                <a:cs typeface="Arial" panose="020B0604020202020204" pitchFamily="34" charset="0"/>
              </a:rPr>
              <a:t>p</a:t>
            </a:r>
            <a:r>
              <a:rPr lang="it-IT" altLang="it-IT" dirty="0">
                <a:latin typeface="+mn-lt"/>
                <a:cs typeface="Arial" panose="020B0604020202020204" pitchFamily="34" charset="0"/>
              </a:rPr>
              <a:t>-&gt;x = x;</a:t>
            </a:r>
          </a:p>
          <a:p>
            <a:pPr eaLnBrk="1" hangingPunct="1">
              <a:buClr>
                <a:srgbClr val="000000"/>
              </a:buClr>
              <a:buSzPct val="100000"/>
            </a:pPr>
            <a:r>
              <a:rPr lang="it-IT" altLang="it-IT" dirty="0">
                <a:latin typeface="+mn-lt"/>
                <a:cs typeface="Arial" panose="020B0604020202020204" pitchFamily="34" charset="0"/>
              </a:rPr>
              <a:t>		</a:t>
            </a:r>
            <a:r>
              <a:rPr lang="it-IT" altLang="it-IT" dirty="0" err="1">
                <a:latin typeface="+mn-lt"/>
                <a:cs typeface="Arial" panose="020B0604020202020204" pitchFamily="34" charset="0"/>
              </a:rPr>
              <a:t>p</a:t>
            </a:r>
            <a:r>
              <a:rPr lang="it-IT" altLang="it-IT" dirty="0">
                <a:latin typeface="+mn-lt"/>
                <a:cs typeface="Arial" panose="020B0604020202020204" pitchFamily="34" charset="0"/>
              </a:rPr>
              <a:t>-&gt;y = y;</a:t>
            </a:r>
            <a:endParaRPr lang="en-GB" altLang="it-IT" dirty="0" smtClean="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return p;</a:t>
            </a:r>
            <a:endParaRPr lang="en-GB" altLang="it-IT" dirty="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a:t>
            </a:r>
          </a:p>
        </p:txBody>
      </p:sp>
      <p:sp>
        <p:nvSpPr>
          <p:cNvPr id="11" name="Rectangle 2"/>
          <p:cNvSpPr txBox="1">
            <a:spLocks noChangeArrowheads="1"/>
          </p:cNvSpPr>
          <p:nvPr/>
        </p:nvSpPr>
        <p:spPr bwMode="auto">
          <a:xfrm>
            <a:off x="457200" y="289113"/>
            <a:ext cx="8229600" cy="113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Rivediamo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l’implementazione</a:t>
            </a:r>
            <a:r>
              <a:rPr lang="en-GB" altLang="it-IT" sz="4000" b="1" dirty="0" smtClean="0">
                <a:solidFill>
                  <a:srgbClr val="0070C0"/>
                </a:solidFill>
                <a:ea typeface="MS PGothic" charset="-128"/>
              </a:rPr>
              <a:t> </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i="1" dirty="0" err="1" smtClean="0">
                <a:solidFill>
                  <a:srgbClr val="0070C0"/>
                </a:solidFill>
                <a:ea typeface="MS PGothic" charset="-128"/>
              </a:rPr>
              <a:t>nel</a:t>
            </a:r>
            <a:r>
              <a:rPr lang="en-GB" altLang="it-IT" sz="4000" b="1" i="1" dirty="0" smtClean="0">
                <a:solidFill>
                  <a:srgbClr val="0070C0"/>
                </a:solidFill>
                <a:ea typeface="MS PGothic" charset="-128"/>
              </a:rPr>
              <a:t> file </a:t>
            </a:r>
            <a:r>
              <a:rPr lang="en-GB" altLang="it-IT" sz="4000" b="1" i="1" dirty="0" err="1" smtClean="0">
                <a:solidFill>
                  <a:srgbClr val="800000"/>
                </a:solidFill>
                <a:ea typeface="MS PGothic" charset="-128"/>
              </a:rPr>
              <a:t>punto.c</a:t>
            </a:r>
            <a:endParaRPr lang="en-GB" altLang="it-IT" sz="4000" b="1" dirty="0">
              <a:solidFill>
                <a:srgbClr val="C00000"/>
              </a:solidFill>
              <a:ea typeface="MS PGothic" charset="-128"/>
            </a:endParaRPr>
          </a:p>
        </p:txBody>
      </p:sp>
      <p:sp>
        <p:nvSpPr>
          <p:cNvPr id="7" name="Text Box 13"/>
          <p:cNvSpPr txBox="1">
            <a:spLocks noChangeArrowheads="1"/>
          </p:cNvSpPr>
          <p:nvPr/>
        </p:nvSpPr>
        <p:spPr bwMode="auto">
          <a:xfrm>
            <a:off x="4493574" y="1546134"/>
            <a:ext cx="4608861" cy="5241532"/>
          </a:xfrm>
          <a:prstGeom prst="rect">
            <a:avLst/>
          </a:prstGeom>
          <a:noFill/>
          <a:ln>
            <a:solidFill>
              <a:schemeClr val="dk1"/>
            </a:solidFill>
          </a:ln>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a:latin typeface="+mn-lt"/>
                <a:cs typeface="Arial" panose="020B0604020202020204" pitchFamily="34" charset="0"/>
              </a:rPr>
              <a:t>float </a:t>
            </a:r>
            <a:r>
              <a:rPr lang="en-GB" altLang="it-IT" dirty="0" err="1">
                <a:latin typeface="+mn-lt"/>
                <a:cs typeface="Arial" panose="020B0604020202020204" pitchFamily="34" charset="0"/>
              </a:rPr>
              <a:t>ascissa</a:t>
            </a:r>
            <a:r>
              <a:rPr lang="en-GB" altLang="it-IT" dirty="0">
                <a:latin typeface="+mn-lt"/>
                <a:cs typeface="Arial" panose="020B0604020202020204" pitchFamily="34" charset="0"/>
              </a:rPr>
              <a:t>(</a:t>
            </a:r>
            <a:r>
              <a:rPr lang="en-GB" altLang="it-IT" dirty="0" err="1">
                <a:latin typeface="+mn-lt"/>
                <a:cs typeface="Arial" panose="020B0604020202020204" pitchFamily="34" charset="0"/>
              </a:rPr>
              <a:t>punto</a:t>
            </a:r>
            <a:r>
              <a:rPr lang="en-GB" altLang="it-IT" dirty="0">
                <a:latin typeface="+mn-lt"/>
                <a:cs typeface="Arial" panose="020B0604020202020204" pitchFamily="34" charset="0"/>
              </a:rPr>
              <a:t> p) {</a:t>
            </a:r>
          </a:p>
          <a:p>
            <a:pPr eaLnBrk="1" hangingPunct="1">
              <a:buClr>
                <a:srgbClr val="000000"/>
              </a:buClr>
              <a:buSzPct val="100000"/>
            </a:pPr>
            <a:r>
              <a:rPr lang="en-GB" altLang="it-IT" dirty="0">
                <a:latin typeface="+mn-lt"/>
                <a:cs typeface="Arial" panose="020B0604020202020204" pitchFamily="34" charset="0"/>
              </a:rPr>
              <a:t>		return </a:t>
            </a:r>
            <a:r>
              <a:rPr lang="en-GB" altLang="it-IT" dirty="0" smtClean="0">
                <a:latin typeface="+mn-lt"/>
                <a:cs typeface="Arial" panose="020B0604020202020204" pitchFamily="34" charset="0"/>
              </a:rPr>
              <a:t>p-&gt;x</a:t>
            </a:r>
            <a:r>
              <a:rPr lang="en-GB" altLang="it-IT" dirty="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a:t>
            </a:r>
            <a:endParaRPr lang="en-GB" altLang="it-IT" dirty="0" smtClean="0">
              <a:latin typeface="+mn-lt"/>
              <a:cs typeface="Arial" panose="020B0604020202020204" pitchFamily="34" charset="0"/>
            </a:endParaRP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float </a:t>
            </a:r>
            <a:r>
              <a:rPr lang="en-GB" altLang="it-IT" dirty="0" err="1" smtClean="0">
                <a:latin typeface="+mn-lt"/>
                <a:cs typeface="Arial" panose="020B0604020202020204" pitchFamily="34" charset="0"/>
              </a:rPr>
              <a:t>ordinata</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 {</a:t>
            </a:r>
          </a:p>
          <a:p>
            <a:pPr eaLnBrk="1" hangingPunct="1">
              <a:buClr>
                <a:srgbClr val="000000"/>
              </a:buClr>
              <a:buSzPct val="100000"/>
            </a:pPr>
            <a:r>
              <a:rPr lang="en-GB" altLang="it-IT" dirty="0">
                <a:latin typeface="+mn-lt"/>
                <a:cs typeface="Arial" panose="020B0604020202020204" pitchFamily="34" charset="0"/>
              </a:rPr>
              <a:t>		return </a:t>
            </a:r>
            <a:r>
              <a:rPr lang="en-GB" altLang="it-IT" dirty="0" smtClean="0">
                <a:latin typeface="+mn-lt"/>
                <a:cs typeface="Arial" panose="020B0604020202020204" pitchFamily="34" charset="0"/>
              </a:rPr>
              <a:t>p-&gt;y;</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a:t>
            </a:r>
          </a:p>
          <a:p>
            <a:pPr eaLnBrk="1" hangingPunct="1">
              <a:buClr>
                <a:srgbClr val="000000"/>
              </a:buClr>
              <a:buSzPct val="100000"/>
            </a:pPr>
            <a:endParaRPr lang="en-GB" altLang="it-IT" dirty="0" smtClean="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float </a:t>
            </a:r>
            <a:r>
              <a:rPr lang="en-GB" altLang="it-IT" dirty="0" err="1" smtClean="0">
                <a:latin typeface="+mn-lt"/>
                <a:cs typeface="Arial" panose="020B0604020202020204" pitchFamily="34" charset="0"/>
              </a:rPr>
              <a:t>distanza</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p1, </a:t>
            </a:r>
            <a:r>
              <a:rPr lang="en-GB" altLang="it-IT" dirty="0" err="1" smtClean="0">
                <a:latin typeface="+mn-lt"/>
                <a:cs typeface="Arial" panose="020B0604020202020204" pitchFamily="34" charset="0"/>
              </a:rPr>
              <a:t>punto</a:t>
            </a:r>
            <a:r>
              <a:rPr lang="en-GB" altLang="it-IT" dirty="0" smtClean="0">
                <a:latin typeface="+mn-lt"/>
                <a:cs typeface="Arial" panose="020B0604020202020204" pitchFamily="34" charset="0"/>
              </a:rPr>
              <a:t> p2) </a:t>
            </a:r>
            <a:r>
              <a:rPr lang="en-GB" altLang="it-IT" dirty="0">
                <a:latin typeface="+mn-lt"/>
                <a:cs typeface="Arial" panose="020B0604020202020204" pitchFamily="34" charset="0"/>
              </a:rPr>
              <a:t>{</a:t>
            </a:r>
            <a:endParaRPr lang="en-GB" altLang="it-IT" dirty="0" smtClean="0">
              <a:latin typeface="+mn-lt"/>
              <a:cs typeface="Arial" panose="020B0604020202020204" pitchFamily="34" charset="0"/>
            </a:endParaRPr>
          </a:p>
          <a:p>
            <a:pPr eaLnBrk="1" hangingPunct="1">
              <a:buClr>
                <a:srgbClr val="000000"/>
              </a:buClr>
              <a:buSzPct val="100000"/>
            </a:pP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float dx = p1-&gt;x – p2-&gt;x;</a:t>
            </a:r>
          </a:p>
          <a:p>
            <a:pPr eaLnBrk="1" hangingPunct="1">
              <a:buClr>
                <a:srgbClr val="000000"/>
              </a:buClr>
              <a:buSzPct val="100000"/>
            </a:pPr>
            <a:r>
              <a:rPr lang="en-US" altLang="it-IT" dirty="0">
                <a:latin typeface="+mn-lt"/>
                <a:cs typeface="Arial" panose="020B0604020202020204" pitchFamily="34" charset="0"/>
              </a:rPr>
              <a:t>	</a:t>
            </a:r>
            <a:r>
              <a:rPr lang="en-US" altLang="it-IT" dirty="0" smtClean="0">
                <a:latin typeface="+mn-lt"/>
                <a:cs typeface="Arial" panose="020B0604020202020204" pitchFamily="34" charset="0"/>
              </a:rPr>
              <a:t>	float </a:t>
            </a:r>
            <a:r>
              <a:rPr lang="en-US" altLang="it-IT" dirty="0" err="1" smtClean="0">
                <a:latin typeface="+mn-lt"/>
                <a:cs typeface="Arial" panose="020B0604020202020204" pitchFamily="34" charset="0"/>
              </a:rPr>
              <a:t>dy</a:t>
            </a:r>
            <a:r>
              <a:rPr lang="en-US" altLang="it-IT" dirty="0" smtClean="0">
                <a:latin typeface="+mn-lt"/>
                <a:cs typeface="Arial" panose="020B0604020202020204" pitchFamily="34" charset="0"/>
              </a:rPr>
              <a:t> </a:t>
            </a:r>
            <a:r>
              <a:rPr lang="en-US" altLang="it-IT" dirty="0">
                <a:latin typeface="+mn-lt"/>
                <a:cs typeface="Arial" panose="020B0604020202020204" pitchFamily="34" charset="0"/>
              </a:rPr>
              <a:t>= </a:t>
            </a:r>
            <a:r>
              <a:rPr lang="en-US" altLang="it-IT" dirty="0" smtClean="0">
                <a:latin typeface="+mn-lt"/>
                <a:cs typeface="Arial" panose="020B0604020202020204" pitchFamily="34" charset="0"/>
              </a:rPr>
              <a:t>p1-&gt;y </a:t>
            </a:r>
            <a:r>
              <a:rPr lang="en-US" altLang="it-IT" dirty="0">
                <a:latin typeface="+mn-lt"/>
                <a:cs typeface="Arial" panose="020B0604020202020204" pitchFamily="34" charset="0"/>
              </a:rPr>
              <a:t>– </a:t>
            </a:r>
            <a:r>
              <a:rPr lang="en-US" altLang="it-IT" dirty="0" smtClean="0">
                <a:latin typeface="+mn-lt"/>
                <a:cs typeface="Arial" panose="020B0604020202020204" pitchFamily="34" charset="0"/>
              </a:rPr>
              <a:t>p2-&gt;y;</a:t>
            </a:r>
            <a:endParaRPr lang="en-US"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float d = </a:t>
            </a:r>
            <a:r>
              <a:rPr lang="en-GB" altLang="it-IT" dirty="0" err="1" smtClean="0">
                <a:latin typeface="+mn-lt"/>
                <a:cs typeface="Arial" panose="020B0604020202020204" pitchFamily="34" charset="0"/>
              </a:rPr>
              <a:t>sqrt</a:t>
            </a:r>
            <a:r>
              <a:rPr lang="en-GB" altLang="it-IT" dirty="0" smtClean="0">
                <a:latin typeface="+mn-lt"/>
                <a:cs typeface="Arial" panose="020B0604020202020204" pitchFamily="34" charset="0"/>
              </a:rPr>
              <a:t>(dx*dx + </a:t>
            </a:r>
            <a:r>
              <a:rPr lang="en-GB" altLang="it-IT" dirty="0" err="1" smtClean="0">
                <a:latin typeface="+mn-lt"/>
                <a:cs typeface="Arial" panose="020B0604020202020204" pitchFamily="34" charset="0"/>
              </a:rPr>
              <a:t>dy</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dy</a:t>
            </a:r>
            <a:r>
              <a:rPr lang="en-GB" altLang="it-IT" dirty="0" smtClean="0">
                <a:latin typeface="+mn-lt"/>
                <a:cs typeface="Arial" panose="020B0604020202020204" pitchFamily="34" charset="0"/>
              </a:rPr>
              <a:t>);</a:t>
            </a:r>
          </a:p>
          <a:p>
            <a:pPr eaLnBrk="1" hangingPunct="1">
              <a:buClr>
                <a:srgbClr val="000000"/>
              </a:buClr>
              <a:buSzPct val="100000"/>
            </a:pP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	return d;</a:t>
            </a:r>
          </a:p>
          <a:p>
            <a:pPr eaLnBrk="1" hangingPunct="1">
              <a:buClr>
                <a:srgbClr val="000000"/>
              </a:buClr>
              <a:buSzPct val="100000"/>
            </a:pPr>
            <a:r>
              <a:rPr lang="en-GB" altLang="it-IT" dirty="0" smtClean="0">
                <a:latin typeface="+mn-lt"/>
                <a:cs typeface="Arial" panose="020B0604020202020204" pitchFamily="34" charset="0"/>
              </a:rPr>
              <a:t>}</a:t>
            </a:r>
          </a:p>
        </p:txBody>
      </p:sp>
    </p:spTree>
    <p:extLst>
      <p:ext uri="{BB962C8B-B14F-4D97-AF65-F5344CB8AC3E}">
        <p14:creationId xmlns:p14="http://schemas.microsoft.com/office/powerpoint/2010/main" val="580726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33</a:t>
            </a:fld>
            <a:endParaRPr lang="it-IT"/>
          </a:p>
        </p:txBody>
      </p:sp>
      <p:sp>
        <p:nvSpPr>
          <p:cNvPr id="11" name="Rectangle 2"/>
          <p:cNvSpPr txBox="1">
            <a:spLocks noChangeArrowheads="1"/>
          </p:cNvSpPr>
          <p:nvPr/>
        </p:nvSpPr>
        <p:spPr bwMode="auto">
          <a:xfrm>
            <a:off x="457200" y="118779"/>
            <a:ext cx="8229600" cy="58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smtClean="0">
                <a:solidFill>
                  <a:srgbClr val="0070C0"/>
                </a:solidFill>
                <a:ea typeface="MS PGothic" charset="-128"/>
              </a:rPr>
              <a:t>Note </a:t>
            </a:r>
            <a:r>
              <a:rPr lang="is-IS" altLang="it-IT" sz="4000" b="1" dirty="0" smtClean="0">
                <a:solidFill>
                  <a:srgbClr val="0070C0"/>
                </a:solidFill>
                <a:ea typeface="MS PGothic" charset="-128"/>
              </a:rPr>
              <a:t>…</a:t>
            </a:r>
            <a:endParaRPr lang="en-GB" altLang="it-IT" sz="4000" b="1" dirty="0">
              <a:solidFill>
                <a:srgbClr val="C00000"/>
              </a:solidFill>
              <a:ea typeface="MS PGothic" charset="-128"/>
            </a:endParaRPr>
          </a:p>
        </p:txBody>
      </p:sp>
      <p:sp>
        <p:nvSpPr>
          <p:cNvPr id="7" name="Rectangle 3"/>
          <p:cNvSpPr txBox="1">
            <a:spLocks noChangeArrowheads="1"/>
          </p:cNvSpPr>
          <p:nvPr/>
        </p:nvSpPr>
        <p:spPr bwMode="auto">
          <a:xfrm>
            <a:off x="106734" y="869576"/>
            <a:ext cx="8842394" cy="526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72"/>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Nell’header</a:t>
            </a:r>
            <a:r>
              <a:rPr lang="en-GB" altLang="it-IT" sz="2400" dirty="0" smtClean="0">
                <a:ea typeface="MS PGothic" charset="-128"/>
              </a:rPr>
              <a:t> file </a:t>
            </a:r>
            <a:r>
              <a:rPr lang="en-GB" altLang="it-IT" sz="2400" dirty="0" err="1" smtClean="0">
                <a:ea typeface="MS PGothic" charset="-128"/>
              </a:rPr>
              <a:t>punto.h</a:t>
            </a:r>
            <a:r>
              <a:rPr lang="en-GB" altLang="it-IT" sz="2400" dirty="0" smtClean="0">
                <a:ea typeface="MS PGothic" charset="-128"/>
              </a:rPr>
              <a:t> non </a:t>
            </a:r>
            <a:r>
              <a:rPr lang="en-GB" altLang="it-IT" sz="2400" dirty="0" err="1" smtClean="0">
                <a:ea typeface="MS PGothic" charset="-128"/>
              </a:rPr>
              <a:t>possiamo</a:t>
            </a:r>
            <a:r>
              <a:rPr lang="en-GB" altLang="it-IT" sz="2400" dirty="0" smtClean="0">
                <a:ea typeface="MS PGothic" charset="-128"/>
              </a:rPr>
              <a:t> non </a:t>
            </a:r>
            <a:r>
              <a:rPr lang="en-GB" altLang="it-IT" sz="2400" dirty="0" err="1" smtClean="0">
                <a:ea typeface="MS PGothic" charset="-128"/>
              </a:rPr>
              <a:t>dichiarare</a:t>
            </a:r>
            <a:endParaRPr lang="en-GB" altLang="it-IT" sz="2400" dirty="0" smtClean="0">
              <a:ea typeface="MS PGothic" charset="-128"/>
            </a:endParaRPr>
          </a:p>
          <a:p>
            <a:pPr marL="400050" lvl="1" indent="0">
              <a:spcBef>
                <a:spcPts val="1272"/>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solidFill>
                  <a:srgbClr val="A84643"/>
                </a:solidFill>
                <a:cs typeface="Arial" panose="020B0604020202020204" pitchFamily="34" charset="0"/>
              </a:rPr>
              <a:t>typedef</a:t>
            </a:r>
            <a:r>
              <a:rPr lang="en-GB" altLang="it-IT" sz="2400" dirty="0" smtClean="0">
                <a:solidFill>
                  <a:srgbClr val="A84643"/>
                </a:solidFill>
                <a:cs typeface="Arial" panose="020B0604020202020204" pitchFamily="34" charset="0"/>
              </a:rPr>
              <a:t> </a:t>
            </a:r>
            <a:r>
              <a:rPr lang="en-GB" altLang="it-IT" sz="2400" dirty="0" err="1">
                <a:solidFill>
                  <a:srgbClr val="A84643"/>
                </a:solidFill>
                <a:cs typeface="Arial" panose="020B0604020202020204" pitchFamily="34" charset="0"/>
              </a:rPr>
              <a:t>struct</a:t>
            </a:r>
            <a:r>
              <a:rPr lang="en-GB" altLang="it-IT" sz="2400" dirty="0">
                <a:solidFill>
                  <a:srgbClr val="A84643"/>
                </a:solidFill>
                <a:cs typeface="Arial" panose="020B0604020202020204" pitchFamily="34" charset="0"/>
              </a:rPr>
              <a:t> </a:t>
            </a:r>
            <a:r>
              <a:rPr lang="en-GB" altLang="it-IT" sz="2400" dirty="0" err="1">
                <a:solidFill>
                  <a:srgbClr val="A84643"/>
                </a:solidFill>
                <a:cs typeface="Arial" panose="020B0604020202020204" pitchFamily="34" charset="0"/>
              </a:rPr>
              <a:t>pto</a:t>
            </a:r>
            <a:r>
              <a:rPr lang="en-GB" altLang="it-IT" sz="2400" dirty="0">
                <a:solidFill>
                  <a:srgbClr val="A84643"/>
                </a:solidFill>
                <a:cs typeface="Arial" panose="020B0604020202020204" pitchFamily="34" charset="0"/>
              </a:rPr>
              <a:t> *</a:t>
            </a:r>
            <a:r>
              <a:rPr lang="en-GB" altLang="it-IT" sz="2400" dirty="0" err="1">
                <a:solidFill>
                  <a:srgbClr val="A84643"/>
                </a:solidFill>
                <a:cs typeface="Arial" panose="020B0604020202020204" pitchFamily="34" charset="0"/>
              </a:rPr>
              <a:t>punto</a:t>
            </a:r>
            <a:r>
              <a:rPr lang="en-GB" altLang="it-IT" sz="2400" dirty="0" smtClean="0">
                <a:solidFill>
                  <a:srgbClr val="A84643"/>
                </a:solidFill>
                <a:cs typeface="Arial" panose="020B0604020202020204" pitchFamily="34" charset="0"/>
              </a:rPr>
              <a:t>;</a:t>
            </a:r>
          </a:p>
          <a:p>
            <a:pPr marL="400050" lvl="1" indent="0">
              <a:spcBef>
                <a:spcPts val="1272"/>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perché</a:t>
            </a:r>
            <a:r>
              <a:rPr lang="en-GB" altLang="it-IT" sz="2400" dirty="0" smtClean="0">
                <a:ea typeface="MS PGothic" charset="-128"/>
              </a:rPr>
              <a:t> </a:t>
            </a:r>
            <a:r>
              <a:rPr lang="en-GB" altLang="it-IT" sz="2400" dirty="0" err="1" smtClean="0">
                <a:ea typeface="MS PGothic" charset="-128"/>
              </a:rPr>
              <a:t>all’atto</a:t>
            </a:r>
            <a:r>
              <a:rPr lang="en-GB" altLang="it-IT" sz="2400" dirty="0" smtClean="0">
                <a:ea typeface="MS PGothic" charset="-128"/>
              </a:rPr>
              <a:t> </a:t>
            </a:r>
            <a:r>
              <a:rPr lang="en-GB" altLang="it-IT" sz="2400" dirty="0" err="1" smtClean="0">
                <a:ea typeface="MS PGothic" charset="-128"/>
              </a:rPr>
              <a:t>della</a:t>
            </a:r>
            <a:r>
              <a:rPr lang="en-GB" altLang="it-IT" sz="2400" dirty="0" smtClean="0">
                <a:ea typeface="MS PGothic" charset="-128"/>
              </a:rPr>
              <a:t> </a:t>
            </a:r>
            <a:r>
              <a:rPr lang="en-GB" altLang="it-IT" sz="2400" dirty="0" err="1" smtClean="0">
                <a:ea typeface="MS PGothic" charset="-128"/>
              </a:rPr>
              <a:t>compilazione</a:t>
            </a:r>
            <a:r>
              <a:rPr lang="en-GB" altLang="it-IT" sz="2400" dirty="0" smtClean="0">
                <a:ea typeface="MS PGothic" charset="-128"/>
              </a:rPr>
              <a:t> del modulo client, </a:t>
            </a:r>
            <a:r>
              <a:rPr lang="en-GB" altLang="it-IT" sz="2400" dirty="0" err="1" smtClean="0">
                <a:ea typeface="MS PGothic" charset="-128"/>
              </a:rPr>
              <a:t>il</a:t>
            </a:r>
            <a:r>
              <a:rPr lang="en-GB" altLang="it-IT" sz="2400" dirty="0" smtClean="0">
                <a:ea typeface="MS PGothic" charset="-128"/>
              </a:rPr>
              <a:t> </a:t>
            </a:r>
            <a:r>
              <a:rPr lang="en-GB" altLang="it-IT" sz="2400" dirty="0" err="1" smtClean="0">
                <a:ea typeface="MS PGothic" charset="-128"/>
              </a:rPr>
              <a:t>compilatore</a:t>
            </a:r>
            <a:r>
              <a:rPr lang="en-GB" altLang="it-IT" sz="2400" dirty="0" smtClean="0">
                <a:ea typeface="MS PGothic" charset="-128"/>
              </a:rPr>
              <a:t> non </a:t>
            </a:r>
            <a:r>
              <a:rPr lang="en-GB" altLang="it-IT" sz="2400" dirty="0" err="1" smtClean="0">
                <a:ea typeface="MS PGothic" charset="-128"/>
              </a:rPr>
              <a:t>saprebbe</a:t>
            </a:r>
            <a:r>
              <a:rPr lang="en-GB" altLang="it-IT" sz="2400" dirty="0" smtClean="0">
                <a:ea typeface="MS PGothic" charset="-128"/>
              </a:rPr>
              <a:t> quanta </a:t>
            </a:r>
            <a:r>
              <a:rPr lang="en-GB" altLang="it-IT" sz="2400" dirty="0" err="1" smtClean="0">
                <a:ea typeface="MS PGothic" charset="-128"/>
              </a:rPr>
              <a:t>memoria</a:t>
            </a:r>
            <a:r>
              <a:rPr lang="en-GB" altLang="it-IT" sz="2400" dirty="0" smtClean="0">
                <a:ea typeface="MS PGothic" charset="-128"/>
              </a:rPr>
              <a:t> </a:t>
            </a:r>
            <a:r>
              <a:rPr lang="en-GB" altLang="it-IT" sz="2400" dirty="0" err="1" smtClean="0">
                <a:ea typeface="MS PGothic" charset="-128"/>
              </a:rPr>
              <a:t>allocare</a:t>
            </a:r>
            <a:r>
              <a:rPr lang="en-GB" altLang="it-IT" sz="2400" dirty="0" smtClean="0">
                <a:ea typeface="MS PGothic" charset="-128"/>
              </a:rPr>
              <a:t> per </a:t>
            </a:r>
            <a:r>
              <a:rPr lang="en-GB" altLang="it-IT" sz="2400" dirty="0" err="1" smtClean="0">
                <a:ea typeface="MS PGothic" charset="-128"/>
              </a:rPr>
              <a:t>una</a:t>
            </a:r>
            <a:r>
              <a:rPr lang="en-GB" altLang="it-IT" sz="2400" dirty="0" smtClean="0">
                <a:ea typeface="MS PGothic" charset="-128"/>
              </a:rPr>
              <a:t> </a:t>
            </a:r>
            <a:r>
              <a:rPr lang="en-GB" altLang="it-IT" sz="2400" dirty="0" err="1" smtClean="0">
                <a:ea typeface="MS PGothic" charset="-128"/>
              </a:rPr>
              <a:t>dichiarazione</a:t>
            </a:r>
            <a:r>
              <a:rPr lang="en-GB" altLang="it-IT" sz="2400" dirty="0" smtClean="0">
                <a:ea typeface="MS PGothic" charset="-128"/>
              </a:rPr>
              <a:t> del </a:t>
            </a:r>
            <a:r>
              <a:rPr lang="en-GB" altLang="it-IT" sz="2400" dirty="0" err="1" smtClean="0">
                <a:ea typeface="MS PGothic" charset="-128"/>
              </a:rPr>
              <a:t>tipo</a:t>
            </a:r>
            <a:r>
              <a:rPr lang="en-GB" altLang="it-IT" sz="2400" dirty="0" smtClean="0">
                <a:ea typeface="MS PGothic" charset="-128"/>
              </a:rPr>
              <a:t>:</a:t>
            </a:r>
          </a:p>
          <a:p>
            <a:pPr marL="400050" lvl="1" indent="0">
              <a:spcBef>
                <a:spcPts val="1272"/>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solidFill>
                  <a:srgbClr val="A84643"/>
                </a:solidFill>
                <a:ea typeface="MS PGothic" charset="-128"/>
              </a:rPr>
              <a:t>punto</a:t>
            </a:r>
            <a:r>
              <a:rPr lang="en-GB" altLang="it-IT" sz="2400" dirty="0" smtClean="0">
                <a:solidFill>
                  <a:srgbClr val="A84643"/>
                </a:solidFill>
                <a:ea typeface="MS PGothic" charset="-128"/>
              </a:rPr>
              <a:t> p;</a:t>
            </a:r>
          </a:p>
          <a:p>
            <a:pPr>
              <a:spcBef>
                <a:spcPts val="1272"/>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Invece</a:t>
            </a:r>
            <a:r>
              <a:rPr lang="en-GB" altLang="it-IT" sz="2400" dirty="0" smtClean="0">
                <a:ea typeface="MS PGothic" charset="-128"/>
              </a:rPr>
              <a:t>, </a:t>
            </a:r>
            <a:r>
              <a:rPr lang="en-GB" altLang="it-IT" sz="2400" dirty="0" err="1" smtClean="0">
                <a:ea typeface="MS PGothic" charset="-128"/>
              </a:rPr>
              <a:t>essendo</a:t>
            </a:r>
            <a:r>
              <a:rPr lang="en-GB" altLang="it-IT" sz="2400" dirty="0" smtClean="0">
                <a:ea typeface="MS PGothic" charset="-128"/>
              </a:rPr>
              <a:t> </a:t>
            </a:r>
            <a:r>
              <a:rPr lang="en-GB" altLang="it-IT" sz="2400" dirty="0" err="1" smtClean="0">
                <a:ea typeface="MS PGothic" charset="-128"/>
              </a:rPr>
              <a:t>il</a:t>
            </a:r>
            <a:r>
              <a:rPr lang="en-GB" altLang="it-IT" sz="2400" dirty="0" smtClean="0">
                <a:ea typeface="MS PGothic" charset="-128"/>
              </a:rPr>
              <a:t> </a:t>
            </a:r>
            <a:r>
              <a:rPr lang="en-GB" altLang="it-IT" sz="2400" dirty="0" err="1" smtClean="0">
                <a:ea typeface="MS PGothic" charset="-128"/>
              </a:rPr>
              <a:t>tipo</a:t>
            </a:r>
            <a:r>
              <a:rPr lang="en-GB" altLang="it-IT" sz="2400" dirty="0" smtClean="0">
                <a:ea typeface="MS PGothic" charset="-128"/>
              </a:rPr>
              <a:t> </a:t>
            </a:r>
            <a:r>
              <a:rPr lang="en-GB" altLang="it-IT" sz="2400" dirty="0" err="1" smtClean="0">
                <a:ea typeface="MS PGothic" charset="-128"/>
              </a:rPr>
              <a:t>punto</a:t>
            </a:r>
            <a:r>
              <a:rPr lang="en-GB" altLang="it-IT" sz="2400" dirty="0" smtClean="0">
                <a:ea typeface="MS PGothic" charset="-128"/>
              </a:rPr>
              <a:t> un </a:t>
            </a:r>
            <a:r>
              <a:rPr lang="en-GB" altLang="it-IT" sz="2400" dirty="0" err="1" smtClean="0">
                <a:ea typeface="MS PGothic" charset="-128"/>
              </a:rPr>
              <a:t>puntatore</a:t>
            </a:r>
            <a:r>
              <a:rPr lang="en-GB" altLang="it-IT" sz="2400" dirty="0" smtClean="0">
                <a:ea typeface="MS PGothic" charset="-128"/>
              </a:rPr>
              <a:t>, </a:t>
            </a:r>
            <a:r>
              <a:rPr lang="en-GB" altLang="it-IT" sz="2400" dirty="0" err="1" smtClean="0">
                <a:ea typeface="MS PGothic" charset="-128"/>
              </a:rPr>
              <a:t>il</a:t>
            </a:r>
            <a:r>
              <a:rPr lang="en-GB" altLang="it-IT" sz="2400" dirty="0" smtClean="0">
                <a:ea typeface="MS PGothic" charset="-128"/>
              </a:rPr>
              <a:t> </a:t>
            </a:r>
            <a:r>
              <a:rPr lang="en-GB" altLang="it-IT" sz="2400" dirty="0" err="1" smtClean="0">
                <a:ea typeface="MS PGothic" charset="-128"/>
              </a:rPr>
              <a:t>compilatore</a:t>
            </a:r>
            <a:r>
              <a:rPr lang="en-GB" altLang="it-IT" sz="2400" dirty="0" smtClean="0">
                <a:ea typeface="MS PGothic" charset="-128"/>
              </a:rPr>
              <a:t> </a:t>
            </a:r>
            <a:r>
              <a:rPr lang="en-GB" altLang="it-IT" sz="2400" dirty="0" err="1" smtClean="0">
                <a:ea typeface="MS PGothic" charset="-128"/>
              </a:rPr>
              <a:t>sa</a:t>
            </a:r>
            <a:r>
              <a:rPr lang="en-GB" altLang="it-IT" sz="2400" dirty="0" smtClean="0">
                <a:ea typeface="MS PGothic" charset="-128"/>
              </a:rPr>
              <a:t> quanta </a:t>
            </a:r>
            <a:r>
              <a:rPr lang="en-GB" altLang="it-IT" sz="2400" dirty="0" err="1" smtClean="0">
                <a:ea typeface="MS PGothic" charset="-128"/>
              </a:rPr>
              <a:t>memoria</a:t>
            </a:r>
            <a:r>
              <a:rPr lang="en-GB" altLang="it-IT" sz="2400" dirty="0" smtClean="0">
                <a:ea typeface="MS PGothic" charset="-128"/>
              </a:rPr>
              <a:t> </a:t>
            </a:r>
            <a:r>
              <a:rPr lang="en-GB" altLang="it-IT" sz="2400" dirty="0" err="1" smtClean="0">
                <a:ea typeface="MS PGothic" charset="-128"/>
              </a:rPr>
              <a:t>deve</a:t>
            </a:r>
            <a:r>
              <a:rPr lang="en-GB" altLang="it-IT" sz="2400" dirty="0" smtClean="0">
                <a:ea typeface="MS PGothic" charset="-128"/>
              </a:rPr>
              <a:t> </a:t>
            </a:r>
            <a:r>
              <a:rPr lang="en-GB" altLang="it-IT" sz="2400" dirty="0" err="1" smtClean="0">
                <a:ea typeface="MS PGothic" charset="-128"/>
              </a:rPr>
              <a:t>allocare</a:t>
            </a:r>
            <a:r>
              <a:rPr lang="en-GB" altLang="it-IT" sz="2400" dirty="0" smtClean="0">
                <a:ea typeface="MS PGothic" charset="-128"/>
              </a:rPr>
              <a:t> per </a:t>
            </a:r>
            <a:r>
              <a:rPr lang="en-GB" altLang="it-IT" sz="2400" dirty="0" err="1" smtClean="0">
                <a:ea typeface="MS PGothic" charset="-128"/>
              </a:rPr>
              <a:t>una</a:t>
            </a:r>
            <a:r>
              <a:rPr lang="en-GB" altLang="it-IT" sz="2400" dirty="0" smtClean="0">
                <a:ea typeface="MS PGothic" charset="-128"/>
              </a:rPr>
              <a:t> </a:t>
            </a:r>
            <a:r>
              <a:rPr lang="en-GB" altLang="it-IT" sz="2400" dirty="0" err="1" smtClean="0">
                <a:ea typeface="MS PGothic" charset="-128"/>
              </a:rPr>
              <a:t>variabile</a:t>
            </a:r>
            <a:r>
              <a:rPr lang="en-GB" altLang="it-IT" sz="2400" dirty="0" smtClean="0">
                <a:ea typeface="MS PGothic" charset="-128"/>
              </a:rPr>
              <a:t> di </a:t>
            </a:r>
            <a:r>
              <a:rPr lang="en-GB" altLang="it-IT" sz="2400" dirty="0" err="1" smtClean="0">
                <a:ea typeface="MS PGothic" charset="-128"/>
              </a:rPr>
              <a:t>quel</a:t>
            </a:r>
            <a:r>
              <a:rPr lang="en-GB" altLang="it-IT" sz="2400" dirty="0" smtClean="0">
                <a:ea typeface="MS PGothic" charset="-128"/>
              </a:rPr>
              <a:t> </a:t>
            </a:r>
            <a:r>
              <a:rPr lang="en-GB" altLang="it-IT" sz="2400" dirty="0" err="1" smtClean="0">
                <a:ea typeface="MS PGothic" charset="-128"/>
              </a:rPr>
              <a:t>tipo</a:t>
            </a:r>
            <a:r>
              <a:rPr lang="en-GB" altLang="it-IT" sz="2400" dirty="0" smtClean="0">
                <a:ea typeface="MS PGothic" charset="-128"/>
              </a:rPr>
              <a:t>, </a:t>
            </a:r>
            <a:r>
              <a:rPr lang="en-GB" altLang="it-IT" sz="2400" dirty="0" err="1" smtClean="0">
                <a:ea typeface="MS PGothic" charset="-128"/>
              </a:rPr>
              <a:t>indipendentemente</a:t>
            </a:r>
            <a:r>
              <a:rPr lang="en-GB" altLang="it-IT" sz="2400" dirty="0" smtClean="0">
                <a:ea typeface="MS PGothic" charset="-128"/>
              </a:rPr>
              <a:t> </a:t>
            </a:r>
            <a:r>
              <a:rPr lang="en-GB" altLang="it-IT" sz="2400" dirty="0" err="1" smtClean="0">
                <a:ea typeface="MS PGothic" charset="-128"/>
              </a:rPr>
              <a:t>dalla</a:t>
            </a:r>
            <a:r>
              <a:rPr lang="en-GB" altLang="it-IT" sz="2400" dirty="0" smtClean="0">
                <a:ea typeface="MS PGothic" charset="-128"/>
              </a:rPr>
              <a:t> </a:t>
            </a:r>
            <a:r>
              <a:rPr lang="en-GB" altLang="it-IT" sz="2400" dirty="0" err="1" smtClean="0">
                <a:ea typeface="MS PGothic" charset="-128"/>
              </a:rPr>
              <a:t>dimensione</a:t>
            </a:r>
            <a:r>
              <a:rPr lang="en-GB" altLang="it-IT" sz="2400" dirty="0" smtClean="0">
                <a:ea typeface="MS PGothic" charset="-128"/>
              </a:rPr>
              <a:t> </a:t>
            </a:r>
            <a:r>
              <a:rPr lang="en-GB" altLang="it-IT" sz="2400" dirty="0" err="1" smtClean="0">
                <a:ea typeface="MS PGothic" charset="-128"/>
              </a:rPr>
              <a:t>dell’elemento</a:t>
            </a:r>
            <a:r>
              <a:rPr lang="en-GB" altLang="it-IT" sz="2400" dirty="0" smtClean="0">
                <a:ea typeface="MS PGothic" charset="-128"/>
              </a:rPr>
              <a:t> </a:t>
            </a:r>
            <a:r>
              <a:rPr lang="en-GB" altLang="it-IT" sz="2400" dirty="0" err="1" smtClean="0">
                <a:ea typeface="MS PGothic" charset="-128"/>
              </a:rPr>
              <a:t>puntato</a:t>
            </a:r>
            <a:endParaRPr lang="en-GB" altLang="it-IT" sz="2400" dirty="0" smtClean="0">
              <a:ea typeface="MS PGothic" charset="-128"/>
            </a:endParaRPr>
          </a:p>
          <a:p>
            <a:pPr>
              <a:spcBef>
                <a:spcPts val="1272"/>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b="1" dirty="0">
                <a:solidFill>
                  <a:srgbClr val="002060"/>
                </a:solidFill>
                <a:ea typeface="MS PGothic" charset="-128"/>
              </a:rPr>
              <a:t>NB: </a:t>
            </a:r>
            <a:r>
              <a:rPr lang="en-GB" altLang="it-IT" sz="2400" b="1" dirty="0" err="1">
                <a:solidFill>
                  <a:srgbClr val="002060"/>
                </a:solidFill>
                <a:ea typeface="MS PGothic" charset="-128"/>
              </a:rPr>
              <a:t>il</a:t>
            </a:r>
            <a:r>
              <a:rPr lang="en-GB" altLang="it-IT" sz="2400" b="1" dirty="0">
                <a:solidFill>
                  <a:srgbClr val="002060"/>
                </a:solidFill>
                <a:ea typeface="MS PGothic" charset="-128"/>
              </a:rPr>
              <a:t> </a:t>
            </a:r>
            <a:r>
              <a:rPr lang="en-GB" altLang="it-IT" sz="2400" b="1" dirty="0" err="1">
                <a:solidFill>
                  <a:srgbClr val="002060"/>
                </a:solidFill>
                <a:ea typeface="MS PGothic" charset="-128"/>
              </a:rPr>
              <a:t>nome</a:t>
            </a:r>
            <a:r>
              <a:rPr lang="en-GB" altLang="it-IT" sz="2400" b="1" dirty="0">
                <a:solidFill>
                  <a:srgbClr val="002060"/>
                </a:solidFill>
                <a:ea typeface="MS PGothic" charset="-128"/>
              </a:rPr>
              <a:t> del </a:t>
            </a:r>
            <a:r>
              <a:rPr lang="en-GB" altLang="it-IT" sz="2400" b="1" dirty="0" err="1">
                <a:solidFill>
                  <a:srgbClr val="002060"/>
                </a:solidFill>
                <a:ea typeface="MS PGothic" charset="-128"/>
              </a:rPr>
              <a:t>tipo</a:t>
            </a:r>
            <a:r>
              <a:rPr lang="en-GB" altLang="it-IT" sz="2400" b="1" dirty="0">
                <a:solidFill>
                  <a:srgbClr val="002060"/>
                </a:solidFill>
                <a:ea typeface="MS PGothic" charset="-128"/>
              </a:rPr>
              <a:t> e </a:t>
            </a:r>
            <a:r>
              <a:rPr lang="en-GB" altLang="it-IT" sz="2400" b="1" dirty="0" err="1">
                <a:solidFill>
                  <a:srgbClr val="002060"/>
                </a:solidFill>
                <a:ea typeface="MS PGothic" charset="-128"/>
              </a:rPr>
              <a:t>l’interfaccia</a:t>
            </a:r>
            <a:r>
              <a:rPr lang="en-GB" altLang="it-IT" sz="2400" b="1" dirty="0">
                <a:solidFill>
                  <a:srgbClr val="002060"/>
                </a:solidFill>
                <a:ea typeface="MS PGothic" charset="-128"/>
              </a:rPr>
              <a:t> </a:t>
            </a:r>
            <a:r>
              <a:rPr lang="en-GB" altLang="it-IT" sz="2400" b="1" dirty="0" err="1">
                <a:solidFill>
                  <a:srgbClr val="002060"/>
                </a:solidFill>
                <a:ea typeface="MS PGothic" charset="-128"/>
              </a:rPr>
              <a:t>degli</a:t>
            </a:r>
            <a:r>
              <a:rPr lang="en-GB" altLang="it-IT" sz="2400" b="1" dirty="0">
                <a:solidFill>
                  <a:srgbClr val="002060"/>
                </a:solidFill>
                <a:ea typeface="MS PGothic" charset="-128"/>
              </a:rPr>
              <a:t> </a:t>
            </a:r>
            <a:r>
              <a:rPr lang="en-GB" altLang="it-IT" sz="2400" b="1" dirty="0" err="1">
                <a:solidFill>
                  <a:srgbClr val="002060"/>
                </a:solidFill>
                <a:ea typeface="MS PGothic" charset="-128"/>
              </a:rPr>
              <a:t>operatori</a:t>
            </a:r>
            <a:r>
              <a:rPr lang="en-GB" altLang="it-IT" sz="2400" b="1" dirty="0">
                <a:solidFill>
                  <a:srgbClr val="002060"/>
                </a:solidFill>
                <a:ea typeface="MS PGothic" charset="-128"/>
              </a:rPr>
              <a:t> non </a:t>
            </a:r>
            <a:r>
              <a:rPr lang="en-GB" altLang="it-IT" sz="2400" b="1" dirty="0" err="1">
                <a:solidFill>
                  <a:srgbClr val="002060"/>
                </a:solidFill>
                <a:ea typeface="MS PGothic" charset="-128"/>
              </a:rPr>
              <a:t>sono</a:t>
            </a:r>
            <a:r>
              <a:rPr lang="en-GB" altLang="it-IT" sz="2400" b="1" dirty="0">
                <a:solidFill>
                  <a:srgbClr val="002060"/>
                </a:solidFill>
                <a:ea typeface="MS PGothic" charset="-128"/>
              </a:rPr>
              <a:t> </a:t>
            </a:r>
            <a:r>
              <a:rPr lang="en-GB" altLang="it-IT" sz="2400" b="1" dirty="0" err="1">
                <a:solidFill>
                  <a:srgbClr val="002060"/>
                </a:solidFill>
                <a:ea typeface="MS PGothic" charset="-128"/>
              </a:rPr>
              <a:t>cambiati</a:t>
            </a:r>
            <a:r>
              <a:rPr lang="en-GB" altLang="it-IT" sz="2400" b="1" dirty="0">
                <a:solidFill>
                  <a:srgbClr val="002060"/>
                </a:solidFill>
                <a:ea typeface="MS PGothic" charset="-128"/>
              </a:rPr>
              <a:t>, per cui </a:t>
            </a:r>
            <a:r>
              <a:rPr lang="en-GB" altLang="it-IT" sz="2400" b="1" dirty="0" err="1">
                <a:solidFill>
                  <a:srgbClr val="002060"/>
                </a:solidFill>
                <a:ea typeface="MS PGothic" charset="-128"/>
              </a:rPr>
              <a:t>il</a:t>
            </a:r>
            <a:r>
              <a:rPr lang="en-GB" altLang="it-IT" sz="2400" b="1" dirty="0">
                <a:solidFill>
                  <a:srgbClr val="002060"/>
                </a:solidFill>
                <a:ea typeface="MS PGothic" charset="-128"/>
              </a:rPr>
              <a:t> </a:t>
            </a:r>
            <a:r>
              <a:rPr lang="en-GB" altLang="it-IT" sz="2400" b="1" dirty="0" err="1">
                <a:solidFill>
                  <a:srgbClr val="002060"/>
                </a:solidFill>
                <a:ea typeface="MS PGothic" charset="-128"/>
              </a:rPr>
              <a:t>programma</a:t>
            </a:r>
            <a:r>
              <a:rPr lang="en-GB" altLang="it-IT" sz="2400" b="1" dirty="0">
                <a:solidFill>
                  <a:srgbClr val="002060"/>
                </a:solidFill>
                <a:ea typeface="MS PGothic" charset="-128"/>
              </a:rPr>
              <a:t> client non </a:t>
            </a:r>
            <a:r>
              <a:rPr lang="en-GB" altLang="it-IT" sz="2400" b="1" dirty="0" err="1">
                <a:solidFill>
                  <a:srgbClr val="002060"/>
                </a:solidFill>
                <a:ea typeface="MS PGothic" charset="-128"/>
              </a:rPr>
              <a:t>necessita</a:t>
            </a:r>
            <a:r>
              <a:rPr lang="en-GB" altLang="it-IT" sz="2400" b="1" dirty="0">
                <a:solidFill>
                  <a:srgbClr val="002060"/>
                </a:solidFill>
                <a:ea typeface="MS PGothic" charset="-128"/>
              </a:rPr>
              <a:t> di </a:t>
            </a:r>
            <a:r>
              <a:rPr lang="en-GB" altLang="it-IT" sz="2400" b="1" dirty="0" err="1" smtClean="0">
                <a:solidFill>
                  <a:srgbClr val="002060"/>
                </a:solidFill>
                <a:ea typeface="MS PGothic" charset="-128"/>
              </a:rPr>
              <a:t>modifiche</a:t>
            </a:r>
            <a:endParaRPr lang="en-GB" altLang="it-IT" sz="2400" b="1" dirty="0">
              <a:solidFill>
                <a:srgbClr val="002060"/>
              </a:solidFill>
              <a:ea typeface="MS PGothic" charset="-128"/>
            </a:endParaRPr>
          </a:p>
        </p:txBody>
      </p:sp>
    </p:spTree>
    <p:extLst>
      <p:ext uri="{BB962C8B-B14F-4D97-AF65-F5344CB8AC3E}">
        <p14:creationId xmlns:p14="http://schemas.microsoft.com/office/powerpoint/2010/main" val="65378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34</a:t>
            </a:fld>
            <a:endParaRPr lang="en-GB" altLang="it-IT" sz="1400">
              <a:latin typeface="Times New Roman" charset="0"/>
            </a:endParaRPr>
          </a:p>
        </p:txBody>
      </p:sp>
      <p:sp>
        <p:nvSpPr>
          <p:cNvPr id="12291" name="Rectangle 2"/>
          <p:cNvSpPr>
            <a:spLocks noGrp="1" noChangeArrowheads="1"/>
          </p:cNvSpPr>
          <p:nvPr>
            <p:ph type="title"/>
          </p:nvPr>
        </p:nvSpPr>
        <p:spPr>
          <a:xfrm>
            <a:off x="457200" y="181537"/>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err="1" smtClean="0">
                <a:solidFill>
                  <a:srgbClr val="0070C0"/>
                </a:solidFill>
                <a:ea typeface="MS PGothic" charset="-128"/>
              </a:rPr>
              <a:t>Esercizio</a:t>
            </a:r>
            <a:r>
              <a:rPr lang="en-GB" altLang="it-IT" sz="4800" b="1" dirty="0" smtClean="0">
                <a:solidFill>
                  <a:srgbClr val="0070C0"/>
                </a:solidFill>
                <a:ea typeface="MS PGothic" charset="-128"/>
              </a:rPr>
              <a:t>: ADT </a:t>
            </a:r>
            <a:r>
              <a:rPr lang="en-GB" altLang="it-IT" sz="4800" b="1" dirty="0" err="1" smtClean="0">
                <a:solidFill>
                  <a:srgbClr val="0070C0"/>
                </a:solidFill>
                <a:ea typeface="MS PGothic" charset="-128"/>
              </a:rPr>
              <a:t>Vettore</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09283" y="1094911"/>
            <a:ext cx="8511988" cy="3883489"/>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Operatori</a:t>
            </a:r>
            <a:endParaRPr lang="en-GB" altLang="it-IT"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CreaVettore</a:t>
            </a:r>
            <a:endParaRPr lang="en-GB" altLang="it-IT" dirty="0" smtClean="0">
              <a:ea typeface="MS PGothic" charset="-128"/>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Crea</a:t>
            </a:r>
            <a:r>
              <a:rPr lang="en-GB" altLang="it-IT" dirty="0" smtClean="0">
                <a:ea typeface="MS PGothic" charset="-128"/>
              </a:rPr>
              <a:t> un </a:t>
            </a:r>
            <a:r>
              <a:rPr lang="en-GB" altLang="it-IT" dirty="0" err="1" smtClean="0">
                <a:ea typeface="MS PGothic" charset="-128"/>
              </a:rPr>
              <a:t>vettore</a:t>
            </a:r>
            <a:r>
              <a:rPr lang="en-GB" altLang="it-IT" dirty="0" smtClean="0">
                <a:ea typeface="MS PGothic" charset="-128"/>
              </a:rPr>
              <a:t> di n </a:t>
            </a:r>
            <a:r>
              <a:rPr lang="en-GB" altLang="it-IT" dirty="0" err="1" smtClean="0">
                <a:ea typeface="MS PGothic" charset="-128"/>
              </a:rPr>
              <a:t>elementi</a:t>
            </a:r>
            <a:endParaRPr lang="en-GB" altLang="it-IT"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LeggiVettore</a:t>
            </a:r>
            <a:endParaRPr lang="en-GB" altLang="it-IT" dirty="0" smtClean="0">
              <a:ea typeface="MS PGothic" charset="-128"/>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Legge</a:t>
            </a:r>
            <a:r>
              <a:rPr lang="en-GB" altLang="it-IT" dirty="0" smtClean="0">
                <a:ea typeface="MS PGothic" charset="-128"/>
              </a:rPr>
              <a:t> </a:t>
            </a:r>
            <a:r>
              <a:rPr lang="en-GB" altLang="it-IT" dirty="0" err="1" smtClean="0">
                <a:ea typeface="MS PGothic" charset="-128"/>
              </a:rPr>
              <a:t>l’elemento</a:t>
            </a:r>
            <a:r>
              <a:rPr lang="en-GB" altLang="it-IT" dirty="0" smtClean="0">
                <a:ea typeface="MS PGothic" charset="-128"/>
              </a:rPr>
              <a:t> di </a:t>
            </a:r>
            <a:r>
              <a:rPr lang="en-GB" altLang="it-IT" dirty="0" err="1" smtClean="0">
                <a:ea typeface="MS PGothic" charset="-128"/>
              </a:rPr>
              <a:t>posizione</a:t>
            </a:r>
            <a:r>
              <a:rPr lang="en-GB" altLang="it-IT" dirty="0" smtClean="0">
                <a:ea typeface="MS PGothic" charset="-128"/>
              </a:rPr>
              <a:t> </a:t>
            </a:r>
            <a:r>
              <a:rPr lang="en-GB" altLang="it-IT" dirty="0" err="1" smtClean="0">
                <a:ea typeface="MS PGothic" charset="-128"/>
              </a:rPr>
              <a:t>i</a:t>
            </a:r>
            <a:r>
              <a:rPr lang="en-GB" altLang="it-IT" dirty="0" smtClean="0">
                <a:ea typeface="MS PGothic" charset="-128"/>
              </a:rPr>
              <a:t> del </a:t>
            </a:r>
            <a:r>
              <a:rPr lang="en-GB" altLang="it-IT" dirty="0" err="1" smtClean="0">
                <a:ea typeface="MS PGothic" charset="-128"/>
              </a:rPr>
              <a:t>vettore</a:t>
            </a:r>
            <a:endParaRPr lang="en-GB" altLang="it-IT"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ScriviVettore</a:t>
            </a:r>
            <a:endParaRPr lang="en-GB" altLang="it-IT" dirty="0" smtClean="0">
              <a:ea typeface="MS PGothic" charset="-128"/>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Modifica</a:t>
            </a:r>
            <a:r>
              <a:rPr lang="en-GB" altLang="it-IT" dirty="0" smtClean="0">
                <a:ea typeface="MS PGothic" charset="-128"/>
              </a:rPr>
              <a:t> </a:t>
            </a:r>
            <a:r>
              <a:rPr lang="en-GB" altLang="it-IT" dirty="0" err="1" smtClean="0">
                <a:ea typeface="MS PGothic" charset="-128"/>
              </a:rPr>
              <a:t>l’elemento</a:t>
            </a:r>
            <a:r>
              <a:rPr lang="en-GB" altLang="it-IT" dirty="0" smtClean="0">
                <a:ea typeface="MS PGothic" charset="-128"/>
              </a:rPr>
              <a:t> in </a:t>
            </a:r>
            <a:r>
              <a:rPr lang="en-GB" altLang="it-IT" dirty="0" err="1" smtClean="0">
                <a:ea typeface="MS PGothic" charset="-128"/>
              </a:rPr>
              <a:t>posizione</a:t>
            </a:r>
            <a:r>
              <a:rPr lang="en-GB" altLang="it-IT" dirty="0" smtClean="0">
                <a:ea typeface="MS PGothic" charset="-128"/>
              </a:rPr>
              <a:t> </a:t>
            </a:r>
            <a:r>
              <a:rPr lang="en-GB" altLang="it-IT" dirty="0" err="1" smtClean="0">
                <a:ea typeface="MS PGothic" charset="-128"/>
              </a:rPr>
              <a:t>i</a:t>
            </a:r>
            <a:r>
              <a:rPr lang="en-GB" altLang="it-IT" dirty="0" smtClean="0">
                <a:ea typeface="MS PGothic" charset="-128"/>
              </a:rPr>
              <a:t> del </a:t>
            </a:r>
            <a:r>
              <a:rPr lang="en-GB" altLang="it-IT" dirty="0" err="1" smtClean="0">
                <a:ea typeface="MS PGothic" charset="-128"/>
              </a:rPr>
              <a:t>vettore</a:t>
            </a:r>
            <a:endParaRPr lang="en-GB" altLang="it-IT" dirty="0" smtClean="0">
              <a:ea typeface="MS PGothic" charset="-128"/>
            </a:endParaRPr>
          </a:p>
        </p:txBody>
      </p:sp>
      <p:sp>
        <p:nvSpPr>
          <p:cNvPr id="5" name="Rettangolo 4"/>
          <p:cNvSpPr/>
          <p:nvPr/>
        </p:nvSpPr>
        <p:spPr>
          <a:xfrm>
            <a:off x="758241" y="5073203"/>
            <a:ext cx="7614072" cy="1077218"/>
          </a:xfrm>
          <a:prstGeom prst="rect">
            <a:avLst/>
          </a:prstGeom>
        </p:spPr>
        <p:txBody>
          <a:bodyPr wrap="none">
            <a:spAutoFit/>
          </a:bodyPr>
          <a:lstStyle/>
          <a:p>
            <a:r>
              <a:rPr lang="en-US" altLang="it-IT" sz="3200" b="1" i="1" dirty="0" smtClean="0">
                <a:solidFill>
                  <a:schemeClr val="accent2"/>
                </a:solidFill>
                <a:latin typeface="+mn-lt"/>
                <a:cs typeface="Arial" panose="020B0604020202020204" pitchFamily="34" charset="0"/>
              </a:rPr>
              <a:t>Fare </a:t>
            </a:r>
            <a:r>
              <a:rPr lang="en-US" altLang="it-IT" sz="3200" b="1" i="1" dirty="0" err="1" smtClean="0">
                <a:solidFill>
                  <a:schemeClr val="accent2"/>
                </a:solidFill>
                <a:latin typeface="+mn-lt"/>
                <a:cs typeface="Arial" panose="020B0604020202020204" pitchFamily="34" charset="0"/>
              </a:rPr>
              <a:t>specifica</a:t>
            </a:r>
            <a:r>
              <a:rPr lang="en-US" altLang="it-IT" sz="3200" b="1" i="1" dirty="0" smtClean="0">
                <a:solidFill>
                  <a:schemeClr val="accent2"/>
                </a:solidFill>
                <a:latin typeface="+mn-lt"/>
                <a:cs typeface="Arial" panose="020B0604020202020204" pitchFamily="34" charset="0"/>
              </a:rPr>
              <a:t> e </a:t>
            </a:r>
            <a:r>
              <a:rPr lang="en-US" altLang="it-IT" sz="3200" b="1" i="1" dirty="0" err="1" smtClean="0">
                <a:solidFill>
                  <a:schemeClr val="accent2"/>
                </a:solidFill>
                <a:latin typeface="+mn-lt"/>
                <a:cs typeface="Arial" panose="020B0604020202020204" pitchFamily="34" charset="0"/>
              </a:rPr>
              <a:t>implementazione</a:t>
            </a:r>
            <a:r>
              <a:rPr lang="en-US" altLang="it-IT" sz="3200" b="1" i="1" dirty="0" smtClean="0">
                <a:solidFill>
                  <a:schemeClr val="accent2"/>
                </a:solidFill>
                <a:latin typeface="+mn-lt"/>
                <a:cs typeface="Arial" panose="020B0604020202020204" pitchFamily="34" charset="0"/>
              </a:rPr>
              <a:t> con array </a:t>
            </a:r>
          </a:p>
          <a:p>
            <a:r>
              <a:rPr lang="en-US" altLang="it-IT" sz="3200" b="1" i="1" dirty="0" smtClean="0">
                <a:solidFill>
                  <a:schemeClr val="accent2"/>
                </a:solidFill>
                <a:latin typeface="+mn-lt"/>
                <a:cs typeface="Arial" panose="020B0604020202020204" pitchFamily="34" charset="0"/>
              </a:rPr>
              <a:t>come </a:t>
            </a:r>
            <a:r>
              <a:rPr lang="en-US" altLang="it-IT" sz="3200" b="1" i="1" dirty="0" err="1" smtClean="0">
                <a:solidFill>
                  <a:schemeClr val="accent2"/>
                </a:solidFill>
                <a:latin typeface="+mn-lt"/>
                <a:cs typeface="Arial" panose="020B0604020202020204" pitchFamily="34" charset="0"/>
              </a:rPr>
              <a:t>esercizio</a:t>
            </a:r>
            <a:r>
              <a:rPr lang="en-US" altLang="it-IT" sz="3200" b="1" i="1" dirty="0" smtClean="0">
                <a:solidFill>
                  <a:schemeClr val="accent2"/>
                </a:solidFill>
                <a:latin typeface="+mn-lt"/>
                <a:cs typeface="Arial" panose="020B0604020202020204" pitchFamily="34" charset="0"/>
              </a:rPr>
              <a:t> </a:t>
            </a:r>
            <a:r>
              <a:rPr lang="is-IS" altLang="it-IT" sz="3200" b="1" i="1" dirty="0" smtClean="0">
                <a:solidFill>
                  <a:schemeClr val="accent2"/>
                </a:solidFill>
                <a:latin typeface="+mn-lt"/>
                <a:cs typeface="Arial" panose="020B0604020202020204" pitchFamily="34" charset="0"/>
              </a:rPr>
              <a:t>…</a:t>
            </a:r>
            <a:r>
              <a:rPr lang="en-US" altLang="it-IT" sz="3200" b="1" i="1" dirty="0" smtClean="0">
                <a:solidFill>
                  <a:schemeClr val="accent2"/>
                </a:solidFill>
                <a:latin typeface="+mn-lt"/>
                <a:cs typeface="Arial" panose="020B0604020202020204" pitchFamily="34" charset="0"/>
              </a:rPr>
              <a:t> </a:t>
            </a:r>
            <a:endParaRPr lang="it-IT" sz="3200" b="1" i="1" dirty="0">
              <a:solidFill>
                <a:schemeClr val="accent2"/>
              </a:solidFill>
              <a:latin typeface="+mn-lt"/>
            </a:endParaRPr>
          </a:p>
        </p:txBody>
      </p:sp>
    </p:spTree>
    <p:extLst>
      <p:ext uri="{BB962C8B-B14F-4D97-AF65-F5344CB8AC3E}">
        <p14:creationId xmlns:p14="http://schemas.microsoft.com/office/powerpoint/2010/main" val="141869346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4</a:t>
            </a:fld>
            <a:endParaRPr lang="en-GB" altLang="it-IT" sz="1400">
              <a:latin typeface="Times New Roman" charset="0"/>
            </a:endParaRPr>
          </a:p>
        </p:txBody>
      </p:sp>
      <p:sp>
        <p:nvSpPr>
          <p:cNvPr id="12291" name="Rectangle 2"/>
          <p:cNvSpPr>
            <a:spLocks noGrp="1" noChangeArrowheads="1"/>
          </p:cNvSpPr>
          <p:nvPr>
            <p:ph type="title"/>
          </p:nvPr>
        </p:nvSpPr>
        <p:spPr>
          <a:xfrm>
            <a:off x="457200" y="181537"/>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err="1" smtClean="0">
                <a:solidFill>
                  <a:srgbClr val="0070C0"/>
                </a:solidFill>
                <a:ea typeface="MS PGothic" charset="-128"/>
              </a:rPr>
              <a:t>Specifica</a:t>
            </a:r>
            <a:r>
              <a:rPr lang="en-GB" altLang="it-IT" sz="4800" b="1" dirty="0" smtClean="0">
                <a:solidFill>
                  <a:srgbClr val="0070C0"/>
                </a:solidFill>
                <a:ea typeface="MS PGothic" charset="-128"/>
              </a:rPr>
              <a:t> </a:t>
            </a:r>
            <a:r>
              <a:rPr lang="en-GB" altLang="it-IT" sz="4800" b="1" dirty="0" err="1" smtClean="0">
                <a:solidFill>
                  <a:srgbClr val="0070C0"/>
                </a:solidFill>
                <a:ea typeface="MS PGothic" charset="-128"/>
              </a:rPr>
              <a:t>sintattica</a:t>
            </a:r>
            <a:r>
              <a:rPr lang="en-GB" altLang="it-IT" sz="4800" b="1" dirty="0" smtClean="0">
                <a:solidFill>
                  <a:srgbClr val="0070C0"/>
                </a:solidFill>
                <a:ea typeface="MS PGothic" charset="-128"/>
              </a:rPr>
              <a:t> e </a:t>
            </a:r>
            <a:r>
              <a:rPr lang="en-GB" altLang="it-IT" sz="4800" b="1" dirty="0" err="1" smtClean="0">
                <a:solidFill>
                  <a:srgbClr val="0070C0"/>
                </a:solidFill>
                <a:ea typeface="MS PGothic" charset="-128"/>
              </a:rPr>
              <a:t>semantica</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16006" y="1358156"/>
            <a:ext cx="8511988" cy="3173504"/>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Specifica</a:t>
            </a:r>
            <a:r>
              <a:rPr lang="en-GB" altLang="it-IT" dirty="0" smtClean="0">
                <a:ea typeface="MS PGothic" charset="-128"/>
              </a:rPr>
              <a:t> </a:t>
            </a:r>
            <a:r>
              <a:rPr lang="en-GB" altLang="it-IT" b="1" i="1" dirty="0" err="1" smtClean="0">
                <a:solidFill>
                  <a:srgbClr val="800000"/>
                </a:solidFill>
                <a:ea typeface="MS PGothic" charset="-128"/>
              </a:rPr>
              <a:t>sintattica</a:t>
            </a:r>
            <a:endParaRPr lang="en-GB" altLang="it-IT" dirty="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i</a:t>
            </a:r>
            <a:r>
              <a:rPr lang="en-GB" altLang="it-IT" dirty="0" smtClean="0">
                <a:ea typeface="MS PGothic" charset="-128"/>
              </a:rPr>
              <a:t> </a:t>
            </a:r>
            <a:r>
              <a:rPr lang="en-GB" altLang="it-IT" dirty="0" err="1" smtClean="0">
                <a:ea typeface="MS PGothic" charset="-128"/>
              </a:rPr>
              <a:t>nomi</a:t>
            </a:r>
            <a:r>
              <a:rPr lang="en-GB" altLang="it-IT" dirty="0" smtClean="0">
                <a:ea typeface="MS PGothic" charset="-128"/>
              </a:rPr>
              <a:t> del </a:t>
            </a:r>
            <a:r>
              <a:rPr lang="en-GB" altLang="it-IT" dirty="0" err="1" smtClean="0">
                <a:ea typeface="MS PGothic" charset="-128"/>
              </a:rPr>
              <a:t>tipo</a:t>
            </a:r>
            <a:r>
              <a:rPr lang="en-GB" altLang="it-IT" dirty="0" smtClean="0">
                <a:ea typeface="MS PGothic" charset="-128"/>
              </a:rPr>
              <a:t> di </a:t>
            </a:r>
            <a:r>
              <a:rPr lang="en-GB" altLang="it-IT" dirty="0" err="1" smtClean="0">
                <a:ea typeface="MS PGothic" charset="-128"/>
              </a:rPr>
              <a:t>dati</a:t>
            </a:r>
            <a:r>
              <a:rPr lang="en-GB" altLang="it-IT" dirty="0" smtClean="0">
                <a:ea typeface="MS PGothic" charset="-128"/>
              </a:rPr>
              <a:t> di </a:t>
            </a:r>
            <a:r>
              <a:rPr lang="en-GB" altLang="it-IT" dirty="0" err="1" smtClean="0">
                <a:ea typeface="MS PGothic" charset="-128"/>
              </a:rPr>
              <a:t>riferimento</a:t>
            </a:r>
            <a:r>
              <a:rPr lang="en-GB" altLang="it-IT" dirty="0" smtClean="0">
                <a:ea typeface="MS PGothic" charset="-128"/>
              </a:rPr>
              <a:t> e </a:t>
            </a:r>
            <a:r>
              <a:rPr lang="en-GB" altLang="it-IT" dirty="0" err="1" smtClean="0">
                <a:ea typeface="MS PGothic" charset="-128"/>
              </a:rPr>
              <a:t>degli</a:t>
            </a:r>
            <a:r>
              <a:rPr lang="en-GB" altLang="it-IT" dirty="0" smtClean="0">
                <a:ea typeface="MS PGothic" charset="-128"/>
              </a:rPr>
              <a:t> </a:t>
            </a:r>
            <a:r>
              <a:rPr lang="en-GB" altLang="it-IT" dirty="0" err="1" smtClean="0">
                <a:ea typeface="MS PGothic" charset="-128"/>
              </a:rPr>
              <a:t>eventuali</a:t>
            </a:r>
            <a:r>
              <a:rPr lang="en-GB" altLang="it-IT" dirty="0" smtClean="0">
                <a:ea typeface="MS PGothic" charset="-128"/>
              </a:rPr>
              <a:t> tipi di </a:t>
            </a:r>
            <a:r>
              <a:rPr lang="en-GB" altLang="it-IT" dirty="0" err="1" smtClean="0">
                <a:ea typeface="MS PGothic" charset="-128"/>
              </a:rPr>
              <a:t>dati</a:t>
            </a:r>
            <a:r>
              <a:rPr lang="en-GB" altLang="it-IT" dirty="0" smtClean="0">
                <a:ea typeface="MS PGothic" charset="-128"/>
              </a:rPr>
              <a:t> </a:t>
            </a:r>
            <a:r>
              <a:rPr lang="en-GB" altLang="it-IT" dirty="0" err="1" smtClean="0">
                <a:ea typeface="MS PGothic" charset="-128"/>
              </a:rPr>
              <a:t>usati</a:t>
            </a:r>
            <a:r>
              <a:rPr lang="en-GB" altLang="it-IT" dirty="0" smtClean="0">
                <a:ea typeface="MS PGothic" charset="-128"/>
              </a:rPr>
              <a:t> (</a:t>
            </a:r>
            <a:r>
              <a:rPr lang="en-GB" altLang="it-IT" dirty="0" err="1" smtClean="0">
                <a:ea typeface="MS PGothic" charset="-128"/>
              </a:rPr>
              <a:t>già</a:t>
            </a:r>
            <a:r>
              <a:rPr lang="en-GB" altLang="it-IT" dirty="0" smtClean="0">
                <a:ea typeface="MS PGothic" charset="-128"/>
              </a:rPr>
              <a:t> </a:t>
            </a:r>
            <a:r>
              <a:rPr lang="en-GB" altLang="it-IT" dirty="0" err="1" smtClean="0">
                <a:ea typeface="MS PGothic" charset="-128"/>
              </a:rPr>
              <a:t>definiti</a:t>
            </a:r>
            <a:r>
              <a:rPr lang="en-GB" altLang="it-IT" dirty="0" smtClean="0">
                <a:ea typeface="MS PGothic" charset="-128"/>
              </a:rPr>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i</a:t>
            </a:r>
            <a:r>
              <a:rPr lang="en-GB" altLang="it-IT" dirty="0" smtClean="0">
                <a:ea typeface="MS PGothic" charset="-128"/>
              </a:rPr>
              <a:t> </a:t>
            </a:r>
            <a:r>
              <a:rPr lang="en-GB" altLang="it-IT" dirty="0" err="1" smtClean="0">
                <a:ea typeface="MS PGothic" charset="-128"/>
              </a:rPr>
              <a:t>nomi</a:t>
            </a:r>
            <a:r>
              <a:rPr lang="en-GB" altLang="it-IT" dirty="0" smtClean="0">
                <a:ea typeface="MS PGothic" charset="-128"/>
              </a:rPr>
              <a:t> </a:t>
            </a:r>
            <a:r>
              <a:rPr lang="en-GB" altLang="it-IT" dirty="0" err="1" smtClean="0">
                <a:ea typeface="MS PGothic" charset="-128"/>
              </a:rPr>
              <a:t>delle</a:t>
            </a:r>
            <a:r>
              <a:rPr lang="en-GB" altLang="it-IT" dirty="0" smtClean="0">
                <a:ea typeface="MS PGothic" charset="-128"/>
              </a:rPr>
              <a:t> </a:t>
            </a:r>
            <a:r>
              <a:rPr lang="en-GB" altLang="it-IT" dirty="0" err="1" smtClean="0">
                <a:ea typeface="MS PGothic" charset="-128"/>
              </a:rPr>
              <a:t>operazioni</a:t>
            </a:r>
            <a:r>
              <a:rPr lang="en-GB" altLang="it-IT" dirty="0" smtClean="0">
                <a:ea typeface="MS PGothic" charset="-128"/>
              </a:rPr>
              <a:t> del </a:t>
            </a:r>
            <a:r>
              <a:rPr lang="en-GB" altLang="it-IT" dirty="0" err="1" smtClean="0">
                <a:ea typeface="MS PGothic" charset="-128"/>
              </a:rPr>
              <a:t>tipo</a:t>
            </a:r>
            <a:r>
              <a:rPr lang="en-GB" altLang="it-IT" dirty="0" smtClean="0">
                <a:ea typeface="MS PGothic" charset="-128"/>
              </a:rPr>
              <a:t> di </a:t>
            </a:r>
            <a:r>
              <a:rPr lang="en-GB" altLang="it-IT" dirty="0" err="1" smtClean="0">
                <a:ea typeface="MS PGothic" charset="-128"/>
              </a:rPr>
              <a:t>dati</a:t>
            </a:r>
            <a:r>
              <a:rPr lang="en-GB" altLang="it-IT" dirty="0" smtClean="0">
                <a:ea typeface="MS PGothic" charset="-128"/>
              </a:rPr>
              <a:t> di </a:t>
            </a:r>
            <a:r>
              <a:rPr lang="en-GB" altLang="it-IT" dirty="0" err="1" smtClean="0">
                <a:ea typeface="MS PGothic" charset="-128"/>
              </a:rPr>
              <a:t>riferimento</a:t>
            </a:r>
            <a:endParaRPr lang="en-GB" altLang="it-IT" dirty="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a:ea typeface="MS PGothic" charset="-128"/>
              </a:rPr>
              <a:t>i</a:t>
            </a:r>
            <a:r>
              <a:rPr lang="en-GB" altLang="it-IT" dirty="0">
                <a:ea typeface="MS PGothic" charset="-128"/>
              </a:rPr>
              <a:t> </a:t>
            </a:r>
            <a:r>
              <a:rPr lang="en-GB" altLang="it-IT" dirty="0" smtClean="0">
                <a:ea typeface="MS PGothic" charset="-128"/>
              </a:rPr>
              <a:t>tipi di </a:t>
            </a:r>
            <a:r>
              <a:rPr lang="en-GB" altLang="it-IT" dirty="0" err="1" smtClean="0">
                <a:ea typeface="MS PGothic" charset="-128"/>
              </a:rPr>
              <a:t>dati</a:t>
            </a:r>
            <a:r>
              <a:rPr lang="en-GB" altLang="it-IT" dirty="0" smtClean="0">
                <a:ea typeface="MS PGothic" charset="-128"/>
              </a:rPr>
              <a:t> di input e </a:t>
            </a:r>
            <a:r>
              <a:rPr lang="en-GB" altLang="it-IT" dirty="0">
                <a:ea typeface="MS PGothic" charset="-128"/>
              </a:rPr>
              <a:t>di </a:t>
            </a:r>
            <a:r>
              <a:rPr lang="en-GB" altLang="it-IT" dirty="0" smtClean="0">
                <a:ea typeface="MS PGothic" charset="-128"/>
              </a:rPr>
              <a:t>output per </a:t>
            </a:r>
            <a:r>
              <a:rPr lang="en-GB" altLang="it-IT" dirty="0" err="1">
                <a:ea typeface="MS PGothic" charset="-128"/>
              </a:rPr>
              <a:t>ogni</a:t>
            </a:r>
            <a:r>
              <a:rPr lang="en-GB" altLang="it-IT" dirty="0">
                <a:ea typeface="MS PGothic" charset="-128"/>
              </a:rPr>
              <a:t> </a:t>
            </a:r>
            <a:r>
              <a:rPr lang="en-GB" altLang="it-IT" dirty="0" err="1" smtClean="0">
                <a:ea typeface="MS PGothic" charset="-128"/>
              </a:rPr>
              <a:t>operatore</a:t>
            </a:r>
            <a:endParaRPr lang="en-GB" altLang="it-IT" dirty="0" smtClean="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sz="3600" dirty="0">
              <a:ea typeface="MS PGothic" charset="-128"/>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5</a:t>
            </a:fld>
            <a:endParaRPr lang="en-GB" altLang="it-IT" sz="1400">
              <a:latin typeface="Times New Roman" charset="0"/>
            </a:endParaRPr>
          </a:p>
        </p:txBody>
      </p:sp>
      <p:sp>
        <p:nvSpPr>
          <p:cNvPr id="12291" name="Rectangle 2"/>
          <p:cNvSpPr>
            <a:spLocks noGrp="1" noChangeArrowheads="1"/>
          </p:cNvSpPr>
          <p:nvPr>
            <p:ph type="title"/>
          </p:nvPr>
        </p:nvSpPr>
        <p:spPr>
          <a:xfrm>
            <a:off x="457200" y="181537"/>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800" b="1" dirty="0" err="1" smtClean="0">
                <a:solidFill>
                  <a:srgbClr val="0070C0"/>
                </a:solidFill>
                <a:ea typeface="MS PGothic" charset="-128"/>
              </a:rPr>
              <a:t>Specifica</a:t>
            </a:r>
            <a:r>
              <a:rPr lang="en-GB" altLang="it-IT" sz="4800" b="1" dirty="0" smtClean="0">
                <a:solidFill>
                  <a:srgbClr val="0070C0"/>
                </a:solidFill>
                <a:ea typeface="MS PGothic" charset="-128"/>
              </a:rPr>
              <a:t> </a:t>
            </a:r>
            <a:r>
              <a:rPr lang="en-GB" altLang="it-IT" sz="4800" b="1" dirty="0" err="1" smtClean="0">
                <a:solidFill>
                  <a:srgbClr val="0070C0"/>
                </a:solidFill>
                <a:ea typeface="MS PGothic" charset="-128"/>
              </a:rPr>
              <a:t>sintattica</a:t>
            </a:r>
            <a:r>
              <a:rPr lang="en-GB" altLang="it-IT" sz="4800" b="1" dirty="0" smtClean="0">
                <a:solidFill>
                  <a:srgbClr val="0070C0"/>
                </a:solidFill>
                <a:ea typeface="MS PGothic" charset="-128"/>
              </a:rPr>
              <a:t> e </a:t>
            </a:r>
            <a:r>
              <a:rPr lang="en-GB" altLang="it-IT" sz="4800" b="1" dirty="0" err="1" smtClean="0">
                <a:solidFill>
                  <a:srgbClr val="0070C0"/>
                </a:solidFill>
                <a:ea typeface="MS PGothic" charset="-128"/>
              </a:rPr>
              <a:t>semantica</a:t>
            </a:r>
            <a:endParaRPr lang="en-GB" altLang="it-IT" sz="4800" b="1" dirty="0">
              <a:solidFill>
                <a:srgbClr val="0070C0"/>
              </a:solidFill>
              <a:ea typeface="MS PGothic" charset="-128"/>
            </a:endParaRPr>
          </a:p>
        </p:txBody>
      </p:sp>
      <p:sp>
        <p:nvSpPr>
          <p:cNvPr id="12292" name="Rectangle 3"/>
          <p:cNvSpPr>
            <a:spLocks noGrp="1" noChangeArrowheads="1"/>
          </p:cNvSpPr>
          <p:nvPr>
            <p:ph type="body" idx="1"/>
          </p:nvPr>
        </p:nvSpPr>
        <p:spPr>
          <a:xfrm>
            <a:off x="309283" y="1358154"/>
            <a:ext cx="8511988" cy="4800600"/>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Specifica</a:t>
            </a:r>
            <a:r>
              <a:rPr lang="en-GB" altLang="it-IT" dirty="0" smtClean="0">
                <a:ea typeface="MS PGothic" charset="-128"/>
              </a:rPr>
              <a:t> </a:t>
            </a:r>
            <a:r>
              <a:rPr lang="en-GB" altLang="it-IT" b="1" i="1" dirty="0" err="1" smtClean="0">
                <a:solidFill>
                  <a:srgbClr val="800000"/>
                </a:solidFill>
                <a:ea typeface="MS PGothic" charset="-128"/>
              </a:rPr>
              <a:t>semantica</a:t>
            </a:r>
            <a:endParaRPr lang="en-GB" altLang="it-IT"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L’insieme</a:t>
            </a:r>
            <a:r>
              <a:rPr lang="en-GB" altLang="it-IT" dirty="0" smtClean="0">
                <a:ea typeface="MS PGothic" charset="-128"/>
              </a:rPr>
              <a:t> </a:t>
            </a:r>
            <a:r>
              <a:rPr lang="en-GB" altLang="it-IT" dirty="0" err="1" smtClean="0">
                <a:ea typeface="MS PGothic" charset="-128"/>
              </a:rPr>
              <a:t>dei</a:t>
            </a:r>
            <a:r>
              <a:rPr lang="en-GB" altLang="it-IT" dirty="0" smtClean="0">
                <a:ea typeface="MS PGothic" charset="-128"/>
              </a:rPr>
              <a:t> </a:t>
            </a:r>
            <a:r>
              <a:rPr lang="en-GB" altLang="it-IT" dirty="0" err="1" smtClean="0">
                <a:ea typeface="MS PGothic" charset="-128"/>
              </a:rPr>
              <a:t>valori</a:t>
            </a:r>
            <a:r>
              <a:rPr lang="en-GB" altLang="it-IT" dirty="0" smtClean="0">
                <a:ea typeface="MS PGothic" charset="-128"/>
              </a:rPr>
              <a:t> </a:t>
            </a:r>
            <a:r>
              <a:rPr lang="en-GB" altLang="it-IT" dirty="0" err="1" smtClean="0">
                <a:ea typeface="MS PGothic" charset="-128"/>
              </a:rPr>
              <a:t>associati</a:t>
            </a:r>
            <a:r>
              <a:rPr lang="en-GB" altLang="it-IT" dirty="0" smtClean="0">
                <a:ea typeface="MS PGothic" charset="-128"/>
              </a:rPr>
              <a:t> al </a:t>
            </a:r>
            <a:r>
              <a:rPr lang="en-GB" altLang="it-IT" dirty="0" err="1" smtClean="0">
                <a:ea typeface="MS PGothic" charset="-128"/>
              </a:rPr>
              <a:t>tipo</a:t>
            </a:r>
            <a:r>
              <a:rPr lang="en-GB" altLang="it-IT" dirty="0" smtClean="0">
                <a:ea typeface="MS PGothic" charset="-128"/>
              </a:rPr>
              <a:t> di </a:t>
            </a:r>
            <a:r>
              <a:rPr lang="en-GB" altLang="it-IT" dirty="0" err="1" smtClean="0">
                <a:ea typeface="MS PGothic" charset="-128"/>
              </a:rPr>
              <a:t>dati</a:t>
            </a:r>
            <a:r>
              <a:rPr lang="en-GB" altLang="it-IT" dirty="0" smtClean="0">
                <a:ea typeface="MS PGothic" charset="-128"/>
              </a:rPr>
              <a:t> di </a:t>
            </a:r>
            <a:r>
              <a:rPr lang="en-GB" altLang="it-IT" dirty="0" err="1" smtClean="0">
                <a:ea typeface="MS PGothic" charset="-128"/>
              </a:rPr>
              <a:t>riferimento</a:t>
            </a:r>
            <a:endParaRPr lang="en-GB" altLang="it-IT"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La </a:t>
            </a:r>
            <a:r>
              <a:rPr lang="en-GB" altLang="it-IT" dirty="0" err="1" smtClean="0">
                <a:ea typeface="MS PGothic" charset="-128"/>
              </a:rPr>
              <a:t>funzione</a:t>
            </a:r>
            <a:r>
              <a:rPr lang="en-GB" altLang="it-IT" dirty="0" smtClean="0">
                <a:ea typeface="MS PGothic" charset="-128"/>
              </a:rPr>
              <a:t> </a:t>
            </a:r>
            <a:r>
              <a:rPr lang="en-GB" altLang="it-IT" dirty="0" err="1" smtClean="0">
                <a:ea typeface="MS PGothic" charset="-128"/>
              </a:rPr>
              <a:t>associata</a:t>
            </a:r>
            <a:r>
              <a:rPr lang="en-GB" altLang="it-IT" dirty="0" smtClean="0">
                <a:ea typeface="MS PGothic" charset="-128"/>
              </a:rPr>
              <a:t> ad </a:t>
            </a:r>
            <a:r>
              <a:rPr lang="en-GB" altLang="it-IT" dirty="0" err="1" smtClean="0">
                <a:ea typeface="MS PGothic" charset="-128"/>
              </a:rPr>
              <a:t>ogni</a:t>
            </a:r>
            <a:r>
              <a:rPr lang="en-GB" altLang="it-IT" dirty="0" smtClean="0">
                <a:ea typeface="MS PGothic" charset="-128"/>
              </a:rPr>
              <a:t> </a:t>
            </a:r>
            <a:r>
              <a:rPr lang="en-GB" altLang="it-IT" dirty="0" err="1" smtClean="0">
                <a:ea typeface="MS PGothic" charset="-128"/>
              </a:rPr>
              <a:t>nome</a:t>
            </a:r>
            <a:r>
              <a:rPr lang="en-GB" altLang="it-IT" dirty="0" smtClean="0">
                <a:ea typeface="MS PGothic" charset="-128"/>
              </a:rPr>
              <a:t> di </a:t>
            </a:r>
            <a:r>
              <a:rPr lang="en-GB" altLang="it-IT" dirty="0" err="1" smtClean="0">
                <a:ea typeface="MS PGothic" charset="-128"/>
              </a:rPr>
              <a:t>operatore</a:t>
            </a:r>
            <a:r>
              <a:rPr lang="en-GB" altLang="it-IT" dirty="0" smtClean="0">
                <a:ea typeface="MS PGothic" charset="-128"/>
              </a:rPr>
              <a:t>, </a:t>
            </a:r>
            <a:r>
              <a:rPr lang="en-GB" altLang="it-IT" dirty="0" err="1" smtClean="0">
                <a:ea typeface="MS PGothic" charset="-128"/>
              </a:rPr>
              <a:t>specificata</a:t>
            </a:r>
            <a:r>
              <a:rPr lang="en-GB" altLang="it-IT" dirty="0" smtClean="0">
                <a:ea typeface="MS PGothic" charset="-128"/>
              </a:rPr>
              <a:t> </a:t>
            </a:r>
            <a:r>
              <a:rPr lang="en-GB" altLang="it-IT" dirty="0" err="1" smtClean="0">
                <a:ea typeface="MS PGothic" charset="-128"/>
              </a:rPr>
              <a:t>dalle</a:t>
            </a:r>
            <a:r>
              <a:rPr lang="en-GB" altLang="it-IT" dirty="0" smtClean="0">
                <a:ea typeface="MS PGothic" charset="-128"/>
              </a:rPr>
              <a:t> </a:t>
            </a:r>
            <a:r>
              <a:rPr lang="en-GB" altLang="it-IT" dirty="0" err="1" smtClean="0">
                <a:ea typeface="MS PGothic" charset="-128"/>
              </a:rPr>
              <a:t>seguenti</a:t>
            </a:r>
            <a:r>
              <a:rPr lang="en-GB" altLang="it-IT" dirty="0" smtClean="0">
                <a:ea typeface="MS PGothic" charset="-128"/>
              </a:rPr>
              <a:t> </a:t>
            </a:r>
            <a:r>
              <a:rPr lang="en-GB" altLang="it-IT" dirty="0" err="1" smtClean="0">
                <a:ea typeface="MS PGothic" charset="-128"/>
              </a:rPr>
              <a:t>condizioni</a:t>
            </a:r>
            <a:r>
              <a:rPr lang="en-GB" altLang="it-IT" dirty="0" smtClean="0">
                <a:ea typeface="MS PGothic" charset="-128"/>
              </a:rPr>
              <a:t>:</a:t>
            </a: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b="1" i="1" dirty="0" err="1" smtClean="0">
                <a:ea typeface="MS PGothic" charset="-128"/>
              </a:rPr>
              <a:t>i</a:t>
            </a:r>
            <a:r>
              <a:rPr lang="en-GB" altLang="it-IT" b="1" i="1" dirty="0" smtClean="0">
                <a:ea typeface="MS PGothic" charset="-128"/>
              </a:rPr>
              <a:t>) </a:t>
            </a:r>
            <a:r>
              <a:rPr lang="en-GB" altLang="it-IT" b="1" i="1" dirty="0" err="1" smtClean="0">
                <a:ea typeface="MS PGothic" charset="-128"/>
              </a:rPr>
              <a:t>precondizione</a:t>
            </a:r>
            <a:r>
              <a:rPr lang="en-GB" altLang="it-IT" dirty="0" smtClean="0">
                <a:ea typeface="MS PGothic" charset="-128"/>
              </a:rPr>
              <a:t>: </a:t>
            </a:r>
            <a:r>
              <a:rPr lang="en-GB" altLang="it-IT" dirty="0" err="1" smtClean="0">
                <a:ea typeface="MS PGothic" charset="-128"/>
              </a:rPr>
              <a:t>definita</a:t>
            </a:r>
            <a:r>
              <a:rPr lang="en-GB" altLang="it-IT" dirty="0" smtClean="0">
                <a:ea typeface="MS PGothic" charset="-128"/>
              </a:rPr>
              <a:t> sui </a:t>
            </a:r>
            <a:r>
              <a:rPr lang="en-GB" altLang="it-IT" dirty="0" err="1" smtClean="0">
                <a:ea typeface="MS PGothic" charset="-128"/>
              </a:rPr>
              <a:t>valori</a:t>
            </a:r>
            <a:r>
              <a:rPr lang="en-GB" altLang="it-IT" dirty="0" smtClean="0">
                <a:ea typeface="MS PGothic" charset="-128"/>
              </a:rPr>
              <a:t> </a:t>
            </a:r>
            <a:r>
              <a:rPr lang="en-GB" altLang="it-IT" dirty="0" err="1" smtClean="0">
                <a:ea typeface="MS PGothic" charset="-128"/>
              </a:rPr>
              <a:t>dei</a:t>
            </a:r>
            <a:r>
              <a:rPr lang="en-GB" altLang="it-IT" dirty="0" smtClean="0">
                <a:ea typeface="MS PGothic" charset="-128"/>
              </a:rPr>
              <a:t> </a:t>
            </a:r>
            <a:r>
              <a:rPr lang="en-GB" altLang="it-IT" dirty="0" err="1" smtClean="0">
                <a:ea typeface="MS PGothic" charset="-128"/>
              </a:rPr>
              <a:t>dati</a:t>
            </a:r>
            <a:r>
              <a:rPr lang="en-GB" altLang="it-IT" dirty="0" smtClean="0">
                <a:ea typeface="MS PGothic" charset="-128"/>
              </a:rPr>
              <a:t> di input </a:t>
            </a:r>
            <a:r>
              <a:rPr lang="en-GB" altLang="it-IT" dirty="0" err="1" smtClean="0">
                <a:ea typeface="MS PGothic" charset="-128"/>
              </a:rPr>
              <a:t>definisce</a:t>
            </a:r>
            <a:r>
              <a:rPr lang="en-GB" altLang="it-IT" dirty="0" smtClean="0">
                <a:ea typeface="MS PGothic" charset="-128"/>
              </a:rPr>
              <a:t> </a:t>
            </a:r>
            <a:r>
              <a:rPr lang="en-GB" altLang="it-IT" dirty="0" err="1" smtClean="0">
                <a:ea typeface="MS PGothic" charset="-128"/>
              </a:rPr>
              <a:t>quando</a:t>
            </a:r>
            <a:r>
              <a:rPr lang="en-GB" altLang="it-IT" dirty="0" smtClean="0">
                <a:ea typeface="MS PGothic" charset="-128"/>
              </a:rPr>
              <a:t> </a:t>
            </a:r>
            <a:r>
              <a:rPr lang="en-GB" altLang="it-IT" dirty="0" err="1" smtClean="0">
                <a:ea typeface="MS PGothic" charset="-128"/>
              </a:rPr>
              <a:t>l’operatore</a:t>
            </a:r>
            <a:r>
              <a:rPr lang="en-GB" altLang="it-IT" dirty="0" smtClean="0">
                <a:ea typeface="MS PGothic" charset="-128"/>
              </a:rPr>
              <a:t> </a:t>
            </a:r>
            <a:r>
              <a:rPr lang="en-GB" altLang="it-IT" dirty="0" err="1" smtClean="0">
                <a:ea typeface="MS PGothic" charset="-128"/>
              </a:rPr>
              <a:t>è</a:t>
            </a:r>
            <a:r>
              <a:rPr lang="en-GB" altLang="it-IT" dirty="0" smtClean="0">
                <a:ea typeface="MS PGothic" charset="-128"/>
              </a:rPr>
              <a:t> </a:t>
            </a:r>
            <a:r>
              <a:rPr lang="en-GB" altLang="it-IT" dirty="0" err="1" smtClean="0">
                <a:ea typeface="MS PGothic" charset="-128"/>
              </a:rPr>
              <a:t>applicabile</a:t>
            </a:r>
            <a:endParaRPr lang="en-GB" altLang="it-IT" dirty="0" smtClean="0">
              <a:ea typeface="MS PGothic" charset="-128"/>
            </a:endParaRP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b="1" i="1" dirty="0" smtClean="0">
                <a:ea typeface="MS PGothic" charset="-128"/>
              </a:rPr>
              <a:t>ii) </a:t>
            </a:r>
            <a:r>
              <a:rPr lang="en-GB" altLang="it-IT" b="1" i="1" dirty="0" err="1" smtClean="0">
                <a:ea typeface="MS PGothic" charset="-128"/>
              </a:rPr>
              <a:t>postcondizione</a:t>
            </a:r>
            <a:r>
              <a:rPr lang="en-GB" altLang="it-IT" dirty="0" smtClean="0">
                <a:ea typeface="MS PGothic" charset="-128"/>
              </a:rPr>
              <a:t>: </a:t>
            </a:r>
            <a:r>
              <a:rPr lang="en-GB" altLang="it-IT" dirty="0" err="1" smtClean="0">
                <a:ea typeface="MS PGothic" charset="-128"/>
              </a:rPr>
              <a:t>definita</a:t>
            </a:r>
            <a:r>
              <a:rPr lang="en-GB" altLang="it-IT" dirty="0" smtClean="0">
                <a:ea typeface="MS PGothic" charset="-128"/>
              </a:rPr>
              <a:t> sui </a:t>
            </a:r>
            <a:r>
              <a:rPr lang="en-GB" altLang="it-IT" dirty="0" err="1" smtClean="0">
                <a:ea typeface="MS PGothic" charset="-128"/>
              </a:rPr>
              <a:t>valori</a:t>
            </a:r>
            <a:r>
              <a:rPr lang="en-GB" altLang="it-IT" dirty="0" smtClean="0">
                <a:ea typeface="MS PGothic" charset="-128"/>
              </a:rPr>
              <a:t> </a:t>
            </a:r>
            <a:r>
              <a:rPr lang="en-GB" altLang="it-IT" dirty="0" err="1" smtClean="0">
                <a:ea typeface="MS PGothic" charset="-128"/>
              </a:rPr>
              <a:t>dei</a:t>
            </a:r>
            <a:r>
              <a:rPr lang="en-GB" altLang="it-IT" dirty="0" smtClean="0">
                <a:ea typeface="MS PGothic" charset="-128"/>
              </a:rPr>
              <a:t> </a:t>
            </a:r>
            <a:r>
              <a:rPr lang="en-GB" altLang="it-IT" dirty="0" err="1" smtClean="0">
                <a:ea typeface="MS PGothic" charset="-128"/>
              </a:rPr>
              <a:t>dati</a:t>
            </a:r>
            <a:r>
              <a:rPr lang="en-GB" altLang="it-IT" dirty="0" smtClean="0">
                <a:ea typeface="MS PGothic" charset="-128"/>
              </a:rPr>
              <a:t> di output e di input, </a:t>
            </a:r>
            <a:r>
              <a:rPr lang="en-GB" altLang="it-IT" dirty="0" err="1" smtClean="0">
                <a:ea typeface="MS PGothic" charset="-128"/>
              </a:rPr>
              <a:t>stabilisce</a:t>
            </a:r>
            <a:r>
              <a:rPr lang="en-GB" altLang="it-IT" dirty="0" smtClean="0">
                <a:ea typeface="MS PGothic" charset="-128"/>
              </a:rPr>
              <a:t> la </a:t>
            </a:r>
            <a:r>
              <a:rPr lang="en-GB" altLang="it-IT" dirty="0" err="1" smtClean="0">
                <a:ea typeface="MS PGothic" charset="-128"/>
              </a:rPr>
              <a:t>relazione</a:t>
            </a:r>
            <a:r>
              <a:rPr lang="en-GB" altLang="it-IT" dirty="0" smtClean="0">
                <a:ea typeface="MS PGothic" charset="-128"/>
              </a:rPr>
              <a:t> </a:t>
            </a:r>
            <a:r>
              <a:rPr lang="en-GB" altLang="it-IT" dirty="0" err="1" smtClean="0">
                <a:ea typeface="MS PGothic" charset="-128"/>
              </a:rPr>
              <a:t>tra</a:t>
            </a:r>
            <a:r>
              <a:rPr lang="en-GB" altLang="it-IT" dirty="0" smtClean="0">
                <a:ea typeface="MS PGothic" charset="-128"/>
              </a:rPr>
              <a:t> </a:t>
            </a:r>
            <a:r>
              <a:rPr lang="en-GB" altLang="it-IT" dirty="0" err="1" smtClean="0">
                <a:ea typeface="MS PGothic" charset="-128"/>
              </a:rPr>
              <a:t>argomenti</a:t>
            </a:r>
            <a:r>
              <a:rPr lang="en-GB" altLang="it-IT" dirty="0" smtClean="0">
                <a:ea typeface="MS PGothic" charset="-128"/>
              </a:rPr>
              <a:t> e </a:t>
            </a:r>
            <a:r>
              <a:rPr lang="en-GB" altLang="it-IT" dirty="0" err="1" smtClean="0">
                <a:ea typeface="MS PGothic" charset="-128"/>
              </a:rPr>
              <a:t>risultato</a:t>
            </a:r>
            <a:endParaRPr lang="en-GB" altLang="it-IT" dirty="0" smtClean="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sz="3600" dirty="0">
              <a:ea typeface="MS PGothic" charset="-128"/>
            </a:endParaRPr>
          </a:p>
        </p:txBody>
      </p:sp>
    </p:spTree>
    <p:extLst>
      <p:ext uri="{BB962C8B-B14F-4D97-AF65-F5344CB8AC3E}">
        <p14:creationId xmlns:p14="http://schemas.microsoft.com/office/powerpoint/2010/main" val="3152963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6</a:t>
            </a:fld>
            <a:endParaRPr lang="en-GB" altLang="it-IT" sz="1400">
              <a:latin typeface="Times New Roman" charset="0"/>
            </a:endParaRPr>
          </a:p>
        </p:txBody>
      </p:sp>
      <p:sp>
        <p:nvSpPr>
          <p:cNvPr id="12291" name="Rectangle 2"/>
          <p:cNvSpPr>
            <a:spLocks noGrp="1" noChangeArrowheads="1"/>
          </p:cNvSpPr>
          <p:nvPr>
            <p:ph type="title"/>
          </p:nvPr>
        </p:nvSpPr>
        <p:spPr>
          <a:xfrm>
            <a:off x="457200" y="289113"/>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a:solidFill>
                  <a:srgbClr val="800000"/>
                </a:solidFill>
                <a:latin typeface="+mn-lt"/>
                <a:ea typeface="MS PGothic" charset="-128"/>
                <a:cs typeface="+mn-cs"/>
              </a:rPr>
              <a:t>libro</a:t>
            </a:r>
            <a:endParaRPr lang="en-GB" altLang="it-IT" sz="4000" b="1" i="1" dirty="0">
              <a:solidFill>
                <a:srgbClr val="800000"/>
              </a:solidFill>
              <a:latin typeface="+mn-lt"/>
              <a:ea typeface="MS PGothic" charset="-128"/>
              <a:cs typeface="+mn-cs"/>
            </a:endParaRPr>
          </a:p>
        </p:txBody>
      </p:sp>
      <p:sp>
        <p:nvSpPr>
          <p:cNvPr id="12292" name="Rectangle 3"/>
          <p:cNvSpPr>
            <a:spLocks noGrp="1" noChangeArrowheads="1"/>
          </p:cNvSpPr>
          <p:nvPr>
            <p:ph type="body" idx="1"/>
          </p:nvPr>
        </p:nvSpPr>
        <p:spPr>
          <a:xfrm>
            <a:off x="316006" y="1961905"/>
            <a:ext cx="8511988" cy="3792069"/>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sintattica</a:t>
            </a:r>
            <a:endParaRPr lang="en-GB" altLang="it-IT" sz="2800" dirty="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err="1" smtClean="0">
                <a:ea typeface="MS PGothic" charset="-128"/>
              </a:rPr>
              <a:t>Tipo</a:t>
            </a:r>
            <a:r>
              <a:rPr lang="en-GB" altLang="it-IT" dirty="0" smtClean="0">
                <a:ea typeface="MS PGothic" charset="-128"/>
              </a:rPr>
              <a:t> di </a:t>
            </a:r>
            <a:r>
              <a:rPr lang="en-GB" altLang="it-IT" dirty="0" err="1" smtClean="0">
                <a:ea typeface="MS PGothic" charset="-128"/>
              </a:rPr>
              <a:t>riferimento</a:t>
            </a:r>
            <a:r>
              <a:rPr lang="en-GB" altLang="it-IT" dirty="0" smtClean="0">
                <a:ea typeface="MS PGothic" charset="-128"/>
              </a:rPr>
              <a:t>: </a:t>
            </a:r>
            <a:r>
              <a:rPr lang="en-GB" altLang="it-IT" dirty="0" err="1" smtClean="0">
                <a:ea typeface="MS PGothic" charset="-128"/>
              </a:rPr>
              <a:t>libro</a:t>
            </a:r>
            <a:r>
              <a:rPr lang="en-GB" altLang="it-IT" dirty="0" smtClean="0">
                <a:ea typeface="MS PGothic" charset="-128"/>
              </a:rPr>
              <a:t> </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Tipi </a:t>
            </a:r>
            <a:r>
              <a:rPr lang="en-GB" altLang="it-IT" dirty="0" err="1" smtClean="0">
                <a:ea typeface="MS PGothic" charset="-128"/>
              </a:rPr>
              <a:t>usati</a:t>
            </a:r>
            <a:r>
              <a:rPr lang="en-GB" altLang="it-IT" dirty="0" smtClean="0">
                <a:ea typeface="MS PGothic" charset="-128"/>
              </a:rPr>
              <a:t>: </a:t>
            </a:r>
            <a:r>
              <a:rPr lang="en-GB" altLang="it-IT" dirty="0" err="1" smtClean="0">
                <a:ea typeface="MS PGothic" charset="-128"/>
              </a:rPr>
              <a:t>stringa</a:t>
            </a:r>
            <a:r>
              <a:rPr lang="en-GB" altLang="it-IT" dirty="0" smtClean="0">
                <a:ea typeface="MS PGothic" charset="-128"/>
              </a:rPr>
              <a:t>, </a:t>
            </a:r>
            <a:r>
              <a:rPr lang="en-GB" altLang="it-IT" dirty="0" err="1" smtClean="0">
                <a:ea typeface="MS PGothic" charset="-128"/>
              </a:rPr>
              <a:t>intero</a:t>
            </a:r>
            <a:endParaRPr lang="en-GB" altLang="it-IT" dirty="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semantica</a:t>
            </a:r>
            <a:endParaRPr lang="en-GB" altLang="it-IT" sz="28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smtClean="0">
                <a:ea typeface="MS PGothic" charset="-128"/>
              </a:rPr>
              <a:t>Il </a:t>
            </a:r>
            <a:r>
              <a:rPr lang="en-GB" altLang="it-IT" dirty="0" err="1" smtClean="0">
                <a:ea typeface="MS PGothic" charset="-128"/>
              </a:rPr>
              <a:t>tipo</a:t>
            </a:r>
            <a:r>
              <a:rPr lang="en-GB" altLang="it-IT" dirty="0" smtClean="0">
                <a:ea typeface="MS PGothic" charset="-128"/>
              </a:rPr>
              <a:t> </a:t>
            </a:r>
            <a:r>
              <a:rPr lang="en-GB" altLang="it-IT" dirty="0" err="1" smtClean="0">
                <a:ea typeface="MS PGothic" charset="-128"/>
              </a:rPr>
              <a:t>libro</a:t>
            </a:r>
            <a:r>
              <a:rPr lang="en-GB" altLang="it-IT" dirty="0" smtClean="0">
                <a:ea typeface="MS PGothic" charset="-128"/>
              </a:rPr>
              <a:t> è </a:t>
            </a:r>
            <a:r>
              <a:rPr lang="en-GB" altLang="it-IT" dirty="0" err="1" smtClean="0">
                <a:ea typeface="MS PGothic" charset="-128"/>
              </a:rPr>
              <a:t>l’insieme</a:t>
            </a:r>
            <a:r>
              <a:rPr lang="en-GB" altLang="it-IT" dirty="0" smtClean="0">
                <a:ea typeface="MS PGothic" charset="-128"/>
              </a:rPr>
              <a:t> </a:t>
            </a:r>
            <a:r>
              <a:rPr lang="en-GB" altLang="it-IT" dirty="0" err="1" smtClean="0">
                <a:ea typeface="MS PGothic" charset="-128"/>
              </a:rPr>
              <a:t>delle</a:t>
            </a:r>
            <a:r>
              <a:rPr lang="en-GB" altLang="it-IT" dirty="0" smtClean="0">
                <a:ea typeface="MS PGothic" charset="-128"/>
              </a:rPr>
              <a:t> quadruple (</a:t>
            </a:r>
            <a:r>
              <a:rPr lang="en-GB" altLang="it-IT" dirty="0" err="1" smtClean="0">
                <a:ea typeface="MS PGothic" charset="-128"/>
              </a:rPr>
              <a:t>autore</a:t>
            </a:r>
            <a:r>
              <a:rPr lang="en-GB" altLang="it-IT" dirty="0" smtClean="0">
                <a:ea typeface="MS PGothic" charset="-128"/>
              </a:rPr>
              <a:t>, </a:t>
            </a:r>
            <a:r>
              <a:rPr lang="en-GB" altLang="it-IT" dirty="0" err="1" smtClean="0">
                <a:ea typeface="MS PGothic" charset="-128"/>
              </a:rPr>
              <a:t>titolo</a:t>
            </a:r>
            <a:r>
              <a:rPr lang="en-GB" altLang="it-IT" dirty="0" smtClean="0">
                <a:ea typeface="MS PGothic" charset="-128"/>
              </a:rPr>
              <a:t>, </a:t>
            </a:r>
            <a:r>
              <a:rPr lang="en-GB" altLang="it-IT" dirty="0" err="1" smtClean="0">
                <a:ea typeface="MS PGothic" charset="-128"/>
              </a:rPr>
              <a:t>editore</a:t>
            </a:r>
            <a:r>
              <a:rPr lang="en-GB" altLang="it-IT" dirty="0" smtClean="0">
                <a:ea typeface="MS PGothic" charset="-128"/>
              </a:rPr>
              <a:t>, anno) dove </a:t>
            </a:r>
            <a:r>
              <a:rPr lang="en-GB" altLang="it-IT" dirty="0" err="1" smtClean="0">
                <a:ea typeface="MS PGothic" charset="-128"/>
              </a:rPr>
              <a:t>autore</a:t>
            </a:r>
            <a:r>
              <a:rPr lang="en-GB" altLang="it-IT" dirty="0" smtClean="0">
                <a:ea typeface="MS PGothic" charset="-128"/>
              </a:rPr>
              <a:t>, </a:t>
            </a:r>
            <a:r>
              <a:rPr lang="en-GB" altLang="it-IT" dirty="0" err="1" smtClean="0">
                <a:ea typeface="MS PGothic" charset="-128"/>
              </a:rPr>
              <a:t>titolo</a:t>
            </a:r>
            <a:r>
              <a:rPr lang="en-GB" altLang="it-IT" dirty="0" smtClean="0">
                <a:ea typeface="MS PGothic" charset="-128"/>
              </a:rPr>
              <a:t> e </a:t>
            </a:r>
            <a:r>
              <a:rPr lang="en-GB" altLang="it-IT" dirty="0" err="1" smtClean="0">
                <a:ea typeface="MS PGothic" charset="-128"/>
              </a:rPr>
              <a:t>editore</a:t>
            </a:r>
            <a:r>
              <a:rPr lang="en-GB" altLang="it-IT" dirty="0" smtClean="0">
                <a:ea typeface="MS PGothic" charset="-128"/>
              </a:rPr>
              <a:t> </a:t>
            </a:r>
            <a:r>
              <a:rPr lang="en-GB" altLang="it-IT" dirty="0" err="1" smtClean="0">
                <a:ea typeface="MS PGothic" charset="-128"/>
              </a:rPr>
              <a:t>sono</a:t>
            </a:r>
            <a:r>
              <a:rPr lang="en-GB" altLang="it-IT" dirty="0" smtClean="0">
                <a:ea typeface="MS PGothic" charset="-128"/>
              </a:rPr>
              <a:t> </a:t>
            </a:r>
            <a:r>
              <a:rPr lang="en-GB" altLang="it-IT" dirty="0" err="1" smtClean="0">
                <a:ea typeface="MS PGothic" charset="-128"/>
              </a:rPr>
              <a:t>stringhe</a:t>
            </a:r>
            <a:r>
              <a:rPr lang="en-GB" altLang="it-IT" dirty="0" smtClean="0">
                <a:ea typeface="MS PGothic" charset="-128"/>
              </a:rPr>
              <a:t> e anno è un </a:t>
            </a:r>
            <a:r>
              <a:rPr lang="en-GB" altLang="it-IT" dirty="0" err="1" smtClean="0">
                <a:ea typeface="MS PGothic" charset="-128"/>
              </a:rPr>
              <a:t>intero</a:t>
            </a:r>
            <a:endParaRPr lang="en-GB" altLang="it-IT" dirty="0" smtClean="0">
              <a:ea typeface="MS PGothic" charset="-128"/>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it-IT" sz="3600" dirty="0">
              <a:ea typeface="MS PGothic" charset="-128"/>
            </a:endParaRPr>
          </a:p>
        </p:txBody>
      </p:sp>
      <p:sp>
        <p:nvSpPr>
          <p:cNvPr id="2" name="Rettangolo 1"/>
          <p:cNvSpPr/>
          <p:nvPr/>
        </p:nvSpPr>
        <p:spPr>
          <a:xfrm>
            <a:off x="665904" y="1167664"/>
            <a:ext cx="4121962" cy="584775"/>
          </a:xfrm>
          <a:prstGeom prst="rect">
            <a:avLst/>
          </a:prstGeom>
        </p:spPr>
        <p:txBody>
          <a:bodyPr wrap="none">
            <a:spAutoFit/>
          </a:bodyPr>
          <a:lstStyle/>
          <a:p>
            <a:r>
              <a:rPr lang="en-GB" altLang="it-IT" sz="3200" b="1" i="1" dirty="0" err="1">
                <a:solidFill>
                  <a:srgbClr val="800000"/>
                </a:solidFill>
                <a:latin typeface="+mn-lt"/>
              </a:rPr>
              <a:t>Specifica</a:t>
            </a:r>
            <a:r>
              <a:rPr lang="en-GB" altLang="it-IT" sz="3200" b="1" i="1" dirty="0">
                <a:solidFill>
                  <a:srgbClr val="800000"/>
                </a:solidFill>
                <a:latin typeface="+mn-lt"/>
              </a:rPr>
              <a:t> </a:t>
            </a:r>
            <a:r>
              <a:rPr lang="en-GB" altLang="it-IT" sz="3200" b="1" i="1" dirty="0" err="1">
                <a:solidFill>
                  <a:srgbClr val="800000"/>
                </a:solidFill>
                <a:latin typeface="+mn-lt"/>
              </a:rPr>
              <a:t>dei</a:t>
            </a:r>
            <a:r>
              <a:rPr lang="en-GB" altLang="it-IT" sz="3200" b="1" i="1" dirty="0">
                <a:solidFill>
                  <a:srgbClr val="800000"/>
                </a:solidFill>
                <a:latin typeface="+mn-lt"/>
              </a:rPr>
              <a:t> tipi di </a:t>
            </a:r>
            <a:r>
              <a:rPr lang="en-GB" altLang="it-IT" sz="3200" b="1" i="1" dirty="0" err="1">
                <a:solidFill>
                  <a:srgbClr val="800000"/>
                </a:solidFill>
                <a:latin typeface="+mn-lt"/>
              </a:rPr>
              <a:t>dati</a:t>
            </a:r>
            <a:endParaRPr lang="it-IT" sz="3200" b="1" i="1" dirty="0">
              <a:solidFill>
                <a:srgbClr val="800000"/>
              </a:solidFill>
              <a:latin typeface="+mn-lt"/>
            </a:endParaRPr>
          </a:p>
        </p:txBody>
      </p:sp>
    </p:spTree>
    <p:extLst>
      <p:ext uri="{BB962C8B-B14F-4D97-AF65-F5344CB8AC3E}">
        <p14:creationId xmlns:p14="http://schemas.microsoft.com/office/powerpoint/2010/main" val="40556678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a:latin typeface="Times New Roman" charset="0"/>
              </a:rPr>
              <a:pPr algn="r" eaLnBrk="1" hangingPunct="1">
                <a:spcBef>
                  <a:spcPct val="0"/>
                </a:spcBef>
                <a:buClr>
                  <a:srgbClr val="000000"/>
                </a:buClr>
                <a:buFont typeface="Arial" charset="0"/>
                <a:buNone/>
              </a:pPr>
              <a:t>7</a:t>
            </a:fld>
            <a:endParaRPr lang="en-GB" altLang="it-IT" sz="1400">
              <a:latin typeface="Times New Roman" charset="0"/>
            </a:endParaRPr>
          </a:p>
        </p:txBody>
      </p:sp>
      <p:sp>
        <p:nvSpPr>
          <p:cNvPr id="12291" name="Rectangle 2"/>
          <p:cNvSpPr>
            <a:spLocks noGrp="1" noChangeArrowheads="1"/>
          </p:cNvSpPr>
          <p:nvPr>
            <p:ph type="title"/>
          </p:nvPr>
        </p:nvSpPr>
        <p:spPr>
          <a:xfrm>
            <a:off x="457200" y="289113"/>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a:solidFill>
                  <a:srgbClr val="800000"/>
                </a:solidFill>
                <a:latin typeface="+mn-lt"/>
                <a:ea typeface="MS PGothic" charset="-128"/>
                <a:cs typeface="+mn-cs"/>
              </a:rPr>
              <a:t>libro</a:t>
            </a:r>
            <a:endParaRPr lang="en-GB" altLang="it-IT" sz="4000" b="1" i="1" dirty="0">
              <a:solidFill>
                <a:srgbClr val="800000"/>
              </a:solidFill>
              <a:latin typeface="+mn-lt"/>
              <a:ea typeface="MS PGothic" charset="-128"/>
              <a:cs typeface="+mn-cs"/>
            </a:endParaRPr>
          </a:p>
        </p:txBody>
      </p:sp>
      <p:sp>
        <p:nvSpPr>
          <p:cNvPr id="12292" name="Rectangle 3"/>
          <p:cNvSpPr>
            <a:spLocks noGrp="1" noChangeArrowheads="1"/>
          </p:cNvSpPr>
          <p:nvPr>
            <p:ph type="body" idx="1"/>
          </p:nvPr>
        </p:nvSpPr>
        <p:spPr>
          <a:xfrm>
            <a:off x="316006" y="1975352"/>
            <a:ext cx="8511988" cy="4372968"/>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sintattica</a:t>
            </a:r>
            <a:endParaRPr lang="en-GB" altLang="it-IT" sz="2800" dirty="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creaLibro</a:t>
            </a:r>
            <a:r>
              <a:rPr lang="en-GB" altLang="it-IT" sz="2400" dirty="0" smtClean="0">
                <a:ea typeface="MS PGothic" charset="-128"/>
              </a:rPr>
              <a:t>(</a:t>
            </a:r>
            <a:r>
              <a:rPr lang="en-GB" altLang="it-IT" sz="2400" dirty="0" err="1" smtClean="0">
                <a:ea typeface="MS PGothic" charset="-128"/>
              </a:rPr>
              <a:t>stringa</a:t>
            </a:r>
            <a:r>
              <a:rPr lang="en-GB" altLang="it-IT" sz="2400" dirty="0" smtClean="0">
                <a:ea typeface="MS PGothic" charset="-128"/>
              </a:rPr>
              <a:t>, </a:t>
            </a:r>
            <a:r>
              <a:rPr lang="en-GB" altLang="it-IT" sz="2400" dirty="0" err="1" smtClean="0">
                <a:ea typeface="MS PGothic" charset="-128"/>
              </a:rPr>
              <a:t>stringa</a:t>
            </a:r>
            <a:r>
              <a:rPr lang="en-GB" altLang="it-IT" sz="2400" dirty="0" smtClean="0">
                <a:ea typeface="MS PGothic" charset="-128"/>
              </a:rPr>
              <a:t>, </a:t>
            </a:r>
            <a:r>
              <a:rPr lang="en-GB" altLang="it-IT" sz="2400" dirty="0" err="1" smtClean="0">
                <a:ea typeface="MS PGothic" charset="-128"/>
              </a:rPr>
              <a:t>stringa</a:t>
            </a:r>
            <a:r>
              <a:rPr lang="en-GB" altLang="it-IT" sz="2400" dirty="0" smtClean="0">
                <a:ea typeface="MS PGothic" charset="-128"/>
              </a:rPr>
              <a:t>, </a:t>
            </a:r>
            <a:r>
              <a:rPr lang="en-GB" altLang="it-IT" sz="2400" dirty="0" err="1" smtClean="0">
                <a:ea typeface="MS PGothic" charset="-128"/>
              </a:rPr>
              <a:t>intero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libro</a:t>
            </a:r>
            <a:endParaRPr lang="en-GB" altLang="it-IT" sz="24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autore</a:t>
            </a:r>
            <a:r>
              <a:rPr lang="en-GB" altLang="it-IT" sz="2400" dirty="0" smtClean="0">
                <a:ea typeface="MS PGothic" charset="-128"/>
              </a:rPr>
              <a:t> (</a:t>
            </a:r>
            <a:r>
              <a:rPr lang="en-GB" altLang="it-IT" sz="2400" dirty="0" err="1" smtClean="0">
                <a:ea typeface="MS PGothic" charset="-128"/>
              </a:rPr>
              <a:t>libro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stringa</a:t>
            </a:r>
            <a:r>
              <a:rPr lang="en-GB" altLang="it-IT" sz="2400" dirty="0" smtClean="0">
                <a:ea typeface="MS PGothic" charset="-128"/>
              </a:rPr>
              <a:t> </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titolo</a:t>
            </a:r>
            <a:r>
              <a:rPr lang="en-GB" altLang="it-IT" sz="2400" dirty="0" smtClean="0">
                <a:ea typeface="MS PGothic" charset="-128"/>
              </a:rPr>
              <a:t> (</a:t>
            </a:r>
            <a:r>
              <a:rPr lang="en-GB" altLang="it-IT" sz="2400" dirty="0" err="1" smtClean="0">
                <a:ea typeface="MS PGothic" charset="-128"/>
              </a:rPr>
              <a:t>libro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stringa</a:t>
            </a:r>
            <a:endParaRPr lang="en-GB" altLang="it-IT" sz="24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editore</a:t>
            </a:r>
            <a:r>
              <a:rPr lang="en-GB" altLang="it-IT" sz="2400" dirty="0" smtClean="0">
                <a:ea typeface="MS PGothic" charset="-128"/>
              </a:rPr>
              <a:t> (</a:t>
            </a:r>
            <a:r>
              <a:rPr lang="en-GB" altLang="it-IT" sz="2400" dirty="0" err="1" smtClean="0">
                <a:ea typeface="MS PGothic" charset="-128"/>
              </a:rPr>
              <a:t>libro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stringa</a:t>
            </a:r>
            <a:endParaRPr lang="en-GB" altLang="it-IT" sz="2400" dirty="0" smtClean="0">
              <a:ea typeface="MS PGothic" charset="-128"/>
            </a:endParaRP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smtClean="0">
                <a:ea typeface="MS PGothic" charset="-128"/>
              </a:rPr>
              <a:t>anno (</a:t>
            </a:r>
            <a:r>
              <a:rPr lang="en-GB" altLang="it-IT" sz="2400" dirty="0" err="1" smtClean="0">
                <a:ea typeface="MS PGothic" charset="-128"/>
              </a:rPr>
              <a:t>libro</a:t>
            </a:r>
            <a:r>
              <a:rPr lang="en-GB" altLang="it-IT" sz="2400" dirty="0" smtClean="0">
                <a:ea typeface="MS PGothic" charset="-128"/>
              </a:rPr>
              <a:t>) </a:t>
            </a:r>
            <a:r>
              <a:rPr lang="en-GB" altLang="it-IT" sz="2400" dirty="0" smtClean="0">
                <a:ea typeface="MS PGothic" charset="-128"/>
                <a:sym typeface="Wingdings"/>
              </a:rPr>
              <a:t></a:t>
            </a:r>
            <a:r>
              <a:rPr lang="en-GB" altLang="it-IT" sz="2400" dirty="0" smtClean="0">
                <a:ea typeface="MS PGothic" charset="-128"/>
              </a:rPr>
              <a:t> </a:t>
            </a:r>
            <a:r>
              <a:rPr lang="en-GB" altLang="it-IT" sz="2400" dirty="0" err="1" smtClean="0">
                <a:ea typeface="MS PGothic" charset="-128"/>
              </a:rPr>
              <a:t>intero</a:t>
            </a:r>
            <a:endParaRPr lang="en-GB" altLang="it-IT" sz="2400" dirty="0" smtClean="0">
              <a:ea typeface="MS PGothic" charset="-128"/>
            </a:endParaRPr>
          </a:p>
        </p:txBody>
      </p:sp>
      <p:sp>
        <p:nvSpPr>
          <p:cNvPr id="2" name="Rettangolo 1"/>
          <p:cNvSpPr/>
          <p:nvPr/>
        </p:nvSpPr>
        <p:spPr>
          <a:xfrm>
            <a:off x="665904" y="1181111"/>
            <a:ext cx="4294189" cy="584775"/>
          </a:xfrm>
          <a:prstGeom prst="rect">
            <a:avLst/>
          </a:prstGeom>
        </p:spPr>
        <p:txBody>
          <a:bodyPr wrap="none">
            <a:spAutoFit/>
          </a:bodyPr>
          <a:lstStyle/>
          <a:p>
            <a:r>
              <a:rPr lang="en-GB" altLang="it-IT" sz="3200" b="1" i="1" dirty="0" err="1">
                <a:solidFill>
                  <a:srgbClr val="800000"/>
                </a:solidFill>
                <a:latin typeface="+mn-lt"/>
              </a:rPr>
              <a:t>Specifica</a:t>
            </a:r>
            <a:r>
              <a:rPr lang="en-GB" altLang="it-IT" sz="3200" b="1" i="1" dirty="0">
                <a:solidFill>
                  <a:srgbClr val="800000"/>
                </a:solidFill>
                <a:latin typeface="+mn-lt"/>
              </a:rPr>
              <a:t> </a:t>
            </a:r>
            <a:r>
              <a:rPr lang="en-GB" altLang="it-IT" sz="3200" b="1" i="1" dirty="0" err="1">
                <a:solidFill>
                  <a:srgbClr val="800000"/>
                </a:solidFill>
                <a:latin typeface="+mn-lt"/>
              </a:rPr>
              <a:t>degli</a:t>
            </a:r>
            <a:r>
              <a:rPr lang="en-GB" altLang="it-IT" sz="3200" b="1" i="1" dirty="0">
                <a:solidFill>
                  <a:srgbClr val="800000"/>
                </a:solidFill>
                <a:latin typeface="+mn-lt"/>
              </a:rPr>
              <a:t> </a:t>
            </a:r>
            <a:r>
              <a:rPr lang="en-GB" altLang="it-IT" sz="3200" b="1" i="1" dirty="0" err="1">
                <a:solidFill>
                  <a:srgbClr val="800000"/>
                </a:solidFill>
                <a:latin typeface="+mn-lt"/>
              </a:rPr>
              <a:t>operatori</a:t>
            </a:r>
            <a:endParaRPr lang="it-IT" sz="3200" b="1" i="1" dirty="0">
              <a:solidFill>
                <a:srgbClr val="800000"/>
              </a:solidFill>
              <a:latin typeface="+mn-lt"/>
            </a:endParaRPr>
          </a:p>
        </p:txBody>
      </p:sp>
    </p:spTree>
    <p:extLst>
      <p:ext uri="{BB962C8B-B14F-4D97-AF65-F5344CB8AC3E}">
        <p14:creationId xmlns:p14="http://schemas.microsoft.com/office/powerpoint/2010/main" val="79325083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553200" y="62452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charset="0"/>
                <a:ea typeface="MS PGothic" charset="-128"/>
              </a:defRPr>
            </a:lvl1pPr>
            <a:lvl2pPr marL="742950" indent="-28575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charset="0"/>
                <a:ea typeface="MS PGothic" charset="-128"/>
              </a:defRPr>
            </a:lvl2pPr>
            <a:lvl3pPr marL="11430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charset="0"/>
                <a:ea typeface="MS PGothic" charset="-128"/>
              </a:defRPr>
            </a:lvl3pPr>
            <a:lvl4pPr marL="16002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4pPr>
            <a:lvl5pPr marL="2057400" indent="-228600">
              <a:spcBef>
                <a:spcPct val="2000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charset="0"/>
                <a:ea typeface="MS PGothic" charset="-128"/>
              </a:defRPr>
            </a:lvl9pPr>
          </a:lstStyle>
          <a:p>
            <a:pPr algn="r" eaLnBrk="1" hangingPunct="1">
              <a:spcBef>
                <a:spcPct val="0"/>
              </a:spcBef>
              <a:buClr>
                <a:srgbClr val="000000"/>
              </a:buClr>
              <a:buFont typeface="Arial" charset="0"/>
              <a:buNone/>
            </a:pPr>
            <a:fld id="{EC0E7AE0-3B4B-9C46-8EB2-0173B0687717}" type="slidenum">
              <a:rPr lang="en-GB" altLang="it-IT" sz="1400" smtClean="0">
                <a:latin typeface="Times New Roman" charset="0"/>
              </a:rPr>
              <a:pPr algn="r" eaLnBrk="1" hangingPunct="1">
                <a:spcBef>
                  <a:spcPct val="0"/>
                </a:spcBef>
                <a:buClr>
                  <a:srgbClr val="000000"/>
                </a:buClr>
                <a:buFont typeface="Arial" charset="0"/>
                <a:buNone/>
              </a:pPr>
              <a:t>8</a:t>
            </a:fld>
            <a:endParaRPr lang="en-GB" altLang="it-IT" sz="1400" dirty="0">
              <a:latin typeface="Times New Roman" charset="0"/>
            </a:endParaRPr>
          </a:p>
        </p:txBody>
      </p:sp>
      <p:sp>
        <p:nvSpPr>
          <p:cNvPr id="12291" name="Rectangle 2"/>
          <p:cNvSpPr>
            <a:spLocks noGrp="1" noChangeArrowheads="1"/>
          </p:cNvSpPr>
          <p:nvPr>
            <p:ph type="title"/>
          </p:nvPr>
        </p:nvSpPr>
        <p:spPr>
          <a:xfrm>
            <a:off x="457200" y="289113"/>
            <a:ext cx="8229600" cy="8842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dirty="0" err="1" smtClean="0">
                <a:solidFill>
                  <a:srgbClr val="0070C0"/>
                </a:solidFill>
                <a:ea typeface="MS PGothic" charset="-128"/>
              </a:rPr>
              <a:t>Esempio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il</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tipo</a:t>
            </a:r>
            <a:r>
              <a:rPr lang="en-GB" altLang="it-IT" sz="4000" b="1" dirty="0" smtClean="0">
                <a:solidFill>
                  <a:srgbClr val="0070C0"/>
                </a:solidFill>
                <a:ea typeface="MS PGothic" charset="-128"/>
              </a:rPr>
              <a:t> di </a:t>
            </a:r>
            <a:r>
              <a:rPr lang="en-GB" altLang="it-IT" sz="4000" b="1" dirty="0" err="1" smtClean="0">
                <a:solidFill>
                  <a:srgbClr val="0070C0"/>
                </a:solidFill>
                <a:ea typeface="MS PGothic" charset="-128"/>
              </a:rPr>
              <a:t>dato</a:t>
            </a:r>
            <a:r>
              <a:rPr lang="en-GB" altLang="it-IT" sz="4000" b="1" dirty="0" smtClean="0">
                <a:solidFill>
                  <a:srgbClr val="0070C0"/>
                </a:solidFill>
                <a:ea typeface="MS PGothic" charset="-128"/>
              </a:rPr>
              <a:t> </a:t>
            </a:r>
            <a:r>
              <a:rPr lang="en-GB" altLang="it-IT" sz="4000" b="1" dirty="0" err="1" smtClean="0">
                <a:solidFill>
                  <a:srgbClr val="0070C0"/>
                </a:solidFill>
                <a:ea typeface="MS PGothic" charset="-128"/>
              </a:rPr>
              <a:t>astratto</a:t>
            </a:r>
            <a:r>
              <a:rPr lang="en-GB" altLang="it-IT" sz="4000" b="1" dirty="0" smtClean="0">
                <a:solidFill>
                  <a:srgbClr val="0070C0"/>
                </a:solidFill>
                <a:ea typeface="MS PGothic" charset="-128"/>
              </a:rPr>
              <a:t> </a:t>
            </a:r>
            <a:r>
              <a:rPr lang="en-GB" altLang="it-IT" sz="4000" b="1" i="1" dirty="0" err="1">
                <a:solidFill>
                  <a:srgbClr val="800000"/>
                </a:solidFill>
                <a:ea typeface="MS PGothic" charset="-128"/>
              </a:rPr>
              <a:t>libro</a:t>
            </a:r>
            <a:endParaRPr lang="en-GB" altLang="it-IT" sz="4000" b="1" dirty="0">
              <a:solidFill>
                <a:srgbClr val="C00000"/>
              </a:solidFill>
              <a:ea typeface="MS PGothic" charset="-128"/>
            </a:endParaRPr>
          </a:p>
        </p:txBody>
      </p:sp>
      <p:sp>
        <p:nvSpPr>
          <p:cNvPr id="12292" name="Rectangle 3"/>
          <p:cNvSpPr>
            <a:spLocks noGrp="1" noChangeArrowheads="1"/>
          </p:cNvSpPr>
          <p:nvPr>
            <p:ph type="body" idx="1"/>
          </p:nvPr>
        </p:nvSpPr>
        <p:spPr>
          <a:xfrm>
            <a:off x="316006" y="1794654"/>
            <a:ext cx="5277970" cy="4722590"/>
          </a:xfrm>
        </p:spPr>
        <p:txBody>
          <a:bodyPr/>
          <a:lstStyle/>
          <a:p>
            <a:pPr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800" dirty="0" err="1" smtClean="0">
                <a:ea typeface="MS PGothic" charset="-128"/>
              </a:rPr>
              <a:t>Specifica</a:t>
            </a:r>
            <a:r>
              <a:rPr lang="en-GB" altLang="it-IT" sz="2800" dirty="0" smtClean="0">
                <a:ea typeface="MS PGothic" charset="-128"/>
              </a:rPr>
              <a:t> </a:t>
            </a:r>
            <a:r>
              <a:rPr lang="en-GB" altLang="it-IT" sz="2800" b="1" i="1" dirty="0" err="1" smtClean="0">
                <a:ea typeface="MS PGothic" charset="-128"/>
              </a:rPr>
              <a:t>semantica</a:t>
            </a:r>
            <a:endParaRPr lang="en-GB" altLang="it-IT" sz="2800" dirty="0" smtClean="0">
              <a:ea typeface="MS PGothic" charset="-128"/>
            </a:endParaRP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creaLibro</a:t>
            </a:r>
            <a:r>
              <a:rPr lang="en-GB" altLang="it-IT" sz="2400" dirty="0" smtClean="0">
                <a:ea typeface="MS PGothic" charset="-128"/>
              </a:rPr>
              <a:t>(</a:t>
            </a:r>
            <a:r>
              <a:rPr lang="en-GB" altLang="it-IT" sz="2400" dirty="0" err="1" smtClean="0">
                <a:ea typeface="MS PGothic" charset="-128"/>
              </a:rPr>
              <a:t>aut</a:t>
            </a:r>
            <a:r>
              <a:rPr lang="en-GB" altLang="it-IT" sz="2400" dirty="0" smtClean="0">
                <a:ea typeface="MS PGothic" charset="-128"/>
              </a:rPr>
              <a:t>, tit, </a:t>
            </a:r>
            <a:r>
              <a:rPr lang="en-GB" altLang="it-IT" sz="2400" dirty="0" err="1" smtClean="0">
                <a:ea typeface="MS PGothic" charset="-128"/>
              </a:rPr>
              <a:t>ed</a:t>
            </a:r>
            <a:r>
              <a:rPr lang="en-GB" altLang="it-IT" sz="2400" dirty="0" smtClean="0">
                <a:ea typeface="MS PGothic" charset="-128"/>
              </a:rPr>
              <a:t>, an) = lb</a:t>
            </a: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a:ea typeface="MS PGothic" charset="-128"/>
              </a:rPr>
              <a:t>P</a:t>
            </a:r>
            <a:r>
              <a:rPr lang="en-GB" altLang="it-IT" dirty="0" smtClean="0">
                <a:ea typeface="MS PGothic" charset="-128"/>
              </a:rPr>
              <a:t>ost: lb = (</a:t>
            </a:r>
            <a:r>
              <a:rPr lang="en-GB" altLang="it-IT" dirty="0" err="1" smtClean="0">
                <a:ea typeface="MS PGothic" charset="-128"/>
              </a:rPr>
              <a:t>aut</a:t>
            </a:r>
            <a:r>
              <a:rPr lang="en-GB" altLang="it-IT" dirty="0" smtClean="0">
                <a:ea typeface="MS PGothic" charset="-128"/>
              </a:rPr>
              <a:t>, tit, </a:t>
            </a:r>
            <a:r>
              <a:rPr lang="en-GB" altLang="it-IT" dirty="0" err="1" smtClean="0">
                <a:ea typeface="MS PGothic" charset="-128"/>
              </a:rPr>
              <a:t>ed</a:t>
            </a:r>
            <a:r>
              <a:rPr lang="en-GB" altLang="it-IT" dirty="0" smtClean="0">
                <a:ea typeface="MS PGothic" charset="-128"/>
              </a:rPr>
              <a:t>, an)</a:t>
            </a:r>
          </a:p>
          <a:p>
            <a:pPr lvl="1"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autore</a:t>
            </a:r>
            <a:r>
              <a:rPr lang="en-GB" altLang="it-IT" sz="2400" dirty="0" smtClean="0">
                <a:ea typeface="MS PGothic" charset="-128"/>
              </a:rPr>
              <a:t>(lb) = </a:t>
            </a:r>
            <a:r>
              <a:rPr lang="en-GB" altLang="it-IT" sz="2400" dirty="0" err="1" smtClean="0">
                <a:ea typeface="MS PGothic" charset="-128"/>
              </a:rPr>
              <a:t>aut</a:t>
            </a:r>
            <a:endParaRPr lang="en-GB" altLang="it-IT" sz="2400" dirty="0" smtClean="0">
              <a:ea typeface="MS PGothic" charset="-128"/>
            </a:endParaRPr>
          </a:p>
          <a:p>
            <a:pPr lvl="2"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a:ea typeface="MS PGothic" charset="-128"/>
              </a:rPr>
              <a:t>P</a:t>
            </a:r>
            <a:r>
              <a:rPr lang="en-GB" altLang="it-IT" dirty="0" smtClean="0">
                <a:ea typeface="MS PGothic" charset="-128"/>
              </a:rPr>
              <a:t>ost: lb = (</a:t>
            </a:r>
            <a:r>
              <a:rPr lang="en-GB" altLang="it-IT" dirty="0" err="1" smtClean="0">
                <a:ea typeface="MS PGothic" charset="-128"/>
              </a:rPr>
              <a:t>aut</a:t>
            </a:r>
            <a:r>
              <a:rPr lang="en-GB" altLang="it-IT" dirty="0" smtClean="0">
                <a:ea typeface="MS PGothic" charset="-128"/>
              </a:rPr>
              <a:t>, tit, </a:t>
            </a:r>
            <a:r>
              <a:rPr lang="en-GB" altLang="it-IT" dirty="0" err="1" smtClean="0">
                <a:ea typeface="MS PGothic" charset="-128"/>
              </a:rPr>
              <a:t>ed</a:t>
            </a:r>
            <a:r>
              <a:rPr lang="en-GB" altLang="it-IT" dirty="0" smtClean="0">
                <a:ea typeface="MS PGothic" charset="-128"/>
              </a:rPr>
              <a:t>, an)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titolo</a:t>
            </a:r>
            <a:r>
              <a:rPr lang="en-GB" altLang="it-IT" sz="2400" dirty="0" smtClean="0">
                <a:ea typeface="MS PGothic" charset="-128"/>
              </a:rPr>
              <a:t>(lb</a:t>
            </a:r>
            <a:r>
              <a:rPr lang="en-GB" altLang="it-IT" sz="2400" dirty="0">
                <a:ea typeface="MS PGothic" charset="-128"/>
              </a:rPr>
              <a:t>) = </a:t>
            </a:r>
            <a:r>
              <a:rPr lang="en-GB" altLang="it-IT" sz="2400" dirty="0" smtClean="0">
                <a:ea typeface="MS PGothic" charset="-128"/>
              </a:rPr>
              <a:t>tit</a:t>
            </a:r>
            <a:endParaRPr lang="en-GB" altLang="it-IT" sz="2400" dirty="0">
              <a:ea typeface="MS PGothic" charset="-128"/>
            </a:endParaRPr>
          </a:p>
          <a:p>
            <a:pPr lvl="2">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a:ea typeface="MS PGothic" charset="-128"/>
              </a:rPr>
              <a:t>Post: lb = (</a:t>
            </a:r>
            <a:r>
              <a:rPr lang="en-GB" altLang="it-IT" dirty="0" err="1">
                <a:ea typeface="MS PGothic" charset="-128"/>
              </a:rPr>
              <a:t>aut</a:t>
            </a:r>
            <a:r>
              <a:rPr lang="en-GB" altLang="it-IT" dirty="0">
                <a:ea typeface="MS PGothic" charset="-128"/>
              </a:rPr>
              <a:t>, tit, </a:t>
            </a:r>
            <a:r>
              <a:rPr lang="en-GB" altLang="it-IT" dirty="0" err="1">
                <a:ea typeface="MS PGothic" charset="-128"/>
              </a:rPr>
              <a:t>ed</a:t>
            </a:r>
            <a:r>
              <a:rPr lang="en-GB" altLang="it-IT" dirty="0">
                <a:ea typeface="MS PGothic" charset="-128"/>
              </a:rPr>
              <a:t>, an)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err="1" smtClean="0">
                <a:ea typeface="MS PGothic" charset="-128"/>
              </a:rPr>
              <a:t>editore</a:t>
            </a:r>
            <a:r>
              <a:rPr lang="en-GB" altLang="it-IT" sz="2400" dirty="0" smtClean="0">
                <a:ea typeface="MS PGothic" charset="-128"/>
              </a:rPr>
              <a:t>(lb</a:t>
            </a:r>
            <a:r>
              <a:rPr lang="en-GB" altLang="it-IT" sz="2400" dirty="0">
                <a:ea typeface="MS PGothic" charset="-128"/>
              </a:rPr>
              <a:t>) = </a:t>
            </a:r>
            <a:r>
              <a:rPr lang="en-GB" altLang="it-IT" sz="2400" dirty="0" err="1" smtClean="0">
                <a:ea typeface="MS PGothic" charset="-128"/>
              </a:rPr>
              <a:t>ed</a:t>
            </a:r>
            <a:endParaRPr lang="en-GB" altLang="it-IT" sz="2400" dirty="0">
              <a:ea typeface="MS PGothic" charset="-128"/>
            </a:endParaRPr>
          </a:p>
          <a:p>
            <a:pPr lvl="2">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a:ea typeface="MS PGothic" charset="-128"/>
              </a:rPr>
              <a:t>Post: lb = (</a:t>
            </a:r>
            <a:r>
              <a:rPr lang="en-GB" altLang="it-IT" dirty="0" err="1">
                <a:ea typeface="MS PGothic" charset="-128"/>
              </a:rPr>
              <a:t>aut</a:t>
            </a:r>
            <a:r>
              <a:rPr lang="en-GB" altLang="it-IT" dirty="0">
                <a:ea typeface="MS PGothic" charset="-128"/>
              </a:rPr>
              <a:t>, tit, </a:t>
            </a:r>
            <a:r>
              <a:rPr lang="en-GB" altLang="it-IT" dirty="0" err="1">
                <a:ea typeface="MS PGothic" charset="-128"/>
              </a:rPr>
              <a:t>ed</a:t>
            </a:r>
            <a:r>
              <a:rPr lang="en-GB" altLang="it-IT" dirty="0">
                <a:ea typeface="MS PGothic" charset="-128"/>
              </a:rPr>
              <a:t>, an)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sz="2400" dirty="0" smtClean="0">
                <a:ea typeface="MS PGothic" charset="-128"/>
              </a:rPr>
              <a:t>anno(lb</a:t>
            </a:r>
            <a:r>
              <a:rPr lang="en-GB" altLang="it-IT" sz="2400" dirty="0">
                <a:ea typeface="MS PGothic" charset="-128"/>
              </a:rPr>
              <a:t>) = </a:t>
            </a:r>
            <a:r>
              <a:rPr lang="en-GB" altLang="it-IT" sz="2400" dirty="0" smtClean="0">
                <a:ea typeface="MS PGothic" charset="-128"/>
              </a:rPr>
              <a:t>an</a:t>
            </a:r>
            <a:endParaRPr lang="en-GB" altLang="it-IT" sz="2400" dirty="0">
              <a:ea typeface="MS PGothic" charset="-128"/>
            </a:endParaRPr>
          </a:p>
          <a:p>
            <a:pPr lvl="2">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it-IT" dirty="0">
                <a:ea typeface="MS PGothic" charset="-128"/>
              </a:rPr>
              <a:t>Post: lb = (</a:t>
            </a:r>
            <a:r>
              <a:rPr lang="en-GB" altLang="it-IT" dirty="0" err="1">
                <a:ea typeface="MS PGothic" charset="-128"/>
              </a:rPr>
              <a:t>aut</a:t>
            </a:r>
            <a:r>
              <a:rPr lang="en-GB" altLang="it-IT" dirty="0">
                <a:ea typeface="MS PGothic" charset="-128"/>
              </a:rPr>
              <a:t>, tit, </a:t>
            </a:r>
            <a:r>
              <a:rPr lang="en-GB" altLang="it-IT" dirty="0" err="1">
                <a:ea typeface="MS PGothic" charset="-128"/>
              </a:rPr>
              <a:t>ed</a:t>
            </a:r>
            <a:r>
              <a:rPr lang="en-GB" altLang="it-IT" dirty="0">
                <a:ea typeface="MS PGothic" charset="-128"/>
              </a:rPr>
              <a:t>, an)  </a:t>
            </a:r>
          </a:p>
        </p:txBody>
      </p:sp>
      <p:sp>
        <p:nvSpPr>
          <p:cNvPr id="2" name="Rettangolo 1"/>
          <p:cNvSpPr/>
          <p:nvPr/>
        </p:nvSpPr>
        <p:spPr>
          <a:xfrm>
            <a:off x="665904" y="1181111"/>
            <a:ext cx="4294189" cy="584775"/>
          </a:xfrm>
          <a:prstGeom prst="rect">
            <a:avLst/>
          </a:prstGeom>
        </p:spPr>
        <p:txBody>
          <a:bodyPr wrap="none">
            <a:spAutoFit/>
          </a:bodyPr>
          <a:lstStyle/>
          <a:p>
            <a:r>
              <a:rPr lang="en-GB" altLang="it-IT" sz="3200" b="1" i="1" dirty="0" err="1">
                <a:solidFill>
                  <a:srgbClr val="800000"/>
                </a:solidFill>
                <a:latin typeface="+mn-lt"/>
              </a:rPr>
              <a:t>Specifica</a:t>
            </a:r>
            <a:r>
              <a:rPr lang="en-GB" altLang="it-IT" sz="3200" b="1" i="1" dirty="0">
                <a:solidFill>
                  <a:srgbClr val="800000"/>
                </a:solidFill>
                <a:latin typeface="+mn-lt"/>
              </a:rPr>
              <a:t> </a:t>
            </a:r>
            <a:r>
              <a:rPr lang="en-GB" altLang="it-IT" sz="3200" b="1" i="1" dirty="0" err="1">
                <a:solidFill>
                  <a:srgbClr val="800000"/>
                </a:solidFill>
                <a:latin typeface="+mn-lt"/>
              </a:rPr>
              <a:t>degli</a:t>
            </a:r>
            <a:r>
              <a:rPr lang="en-GB" altLang="it-IT" sz="3200" b="1" i="1" dirty="0">
                <a:solidFill>
                  <a:srgbClr val="800000"/>
                </a:solidFill>
                <a:latin typeface="+mn-lt"/>
              </a:rPr>
              <a:t> </a:t>
            </a:r>
            <a:r>
              <a:rPr lang="en-GB" altLang="it-IT" sz="3200" b="1" i="1" dirty="0" err="1">
                <a:solidFill>
                  <a:srgbClr val="800000"/>
                </a:solidFill>
                <a:latin typeface="+mn-lt"/>
              </a:rPr>
              <a:t>operatori</a:t>
            </a:r>
            <a:endParaRPr lang="it-IT" sz="3200" b="1" i="1" dirty="0">
              <a:solidFill>
                <a:srgbClr val="800000"/>
              </a:solidFill>
              <a:latin typeface="+mn-lt"/>
            </a:endParaRPr>
          </a:p>
        </p:txBody>
      </p:sp>
      <p:sp>
        <p:nvSpPr>
          <p:cNvPr id="6" name="Rettangolo 5"/>
          <p:cNvSpPr/>
          <p:nvPr/>
        </p:nvSpPr>
        <p:spPr>
          <a:xfrm>
            <a:off x="5665413" y="3569138"/>
            <a:ext cx="3192837" cy="2677656"/>
          </a:xfrm>
          <a:prstGeom prst="rect">
            <a:avLst/>
          </a:prstGeom>
        </p:spPr>
        <p:txBody>
          <a:bodyPr wrap="square">
            <a:spAutoFit/>
          </a:bodyPr>
          <a:lstStyle/>
          <a:p>
            <a:r>
              <a:rPr lang="en-GB" altLang="it-IT" b="1" i="1" smtClean="0">
                <a:solidFill>
                  <a:srgbClr val="800000"/>
                </a:solidFill>
                <a:latin typeface="+mn-lt"/>
              </a:rPr>
              <a:t>NB</a:t>
            </a:r>
            <a:r>
              <a:rPr lang="en-GB" altLang="it-IT" b="1" i="1" dirty="0">
                <a:solidFill>
                  <a:srgbClr val="800000"/>
                </a:solidFill>
                <a:latin typeface="+mn-lt"/>
              </a:rPr>
              <a:t>: </a:t>
            </a:r>
            <a:r>
              <a:rPr lang="en-GB" altLang="it-IT" b="1" i="1" dirty="0" err="1">
                <a:solidFill>
                  <a:srgbClr val="800000"/>
                </a:solidFill>
                <a:latin typeface="+mn-lt"/>
              </a:rPr>
              <a:t>precondizioni</a:t>
            </a:r>
            <a:r>
              <a:rPr lang="en-GB" altLang="it-IT" b="1" i="1" dirty="0">
                <a:solidFill>
                  <a:srgbClr val="800000"/>
                </a:solidFill>
                <a:latin typeface="+mn-lt"/>
              </a:rPr>
              <a:t> e </a:t>
            </a:r>
            <a:r>
              <a:rPr lang="en-GB" altLang="it-IT" b="1" i="1" dirty="0" err="1">
                <a:solidFill>
                  <a:srgbClr val="800000"/>
                </a:solidFill>
                <a:latin typeface="+mn-lt"/>
              </a:rPr>
              <a:t>postcondizioni</a:t>
            </a:r>
            <a:r>
              <a:rPr lang="en-GB" altLang="it-IT" b="1" i="1" dirty="0">
                <a:solidFill>
                  <a:srgbClr val="800000"/>
                </a:solidFill>
                <a:latin typeface="+mn-lt"/>
              </a:rPr>
              <a:t> </a:t>
            </a:r>
            <a:r>
              <a:rPr lang="en-GB" altLang="it-IT" b="1" i="1" dirty="0" err="1">
                <a:solidFill>
                  <a:srgbClr val="800000"/>
                </a:solidFill>
                <a:latin typeface="+mn-lt"/>
              </a:rPr>
              <a:t>sono</a:t>
            </a:r>
            <a:r>
              <a:rPr lang="en-GB" altLang="it-IT" b="1" i="1" dirty="0">
                <a:solidFill>
                  <a:srgbClr val="800000"/>
                </a:solidFill>
                <a:latin typeface="+mn-lt"/>
              </a:rPr>
              <a:t> </a:t>
            </a:r>
            <a:r>
              <a:rPr lang="en-GB" altLang="it-IT" b="1" i="1" dirty="0" err="1">
                <a:solidFill>
                  <a:srgbClr val="800000"/>
                </a:solidFill>
                <a:latin typeface="+mn-lt"/>
              </a:rPr>
              <a:t>espressioni</a:t>
            </a:r>
            <a:r>
              <a:rPr lang="en-GB" altLang="it-IT" b="1" i="1" dirty="0">
                <a:solidFill>
                  <a:srgbClr val="800000"/>
                </a:solidFill>
                <a:latin typeface="+mn-lt"/>
              </a:rPr>
              <a:t> </a:t>
            </a:r>
            <a:r>
              <a:rPr lang="en-GB" altLang="it-IT" b="1" i="1" dirty="0" err="1">
                <a:solidFill>
                  <a:srgbClr val="800000"/>
                </a:solidFill>
                <a:latin typeface="+mn-lt"/>
              </a:rPr>
              <a:t>logiche</a:t>
            </a:r>
            <a:r>
              <a:rPr lang="en-GB" altLang="it-IT" b="1" i="1" dirty="0">
                <a:solidFill>
                  <a:srgbClr val="800000"/>
                </a:solidFill>
                <a:latin typeface="+mn-lt"/>
              </a:rPr>
              <a:t> </a:t>
            </a:r>
            <a:r>
              <a:rPr lang="is-IS" altLang="it-IT" b="1" i="1" dirty="0">
                <a:solidFill>
                  <a:srgbClr val="800000"/>
                </a:solidFill>
                <a:latin typeface="+mn-lt"/>
              </a:rPr>
              <a:t>… </a:t>
            </a:r>
          </a:p>
          <a:p>
            <a:r>
              <a:rPr lang="is-IS" altLang="it-IT" b="1" i="1" dirty="0">
                <a:solidFill>
                  <a:srgbClr val="800000"/>
                </a:solidFill>
                <a:latin typeface="+mn-lt"/>
              </a:rPr>
              <a:t>L’operatore “=“ che compare in queste condizioni NON è un assegnamento !</a:t>
            </a:r>
            <a:endParaRPr lang="it-IT" b="1" i="1" dirty="0">
              <a:solidFill>
                <a:srgbClr val="800000"/>
              </a:solidFill>
              <a:latin typeface="+mn-lt"/>
            </a:endParaRPr>
          </a:p>
        </p:txBody>
      </p:sp>
      <p:sp>
        <p:nvSpPr>
          <p:cNvPr id="7" name="Rettangolo 6"/>
          <p:cNvSpPr/>
          <p:nvPr/>
        </p:nvSpPr>
        <p:spPr>
          <a:xfrm>
            <a:off x="5665413" y="1701005"/>
            <a:ext cx="3192837" cy="1569660"/>
          </a:xfrm>
          <a:prstGeom prst="rect">
            <a:avLst/>
          </a:prstGeom>
        </p:spPr>
        <p:txBody>
          <a:bodyPr wrap="square">
            <a:spAutoFit/>
          </a:bodyPr>
          <a:lstStyle/>
          <a:p>
            <a:r>
              <a:rPr lang="en-GB" altLang="it-IT" b="1" i="1" dirty="0" err="1" smtClean="0">
                <a:solidFill>
                  <a:srgbClr val="800000"/>
                </a:solidFill>
                <a:latin typeface="+mn-lt"/>
              </a:rPr>
              <a:t>Nel</a:t>
            </a:r>
            <a:r>
              <a:rPr lang="en-GB" altLang="it-IT" b="1" i="1" dirty="0" smtClean="0">
                <a:solidFill>
                  <a:srgbClr val="800000"/>
                </a:solidFill>
                <a:latin typeface="+mn-lt"/>
              </a:rPr>
              <a:t> </a:t>
            </a:r>
            <a:r>
              <a:rPr lang="en-GB" altLang="it-IT" b="1" i="1" dirty="0" err="1" smtClean="0">
                <a:solidFill>
                  <a:srgbClr val="800000"/>
                </a:solidFill>
                <a:latin typeface="+mn-lt"/>
              </a:rPr>
              <a:t>nostro</a:t>
            </a:r>
            <a:r>
              <a:rPr lang="en-GB" altLang="it-IT" b="1" i="1" dirty="0" smtClean="0">
                <a:solidFill>
                  <a:srgbClr val="800000"/>
                </a:solidFill>
                <a:latin typeface="+mn-lt"/>
              </a:rPr>
              <a:t> </a:t>
            </a:r>
            <a:r>
              <a:rPr lang="en-GB" altLang="it-IT" b="1" i="1" dirty="0" err="1" smtClean="0">
                <a:solidFill>
                  <a:srgbClr val="800000"/>
                </a:solidFill>
                <a:latin typeface="+mn-lt"/>
              </a:rPr>
              <a:t>esempio</a:t>
            </a:r>
            <a:r>
              <a:rPr lang="en-GB" altLang="it-IT" b="1" i="1" dirty="0" smtClean="0">
                <a:solidFill>
                  <a:srgbClr val="800000"/>
                </a:solidFill>
                <a:latin typeface="+mn-lt"/>
              </a:rPr>
              <a:t> non ci </a:t>
            </a:r>
            <a:r>
              <a:rPr lang="en-GB" altLang="it-IT" b="1" i="1" dirty="0" err="1" smtClean="0">
                <a:solidFill>
                  <a:srgbClr val="800000"/>
                </a:solidFill>
                <a:latin typeface="+mn-lt"/>
              </a:rPr>
              <a:t>sono</a:t>
            </a:r>
            <a:r>
              <a:rPr lang="en-GB" altLang="it-IT" b="1" i="1" dirty="0" smtClean="0">
                <a:solidFill>
                  <a:srgbClr val="800000"/>
                </a:solidFill>
                <a:latin typeface="+mn-lt"/>
              </a:rPr>
              <a:t> </a:t>
            </a:r>
            <a:r>
              <a:rPr lang="en-GB" altLang="it-IT" b="1" i="1" dirty="0" err="1" smtClean="0">
                <a:solidFill>
                  <a:srgbClr val="800000"/>
                </a:solidFill>
                <a:latin typeface="+mn-lt"/>
              </a:rPr>
              <a:t>precondizioni</a:t>
            </a:r>
            <a:r>
              <a:rPr lang="en-GB" altLang="it-IT" b="1" i="1" dirty="0" smtClean="0">
                <a:solidFill>
                  <a:srgbClr val="800000"/>
                </a:solidFill>
                <a:latin typeface="+mn-lt"/>
              </a:rPr>
              <a:t> (o </a:t>
            </a:r>
            <a:r>
              <a:rPr lang="en-GB" altLang="it-IT" b="1" i="1" dirty="0" err="1" smtClean="0">
                <a:solidFill>
                  <a:srgbClr val="800000"/>
                </a:solidFill>
                <a:latin typeface="+mn-lt"/>
              </a:rPr>
              <a:t>meglio</a:t>
            </a:r>
            <a:r>
              <a:rPr lang="en-GB" altLang="it-IT" b="1" i="1" dirty="0" smtClean="0">
                <a:solidFill>
                  <a:srgbClr val="800000"/>
                </a:solidFill>
                <a:latin typeface="+mn-lt"/>
              </a:rPr>
              <a:t> la </a:t>
            </a:r>
            <a:r>
              <a:rPr lang="en-GB" altLang="it-IT" b="1" i="1" dirty="0" err="1" smtClean="0">
                <a:solidFill>
                  <a:srgbClr val="800000"/>
                </a:solidFill>
                <a:latin typeface="+mn-lt"/>
              </a:rPr>
              <a:t>precondizione</a:t>
            </a:r>
            <a:r>
              <a:rPr lang="en-GB" altLang="it-IT" b="1" i="1" dirty="0" smtClean="0">
                <a:solidFill>
                  <a:srgbClr val="800000"/>
                </a:solidFill>
                <a:latin typeface="+mn-lt"/>
              </a:rPr>
              <a:t> </a:t>
            </a:r>
            <a:r>
              <a:rPr lang="en-GB" altLang="it-IT" b="1" i="1" dirty="0" err="1" smtClean="0">
                <a:solidFill>
                  <a:srgbClr val="800000"/>
                </a:solidFill>
                <a:latin typeface="+mn-lt"/>
              </a:rPr>
              <a:t>è</a:t>
            </a:r>
            <a:r>
              <a:rPr lang="en-GB" altLang="it-IT" b="1" i="1" dirty="0" smtClean="0">
                <a:solidFill>
                  <a:srgbClr val="800000"/>
                </a:solidFill>
                <a:latin typeface="+mn-lt"/>
              </a:rPr>
              <a:t> </a:t>
            </a:r>
            <a:r>
              <a:rPr lang="en-GB" altLang="it-IT" b="1" i="1" dirty="0" err="1" smtClean="0">
                <a:solidFill>
                  <a:srgbClr val="800000"/>
                </a:solidFill>
                <a:latin typeface="+mn-lt"/>
              </a:rPr>
              <a:t>sempre</a:t>
            </a:r>
            <a:r>
              <a:rPr lang="en-GB" altLang="it-IT" b="1" i="1" dirty="0" smtClean="0">
                <a:solidFill>
                  <a:srgbClr val="800000"/>
                </a:solidFill>
                <a:latin typeface="+mn-lt"/>
              </a:rPr>
              <a:t> </a:t>
            </a:r>
            <a:r>
              <a:rPr lang="en-GB" altLang="it-IT" b="1" i="1" dirty="0" err="1" smtClean="0">
                <a:solidFill>
                  <a:srgbClr val="800000"/>
                </a:solidFill>
                <a:latin typeface="+mn-lt"/>
              </a:rPr>
              <a:t>verificata</a:t>
            </a:r>
            <a:r>
              <a:rPr lang="en-GB" altLang="it-IT" b="1" i="1" dirty="0" smtClean="0">
                <a:solidFill>
                  <a:srgbClr val="800000"/>
                </a:solidFill>
                <a:latin typeface="+mn-lt"/>
              </a:rPr>
              <a:t>)</a:t>
            </a:r>
          </a:p>
        </p:txBody>
      </p:sp>
    </p:spTree>
    <p:extLst>
      <p:ext uri="{BB962C8B-B14F-4D97-AF65-F5344CB8AC3E}">
        <p14:creationId xmlns:p14="http://schemas.microsoft.com/office/powerpoint/2010/main" val="59833129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E4F74E5F-748A-4D61-9AB9-41121A53120B}" type="slidenum">
              <a:rPr lang="it-IT" smtClean="0"/>
              <a:t>9</a:t>
            </a:fld>
            <a:endParaRPr lang="it-IT"/>
          </a:p>
        </p:txBody>
      </p:sp>
      <p:sp>
        <p:nvSpPr>
          <p:cNvPr id="14" name="Text Box 13"/>
          <p:cNvSpPr txBox="1">
            <a:spLocks noChangeArrowheads="1"/>
          </p:cNvSpPr>
          <p:nvPr/>
        </p:nvSpPr>
        <p:spPr bwMode="auto">
          <a:xfrm>
            <a:off x="457200" y="1920717"/>
            <a:ext cx="7563696" cy="4502868"/>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defRPr>
            </a:lvl9pPr>
          </a:lstStyle>
          <a:p>
            <a:pPr eaLnBrk="1" hangingPunct="1">
              <a:buClr>
                <a:srgbClr val="000000"/>
              </a:buClr>
              <a:buSzPct val="100000"/>
            </a:pPr>
            <a:r>
              <a:rPr lang="en-GB" altLang="it-IT" dirty="0" err="1">
                <a:latin typeface="+mn-lt"/>
                <a:cs typeface="Arial" panose="020B0604020202020204" pitchFamily="34" charset="0"/>
              </a:rPr>
              <a:t>typedef</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struct</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lib {</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		char </a:t>
            </a:r>
            <a:r>
              <a:rPr lang="en-GB" altLang="it-IT" dirty="0" err="1">
                <a:latin typeface="+mn-lt"/>
                <a:cs typeface="Arial" panose="020B0604020202020204" pitchFamily="34" charset="0"/>
              </a:rPr>
              <a:t>autore</a:t>
            </a:r>
            <a:r>
              <a:rPr lang="en-GB" altLang="it-IT" dirty="0">
                <a:latin typeface="+mn-lt"/>
                <a:cs typeface="Arial" panose="020B0604020202020204" pitchFamily="34" charset="0"/>
              </a:rPr>
              <a:t>[26];</a:t>
            </a:r>
          </a:p>
          <a:p>
            <a:pPr eaLnBrk="1" hangingPunct="1">
              <a:buClr>
                <a:srgbClr val="000000"/>
              </a:buClr>
              <a:buSzPct val="100000"/>
            </a:pPr>
            <a:r>
              <a:rPr lang="en-GB" altLang="it-IT" dirty="0">
                <a:latin typeface="+mn-lt"/>
                <a:cs typeface="Arial" panose="020B0604020202020204" pitchFamily="34" charset="0"/>
              </a:rPr>
              <a:t>		char </a:t>
            </a:r>
            <a:r>
              <a:rPr lang="en-GB" altLang="it-IT" dirty="0" err="1">
                <a:latin typeface="+mn-lt"/>
                <a:cs typeface="Arial" panose="020B0604020202020204" pitchFamily="34" charset="0"/>
              </a:rPr>
              <a:t>titolo</a:t>
            </a:r>
            <a:r>
              <a:rPr lang="en-GB" altLang="it-IT" dirty="0">
                <a:latin typeface="+mn-lt"/>
                <a:cs typeface="Arial" panose="020B0604020202020204" pitchFamily="34" charset="0"/>
              </a:rPr>
              <a:t>[53];</a:t>
            </a:r>
          </a:p>
          <a:p>
            <a:pPr eaLnBrk="1" hangingPunct="1">
              <a:buClr>
                <a:srgbClr val="000000"/>
              </a:buClr>
              <a:buSzPct val="100000"/>
            </a:pPr>
            <a:r>
              <a:rPr lang="en-GB" altLang="it-IT" dirty="0">
                <a:latin typeface="+mn-lt"/>
                <a:cs typeface="Arial" panose="020B0604020202020204" pitchFamily="34" charset="0"/>
              </a:rPr>
              <a:t>		char </a:t>
            </a:r>
            <a:r>
              <a:rPr lang="en-GB" altLang="it-IT" dirty="0" err="1">
                <a:latin typeface="+mn-lt"/>
                <a:cs typeface="Arial" panose="020B0604020202020204" pitchFamily="34" charset="0"/>
              </a:rPr>
              <a:t>editore</a:t>
            </a:r>
            <a:r>
              <a:rPr lang="en-GB" altLang="it-IT" dirty="0">
                <a:latin typeface="+mn-lt"/>
                <a:cs typeface="Arial" panose="020B0604020202020204" pitchFamily="34" charset="0"/>
              </a:rPr>
              <a:t>[26];</a:t>
            </a:r>
          </a:p>
          <a:p>
            <a:pPr eaLnBrk="1" hangingPunct="1">
              <a:buClr>
                <a:srgbClr val="000000"/>
              </a:buClr>
              <a:buSzPct val="100000"/>
            </a:pPr>
            <a:r>
              <a:rPr lang="en-GB" altLang="it-IT" dirty="0">
                <a:latin typeface="+mn-lt"/>
                <a:cs typeface="Arial" panose="020B0604020202020204" pitchFamily="34" charset="0"/>
              </a:rPr>
              <a:t>		</a:t>
            </a:r>
            <a:r>
              <a:rPr lang="en-GB" altLang="it-IT" dirty="0" err="1">
                <a:latin typeface="+mn-lt"/>
                <a:cs typeface="Arial" panose="020B0604020202020204" pitchFamily="34" charset="0"/>
              </a:rPr>
              <a:t>int</a:t>
            </a:r>
            <a:r>
              <a:rPr lang="en-GB" altLang="it-IT" dirty="0">
                <a:latin typeface="+mn-lt"/>
                <a:cs typeface="Arial" panose="020B0604020202020204" pitchFamily="34" charset="0"/>
              </a:rPr>
              <a:t> anno;</a:t>
            </a:r>
          </a:p>
          <a:p>
            <a:pPr eaLnBrk="1" hangingPunct="1">
              <a:buClr>
                <a:srgbClr val="000000"/>
              </a:buClr>
              <a:buSzPct val="100000"/>
            </a:pPr>
            <a:r>
              <a:rPr lang="en-GB" altLang="it-IT" dirty="0">
                <a:latin typeface="+mn-lt"/>
                <a:cs typeface="Arial" panose="020B0604020202020204" pitchFamily="34" charset="0"/>
              </a:rPr>
              <a:t>}  </a:t>
            </a:r>
            <a:r>
              <a:rPr lang="en-GB" altLang="it-IT" dirty="0" err="1" smtClean="0">
                <a:latin typeface="+mn-lt"/>
                <a:cs typeface="Arial" panose="020B0604020202020204" pitchFamily="34" charset="0"/>
              </a:rPr>
              <a:t>libro</a:t>
            </a:r>
            <a:r>
              <a:rPr lang="en-GB" altLang="it-IT" dirty="0">
                <a:latin typeface="+mn-lt"/>
                <a:cs typeface="Arial" panose="020B0604020202020204" pitchFamily="34" charset="0"/>
              </a:rPr>
              <a:t>;</a:t>
            </a:r>
          </a:p>
          <a:p>
            <a:pPr eaLnBrk="1" hangingPunct="1">
              <a:buClr>
                <a:srgbClr val="000000"/>
              </a:buClr>
              <a:buSzPct val="100000"/>
            </a:pPr>
            <a:endParaRPr lang="en-GB" altLang="it-IT" dirty="0">
              <a:latin typeface="+mn-lt"/>
              <a:cs typeface="Arial" panose="020B0604020202020204" pitchFamily="34" charset="0"/>
            </a:endParaRPr>
          </a:p>
          <a:p>
            <a:pPr eaLnBrk="1" hangingPunct="1">
              <a:buClr>
                <a:srgbClr val="000000"/>
              </a:buClr>
              <a:buSzPct val="100000"/>
            </a:pPr>
            <a:r>
              <a:rPr lang="en-GB" altLang="it-IT" dirty="0" err="1" smtClean="0">
                <a:latin typeface="+mn-lt"/>
                <a:cs typeface="Arial" panose="020B0604020202020204" pitchFamily="34" charset="0"/>
              </a:rPr>
              <a:t>libro</a:t>
            </a:r>
            <a:r>
              <a:rPr lang="en-GB" altLang="it-IT" dirty="0" smtClean="0">
                <a:latin typeface="+mn-lt"/>
                <a:cs typeface="Arial" panose="020B0604020202020204" pitchFamily="34" charset="0"/>
              </a:rPr>
              <a:t> </a:t>
            </a:r>
            <a:r>
              <a:rPr lang="en-GB" altLang="it-IT" dirty="0" err="1" smtClean="0">
                <a:latin typeface="+mn-lt"/>
                <a:cs typeface="Arial" panose="020B0604020202020204" pitchFamily="34" charset="0"/>
              </a:rPr>
              <a:t>creaLibro</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(char </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aut</a:t>
            </a:r>
            <a:r>
              <a:rPr lang="en-GB" altLang="it-IT" dirty="0" smtClean="0">
                <a:latin typeface="+mn-lt"/>
                <a:cs typeface="Arial" panose="020B0604020202020204" pitchFamily="34" charset="0"/>
              </a:rPr>
              <a:t>, </a:t>
            </a:r>
            <a:r>
              <a:rPr lang="en-GB" altLang="it-IT" dirty="0">
                <a:latin typeface="+mn-lt"/>
                <a:cs typeface="Arial" panose="020B0604020202020204" pitchFamily="34" charset="0"/>
              </a:rPr>
              <a:t>char </a:t>
            </a:r>
            <a:r>
              <a:rPr lang="en-GB" altLang="it-IT" dirty="0" smtClean="0">
                <a:latin typeface="+mn-lt"/>
                <a:cs typeface="Arial" panose="020B0604020202020204" pitchFamily="34" charset="0"/>
              </a:rPr>
              <a:t>*tit, </a:t>
            </a:r>
            <a:r>
              <a:rPr lang="en-GB" altLang="it-IT" dirty="0">
                <a:latin typeface="+mn-lt"/>
                <a:cs typeface="Arial" panose="020B0604020202020204" pitchFamily="34" charset="0"/>
              </a:rPr>
              <a:t>char </a:t>
            </a:r>
            <a:r>
              <a:rPr lang="en-GB" altLang="it-IT" dirty="0" smtClean="0">
                <a:latin typeface="+mn-lt"/>
                <a:cs typeface="Arial" panose="020B0604020202020204" pitchFamily="34" charset="0"/>
              </a:rPr>
              <a:t>*</a:t>
            </a:r>
            <a:r>
              <a:rPr lang="en-GB" altLang="it-IT" dirty="0" err="1" smtClean="0">
                <a:latin typeface="+mn-lt"/>
                <a:cs typeface="Arial" panose="020B0604020202020204" pitchFamily="34" charset="0"/>
              </a:rPr>
              <a:t>ed</a:t>
            </a:r>
            <a:r>
              <a:rPr lang="en-GB" altLang="it-IT" dirty="0" smtClean="0">
                <a:latin typeface="+mn-lt"/>
                <a:cs typeface="Arial" panose="020B0604020202020204" pitchFamily="34" charset="0"/>
              </a:rPr>
              <a:t>, </a:t>
            </a:r>
            <a:r>
              <a:rPr lang="en-GB" altLang="it-IT" dirty="0" err="1">
                <a:latin typeface="+mn-lt"/>
                <a:cs typeface="Arial" panose="020B0604020202020204" pitchFamily="34" charset="0"/>
              </a:rPr>
              <a:t>int</a:t>
            </a:r>
            <a:r>
              <a:rPr lang="en-GB" altLang="it-IT" dirty="0">
                <a:latin typeface="+mn-lt"/>
                <a:cs typeface="Arial" panose="020B0604020202020204" pitchFamily="34" charset="0"/>
              </a:rPr>
              <a:t> anno</a:t>
            </a:r>
            <a:r>
              <a:rPr lang="en-GB" altLang="it-IT" dirty="0" smtClean="0">
                <a:latin typeface="+mn-lt"/>
                <a:cs typeface="Arial" panose="020B0604020202020204" pitchFamily="34" charset="0"/>
              </a:rPr>
              <a:t>);</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char *</a:t>
            </a:r>
            <a:r>
              <a:rPr lang="en-GB" altLang="it-IT" dirty="0" err="1">
                <a:latin typeface="+mn-lt"/>
                <a:cs typeface="Arial" panose="020B0604020202020204" pitchFamily="34" charset="0"/>
              </a:rPr>
              <a:t>autore</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l);</a:t>
            </a:r>
          </a:p>
          <a:p>
            <a:pPr eaLnBrk="1" hangingPunct="1">
              <a:buClr>
                <a:srgbClr val="000000"/>
              </a:buClr>
              <a:buSzPct val="100000"/>
            </a:pPr>
            <a:r>
              <a:rPr lang="en-GB" altLang="it-IT" dirty="0">
                <a:latin typeface="+mn-lt"/>
                <a:cs typeface="Arial" panose="020B0604020202020204" pitchFamily="34" charset="0"/>
              </a:rPr>
              <a:t>char *</a:t>
            </a:r>
            <a:r>
              <a:rPr lang="en-GB" altLang="it-IT" dirty="0" err="1">
                <a:latin typeface="+mn-lt"/>
                <a:cs typeface="Arial" panose="020B0604020202020204" pitchFamily="34" charset="0"/>
              </a:rPr>
              <a:t>titolo</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l);</a:t>
            </a:r>
            <a:endParaRPr lang="en-GB" altLang="it-IT" dirty="0">
              <a:latin typeface="+mn-lt"/>
              <a:cs typeface="Arial" panose="020B0604020202020204" pitchFamily="34" charset="0"/>
            </a:endParaRPr>
          </a:p>
          <a:p>
            <a:pPr eaLnBrk="1" hangingPunct="1">
              <a:buClr>
                <a:srgbClr val="000000"/>
              </a:buClr>
              <a:buSzPct val="100000"/>
            </a:pPr>
            <a:r>
              <a:rPr lang="en-GB" altLang="it-IT" dirty="0">
                <a:latin typeface="+mn-lt"/>
                <a:cs typeface="Arial" panose="020B0604020202020204" pitchFamily="34" charset="0"/>
              </a:rPr>
              <a:t>char *</a:t>
            </a:r>
            <a:r>
              <a:rPr lang="en-GB" altLang="it-IT" dirty="0" err="1">
                <a:latin typeface="+mn-lt"/>
                <a:cs typeface="Arial" panose="020B0604020202020204" pitchFamily="34" charset="0"/>
              </a:rPr>
              <a:t>editore</a:t>
            </a:r>
            <a:r>
              <a:rPr lang="en-GB" altLang="it-IT" dirty="0">
                <a:latin typeface="+mn-lt"/>
                <a:cs typeface="Arial" panose="020B0604020202020204" pitchFamily="34" charset="0"/>
              </a:rPr>
              <a:t>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l);</a:t>
            </a:r>
            <a:endParaRPr lang="en-GB" altLang="it-IT" dirty="0">
              <a:latin typeface="+mn-lt"/>
              <a:cs typeface="Arial" panose="020B0604020202020204" pitchFamily="34" charset="0"/>
            </a:endParaRPr>
          </a:p>
          <a:p>
            <a:pPr eaLnBrk="1" hangingPunct="1">
              <a:buClr>
                <a:srgbClr val="000000"/>
              </a:buClr>
              <a:buSzPct val="100000"/>
            </a:pPr>
            <a:r>
              <a:rPr lang="en-GB" altLang="it-IT" dirty="0" err="1">
                <a:latin typeface="+mn-lt"/>
                <a:cs typeface="Arial" panose="020B0604020202020204" pitchFamily="34" charset="0"/>
              </a:rPr>
              <a:t>int</a:t>
            </a:r>
            <a:r>
              <a:rPr lang="en-GB" altLang="it-IT" dirty="0">
                <a:latin typeface="+mn-lt"/>
                <a:cs typeface="Arial" panose="020B0604020202020204" pitchFamily="34" charset="0"/>
              </a:rPr>
              <a:t>  anno (</a:t>
            </a:r>
            <a:r>
              <a:rPr lang="en-GB" altLang="it-IT" dirty="0" err="1">
                <a:latin typeface="+mn-lt"/>
                <a:cs typeface="Arial" panose="020B0604020202020204" pitchFamily="34" charset="0"/>
              </a:rPr>
              <a:t>libro</a:t>
            </a:r>
            <a:r>
              <a:rPr lang="en-GB" altLang="it-IT" dirty="0">
                <a:latin typeface="+mn-lt"/>
                <a:cs typeface="Arial" panose="020B0604020202020204" pitchFamily="34" charset="0"/>
              </a:rPr>
              <a:t> </a:t>
            </a:r>
            <a:r>
              <a:rPr lang="en-GB" altLang="it-IT" dirty="0" smtClean="0">
                <a:latin typeface="+mn-lt"/>
                <a:cs typeface="Arial" panose="020B0604020202020204" pitchFamily="34" charset="0"/>
              </a:rPr>
              <a:t>l);</a:t>
            </a:r>
          </a:p>
        </p:txBody>
      </p:sp>
      <p:sp>
        <p:nvSpPr>
          <p:cNvPr id="11" name="Rectangle 2"/>
          <p:cNvSpPr txBox="1">
            <a:spLocks noChangeArrowheads="1"/>
          </p:cNvSpPr>
          <p:nvPr/>
        </p:nvSpPr>
        <p:spPr bwMode="auto">
          <a:xfrm>
            <a:off x="457200" y="289113"/>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it-IT" sz="4000" b="1" smtClean="0">
                <a:solidFill>
                  <a:srgbClr val="0070C0"/>
                </a:solidFill>
                <a:ea typeface="MS PGothic" charset="-128"/>
              </a:rPr>
              <a:t>Esempio: il tipo di dato astratto </a:t>
            </a:r>
            <a:r>
              <a:rPr lang="en-GB" altLang="it-IT" sz="4000" b="1" i="1" smtClean="0">
                <a:solidFill>
                  <a:srgbClr val="800000"/>
                </a:solidFill>
                <a:ea typeface="MS PGothic" charset="-128"/>
              </a:rPr>
              <a:t>libro</a:t>
            </a:r>
            <a:endParaRPr lang="en-GB" altLang="it-IT" sz="4000" b="1" dirty="0">
              <a:solidFill>
                <a:srgbClr val="C00000"/>
              </a:solidFill>
              <a:ea typeface="MS PGothic" charset="-128"/>
            </a:endParaRPr>
          </a:p>
        </p:txBody>
      </p:sp>
      <p:sp>
        <p:nvSpPr>
          <p:cNvPr id="17" name="Rettangolo 16"/>
          <p:cNvSpPr/>
          <p:nvPr/>
        </p:nvSpPr>
        <p:spPr>
          <a:xfrm>
            <a:off x="665904" y="1181111"/>
            <a:ext cx="7436459" cy="584775"/>
          </a:xfrm>
          <a:prstGeom prst="rect">
            <a:avLst/>
          </a:prstGeom>
        </p:spPr>
        <p:txBody>
          <a:bodyPr wrap="none">
            <a:spAutoFit/>
          </a:bodyPr>
          <a:lstStyle/>
          <a:p>
            <a:r>
              <a:rPr lang="en-GB" altLang="it-IT" sz="3200" b="1" i="1" dirty="0" err="1" smtClean="0">
                <a:solidFill>
                  <a:srgbClr val="800000"/>
                </a:solidFill>
                <a:latin typeface="+mn-lt"/>
              </a:rPr>
              <a:t>Una</a:t>
            </a:r>
            <a:r>
              <a:rPr lang="en-GB" altLang="it-IT" sz="3200" b="1" i="1" dirty="0" smtClean="0">
                <a:solidFill>
                  <a:srgbClr val="800000"/>
                </a:solidFill>
                <a:latin typeface="+mn-lt"/>
              </a:rPr>
              <a:t> </a:t>
            </a:r>
            <a:r>
              <a:rPr lang="en-GB" altLang="it-IT" sz="3200" b="1" i="1" dirty="0" err="1" smtClean="0">
                <a:solidFill>
                  <a:srgbClr val="800000"/>
                </a:solidFill>
                <a:latin typeface="+mn-lt"/>
              </a:rPr>
              <a:t>possibile</a:t>
            </a:r>
            <a:r>
              <a:rPr lang="en-GB" altLang="it-IT" sz="3200" b="1" i="1" dirty="0" smtClean="0">
                <a:solidFill>
                  <a:srgbClr val="800000"/>
                </a:solidFill>
                <a:latin typeface="+mn-lt"/>
              </a:rPr>
              <a:t> </a:t>
            </a:r>
            <a:r>
              <a:rPr lang="en-GB" altLang="it-IT" sz="3200" b="1" i="1" dirty="0" err="1" smtClean="0">
                <a:solidFill>
                  <a:srgbClr val="800000"/>
                </a:solidFill>
                <a:latin typeface="+mn-lt"/>
              </a:rPr>
              <a:t>implementazione</a:t>
            </a:r>
            <a:r>
              <a:rPr lang="en-GB" altLang="it-IT" sz="3200" b="1" i="1" dirty="0" smtClean="0">
                <a:solidFill>
                  <a:srgbClr val="800000"/>
                </a:solidFill>
                <a:latin typeface="+mn-lt"/>
              </a:rPr>
              <a:t>: file </a:t>
            </a:r>
            <a:r>
              <a:rPr lang="is-IS" altLang="it-IT" sz="3200" b="1" i="1" dirty="0" smtClean="0">
                <a:solidFill>
                  <a:srgbClr val="800000"/>
                </a:solidFill>
                <a:latin typeface="+mn-lt"/>
              </a:rPr>
              <a:t>libro.h</a:t>
            </a:r>
            <a:endParaRPr lang="it-IT" sz="3200" b="1" i="1" dirty="0">
              <a:solidFill>
                <a:srgbClr val="800000"/>
              </a:solidFill>
              <a:latin typeface="+mn-lt"/>
            </a:endParaRPr>
          </a:p>
        </p:txBody>
      </p:sp>
    </p:spTree>
    <p:extLst>
      <p:ext uri="{BB962C8B-B14F-4D97-AF65-F5344CB8AC3E}">
        <p14:creationId xmlns:p14="http://schemas.microsoft.com/office/powerpoint/2010/main" val="26013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03xx - ADT e liste concatenate rev Andrea" id="{81EFBFD1-74AB-B74F-AA25-312648444BAE}" vid="{83AADF57-A02F-3F49-8164-A3A48B8BB0BC}"/>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L03a - ADT</Template>
  <TotalTime>631</TotalTime>
  <Pages>174</Pages>
  <Words>1575</Words>
  <Application>Microsoft Office PowerPoint</Application>
  <PresentationFormat>Presentazione su schermo (4:3)</PresentationFormat>
  <Paragraphs>445</Paragraphs>
  <Slides>34</Slides>
  <Notes>18</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34</vt:i4>
      </vt:variant>
    </vt:vector>
  </HeadingPairs>
  <TitlesOfParts>
    <vt:vector size="43" baseType="lpstr">
      <vt:lpstr>MS PGothic</vt:lpstr>
      <vt:lpstr>MS PGothic</vt:lpstr>
      <vt:lpstr>Arial</vt:lpstr>
      <vt:lpstr>Book Antiqua</vt:lpstr>
      <vt:lpstr>Calibri</vt:lpstr>
      <vt:lpstr>Courier New</vt:lpstr>
      <vt:lpstr>Times New Roman</vt:lpstr>
      <vt:lpstr>Wingdings</vt:lpstr>
      <vt:lpstr>Tema di Office</vt:lpstr>
      <vt:lpstr>Presentazione standard di PowerPoint</vt:lpstr>
      <vt:lpstr>Astrazione Dati e Funzionale</vt:lpstr>
      <vt:lpstr>Astrazione dati :  Specifica e Realizzazione</vt:lpstr>
      <vt:lpstr>Specifica sintattica e semantica</vt:lpstr>
      <vt:lpstr>Specifica sintattica e semantica</vt:lpstr>
      <vt:lpstr>Esempio: il tipo di dato astratto libro</vt:lpstr>
      <vt:lpstr>Esempio: il tipo di dato astratto libro</vt:lpstr>
      <vt:lpstr>Esempio: il tipo di dato astratto libro</vt:lpstr>
      <vt:lpstr>Presentazione standard di PowerPoint</vt:lpstr>
      <vt:lpstr>Presentazione standard di PowerPoint</vt:lpstr>
      <vt:lpstr>Presentazione standard di PowerPoint</vt:lpstr>
      <vt:lpstr>Presentazione standard di PowerPoint</vt:lpstr>
      <vt:lpstr>Esempio: il tipo di dato astratto punto</vt:lpstr>
      <vt:lpstr>Esempio: il tipo di dato astratto punto</vt:lpstr>
      <vt:lpstr>Esempio: il tipo di dato astratto punto</vt:lpstr>
      <vt:lpstr>Esempio: il tipo di dato astratto punto</vt:lpstr>
      <vt:lpstr>Presentazione standard di PowerPoint</vt:lpstr>
      <vt:lpstr>Presentazione standard di PowerPoint</vt:lpstr>
      <vt:lpstr>Usiamo l’ADT punto</vt:lpstr>
      <vt:lpstr>Specifica del programma</vt:lpstr>
      <vt:lpstr>Progettazione (versione senza file)</vt:lpstr>
      <vt:lpstr>Presentazione standard di PowerPoint</vt:lpstr>
      <vt:lpstr>Presentazione standard di PowerPoint</vt:lpstr>
      <vt:lpstr>Presentazione standard di PowerPoint</vt:lpstr>
      <vt:lpstr>Progettazione (con uso di file)</vt:lpstr>
      <vt:lpstr>Presentazione standard di PowerPoint</vt:lpstr>
      <vt:lpstr>Presentazione standard di PowerPoint</vt:lpstr>
      <vt:lpstr>Presentazione standard di PowerPoint</vt:lpstr>
      <vt:lpstr>Presentazione standard di PowerPoint</vt:lpstr>
      <vt:lpstr>ADT Punto : problemi</vt:lpstr>
      <vt:lpstr>Presentazione standard di PowerPoint</vt:lpstr>
      <vt:lpstr>Presentazione standard di PowerPoint</vt:lpstr>
      <vt:lpstr>Presentazione standard di PowerPoint</vt:lpstr>
      <vt:lpstr>Esercizio: ADT Vettore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Utente di Microsoft Office</dc:creator>
  <cp:keywords/>
  <dc:description/>
  <cp:lastModifiedBy>Nessuno</cp:lastModifiedBy>
  <cp:revision>78</cp:revision>
  <cp:lastPrinted>2000-01-25T15:49:49Z</cp:lastPrinted>
  <dcterms:created xsi:type="dcterms:W3CDTF">2017-02-15T07:54:28Z</dcterms:created>
  <dcterms:modified xsi:type="dcterms:W3CDTF">2019-03-11T08:00:27Z</dcterms:modified>
</cp:coreProperties>
</file>