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39"/>
  </p:notesMasterIdLst>
  <p:handoutMasterIdLst>
    <p:handoutMasterId r:id="rId40"/>
  </p:handoutMasterIdLst>
  <p:sldIdLst>
    <p:sldId id="296" r:id="rId2"/>
    <p:sldId id="392" r:id="rId3"/>
    <p:sldId id="393" r:id="rId4"/>
    <p:sldId id="405" r:id="rId5"/>
    <p:sldId id="406" r:id="rId6"/>
    <p:sldId id="398" r:id="rId7"/>
    <p:sldId id="379" r:id="rId8"/>
    <p:sldId id="374" r:id="rId9"/>
    <p:sldId id="381" r:id="rId10"/>
    <p:sldId id="384" r:id="rId11"/>
    <p:sldId id="385" r:id="rId12"/>
    <p:sldId id="399" r:id="rId13"/>
    <p:sldId id="375" r:id="rId14"/>
    <p:sldId id="401" r:id="rId15"/>
    <p:sldId id="376" r:id="rId16"/>
    <p:sldId id="377" r:id="rId17"/>
    <p:sldId id="378" r:id="rId18"/>
    <p:sldId id="448" r:id="rId19"/>
    <p:sldId id="400" r:id="rId20"/>
    <p:sldId id="402" r:id="rId21"/>
    <p:sldId id="407" r:id="rId22"/>
    <p:sldId id="424" r:id="rId23"/>
    <p:sldId id="425" r:id="rId24"/>
    <p:sldId id="426" r:id="rId25"/>
    <p:sldId id="468" r:id="rId26"/>
    <p:sldId id="433" r:id="rId27"/>
    <p:sldId id="446" r:id="rId28"/>
    <p:sldId id="487" r:id="rId29"/>
    <p:sldId id="428" r:id="rId30"/>
    <p:sldId id="486" r:id="rId31"/>
    <p:sldId id="488" r:id="rId32"/>
    <p:sldId id="469" r:id="rId33"/>
    <p:sldId id="435" r:id="rId34"/>
    <p:sldId id="449" r:id="rId35"/>
    <p:sldId id="490" r:id="rId36"/>
    <p:sldId id="447" r:id="rId37"/>
    <p:sldId id="441" r:id="rId38"/>
  </p:sldIdLst>
  <p:sldSz cx="9144000" cy="6858000" type="screen4x3"/>
  <p:notesSz cx="6648450" cy="9782175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84643"/>
    <a:srgbClr val="FFFFCC"/>
    <a:srgbClr val="CC6600"/>
    <a:srgbClr val="FFFF66"/>
    <a:srgbClr val="FFFF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1" autoAdjust="0"/>
    <p:restoredTop sz="92565" autoAdjust="0"/>
  </p:normalViewPr>
  <p:slideViewPr>
    <p:cSldViewPr snapToGrid="0">
      <p:cViewPr varScale="1">
        <p:scale>
          <a:sx n="82" d="100"/>
          <a:sy n="82" d="100"/>
        </p:scale>
        <p:origin x="28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054100" y="288925"/>
            <a:ext cx="288131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8784" tIns="0" rIns="18784" bIns="0" numCol="1" anchor="t" anchorCtr="0" compatLnSpc="1">
            <a:prstTxWarp prst="textNoShape">
              <a:avLst/>
            </a:prstTxWarp>
          </a:bodyPr>
          <a:lstStyle>
            <a:lvl1pPr defTabSz="901700" eaLnBrk="0" hangingPunct="0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r>
              <a:rPr lang="it-IT"/>
              <a:t>Informatica Generale - Introduzione al linguaggio C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054100" y="9047163"/>
            <a:ext cx="288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8784" tIns="0" rIns="18784" bIns="0" numCol="1" anchor="b" anchorCtr="0" compatLnSpc="1">
            <a:prstTxWarp prst="textNoShape">
              <a:avLst/>
            </a:prstTxWarp>
          </a:bodyPr>
          <a:lstStyle>
            <a:lvl1pPr defTabSz="901700" eaLnBrk="0" hangingPunct="0">
              <a:defRPr sz="14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it-IT" altLang="it-IT"/>
              <a:t>© Andrea De Lucia</a:t>
            </a:r>
          </a:p>
        </p:txBody>
      </p:sp>
    </p:spTree>
    <p:extLst>
      <p:ext uri="{BB962C8B-B14F-4D97-AF65-F5344CB8AC3E}">
        <p14:creationId xmlns:p14="http://schemas.microsoft.com/office/powerpoint/2010/main" val="1798643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1113"/>
            <a:ext cx="288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8784" tIns="0" rIns="18784" bIns="0" numCol="1" anchor="t" anchorCtr="0" compatLnSpc="1">
            <a:prstTxWarp prst="textNoShape">
              <a:avLst/>
            </a:prstTxWarp>
          </a:bodyPr>
          <a:lstStyle>
            <a:lvl1pPr defTabSz="750888" eaLnBrk="0" hangingPunct="0">
              <a:defRPr sz="1000" i="1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r>
              <a:rPr lang="it-IT"/>
              <a:t>Informatica Generale - Introduzione al linguaggio C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11113"/>
            <a:ext cx="2881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8784" tIns="0" rIns="18784" bIns="0" numCol="1" anchor="t" anchorCtr="0" compatLnSpc="1">
            <a:prstTxWarp prst="textNoShape">
              <a:avLst/>
            </a:prstTxWarp>
          </a:bodyPr>
          <a:lstStyle>
            <a:lvl1pPr algn="r" defTabSz="750888" eaLnBrk="0" hangingPunct="0">
              <a:defRPr sz="1000" i="1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1FD25F01-C8CD-4C47-AF35-9F011BC226DC}" type="datetime1">
              <a:rPr lang="it-IT" altLang="it-IT"/>
              <a:pPr>
                <a:defRPr/>
              </a:pPr>
              <a:t>18/03/2019</a:t>
            </a:fld>
            <a:endParaRPr lang="it-IT" altLang="it-IT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13863"/>
            <a:ext cx="288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8784" tIns="0" rIns="18784" bIns="0" numCol="1" anchor="b" anchorCtr="0" compatLnSpc="1">
            <a:prstTxWarp prst="textNoShape">
              <a:avLst/>
            </a:prstTxWarp>
          </a:bodyPr>
          <a:lstStyle>
            <a:lvl1pPr defTabSz="750888" eaLnBrk="0" hangingPunct="0">
              <a:defRPr sz="1000" i="1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it-IT" altLang="it-IT"/>
              <a:t>© Andrea De Lucia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313863"/>
            <a:ext cx="2881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8784" tIns="0" rIns="18784" bIns="0" numCol="1" anchor="b" anchorCtr="0" compatLnSpc="1">
            <a:prstTxWarp prst="textNoShape">
              <a:avLst/>
            </a:prstTxWarp>
          </a:bodyPr>
          <a:lstStyle>
            <a:lvl1pPr algn="r" defTabSz="750888" eaLnBrk="0" hangingPunct="0">
              <a:defRPr sz="1000" i="1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2AFA912A-A9A2-3449-814B-93347DE6106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48200"/>
            <a:ext cx="4876800" cy="439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785" tIns="45393" rIns="90785" bIns="453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delle note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2650" y="733425"/>
            <a:ext cx="4887913" cy="36655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64638370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r>
              <a:rPr lang="it-IT" altLang="it-IT" sz="1000"/>
              <a:t>Informatica Generale - Introduzione al linguaggio C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1pPr>
            <a:lvl2pPr marL="742950" indent="-28575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2pPr>
            <a:lvl3pPr marL="11430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3pPr>
            <a:lvl4pPr marL="16002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4pPr>
            <a:lvl5pPr marL="20574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5pPr>
            <a:lvl6pPr marL="25146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6pPr>
            <a:lvl7pPr marL="29718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7pPr>
            <a:lvl8pPr marL="34290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8pPr>
            <a:lvl9pPr marL="38862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it-IT" altLang="it-IT" sz="1000">
                <a:latin typeface="Times New Roman" charset="0"/>
              </a:rPr>
              <a:t>© Andrea De Lucia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1pPr>
            <a:lvl2pPr marL="742950" indent="-28575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2pPr>
            <a:lvl3pPr marL="11430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3pPr>
            <a:lvl4pPr marL="16002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4pPr>
            <a:lvl5pPr marL="20574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5pPr>
            <a:lvl6pPr marL="25146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6pPr>
            <a:lvl7pPr marL="29718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7pPr>
            <a:lvl8pPr marL="34290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8pPr>
            <a:lvl9pPr marL="38862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</a:pPr>
            <a:fld id="{C277C4C0-50BB-354C-AAC4-805F3C617387}" type="slidenum">
              <a:rPr lang="it-IT" altLang="it-IT" sz="1000">
                <a:latin typeface="Times New Roman" charset="0"/>
              </a:rPr>
              <a:pPr>
                <a:spcBef>
                  <a:spcPct val="0"/>
                </a:spcBef>
              </a:pPr>
              <a:t>1</a:t>
            </a:fld>
            <a:endParaRPr lang="it-IT" altLang="it-IT" sz="1000">
              <a:latin typeface="Times New Roman" charset="0"/>
            </a:endParaRPr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GB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9959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9289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1120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789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2129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85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7806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7631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948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7021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9036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38795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8979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24237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30686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016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844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133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5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5A51482B-3979-B349-8930-A84C79A74DB3}" type="slidenum">
              <a:rPr lang="it-IT" altLang="it-IT" sz="1000"/>
              <a:pPr/>
              <a:t>7</a:t>
            </a:fld>
            <a:endParaRPr lang="it-IT" altLang="it-IT" sz="10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9341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C804118F-7B38-644F-AACC-4627E94EA22C}" type="slidenum">
              <a:rPr lang="it-IT" altLang="it-IT" sz="1000"/>
              <a:pPr/>
              <a:t>9</a:t>
            </a:fld>
            <a:endParaRPr lang="it-IT" altLang="it-IT" sz="10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9200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15870228-4F79-2041-92DB-8C28B2500662}" type="slidenum">
              <a:rPr lang="it-IT" altLang="it-IT" sz="1000"/>
              <a:pPr/>
              <a:t>10</a:t>
            </a:fld>
            <a:endParaRPr lang="it-IT" altLang="it-IT" sz="10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8650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B41167DA-7BA1-544A-8B4C-110D07226CE3}" type="slidenum">
              <a:rPr lang="it-IT" altLang="it-IT" sz="1000"/>
              <a:pPr/>
              <a:t>11</a:t>
            </a:fld>
            <a:endParaRPr lang="it-IT" altLang="it-IT" sz="10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09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41163-0490-9242-B3BF-403CE11F7C9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6244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0E01-2030-1647-B4BE-1C68E8D2A182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337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E7F2A-C2D9-0841-8DAC-423AA0E5B0A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9450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EDA6F-23C4-FC42-8D54-52E9CB292A14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2032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6F46B-FE9E-4640-9B33-3E6E5A8981B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6633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1E559-3106-0B4B-A622-AD789BE92AF7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7896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6814A-2952-C141-A997-FBDAF03D28D8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3230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DC63C-8C1C-4D4B-A1C2-EF313F8DA75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5619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E944E-2FA8-CF43-AADA-3272B42E91A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3249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9226A-4BB6-A548-98E1-5A98E848704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0034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Trascinare l'immagine su un segnaposto o fare clic sull'icona per aggiungerla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C5815-9BE8-4F4D-A87F-5215BD5B584C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4787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7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B2F9EE66-6FAE-9244-A51F-0CFA1E10F413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461963" y="2108200"/>
            <a:ext cx="8682037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0" tIns="152400" rIns="381000" bIns="152400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it-IT" altLang="it-IT" sz="5400" b="1" smtClean="0">
                <a:solidFill>
                  <a:schemeClr val="tx2"/>
                </a:solidFill>
              </a:rPr>
              <a:t>Liste</a:t>
            </a:r>
            <a:endParaRPr lang="it-IT" altLang="it-IT" sz="5400" b="1" dirty="0">
              <a:solidFill>
                <a:schemeClr val="tx2"/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838200" y="7366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it-IT" altLang="it-IT" sz="3200" b="1">
                <a:solidFill>
                  <a:srgbClr val="0070C0"/>
                </a:solidFill>
                <a:ea typeface="MS PGothic" charset="-128"/>
              </a:rPr>
              <a:t>Inserire un elemento in una lista concatenata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228600" y="1430338"/>
            <a:ext cx="874871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it-IT" altLang="it-IT" sz="2000" dirty="0">
                <a:solidFill>
                  <a:srgbClr val="0070C0"/>
                </a:solidFill>
                <a:latin typeface="+mn-lt"/>
                <a:ea typeface="MS PGothic" panose="020B0600070205080204" pitchFamily="34" charset="-128"/>
              </a:rPr>
              <a:t> Il modo più semplice per inserire un nuovo elemento in una lista concatenata L è</a:t>
            </a:r>
          </a:p>
          <a:p>
            <a:pPr>
              <a:lnSpc>
                <a:spcPct val="120000"/>
              </a:lnSpc>
              <a:defRPr/>
            </a:pPr>
            <a:r>
              <a:rPr lang="it-IT" altLang="it-IT" sz="2000" dirty="0">
                <a:solidFill>
                  <a:srgbClr val="0070C0"/>
                </a:solidFill>
                <a:latin typeface="+mn-lt"/>
                <a:ea typeface="MS PGothic" panose="020B0600070205080204" pitchFamily="34" charset="-128"/>
              </a:rPr>
              <a:t> inserire l’elemento in un nuovo nodo da aggiungere in testa alla lista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1100138" y="45085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endParaRPr lang="it-IT" altLang="it-IT"/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3157538" y="45085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endParaRPr lang="it-IT" altLang="it-IT"/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214938" y="45085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endParaRPr lang="it-IT" altLang="it-IT"/>
          </a:p>
        </p:txBody>
      </p:sp>
      <p:sp>
        <p:nvSpPr>
          <p:cNvPr id="36872" name="Rectangle 7"/>
          <p:cNvSpPr>
            <a:spLocks noChangeArrowheads="1"/>
          </p:cNvSpPr>
          <p:nvPr/>
        </p:nvSpPr>
        <p:spPr bwMode="auto">
          <a:xfrm>
            <a:off x="7272338" y="45085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endParaRPr lang="it-IT" altLang="it-IT"/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1938338" y="45085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endParaRPr lang="it-IT" altLang="it-IT"/>
          </a:p>
        </p:txBody>
      </p:sp>
      <p:sp>
        <p:nvSpPr>
          <p:cNvPr id="36874" name="Rectangle 9"/>
          <p:cNvSpPr>
            <a:spLocks noChangeArrowheads="1"/>
          </p:cNvSpPr>
          <p:nvPr/>
        </p:nvSpPr>
        <p:spPr bwMode="auto">
          <a:xfrm>
            <a:off x="3995738" y="45085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endParaRPr lang="it-IT" altLang="it-IT"/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6053138" y="45085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endParaRPr lang="it-IT" altLang="it-IT"/>
          </a:p>
        </p:txBody>
      </p:sp>
      <p:sp>
        <p:nvSpPr>
          <p:cNvPr id="36876" name="Rectangle 11"/>
          <p:cNvSpPr>
            <a:spLocks noChangeArrowheads="1"/>
          </p:cNvSpPr>
          <p:nvPr/>
        </p:nvSpPr>
        <p:spPr bwMode="auto">
          <a:xfrm>
            <a:off x="8110538" y="45085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endParaRPr lang="it-IT" altLang="it-IT"/>
          </a:p>
        </p:txBody>
      </p:sp>
      <p:sp>
        <p:nvSpPr>
          <p:cNvPr id="36877" name="Line 12"/>
          <p:cNvSpPr>
            <a:spLocks noChangeShapeType="1"/>
          </p:cNvSpPr>
          <p:nvPr/>
        </p:nvSpPr>
        <p:spPr bwMode="auto">
          <a:xfrm>
            <a:off x="2090738" y="46609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6878" name="Line 13"/>
          <p:cNvSpPr>
            <a:spLocks noChangeShapeType="1"/>
          </p:cNvSpPr>
          <p:nvPr/>
        </p:nvSpPr>
        <p:spPr bwMode="auto">
          <a:xfrm>
            <a:off x="4148138" y="46609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6879" name="Line 14"/>
          <p:cNvSpPr>
            <a:spLocks noChangeShapeType="1"/>
          </p:cNvSpPr>
          <p:nvPr/>
        </p:nvSpPr>
        <p:spPr bwMode="auto">
          <a:xfrm>
            <a:off x="6205538" y="46609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6880" name="Line 15"/>
          <p:cNvSpPr>
            <a:spLocks noChangeShapeType="1"/>
          </p:cNvSpPr>
          <p:nvPr/>
        </p:nvSpPr>
        <p:spPr bwMode="auto">
          <a:xfrm flipV="1">
            <a:off x="8186738" y="45847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655638" y="4508500"/>
            <a:ext cx="4445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1100138" y="3579813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endParaRPr lang="it-IT" altLang="it-IT"/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1938338" y="3579813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endParaRPr lang="it-IT" altLang="it-IT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323850" y="2444750"/>
            <a:ext cx="840898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eriod"/>
              <a:defRPr/>
            </a:pPr>
            <a:r>
              <a:rPr lang="it-IT" altLang="it-IT" sz="2000" dirty="0">
                <a:solidFill>
                  <a:srgbClr val="0070C0"/>
                </a:solidFill>
                <a:latin typeface="+mn-lt"/>
                <a:ea typeface="MS PGothic" panose="020B0600070205080204" pitchFamily="34" charset="-128"/>
              </a:rPr>
              <a:t>per prima cosa si crea il nuovo nodo, poi si aggiunge il collegamento con il </a:t>
            </a:r>
          </a:p>
          <a:p>
            <a:pPr>
              <a:lnSpc>
                <a:spcPct val="120000"/>
              </a:lnSpc>
              <a:defRPr/>
            </a:pPr>
            <a:r>
              <a:rPr lang="it-IT" altLang="it-IT" sz="2000" dirty="0">
                <a:solidFill>
                  <a:srgbClr val="0070C0"/>
                </a:solidFill>
                <a:latin typeface="+mn-lt"/>
                <a:ea typeface="MS PGothic" panose="020B0600070205080204" pitchFamily="34" charset="-128"/>
              </a:rPr>
              <a:t>       record iniziale della lista</a:t>
            </a:r>
          </a:p>
        </p:txBody>
      </p:sp>
      <p:sp>
        <p:nvSpPr>
          <p:cNvPr id="36885" name="Text Box 17"/>
          <p:cNvSpPr txBox="1">
            <a:spLocks noChangeArrowheads="1"/>
          </p:cNvSpPr>
          <p:nvPr/>
        </p:nvSpPr>
        <p:spPr bwMode="auto">
          <a:xfrm>
            <a:off x="328613" y="4233863"/>
            <a:ext cx="3270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pPr>
              <a:lnSpc>
                <a:spcPct val="120000"/>
              </a:lnSpc>
            </a:pPr>
            <a:r>
              <a:rPr lang="it-IT" altLang="it-IT" sz="2000">
                <a:solidFill>
                  <a:schemeClr val="accent2"/>
                </a:solidFill>
                <a:latin typeface="Arial" charset="0"/>
              </a:rPr>
              <a:t>L</a:t>
            </a:r>
          </a:p>
        </p:txBody>
      </p:sp>
      <p:sp>
        <p:nvSpPr>
          <p:cNvPr id="36886" name="Text Box 17"/>
          <p:cNvSpPr txBox="1">
            <a:spLocks noChangeArrowheads="1"/>
          </p:cNvSpPr>
          <p:nvPr/>
        </p:nvSpPr>
        <p:spPr bwMode="auto">
          <a:xfrm>
            <a:off x="271463" y="3305175"/>
            <a:ext cx="3714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pPr>
              <a:lnSpc>
                <a:spcPct val="120000"/>
              </a:lnSpc>
            </a:pPr>
            <a:r>
              <a:rPr lang="it-IT" altLang="it-IT" sz="2000">
                <a:solidFill>
                  <a:schemeClr val="accent2"/>
                </a:solidFill>
                <a:latin typeface="Arial" charset="0"/>
              </a:rPr>
              <a:t>N</a:t>
            </a:r>
          </a:p>
        </p:txBody>
      </p:sp>
      <p:sp>
        <p:nvSpPr>
          <p:cNvPr id="36887" name="Line 16"/>
          <p:cNvSpPr>
            <a:spLocks noChangeShapeType="1"/>
          </p:cNvSpPr>
          <p:nvPr/>
        </p:nvSpPr>
        <p:spPr bwMode="auto">
          <a:xfrm flipH="1">
            <a:off x="1238250" y="3746500"/>
            <a:ext cx="852488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6888" name="Line 16"/>
          <p:cNvSpPr>
            <a:spLocks noChangeShapeType="1"/>
          </p:cNvSpPr>
          <p:nvPr/>
        </p:nvSpPr>
        <p:spPr bwMode="auto">
          <a:xfrm>
            <a:off x="649288" y="3592513"/>
            <a:ext cx="442912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it-IT" altLang="it-IT" sz="3200" b="1">
                <a:solidFill>
                  <a:srgbClr val="0070C0"/>
                </a:solidFill>
                <a:ea typeface="MS PGothic" charset="-128"/>
              </a:rPr>
              <a:t>Inserire un elemento in una lista concatenata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228600" y="1430338"/>
            <a:ext cx="874871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it-IT" altLang="it-IT" sz="2000" dirty="0">
                <a:solidFill>
                  <a:srgbClr val="0070C0"/>
                </a:solidFill>
                <a:latin typeface="+mn-lt"/>
                <a:ea typeface="MS PGothic" panose="020B0600070205080204" pitchFamily="34" charset="-128"/>
              </a:rPr>
              <a:t> Il modo più semplice per inserire un nuovo elemento in una lista concatenata L è</a:t>
            </a:r>
          </a:p>
          <a:p>
            <a:pPr>
              <a:lnSpc>
                <a:spcPct val="120000"/>
              </a:lnSpc>
              <a:defRPr/>
            </a:pPr>
            <a:r>
              <a:rPr lang="it-IT" altLang="it-IT" sz="2000" dirty="0">
                <a:solidFill>
                  <a:srgbClr val="0070C0"/>
                </a:solidFill>
                <a:latin typeface="+mn-lt"/>
                <a:ea typeface="MS PGothic" panose="020B0600070205080204" pitchFamily="34" charset="-128"/>
              </a:rPr>
              <a:t> inserire l’elemento in un nuovo nodo da aggiungere in testa alla lista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1100138" y="45085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endParaRPr lang="it-IT" altLang="it-IT"/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3157538" y="45085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endParaRPr lang="it-IT" altLang="it-IT"/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5214938" y="45085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endParaRPr lang="it-IT" altLang="it-IT"/>
          </a:p>
        </p:txBody>
      </p:sp>
      <p:sp>
        <p:nvSpPr>
          <p:cNvPr id="38920" name="Rectangle 7"/>
          <p:cNvSpPr>
            <a:spLocks noChangeArrowheads="1"/>
          </p:cNvSpPr>
          <p:nvPr/>
        </p:nvSpPr>
        <p:spPr bwMode="auto">
          <a:xfrm>
            <a:off x="7272338" y="45085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endParaRPr lang="it-IT" altLang="it-IT"/>
          </a:p>
        </p:txBody>
      </p:sp>
      <p:sp>
        <p:nvSpPr>
          <p:cNvPr id="38921" name="Rectangle 8"/>
          <p:cNvSpPr>
            <a:spLocks noChangeArrowheads="1"/>
          </p:cNvSpPr>
          <p:nvPr/>
        </p:nvSpPr>
        <p:spPr bwMode="auto">
          <a:xfrm>
            <a:off x="1938338" y="45085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endParaRPr lang="it-IT" altLang="it-IT"/>
          </a:p>
        </p:txBody>
      </p:sp>
      <p:sp>
        <p:nvSpPr>
          <p:cNvPr id="38922" name="Rectangle 9"/>
          <p:cNvSpPr>
            <a:spLocks noChangeArrowheads="1"/>
          </p:cNvSpPr>
          <p:nvPr/>
        </p:nvSpPr>
        <p:spPr bwMode="auto">
          <a:xfrm>
            <a:off x="3995738" y="45085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endParaRPr lang="it-IT" altLang="it-IT"/>
          </a:p>
        </p:txBody>
      </p:sp>
      <p:sp>
        <p:nvSpPr>
          <p:cNvPr id="38923" name="Rectangle 10"/>
          <p:cNvSpPr>
            <a:spLocks noChangeArrowheads="1"/>
          </p:cNvSpPr>
          <p:nvPr/>
        </p:nvSpPr>
        <p:spPr bwMode="auto">
          <a:xfrm>
            <a:off x="6053138" y="45085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endParaRPr lang="it-IT" altLang="it-IT"/>
          </a:p>
        </p:txBody>
      </p:sp>
      <p:sp>
        <p:nvSpPr>
          <p:cNvPr id="38924" name="Rectangle 11"/>
          <p:cNvSpPr>
            <a:spLocks noChangeArrowheads="1"/>
          </p:cNvSpPr>
          <p:nvPr/>
        </p:nvSpPr>
        <p:spPr bwMode="auto">
          <a:xfrm>
            <a:off x="8110538" y="45085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endParaRPr lang="it-IT" altLang="it-IT"/>
          </a:p>
        </p:txBody>
      </p:sp>
      <p:sp>
        <p:nvSpPr>
          <p:cNvPr id="38925" name="Line 12"/>
          <p:cNvSpPr>
            <a:spLocks noChangeShapeType="1"/>
          </p:cNvSpPr>
          <p:nvPr/>
        </p:nvSpPr>
        <p:spPr bwMode="auto">
          <a:xfrm>
            <a:off x="2090738" y="46609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8926" name="Line 13"/>
          <p:cNvSpPr>
            <a:spLocks noChangeShapeType="1"/>
          </p:cNvSpPr>
          <p:nvPr/>
        </p:nvSpPr>
        <p:spPr bwMode="auto">
          <a:xfrm>
            <a:off x="4148138" y="46609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8927" name="Line 14"/>
          <p:cNvSpPr>
            <a:spLocks noChangeShapeType="1"/>
          </p:cNvSpPr>
          <p:nvPr/>
        </p:nvSpPr>
        <p:spPr bwMode="auto">
          <a:xfrm>
            <a:off x="6205538" y="46609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8928" name="Line 15"/>
          <p:cNvSpPr>
            <a:spLocks noChangeShapeType="1"/>
          </p:cNvSpPr>
          <p:nvPr/>
        </p:nvSpPr>
        <p:spPr bwMode="auto">
          <a:xfrm flipV="1">
            <a:off x="8186738" y="45847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8929" name="Line 16"/>
          <p:cNvSpPr>
            <a:spLocks noChangeShapeType="1"/>
          </p:cNvSpPr>
          <p:nvPr/>
        </p:nvSpPr>
        <p:spPr bwMode="auto">
          <a:xfrm flipV="1">
            <a:off x="655638" y="3884613"/>
            <a:ext cx="430212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1100138" y="3579813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endParaRPr lang="it-IT" altLang="it-IT"/>
          </a:p>
        </p:txBody>
      </p: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1938338" y="3579813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endParaRPr lang="it-IT" altLang="it-IT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323850" y="2444750"/>
            <a:ext cx="840898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eriod"/>
              <a:defRPr/>
            </a:pPr>
            <a:r>
              <a:rPr lang="it-IT" altLang="it-IT" sz="2000" dirty="0">
                <a:solidFill>
                  <a:srgbClr val="0070C0"/>
                </a:solidFill>
                <a:latin typeface="+mn-lt"/>
                <a:ea typeface="MS PGothic" panose="020B0600070205080204" pitchFamily="34" charset="-128"/>
              </a:rPr>
              <a:t>per prima cosa si crea il nuovo nodo, poi si aggiunge il collegamento con il </a:t>
            </a:r>
          </a:p>
          <a:p>
            <a:pPr>
              <a:lnSpc>
                <a:spcPct val="120000"/>
              </a:lnSpc>
              <a:defRPr/>
            </a:pPr>
            <a:r>
              <a:rPr lang="it-IT" altLang="it-IT" sz="2000" dirty="0">
                <a:solidFill>
                  <a:srgbClr val="0070C0"/>
                </a:solidFill>
                <a:latin typeface="+mn-lt"/>
                <a:ea typeface="MS PGothic" panose="020B0600070205080204" pitchFamily="34" charset="-128"/>
              </a:rPr>
              <a:t>       record iniziale della lista</a:t>
            </a:r>
          </a:p>
        </p:txBody>
      </p:sp>
      <p:sp>
        <p:nvSpPr>
          <p:cNvPr id="38933" name="Text Box 17"/>
          <p:cNvSpPr txBox="1">
            <a:spLocks noChangeArrowheads="1"/>
          </p:cNvSpPr>
          <p:nvPr/>
        </p:nvSpPr>
        <p:spPr bwMode="auto">
          <a:xfrm>
            <a:off x="328613" y="4233863"/>
            <a:ext cx="3270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pPr>
              <a:lnSpc>
                <a:spcPct val="120000"/>
              </a:lnSpc>
            </a:pPr>
            <a:r>
              <a:rPr lang="it-IT" altLang="it-IT" sz="2000">
                <a:solidFill>
                  <a:schemeClr val="accent2"/>
                </a:solidFill>
                <a:latin typeface="Arial" charset="0"/>
              </a:rPr>
              <a:t>L</a:t>
            </a:r>
          </a:p>
        </p:txBody>
      </p:sp>
      <p:sp>
        <p:nvSpPr>
          <p:cNvPr id="38934" name="Text Box 17"/>
          <p:cNvSpPr txBox="1">
            <a:spLocks noChangeArrowheads="1"/>
          </p:cNvSpPr>
          <p:nvPr/>
        </p:nvSpPr>
        <p:spPr bwMode="auto">
          <a:xfrm>
            <a:off x="271463" y="3305175"/>
            <a:ext cx="3714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pPr>
              <a:lnSpc>
                <a:spcPct val="120000"/>
              </a:lnSpc>
            </a:pPr>
            <a:r>
              <a:rPr lang="it-IT" altLang="it-IT" sz="2000">
                <a:solidFill>
                  <a:schemeClr val="accent2"/>
                </a:solidFill>
                <a:latin typeface="Arial" charset="0"/>
              </a:rPr>
              <a:t>N</a:t>
            </a:r>
          </a:p>
        </p:txBody>
      </p:sp>
      <p:sp>
        <p:nvSpPr>
          <p:cNvPr id="38935" name="Line 16"/>
          <p:cNvSpPr>
            <a:spLocks noChangeShapeType="1"/>
          </p:cNvSpPr>
          <p:nvPr/>
        </p:nvSpPr>
        <p:spPr bwMode="auto">
          <a:xfrm flipH="1">
            <a:off x="1238250" y="3746500"/>
            <a:ext cx="852488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8936" name="Text Box 17"/>
          <p:cNvSpPr txBox="1">
            <a:spLocks noChangeArrowheads="1"/>
          </p:cNvSpPr>
          <p:nvPr/>
        </p:nvSpPr>
        <p:spPr bwMode="auto">
          <a:xfrm>
            <a:off x="323850" y="5608638"/>
            <a:ext cx="6719888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pPr>
              <a:lnSpc>
                <a:spcPct val="120000"/>
              </a:lnSpc>
            </a:pPr>
            <a:r>
              <a:rPr lang="it-IT" altLang="it-IT" sz="2000">
                <a:solidFill>
                  <a:srgbClr val="0070C0"/>
                </a:solidFill>
                <a:latin typeface="Calibri" charset="0"/>
              </a:rPr>
              <a:t>2. Poi si aggiorna L facendolo puntare al nodo appena aggiunto</a:t>
            </a:r>
          </a:p>
        </p:txBody>
      </p:sp>
      <p:sp>
        <p:nvSpPr>
          <p:cNvPr id="38937" name="Line 16"/>
          <p:cNvSpPr>
            <a:spLocks noChangeShapeType="1"/>
          </p:cNvSpPr>
          <p:nvPr/>
        </p:nvSpPr>
        <p:spPr bwMode="auto">
          <a:xfrm>
            <a:off x="649288" y="3592513"/>
            <a:ext cx="442912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olo 1"/>
          <p:cNvSpPr>
            <a:spLocks noGrp="1"/>
          </p:cNvSpPr>
          <p:nvPr>
            <p:ph type="title"/>
          </p:nvPr>
        </p:nvSpPr>
        <p:spPr>
          <a:xfrm>
            <a:off x="382588" y="2509838"/>
            <a:ext cx="8229600" cy="1143000"/>
          </a:xfrm>
        </p:spPr>
        <p:txBody>
          <a:bodyPr/>
          <a:lstStyle/>
          <a:p>
            <a:r>
              <a:rPr lang="it-IT" altLang="it-IT">
                <a:latin typeface="Arial" charset="0"/>
                <a:ea typeface="MS PGothic" charset="-128"/>
              </a:rPr>
              <a:t>… e adesso un po’ di codice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200025"/>
            <a:ext cx="8229600" cy="835025"/>
          </a:xfrm>
        </p:spPr>
        <p:txBody>
          <a:bodyPr/>
          <a:lstStyle/>
          <a:p>
            <a:r>
              <a:rPr lang="en-US" altLang="it-IT" sz="4000" b="1">
                <a:solidFill>
                  <a:srgbClr val="0070C0"/>
                </a:solidFill>
                <a:latin typeface="Arial" charset="0"/>
                <a:ea typeface="MS PGothic" charset="-128"/>
              </a:rPr>
              <a:t>Dichiarazione del tipo di un nodo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483554"/>
            <a:ext cx="8636000" cy="4271203"/>
          </a:xfrm>
        </p:spPr>
        <p:txBody>
          <a:bodyPr/>
          <a:lstStyle/>
          <a:p>
            <a:r>
              <a:rPr lang="en-US" altLang="it-IT" dirty="0">
                <a:ea typeface="MS PGothic" charset="-128"/>
              </a:rPr>
              <a:t>Per </a:t>
            </a:r>
            <a:r>
              <a:rPr lang="en-US" altLang="it-IT" dirty="0" err="1">
                <a:ea typeface="MS PGothic" charset="-128"/>
              </a:rPr>
              <a:t>usare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una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lista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concatenata</a:t>
            </a:r>
            <a:r>
              <a:rPr lang="en-US" altLang="it-IT" dirty="0">
                <a:ea typeface="MS PGothic" charset="-128"/>
              </a:rPr>
              <a:t> serve </a:t>
            </a:r>
            <a:r>
              <a:rPr lang="en-US" altLang="it-IT" dirty="0" err="1">
                <a:ea typeface="MS PGothic" charset="-128"/>
              </a:rPr>
              <a:t>una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struttura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che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rappresenti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i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nodi</a:t>
            </a:r>
            <a:endParaRPr lang="en-US" altLang="it-IT" dirty="0">
              <a:ea typeface="MS PGothic" charset="-128"/>
            </a:endParaRPr>
          </a:p>
          <a:p>
            <a:r>
              <a:rPr lang="en-US" altLang="it-IT" dirty="0">
                <a:ea typeface="MS PGothic" charset="-128"/>
              </a:rPr>
              <a:t>La </a:t>
            </a:r>
            <a:r>
              <a:rPr lang="en-US" altLang="it-IT" dirty="0" err="1">
                <a:ea typeface="MS PGothic" charset="-128"/>
              </a:rPr>
              <a:t>struttura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conterrà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i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dati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necessari</a:t>
            </a:r>
            <a:r>
              <a:rPr lang="en-US" altLang="it-IT" dirty="0">
                <a:ea typeface="MS PGothic" charset="-128"/>
              </a:rPr>
              <a:t> (un </a:t>
            </a:r>
            <a:r>
              <a:rPr lang="en-US" altLang="it-IT" dirty="0" err="1">
                <a:ea typeface="MS PGothic" charset="-128"/>
              </a:rPr>
              <a:t>intero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nel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seguente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esempio</a:t>
            </a:r>
            <a:r>
              <a:rPr lang="en-US" altLang="it-IT" dirty="0">
                <a:ea typeface="MS PGothic" charset="-128"/>
              </a:rPr>
              <a:t>) </a:t>
            </a:r>
            <a:r>
              <a:rPr lang="en-US" altLang="it-IT" dirty="0" err="1">
                <a:ea typeface="MS PGothic" charset="-128"/>
              </a:rPr>
              <a:t>ed</a:t>
            </a:r>
            <a:r>
              <a:rPr lang="en-US" altLang="it-IT" dirty="0">
                <a:ea typeface="MS PGothic" charset="-128"/>
              </a:rPr>
              <a:t> un </a:t>
            </a:r>
            <a:r>
              <a:rPr lang="en-US" altLang="it-IT" dirty="0" err="1">
                <a:ea typeface="MS PGothic" charset="-128"/>
              </a:rPr>
              <a:t>puntatore</a:t>
            </a:r>
            <a:r>
              <a:rPr lang="en-US" altLang="it-IT" dirty="0">
                <a:ea typeface="MS PGothic" charset="-128"/>
              </a:rPr>
              <a:t> al </a:t>
            </a:r>
            <a:r>
              <a:rPr lang="en-US" altLang="it-IT" dirty="0" err="1">
                <a:ea typeface="MS PGothic" charset="-128"/>
              </a:rPr>
              <a:t>prossimo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elemento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della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lista</a:t>
            </a:r>
            <a:r>
              <a:rPr lang="en-US" altLang="it-IT" dirty="0">
                <a:ea typeface="MS PGothic" charset="-128"/>
              </a:rPr>
              <a:t>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it-IT" sz="2000" dirty="0">
                <a:ea typeface="MS PGothic" charset="-128"/>
              </a:rPr>
              <a:t>	</a:t>
            </a:r>
            <a:r>
              <a:rPr lang="en-US" altLang="it-IT" sz="2000" dirty="0" err="1">
                <a:ea typeface="MS PGothic" charset="-128"/>
              </a:rPr>
              <a:t>struct</a:t>
            </a:r>
            <a:r>
              <a:rPr lang="en-US" altLang="it-IT" sz="1400" dirty="0">
                <a:ea typeface="MS PGothic" charset="-128"/>
              </a:rPr>
              <a:t> </a:t>
            </a:r>
            <a:r>
              <a:rPr lang="en-US" altLang="it-IT" sz="2000" dirty="0">
                <a:ea typeface="MS PGothic" charset="-128"/>
              </a:rPr>
              <a:t>node</a:t>
            </a:r>
            <a:r>
              <a:rPr lang="en-US" altLang="it-IT" sz="1400" dirty="0">
                <a:ea typeface="MS PGothic" charset="-128"/>
              </a:rPr>
              <a:t> </a:t>
            </a:r>
            <a:r>
              <a:rPr lang="en-US" altLang="it-IT" sz="2000" dirty="0">
                <a:ea typeface="MS PGothic" charset="-128"/>
              </a:rPr>
              <a:t>{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it-IT" sz="2000" dirty="0">
                <a:ea typeface="MS PGothic" charset="-128"/>
              </a:rPr>
              <a:t>	  </a:t>
            </a:r>
            <a:r>
              <a:rPr lang="en-US" altLang="it-IT" sz="2000" dirty="0" smtClean="0">
                <a:ea typeface="MS PGothic" charset="-128"/>
              </a:rPr>
              <a:t>item</a:t>
            </a:r>
            <a:r>
              <a:rPr lang="en-US" altLang="it-IT" sz="1400" dirty="0" smtClean="0">
                <a:ea typeface="MS PGothic" charset="-128"/>
              </a:rPr>
              <a:t> </a:t>
            </a:r>
            <a:r>
              <a:rPr lang="en-US" altLang="it-IT" sz="2000" dirty="0">
                <a:ea typeface="MS PGothic" charset="-128"/>
              </a:rPr>
              <a:t>value;       </a:t>
            </a:r>
            <a:r>
              <a:rPr lang="en-US" altLang="it-IT" sz="1400" dirty="0">
                <a:ea typeface="MS PGothic" charset="-128"/>
              </a:rPr>
              <a:t>                   </a:t>
            </a:r>
            <a:r>
              <a:rPr lang="en-US" altLang="it-IT" sz="2000" dirty="0">
                <a:solidFill>
                  <a:srgbClr val="C00000"/>
                </a:solidFill>
                <a:ea typeface="MS PGothic" charset="-128"/>
              </a:rPr>
              <a:t>/*</a:t>
            </a:r>
            <a:r>
              <a:rPr lang="en-US" altLang="it-IT" sz="1400" dirty="0">
                <a:solidFill>
                  <a:srgbClr val="C00000"/>
                </a:solidFill>
                <a:ea typeface="MS PGothic" charset="-128"/>
              </a:rPr>
              <a:t> </a:t>
            </a:r>
            <a:r>
              <a:rPr lang="en-US" altLang="it-IT" sz="2000" dirty="0">
                <a:solidFill>
                  <a:srgbClr val="C00000"/>
                </a:solidFill>
                <a:ea typeface="MS PGothic" charset="-128"/>
              </a:rPr>
              <a:t>data</a:t>
            </a:r>
            <a:r>
              <a:rPr lang="en-US" altLang="it-IT" sz="1400" dirty="0">
                <a:solidFill>
                  <a:srgbClr val="C00000"/>
                </a:solidFill>
                <a:ea typeface="MS PGothic" charset="-128"/>
              </a:rPr>
              <a:t> </a:t>
            </a:r>
            <a:r>
              <a:rPr lang="en-US" altLang="it-IT" sz="2000" dirty="0">
                <a:solidFill>
                  <a:srgbClr val="C00000"/>
                </a:solidFill>
                <a:ea typeface="MS PGothic" charset="-128"/>
              </a:rPr>
              <a:t>stored</a:t>
            </a:r>
            <a:r>
              <a:rPr lang="en-US" altLang="it-IT" sz="1400" dirty="0">
                <a:solidFill>
                  <a:srgbClr val="C00000"/>
                </a:solidFill>
                <a:ea typeface="MS PGothic" charset="-128"/>
              </a:rPr>
              <a:t> </a:t>
            </a:r>
            <a:r>
              <a:rPr lang="en-US" altLang="it-IT" sz="2000" dirty="0">
                <a:solidFill>
                  <a:srgbClr val="C00000"/>
                </a:solidFill>
                <a:ea typeface="MS PGothic" charset="-128"/>
              </a:rPr>
              <a:t>in</a:t>
            </a:r>
            <a:r>
              <a:rPr lang="en-US" altLang="it-IT" sz="1400" dirty="0">
                <a:solidFill>
                  <a:srgbClr val="C00000"/>
                </a:solidFill>
                <a:ea typeface="MS PGothic" charset="-128"/>
              </a:rPr>
              <a:t> </a:t>
            </a:r>
            <a:r>
              <a:rPr lang="en-US" altLang="it-IT" sz="2000" dirty="0">
                <a:solidFill>
                  <a:srgbClr val="C00000"/>
                </a:solidFill>
                <a:ea typeface="MS PGothic" charset="-128"/>
              </a:rPr>
              <a:t>the</a:t>
            </a:r>
            <a:r>
              <a:rPr lang="en-US" altLang="it-IT" sz="1400" dirty="0">
                <a:solidFill>
                  <a:srgbClr val="C00000"/>
                </a:solidFill>
                <a:ea typeface="MS PGothic" charset="-128"/>
              </a:rPr>
              <a:t> </a:t>
            </a:r>
            <a:r>
              <a:rPr lang="en-US" altLang="it-IT" sz="2000" dirty="0">
                <a:solidFill>
                  <a:srgbClr val="C00000"/>
                </a:solidFill>
                <a:ea typeface="MS PGothic" charset="-128"/>
              </a:rPr>
              <a:t>node </a:t>
            </a:r>
            <a:r>
              <a:rPr lang="en-US" altLang="it-IT" sz="1400" dirty="0">
                <a:solidFill>
                  <a:srgbClr val="C00000"/>
                </a:solidFill>
                <a:ea typeface="MS PGothic" charset="-128"/>
              </a:rPr>
              <a:t> </a:t>
            </a:r>
            <a:r>
              <a:rPr lang="en-US" altLang="it-IT" sz="2000" dirty="0">
                <a:solidFill>
                  <a:srgbClr val="C00000"/>
                </a:solidFill>
                <a:ea typeface="MS PGothic" charset="-128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it-IT" sz="2000" dirty="0">
                <a:ea typeface="MS PGothic" charset="-128"/>
              </a:rPr>
              <a:t>	  </a:t>
            </a:r>
            <a:r>
              <a:rPr lang="en-US" altLang="it-IT" sz="2000" dirty="0" err="1">
                <a:ea typeface="MS PGothic" charset="-128"/>
              </a:rPr>
              <a:t>struct</a:t>
            </a:r>
            <a:r>
              <a:rPr lang="en-US" altLang="it-IT" sz="1400" dirty="0">
                <a:ea typeface="MS PGothic" charset="-128"/>
              </a:rPr>
              <a:t> </a:t>
            </a:r>
            <a:r>
              <a:rPr lang="en-US" altLang="it-IT" sz="2000" dirty="0">
                <a:ea typeface="MS PGothic" charset="-128"/>
              </a:rPr>
              <a:t>node</a:t>
            </a:r>
            <a:r>
              <a:rPr lang="en-US" altLang="it-IT" sz="1400" dirty="0">
                <a:ea typeface="MS PGothic" charset="-128"/>
              </a:rPr>
              <a:t> </a:t>
            </a:r>
            <a:r>
              <a:rPr lang="en-US" altLang="it-IT" sz="2000" dirty="0">
                <a:ea typeface="MS PGothic" charset="-128"/>
              </a:rPr>
              <a:t>*next;</a:t>
            </a:r>
            <a:r>
              <a:rPr lang="en-US" altLang="it-IT" sz="1400" dirty="0">
                <a:ea typeface="MS PGothic" charset="-128"/>
              </a:rPr>
              <a:t>      </a:t>
            </a:r>
            <a:r>
              <a:rPr lang="en-US" altLang="it-IT" sz="2000" dirty="0">
                <a:solidFill>
                  <a:srgbClr val="C00000"/>
                </a:solidFill>
                <a:ea typeface="MS PGothic" charset="-128"/>
              </a:rPr>
              <a:t>/*</a:t>
            </a:r>
            <a:r>
              <a:rPr lang="en-US" altLang="it-IT" sz="1400" dirty="0">
                <a:solidFill>
                  <a:srgbClr val="C00000"/>
                </a:solidFill>
                <a:ea typeface="MS PGothic" charset="-128"/>
              </a:rPr>
              <a:t> </a:t>
            </a:r>
            <a:r>
              <a:rPr lang="en-US" altLang="it-IT" sz="2000" dirty="0">
                <a:solidFill>
                  <a:srgbClr val="C00000"/>
                </a:solidFill>
                <a:ea typeface="MS PGothic" charset="-128"/>
              </a:rPr>
              <a:t>pointer</a:t>
            </a:r>
            <a:r>
              <a:rPr lang="en-US" altLang="it-IT" sz="1400" dirty="0">
                <a:solidFill>
                  <a:srgbClr val="C00000"/>
                </a:solidFill>
                <a:ea typeface="MS PGothic" charset="-128"/>
              </a:rPr>
              <a:t> </a:t>
            </a:r>
            <a:r>
              <a:rPr lang="en-US" altLang="it-IT" sz="2000" dirty="0">
                <a:solidFill>
                  <a:srgbClr val="C00000"/>
                </a:solidFill>
                <a:ea typeface="MS PGothic" charset="-128"/>
              </a:rPr>
              <a:t>to</a:t>
            </a:r>
            <a:r>
              <a:rPr lang="en-US" altLang="it-IT" sz="1400" dirty="0">
                <a:solidFill>
                  <a:srgbClr val="C00000"/>
                </a:solidFill>
                <a:ea typeface="MS PGothic" charset="-128"/>
              </a:rPr>
              <a:t> </a:t>
            </a:r>
            <a:r>
              <a:rPr lang="en-US" altLang="it-IT" sz="2000" dirty="0">
                <a:solidFill>
                  <a:srgbClr val="C00000"/>
                </a:solidFill>
                <a:ea typeface="MS PGothic" charset="-128"/>
              </a:rPr>
              <a:t>the</a:t>
            </a:r>
            <a:r>
              <a:rPr lang="en-US" altLang="it-IT" sz="1400" dirty="0">
                <a:solidFill>
                  <a:srgbClr val="C00000"/>
                </a:solidFill>
                <a:ea typeface="MS PGothic" charset="-128"/>
              </a:rPr>
              <a:t> </a:t>
            </a:r>
            <a:r>
              <a:rPr lang="en-US" altLang="it-IT" sz="2000" dirty="0">
                <a:solidFill>
                  <a:srgbClr val="C00000"/>
                </a:solidFill>
                <a:ea typeface="MS PGothic" charset="-128"/>
              </a:rPr>
              <a:t>next</a:t>
            </a:r>
            <a:r>
              <a:rPr lang="en-US" altLang="it-IT" sz="1400" dirty="0">
                <a:solidFill>
                  <a:srgbClr val="C00000"/>
                </a:solidFill>
                <a:ea typeface="MS PGothic" charset="-128"/>
              </a:rPr>
              <a:t> </a:t>
            </a:r>
            <a:r>
              <a:rPr lang="en-US" altLang="it-IT" sz="2000" dirty="0">
                <a:solidFill>
                  <a:srgbClr val="C00000"/>
                </a:solidFill>
                <a:ea typeface="MS PGothic" charset="-128"/>
              </a:rPr>
              <a:t>node</a:t>
            </a:r>
            <a:r>
              <a:rPr lang="en-US" altLang="it-IT" sz="1400" dirty="0">
                <a:solidFill>
                  <a:srgbClr val="C00000"/>
                </a:solidFill>
                <a:ea typeface="MS PGothic" charset="-128"/>
              </a:rPr>
              <a:t> </a:t>
            </a:r>
            <a:r>
              <a:rPr lang="en-US" altLang="it-IT" sz="2000" dirty="0">
                <a:solidFill>
                  <a:srgbClr val="C00000"/>
                </a:solidFill>
                <a:ea typeface="MS PGothic" charset="-128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it-IT" sz="2000" dirty="0">
                <a:ea typeface="MS PGothic" charset="-128"/>
              </a:rPr>
              <a:t>	</a:t>
            </a:r>
            <a:r>
              <a:rPr lang="en-US" altLang="it-IT" sz="2000" dirty="0" smtClean="0">
                <a:ea typeface="MS PGothic" charset="-128"/>
              </a:rPr>
              <a:t>};</a:t>
            </a:r>
            <a:endParaRPr lang="en-US" altLang="it-IT" sz="2000" dirty="0">
              <a:ea typeface="MS PGothic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8229600" cy="833438"/>
          </a:xfrm>
        </p:spPr>
        <p:txBody>
          <a:bodyPr/>
          <a:lstStyle/>
          <a:p>
            <a:r>
              <a:rPr lang="en-US" altLang="it-IT" sz="4000" b="1">
                <a:solidFill>
                  <a:srgbClr val="0070C0"/>
                </a:solidFill>
                <a:latin typeface="Arial" charset="0"/>
                <a:ea typeface="MS PGothic" charset="-128"/>
              </a:rPr>
              <a:t>Struttura </a:t>
            </a:r>
            <a:r>
              <a:rPr lang="en-US" altLang="it-IT" sz="4000" b="1">
                <a:solidFill>
                  <a:srgbClr val="C00000"/>
                </a:solidFill>
                <a:latin typeface="Arial" charset="0"/>
                <a:ea typeface="MS PGothic" charset="-128"/>
              </a:rPr>
              <a:t>auto-referenziata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295275" y="2493963"/>
            <a:ext cx="8636000" cy="3214687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it-IT" sz="2000" dirty="0">
                <a:ea typeface="MS PGothic" charset="-128"/>
              </a:rPr>
              <a:t>	</a:t>
            </a:r>
            <a:r>
              <a:rPr lang="en-US" altLang="it-IT" sz="2000" dirty="0" err="1">
                <a:ea typeface="MS PGothic" charset="-128"/>
              </a:rPr>
              <a:t>struct</a:t>
            </a:r>
            <a:r>
              <a:rPr lang="en-US" altLang="it-IT" sz="1400" dirty="0">
                <a:ea typeface="MS PGothic" charset="-128"/>
              </a:rPr>
              <a:t> </a:t>
            </a:r>
            <a:r>
              <a:rPr lang="en-US" altLang="it-IT" sz="2000" dirty="0">
                <a:ea typeface="MS PGothic" charset="-128"/>
              </a:rPr>
              <a:t>node</a:t>
            </a:r>
            <a:r>
              <a:rPr lang="en-US" altLang="it-IT" sz="1400" dirty="0">
                <a:ea typeface="MS PGothic" charset="-128"/>
              </a:rPr>
              <a:t> </a:t>
            </a:r>
            <a:r>
              <a:rPr lang="en-US" altLang="it-IT" sz="2000" dirty="0">
                <a:ea typeface="MS PGothic" charset="-128"/>
              </a:rPr>
              <a:t>{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it-IT" sz="2000" dirty="0">
                <a:ea typeface="MS PGothic" charset="-128"/>
              </a:rPr>
              <a:t>	  </a:t>
            </a:r>
            <a:r>
              <a:rPr lang="en-US" altLang="it-IT" sz="2000" dirty="0" smtClean="0">
                <a:ea typeface="MS PGothic" charset="-128"/>
              </a:rPr>
              <a:t>item</a:t>
            </a:r>
            <a:r>
              <a:rPr lang="en-US" altLang="it-IT" sz="1400" dirty="0" smtClean="0">
                <a:ea typeface="MS PGothic" charset="-128"/>
              </a:rPr>
              <a:t> </a:t>
            </a:r>
            <a:r>
              <a:rPr lang="en-US" altLang="it-IT" sz="2000" dirty="0">
                <a:ea typeface="MS PGothic" charset="-128"/>
              </a:rPr>
              <a:t>value;       </a:t>
            </a:r>
            <a:r>
              <a:rPr lang="en-US" altLang="it-IT" sz="1400" dirty="0">
                <a:ea typeface="MS PGothic" charset="-128"/>
              </a:rPr>
              <a:t>                   </a:t>
            </a:r>
            <a:r>
              <a:rPr lang="en-US" altLang="it-IT" sz="2000" dirty="0">
                <a:solidFill>
                  <a:srgbClr val="C00000"/>
                </a:solidFill>
                <a:ea typeface="MS PGothic" charset="-128"/>
              </a:rPr>
              <a:t>/*</a:t>
            </a:r>
            <a:r>
              <a:rPr lang="en-US" altLang="it-IT" sz="1400" dirty="0">
                <a:solidFill>
                  <a:srgbClr val="C00000"/>
                </a:solidFill>
                <a:ea typeface="MS PGothic" charset="-128"/>
              </a:rPr>
              <a:t> </a:t>
            </a:r>
            <a:r>
              <a:rPr lang="en-US" altLang="it-IT" sz="2000" dirty="0">
                <a:solidFill>
                  <a:srgbClr val="C00000"/>
                </a:solidFill>
                <a:ea typeface="MS PGothic" charset="-128"/>
              </a:rPr>
              <a:t>data</a:t>
            </a:r>
            <a:r>
              <a:rPr lang="en-US" altLang="it-IT" sz="1400" dirty="0">
                <a:solidFill>
                  <a:srgbClr val="C00000"/>
                </a:solidFill>
                <a:ea typeface="MS PGothic" charset="-128"/>
              </a:rPr>
              <a:t> </a:t>
            </a:r>
            <a:r>
              <a:rPr lang="en-US" altLang="it-IT" sz="2000" dirty="0">
                <a:solidFill>
                  <a:srgbClr val="C00000"/>
                </a:solidFill>
                <a:ea typeface="MS PGothic" charset="-128"/>
              </a:rPr>
              <a:t>stored</a:t>
            </a:r>
            <a:r>
              <a:rPr lang="en-US" altLang="it-IT" sz="1400" dirty="0">
                <a:solidFill>
                  <a:srgbClr val="C00000"/>
                </a:solidFill>
                <a:ea typeface="MS PGothic" charset="-128"/>
              </a:rPr>
              <a:t> </a:t>
            </a:r>
            <a:r>
              <a:rPr lang="en-US" altLang="it-IT" sz="2000" dirty="0">
                <a:solidFill>
                  <a:srgbClr val="C00000"/>
                </a:solidFill>
                <a:ea typeface="MS PGothic" charset="-128"/>
              </a:rPr>
              <a:t>in</a:t>
            </a:r>
            <a:r>
              <a:rPr lang="en-US" altLang="it-IT" sz="1400" dirty="0">
                <a:solidFill>
                  <a:srgbClr val="C00000"/>
                </a:solidFill>
                <a:ea typeface="MS PGothic" charset="-128"/>
              </a:rPr>
              <a:t> </a:t>
            </a:r>
            <a:r>
              <a:rPr lang="en-US" altLang="it-IT" sz="2000" dirty="0">
                <a:solidFill>
                  <a:srgbClr val="C00000"/>
                </a:solidFill>
                <a:ea typeface="MS PGothic" charset="-128"/>
              </a:rPr>
              <a:t>the</a:t>
            </a:r>
            <a:r>
              <a:rPr lang="en-US" altLang="it-IT" sz="1400" dirty="0">
                <a:solidFill>
                  <a:srgbClr val="C00000"/>
                </a:solidFill>
                <a:ea typeface="MS PGothic" charset="-128"/>
              </a:rPr>
              <a:t> </a:t>
            </a:r>
            <a:r>
              <a:rPr lang="en-US" altLang="it-IT" sz="2000" dirty="0">
                <a:solidFill>
                  <a:srgbClr val="C00000"/>
                </a:solidFill>
                <a:ea typeface="MS PGothic" charset="-128"/>
              </a:rPr>
              <a:t>node </a:t>
            </a:r>
            <a:r>
              <a:rPr lang="en-US" altLang="it-IT" sz="1400" dirty="0">
                <a:solidFill>
                  <a:srgbClr val="C00000"/>
                </a:solidFill>
                <a:ea typeface="MS PGothic" charset="-128"/>
              </a:rPr>
              <a:t> </a:t>
            </a:r>
            <a:r>
              <a:rPr lang="en-US" altLang="it-IT" sz="2000" dirty="0">
                <a:solidFill>
                  <a:srgbClr val="C00000"/>
                </a:solidFill>
                <a:ea typeface="MS PGothic" charset="-128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it-IT" sz="2000" dirty="0">
                <a:ea typeface="MS PGothic" charset="-128"/>
              </a:rPr>
              <a:t>	  </a:t>
            </a:r>
            <a:r>
              <a:rPr lang="en-US" altLang="it-IT" sz="2000" dirty="0" err="1">
                <a:ea typeface="MS PGothic" charset="-128"/>
              </a:rPr>
              <a:t>struct</a:t>
            </a:r>
            <a:r>
              <a:rPr lang="en-US" altLang="it-IT" sz="1400" dirty="0">
                <a:ea typeface="MS PGothic" charset="-128"/>
              </a:rPr>
              <a:t> </a:t>
            </a:r>
            <a:r>
              <a:rPr lang="en-US" altLang="it-IT" sz="2000" dirty="0">
                <a:ea typeface="MS PGothic" charset="-128"/>
              </a:rPr>
              <a:t>node</a:t>
            </a:r>
            <a:r>
              <a:rPr lang="en-US" altLang="it-IT" sz="1400" dirty="0">
                <a:ea typeface="MS PGothic" charset="-128"/>
              </a:rPr>
              <a:t> </a:t>
            </a:r>
            <a:r>
              <a:rPr lang="en-US" altLang="it-IT" sz="2000" dirty="0">
                <a:ea typeface="MS PGothic" charset="-128"/>
              </a:rPr>
              <a:t>*next;</a:t>
            </a:r>
            <a:r>
              <a:rPr lang="en-US" altLang="it-IT" sz="1400" dirty="0">
                <a:ea typeface="MS PGothic" charset="-128"/>
              </a:rPr>
              <a:t>      </a:t>
            </a:r>
            <a:r>
              <a:rPr lang="en-US" altLang="it-IT" sz="2000" dirty="0">
                <a:solidFill>
                  <a:srgbClr val="C00000"/>
                </a:solidFill>
                <a:ea typeface="MS PGothic" charset="-128"/>
              </a:rPr>
              <a:t>/*</a:t>
            </a:r>
            <a:r>
              <a:rPr lang="en-US" altLang="it-IT" sz="1400" dirty="0">
                <a:solidFill>
                  <a:srgbClr val="C00000"/>
                </a:solidFill>
                <a:ea typeface="MS PGothic" charset="-128"/>
              </a:rPr>
              <a:t> </a:t>
            </a:r>
            <a:r>
              <a:rPr lang="en-US" altLang="it-IT" sz="2000" dirty="0">
                <a:solidFill>
                  <a:srgbClr val="C00000"/>
                </a:solidFill>
                <a:ea typeface="MS PGothic" charset="-128"/>
              </a:rPr>
              <a:t>pointer</a:t>
            </a:r>
            <a:r>
              <a:rPr lang="en-US" altLang="it-IT" sz="1400" dirty="0">
                <a:solidFill>
                  <a:srgbClr val="C00000"/>
                </a:solidFill>
                <a:ea typeface="MS PGothic" charset="-128"/>
              </a:rPr>
              <a:t> </a:t>
            </a:r>
            <a:r>
              <a:rPr lang="en-US" altLang="it-IT" sz="2000" dirty="0">
                <a:solidFill>
                  <a:srgbClr val="C00000"/>
                </a:solidFill>
                <a:ea typeface="MS PGothic" charset="-128"/>
              </a:rPr>
              <a:t>to</a:t>
            </a:r>
            <a:r>
              <a:rPr lang="en-US" altLang="it-IT" sz="1400" dirty="0">
                <a:solidFill>
                  <a:srgbClr val="C00000"/>
                </a:solidFill>
                <a:ea typeface="MS PGothic" charset="-128"/>
              </a:rPr>
              <a:t> </a:t>
            </a:r>
            <a:r>
              <a:rPr lang="en-US" altLang="it-IT" sz="2000" dirty="0">
                <a:solidFill>
                  <a:srgbClr val="C00000"/>
                </a:solidFill>
                <a:ea typeface="MS PGothic" charset="-128"/>
              </a:rPr>
              <a:t>the</a:t>
            </a:r>
            <a:r>
              <a:rPr lang="en-US" altLang="it-IT" sz="1400" dirty="0">
                <a:solidFill>
                  <a:srgbClr val="C00000"/>
                </a:solidFill>
                <a:ea typeface="MS PGothic" charset="-128"/>
              </a:rPr>
              <a:t> </a:t>
            </a:r>
            <a:r>
              <a:rPr lang="en-US" altLang="it-IT" sz="2000" dirty="0">
                <a:solidFill>
                  <a:srgbClr val="C00000"/>
                </a:solidFill>
                <a:ea typeface="MS PGothic" charset="-128"/>
              </a:rPr>
              <a:t>next</a:t>
            </a:r>
            <a:r>
              <a:rPr lang="en-US" altLang="it-IT" sz="1400" dirty="0">
                <a:solidFill>
                  <a:srgbClr val="C00000"/>
                </a:solidFill>
                <a:ea typeface="MS PGothic" charset="-128"/>
              </a:rPr>
              <a:t> </a:t>
            </a:r>
            <a:r>
              <a:rPr lang="en-US" altLang="it-IT" sz="2000" dirty="0">
                <a:solidFill>
                  <a:srgbClr val="C00000"/>
                </a:solidFill>
                <a:ea typeface="MS PGothic" charset="-128"/>
              </a:rPr>
              <a:t>node</a:t>
            </a:r>
            <a:r>
              <a:rPr lang="en-US" altLang="it-IT" sz="1400" dirty="0">
                <a:solidFill>
                  <a:srgbClr val="C00000"/>
                </a:solidFill>
                <a:ea typeface="MS PGothic" charset="-128"/>
              </a:rPr>
              <a:t> </a:t>
            </a:r>
            <a:r>
              <a:rPr lang="en-US" altLang="it-IT" sz="2000" dirty="0">
                <a:solidFill>
                  <a:srgbClr val="C00000"/>
                </a:solidFill>
                <a:ea typeface="MS PGothic" charset="-128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it-IT" sz="2000" dirty="0">
                <a:ea typeface="MS PGothic" charset="-128"/>
              </a:rPr>
              <a:t>	};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endParaRPr lang="en-US" altLang="it-IT" sz="2000" dirty="0">
              <a:ea typeface="MS PGothic" charset="-128"/>
            </a:endParaRPr>
          </a:p>
          <a:p>
            <a:pPr>
              <a:spcBef>
                <a:spcPts val="675"/>
              </a:spcBef>
            </a:pPr>
            <a:r>
              <a:rPr lang="en-US" altLang="it-IT" dirty="0">
                <a:solidFill>
                  <a:srgbClr val="FF0000"/>
                </a:solidFill>
                <a:ea typeface="MS PGothic" charset="-128"/>
              </a:rPr>
              <a:t>node </a:t>
            </a:r>
            <a:r>
              <a:rPr lang="en-US" altLang="it-IT" dirty="0" err="1">
                <a:ea typeface="MS PGothic" charset="-128"/>
              </a:rPr>
              <a:t>definisce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una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struttura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che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contiene</a:t>
            </a:r>
            <a:r>
              <a:rPr lang="en-US" altLang="it-IT" dirty="0">
                <a:ea typeface="MS PGothic" charset="-128"/>
              </a:rPr>
              <a:t> un campo </a:t>
            </a:r>
            <a:r>
              <a:rPr lang="en-US" altLang="it-IT" dirty="0" err="1">
                <a:ea typeface="MS PGothic" charset="-128"/>
              </a:rPr>
              <a:t>che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punta</a:t>
            </a:r>
            <a:r>
              <a:rPr lang="en-US" altLang="it-IT" dirty="0">
                <a:ea typeface="MS PGothic" charset="-128"/>
              </a:rPr>
              <a:t> ad un </a:t>
            </a:r>
            <a:r>
              <a:rPr lang="en-US" altLang="it-IT" dirty="0" err="1">
                <a:ea typeface="MS PGothic" charset="-128"/>
              </a:rPr>
              <a:t>altra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struttura</a:t>
            </a:r>
            <a:r>
              <a:rPr lang="en-US" altLang="it-IT" dirty="0">
                <a:ea typeface="MS PGothic" charset="-128"/>
              </a:rPr>
              <a:t> di </a:t>
            </a:r>
            <a:r>
              <a:rPr lang="en-US" altLang="it-IT" dirty="0" err="1">
                <a:ea typeface="MS PGothic" charset="-128"/>
              </a:rPr>
              <a:t>tipo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>
                <a:solidFill>
                  <a:srgbClr val="FF0000"/>
                </a:solidFill>
                <a:ea typeface="MS PGothic" charset="-128"/>
              </a:rPr>
              <a:t>node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r>
              <a:rPr lang="en-US" altLang="it-IT">
                <a:solidFill>
                  <a:srgbClr val="0070C0"/>
                </a:solidFill>
                <a:latin typeface="Arial" charset="0"/>
                <a:ea typeface="MS PGothic" charset="-128"/>
              </a:rPr>
              <a:t>Dichiarazione del tipo </a:t>
            </a:r>
            <a:r>
              <a:rPr lang="en-US" altLang="it-IT">
                <a:latin typeface="Arial" charset="0"/>
                <a:ea typeface="MS PGothic" charset="-128"/>
              </a:rPr>
              <a:t>lista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1360488"/>
            <a:ext cx="8229600" cy="45259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passo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successivo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è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quello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dichiarare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lista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it-IT" altLang="it-IT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typedef</a:t>
            </a:r>
            <a:r>
              <a:rPr lang="it-IT" altLang="it-I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it-IT" altLang="it-I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it-IT" altLang="it-I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*list;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variabile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punterà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al primo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nodo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della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list l =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NULL;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Assegnare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l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valore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NULL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indica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è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inizialmente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vuota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b="1">
                <a:solidFill>
                  <a:srgbClr val="0070C0"/>
                </a:solidFill>
                <a:latin typeface="Arial" charset="0"/>
                <a:ea typeface="MS PGothic" charset="-128"/>
              </a:rPr>
              <a:t>Creare un nodo della lista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dirty="0">
                <a:ea typeface="MS PGothic" charset="-128"/>
              </a:rPr>
              <a:t>Man </a:t>
            </a:r>
            <a:r>
              <a:rPr lang="en-US" altLang="it-IT" dirty="0" err="1">
                <a:ea typeface="MS PGothic" charset="-128"/>
              </a:rPr>
              <a:t>mano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che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costruiamo</a:t>
            </a:r>
            <a:r>
              <a:rPr lang="en-US" altLang="it-IT" dirty="0">
                <a:ea typeface="MS PGothic" charset="-128"/>
              </a:rPr>
              <a:t> la </a:t>
            </a:r>
            <a:r>
              <a:rPr lang="en-US" altLang="it-IT" dirty="0" err="1">
                <a:ea typeface="MS PGothic" charset="-128"/>
              </a:rPr>
              <a:t>lista</a:t>
            </a:r>
            <a:r>
              <a:rPr lang="en-US" altLang="it-IT" dirty="0">
                <a:ea typeface="MS PGothic" charset="-128"/>
              </a:rPr>
              <a:t>, </a:t>
            </a:r>
            <a:r>
              <a:rPr lang="en-US" altLang="it-IT" dirty="0" err="1">
                <a:ea typeface="MS PGothic" charset="-128"/>
              </a:rPr>
              <a:t>creiamo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dei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nuovi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nodi</a:t>
            </a:r>
            <a:r>
              <a:rPr lang="en-US" altLang="it-IT" dirty="0">
                <a:ea typeface="MS PGothic" charset="-128"/>
              </a:rPr>
              <a:t> da </a:t>
            </a:r>
            <a:r>
              <a:rPr lang="en-US" altLang="it-IT" dirty="0" err="1">
                <a:ea typeface="MS PGothic" charset="-128"/>
              </a:rPr>
              <a:t>aggiungere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alla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lista</a:t>
            </a:r>
            <a:endParaRPr lang="en-US" altLang="it-IT" dirty="0">
              <a:ea typeface="MS PGothic" charset="-128"/>
            </a:endParaRPr>
          </a:p>
          <a:p>
            <a:r>
              <a:rPr lang="en-US" altLang="it-IT" dirty="0">
                <a:ea typeface="MS PGothic" charset="-128"/>
              </a:rPr>
              <a:t>I </a:t>
            </a:r>
            <a:r>
              <a:rPr lang="en-US" altLang="it-IT" dirty="0" err="1">
                <a:ea typeface="MS PGothic" charset="-128"/>
              </a:rPr>
              <a:t>passi</a:t>
            </a:r>
            <a:r>
              <a:rPr lang="en-US" altLang="it-IT" dirty="0">
                <a:ea typeface="MS PGothic" charset="-128"/>
              </a:rPr>
              <a:t> per </a:t>
            </a:r>
            <a:r>
              <a:rPr lang="en-US" altLang="it-IT" dirty="0" err="1">
                <a:ea typeface="MS PGothic" charset="-128"/>
              </a:rPr>
              <a:t>creare</a:t>
            </a:r>
            <a:r>
              <a:rPr lang="en-US" altLang="it-IT" dirty="0">
                <a:ea typeface="MS PGothic" charset="-128"/>
              </a:rPr>
              <a:t> un </a:t>
            </a:r>
            <a:r>
              <a:rPr lang="en-US" altLang="it-IT" dirty="0" err="1">
                <a:ea typeface="MS PGothic" charset="-128"/>
              </a:rPr>
              <a:t>nodo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sono</a:t>
            </a:r>
            <a:r>
              <a:rPr lang="en-US" altLang="it-IT" dirty="0">
                <a:ea typeface="MS PGothic" charset="-128"/>
              </a:rPr>
              <a:t>:</a:t>
            </a:r>
          </a:p>
          <a:p>
            <a:pPr marL="914400" lvl="1" indent="-514350">
              <a:buFontTx/>
              <a:buAutoNum type="arabicPeriod"/>
            </a:pPr>
            <a:r>
              <a:rPr lang="en-US" altLang="it-IT" dirty="0" err="1">
                <a:ea typeface="MS PGothic" charset="-128"/>
              </a:rPr>
              <a:t>Allocare</a:t>
            </a:r>
            <a:r>
              <a:rPr lang="en-US" altLang="it-IT" dirty="0">
                <a:ea typeface="MS PGothic" charset="-128"/>
              </a:rPr>
              <a:t> la </a:t>
            </a:r>
            <a:r>
              <a:rPr lang="en-US" altLang="it-IT" dirty="0" err="1">
                <a:ea typeface="MS PGothic" charset="-128"/>
              </a:rPr>
              <a:t>memoria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necessaria</a:t>
            </a:r>
            <a:endParaRPr lang="en-US" altLang="it-IT" dirty="0">
              <a:ea typeface="MS PGothic" charset="-128"/>
            </a:endParaRPr>
          </a:p>
          <a:p>
            <a:pPr marL="914400" lvl="1" indent="-514350">
              <a:buFontTx/>
              <a:buAutoNum type="arabicPeriod"/>
            </a:pPr>
            <a:r>
              <a:rPr lang="en-US" altLang="it-IT" dirty="0" err="1">
                <a:ea typeface="MS PGothic" charset="-128"/>
              </a:rPr>
              <a:t>Memorizzare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i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dati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nel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nodo</a:t>
            </a:r>
            <a:endParaRPr lang="en-US" altLang="it-IT" dirty="0">
              <a:ea typeface="MS PGothic" charset="-128"/>
            </a:endParaRPr>
          </a:p>
          <a:p>
            <a:pPr marL="914400" lvl="1" indent="-514350">
              <a:buFontTx/>
              <a:buAutoNum type="arabicPeriod"/>
            </a:pPr>
            <a:r>
              <a:rPr lang="en-US" altLang="it-IT" dirty="0" err="1">
                <a:ea typeface="MS PGothic" charset="-128"/>
              </a:rPr>
              <a:t>Inserire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il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nodo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nella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lista</a:t>
            </a:r>
            <a:endParaRPr lang="en-US" altLang="it-IT" dirty="0">
              <a:ea typeface="MS PGothic" charset="-128"/>
            </a:endParaRPr>
          </a:p>
          <a:p>
            <a:r>
              <a:rPr lang="en-US" altLang="it-IT" dirty="0" err="1">
                <a:ea typeface="MS PGothic" charset="-128"/>
              </a:rPr>
              <a:t>Vediamo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i</a:t>
            </a:r>
            <a:r>
              <a:rPr lang="en-US" altLang="it-IT" dirty="0">
                <a:ea typeface="MS PGothic" charset="-128"/>
              </a:rPr>
              <a:t> </a:t>
            </a:r>
            <a:r>
              <a:rPr lang="en-US" altLang="it-IT" dirty="0" err="1">
                <a:ea typeface="MS PGothic" charset="-128"/>
              </a:rPr>
              <a:t>primi</a:t>
            </a:r>
            <a:r>
              <a:rPr lang="en-US" altLang="it-IT" dirty="0">
                <a:ea typeface="MS PGothic" charset="-128"/>
              </a:rPr>
              <a:t> due </a:t>
            </a:r>
            <a:r>
              <a:rPr lang="en-US" altLang="it-IT" dirty="0" err="1">
                <a:ea typeface="MS PGothic" charset="-128"/>
              </a:rPr>
              <a:t>passi</a:t>
            </a:r>
            <a:r>
              <a:rPr lang="en-US" altLang="it-IT" dirty="0">
                <a:ea typeface="MS PGothic" charset="-128"/>
              </a:rPr>
              <a:t> per </a:t>
            </a:r>
            <a:r>
              <a:rPr lang="en-US" altLang="it-IT" dirty="0" err="1">
                <a:ea typeface="MS PGothic" charset="-128"/>
              </a:rPr>
              <a:t>adesso</a:t>
            </a:r>
            <a:endParaRPr lang="en-US" altLang="it-IT" dirty="0">
              <a:ea typeface="MS PGothic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163513"/>
            <a:ext cx="8229600" cy="871537"/>
          </a:xfrm>
        </p:spPr>
        <p:txBody>
          <a:bodyPr/>
          <a:lstStyle/>
          <a:p>
            <a:r>
              <a:rPr lang="en-US" altLang="it-IT" b="1">
                <a:solidFill>
                  <a:srgbClr val="0070C0"/>
                </a:solidFill>
                <a:latin typeface="Arial" charset="0"/>
                <a:ea typeface="MS PGothic" charset="-128"/>
              </a:rPr>
              <a:t>Creare un nodo della lista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314325" y="1035050"/>
            <a:ext cx="8372475" cy="4127500"/>
          </a:xfrm>
        </p:spPr>
        <p:txBody>
          <a:bodyPr/>
          <a:lstStyle/>
          <a:p>
            <a:r>
              <a:rPr lang="en-US" altLang="it-IT">
                <a:ea typeface="MS PGothic" charset="-128"/>
              </a:rPr>
              <a:t>Per creare un nodo ci serve un puntatore temporaneo che punti al nodo: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it-IT" sz="2400">
                <a:ea typeface="MS PGothic" charset="-128"/>
              </a:rPr>
              <a:t>	struct node *new_node;</a:t>
            </a:r>
          </a:p>
          <a:p>
            <a:r>
              <a:rPr lang="en-US" altLang="it-IT">
                <a:ea typeface="MS PGothic" charset="-128"/>
              </a:rPr>
              <a:t>Possiamo usare malloc per allocare la memoria necessaria e salvare l’indirizzo in new_node: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it-IT" sz="2400">
                <a:ea typeface="MS PGothic" charset="-128"/>
              </a:rPr>
              <a:t>	new_node = malloc(sizeof(struct node));</a:t>
            </a:r>
          </a:p>
          <a:p>
            <a:r>
              <a:rPr lang="en-US" altLang="it-IT">
                <a:ea typeface="MS PGothic" charset="-128"/>
              </a:rPr>
              <a:t>new_node adesso punta ad un blocco di memoria che contiene la struttura di tipo node:</a:t>
            </a:r>
          </a:p>
        </p:txBody>
      </p:sp>
      <p:pic>
        <p:nvPicPr>
          <p:cNvPr id="4608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5291138"/>
            <a:ext cx="4424363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268288" y="0"/>
            <a:ext cx="8747125" cy="1371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Implementare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il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err="1">
                <a:solidFill>
                  <a:srgbClr val="0070C0"/>
                </a:solidFill>
                <a:ea typeface="MS PGothic" charset="-128"/>
              </a:rPr>
              <a:t>tipo</a:t>
            </a:r>
            <a:r>
              <a:rPr lang="en-GB" altLang="it-IT" b="1" dirty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err="1">
                <a:solidFill>
                  <a:srgbClr val="0070C0"/>
                </a:solidFill>
                <a:ea typeface="MS PGothic" charset="-128"/>
              </a:rPr>
              <a:t>astratto</a:t>
            </a:r>
            <a:r>
              <a:rPr lang="en-GB" altLang="it-IT" b="1" dirty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i="1" dirty="0" err="1">
                <a:solidFill>
                  <a:srgbClr val="0070C0"/>
                </a:solidFill>
                <a:ea typeface="MS PGothic" charset="-128"/>
              </a:rPr>
              <a:t>Lista</a:t>
            </a:r>
            <a:r>
              <a:rPr lang="en-GB" altLang="it-IT" b="1" i="1" dirty="0">
                <a:solidFill>
                  <a:srgbClr val="0070C0"/>
                </a:solidFill>
                <a:ea typeface="MS PGothic" charset="-128"/>
              </a:rPr>
              <a:t>: </a:t>
            </a:r>
            <a:r>
              <a:rPr lang="en-GB" altLang="it-IT" b="1" i="1" dirty="0">
                <a:ea typeface="MS PGothic" charset="-128"/>
              </a:rPr>
              <a:t/>
            </a:r>
            <a:br>
              <a:rPr lang="en-GB" altLang="it-IT" b="1" i="1" dirty="0">
                <a:ea typeface="MS PGothic" charset="-128"/>
              </a:rPr>
            </a:br>
            <a:r>
              <a:rPr lang="en-GB" altLang="it-IT" b="1" dirty="0">
                <a:solidFill>
                  <a:srgbClr val="800000"/>
                </a:solidFill>
                <a:ea typeface="MS PGothic" charset="-128"/>
              </a:rPr>
              <a:t>h</a:t>
            </a:r>
            <a:r>
              <a:rPr lang="en-GB" altLang="it-IT" b="1" dirty="0" smtClean="0">
                <a:solidFill>
                  <a:srgbClr val="800000"/>
                </a:solidFill>
                <a:ea typeface="MS PGothic" charset="-128"/>
              </a:rPr>
              <a:t>eader file </a:t>
            </a:r>
            <a:r>
              <a:rPr lang="en-GB" altLang="it-IT" b="1" dirty="0" err="1" smtClean="0">
                <a:solidFill>
                  <a:srgbClr val="800000"/>
                </a:solidFill>
                <a:ea typeface="MS PGothic" charset="-128"/>
              </a:rPr>
              <a:t>list.h</a:t>
            </a:r>
            <a:endParaRPr lang="en-GB" altLang="it-IT" b="1" dirty="0">
              <a:solidFill>
                <a:srgbClr val="800000"/>
              </a:solidFill>
              <a:ea typeface="MS PGothic" charset="-128"/>
            </a:endParaRPr>
          </a:p>
        </p:txBody>
      </p:sp>
      <p:sp>
        <p:nvSpPr>
          <p:cNvPr id="47109" name="AutoShape 7"/>
          <p:cNvSpPr>
            <a:spLocks noChangeArrowheads="1"/>
          </p:cNvSpPr>
          <p:nvPr/>
        </p:nvSpPr>
        <p:spPr bwMode="auto">
          <a:xfrm>
            <a:off x="322828" y="1371599"/>
            <a:ext cx="3970203" cy="5320145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// file </a:t>
            </a:r>
            <a:r>
              <a:rPr lang="it-IT" altLang="it-IT" sz="2000" b="1" dirty="0" err="1" smtClean="0">
                <a:latin typeface="Arial" charset="0"/>
              </a:rPr>
              <a:t>list.h</a:t>
            </a: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err="1">
                <a:latin typeface="Arial" charset="0"/>
              </a:rPr>
              <a:t>typedef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struct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node</a:t>
            </a:r>
            <a:r>
              <a:rPr lang="it-IT" altLang="it-IT" sz="2000" b="1" dirty="0">
                <a:latin typeface="Arial" charset="0"/>
              </a:rPr>
              <a:t> *</a:t>
            </a:r>
            <a:r>
              <a:rPr lang="it-IT" altLang="it-IT" sz="2000" b="1" dirty="0" smtClean="0">
                <a:latin typeface="Arial" charset="0"/>
              </a:rPr>
              <a:t>list;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// </a:t>
            </a:r>
            <a:r>
              <a:rPr lang="it-IT" altLang="it-IT" sz="2000" b="1" dirty="0">
                <a:latin typeface="Arial" charset="0"/>
              </a:rPr>
              <a:t>prototipi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list </a:t>
            </a:r>
            <a:r>
              <a:rPr lang="it-IT" altLang="it-IT" sz="2000" b="1" dirty="0" err="1" smtClean="0">
                <a:latin typeface="Arial" charset="0"/>
              </a:rPr>
              <a:t>newList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 err="1" smtClean="0">
                <a:latin typeface="Arial" charset="0"/>
              </a:rPr>
              <a:t>void</a:t>
            </a:r>
            <a:r>
              <a:rPr lang="it-IT" altLang="it-IT" sz="2000" b="1" dirty="0">
                <a:latin typeface="Arial" charset="0"/>
              </a:rPr>
              <a:t>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>
                <a:latin typeface="Arial" charset="0"/>
              </a:rPr>
              <a:t>int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emptyList</a:t>
            </a:r>
            <a:r>
              <a:rPr lang="it-IT" altLang="it-IT" sz="2000" b="1" dirty="0" smtClean="0">
                <a:latin typeface="Arial" charset="0"/>
              </a:rPr>
              <a:t>(list l);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list </a:t>
            </a:r>
            <a:r>
              <a:rPr lang="it-IT" altLang="it-IT" sz="2000" b="1" dirty="0" err="1">
                <a:latin typeface="Arial" charset="0"/>
              </a:rPr>
              <a:t>tailList</a:t>
            </a:r>
            <a:r>
              <a:rPr lang="it-IT" altLang="it-IT" sz="2000" b="1" dirty="0">
                <a:latin typeface="Arial" charset="0"/>
              </a:rPr>
              <a:t>(list l</a:t>
            </a:r>
            <a:r>
              <a:rPr lang="it-IT" altLang="it-IT" sz="2000" b="1" dirty="0" smtClean="0">
                <a:latin typeface="Arial" charset="0"/>
              </a:rPr>
              <a:t>);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smtClean="0">
                <a:latin typeface="Arial" charset="0"/>
              </a:rPr>
              <a:t>list </a:t>
            </a:r>
            <a:r>
              <a:rPr lang="it-IT" altLang="it-IT" sz="2000" b="1" dirty="0" err="1" smtClean="0">
                <a:latin typeface="Arial" charset="0"/>
              </a:rPr>
              <a:t>consList</a:t>
            </a:r>
            <a:r>
              <a:rPr lang="it-IT" altLang="it-IT" sz="2000" b="1" dirty="0" smtClean="0">
                <a:latin typeface="Arial" charset="0"/>
              </a:rPr>
              <a:t>(item </a:t>
            </a:r>
            <a:r>
              <a:rPr lang="it-IT" altLang="it-IT" sz="2000" b="1" dirty="0">
                <a:latin typeface="Arial" charset="0"/>
              </a:rPr>
              <a:t>val, </a:t>
            </a:r>
            <a:r>
              <a:rPr lang="it-IT" altLang="it-IT" sz="2000" b="1" dirty="0" smtClean="0">
                <a:latin typeface="Arial" charset="0"/>
              </a:rPr>
              <a:t>list l);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item </a:t>
            </a:r>
            <a:r>
              <a:rPr lang="it-IT" altLang="it-IT" sz="2000" b="1" dirty="0" err="1" smtClean="0">
                <a:latin typeface="Arial" charset="0"/>
              </a:rPr>
              <a:t>getFirst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>
                <a:latin typeface="Arial" charset="0"/>
              </a:rPr>
              <a:t>(</a:t>
            </a:r>
            <a:r>
              <a:rPr lang="it-IT" altLang="it-IT" sz="2000" b="1" dirty="0" smtClean="0">
                <a:latin typeface="Arial" charset="0"/>
              </a:rPr>
              <a:t>list l);</a:t>
            </a:r>
            <a:endParaRPr lang="it-IT" altLang="it-IT" sz="2000" b="1" dirty="0">
              <a:latin typeface="Arial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4586495" y="2699405"/>
            <a:ext cx="44289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+mn-lt"/>
              </a:rPr>
              <a:t>L’ADT </a:t>
            </a:r>
            <a:r>
              <a:rPr lang="en-US" b="1" i="1" dirty="0" err="1" smtClean="0">
                <a:solidFill>
                  <a:srgbClr val="C00000"/>
                </a:solidFill>
                <a:latin typeface="+mn-lt"/>
              </a:rPr>
              <a:t>lista</a:t>
            </a:r>
            <a:r>
              <a:rPr lang="en-US" b="1" i="1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b="1" i="1" dirty="0" err="1" smtClean="0">
                <a:solidFill>
                  <a:srgbClr val="C00000"/>
                </a:solidFill>
                <a:latin typeface="+mn-lt"/>
              </a:rPr>
              <a:t>è</a:t>
            </a:r>
            <a:r>
              <a:rPr lang="en-US" b="1" i="1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b="1" i="1" dirty="0" err="1" smtClean="0">
                <a:solidFill>
                  <a:srgbClr val="C00000"/>
                </a:solidFill>
                <a:latin typeface="+mn-lt"/>
              </a:rPr>
              <a:t>indipendente</a:t>
            </a:r>
            <a:r>
              <a:rPr lang="en-US" b="1" i="1" dirty="0" smtClean="0">
                <a:solidFill>
                  <a:srgbClr val="C00000"/>
                </a:solidFill>
                <a:latin typeface="+mn-lt"/>
              </a:rPr>
              <a:t> dal </a:t>
            </a:r>
            <a:r>
              <a:rPr lang="en-US" b="1" i="1" dirty="0" err="1" smtClean="0">
                <a:solidFill>
                  <a:srgbClr val="C00000"/>
                </a:solidFill>
                <a:latin typeface="+mn-lt"/>
              </a:rPr>
              <a:t>tipo</a:t>
            </a:r>
            <a:r>
              <a:rPr lang="en-US" b="1" i="1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b="1" i="1" dirty="0" err="1" smtClean="0">
                <a:solidFill>
                  <a:srgbClr val="C00000"/>
                </a:solidFill>
                <a:latin typeface="+mn-lt"/>
              </a:rPr>
              <a:t>degli</a:t>
            </a:r>
            <a:r>
              <a:rPr lang="en-US" b="1" i="1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b="1" i="1" dirty="0" err="1" smtClean="0">
                <a:solidFill>
                  <a:srgbClr val="C00000"/>
                </a:solidFill>
                <a:latin typeface="+mn-lt"/>
              </a:rPr>
              <a:t>elementi</a:t>
            </a:r>
            <a:r>
              <a:rPr lang="en-US" b="1" i="1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b="1" i="1" dirty="0" err="1" smtClean="0">
                <a:solidFill>
                  <a:srgbClr val="C00000"/>
                </a:solidFill>
                <a:latin typeface="+mn-lt"/>
              </a:rPr>
              <a:t>contenuti</a:t>
            </a:r>
            <a:r>
              <a:rPr lang="en-US" b="1" i="1" dirty="0" smtClean="0">
                <a:solidFill>
                  <a:srgbClr val="C00000"/>
                </a:solidFill>
                <a:latin typeface="+mn-lt"/>
              </a:rPr>
              <a:t>.</a:t>
            </a:r>
          </a:p>
          <a:p>
            <a:endParaRPr lang="en-US" b="1" i="1" dirty="0">
              <a:solidFill>
                <a:srgbClr val="C00000"/>
              </a:solidFill>
              <a:latin typeface="+mn-lt"/>
            </a:endParaRPr>
          </a:p>
          <a:p>
            <a:r>
              <a:rPr lang="en-US" b="1" i="1" dirty="0" err="1" smtClean="0">
                <a:solidFill>
                  <a:srgbClr val="C00000"/>
                </a:solidFill>
                <a:latin typeface="+mn-lt"/>
              </a:rPr>
              <a:t>Definiamo</a:t>
            </a:r>
            <a:r>
              <a:rPr lang="en-US" b="1" i="1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b="1" i="1" dirty="0" err="1" smtClean="0">
                <a:solidFill>
                  <a:srgbClr val="C00000"/>
                </a:solidFill>
                <a:latin typeface="+mn-lt"/>
              </a:rPr>
              <a:t>quindi</a:t>
            </a:r>
            <a:r>
              <a:rPr lang="en-US" b="1" i="1" dirty="0" smtClean="0">
                <a:solidFill>
                  <a:srgbClr val="C00000"/>
                </a:solidFill>
                <a:latin typeface="+mn-lt"/>
              </a:rPr>
              <a:t> un </a:t>
            </a:r>
            <a:r>
              <a:rPr lang="en-US" b="1" i="1" dirty="0" err="1" smtClean="0">
                <a:solidFill>
                  <a:srgbClr val="C00000"/>
                </a:solidFill>
                <a:latin typeface="+mn-lt"/>
              </a:rPr>
              <a:t>tipo</a:t>
            </a:r>
            <a:r>
              <a:rPr lang="en-US" b="1" i="1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b="1" i="1" dirty="0" err="1" smtClean="0">
                <a:solidFill>
                  <a:srgbClr val="C00000"/>
                </a:solidFill>
                <a:latin typeface="+mn-lt"/>
              </a:rPr>
              <a:t>generico</a:t>
            </a:r>
            <a:r>
              <a:rPr lang="en-US" b="1" i="1" dirty="0" smtClean="0">
                <a:solidFill>
                  <a:srgbClr val="C00000"/>
                </a:solidFill>
                <a:latin typeface="+mn-lt"/>
              </a:rPr>
              <a:t> item in un file </a:t>
            </a:r>
            <a:r>
              <a:rPr lang="en-US" b="1" i="1" dirty="0" err="1" smtClean="0">
                <a:solidFill>
                  <a:srgbClr val="C00000"/>
                </a:solidFill>
                <a:latin typeface="+mn-lt"/>
              </a:rPr>
              <a:t>item.h</a:t>
            </a:r>
            <a:endParaRPr lang="it-IT" b="1" i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8752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268288" y="0"/>
            <a:ext cx="8747125" cy="12192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I file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item.h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e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item.c</a:t>
            </a:r>
            <a:endParaRPr lang="en-GB" altLang="it-IT" b="1" dirty="0">
              <a:solidFill>
                <a:srgbClr val="800000"/>
              </a:solidFill>
              <a:ea typeface="MS PGothic" charset="-128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68288" y="1094509"/>
            <a:ext cx="4044949" cy="5597235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// file </a:t>
            </a:r>
            <a:r>
              <a:rPr lang="it-IT" altLang="it-IT" sz="2000" b="1" dirty="0" err="1" smtClean="0">
                <a:latin typeface="Arial" charset="0"/>
              </a:rPr>
              <a:t>item.h</a:t>
            </a:r>
            <a:r>
              <a:rPr lang="it-IT" altLang="it-IT" sz="2000" b="1" dirty="0" smtClean="0">
                <a:latin typeface="Arial" charset="0"/>
              </a:rPr>
              <a:t>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err="1">
                <a:latin typeface="Arial" charset="0"/>
              </a:rPr>
              <a:t>typedef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item;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smtClean="0">
                <a:latin typeface="Arial" charset="0"/>
              </a:rPr>
              <a:t>#</a:t>
            </a:r>
            <a:r>
              <a:rPr lang="it-IT" altLang="it-IT" sz="2000" b="1" dirty="0" err="1" smtClean="0">
                <a:latin typeface="Arial" charset="0"/>
              </a:rPr>
              <a:t>define</a:t>
            </a:r>
            <a:r>
              <a:rPr lang="it-IT" altLang="it-IT" sz="2000" b="1" dirty="0" smtClean="0">
                <a:latin typeface="Arial" charset="0"/>
              </a:rPr>
              <a:t> NULLITEM 0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smtClean="0">
                <a:latin typeface="Arial" charset="0"/>
              </a:rPr>
              <a:t>/* per semplicità in </a:t>
            </a:r>
            <a:r>
              <a:rPr lang="it-IT" altLang="it-IT" sz="2000" b="1" dirty="0">
                <a:latin typeface="Arial" charset="0"/>
              </a:rPr>
              <a:t>questo </a:t>
            </a:r>
            <a:r>
              <a:rPr lang="it-IT" altLang="it-IT" sz="2000" b="1" dirty="0" smtClean="0">
                <a:latin typeface="Arial" charset="0"/>
              </a:rPr>
              <a:t>es.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il nostro tipo item è l’insieme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degli interi positivi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NULLITEM è un elemento che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viene restituito quando la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precondizione di </a:t>
            </a:r>
            <a:r>
              <a:rPr lang="it-IT" altLang="it-IT" sz="2000" b="1" dirty="0" err="1" smtClean="0">
                <a:latin typeface="Arial" charset="0"/>
              </a:rPr>
              <a:t>getFirst</a:t>
            </a: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viene violata */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eq</a:t>
            </a:r>
            <a:r>
              <a:rPr lang="it-IT" altLang="it-IT" sz="2000" b="1" dirty="0" smtClean="0">
                <a:latin typeface="Arial" charset="0"/>
              </a:rPr>
              <a:t>(item x, item y);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err="1">
                <a:latin typeface="Arial" charset="0"/>
              </a:rPr>
              <a:t>v</a:t>
            </a:r>
            <a:r>
              <a:rPr lang="it-IT" altLang="it-IT" sz="2000" b="1" dirty="0" err="1" smtClean="0">
                <a:latin typeface="Arial" charset="0"/>
              </a:rPr>
              <a:t>oid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input_item</a:t>
            </a:r>
            <a:r>
              <a:rPr lang="it-IT" altLang="it-IT" sz="2000" b="1" dirty="0" smtClean="0">
                <a:latin typeface="Arial" charset="0"/>
              </a:rPr>
              <a:t>(item *x);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err="1" smtClean="0">
                <a:latin typeface="Arial" charset="0"/>
              </a:rPr>
              <a:t>void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output_item</a:t>
            </a:r>
            <a:r>
              <a:rPr lang="it-IT" altLang="it-IT" sz="2000" b="1" dirty="0" smtClean="0">
                <a:latin typeface="Arial" charset="0"/>
              </a:rPr>
              <a:t>(item x);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544867" y="1094509"/>
            <a:ext cx="4373562" cy="5597235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// file </a:t>
            </a:r>
            <a:r>
              <a:rPr lang="it-IT" altLang="it-IT" sz="2000" b="1" dirty="0" err="1" smtClean="0">
                <a:latin typeface="Arial" charset="0"/>
              </a:rPr>
              <a:t>item.c</a:t>
            </a:r>
            <a:r>
              <a:rPr lang="it-IT" altLang="it-IT" sz="2000" b="1" dirty="0" smtClean="0">
                <a:latin typeface="Arial" charset="0"/>
              </a:rPr>
              <a:t>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/* </a:t>
            </a:r>
            <a:r>
              <a:rPr lang="it-IT" altLang="it-IT" sz="2000" b="1" dirty="0" smtClean="0">
                <a:latin typeface="Arial" charset="0"/>
              </a:rPr>
              <a:t>il modulo contiene per ora tre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smtClean="0">
                <a:latin typeface="Arial" charset="0"/>
              </a:rPr>
              <a:t>operatori che useremo nel seguito.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smtClean="0">
                <a:latin typeface="Arial" charset="0"/>
              </a:rPr>
              <a:t>Aggiungerne altri all’occorrenza */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#include &lt;</a:t>
            </a:r>
            <a:r>
              <a:rPr lang="it-IT" altLang="it-IT" sz="2000" b="1" dirty="0" err="1" smtClean="0">
                <a:latin typeface="Arial" charset="0"/>
              </a:rPr>
              <a:t>stdio.h</a:t>
            </a:r>
            <a:r>
              <a:rPr lang="it-IT" altLang="it-IT" sz="2000" b="1" dirty="0" smtClean="0">
                <a:latin typeface="Arial" charset="0"/>
              </a:rPr>
              <a:t>&gt;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#include “</a:t>
            </a:r>
            <a:r>
              <a:rPr lang="it-IT" altLang="it-IT" sz="2000" b="1" dirty="0" err="1" smtClean="0">
                <a:latin typeface="Arial" charset="0"/>
              </a:rPr>
              <a:t>item.h</a:t>
            </a:r>
            <a:r>
              <a:rPr lang="it-IT" altLang="it-IT" sz="2000" b="1" dirty="0" smtClean="0">
                <a:latin typeface="Arial" charset="0"/>
              </a:rPr>
              <a:t>”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eq</a:t>
            </a:r>
            <a:r>
              <a:rPr lang="it-IT" altLang="it-IT" sz="2000" b="1" dirty="0" smtClean="0">
                <a:latin typeface="Arial" charset="0"/>
              </a:rPr>
              <a:t>(item x, item </a:t>
            </a:r>
            <a:r>
              <a:rPr lang="it-IT" altLang="it-IT" sz="2000" b="1" dirty="0">
                <a:latin typeface="Arial" charset="0"/>
              </a:rPr>
              <a:t>y) {</a:t>
            </a: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smtClean="0">
                <a:latin typeface="Arial" charset="0"/>
              </a:rPr>
              <a:t>   </a:t>
            </a:r>
            <a:r>
              <a:rPr lang="it-IT" altLang="it-IT" sz="2000" b="1" dirty="0" err="1" smtClean="0">
                <a:latin typeface="Arial" charset="0"/>
              </a:rPr>
              <a:t>return</a:t>
            </a:r>
            <a:r>
              <a:rPr lang="it-IT" altLang="it-IT" sz="2000" b="1" dirty="0" smtClean="0">
                <a:latin typeface="Arial" charset="0"/>
              </a:rPr>
              <a:t> x == y;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err="1" smtClean="0">
                <a:latin typeface="Arial" charset="0"/>
              </a:rPr>
              <a:t>void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input_item</a:t>
            </a:r>
            <a:r>
              <a:rPr lang="it-IT" altLang="it-IT" sz="2000" b="1" dirty="0" smtClean="0">
                <a:latin typeface="Arial" charset="0"/>
              </a:rPr>
              <a:t>(item *x) </a:t>
            </a:r>
            <a:r>
              <a:rPr lang="it-IT" altLang="it-IT" sz="2000" b="1" dirty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smtClean="0">
                <a:latin typeface="Arial" charset="0"/>
              </a:rPr>
              <a:t>     </a:t>
            </a:r>
            <a:r>
              <a:rPr lang="it-IT" altLang="it-IT" sz="2000" b="1" dirty="0" err="1" smtClean="0">
                <a:latin typeface="Arial" charset="0"/>
              </a:rPr>
              <a:t>scanf</a:t>
            </a:r>
            <a:r>
              <a:rPr lang="it-IT" altLang="it-IT" sz="2000" b="1" dirty="0" smtClean="0">
                <a:latin typeface="Arial" charset="0"/>
              </a:rPr>
              <a:t>(“%d”, x);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}</a:t>
            </a:r>
            <a:r>
              <a:rPr lang="it-IT" altLang="it-IT" sz="2000" b="1" dirty="0" smtClean="0">
                <a:latin typeface="Arial" charset="0"/>
              </a:rPr>
              <a:t>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err="1" smtClean="0">
                <a:latin typeface="Arial" charset="0"/>
              </a:rPr>
              <a:t>void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output_item</a:t>
            </a:r>
            <a:r>
              <a:rPr lang="it-IT" altLang="it-IT" sz="2000" b="1" dirty="0" smtClean="0">
                <a:latin typeface="Arial" charset="0"/>
              </a:rPr>
              <a:t>(item x</a:t>
            </a:r>
            <a:r>
              <a:rPr lang="it-IT" altLang="it-IT" sz="2000" b="1" dirty="0">
                <a:latin typeface="Arial" charset="0"/>
              </a:rPr>
              <a:t>)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smtClean="0">
                <a:latin typeface="Arial" charset="0"/>
              </a:rPr>
              <a:t>      </a:t>
            </a:r>
            <a:r>
              <a:rPr lang="it-IT" altLang="it-IT" sz="2000" b="1" dirty="0" err="1" smtClean="0">
                <a:latin typeface="Arial" charset="0"/>
              </a:rPr>
              <a:t>printf</a:t>
            </a:r>
            <a:r>
              <a:rPr lang="it-IT" altLang="it-IT" sz="2000" b="1" dirty="0">
                <a:latin typeface="Arial" charset="0"/>
              </a:rPr>
              <a:t>(“%</a:t>
            </a:r>
            <a:r>
              <a:rPr lang="it-IT" altLang="it-IT" sz="2000" b="1" dirty="0" smtClean="0">
                <a:latin typeface="Arial" charset="0"/>
              </a:rPr>
              <a:t>d”, </a:t>
            </a:r>
            <a:r>
              <a:rPr lang="it-IT" altLang="it-IT" sz="2000" b="1" dirty="0">
                <a:latin typeface="Arial" charset="0"/>
              </a:rPr>
              <a:t>x);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}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88423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Il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tipo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err="1">
                <a:solidFill>
                  <a:srgbClr val="0070C0"/>
                </a:solidFill>
                <a:ea typeface="MS PGothic" charset="-128"/>
              </a:rPr>
              <a:t>astratto</a:t>
            </a:r>
            <a:r>
              <a:rPr lang="en-GB" altLang="it-IT" b="1" dirty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i="1" dirty="0" err="1">
                <a:solidFill>
                  <a:srgbClr val="0070C0"/>
                </a:solidFill>
                <a:ea typeface="MS PGothic" charset="-128"/>
              </a:rPr>
              <a:t>Lista</a:t>
            </a:r>
            <a:endParaRPr lang="en-GB" altLang="it-IT" b="1" i="1" dirty="0">
              <a:solidFill>
                <a:srgbClr val="0070C0"/>
              </a:solidFill>
              <a:ea typeface="MS PGothic" charset="-128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1463"/>
            <a:ext cx="8218488" cy="469265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400" dirty="0" err="1">
                <a:ea typeface="MS PGothic" charset="-128"/>
              </a:rPr>
              <a:t>Una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b="1" i="1" dirty="0" err="1">
                <a:solidFill>
                  <a:srgbClr val="C00000"/>
                </a:solidFill>
                <a:ea typeface="MS PGothic" charset="-128"/>
              </a:rPr>
              <a:t>lista</a:t>
            </a:r>
            <a:r>
              <a:rPr lang="en-GB" altLang="it-IT" sz="2400" b="1" i="1" dirty="0">
                <a:solidFill>
                  <a:srgbClr val="C00000"/>
                </a:solidFill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è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una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sequenza</a:t>
            </a:r>
            <a:r>
              <a:rPr lang="en-GB" altLang="it-IT" sz="2400" dirty="0">
                <a:ea typeface="MS PGothic" charset="-128"/>
              </a:rPr>
              <a:t> di </a:t>
            </a:r>
            <a:r>
              <a:rPr lang="en-GB" altLang="it-IT" sz="2400" dirty="0" err="1">
                <a:ea typeface="MS PGothic" charset="-128"/>
              </a:rPr>
              <a:t>elementi</a:t>
            </a:r>
            <a:r>
              <a:rPr lang="en-GB" altLang="it-IT" sz="2400" dirty="0">
                <a:ea typeface="MS PGothic" charset="-128"/>
              </a:rPr>
              <a:t> di un </a:t>
            </a:r>
            <a:r>
              <a:rPr lang="en-GB" altLang="it-IT" sz="2400" dirty="0" err="1" smtClean="0">
                <a:ea typeface="MS PGothic" charset="-128"/>
              </a:rPr>
              <a:t>determinato</a:t>
            </a:r>
            <a:r>
              <a:rPr lang="en-GB" altLang="it-IT" sz="2400" dirty="0" smtClean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tipo</a:t>
            </a:r>
            <a:r>
              <a:rPr lang="en-GB" altLang="it-IT" sz="2400" dirty="0">
                <a:ea typeface="MS PGothic" charset="-128"/>
              </a:rPr>
              <a:t>, in cui </a:t>
            </a:r>
            <a:r>
              <a:rPr lang="en-GB" altLang="it-IT" sz="2400" dirty="0" err="1">
                <a:ea typeface="MS PGothic" charset="-128"/>
              </a:rPr>
              <a:t>è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possibile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aggiungere</a:t>
            </a:r>
            <a:r>
              <a:rPr lang="en-GB" altLang="it-IT" sz="2400" dirty="0">
                <a:ea typeface="MS PGothic" charset="-128"/>
              </a:rPr>
              <a:t> o </a:t>
            </a:r>
            <a:r>
              <a:rPr lang="en-GB" altLang="it-IT" sz="2400" dirty="0" err="1">
                <a:ea typeface="MS PGothic" charset="-128"/>
              </a:rPr>
              <a:t>togliere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elementi</a:t>
            </a:r>
            <a:r>
              <a:rPr lang="en-GB" altLang="it-IT" sz="2400" dirty="0">
                <a:ea typeface="MS PGothic" charset="-128"/>
              </a:rPr>
              <a:t>.</a:t>
            </a:r>
          </a:p>
          <a:p>
            <a:pPr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it-IT" sz="2400" dirty="0">
              <a:ea typeface="MS PGothic" charset="-128"/>
            </a:endParaRPr>
          </a:p>
          <a:p>
            <a:pPr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400" dirty="0">
                <a:ea typeface="MS PGothic" charset="-128"/>
              </a:rPr>
              <a:t>Per far </a:t>
            </a:r>
            <a:r>
              <a:rPr lang="en-GB" altLang="it-IT" sz="2400" dirty="0" err="1">
                <a:ea typeface="MS PGothic" charset="-128"/>
              </a:rPr>
              <a:t>questo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occorre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specificare</a:t>
            </a:r>
            <a:r>
              <a:rPr lang="en-GB" altLang="it-IT" sz="2400" dirty="0">
                <a:ea typeface="MS PGothic" charset="-128"/>
              </a:rPr>
              <a:t> la </a:t>
            </a:r>
            <a:r>
              <a:rPr lang="en-GB" altLang="it-IT" sz="2400" i="1" dirty="0" err="1">
                <a:ea typeface="MS PGothic" charset="-128"/>
              </a:rPr>
              <a:t>posizione</a:t>
            </a:r>
            <a:r>
              <a:rPr lang="en-GB" altLang="it-IT" sz="2400" i="1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relativa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all’interno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della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sequenza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nella</a:t>
            </a:r>
            <a:r>
              <a:rPr lang="en-GB" altLang="it-IT" sz="2400" dirty="0">
                <a:ea typeface="MS PGothic" charset="-128"/>
              </a:rPr>
              <a:t> quale </a:t>
            </a:r>
            <a:r>
              <a:rPr lang="en-GB" altLang="it-IT" sz="2400" dirty="0" err="1">
                <a:ea typeface="MS PGothic" charset="-128"/>
              </a:rPr>
              <a:t>il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nuovo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elemento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va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aggiunto</a:t>
            </a:r>
            <a:r>
              <a:rPr lang="en-GB" altLang="it-IT" sz="2400" dirty="0">
                <a:ea typeface="MS PGothic" charset="-128"/>
              </a:rPr>
              <a:t> o </a:t>
            </a:r>
            <a:r>
              <a:rPr lang="en-GB" altLang="it-IT" sz="2400" dirty="0" err="1">
                <a:ea typeface="MS PGothic" charset="-128"/>
              </a:rPr>
              <a:t>nella</a:t>
            </a:r>
            <a:r>
              <a:rPr lang="en-GB" altLang="it-IT" sz="2400" dirty="0">
                <a:ea typeface="MS PGothic" charset="-128"/>
              </a:rPr>
              <a:t> quale </a:t>
            </a:r>
            <a:r>
              <a:rPr lang="en-GB" altLang="it-IT" sz="2400" dirty="0" err="1">
                <a:ea typeface="MS PGothic" charset="-128"/>
              </a:rPr>
              <a:t>il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vecchio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elemento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va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tolto</a:t>
            </a:r>
            <a:r>
              <a:rPr lang="en-GB" altLang="it-IT" sz="2400" dirty="0">
                <a:ea typeface="MS PGothic" charset="-128"/>
              </a:rPr>
              <a:t>.</a:t>
            </a:r>
          </a:p>
          <a:p>
            <a:pPr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it-IT" sz="2400" dirty="0">
              <a:ea typeface="MS PGothic" charset="-128"/>
            </a:endParaRPr>
          </a:p>
          <a:p>
            <a:pPr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400" dirty="0">
                <a:ea typeface="MS PGothic" charset="-128"/>
              </a:rPr>
              <a:t>A </a:t>
            </a:r>
            <a:r>
              <a:rPr lang="en-GB" altLang="it-IT" sz="2400" dirty="0" err="1">
                <a:ea typeface="MS PGothic" charset="-128"/>
              </a:rPr>
              <a:t>differenza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dell’array</a:t>
            </a:r>
            <a:r>
              <a:rPr lang="en-GB" altLang="it-IT" sz="2400" dirty="0">
                <a:ea typeface="MS PGothic" charset="-128"/>
              </a:rPr>
              <a:t>, </a:t>
            </a:r>
            <a:r>
              <a:rPr lang="en-GB" altLang="it-IT" sz="2400" dirty="0" err="1">
                <a:ea typeface="MS PGothic" charset="-128"/>
              </a:rPr>
              <a:t>che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è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una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struttura</a:t>
            </a:r>
            <a:r>
              <a:rPr lang="en-GB" altLang="it-IT" sz="2400" dirty="0">
                <a:ea typeface="MS PGothic" charset="-128"/>
              </a:rPr>
              <a:t> a </a:t>
            </a:r>
            <a:r>
              <a:rPr lang="en-GB" altLang="it-IT" sz="2400" dirty="0" err="1">
                <a:ea typeface="MS PGothic" charset="-128"/>
              </a:rPr>
              <a:t>dimensione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fissa</a:t>
            </a:r>
            <a:r>
              <a:rPr lang="en-GB" altLang="it-IT" sz="2400" dirty="0">
                <a:ea typeface="MS PGothic" charset="-128"/>
              </a:rPr>
              <a:t> dove </a:t>
            </a:r>
            <a:r>
              <a:rPr lang="en-GB" altLang="it-IT" sz="2400" dirty="0" err="1">
                <a:ea typeface="MS PGothic" charset="-128"/>
              </a:rPr>
              <a:t>è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possibile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accedere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i="1" dirty="0" err="1">
                <a:ea typeface="MS PGothic" charset="-128"/>
              </a:rPr>
              <a:t>direttamente</a:t>
            </a:r>
            <a:r>
              <a:rPr lang="en-GB" altLang="it-IT" sz="2400" i="1" dirty="0">
                <a:ea typeface="MS PGothic" charset="-128"/>
              </a:rPr>
              <a:t> </a:t>
            </a:r>
            <a:r>
              <a:rPr lang="en-GB" altLang="it-IT" sz="2400" dirty="0">
                <a:ea typeface="MS PGothic" charset="-128"/>
              </a:rPr>
              <a:t>ad </a:t>
            </a:r>
            <a:r>
              <a:rPr lang="en-GB" altLang="it-IT" sz="2400" i="1" dirty="0" err="1">
                <a:ea typeface="MS PGothic" charset="-128"/>
              </a:rPr>
              <a:t>ogni</a:t>
            </a:r>
            <a:r>
              <a:rPr lang="en-GB" altLang="it-IT" sz="2400" i="1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elemento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specificandone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l’indice</a:t>
            </a:r>
            <a:r>
              <a:rPr lang="en-GB" altLang="it-IT" sz="2400" dirty="0">
                <a:ea typeface="MS PGothic" charset="-128"/>
              </a:rPr>
              <a:t>, la </a:t>
            </a:r>
            <a:r>
              <a:rPr lang="en-GB" altLang="it-IT" sz="2400" dirty="0" err="1">
                <a:ea typeface="MS PGothic" charset="-128"/>
              </a:rPr>
              <a:t>lista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è</a:t>
            </a:r>
            <a:r>
              <a:rPr lang="en-GB" altLang="it-IT" sz="2400" dirty="0">
                <a:ea typeface="MS PGothic" charset="-128"/>
              </a:rPr>
              <a:t> a </a:t>
            </a:r>
            <a:r>
              <a:rPr lang="en-GB" altLang="it-IT" sz="2400" i="1" dirty="0" err="1">
                <a:ea typeface="MS PGothic" charset="-128"/>
              </a:rPr>
              <a:t>dimensione</a:t>
            </a:r>
            <a:r>
              <a:rPr lang="en-GB" altLang="it-IT" sz="2400" i="1" dirty="0">
                <a:ea typeface="MS PGothic" charset="-128"/>
              </a:rPr>
              <a:t> </a:t>
            </a:r>
            <a:r>
              <a:rPr lang="en-GB" altLang="it-IT" sz="2400" i="1" dirty="0" err="1">
                <a:ea typeface="MS PGothic" charset="-128"/>
              </a:rPr>
              <a:t>variabile</a:t>
            </a:r>
            <a:r>
              <a:rPr lang="en-GB" altLang="it-IT" sz="2400" i="1" dirty="0">
                <a:ea typeface="MS PGothic" charset="-128"/>
              </a:rPr>
              <a:t> </a:t>
            </a:r>
            <a:r>
              <a:rPr lang="en-GB" altLang="it-IT" sz="2400" dirty="0">
                <a:ea typeface="MS PGothic" charset="-128"/>
              </a:rPr>
              <a:t>e </a:t>
            </a:r>
            <a:r>
              <a:rPr lang="en-GB" altLang="it-IT" sz="2400" dirty="0" err="1">
                <a:ea typeface="MS PGothic" charset="-128"/>
              </a:rPr>
              <a:t>si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può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accedere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direttamente</a:t>
            </a:r>
            <a:r>
              <a:rPr lang="en-GB" altLang="it-IT" sz="2400" dirty="0">
                <a:ea typeface="MS PGothic" charset="-128"/>
              </a:rPr>
              <a:t> solo al </a:t>
            </a:r>
            <a:r>
              <a:rPr lang="en-GB" altLang="it-IT" sz="2400" b="1" i="1" dirty="0">
                <a:ea typeface="MS PGothic" charset="-128"/>
              </a:rPr>
              <a:t>primo </a:t>
            </a:r>
            <a:r>
              <a:rPr lang="en-GB" altLang="it-IT" sz="2400" dirty="0" err="1">
                <a:ea typeface="MS PGothic" charset="-128"/>
              </a:rPr>
              <a:t>elemento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della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lista</a:t>
            </a:r>
            <a:r>
              <a:rPr lang="en-GB" altLang="it-IT" sz="2400" dirty="0">
                <a:ea typeface="MS PGothic" charset="-128"/>
              </a:rPr>
              <a:t>.</a:t>
            </a:r>
          </a:p>
          <a:p>
            <a:pPr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it-IT" sz="2400" dirty="0">
              <a:ea typeface="MS PGothic" charset="-128"/>
            </a:endParaRPr>
          </a:p>
          <a:p>
            <a:pPr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400" dirty="0">
                <a:ea typeface="MS PGothic" charset="-128"/>
              </a:rPr>
              <a:t>Per </a:t>
            </a:r>
            <a:r>
              <a:rPr lang="en-GB" altLang="it-IT" sz="2400" dirty="0" err="1">
                <a:ea typeface="MS PGothic" charset="-128"/>
              </a:rPr>
              <a:t>accedere</a:t>
            </a:r>
            <a:r>
              <a:rPr lang="en-GB" altLang="it-IT" sz="2400" dirty="0">
                <a:ea typeface="MS PGothic" charset="-128"/>
              </a:rPr>
              <a:t> ad un </a:t>
            </a:r>
            <a:r>
              <a:rPr lang="en-GB" altLang="it-IT" sz="2400" dirty="0" err="1">
                <a:ea typeface="MS PGothic" charset="-128"/>
              </a:rPr>
              <a:t>generico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elemento</a:t>
            </a:r>
            <a:r>
              <a:rPr lang="en-GB" altLang="it-IT" sz="2400" dirty="0">
                <a:ea typeface="MS PGothic" charset="-128"/>
              </a:rPr>
              <a:t>, </a:t>
            </a:r>
            <a:r>
              <a:rPr lang="en-GB" altLang="it-IT" sz="2400" dirty="0" err="1">
                <a:ea typeface="MS PGothic" charset="-128"/>
              </a:rPr>
              <a:t>occorre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b="1" i="1" dirty="0" err="1">
                <a:ea typeface="MS PGothic" charset="-128"/>
              </a:rPr>
              <a:t>scandire</a:t>
            </a:r>
            <a:r>
              <a:rPr lang="en-GB" altLang="it-IT" sz="2400" b="1" i="1" dirty="0">
                <a:ea typeface="MS PGothic" charset="-128"/>
              </a:rPr>
              <a:t> </a:t>
            </a:r>
            <a:r>
              <a:rPr lang="en-GB" altLang="it-IT" sz="2400" b="1" i="1" dirty="0" err="1">
                <a:ea typeface="MS PGothic" charset="-128"/>
              </a:rPr>
              <a:t>sequenzialmente</a:t>
            </a:r>
            <a:r>
              <a:rPr lang="en-GB" altLang="it-IT" sz="2400" b="1" i="1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gli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elementi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della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lista</a:t>
            </a:r>
            <a:r>
              <a:rPr lang="en-GB" altLang="it-IT" sz="2400" dirty="0">
                <a:ea typeface="MS PGothic" charset="-128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AutoShape 6"/>
          <p:cNvSpPr>
            <a:spLocks noChangeArrowheads="1"/>
          </p:cNvSpPr>
          <p:nvPr/>
        </p:nvSpPr>
        <p:spPr bwMode="auto">
          <a:xfrm>
            <a:off x="268288" y="1604077"/>
            <a:ext cx="3056803" cy="5104370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#include &lt;</a:t>
            </a:r>
            <a:r>
              <a:rPr lang="it-IT" altLang="it-IT" sz="2000" b="1" dirty="0" err="1">
                <a:latin typeface="Arial" charset="0"/>
              </a:rPr>
              <a:t>stdio.h</a:t>
            </a:r>
            <a:r>
              <a:rPr lang="it-IT" altLang="it-IT" sz="2000" b="1" dirty="0">
                <a:latin typeface="Arial" charset="0"/>
              </a:rPr>
              <a:t>&gt;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#include &lt;</a:t>
            </a:r>
            <a:r>
              <a:rPr lang="it-IT" altLang="it-IT" sz="2000" b="1" dirty="0" err="1">
                <a:latin typeface="Arial" charset="0"/>
              </a:rPr>
              <a:t>stdlib.h</a:t>
            </a:r>
            <a:r>
              <a:rPr lang="it-IT" altLang="it-IT" sz="2000" b="1" dirty="0">
                <a:latin typeface="Arial" charset="0"/>
              </a:rPr>
              <a:t>&gt;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#include “</a:t>
            </a:r>
            <a:r>
              <a:rPr lang="it-IT" altLang="it-IT" sz="2000" b="1" dirty="0" err="1">
                <a:latin typeface="Arial" charset="0"/>
              </a:rPr>
              <a:t>item.h</a:t>
            </a:r>
            <a:r>
              <a:rPr lang="it-IT" altLang="it-IT" sz="2000" b="1" dirty="0">
                <a:latin typeface="Arial" charset="0"/>
              </a:rPr>
              <a:t>” </a:t>
            </a: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#include “</a:t>
            </a:r>
            <a:r>
              <a:rPr lang="it-IT" altLang="it-IT" sz="2000" b="1" dirty="0" err="1" smtClean="0">
                <a:latin typeface="Arial" charset="0"/>
              </a:rPr>
              <a:t>list.h</a:t>
            </a:r>
            <a:r>
              <a:rPr lang="it-IT" altLang="it-IT" sz="2000" b="1" dirty="0" smtClean="0">
                <a:latin typeface="Arial" charset="0"/>
              </a:rPr>
              <a:t>”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 smtClean="0">
                <a:latin typeface="Arial" charset="0"/>
              </a:rPr>
              <a:t>struct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node</a:t>
            </a:r>
            <a:r>
              <a:rPr lang="it-IT" altLang="it-IT" sz="2000" b="1" dirty="0">
                <a:latin typeface="Arial" charset="0"/>
              </a:rPr>
              <a:t>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</a:t>
            </a:r>
            <a:r>
              <a:rPr lang="it-IT" altLang="it-IT" sz="2000" b="1" dirty="0" smtClean="0">
                <a:latin typeface="Arial" charset="0"/>
              </a:rPr>
              <a:t>item </a:t>
            </a:r>
            <a:r>
              <a:rPr lang="it-IT" altLang="it-IT" sz="2000" b="1" dirty="0" err="1">
                <a:latin typeface="Arial" charset="0"/>
              </a:rPr>
              <a:t>value</a:t>
            </a:r>
            <a:r>
              <a:rPr lang="it-IT" altLang="it-IT" sz="2000" b="1" dirty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</a:t>
            </a:r>
            <a:r>
              <a:rPr lang="it-IT" altLang="it-IT" sz="2000" b="1" dirty="0" err="1">
                <a:latin typeface="Arial" charset="0"/>
              </a:rPr>
              <a:t>struct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node</a:t>
            </a:r>
            <a:r>
              <a:rPr lang="it-IT" altLang="it-IT" sz="2000" b="1" dirty="0">
                <a:latin typeface="Arial" charset="0"/>
              </a:rPr>
              <a:t> *</a:t>
            </a:r>
            <a:r>
              <a:rPr lang="it-IT" altLang="it-IT" sz="2000" b="1" dirty="0" err="1">
                <a:latin typeface="Arial" charset="0"/>
              </a:rPr>
              <a:t>next</a:t>
            </a:r>
            <a:r>
              <a:rPr lang="it-IT" altLang="it-IT" sz="2000" b="1" dirty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};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list </a:t>
            </a:r>
            <a:r>
              <a:rPr lang="it-IT" altLang="it-IT" sz="2000" b="1" dirty="0" err="1" smtClean="0">
                <a:latin typeface="Arial" charset="0"/>
              </a:rPr>
              <a:t>newList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 err="1" smtClean="0">
                <a:latin typeface="Arial" charset="0"/>
              </a:rPr>
              <a:t>void</a:t>
            </a:r>
            <a:r>
              <a:rPr lang="it-IT" altLang="it-IT" sz="2000" b="1" dirty="0">
                <a:latin typeface="Arial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</a:t>
            </a:r>
            <a:r>
              <a:rPr lang="it-IT" altLang="it-IT" sz="2000" b="1" dirty="0" err="1">
                <a:latin typeface="Arial" charset="0"/>
              </a:rPr>
              <a:t>return</a:t>
            </a:r>
            <a:r>
              <a:rPr lang="it-IT" altLang="it-IT" sz="2000" b="1" dirty="0">
                <a:latin typeface="Arial" charset="0"/>
              </a:rPr>
              <a:t> NULL;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}</a:t>
            </a:r>
            <a:endParaRPr lang="it-IT" altLang="it-IT" sz="2000" b="1" dirty="0">
              <a:latin typeface="Arial" charset="0"/>
            </a:endParaRPr>
          </a:p>
        </p:txBody>
      </p:sp>
      <p:sp>
        <p:nvSpPr>
          <p:cNvPr id="49157" name="AutoShape 7"/>
          <p:cNvSpPr>
            <a:spLocks noChangeArrowheads="1"/>
          </p:cNvSpPr>
          <p:nvPr/>
        </p:nvSpPr>
        <p:spPr bwMode="auto">
          <a:xfrm>
            <a:off x="3616037" y="1604076"/>
            <a:ext cx="5204114" cy="5073815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emptyList</a:t>
            </a:r>
            <a:r>
              <a:rPr lang="it-IT" altLang="it-IT" sz="2000" b="1" dirty="0" smtClean="0">
                <a:latin typeface="Arial" charset="0"/>
              </a:rPr>
              <a:t>(list l)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smtClean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</a:t>
            </a:r>
            <a:r>
              <a:rPr lang="it-IT" altLang="it-IT" sz="2000" b="1" dirty="0" err="1" smtClean="0">
                <a:latin typeface="Arial" charset="0"/>
              </a:rPr>
              <a:t>return</a:t>
            </a:r>
            <a:r>
              <a:rPr lang="it-IT" altLang="it-IT" sz="2000" b="1" dirty="0" smtClean="0">
                <a:latin typeface="Arial" charset="0"/>
              </a:rPr>
              <a:t> l == NULL;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list </a:t>
            </a:r>
            <a:r>
              <a:rPr lang="it-IT" altLang="it-IT" sz="2000" b="1" dirty="0" err="1" smtClean="0">
                <a:latin typeface="Arial" charset="0"/>
              </a:rPr>
              <a:t>consList</a:t>
            </a:r>
            <a:r>
              <a:rPr lang="it-IT" altLang="it-IT" sz="2000" b="1" dirty="0" smtClean="0">
                <a:latin typeface="Arial" charset="0"/>
              </a:rPr>
              <a:t>(item </a:t>
            </a:r>
            <a:r>
              <a:rPr lang="it-IT" altLang="it-IT" sz="2000" b="1" dirty="0">
                <a:latin typeface="Arial" charset="0"/>
              </a:rPr>
              <a:t>val, </a:t>
            </a:r>
            <a:r>
              <a:rPr lang="it-IT" altLang="it-IT" sz="2000" b="1" dirty="0" smtClean="0">
                <a:latin typeface="Arial" charset="0"/>
              </a:rPr>
              <a:t>list l)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</a:t>
            </a:r>
            <a:r>
              <a:rPr lang="it-IT" altLang="it-IT" sz="2000" b="1" dirty="0" err="1" smtClean="0">
                <a:latin typeface="Arial" charset="0"/>
              </a:rPr>
              <a:t>struct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node</a:t>
            </a:r>
            <a:r>
              <a:rPr lang="it-IT" altLang="it-IT" sz="2000" b="1" dirty="0" smtClean="0">
                <a:latin typeface="Arial" charset="0"/>
              </a:rPr>
              <a:t> *nuovo</a:t>
            </a:r>
            <a:r>
              <a:rPr lang="it-IT" altLang="it-IT" sz="2000" b="1" dirty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nuovo = </a:t>
            </a:r>
            <a:r>
              <a:rPr lang="it-IT" altLang="it-IT" sz="2000" b="1" dirty="0" err="1">
                <a:latin typeface="Arial" charset="0"/>
              </a:rPr>
              <a:t>malloc</a:t>
            </a:r>
            <a:r>
              <a:rPr lang="it-IT" altLang="it-IT" sz="2000" b="1" dirty="0">
                <a:latin typeface="Arial" charset="0"/>
              </a:rPr>
              <a:t> (</a:t>
            </a:r>
            <a:r>
              <a:rPr lang="it-IT" altLang="it-IT" sz="2000" b="1" dirty="0" err="1" smtClean="0">
                <a:latin typeface="Arial" charset="0"/>
              </a:rPr>
              <a:t>sizeof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 err="1" smtClean="0">
                <a:latin typeface="Arial" charset="0"/>
              </a:rPr>
              <a:t>struct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node</a:t>
            </a:r>
            <a:r>
              <a:rPr lang="it-IT" altLang="it-IT" sz="2000" b="1" dirty="0">
                <a:latin typeface="Arial" charset="0"/>
              </a:rPr>
              <a:t>));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      </a:t>
            </a:r>
            <a:r>
              <a:rPr lang="it-IT" altLang="it-IT" sz="2000" b="1" dirty="0" err="1">
                <a:latin typeface="Arial" charset="0"/>
              </a:rPr>
              <a:t>if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(nuovo != NULL) {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</a:t>
            </a:r>
            <a:r>
              <a:rPr lang="it-IT" altLang="it-IT" sz="2000" b="1" dirty="0" smtClean="0">
                <a:latin typeface="Arial" charset="0"/>
              </a:rPr>
              <a:t>	nuovo-</a:t>
            </a:r>
            <a:r>
              <a:rPr lang="it-IT" altLang="it-IT" sz="2000" b="1" dirty="0">
                <a:latin typeface="Arial" charset="0"/>
              </a:rPr>
              <a:t>&gt;</a:t>
            </a:r>
            <a:r>
              <a:rPr lang="it-IT" altLang="it-IT" sz="2000" b="1" dirty="0" err="1">
                <a:latin typeface="Arial" charset="0"/>
              </a:rPr>
              <a:t>value</a:t>
            </a:r>
            <a:r>
              <a:rPr lang="it-IT" altLang="it-IT" sz="2000" b="1" dirty="0">
                <a:latin typeface="Arial" charset="0"/>
              </a:rPr>
              <a:t> = val;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</a:t>
            </a:r>
            <a:r>
              <a:rPr lang="it-IT" altLang="it-IT" sz="2000" b="1" dirty="0" smtClean="0">
                <a:latin typeface="Arial" charset="0"/>
              </a:rPr>
              <a:t>	nuovo-</a:t>
            </a:r>
            <a:r>
              <a:rPr lang="it-IT" altLang="it-IT" sz="2000" b="1" dirty="0">
                <a:latin typeface="Arial" charset="0"/>
              </a:rPr>
              <a:t>&gt;</a:t>
            </a:r>
            <a:r>
              <a:rPr lang="it-IT" altLang="it-IT" sz="2000" b="1" dirty="0" err="1">
                <a:latin typeface="Arial" charset="0"/>
              </a:rPr>
              <a:t>next</a:t>
            </a:r>
            <a:r>
              <a:rPr lang="it-IT" altLang="it-IT" sz="2000" b="1" dirty="0">
                <a:latin typeface="Arial" charset="0"/>
              </a:rPr>
              <a:t> = </a:t>
            </a:r>
            <a:r>
              <a:rPr lang="it-IT" altLang="it-IT" sz="2000" b="1" dirty="0" smtClean="0">
                <a:latin typeface="Arial" charset="0"/>
              </a:rPr>
              <a:t>l;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	</a:t>
            </a:r>
            <a:r>
              <a:rPr lang="it-IT" altLang="it-IT" sz="2000" b="1" dirty="0" smtClean="0">
                <a:latin typeface="Arial" charset="0"/>
              </a:rPr>
              <a:t>l = nuovo;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	</a:t>
            </a:r>
            <a:r>
              <a:rPr lang="it-IT" altLang="it-IT" sz="2000" b="1" dirty="0" smtClean="0">
                <a:latin typeface="Arial" charset="0"/>
              </a:rPr>
              <a:t>}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</a:t>
            </a:r>
            <a:r>
              <a:rPr lang="it-IT" altLang="it-IT" sz="2000" b="1" dirty="0" err="1">
                <a:latin typeface="Arial" charset="0"/>
              </a:rPr>
              <a:t>return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l;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Implementare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il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err="1">
                <a:solidFill>
                  <a:srgbClr val="0070C0"/>
                </a:solidFill>
                <a:ea typeface="MS PGothic" charset="-128"/>
              </a:rPr>
              <a:t>tipo</a:t>
            </a:r>
            <a:r>
              <a:rPr lang="en-GB" altLang="it-IT" b="1" dirty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err="1">
                <a:solidFill>
                  <a:srgbClr val="0070C0"/>
                </a:solidFill>
                <a:ea typeface="MS PGothic" charset="-128"/>
              </a:rPr>
              <a:t>astratto</a:t>
            </a:r>
            <a:r>
              <a:rPr lang="en-GB" altLang="it-IT" b="1" dirty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i="1" dirty="0" err="1">
                <a:solidFill>
                  <a:srgbClr val="0070C0"/>
                </a:solidFill>
                <a:ea typeface="MS PGothic" charset="-128"/>
              </a:rPr>
              <a:t>Lista</a:t>
            </a:r>
            <a:r>
              <a:rPr lang="en-GB" altLang="it-IT" b="1" i="1" dirty="0">
                <a:solidFill>
                  <a:srgbClr val="0070C0"/>
                </a:solidFill>
                <a:ea typeface="MS PGothic" charset="-128"/>
              </a:rPr>
              <a:t>: </a:t>
            </a:r>
            <a:r>
              <a:rPr lang="en-GB" altLang="it-IT" b="1" i="1" dirty="0">
                <a:ea typeface="MS PGothic" charset="-128"/>
              </a:rPr>
              <a:t/>
            </a:r>
            <a:br>
              <a:rPr lang="en-GB" altLang="it-IT" b="1" i="1" dirty="0">
                <a:ea typeface="MS PGothic" charset="-128"/>
              </a:rPr>
            </a:br>
            <a:r>
              <a:rPr lang="en-GB" altLang="it-IT" b="1" dirty="0" smtClean="0">
                <a:solidFill>
                  <a:srgbClr val="800000"/>
                </a:solidFill>
                <a:ea typeface="MS PGothic" charset="-128"/>
              </a:rPr>
              <a:t>file </a:t>
            </a:r>
            <a:r>
              <a:rPr lang="en-GB" altLang="it-IT" b="1" dirty="0" err="1" smtClean="0">
                <a:solidFill>
                  <a:srgbClr val="800000"/>
                </a:solidFill>
                <a:ea typeface="MS PGothic" charset="-128"/>
              </a:rPr>
              <a:t>list.c</a:t>
            </a:r>
            <a:endParaRPr lang="en-GB" altLang="it-IT" dirty="0">
              <a:ea typeface="MS PGothic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68288" y="154981"/>
            <a:ext cx="8747125" cy="1371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smtClean="0">
                <a:solidFill>
                  <a:srgbClr val="800000"/>
                </a:solidFill>
                <a:ea typeface="MS PGothic" charset="-128"/>
              </a:rPr>
              <a:t>file </a:t>
            </a:r>
            <a:r>
              <a:rPr lang="en-GB" altLang="it-IT" b="1" dirty="0" err="1" smtClean="0">
                <a:solidFill>
                  <a:srgbClr val="800000"/>
                </a:solidFill>
                <a:ea typeface="MS PGothic" charset="-128"/>
              </a:rPr>
              <a:t>list.c</a:t>
            </a:r>
            <a:endParaRPr lang="en-GB" altLang="it-IT" dirty="0">
              <a:ea typeface="MS PGothic" charset="-128"/>
            </a:endParaRPr>
          </a:p>
        </p:txBody>
      </p:sp>
      <p:sp>
        <p:nvSpPr>
          <p:cNvPr id="51204" name="AutoShape 6"/>
          <p:cNvSpPr>
            <a:spLocks noChangeArrowheads="1"/>
          </p:cNvSpPr>
          <p:nvPr/>
        </p:nvSpPr>
        <p:spPr bwMode="auto">
          <a:xfrm>
            <a:off x="764233" y="1825625"/>
            <a:ext cx="3544295" cy="3548063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list </a:t>
            </a:r>
            <a:r>
              <a:rPr lang="it-IT" altLang="it-IT" sz="2000" b="1" dirty="0" err="1">
                <a:latin typeface="Arial" charset="0"/>
              </a:rPr>
              <a:t>tailList</a:t>
            </a:r>
            <a:r>
              <a:rPr lang="it-IT" altLang="it-IT" sz="2000" b="1" dirty="0">
                <a:latin typeface="Arial" charset="0"/>
              </a:rPr>
              <a:t>(list l)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list </a:t>
            </a:r>
            <a:r>
              <a:rPr lang="it-IT" altLang="it-IT" sz="2000" b="1" dirty="0" err="1" smtClean="0">
                <a:latin typeface="Arial" charset="0"/>
              </a:rPr>
              <a:t>temp</a:t>
            </a:r>
            <a:r>
              <a:rPr lang="it-IT" altLang="it-IT" sz="2000" b="1" dirty="0" smtClean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</a:t>
            </a:r>
            <a:r>
              <a:rPr lang="it-IT" altLang="it-IT" sz="2000" b="1" dirty="0" err="1" smtClean="0">
                <a:latin typeface="Arial" charset="0"/>
              </a:rPr>
              <a:t>if</a:t>
            </a:r>
            <a:r>
              <a:rPr lang="it-IT" altLang="it-IT" sz="2000" b="1" dirty="0" smtClean="0">
                <a:latin typeface="Arial" charset="0"/>
              </a:rPr>
              <a:t> (l != NULL)  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	</a:t>
            </a:r>
            <a:r>
              <a:rPr lang="it-IT" altLang="it-IT" sz="2000" b="1" dirty="0" err="1" smtClean="0">
                <a:latin typeface="Arial" charset="0"/>
              </a:rPr>
              <a:t>temp</a:t>
            </a:r>
            <a:r>
              <a:rPr lang="it-IT" altLang="it-IT" sz="2000" b="1" dirty="0" smtClean="0">
                <a:latin typeface="Arial" charset="0"/>
              </a:rPr>
              <a:t> = l-&gt;</a:t>
            </a:r>
            <a:r>
              <a:rPr lang="it-IT" altLang="it-IT" sz="2000" b="1" dirty="0" err="1" smtClean="0">
                <a:latin typeface="Arial" charset="0"/>
              </a:rPr>
              <a:t>next</a:t>
            </a:r>
            <a:r>
              <a:rPr lang="it-IT" altLang="it-IT" sz="2000" b="1" dirty="0" smtClean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else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       </a:t>
            </a:r>
            <a:r>
              <a:rPr lang="it-IT" altLang="it-IT" sz="2000" b="1" dirty="0" err="1" smtClean="0">
                <a:latin typeface="Arial" charset="0"/>
              </a:rPr>
              <a:t>temp</a:t>
            </a:r>
            <a:r>
              <a:rPr lang="it-IT" altLang="it-IT" sz="2000" b="1" dirty="0" smtClean="0">
                <a:latin typeface="Arial" charset="0"/>
              </a:rPr>
              <a:t> = NULL;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</a:t>
            </a:r>
            <a:r>
              <a:rPr lang="it-IT" altLang="it-IT" sz="2000" b="1" dirty="0" err="1" smtClean="0">
                <a:latin typeface="Arial" charset="0"/>
              </a:rPr>
              <a:t>return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temp</a:t>
            </a:r>
            <a:r>
              <a:rPr lang="it-IT" altLang="it-IT" sz="2000" b="1" dirty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}</a:t>
            </a:r>
            <a:endParaRPr lang="it-IT" altLang="it-IT" sz="2000" b="1" dirty="0">
              <a:latin typeface="Arial" charset="0"/>
            </a:endParaRPr>
          </a:p>
        </p:txBody>
      </p:sp>
      <p:sp>
        <p:nvSpPr>
          <p:cNvPr id="51205" name="AutoShape 7"/>
          <p:cNvSpPr>
            <a:spLocks noChangeArrowheads="1"/>
          </p:cNvSpPr>
          <p:nvPr/>
        </p:nvSpPr>
        <p:spPr bwMode="auto">
          <a:xfrm>
            <a:off x="4765219" y="1825625"/>
            <a:ext cx="3278402" cy="3548063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i</a:t>
            </a:r>
            <a:r>
              <a:rPr lang="it-IT" altLang="it-IT" sz="2000" b="1" dirty="0" smtClean="0">
                <a:latin typeface="Arial" charset="0"/>
              </a:rPr>
              <a:t>tem </a:t>
            </a:r>
            <a:r>
              <a:rPr lang="it-IT" altLang="it-IT" sz="2000" b="1" dirty="0" err="1" smtClean="0">
                <a:latin typeface="Arial" charset="0"/>
              </a:rPr>
              <a:t>getFirst</a:t>
            </a:r>
            <a:r>
              <a:rPr lang="it-IT" altLang="it-IT" sz="2000" b="1" dirty="0" smtClean="0">
                <a:latin typeface="Arial" charset="0"/>
              </a:rPr>
              <a:t> (list l)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item e;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</a:t>
            </a:r>
            <a:r>
              <a:rPr lang="it-IT" altLang="it-IT" sz="2000" b="1" dirty="0" err="1" smtClean="0">
                <a:latin typeface="Arial" charset="0"/>
              </a:rPr>
              <a:t>if</a:t>
            </a:r>
            <a:r>
              <a:rPr lang="it-IT" altLang="it-IT" sz="2000" b="1" dirty="0" smtClean="0">
                <a:latin typeface="Arial" charset="0"/>
              </a:rPr>
              <a:t>(l != NULL)  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	e = l-&gt;</a:t>
            </a:r>
            <a:r>
              <a:rPr lang="it-IT" altLang="it-IT" sz="2000" b="1" dirty="0" err="1" smtClean="0">
                <a:latin typeface="Arial" charset="0"/>
              </a:rPr>
              <a:t>value</a:t>
            </a:r>
            <a:r>
              <a:rPr lang="it-IT" altLang="it-IT" sz="2000" b="1" dirty="0" smtClean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else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       e = NULLITEM;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</a:t>
            </a:r>
            <a:r>
              <a:rPr lang="it-IT" altLang="it-IT" sz="2000" b="1" dirty="0" err="1" smtClean="0">
                <a:latin typeface="Arial" charset="0"/>
              </a:rPr>
              <a:t>return</a:t>
            </a:r>
            <a:r>
              <a:rPr lang="it-IT" altLang="it-IT" sz="2000" b="1" dirty="0" smtClean="0">
                <a:latin typeface="Arial" charset="0"/>
              </a:rPr>
              <a:t> e;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}</a:t>
            </a:r>
            <a:endParaRPr lang="it-IT" altLang="it-IT" sz="20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8141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200025"/>
            <a:ext cx="8229600" cy="835025"/>
          </a:xfrm>
        </p:spPr>
        <p:txBody>
          <a:bodyPr/>
          <a:lstStyle/>
          <a:p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Alcune</a:t>
            </a:r>
            <a:r>
              <a:rPr lang="en-US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 note </a:t>
            </a:r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sull’ADT</a:t>
            </a:r>
            <a:r>
              <a:rPr lang="en-US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 </a:t>
            </a:r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lista</a:t>
            </a:r>
            <a:endParaRPr lang="en-US" altLang="it-IT" sz="4000" b="1" dirty="0">
              <a:solidFill>
                <a:srgbClr val="0070C0"/>
              </a:solidFill>
              <a:latin typeface="Arial" charset="0"/>
              <a:ea typeface="MS PGothic" charset="-128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41313" y="1158875"/>
            <a:ext cx="8636000" cy="5449888"/>
          </a:xfrm>
        </p:spPr>
        <p:txBody>
          <a:bodyPr/>
          <a:lstStyle/>
          <a:p>
            <a:r>
              <a:rPr lang="en-US" altLang="it-IT" sz="2800" dirty="0" err="1" smtClean="0">
                <a:ea typeface="MS PGothic" charset="-128"/>
              </a:rPr>
              <a:t>L’insieme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degli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operatori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così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definiti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costituisce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l’insieme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degli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operatori</a:t>
            </a:r>
            <a:r>
              <a:rPr lang="en-US" altLang="it-IT" sz="2800" dirty="0" smtClean="0">
                <a:ea typeface="MS PGothic" charset="-128"/>
              </a:rPr>
              <a:t> di base (</a:t>
            </a:r>
            <a:r>
              <a:rPr lang="en-US" altLang="it-IT" sz="2800" dirty="0" err="1" smtClean="0">
                <a:ea typeface="MS PGothic" charset="-128"/>
              </a:rPr>
              <a:t>il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minimo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insieme</a:t>
            </a:r>
            <a:r>
              <a:rPr lang="en-US" altLang="it-IT" sz="2800" dirty="0" smtClean="0">
                <a:ea typeface="MS PGothic" charset="-128"/>
              </a:rPr>
              <a:t> di </a:t>
            </a:r>
            <a:r>
              <a:rPr lang="en-US" altLang="it-IT" sz="2800" dirty="0" err="1" smtClean="0">
                <a:ea typeface="MS PGothic" charset="-128"/>
              </a:rPr>
              <a:t>operatori</a:t>
            </a:r>
            <a:r>
              <a:rPr lang="en-US" altLang="it-IT" sz="2800" dirty="0" smtClean="0">
                <a:ea typeface="MS PGothic" charset="-128"/>
              </a:rPr>
              <a:t>) di </a:t>
            </a:r>
            <a:r>
              <a:rPr lang="en-US" altLang="it-IT" sz="2800" dirty="0" err="1" smtClean="0">
                <a:ea typeface="MS PGothic" charset="-128"/>
              </a:rPr>
              <a:t>una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lista</a:t>
            </a:r>
            <a:endParaRPr lang="en-US" altLang="it-IT" sz="2800" dirty="0" smtClean="0">
              <a:ea typeface="MS PGothic" charset="-128"/>
            </a:endParaRPr>
          </a:p>
          <a:p>
            <a:r>
              <a:rPr lang="en-US" altLang="it-IT" sz="2800" dirty="0" err="1" smtClean="0">
                <a:ea typeface="MS PGothic" charset="-128"/>
              </a:rPr>
              <a:t>Ogni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altro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operatore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che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si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volesse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aggiungere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all’ADT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lista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potrebbe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essere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implementato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utilizzando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gli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operatori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dell’insieme</a:t>
            </a:r>
            <a:r>
              <a:rPr lang="en-US" altLang="it-IT" sz="2800" dirty="0" smtClean="0">
                <a:ea typeface="MS PGothic" charset="-128"/>
              </a:rPr>
              <a:t> di base</a:t>
            </a:r>
          </a:p>
          <a:p>
            <a:r>
              <a:rPr lang="en-US" altLang="it-IT" sz="2800" dirty="0" err="1" smtClean="0">
                <a:ea typeface="MS PGothic" charset="-128"/>
              </a:rPr>
              <a:t>Alcuni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esempi</a:t>
            </a:r>
            <a:endParaRPr lang="en-US" altLang="it-IT" sz="2800" dirty="0" smtClean="0">
              <a:ea typeface="MS PGothic" charset="-128"/>
            </a:endParaRPr>
          </a:p>
          <a:p>
            <a:pPr lvl="1"/>
            <a:r>
              <a:rPr lang="en-US" altLang="it-IT" sz="2400" dirty="0" err="1" smtClean="0">
                <a:ea typeface="MS PGothic" charset="-128"/>
              </a:rPr>
              <a:t>calcolo</a:t>
            </a:r>
            <a:r>
              <a:rPr lang="en-US" altLang="it-IT" sz="2400" dirty="0" smtClean="0">
                <a:ea typeface="MS PGothic" charset="-128"/>
              </a:rPr>
              <a:t> </a:t>
            </a:r>
            <a:r>
              <a:rPr lang="en-US" altLang="it-IT" sz="2400" dirty="0" err="1" smtClean="0">
                <a:ea typeface="MS PGothic" charset="-128"/>
              </a:rPr>
              <a:t>della</a:t>
            </a:r>
            <a:r>
              <a:rPr lang="en-US" altLang="it-IT" sz="2400" dirty="0" smtClean="0">
                <a:ea typeface="MS PGothic" charset="-128"/>
              </a:rPr>
              <a:t> </a:t>
            </a:r>
            <a:r>
              <a:rPr lang="en-US" altLang="it-IT" sz="2400" dirty="0" err="1" smtClean="0">
                <a:ea typeface="MS PGothic" charset="-128"/>
              </a:rPr>
              <a:t>lunghezza</a:t>
            </a:r>
            <a:r>
              <a:rPr lang="en-US" altLang="it-IT" sz="2400" dirty="0" smtClean="0">
                <a:ea typeface="MS PGothic" charset="-128"/>
              </a:rPr>
              <a:t> di </a:t>
            </a:r>
            <a:r>
              <a:rPr lang="en-US" altLang="it-IT" sz="2400" dirty="0" err="1" smtClean="0">
                <a:ea typeface="MS PGothic" charset="-128"/>
              </a:rPr>
              <a:t>una</a:t>
            </a:r>
            <a:r>
              <a:rPr lang="en-US" altLang="it-IT" sz="2400" dirty="0" smtClean="0">
                <a:ea typeface="MS PGothic" charset="-128"/>
              </a:rPr>
              <a:t> </a:t>
            </a:r>
            <a:r>
              <a:rPr lang="en-US" altLang="it-IT" sz="2400" dirty="0" err="1" smtClean="0">
                <a:ea typeface="MS PGothic" charset="-128"/>
              </a:rPr>
              <a:t>lista</a:t>
            </a:r>
            <a:endParaRPr lang="en-US" altLang="it-IT" sz="2400" dirty="0" smtClean="0">
              <a:ea typeface="MS PGothic" charset="-128"/>
            </a:endParaRPr>
          </a:p>
          <a:p>
            <a:pPr lvl="1"/>
            <a:r>
              <a:rPr lang="en-US" altLang="it-IT" sz="2400" dirty="0" err="1" smtClean="0">
                <a:ea typeface="MS PGothic" charset="-128"/>
              </a:rPr>
              <a:t>ricerca</a:t>
            </a:r>
            <a:r>
              <a:rPr lang="en-US" altLang="it-IT" sz="2400" dirty="0" smtClean="0">
                <a:ea typeface="MS PGothic" charset="-128"/>
              </a:rPr>
              <a:t> di un </a:t>
            </a:r>
            <a:r>
              <a:rPr lang="en-US" altLang="it-IT" sz="2400" dirty="0" err="1" smtClean="0">
                <a:ea typeface="MS PGothic" charset="-128"/>
              </a:rPr>
              <a:t>elemento</a:t>
            </a:r>
            <a:r>
              <a:rPr lang="en-US" altLang="it-IT" sz="2400" dirty="0" smtClean="0">
                <a:ea typeface="MS PGothic" charset="-128"/>
              </a:rPr>
              <a:t> in </a:t>
            </a:r>
            <a:r>
              <a:rPr lang="en-US" altLang="it-IT" sz="2400" dirty="0" err="1" smtClean="0">
                <a:ea typeface="MS PGothic" charset="-128"/>
              </a:rPr>
              <a:t>una</a:t>
            </a:r>
            <a:r>
              <a:rPr lang="en-US" altLang="it-IT" sz="2400" dirty="0" smtClean="0">
                <a:ea typeface="MS PGothic" charset="-128"/>
              </a:rPr>
              <a:t> </a:t>
            </a:r>
            <a:r>
              <a:rPr lang="en-US" altLang="it-IT" sz="2400" dirty="0" err="1" smtClean="0">
                <a:ea typeface="MS PGothic" charset="-128"/>
              </a:rPr>
              <a:t>lista</a:t>
            </a:r>
            <a:endParaRPr lang="en-US" altLang="it-IT" sz="2400" dirty="0">
              <a:ea typeface="MS PGothic" charset="-128"/>
            </a:endParaRPr>
          </a:p>
          <a:p>
            <a:pPr lvl="1"/>
            <a:r>
              <a:rPr lang="en-US" altLang="it-IT" sz="2400" dirty="0" err="1" smtClean="0">
                <a:ea typeface="MS PGothic" charset="-128"/>
              </a:rPr>
              <a:t>inserimento</a:t>
            </a:r>
            <a:r>
              <a:rPr lang="en-US" altLang="it-IT" sz="2400" dirty="0" smtClean="0">
                <a:ea typeface="MS PGothic" charset="-128"/>
              </a:rPr>
              <a:t>/</a:t>
            </a:r>
            <a:r>
              <a:rPr lang="en-US" altLang="it-IT" sz="2400" dirty="0" err="1" smtClean="0">
                <a:ea typeface="MS PGothic" charset="-128"/>
              </a:rPr>
              <a:t>cancellazione</a:t>
            </a:r>
            <a:r>
              <a:rPr lang="en-US" altLang="it-IT" sz="2400" dirty="0" smtClean="0">
                <a:ea typeface="MS PGothic" charset="-128"/>
              </a:rPr>
              <a:t> in </a:t>
            </a:r>
            <a:r>
              <a:rPr lang="en-US" altLang="it-IT" sz="2400" dirty="0" err="1" smtClean="0">
                <a:ea typeface="MS PGothic" charset="-128"/>
              </a:rPr>
              <a:t>una</a:t>
            </a:r>
            <a:r>
              <a:rPr lang="en-US" altLang="it-IT" sz="2400" dirty="0" smtClean="0">
                <a:ea typeface="MS PGothic" charset="-128"/>
              </a:rPr>
              <a:t> </a:t>
            </a:r>
            <a:r>
              <a:rPr lang="en-US" altLang="it-IT" sz="2400" dirty="0" err="1" smtClean="0">
                <a:ea typeface="MS PGothic" charset="-128"/>
              </a:rPr>
              <a:t>posizione</a:t>
            </a:r>
            <a:r>
              <a:rPr lang="en-US" altLang="it-IT" sz="2400" dirty="0" smtClean="0">
                <a:ea typeface="MS PGothic" charset="-128"/>
              </a:rPr>
              <a:t> </a:t>
            </a:r>
            <a:r>
              <a:rPr lang="en-US" altLang="it-IT" sz="2400" dirty="0" err="1" smtClean="0">
                <a:ea typeface="MS PGothic" charset="-128"/>
              </a:rPr>
              <a:t>intermedia</a:t>
            </a:r>
            <a:endParaRPr lang="en-US" altLang="it-IT" sz="2400" dirty="0" smtClean="0">
              <a:ea typeface="MS PGothic" charset="-128"/>
            </a:endParaRPr>
          </a:p>
          <a:p>
            <a:pPr lvl="1"/>
            <a:r>
              <a:rPr lang="is-IS" altLang="it-IT" sz="2400" dirty="0" smtClean="0">
                <a:ea typeface="MS PGothic" charset="-128"/>
              </a:rPr>
              <a:t>…</a:t>
            </a:r>
            <a:endParaRPr lang="en-US" altLang="it-IT" sz="2400" dirty="0">
              <a:ea typeface="MS PGothic" charset="-128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endParaRPr lang="en-US" altLang="it-IT" sz="2400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92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200025"/>
            <a:ext cx="8229600" cy="835025"/>
          </a:xfrm>
        </p:spPr>
        <p:txBody>
          <a:bodyPr/>
          <a:lstStyle/>
          <a:p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Aggiungiamo</a:t>
            </a:r>
            <a:r>
              <a:rPr lang="en-US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 </a:t>
            </a:r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operatori</a:t>
            </a:r>
            <a:r>
              <a:rPr lang="en-US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 </a:t>
            </a:r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alla</a:t>
            </a:r>
            <a:r>
              <a:rPr lang="en-US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 </a:t>
            </a:r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lista</a:t>
            </a:r>
            <a:endParaRPr lang="en-US" altLang="it-IT" sz="4000" b="1" dirty="0">
              <a:solidFill>
                <a:srgbClr val="0070C0"/>
              </a:solidFill>
              <a:latin typeface="Arial" charset="0"/>
              <a:ea typeface="MS PGothic" charset="-128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41313" y="1158875"/>
            <a:ext cx="8636000" cy="5449888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b="1" dirty="0" err="1" smtClean="0">
                <a:ea typeface="MS PGothic" charset="-128"/>
              </a:rPr>
              <a:t>Specifica</a:t>
            </a:r>
            <a:r>
              <a:rPr lang="en-GB" altLang="it-IT" b="1" dirty="0" smtClean="0">
                <a:ea typeface="MS PGothic" charset="-128"/>
              </a:rPr>
              <a:t> </a:t>
            </a:r>
            <a:r>
              <a:rPr lang="en-GB" altLang="it-IT" b="1" dirty="0" err="1" smtClean="0">
                <a:ea typeface="MS PGothic" charset="-128"/>
              </a:rPr>
              <a:t>sintattica</a:t>
            </a:r>
            <a:endParaRPr lang="en-GB" altLang="it-IT" dirty="0">
              <a:ea typeface="MS PGothic" charset="-128"/>
            </a:endParaRP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 err="1" smtClean="0">
                <a:ea typeface="MS PGothic" charset="-128"/>
              </a:rPr>
              <a:t>sizeList</a:t>
            </a:r>
            <a:r>
              <a:rPr lang="en-GB" altLang="it-IT" dirty="0" smtClean="0">
                <a:ea typeface="MS PGothic" charset="-128"/>
              </a:rPr>
              <a:t>(list) </a:t>
            </a:r>
            <a:r>
              <a:rPr lang="en-GB" altLang="it-IT" dirty="0">
                <a:ea typeface="MS PGothic" charset="-128"/>
              </a:rPr>
              <a:t>→ </a:t>
            </a:r>
            <a:r>
              <a:rPr lang="en-GB" altLang="it-IT" dirty="0" smtClean="0">
                <a:ea typeface="MS PGothic" charset="-128"/>
              </a:rPr>
              <a:t>integer</a:t>
            </a:r>
            <a:endParaRPr lang="en-GB" altLang="it-IT" dirty="0">
              <a:ea typeface="MS PGothic" charset="-128"/>
            </a:endParaRP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 err="1" smtClean="0">
                <a:ea typeface="MS PGothic" charset="-128"/>
              </a:rPr>
              <a:t>posItem</a:t>
            </a:r>
            <a:r>
              <a:rPr lang="en-GB" altLang="it-IT" dirty="0" smtClean="0">
                <a:ea typeface="MS PGothic" charset="-128"/>
              </a:rPr>
              <a:t>(list, item) </a:t>
            </a:r>
            <a:r>
              <a:rPr lang="en-GB" altLang="it-IT" dirty="0">
                <a:ea typeface="MS PGothic" charset="-128"/>
              </a:rPr>
              <a:t>→ </a:t>
            </a:r>
            <a:r>
              <a:rPr lang="en-GB" altLang="it-IT" dirty="0" smtClean="0">
                <a:ea typeface="MS PGothic" charset="-128"/>
              </a:rPr>
              <a:t>integer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 err="1">
                <a:ea typeface="MS PGothic" charset="-128"/>
              </a:rPr>
              <a:t>searchItem</a:t>
            </a:r>
            <a:r>
              <a:rPr lang="en-GB" altLang="it-IT" dirty="0">
                <a:ea typeface="MS PGothic" charset="-128"/>
              </a:rPr>
              <a:t>(list, item) → </a:t>
            </a:r>
            <a:r>
              <a:rPr lang="en-GB" altLang="it-IT" dirty="0" err="1">
                <a:ea typeface="MS PGothic" charset="-128"/>
              </a:rPr>
              <a:t>boolean</a:t>
            </a:r>
            <a:endParaRPr lang="en-GB" altLang="it-IT" dirty="0">
              <a:ea typeface="MS PGothic" charset="-128"/>
            </a:endParaRP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 smtClean="0">
                <a:ea typeface="MS PGothic" charset="-128"/>
              </a:rPr>
              <a:t>r</a:t>
            </a:r>
            <a:r>
              <a:rPr lang="it-IT" altLang="it-IT" dirty="0" err="1">
                <a:ea typeface="MS PGothic" charset="-128"/>
              </a:rPr>
              <a:t>everseList</a:t>
            </a:r>
            <a:r>
              <a:rPr lang="it-IT" altLang="it-IT" dirty="0">
                <a:ea typeface="MS PGothic" charset="-128"/>
              </a:rPr>
              <a:t>(list) </a:t>
            </a:r>
            <a:r>
              <a:rPr lang="en-GB" altLang="it-IT" dirty="0">
                <a:ea typeface="MS PGothic" charset="-128"/>
              </a:rPr>
              <a:t>→ list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 err="1">
                <a:ea typeface="MS PGothic" charset="-128"/>
              </a:rPr>
              <a:t>removeItem</a:t>
            </a:r>
            <a:r>
              <a:rPr lang="en-GB" altLang="it-IT" dirty="0">
                <a:ea typeface="MS PGothic" charset="-128"/>
              </a:rPr>
              <a:t>(list, item</a:t>
            </a:r>
            <a:r>
              <a:rPr lang="en-GB" altLang="it-IT" dirty="0" smtClean="0">
                <a:ea typeface="MS PGothic" charset="-128"/>
              </a:rPr>
              <a:t>) </a:t>
            </a:r>
            <a:r>
              <a:rPr lang="en-GB" altLang="it-IT" dirty="0">
                <a:ea typeface="MS PGothic" charset="-128"/>
              </a:rPr>
              <a:t>→ list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 err="1" smtClean="0">
                <a:ea typeface="MS PGothic" charset="-128"/>
              </a:rPr>
              <a:t>getItem</a:t>
            </a:r>
            <a:r>
              <a:rPr lang="en-GB" altLang="it-IT" dirty="0" smtClean="0">
                <a:ea typeface="MS PGothic" charset="-128"/>
              </a:rPr>
              <a:t>(list</a:t>
            </a:r>
            <a:r>
              <a:rPr lang="en-GB" altLang="it-IT" dirty="0">
                <a:ea typeface="MS PGothic" charset="-128"/>
              </a:rPr>
              <a:t>, integer) → item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 err="1" smtClean="0">
                <a:ea typeface="MS PGothic" charset="-128"/>
              </a:rPr>
              <a:t>insertList</a:t>
            </a:r>
            <a:r>
              <a:rPr lang="en-GB" altLang="it-IT" dirty="0" smtClean="0">
                <a:ea typeface="MS PGothic" charset="-128"/>
              </a:rPr>
              <a:t>(list</a:t>
            </a:r>
            <a:r>
              <a:rPr lang="en-GB" altLang="it-IT" dirty="0">
                <a:ea typeface="MS PGothic" charset="-128"/>
              </a:rPr>
              <a:t>, </a:t>
            </a:r>
            <a:r>
              <a:rPr lang="en-GB" altLang="it-IT" dirty="0" smtClean="0">
                <a:ea typeface="MS PGothic" charset="-128"/>
              </a:rPr>
              <a:t>integer, item) </a:t>
            </a:r>
            <a:r>
              <a:rPr lang="en-GB" altLang="it-IT" dirty="0">
                <a:ea typeface="MS PGothic" charset="-128"/>
              </a:rPr>
              <a:t>→ list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 err="1" smtClean="0">
                <a:ea typeface="MS PGothic" charset="-128"/>
              </a:rPr>
              <a:t>removeList</a:t>
            </a:r>
            <a:r>
              <a:rPr lang="en-GB" altLang="it-IT" dirty="0" smtClean="0">
                <a:ea typeface="MS PGothic" charset="-128"/>
              </a:rPr>
              <a:t>(list, integer) </a:t>
            </a:r>
            <a:r>
              <a:rPr lang="en-GB" altLang="it-IT" dirty="0">
                <a:ea typeface="MS PGothic" charset="-128"/>
              </a:rPr>
              <a:t>→ </a:t>
            </a:r>
            <a:r>
              <a:rPr lang="en-GB" altLang="it-IT" dirty="0" smtClean="0">
                <a:ea typeface="MS PGothic" charset="-128"/>
              </a:rPr>
              <a:t>list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s-IS" altLang="it-IT" dirty="0" smtClean="0">
                <a:ea typeface="MS PGothic" charset="-128"/>
              </a:rPr>
              <a:t>…</a:t>
            </a:r>
            <a:endParaRPr lang="en-GB" altLang="it-IT" dirty="0" smtClean="0">
              <a:ea typeface="MS PGothic" charset="-128"/>
            </a:endParaRP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it-IT" dirty="0">
              <a:ea typeface="MS PGothic" charset="-128"/>
            </a:endParaRPr>
          </a:p>
          <a:p>
            <a:pPr lvl="1"/>
            <a:endParaRPr lang="en-US" altLang="it-IT" sz="2400" dirty="0">
              <a:ea typeface="MS PGothic" charset="-128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endParaRPr lang="en-US" altLang="it-IT" sz="2400" dirty="0">
              <a:ea typeface="MS PGothic" charset="-128"/>
            </a:endParaRP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7145932D-C7B6-294F-96AD-D5DD700A48CA}" type="slidenum">
              <a:rPr lang="en-US" altLang="it-IT" sz="1200">
                <a:latin typeface="Arial" charset="0"/>
              </a:rPr>
              <a:pPr algn="ctr">
                <a:spcBef>
                  <a:spcPct val="0"/>
                </a:spcBef>
                <a:buFontTx/>
                <a:buNone/>
              </a:pPr>
              <a:t>23</a:t>
            </a:fld>
            <a:endParaRPr lang="en-US" altLang="it-IT" sz="18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69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158460"/>
            <a:ext cx="8229600" cy="835025"/>
          </a:xfrm>
        </p:spPr>
        <p:txBody>
          <a:bodyPr/>
          <a:lstStyle/>
          <a:p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Aggiungiamo</a:t>
            </a:r>
            <a:r>
              <a:rPr lang="en-US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 </a:t>
            </a:r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operatori</a:t>
            </a:r>
            <a:r>
              <a:rPr lang="en-US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 </a:t>
            </a:r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alla</a:t>
            </a:r>
            <a:r>
              <a:rPr lang="en-US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 </a:t>
            </a:r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lista</a:t>
            </a:r>
            <a:endParaRPr lang="en-US" altLang="it-IT" sz="4000" b="1" dirty="0">
              <a:solidFill>
                <a:srgbClr val="0070C0"/>
              </a:solidFill>
              <a:latin typeface="Arial" charset="0"/>
              <a:ea typeface="MS PGothic" charset="-128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41313" y="998160"/>
            <a:ext cx="8636000" cy="5449888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b="1" dirty="0" err="1" smtClean="0">
                <a:ea typeface="MS PGothic" charset="-128"/>
              </a:rPr>
              <a:t>Specifica</a:t>
            </a:r>
            <a:r>
              <a:rPr lang="en-GB" altLang="it-IT" b="1" dirty="0" smtClean="0">
                <a:ea typeface="MS PGothic" charset="-128"/>
              </a:rPr>
              <a:t> </a:t>
            </a:r>
            <a:r>
              <a:rPr lang="en-GB" altLang="it-IT" b="1" dirty="0" err="1" smtClean="0">
                <a:ea typeface="MS PGothic" charset="-128"/>
              </a:rPr>
              <a:t>semantica</a:t>
            </a:r>
            <a:endParaRPr lang="en-GB" altLang="it-IT" dirty="0">
              <a:ea typeface="MS PGothic" charset="-128"/>
            </a:endParaRP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 err="1" smtClean="0">
                <a:ea typeface="MS PGothic" charset="-128"/>
              </a:rPr>
              <a:t>sizeList</a:t>
            </a:r>
            <a:r>
              <a:rPr lang="en-GB" altLang="it-IT" dirty="0" smtClean="0">
                <a:ea typeface="MS PGothic" charset="-128"/>
              </a:rPr>
              <a:t>(l) </a:t>
            </a:r>
            <a:r>
              <a:rPr lang="en-GB" altLang="it-IT" dirty="0">
                <a:ea typeface="MS PGothic" charset="-128"/>
              </a:rPr>
              <a:t>→ </a:t>
            </a:r>
            <a:r>
              <a:rPr lang="en-GB" altLang="it-IT" dirty="0" smtClean="0">
                <a:ea typeface="MS PGothic" charset="-128"/>
              </a:rPr>
              <a:t>n</a:t>
            </a:r>
            <a:endParaRPr lang="en-GB" altLang="it-IT" dirty="0">
              <a:ea typeface="MS PGothic" charset="-128"/>
            </a:endParaRP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>
                <a:ea typeface="MS PGothic" charset="-128"/>
              </a:rPr>
              <a:t>Post: </a:t>
            </a:r>
            <a:r>
              <a:rPr lang="en-GB" altLang="it-IT" dirty="0" smtClean="0">
                <a:ea typeface="MS PGothic" charset="-128"/>
              </a:rPr>
              <a:t>l </a:t>
            </a:r>
            <a:r>
              <a:rPr lang="en-GB" altLang="it-IT" dirty="0">
                <a:ea typeface="MS PGothic" charset="-128"/>
              </a:rPr>
              <a:t>= </a:t>
            </a:r>
            <a:r>
              <a:rPr lang="de-DE" altLang="it-IT" dirty="0">
                <a:ea typeface="MS PGothic" charset="-128"/>
              </a:rPr>
              <a:t>&lt;</a:t>
            </a:r>
            <a:r>
              <a:rPr lang="de-DE" altLang="it-IT" dirty="0" smtClean="0">
                <a:ea typeface="MS PGothic" charset="-128"/>
              </a:rPr>
              <a:t>a1, a2, </a:t>
            </a:r>
            <a:r>
              <a:rPr lang="de-DE" altLang="it-IT" dirty="0">
                <a:ea typeface="MS PGothic" charset="-128"/>
              </a:rPr>
              <a:t>…, an</a:t>
            </a:r>
            <a:r>
              <a:rPr lang="de-DE" altLang="it-IT" dirty="0" smtClean="0">
                <a:ea typeface="MS PGothic" charset="-128"/>
              </a:rPr>
              <a:t>&gt; AND </a:t>
            </a:r>
            <a:r>
              <a:rPr lang="de-DE" altLang="it-IT" dirty="0" err="1" smtClean="0">
                <a:ea typeface="MS PGothic" charset="-128"/>
              </a:rPr>
              <a:t>n</a:t>
            </a:r>
            <a:r>
              <a:rPr lang="de-DE" altLang="it-IT" dirty="0" smtClean="0">
                <a:ea typeface="MS PGothic" charset="-128"/>
              </a:rPr>
              <a:t> ≥ 0 </a:t>
            </a:r>
            <a:endParaRPr lang="en-GB" altLang="it-IT" dirty="0">
              <a:ea typeface="MS PGothic" charset="-128"/>
            </a:endParaRP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 err="1">
                <a:ea typeface="MS PGothic" charset="-128"/>
              </a:rPr>
              <a:t>searchItem</a:t>
            </a:r>
            <a:r>
              <a:rPr lang="en-GB" altLang="it-IT" dirty="0">
                <a:ea typeface="MS PGothic" charset="-128"/>
              </a:rPr>
              <a:t>(l, e) → b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>
                <a:ea typeface="MS PGothic" charset="-128"/>
              </a:rPr>
              <a:t>Post: </a:t>
            </a:r>
            <a:r>
              <a:rPr lang="it-IT" altLang="it-IT" dirty="0">
                <a:ea typeface="MS PGothic" charset="-128"/>
              </a:rPr>
              <a:t>se e è contenuto in l allora b = </a:t>
            </a:r>
            <a:r>
              <a:rPr lang="it-IT" altLang="it-IT" dirty="0" err="1" smtClean="0">
                <a:ea typeface="MS PGothic" charset="-128"/>
              </a:rPr>
              <a:t>true</a:t>
            </a:r>
            <a:r>
              <a:rPr lang="it-IT" altLang="it-IT" dirty="0" smtClean="0">
                <a:ea typeface="MS PGothic" charset="-128"/>
              </a:rPr>
              <a:t>, se no </a:t>
            </a:r>
            <a:r>
              <a:rPr lang="it-IT" altLang="it-IT" dirty="0">
                <a:ea typeface="MS PGothic" charset="-128"/>
              </a:rPr>
              <a:t>b = false</a:t>
            </a:r>
            <a:endParaRPr lang="en-GB" altLang="it-IT" dirty="0">
              <a:ea typeface="MS PGothic" charset="-128"/>
            </a:endParaRP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 err="1">
                <a:ea typeface="MS PGothic" charset="-128"/>
              </a:rPr>
              <a:t>posItem</a:t>
            </a:r>
            <a:r>
              <a:rPr lang="en-GB" altLang="it-IT" dirty="0">
                <a:ea typeface="MS PGothic" charset="-128"/>
              </a:rPr>
              <a:t>(l, e) → p</a:t>
            </a:r>
            <a:endParaRPr lang="de-DE" altLang="it-IT" dirty="0">
              <a:ea typeface="MS PGothic" charset="-128"/>
            </a:endParaRP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>
                <a:ea typeface="MS PGothic" charset="-128"/>
              </a:rPr>
              <a:t>Post: </a:t>
            </a:r>
            <a:r>
              <a:rPr lang="it-IT" altLang="it-IT" dirty="0">
                <a:ea typeface="MS PGothic" charset="-128"/>
              </a:rPr>
              <a:t>se e è contenuto in l allora </a:t>
            </a:r>
            <a:r>
              <a:rPr lang="it-IT" altLang="it-IT" dirty="0" err="1">
                <a:ea typeface="MS PGothic" charset="-128"/>
              </a:rPr>
              <a:t>p</a:t>
            </a:r>
            <a:r>
              <a:rPr lang="it-IT" altLang="it-IT" dirty="0">
                <a:ea typeface="MS PGothic" charset="-128"/>
              </a:rPr>
              <a:t> è la posizione della prima occorrenza di e in l, altrimenti </a:t>
            </a:r>
            <a:r>
              <a:rPr lang="it-IT" altLang="it-IT" dirty="0" err="1">
                <a:ea typeface="MS PGothic" charset="-128"/>
              </a:rPr>
              <a:t>p</a:t>
            </a:r>
            <a:r>
              <a:rPr lang="it-IT" altLang="it-IT" dirty="0">
                <a:ea typeface="MS PGothic" charset="-128"/>
              </a:rPr>
              <a:t> = -1 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 err="1">
                <a:ea typeface="MS PGothic" charset="-128"/>
              </a:rPr>
              <a:t>reverseList</a:t>
            </a:r>
            <a:r>
              <a:rPr lang="en-GB" altLang="it-IT" dirty="0">
                <a:ea typeface="MS PGothic" charset="-128"/>
              </a:rPr>
              <a:t>(l) → l’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>
                <a:ea typeface="MS PGothic" charset="-128"/>
              </a:rPr>
              <a:t>Post: l = &lt;a1, a2, </a:t>
            </a:r>
            <a:r>
              <a:rPr lang="is-IS" altLang="it-IT" dirty="0">
                <a:ea typeface="MS PGothic" charset="-128"/>
              </a:rPr>
              <a:t>…, an&gt; AND l’ = &lt;an, ..., a2, a1&gt; </a:t>
            </a:r>
            <a:endParaRPr lang="en-GB" altLang="it-IT" dirty="0">
              <a:ea typeface="MS PGothic" charset="-128"/>
            </a:endParaRP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 err="1">
                <a:ea typeface="MS PGothic" charset="-128"/>
              </a:rPr>
              <a:t>removeItem</a:t>
            </a:r>
            <a:r>
              <a:rPr lang="en-GB" altLang="it-IT" dirty="0">
                <a:ea typeface="MS PGothic" charset="-128"/>
              </a:rPr>
              <a:t>(l, e) → l’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>
                <a:ea typeface="MS PGothic" charset="-128"/>
              </a:rPr>
              <a:t>Post: se e </a:t>
            </a:r>
            <a:r>
              <a:rPr lang="en-GB" altLang="it-IT" dirty="0" err="1">
                <a:ea typeface="MS PGothic" charset="-128"/>
              </a:rPr>
              <a:t>è</a:t>
            </a:r>
            <a:r>
              <a:rPr lang="en-GB" altLang="it-IT" dirty="0">
                <a:ea typeface="MS PGothic" charset="-128"/>
              </a:rPr>
              <a:t> </a:t>
            </a:r>
            <a:r>
              <a:rPr lang="en-GB" altLang="it-IT" dirty="0" err="1">
                <a:ea typeface="MS PGothic" charset="-128"/>
              </a:rPr>
              <a:t>contenuto</a:t>
            </a:r>
            <a:r>
              <a:rPr lang="en-GB" altLang="it-IT" dirty="0">
                <a:ea typeface="MS PGothic" charset="-128"/>
              </a:rPr>
              <a:t> </a:t>
            </a:r>
            <a:r>
              <a:rPr lang="en-GB" altLang="it-IT" dirty="0" err="1">
                <a:ea typeface="MS PGothic" charset="-128"/>
              </a:rPr>
              <a:t>il</a:t>
            </a:r>
            <a:r>
              <a:rPr lang="en-GB" altLang="it-IT" dirty="0">
                <a:ea typeface="MS PGothic" charset="-128"/>
              </a:rPr>
              <a:t> l, </a:t>
            </a:r>
            <a:r>
              <a:rPr lang="en-GB" altLang="it-IT" dirty="0" err="1">
                <a:ea typeface="MS PGothic" charset="-128"/>
              </a:rPr>
              <a:t>allora</a:t>
            </a:r>
            <a:r>
              <a:rPr lang="en-GB" altLang="it-IT" dirty="0">
                <a:ea typeface="MS PGothic" charset="-128"/>
              </a:rPr>
              <a:t> l’ </a:t>
            </a:r>
            <a:r>
              <a:rPr lang="en-GB" altLang="it-IT" dirty="0" err="1">
                <a:ea typeface="MS PGothic" charset="-128"/>
              </a:rPr>
              <a:t>si</a:t>
            </a:r>
            <a:r>
              <a:rPr lang="en-GB" altLang="it-IT" dirty="0">
                <a:ea typeface="MS PGothic" charset="-128"/>
              </a:rPr>
              <a:t> </a:t>
            </a:r>
            <a:r>
              <a:rPr lang="en-GB" altLang="it-IT" dirty="0" err="1">
                <a:ea typeface="MS PGothic" charset="-128"/>
              </a:rPr>
              <a:t>ottiene</a:t>
            </a:r>
            <a:r>
              <a:rPr lang="en-GB" altLang="it-IT" dirty="0">
                <a:ea typeface="MS PGothic" charset="-128"/>
              </a:rPr>
              <a:t> da l </a:t>
            </a:r>
            <a:r>
              <a:rPr lang="en-GB" altLang="it-IT" dirty="0" err="1">
                <a:ea typeface="MS PGothic" charset="-128"/>
              </a:rPr>
              <a:t>eliminando</a:t>
            </a:r>
            <a:r>
              <a:rPr lang="en-GB" altLang="it-IT" dirty="0">
                <a:ea typeface="MS PGothic" charset="-128"/>
              </a:rPr>
              <a:t> la prima </a:t>
            </a:r>
            <a:r>
              <a:rPr lang="en-GB" altLang="it-IT" dirty="0" err="1">
                <a:ea typeface="MS PGothic" charset="-128"/>
              </a:rPr>
              <a:t>occorrenza</a:t>
            </a:r>
            <a:r>
              <a:rPr lang="en-GB" altLang="it-IT" dirty="0">
                <a:ea typeface="MS PGothic" charset="-128"/>
              </a:rPr>
              <a:t> di e in l, </a:t>
            </a:r>
            <a:r>
              <a:rPr lang="en-GB" altLang="it-IT" dirty="0" err="1">
                <a:ea typeface="MS PGothic" charset="-128"/>
              </a:rPr>
              <a:t>altrimenti</a:t>
            </a:r>
            <a:r>
              <a:rPr lang="en-GB" altLang="it-IT" dirty="0">
                <a:ea typeface="MS PGothic" charset="-128"/>
              </a:rPr>
              <a:t> l’ = l</a:t>
            </a:r>
          </a:p>
        </p:txBody>
      </p:sp>
    </p:spTree>
    <p:extLst>
      <p:ext uri="{BB962C8B-B14F-4D97-AF65-F5344CB8AC3E}">
        <p14:creationId xmlns:p14="http://schemas.microsoft.com/office/powerpoint/2010/main" val="500701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27827"/>
            <a:ext cx="8229600" cy="727948"/>
          </a:xfrm>
        </p:spPr>
        <p:txBody>
          <a:bodyPr/>
          <a:lstStyle/>
          <a:p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Aggiungiamo</a:t>
            </a:r>
            <a:r>
              <a:rPr lang="en-US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 </a:t>
            </a:r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operatori</a:t>
            </a:r>
            <a:r>
              <a:rPr lang="en-US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 </a:t>
            </a:r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alla</a:t>
            </a:r>
            <a:r>
              <a:rPr lang="en-US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 </a:t>
            </a:r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lista</a:t>
            </a:r>
            <a:endParaRPr lang="en-US" altLang="it-IT" sz="4000" b="1" dirty="0">
              <a:solidFill>
                <a:srgbClr val="0070C0"/>
              </a:solidFill>
              <a:latin typeface="Arial" charset="0"/>
              <a:ea typeface="MS PGothic" charset="-128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41313" y="857629"/>
            <a:ext cx="8636000" cy="5449888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b="1" dirty="0" err="1" smtClean="0">
                <a:ea typeface="MS PGothic" charset="-128"/>
              </a:rPr>
              <a:t>Specifica</a:t>
            </a:r>
            <a:r>
              <a:rPr lang="en-GB" altLang="it-IT" b="1" dirty="0" smtClean="0">
                <a:ea typeface="MS PGothic" charset="-128"/>
              </a:rPr>
              <a:t> </a:t>
            </a:r>
            <a:r>
              <a:rPr lang="en-GB" altLang="it-IT" b="1" dirty="0" err="1" smtClean="0">
                <a:ea typeface="MS PGothic" charset="-128"/>
              </a:rPr>
              <a:t>semantica</a:t>
            </a:r>
            <a:endParaRPr lang="en-GB" altLang="it-IT" dirty="0">
              <a:ea typeface="MS PGothic" charset="-128"/>
            </a:endParaRP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 err="1" smtClean="0">
                <a:ea typeface="MS PGothic" charset="-128"/>
              </a:rPr>
              <a:t>getItem</a:t>
            </a:r>
            <a:r>
              <a:rPr lang="en-GB" altLang="it-IT" dirty="0" smtClean="0">
                <a:ea typeface="MS PGothic" charset="-128"/>
              </a:rPr>
              <a:t>(l</a:t>
            </a:r>
            <a:r>
              <a:rPr lang="en-GB" altLang="it-IT" dirty="0">
                <a:ea typeface="MS PGothic" charset="-128"/>
              </a:rPr>
              <a:t>, </a:t>
            </a:r>
            <a:r>
              <a:rPr lang="en-GB" altLang="it-IT" dirty="0" err="1">
                <a:ea typeface="MS PGothic" charset="-128"/>
              </a:rPr>
              <a:t>pos</a:t>
            </a:r>
            <a:r>
              <a:rPr lang="en-GB" altLang="it-IT" dirty="0">
                <a:ea typeface="MS PGothic" charset="-128"/>
              </a:rPr>
              <a:t>) → e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>
                <a:ea typeface="MS PGothic" charset="-128"/>
              </a:rPr>
              <a:t>Pre: </a:t>
            </a:r>
            <a:r>
              <a:rPr lang="en-GB" altLang="it-IT" dirty="0" err="1" smtClean="0">
                <a:ea typeface="MS PGothic" charset="-128"/>
              </a:rPr>
              <a:t>pos</a:t>
            </a:r>
            <a:r>
              <a:rPr lang="en-GB" altLang="it-IT" dirty="0" smtClean="0">
                <a:ea typeface="MS PGothic" charset="-128"/>
              </a:rPr>
              <a:t> &gt;= 0 </a:t>
            </a:r>
            <a:r>
              <a:rPr lang="en-GB" altLang="it-IT" dirty="0" smtClean="0">
                <a:ea typeface="MS PGothic" charset="-128"/>
              </a:rPr>
              <a:t> AND  </a:t>
            </a:r>
            <a:r>
              <a:rPr lang="en-GB" altLang="it-IT" dirty="0" err="1" smtClean="0">
                <a:ea typeface="MS PGothic" charset="-128"/>
              </a:rPr>
              <a:t>sizeList</a:t>
            </a:r>
            <a:r>
              <a:rPr lang="en-GB" altLang="it-IT" dirty="0" smtClean="0">
                <a:ea typeface="MS PGothic" charset="-128"/>
              </a:rPr>
              <a:t>(l</a:t>
            </a:r>
            <a:r>
              <a:rPr lang="en-GB" altLang="it-IT" dirty="0">
                <a:ea typeface="MS PGothic" charset="-128"/>
              </a:rPr>
              <a:t>) &gt; </a:t>
            </a:r>
            <a:r>
              <a:rPr lang="en-GB" altLang="it-IT" dirty="0" err="1" smtClean="0">
                <a:ea typeface="MS PGothic" charset="-128"/>
              </a:rPr>
              <a:t>pos</a:t>
            </a:r>
            <a:r>
              <a:rPr lang="en-GB" altLang="it-IT" dirty="0" smtClean="0">
                <a:ea typeface="MS PGothic" charset="-128"/>
              </a:rPr>
              <a:t>  </a:t>
            </a:r>
            <a:br>
              <a:rPr lang="en-GB" altLang="it-IT" dirty="0" smtClean="0">
                <a:ea typeface="MS PGothic" charset="-128"/>
              </a:rPr>
            </a:br>
            <a:r>
              <a:rPr lang="en-GB" altLang="it-IT" dirty="0" smtClean="0">
                <a:ea typeface="MS PGothic" charset="-128"/>
              </a:rPr>
              <a:t>			</a:t>
            </a:r>
            <a:r>
              <a:rPr lang="de-DE" altLang="it-IT" dirty="0" smtClean="0">
                <a:solidFill>
                  <a:srgbClr val="C00000"/>
                </a:solidFill>
                <a:ea typeface="MS PGothic" charset="-128"/>
              </a:rPr>
              <a:t>// </a:t>
            </a:r>
            <a:r>
              <a:rPr lang="de-DE" altLang="it-IT" dirty="0" err="1">
                <a:solidFill>
                  <a:srgbClr val="C00000"/>
                </a:solidFill>
                <a:ea typeface="MS PGothic" charset="-128"/>
              </a:rPr>
              <a:t>assumiamo</a:t>
            </a:r>
            <a:r>
              <a:rPr lang="de-DE" altLang="it-IT" dirty="0">
                <a:solidFill>
                  <a:srgbClr val="C00000"/>
                </a:solidFill>
                <a:ea typeface="MS PGothic" charset="-128"/>
              </a:rPr>
              <a:t> 0 </a:t>
            </a:r>
            <a:r>
              <a:rPr lang="de-DE" altLang="it-IT" dirty="0" err="1">
                <a:solidFill>
                  <a:srgbClr val="C00000"/>
                </a:solidFill>
                <a:ea typeface="MS PGothic" charset="-128"/>
              </a:rPr>
              <a:t>come</a:t>
            </a:r>
            <a:r>
              <a:rPr lang="de-DE" altLang="it-IT" dirty="0">
                <a:solidFill>
                  <a:srgbClr val="C00000"/>
                </a:solidFill>
                <a:ea typeface="MS PGothic" charset="-128"/>
              </a:rPr>
              <a:t> prima </a:t>
            </a:r>
            <a:r>
              <a:rPr lang="de-DE" altLang="it-IT" dirty="0" err="1">
                <a:solidFill>
                  <a:srgbClr val="C00000"/>
                </a:solidFill>
                <a:ea typeface="MS PGothic" charset="-128"/>
              </a:rPr>
              <a:t>posizione</a:t>
            </a:r>
            <a:endParaRPr lang="en-GB" altLang="it-IT" dirty="0">
              <a:ea typeface="MS PGothic" charset="-128"/>
            </a:endParaRP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>
                <a:ea typeface="MS PGothic" charset="-128"/>
              </a:rPr>
              <a:t>Post: e </a:t>
            </a:r>
            <a:r>
              <a:rPr lang="en-GB" altLang="it-IT" dirty="0" err="1">
                <a:ea typeface="MS PGothic" charset="-128"/>
              </a:rPr>
              <a:t>è</a:t>
            </a:r>
            <a:r>
              <a:rPr lang="en-GB" altLang="it-IT" dirty="0">
                <a:ea typeface="MS PGothic" charset="-128"/>
              </a:rPr>
              <a:t> </a:t>
            </a:r>
            <a:r>
              <a:rPr lang="en-GB" altLang="it-IT" dirty="0" err="1">
                <a:ea typeface="MS PGothic" charset="-128"/>
              </a:rPr>
              <a:t>l’elemento</a:t>
            </a:r>
            <a:r>
              <a:rPr lang="en-GB" altLang="it-IT" dirty="0">
                <a:ea typeface="MS PGothic" charset="-128"/>
              </a:rPr>
              <a:t> </a:t>
            </a:r>
            <a:r>
              <a:rPr lang="en-GB" altLang="it-IT" dirty="0" err="1">
                <a:ea typeface="MS PGothic" charset="-128"/>
              </a:rPr>
              <a:t>che</a:t>
            </a:r>
            <a:r>
              <a:rPr lang="en-GB" altLang="it-IT" dirty="0">
                <a:ea typeface="MS PGothic" charset="-128"/>
              </a:rPr>
              <a:t> </a:t>
            </a:r>
            <a:r>
              <a:rPr lang="en-GB" altLang="it-IT" dirty="0" err="1">
                <a:ea typeface="MS PGothic" charset="-128"/>
              </a:rPr>
              <a:t>occupa</a:t>
            </a:r>
            <a:r>
              <a:rPr lang="en-GB" altLang="it-IT" dirty="0">
                <a:ea typeface="MS PGothic" charset="-128"/>
              </a:rPr>
              <a:t> in l la </a:t>
            </a:r>
            <a:r>
              <a:rPr lang="en-GB" altLang="it-IT" dirty="0" err="1">
                <a:ea typeface="MS PGothic" charset="-128"/>
              </a:rPr>
              <a:t>posizione</a:t>
            </a:r>
            <a:r>
              <a:rPr lang="en-GB" altLang="it-IT" dirty="0">
                <a:ea typeface="MS PGothic" charset="-128"/>
              </a:rPr>
              <a:t> </a:t>
            </a:r>
            <a:r>
              <a:rPr lang="en-GB" altLang="it-IT" dirty="0" err="1">
                <a:ea typeface="MS PGothic" charset="-128"/>
              </a:rPr>
              <a:t>pos</a:t>
            </a:r>
            <a:endParaRPr lang="en-GB" altLang="it-IT" dirty="0">
              <a:ea typeface="MS PGothic" charset="-128"/>
            </a:endParaRP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 err="1" smtClean="0">
                <a:ea typeface="MS PGothic" charset="-128"/>
              </a:rPr>
              <a:t>insertList</a:t>
            </a:r>
            <a:r>
              <a:rPr lang="en-GB" altLang="it-IT" dirty="0" smtClean="0">
                <a:ea typeface="MS PGothic" charset="-128"/>
              </a:rPr>
              <a:t>(l</a:t>
            </a:r>
            <a:r>
              <a:rPr lang="en-GB" altLang="it-IT" dirty="0">
                <a:ea typeface="MS PGothic" charset="-128"/>
              </a:rPr>
              <a:t>, p, e) → l’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>
                <a:ea typeface="MS PGothic" charset="-128"/>
              </a:rPr>
              <a:t>Pre: </a:t>
            </a:r>
            <a:r>
              <a:rPr lang="it-IT" dirty="0" err="1" smtClean="0"/>
              <a:t>pos</a:t>
            </a:r>
            <a:r>
              <a:rPr lang="it-IT" dirty="0" smtClean="0"/>
              <a:t> &gt;=0  AND  </a:t>
            </a:r>
            <a:r>
              <a:rPr lang="en-GB" altLang="it-IT" dirty="0" err="1" smtClean="0">
                <a:ea typeface="MS PGothic" charset="-128"/>
              </a:rPr>
              <a:t>sizeList</a:t>
            </a:r>
            <a:r>
              <a:rPr lang="en-GB" altLang="it-IT" dirty="0" smtClean="0">
                <a:ea typeface="MS PGothic" charset="-128"/>
              </a:rPr>
              <a:t>(l</a:t>
            </a:r>
            <a:r>
              <a:rPr lang="en-GB" altLang="it-IT" dirty="0">
                <a:ea typeface="MS PGothic" charset="-128"/>
              </a:rPr>
              <a:t>) </a:t>
            </a:r>
            <a:r>
              <a:rPr lang="de-DE" altLang="it-IT" dirty="0">
                <a:ea typeface="MS PGothic" charset="-128"/>
              </a:rPr>
              <a:t>≥ p     </a:t>
            </a:r>
            <a:r>
              <a:rPr lang="de-DE" altLang="it-IT" dirty="0" smtClean="0">
                <a:ea typeface="MS PGothic" charset="-128"/>
              </a:rPr>
              <a:t/>
            </a:r>
            <a:br>
              <a:rPr lang="de-DE" altLang="it-IT" dirty="0" smtClean="0">
                <a:ea typeface="MS PGothic" charset="-128"/>
              </a:rPr>
            </a:br>
            <a:r>
              <a:rPr lang="de-DE" altLang="it-IT" dirty="0" smtClean="0">
                <a:ea typeface="MS PGothic" charset="-128"/>
              </a:rPr>
              <a:t>			</a:t>
            </a:r>
            <a:r>
              <a:rPr lang="de-DE" altLang="it-IT" dirty="0" smtClean="0">
                <a:solidFill>
                  <a:srgbClr val="C00000"/>
                </a:solidFill>
                <a:ea typeface="MS PGothic" charset="-128"/>
              </a:rPr>
              <a:t>// </a:t>
            </a:r>
            <a:r>
              <a:rPr lang="de-DE" altLang="it-IT" dirty="0" err="1">
                <a:solidFill>
                  <a:srgbClr val="C00000"/>
                </a:solidFill>
                <a:ea typeface="MS PGothic" charset="-128"/>
              </a:rPr>
              <a:t>assumiamo</a:t>
            </a:r>
            <a:r>
              <a:rPr lang="de-DE" altLang="it-IT" dirty="0">
                <a:solidFill>
                  <a:srgbClr val="C00000"/>
                </a:solidFill>
                <a:ea typeface="MS PGothic" charset="-128"/>
              </a:rPr>
              <a:t> 0 </a:t>
            </a:r>
            <a:r>
              <a:rPr lang="de-DE" altLang="it-IT" dirty="0" err="1">
                <a:solidFill>
                  <a:srgbClr val="C00000"/>
                </a:solidFill>
                <a:ea typeface="MS PGothic" charset="-128"/>
              </a:rPr>
              <a:t>come</a:t>
            </a:r>
            <a:r>
              <a:rPr lang="de-DE" altLang="it-IT" dirty="0">
                <a:solidFill>
                  <a:srgbClr val="C00000"/>
                </a:solidFill>
                <a:ea typeface="MS PGothic" charset="-128"/>
              </a:rPr>
              <a:t> prima </a:t>
            </a:r>
            <a:r>
              <a:rPr lang="de-DE" altLang="it-IT" dirty="0" err="1">
                <a:solidFill>
                  <a:srgbClr val="C00000"/>
                </a:solidFill>
                <a:ea typeface="MS PGothic" charset="-128"/>
              </a:rPr>
              <a:t>posizione</a:t>
            </a:r>
            <a:endParaRPr lang="en-GB" altLang="it-IT" dirty="0">
              <a:solidFill>
                <a:srgbClr val="C00000"/>
              </a:solidFill>
              <a:ea typeface="MS PGothic" charset="-128"/>
            </a:endParaRP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>
                <a:ea typeface="MS PGothic" charset="-128"/>
              </a:rPr>
              <a:t>Post: l’ </a:t>
            </a:r>
            <a:r>
              <a:rPr lang="en-GB" altLang="it-IT" dirty="0" err="1">
                <a:ea typeface="MS PGothic" charset="-128"/>
              </a:rPr>
              <a:t>si</a:t>
            </a:r>
            <a:r>
              <a:rPr lang="en-GB" altLang="it-IT" dirty="0">
                <a:ea typeface="MS PGothic" charset="-128"/>
              </a:rPr>
              <a:t> </a:t>
            </a:r>
            <a:r>
              <a:rPr lang="en-GB" altLang="it-IT" dirty="0" err="1">
                <a:ea typeface="MS PGothic" charset="-128"/>
              </a:rPr>
              <a:t>ottiene</a:t>
            </a:r>
            <a:r>
              <a:rPr lang="en-GB" altLang="it-IT" dirty="0">
                <a:ea typeface="MS PGothic" charset="-128"/>
              </a:rPr>
              <a:t> da l </a:t>
            </a:r>
            <a:r>
              <a:rPr lang="en-GB" altLang="it-IT" dirty="0" err="1">
                <a:ea typeface="MS PGothic" charset="-128"/>
              </a:rPr>
              <a:t>inserendo</a:t>
            </a:r>
            <a:r>
              <a:rPr lang="en-GB" altLang="it-IT" dirty="0">
                <a:ea typeface="MS PGothic" charset="-128"/>
              </a:rPr>
              <a:t> e in </a:t>
            </a:r>
            <a:r>
              <a:rPr lang="en-GB" altLang="it-IT" dirty="0" err="1">
                <a:ea typeface="MS PGothic" charset="-128"/>
              </a:rPr>
              <a:t>posizione</a:t>
            </a:r>
            <a:r>
              <a:rPr lang="en-GB" altLang="it-IT" dirty="0">
                <a:ea typeface="MS PGothic" charset="-128"/>
              </a:rPr>
              <a:t> p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 err="1" smtClean="0">
                <a:ea typeface="MS PGothic" charset="-128"/>
              </a:rPr>
              <a:t>removeList</a:t>
            </a:r>
            <a:r>
              <a:rPr lang="en-GB" altLang="it-IT" dirty="0" smtClean="0">
                <a:ea typeface="MS PGothic" charset="-128"/>
              </a:rPr>
              <a:t>(l</a:t>
            </a:r>
            <a:r>
              <a:rPr lang="en-GB" altLang="it-IT" dirty="0">
                <a:ea typeface="MS PGothic" charset="-128"/>
              </a:rPr>
              <a:t>, p) → l’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>
                <a:ea typeface="MS PGothic" charset="-128"/>
              </a:rPr>
              <a:t>Pre: </a:t>
            </a:r>
            <a:r>
              <a:rPr lang="it-IT" dirty="0" err="1"/>
              <a:t>pos</a:t>
            </a:r>
            <a:r>
              <a:rPr lang="it-IT" dirty="0"/>
              <a:t> &gt;=0 </a:t>
            </a:r>
            <a:r>
              <a:rPr lang="it-IT" dirty="0" smtClean="0"/>
              <a:t>  AND  </a:t>
            </a:r>
            <a:r>
              <a:rPr lang="en-GB" altLang="it-IT" dirty="0" err="1" smtClean="0">
                <a:ea typeface="MS PGothic" charset="-128"/>
              </a:rPr>
              <a:t>sizeList</a:t>
            </a:r>
            <a:r>
              <a:rPr lang="en-GB" altLang="it-IT" dirty="0" smtClean="0">
                <a:ea typeface="MS PGothic" charset="-128"/>
              </a:rPr>
              <a:t>(l</a:t>
            </a:r>
            <a:r>
              <a:rPr lang="en-GB" altLang="it-IT" dirty="0">
                <a:ea typeface="MS PGothic" charset="-128"/>
              </a:rPr>
              <a:t>) </a:t>
            </a:r>
            <a:r>
              <a:rPr lang="de-DE" altLang="it-IT" dirty="0">
                <a:ea typeface="MS PGothic" charset="-128"/>
              </a:rPr>
              <a:t>&gt; </a:t>
            </a:r>
            <a:r>
              <a:rPr lang="de-DE" altLang="it-IT" dirty="0" smtClean="0">
                <a:ea typeface="MS PGothic" charset="-128"/>
              </a:rPr>
              <a:t>p</a:t>
            </a:r>
            <a:endParaRPr lang="en-GB" altLang="it-IT" dirty="0">
              <a:solidFill>
                <a:srgbClr val="C00000"/>
              </a:solidFill>
              <a:ea typeface="MS PGothic" charset="-128"/>
            </a:endParaRP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>
                <a:ea typeface="MS PGothic" charset="-128"/>
              </a:rPr>
              <a:t>Post: l’ </a:t>
            </a:r>
            <a:r>
              <a:rPr lang="en-GB" altLang="it-IT" dirty="0" err="1">
                <a:ea typeface="MS PGothic" charset="-128"/>
              </a:rPr>
              <a:t>si</a:t>
            </a:r>
            <a:r>
              <a:rPr lang="en-GB" altLang="it-IT" dirty="0">
                <a:ea typeface="MS PGothic" charset="-128"/>
              </a:rPr>
              <a:t> </a:t>
            </a:r>
            <a:r>
              <a:rPr lang="en-GB" altLang="it-IT" dirty="0" err="1">
                <a:ea typeface="MS PGothic" charset="-128"/>
              </a:rPr>
              <a:t>ottiene</a:t>
            </a:r>
            <a:r>
              <a:rPr lang="en-GB" altLang="it-IT" dirty="0">
                <a:ea typeface="MS PGothic" charset="-128"/>
              </a:rPr>
              <a:t> da l </a:t>
            </a:r>
            <a:r>
              <a:rPr lang="en-GB" altLang="it-IT" dirty="0" err="1">
                <a:ea typeface="MS PGothic" charset="-128"/>
              </a:rPr>
              <a:t>eliminando</a:t>
            </a:r>
            <a:r>
              <a:rPr lang="en-GB" altLang="it-IT" dirty="0">
                <a:ea typeface="MS PGothic" charset="-128"/>
              </a:rPr>
              <a:t> </a:t>
            </a:r>
            <a:r>
              <a:rPr lang="en-GB" altLang="it-IT" dirty="0" err="1">
                <a:ea typeface="MS PGothic" charset="-128"/>
              </a:rPr>
              <a:t>l’elemento</a:t>
            </a:r>
            <a:r>
              <a:rPr lang="en-GB" altLang="it-IT" dirty="0">
                <a:ea typeface="MS PGothic" charset="-128"/>
              </a:rPr>
              <a:t> in </a:t>
            </a:r>
            <a:r>
              <a:rPr lang="en-GB" altLang="it-IT" dirty="0" err="1">
                <a:ea typeface="MS PGothic" charset="-128"/>
              </a:rPr>
              <a:t>posizione</a:t>
            </a:r>
            <a:r>
              <a:rPr lang="en-GB" altLang="it-IT" dirty="0">
                <a:ea typeface="MS PGothic" charset="-128"/>
              </a:rPr>
              <a:t> </a:t>
            </a:r>
            <a:r>
              <a:rPr lang="en-GB" altLang="it-IT" dirty="0" smtClean="0">
                <a:ea typeface="MS PGothic" charset="-128"/>
              </a:rPr>
              <a:t>p</a:t>
            </a:r>
            <a:endParaRPr lang="en-US" altLang="it-IT" sz="2400" dirty="0">
              <a:ea typeface="MS PGothic" charset="-128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endParaRPr lang="en-US" altLang="it-IT" sz="2400" dirty="0">
              <a:ea typeface="MS PGothic" charset="-128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10836" y="5977996"/>
            <a:ext cx="9033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it-IT" sz="1800" b="1" i="1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NB: </a:t>
            </a:r>
            <a:r>
              <a:rPr lang="en-GB" altLang="it-IT" sz="1800" b="1" i="1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altLang="it-IT" sz="1800" b="1" i="1" dirty="0" err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en-GB" altLang="it-IT" sz="1800" b="1" i="1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</a:t>
            </a:r>
            <a:r>
              <a:rPr lang="en-GB" altLang="it-IT" sz="1800" b="1" i="1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0) = </a:t>
            </a:r>
            <a:r>
              <a:rPr lang="en-GB" altLang="it-IT" sz="1800" b="1" i="1" dirty="0" err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getFirst</a:t>
            </a:r>
            <a:r>
              <a:rPr lang="en-GB" altLang="it-IT" sz="1800" b="1" i="1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</a:t>
            </a:r>
            <a:r>
              <a:rPr lang="en-GB" altLang="it-IT" sz="1800" b="1" i="1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insert(l, 0, </a:t>
            </a:r>
            <a:r>
              <a:rPr lang="en-GB" altLang="it-IT" sz="1800" b="1" i="1" dirty="0" err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GB" altLang="it-IT" sz="1800" b="1" i="1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GB" altLang="it-IT" sz="1800" b="1" i="1" dirty="0" err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consList</a:t>
            </a:r>
            <a:r>
              <a:rPr lang="en-GB" altLang="it-IT" sz="1800" b="1" i="1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altLang="it-IT" sz="1800" b="1" i="1" dirty="0" err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GB" altLang="it-IT" sz="1800" b="1" i="1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</a:t>
            </a:r>
            <a:r>
              <a:rPr lang="en-GB" altLang="it-IT" sz="1800" b="1" i="1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br>
              <a:rPr lang="en-GB" altLang="it-IT" sz="1800" b="1" i="1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it-IT" sz="1800" b="1" i="1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remove(l</a:t>
            </a:r>
            <a:r>
              <a:rPr lang="en-GB" altLang="it-IT" sz="1800" b="1" i="1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0) = </a:t>
            </a:r>
            <a:r>
              <a:rPr lang="en-GB" altLang="it-IT" sz="1800" b="1" i="1" dirty="0" err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tailList</a:t>
            </a:r>
            <a:r>
              <a:rPr lang="en-GB" altLang="it-IT" sz="1800" b="1" i="1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(l)</a:t>
            </a:r>
            <a:endParaRPr lang="it-IT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968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123825"/>
            <a:ext cx="8229600" cy="835025"/>
          </a:xfrm>
        </p:spPr>
        <p:txBody>
          <a:bodyPr/>
          <a:lstStyle/>
          <a:p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Vediamo</a:t>
            </a:r>
            <a:r>
              <a:rPr lang="en-US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 </a:t>
            </a:r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alcune</a:t>
            </a:r>
            <a:r>
              <a:rPr lang="en-US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 </a:t>
            </a:r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implementazioni</a:t>
            </a:r>
            <a:endParaRPr lang="en-US" altLang="it-IT" sz="4000" b="1" dirty="0">
              <a:solidFill>
                <a:srgbClr val="0070C0"/>
              </a:solidFill>
              <a:latin typeface="Arial" charset="0"/>
              <a:ea typeface="MS PGothic" charset="-128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692730" y="1742262"/>
            <a:ext cx="73454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it-IT" sz="3200" b="1" i="1" dirty="0" err="1" smtClean="0">
                <a:solidFill>
                  <a:srgbClr val="800000"/>
                </a:solidFill>
                <a:latin typeface="+mn-lt"/>
              </a:rPr>
              <a:t>Implementiamo</a:t>
            </a:r>
            <a:r>
              <a:rPr lang="en-GB" altLang="it-IT" sz="3200" b="1" i="1" dirty="0" smtClean="0">
                <a:solidFill>
                  <a:srgbClr val="800000"/>
                </a:solidFill>
                <a:latin typeface="+mn-lt"/>
              </a:rPr>
              <a:t> </a:t>
            </a:r>
            <a:r>
              <a:rPr lang="en-GB" altLang="it-IT" sz="3200" b="1" i="1" dirty="0" err="1" smtClean="0">
                <a:solidFill>
                  <a:srgbClr val="800000"/>
                </a:solidFill>
                <a:latin typeface="+mn-lt"/>
              </a:rPr>
              <a:t>alcuni</a:t>
            </a:r>
            <a:r>
              <a:rPr lang="en-GB" altLang="it-IT" sz="3200" b="1" i="1" dirty="0" smtClean="0">
                <a:solidFill>
                  <a:srgbClr val="800000"/>
                </a:solidFill>
                <a:latin typeface="+mn-lt"/>
              </a:rPr>
              <a:t> </a:t>
            </a:r>
            <a:r>
              <a:rPr lang="en-GB" altLang="it-IT" sz="3200" b="1" i="1" dirty="0" err="1" smtClean="0">
                <a:solidFill>
                  <a:srgbClr val="800000"/>
                </a:solidFill>
                <a:latin typeface="+mn-lt"/>
              </a:rPr>
              <a:t>dei</a:t>
            </a:r>
            <a:r>
              <a:rPr lang="en-GB" altLang="it-IT" sz="3200" b="1" i="1" dirty="0" smtClean="0">
                <a:solidFill>
                  <a:srgbClr val="800000"/>
                </a:solidFill>
                <a:latin typeface="+mn-lt"/>
              </a:rPr>
              <a:t> </a:t>
            </a:r>
            <a:r>
              <a:rPr lang="en-GB" altLang="it-IT" sz="3200" b="1" i="1" dirty="0" err="1" smtClean="0">
                <a:solidFill>
                  <a:srgbClr val="800000"/>
                </a:solidFill>
                <a:latin typeface="+mn-lt"/>
              </a:rPr>
              <a:t>nuovi</a:t>
            </a:r>
            <a:r>
              <a:rPr lang="en-GB" altLang="it-IT" sz="3200" b="1" i="1" dirty="0" smtClean="0">
                <a:solidFill>
                  <a:srgbClr val="800000"/>
                </a:solidFill>
                <a:latin typeface="+mn-lt"/>
              </a:rPr>
              <a:t> </a:t>
            </a:r>
            <a:r>
              <a:rPr lang="en-GB" altLang="it-IT" sz="3200" b="1" i="1" dirty="0" err="1" smtClean="0">
                <a:solidFill>
                  <a:srgbClr val="800000"/>
                </a:solidFill>
                <a:latin typeface="+mn-lt"/>
              </a:rPr>
              <a:t>operatori</a:t>
            </a:r>
            <a:r>
              <a:rPr lang="en-GB" altLang="it-IT" sz="3200" b="1" i="1" dirty="0" smtClean="0">
                <a:solidFill>
                  <a:srgbClr val="800000"/>
                </a:solidFill>
                <a:latin typeface="+mn-lt"/>
              </a:rPr>
              <a:t> </a:t>
            </a:r>
            <a:r>
              <a:rPr lang="en-GB" altLang="it-IT" sz="3200" b="1" i="1" dirty="0" err="1" smtClean="0">
                <a:solidFill>
                  <a:srgbClr val="800000"/>
                </a:solidFill>
                <a:latin typeface="+mn-lt"/>
              </a:rPr>
              <a:t>mediante</a:t>
            </a:r>
            <a:r>
              <a:rPr lang="en-GB" altLang="it-IT" sz="3200" b="1" i="1" dirty="0" smtClean="0">
                <a:solidFill>
                  <a:srgbClr val="800000"/>
                </a:solidFill>
                <a:latin typeface="+mn-lt"/>
              </a:rPr>
              <a:t> </a:t>
            </a:r>
            <a:r>
              <a:rPr lang="en-GB" altLang="it-IT" sz="3200" b="1" i="1" dirty="0" err="1" smtClean="0">
                <a:solidFill>
                  <a:srgbClr val="800000"/>
                </a:solidFill>
                <a:latin typeface="+mn-lt"/>
              </a:rPr>
              <a:t>l’uso</a:t>
            </a:r>
            <a:r>
              <a:rPr lang="en-GB" altLang="it-IT" sz="3200" b="1" i="1" dirty="0" smtClean="0">
                <a:solidFill>
                  <a:srgbClr val="800000"/>
                </a:solidFill>
                <a:latin typeface="+mn-lt"/>
              </a:rPr>
              <a:t> </a:t>
            </a:r>
            <a:r>
              <a:rPr lang="en-GB" altLang="it-IT" sz="3200" b="1" i="1" dirty="0" err="1" smtClean="0">
                <a:solidFill>
                  <a:srgbClr val="800000"/>
                </a:solidFill>
                <a:latin typeface="+mn-lt"/>
              </a:rPr>
              <a:t>degli</a:t>
            </a:r>
            <a:r>
              <a:rPr lang="en-GB" altLang="it-IT" sz="3200" b="1" i="1" dirty="0" smtClean="0">
                <a:solidFill>
                  <a:srgbClr val="800000"/>
                </a:solidFill>
                <a:latin typeface="+mn-lt"/>
              </a:rPr>
              <a:t> </a:t>
            </a:r>
            <a:r>
              <a:rPr lang="en-GB" altLang="it-IT" sz="3200" b="1" i="1" dirty="0" err="1" smtClean="0">
                <a:solidFill>
                  <a:srgbClr val="800000"/>
                </a:solidFill>
                <a:latin typeface="+mn-lt"/>
              </a:rPr>
              <a:t>operatori</a:t>
            </a:r>
            <a:r>
              <a:rPr lang="en-GB" altLang="it-IT" sz="3200" b="1" i="1" dirty="0" smtClean="0">
                <a:solidFill>
                  <a:srgbClr val="800000"/>
                </a:solidFill>
                <a:latin typeface="+mn-lt"/>
              </a:rPr>
              <a:t> di base </a:t>
            </a:r>
            <a:r>
              <a:rPr lang="is-IS" altLang="it-IT" sz="3200" b="1" i="1" dirty="0" smtClean="0">
                <a:solidFill>
                  <a:srgbClr val="800000"/>
                </a:solidFill>
                <a:latin typeface="+mn-lt"/>
              </a:rPr>
              <a:t>…</a:t>
            </a:r>
            <a:r>
              <a:rPr lang="en-GB" altLang="it-IT" sz="3200" b="1" i="1" dirty="0" smtClean="0">
                <a:solidFill>
                  <a:srgbClr val="800000"/>
                </a:solidFill>
                <a:latin typeface="+mn-lt"/>
              </a:rPr>
              <a:t> </a:t>
            </a:r>
            <a:endParaRPr lang="it-IT" sz="3200" i="1" dirty="0">
              <a:latin typeface="+mn-lt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665021" y="3434168"/>
            <a:ext cx="77087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3200" b="1" i="1" dirty="0" smtClean="0">
                <a:solidFill>
                  <a:srgbClr val="800000"/>
                </a:solidFill>
                <a:latin typeface="+mn-lt"/>
              </a:rPr>
              <a:t>Implementare i rimanenti come esercizio </a:t>
            </a:r>
            <a:r>
              <a:rPr lang="is-IS" altLang="it-IT" sz="3200" b="1" i="1" dirty="0" smtClean="0">
                <a:solidFill>
                  <a:srgbClr val="800000"/>
                </a:solidFill>
                <a:latin typeface="+mn-lt"/>
              </a:rPr>
              <a:t>…</a:t>
            </a:r>
            <a:endParaRPr lang="it-IT" sz="3200" i="1" dirty="0">
              <a:latin typeface="+mn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692730" y="4680110"/>
            <a:ext cx="77087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3200" b="1" i="1" dirty="0" smtClean="0">
                <a:solidFill>
                  <a:srgbClr val="800000"/>
                </a:solidFill>
                <a:latin typeface="+mn-lt"/>
              </a:rPr>
              <a:t>Implementiamo anche due funzioni </a:t>
            </a:r>
            <a:r>
              <a:rPr lang="it-IT" altLang="it-IT" sz="3200" b="1" i="1" dirty="0" err="1" smtClean="0">
                <a:solidFill>
                  <a:srgbClr val="800000"/>
                </a:solidFill>
                <a:latin typeface="+mn-lt"/>
              </a:rPr>
              <a:t>inputList</a:t>
            </a:r>
            <a:r>
              <a:rPr lang="it-IT" altLang="it-IT" sz="3200" b="1" i="1" smtClean="0">
                <a:solidFill>
                  <a:srgbClr val="800000"/>
                </a:solidFill>
                <a:latin typeface="+mn-lt"/>
              </a:rPr>
              <a:t> e </a:t>
            </a:r>
            <a:r>
              <a:rPr lang="it-IT" altLang="it-IT" sz="3200" b="1" i="1" dirty="0" err="1" smtClean="0">
                <a:solidFill>
                  <a:srgbClr val="800000"/>
                </a:solidFill>
                <a:latin typeface="+mn-lt"/>
              </a:rPr>
              <a:t>outputList</a:t>
            </a:r>
            <a:r>
              <a:rPr lang="it-IT" altLang="it-IT" sz="3200" b="1" i="1" dirty="0" smtClean="0">
                <a:solidFill>
                  <a:srgbClr val="800000"/>
                </a:solidFill>
                <a:latin typeface="+mn-lt"/>
              </a:rPr>
              <a:t> utili per realizzare programmi con le liste </a:t>
            </a:r>
            <a:r>
              <a:rPr lang="is-IS" altLang="it-IT" sz="3200" b="1" i="1" dirty="0" smtClean="0">
                <a:solidFill>
                  <a:srgbClr val="800000"/>
                </a:solidFill>
                <a:latin typeface="+mn-lt"/>
              </a:rPr>
              <a:t>…</a:t>
            </a:r>
            <a:endParaRPr lang="it-IT" sz="32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7237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68288" y="154981"/>
            <a:ext cx="8747125" cy="1277579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Implementazione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di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sizeList</a:t>
            </a:r>
            <a:endParaRPr lang="en-GB" altLang="it-IT" dirty="0">
              <a:ea typeface="MS PGothic" charset="-128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61410" y="1171303"/>
            <a:ext cx="88757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dirty="0" smtClean="0">
                <a:latin typeface="+mn-lt"/>
              </a:rPr>
              <a:t>Realizziamo la funzione </a:t>
            </a:r>
            <a:r>
              <a:rPr lang="it-IT" b="1" dirty="0" err="1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sizeList</a:t>
            </a:r>
            <a:r>
              <a:rPr lang="it-IT" b="1" dirty="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(</a:t>
            </a:r>
            <a:r>
              <a:rPr lang="it-IT" b="1" i="1" dirty="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l</a:t>
            </a:r>
            <a:r>
              <a:rPr lang="it-IT" b="1" dirty="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) </a:t>
            </a:r>
            <a:r>
              <a:rPr lang="it-IT" dirty="0" smtClean="0">
                <a:latin typeface="+mn-lt"/>
              </a:rPr>
              <a:t>che restituisce il numero di elementi di una lista </a:t>
            </a:r>
            <a:r>
              <a:rPr lang="it-IT" i="1" dirty="0" smtClean="0">
                <a:latin typeface="+mn-lt"/>
              </a:rPr>
              <a:t>l</a:t>
            </a:r>
          </a:p>
          <a:p>
            <a:pPr marL="342900" indent="-342900">
              <a:buFont typeface="Arial" charset="0"/>
              <a:buChar char="•"/>
            </a:pPr>
            <a:r>
              <a:rPr lang="it-IT" dirty="0" smtClean="0">
                <a:latin typeface="+mn-lt"/>
              </a:rPr>
              <a:t>L’algoritmo richiede una </a:t>
            </a:r>
            <a:r>
              <a:rPr lang="it-IT" b="1" i="1" dirty="0" smtClean="0">
                <a:solidFill>
                  <a:srgbClr val="FF0000"/>
                </a:solidFill>
                <a:latin typeface="+mn-lt"/>
              </a:rPr>
              <a:t>visita totale</a:t>
            </a:r>
            <a:r>
              <a:rPr lang="it-IT" dirty="0" smtClean="0">
                <a:latin typeface="+mn-lt"/>
              </a:rPr>
              <a:t> della lista: il ciclo si arresta quando la lista </a:t>
            </a:r>
            <a:r>
              <a:rPr lang="it-IT" i="1" dirty="0" smtClean="0">
                <a:latin typeface="+mn-lt"/>
              </a:rPr>
              <a:t>l</a:t>
            </a:r>
            <a:r>
              <a:rPr lang="it-IT" dirty="0" smtClean="0">
                <a:latin typeface="+mn-lt"/>
              </a:rPr>
              <a:t> termina </a:t>
            </a:r>
            <a:r>
              <a:rPr lang="is-IS" dirty="0" smtClean="0">
                <a:latin typeface="+mn-lt"/>
              </a:rPr>
              <a:t>…</a:t>
            </a:r>
            <a:r>
              <a:rPr lang="it-IT" dirty="0" smtClean="0">
                <a:latin typeface="+mn-lt"/>
              </a:rPr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it-IT" dirty="0">
                <a:latin typeface="+mn-lt"/>
              </a:rPr>
              <a:t>Ad ogni iterazione aggiungiamo 1 ad un contatore </a:t>
            </a:r>
            <a:r>
              <a:rPr lang="it-IT" dirty="0" err="1">
                <a:latin typeface="+mn-lt"/>
              </a:rPr>
              <a:t>n</a:t>
            </a:r>
            <a:r>
              <a:rPr lang="it-IT" dirty="0">
                <a:latin typeface="+mn-lt"/>
              </a:rPr>
              <a:t> a cui inizialmente </a:t>
            </a:r>
            <a:r>
              <a:rPr lang="it-IT" dirty="0" err="1">
                <a:latin typeface="+mn-lt"/>
              </a:rPr>
              <a:t>assegnamo</a:t>
            </a:r>
            <a:r>
              <a:rPr lang="it-IT" dirty="0">
                <a:latin typeface="+mn-lt"/>
              </a:rPr>
              <a:t> il valore </a:t>
            </a:r>
            <a:r>
              <a:rPr lang="it-IT" dirty="0" smtClean="0">
                <a:latin typeface="+mn-lt"/>
              </a:rPr>
              <a:t>0</a:t>
            </a:r>
          </a:p>
          <a:p>
            <a:pPr marL="342900" indent="-342900">
              <a:buFont typeface="Arial" charset="0"/>
              <a:buChar char="•"/>
            </a:pPr>
            <a:r>
              <a:rPr lang="it-IT" dirty="0" smtClean="0">
                <a:latin typeface="+mn-lt"/>
              </a:rPr>
              <a:t>In generale, per visitare una lista usiamo le operazioni </a:t>
            </a:r>
            <a:r>
              <a:rPr lang="it-IT" dirty="0" err="1" smtClean="0">
                <a:latin typeface="+mn-lt"/>
              </a:rPr>
              <a:t>getFirst</a:t>
            </a:r>
            <a:r>
              <a:rPr lang="it-IT" dirty="0" smtClean="0">
                <a:latin typeface="+mn-lt"/>
              </a:rPr>
              <a:t>(</a:t>
            </a:r>
            <a:r>
              <a:rPr lang="it-IT" i="1" dirty="0" smtClean="0">
                <a:latin typeface="+mn-lt"/>
              </a:rPr>
              <a:t>l</a:t>
            </a:r>
            <a:r>
              <a:rPr lang="it-IT" dirty="0" smtClean="0">
                <a:latin typeface="+mn-lt"/>
              </a:rPr>
              <a:t>) per accedere al primo elemento e </a:t>
            </a:r>
            <a:r>
              <a:rPr lang="it-IT" dirty="0" err="1" smtClean="0">
                <a:latin typeface="+mn-lt"/>
              </a:rPr>
              <a:t>tailList</a:t>
            </a:r>
            <a:r>
              <a:rPr lang="it-IT" dirty="0" smtClean="0">
                <a:latin typeface="+mn-lt"/>
              </a:rPr>
              <a:t>(</a:t>
            </a:r>
            <a:r>
              <a:rPr lang="it-IT" i="1" dirty="0" smtClean="0">
                <a:latin typeface="+mn-lt"/>
              </a:rPr>
              <a:t>l</a:t>
            </a:r>
            <a:r>
              <a:rPr lang="it-IT" dirty="0" smtClean="0">
                <a:latin typeface="+mn-lt"/>
              </a:rPr>
              <a:t>) per accedere alla parte restante della lista </a:t>
            </a:r>
          </a:p>
          <a:p>
            <a:pPr marL="342900" indent="-342900">
              <a:buFont typeface="Arial" charset="0"/>
              <a:buChar char="•"/>
            </a:pPr>
            <a:endParaRPr lang="it-IT" dirty="0" smtClean="0">
              <a:latin typeface="+mn-lt"/>
            </a:endParaRPr>
          </a:p>
          <a:p>
            <a:pPr marL="342900" indent="-342900">
              <a:buFont typeface="Arial" charset="0"/>
              <a:buChar char="•"/>
            </a:pPr>
            <a:r>
              <a:rPr lang="it-IT" dirty="0" smtClean="0">
                <a:latin typeface="+mn-lt"/>
              </a:rPr>
              <a:t>Schema di visita totale: </a:t>
            </a:r>
          </a:p>
          <a:p>
            <a:pPr lvl="1"/>
            <a:r>
              <a:rPr lang="it-IT" dirty="0">
                <a:latin typeface="+mn-lt"/>
              </a:rPr>
              <a:t>	</a:t>
            </a:r>
            <a:r>
              <a:rPr lang="it-IT" b="1" dirty="0" err="1" smtClean="0">
                <a:solidFill>
                  <a:srgbClr val="002060"/>
                </a:solidFill>
                <a:latin typeface="+mn-lt"/>
              </a:rPr>
              <a:t>while</a:t>
            </a:r>
            <a:r>
              <a:rPr lang="it-IT" b="1" dirty="0" smtClean="0">
                <a:solidFill>
                  <a:srgbClr val="002060"/>
                </a:solidFill>
                <a:latin typeface="+mn-lt"/>
              </a:rPr>
              <a:t>(!</a:t>
            </a:r>
            <a:r>
              <a:rPr lang="it-IT" b="1" dirty="0" err="1" smtClean="0">
                <a:solidFill>
                  <a:srgbClr val="002060"/>
                </a:solidFill>
                <a:latin typeface="+mn-lt"/>
              </a:rPr>
              <a:t>emptyList</a:t>
            </a:r>
            <a:r>
              <a:rPr lang="it-IT" b="1" dirty="0">
                <a:solidFill>
                  <a:srgbClr val="002060"/>
                </a:solidFill>
                <a:latin typeface="+mn-lt"/>
              </a:rPr>
              <a:t>(l)) {</a:t>
            </a:r>
          </a:p>
          <a:p>
            <a:pPr lvl="1"/>
            <a:r>
              <a:rPr lang="it-IT" b="1" dirty="0">
                <a:solidFill>
                  <a:srgbClr val="002060"/>
                </a:solidFill>
                <a:latin typeface="+mn-lt"/>
              </a:rPr>
              <a:t>		</a:t>
            </a:r>
            <a:r>
              <a:rPr lang="it-IT" b="1" i="1" dirty="0" smtClean="0">
                <a:solidFill>
                  <a:srgbClr val="002060"/>
                </a:solidFill>
                <a:latin typeface="+mn-lt"/>
              </a:rPr>
              <a:t>operazioni specifiche sul primo elemento</a:t>
            </a:r>
            <a:endParaRPr lang="it-IT" b="1" i="1" dirty="0">
              <a:solidFill>
                <a:srgbClr val="002060"/>
              </a:solidFill>
              <a:latin typeface="+mn-lt"/>
            </a:endParaRPr>
          </a:p>
          <a:p>
            <a:pPr lvl="1"/>
            <a:r>
              <a:rPr lang="it-IT" b="1" dirty="0">
                <a:solidFill>
                  <a:srgbClr val="002060"/>
                </a:solidFill>
                <a:latin typeface="+mn-lt"/>
              </a:rPr>
              <a:t>		</a:t>
            </a:r>
            <a:r>
              <a:rPr lang="it-IT" b="1" dirty="0" smtClean="0">
                <a:solidFill>
                  <a:srgbClr val="002060"/>
                </a:solidFill>
                <a:latin typeface="+mn-lt"/>
              </a:rPr>
              <a:t>l </a:t>
            </a:r>
            <a:r>
              <a:rPr lang="it-IT" b="1" dirty="0">
                <a:solidFill>
                  <a:srgbClr val="002060"/>
                </a:solidFill>
                <a:latin typeface="+mn-lt"/>
              </a:rPr>
              <a:t>= </a:t>
            </a:r>
            <a:r>
              <a:rPr lang="it-IT" b="1" dirty="0" err="1">
                <a:solidFill>
                  <a:srgbClr val="002060"/>
                </a:solidFill>
                <a:latin typeface="+mn-lt"/>
              </a:rPr>
              <a:t>tailList</a:t>
            </a:r>
            <a:r>
              <a:rPr lang="it-IT" b="1" dirty="0">
                <a:solidFill>
                  <a:srgbClr val="002060"/>
                </a:solidFill>
                <a:latin typeface="+mn-lt"/>
              </a:rPr>
              <a:t>(l</a:t>
            </a:r>
            <a:r>
              <a:rPr lang="it-IT" b="1" dirty="0" smtClean="0">
                <a:solidFill>
                  <a:srgbClr val="002060"/>
                </a:solidFill>
                <a:latin typeface="+mn-lt"/>
              </a:rPr>
              <a:t>); // continuiamo la visita</a:t>
            </a:r>
            <a:endParaRPr lang="it-IT" b="1" dirty="0">
              <a:solidFill>
                <a:srgbClr val="002060"/>
              </a:solidFill>
              <a:latin typeface="+mn-lt"/>
            </a:endParaRPr>
          </a:p>
          <a:p>
            <a:pPr lvl="1"/>
            <a:r>
              <a:rPr lang="it-IT" b="1" dirty="0">
                <a:solidFill>
                  <a:srgbClr val="002060"/>
                </a:solidFill>
                <a:latin typeface="+mn-lt"/>
              </a:rPr>
              <a:t>	</a:t>
            </a:r>
            <a:r>
              <a:rPr lang="it-IT" b="1" dirty="0" smtClean="0">
                <a:solidFill>
                  <a:srgbClr val="002060"/>
                </a:solidFill>
                <a:latin typeface="+mn-lt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242547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68288" y="154981"/>
            <a:ext cx="8747125" cy="1277579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Implementazione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di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sizeList</a:t>
            </a:r>
            <a:endParaRPr lang="en-GB" altLang="it-IT" dirty="0">
              <a:ea typeface="MS PGothic" charset="-128"/>
            </a:endParaRPr>
          </a:p>
        </p:txBody>
      </p:sp>
      <p:sp>
        <p:nvSpPr>
          <p:cNvPr id="51204" name="AutoShape 6"/>
          <p:cNvSpPr>
            <a:spLocks noChangeArrowheads="1"/>
          </p:cNvSpPr>
          <p:nvPr/>
        </p:nvSpPr>
        <p:spPr bwMode="auto">
          <a:xfrm>
            <a:off x="268287" y="1950489"/>
            <a:ext cx="8747125" cy="3003261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sizeList</a:t>
            </a:r>
            <a:r>
              <a:rPr lang="it-IT" altLang="it-IT" sz="2000" b="1" dirty="0" smtClean="0">
                <a:latin typeface="Arial" charset="0"/>
              </a:rPr>
              <a:t> (list l)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</a:t>
            </a: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n=0;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</a:t>
            </a:r>
            <a:r>
              <a:rPr lang="it-IT" altLang="it-IT" sz="2000" b="1" dirty="0" err="1" smtClean="0">
                <a:latin typeface="Arial" charset="0"/>
              </a:rPr>
              <a:t>while</a:t>
            </a:r>
            <a:r>
              <a:rPr lang="it-IT" altLang="it-IT" sz="2000" b="1" dirty="0" smtClean="0">
                <a:latin typeface="Arial" charset="0"/>
              </a:rPr>
              <a:t> (!</a:t>
            </a:r>
            <a:r>
              <a:rPr lang="it-IT" altLang="it-IT" sz="2000" b="1" dirty="0" err="1" smtClean="0">
                <a:latin typeface="Arial" charset="0"/>
              </a:rPr>
              <a:t>emptyList</a:t>
            </a:r>
            <a:r>
              <a:rPr lang="it-IT" altLang="it-IT" sz="2000" b="1" dirty="0" smtClean="0">
                <a:latin typeface="Arial" charset="0"/>
              </a:rPr>
              <a:t>(l)) </a:t>
            </a:r>
            <a:r>
              <a:rPr lang="it-IT" altLang="it-IT" sz="2000" b="1" dirty="0" smtClean="0">
                <a:solidFill>
                  <a:srgbClr val="FF0000"/>
                </a:solidFill>
                <a:latin typeface="Arial" charset="0"/>
              </a:rPr>
              <a:t>// finché non raggiungiamo la fine della lista</a:t>
            </a:r>
            <a:r>
              <a:rPr lang="it-IT" altLang="it-IT" sz="2000" b="1" dirty="0" smtClean="0">
                <a:latin typeface="Arial" charset="0"/>
              </a:rPr>
              <a:t>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     n++;    </a:t>
            </a:r>
            <a:r>
              <a:rPr lang="it-IT" altLang="it-IT" sz="2000" b="1" dirty="0" smtClean="0">
                <a:latin typeface="Arial" charset="0"/>
              </a:rPr>
              <a:t>		</a:t>
            </a:r>
            <a:r>
              <a:rPr lang="it-IT" altLang="it-IT" sz="2000" b="1" dirty="0" smtClean="0">
                <a:solidFill>
                  <a:srgbClr val="FF0000"/>
                </a:solidFill>
                <a:latin typeface="Arial" charset="0"/>
              </a:rPr>
              <a:t>// </a:t>
            </a:r>
            <a:r>
              <a:rPr lang="it-IT" altLang="it-IT" sz="2000" b="1" dirty="0" smtClean="0">
                <a:solidFill>
                  <a:srgbClr val="FF0000"/>
                </a:solidFill>
                <a:latin typeface="Arial" charset="0"/>
              </a:rPr>
              <a:t>il primo elemento contribuisce al conteggio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     l = </a:t>
            </a:r>
            <a:r>
              <a:rPr lang="it-IT" altLang="it-IT" sz="2000" b="1" dirty="0" err="1" smtClean="0">
                <a:latin typeface="Arial" charset="0"/>
              </a:rPr>
              <a:t>tailList</a:t>
            </a:r>
            <a:r>
              <a:rPr lang="it-IT" altLang="it-IT" sz="2000" b="1" dirty="0" smtClean="0">
                <a:latin typeface="Arial" charset="0"/>
              </a:rPr>
              <a:t>(l);  </a:t>
            </a:r>
            <a:r>
              <a:rPr lang="it-IT" altLang="it-IT" sz="2000" b="1" dirty="0" smtClean="0">
                <a:latin typeface="Arial" charset="0"/>
              </a:rPr>
              <a:t>	</a:t>
            </a:r>
            <a:r>
              <a:rPr lang="it-IT" altLang="it-IT" sz="2000" b="1" dirty="0" smtClean="0">
                <a:solidFill>
                  <a:srgbClr val="FF0000"/>
                </a:solidFill>
                <a:latin typeface="Arial" charset="0"/>
              </a:rPr>
              <a:t>// </a:t>
            </a:r>
            <a:r>
              <a:rPr lang="en-US" altLang="it-IT" sz="2000" b="1" dirty="0" err="1">
                <a:solidFill>
                  <a:srgbClr val="FF0000"/>
                </a:solidFill>
                <a:latin typeface="Arial" charset="0"/>
              </a:rPr>
              <a:t>continuiamo</a:t>
            </a:r>
            <a:r>
              <a:rPr lang="en-US" altLang="it-IT" sz="2000" b="1" dirty="0">
                <a:solidFill>
                  <a:srgbClr val="FF0000"/>
                </a:solidFill>
                <a:latin typeface="Arial" charset="0"/>
              </a:rPr>
              <a:t> la </a:t>
            </a:r>
            <a:r>
              <a:rPr lang="en-US" altLang="it-IT" sz="2000" b="1" dirty="0" err="1">
                <a:solidFill>
                  <a:srgbClr val="FF0000"/>
                </a:solidFill>
                <a:latin typeface="Arial" charset="0"/>
              </a:rPr>
              <a:t>visita</a:t>
            </a:r>
            <a:r>
              <a:rPr lang="en-US" altLang="it-IT" sz="2000" b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it-IT" sz="2000" b="1" dirty="0" err="1">
                <a:solidFill>
                  <a:srgbClr val="FF0000"/>
                </a:solidFill>
                <a:latin typeface="Arial" charset="0"/>
              </a:rPr>
              <a:t>degli</a:t>
            </a:r>
            <a:r>
              <a:rPr lang="en-US" altLang="it-IT" sz="2000" b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it-IT" sz="2000" b="1" dirty="0" err="1" smtClean="0">
                <a:solidFill>
                  <a:srgbClr val="FF0000"/>
                </a:solidFill>
                <a:latin typeface="Arial" charset="0"/>
              </a:rPr>
              <a:t>elementi</a:t>
            </a:r>
            <a:r>
              <a:rPr lang="en-US" altLang="it-IT" sz="2000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it-IT" sz="2000" b="1" dirty="0" err="1" smtClean="0">
                <a:solidFill>
                  <a:srgbClr val="FF0000"/>
                </a:solidFill>
                <a:latin typeface="Arial" charset="0"/>
              </a:rPr>
              <a:t>successivi</a:t>
            </a: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</a:t>
            </a:r>
            <a:r>
              <a:rPr lang="it-IT" altLang="it-IT" sz="2000" b="1" dirty="0" err="1" smtClean="0">
                <a:latin typeface="Arial" charset="0"/>
              </a:rPr>
              <a:t>return</a:t>
            </a:r>
            <a:r>
              <a:rPr lang="it-IT" altLang="it-IT" sz="2000" b="1" dirty="0" smtClean="0">
                <a:latin typeface="Arial" charset="0"/>
              </a:rPr>
              <a:t> n;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}</a:t>
            </a:r>
            <a:endParaRPr lang="it-IT" altLang="it-IT" sz="20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636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68288" y="78782"/>
            <a:ext cx="8747125" cy="847942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err="1">
                <a:solidFill>
                  <a:srgbClr val="0070C0"/>
                </a:solidFill>
                <a:ea typeface="MS PGothic" charset="-128"/>
              </a:rPr>
              <a:t>Implementazione</a:t>
            </a:r>
            <a:r>
              <a:rPr lang="en-GB" altLang="it-IT" b="1" dirty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di </a:t>
            </a:r>
            <a:r>
              <a:rPr lang="en-GB" altLang="it-IT" b="1" dirty="0" err="1">
                <a:solidFill>
                  <a:srgbClr val="0070C0"/>
                </a:solidFill>
                <a:ea typeface="MS PGothic" charset="-128"/>
              </a:rPr>
              <a:t>posItem</a:t>
            </a:r>
            <a:endParaRPr lang="en-GB" altLang="it-IT" dirty="0">
              <a:ea typeface="MS PGothic" charset="-128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268288" y="1002923"/>
            <a:ext cx="861445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sz="2000" dirty="0" smtClean="0">
                <a:latin typeface="+mn-lt"/>
              </a:rPr>
              <a:t>Realizziamo la funzione </a:t>
            </a:r>
            <a:r>
              <a:rPr lang="it-IT" sz="20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posItem</a:t>
            </a:r>
            <a:r>
              <a:rPr lang="it-IT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(l, val) </a:t>
            </a:r>
            <a:r>
              <a:rPr lang="it-IT" sz="2000" dirty="0" smtClean="0">
                <a:latin typeface="+mn-lt"/>
              </a:rPr>
              <a:t>che, dati una lista l e un elemento val, restituisce la posizione della lista in cui appare la prima occorrenza dell’elemento, oppure -1 se l’elemento non è presente</a:t>
            </a:r>
          </a:p>
          <a:p>
            <a:pPr marL="342900" indent="-342900">
              <a:buFont typeface="Arial" charset="0"/>
              <a:buChar char="•"/>
            </a:pPr>
            <a:r>
              <a:rPr lang="it-IT" sz="2000" dirty="0" smtClean="0">
                <a:latin typeface="+mn-lt"/>
              </a:rPr>
              <a:t>Richiede una </a:t>
            </a:r>
            <a:r>
              <a:rPr lang="it-IT" sz="2000" b="1" i="1" dirty="0" smtClean="0">
                <a:solidFill>
                  <a:srgbClr val="FF0000"/>
                </a:solidFill>
                <a:latin typeface="+mn-lt"/>
              </a:rPr>
              <a:t>visita finalizzata</a:t>
            </a:r>
            <a:r>
              <a:rPr lang="it-IT" sz="2000" dirty="0" smtClean="0">
                <a:latin typeface="+mn-lt"/>
              </a:rPr>
              <a:t> della lista: usciamo da ciclo quando troviamo l’elemento cercato oppure quando raggiungiamo la fine della lista (usiamo una variabile booleana </a:t>
            </a:r>
            <a:r>
              <a:rPr lang="it-IT" sz="2000" dirty="0" err="1" smtClean="0">
                <a:latin typeface="+mn-lt"/>
              </a:rPr>
              <a:t>found</a:t>
            </a:r>
            <a:r>
              <a:rPr lang="it-IT" sz="2000" dirty="0" smtClean="0">
                <a:latin typeface="+mn-lt"/>
              </a:rPr>
              <a:t> che viene settata a 1 (</a:t>
            </a:r>
            <a:r>
              <a:rPr lang="it-IT" sz="2000" dirty="0" err="1" smtClean="0">
                <a:latin typeface="+mn-lt"/>
              </a:rPr>
              <a:t>true</a:t>
            </a:r>
            <a:r>
              <a:rPr lang="it-IT" sz="2000" dirty="0" smtClean="0">
                <a:latin typeface="+mn-lt"/>
              </a:rPr>
              <a:t>) quando troviamo l’elemento)</a:t>
            </a:r>
          </a:p>
          <a:p>
            <a:pPr marL="342900" indent="-342900">
              <a:buFont typeface="Arial" charset="0"/>
              <a:buChar char="•"/>
            </a:pPr>
            <a:r>
              <a:rPr lang="it-IT" sz="2000" dirty="0" smtClean="0">
                <a:latin typeface="+mn-lt"/>
              </a:rPr>
              <a:t>Schema di visita finalizzata:</a:t>
            </a:r>
          </a:p>
          <a:p>
            <a:pPr marL="342900" indent="-342900">
              <a:buFont typeface="Arial" charset="0"/>
              <a:buChar char="•"/>
            </a:pPr>
            <a:endParaRPr lang="it-IT" sz="1200" dirty="0" smtClean="0">
              <a:latin typeface="+mn-lt"/>
            </a:endParaRPr>
          </a:p>
          <a:p>
            <a:r>
              <a:rPr lang="it-IT" sz="2200" dirty="0" smtClean="0">
                <a:latin typeface="+mn-lt"/>
              </a:rPr>
              <a:t>	</a:t>
            </a:r>
            <a:r>
              <a:rPr lang="it-IT" sz="2100" b="1" dirty="0" err="1" smtClean="0">
                <a:solidFill>
                  <a:srgbClr val="002060"/>
                </a:solidFill>
                <a:latin typeface="+mn-lt"/>
              </a:rPr>
              <a:t>found</a:t>
            </a:r>
            <a:r>
              <a:rPr lang="it-IT" sz="2100" b="1" dirty="0" smtClean="0">
                <a:solidFill>
                  <a:srgbClr val="002060"/>
                </a:solidFill>
                <a:latin typeface="+mn-lt"/>
              </a:rPr>
              <a:t> = 0;          // all’inizio l’elemento non è stato trovato</a:t>
            </a:r>
          </a:p>
          <a:p>
            <a:r>
              <a:rPr lang="it-IT" sz="2100" b="1" dirty="0" smtClean="0">
                <a:solidFill>
                  <a:srgbClr val="002060"/>
                </a:solidFill>
                <a:latin typeface="+mn-lt"/>
              </a:rPr>
              <a:t>	</a:t>
            </a:r>
            <a:r>
              <a:rPr lang="it-IT" sz="2100" b="1" dirty="0" err="1" smtClean="0">
                <a:solidFill>
                  <a:srgbClr val="002060"/>
                </a:solidFill>
                <a:latin typeface="+mn-lt"/>
              </a:rPr>
              <a:t>while</a:t>
            </a:r>
            <a:r>
              <a:rPr lang="it-IT" sz="2100" b="1" dirty="0" smtClean="0">
                <a:solidFill>
                  <a:srgbClr val="002060"/>
                </a:solidFill>
                <a:latin typeface="+mn-lt"/>
              </a:rPr>
              <a:t> (! </a:t>
            </a:r>
            <a:r>
              <a:rPr lang="it-IT" sz="2100" b="1" dirty="0" err="1" smtClean="0">
                <a:solidFill>
                  <a:srgbClr val="002060"/>
                </a:solidFill>
                <a:latin typeface="+mn-lt"/>
              </a:rPr>
              <a:t>emptyList</a:t>
            </a:r>
            <a:r>
              <a:rPr lang="it-IT" sz="2100" b="1" dirty="0" smtClean="0">
                <a:solidFill>
                  <a:srgbClr val="002060"/>
                </a:solidFill>
                <a:latin typeface="+mn-lt"/>
              </a:rPr>
              <a:t>(l) &amp;&amp; ! </a:t>
            </a:r>
            <a:r>
              <a:rPr lang="it-IT" sz="2100" b="1" dirty="0" err="1" smtClean="0">
                <a:solidFill>
                  <a:srgbClr val="002060"/>
                </a:solidFill>
                <a:latin typeface="+mn-lt"/>
              </a:rPr>
              <a:t>found</a:t>
            </a:r>
            <a:r>
              <a:rPr lang="it-IT" sz="2100" b="1" dirty="0">
                <a:solidFill>
                  <a:srgbClr val="002060"/>
                </a:solidFill>
                <a:latin typeface="+mn-lt"/>
              </a:rPr>
              <a:t>) </a:t>
            </a:r>
            <a:r>
              <a:rPr lang="it-IT" sz="2100" b="1" dirty="0" smtClean="0">
                <a:solidFill>
                  <a:srgbClr val="002060"/>
                </a:solidFill>
                <a:latin typeface="+mn-lt"/>
              </a:rPr>
              <a:t>{</a:t>
            </a:r>
          </a:p>
          <a:p>
            <a:r>
              <a:rPr lang="it-IT" sz="2100" b="1" dirty="0">
                <a:solidFill>
                  <a:srgbClr val="002060"/>
                </a:solidFill>
                <a:latin typeface="+mn-lt"/>
              </a:rPr>
              <a:t>	</a:t>
            </a:r>
            <a:r>
              <a:rPr lang="it-IT" sz="2100" b="1" dirty="0" smtClean="0">
                <a:solidFill>
                  <a:srgbClr val="002060"/>
                </a:solidFill>
                <a:latin typeface="+mn-lt"/>
              </a:rPr>
              <a:t>	</a:t>
            </a:r>
            <a:r>
              <a:rPr lang="it-IT" sz="2100" b="1" dirty="0" err="1" smtClean="0">
                <a:solidFill>
                  <a:srgbClr val="002060"/>
                </a:solidFill>
                <a:latin typeface="+mn-lt"/>
              </a:rPr>
              <a:t>if</a:t>
            </a:r>
            <a:r>
              <a:rPr lang="it-IT" sz="2100" b="1" dirty="0" smtClean="0">
                <a:solidFill>
                  <a:srgbClr val="002060"/>
                </a:solidFill>
                <a:latin typeface="+mn-lt"/>
              </a:rPr>
              <a:t>(</a:t>
            </a:r>
            <a:r>
              <a:rPr lang="it-IT" sz="2100" b="1" dirty="0" err="1" smtClean="0">
                <a:solidFill>
                  <a:srgbClr val="002060"/>
                </a:solidFill>
                <a:latin typeface="+mn-lt"/>
              </a:rPr>
              <a:t>getFirst</a:t>
            </a:r>
            <a:r>
              <a:rPr lang="it-IT" sz="2100" b="1" dirty="0" smtClean="0">
                <a:solidFill>
                  <a:srgbClr val="002060"/>
                </a:solidFill>
                <a:latin typeface="+mn-lt"/>
              </a:rPr>
              <a:t>(l) è l’elemento cercato)</a:t>
            </a:r>
          </a:p>
          <a:p>
            <a:r>
              <a:rPr lang="it-IT" sz="2100" b="1" dirty="0">
                <a:solidFill>
                  <a:srgbClr val="002060"/>
                </a:solidFill>
                <a:latin typeface="+mn-lt"/>
              </a:rPr>
              <a:t>	</a:t>
            </a:r>
            <a:r>
              <a:rPr lang="it-IT" sz="2100" b="1" dirty="0" smtClean="0">
                <a:solidFill>
                  <a:srgbClr val="002060"/>
                </a:solidFill>
                <a:latin typeface="+mn-lt"/>
              </a:rPr>
              <a:t>		</a:t>
            </a:r>
            <a:r>
              <a:rPr lang="it-IT" sz="2100" b="1" dirty="0" err="1" smtClean="0">
                <a:solidFill>
                  <a:srgbClr val="002060"/>
                </a:solidFill>
                <a:latin typeface="+mn-lt"/>
              </a:rPr>
              <a:t>found</a:t>
            </a:r>
            <a:r>
              <a:rPr lang="it-IT" sz="2100" b="1" dirty="0" smtClean="0">
                <a:solidFill>
                  <a:srgbClr val="002060"/>
                </a:solidFill>
                <a:latin typeface="+mn-lt"/>
              </a:rPr>
              <a:t> = 1;</a:t>
            </a:r>
          </a:p>
          <a:p>
            <a:r>
              <a:rPr lang="it-IT" sz="2100" b="1" dirty="0">
                <a:solidFill>
                  <a:srgbClr val="002060"/>
                </a:solidFill>
                <a:latin typeface="+mn-lt"/>
              </a:rPr>
              <a:t>	</a:t>
            </a:r>
            <a:r>
              <a:rPr lang="it-IT" sz="2100" b="1" dirty="0" smtClean="0">
                <a:solidFill>
                  <a:srgbClr val="002060"/>
                </a:solidFill>
                <a:latin typeface="+mn-lt"/>
              </a:rPr>
              <a:t>	</a:t>
            </a:r>
            <a:r>
              <a:rPr lang="it-IT" sz="2100" b="1" dirty="0">
                <a:solidFill>
                  <a:srgbClr val="002060"/>
                </a:solidFill>
                <a:latin typeface="+mn-lt"/>
              </a:rPr>
              <a:t>else </a:t>
            </a:r>
            <a:r>
              <a:rPr lang="it-IT" sz="2100" b="1" dirty="0" smtClean="0">
                <a:solidFill>
                  <a:srgbClr val="002060"/>
                </a:solidFill>
                <a:latin typeface="+mn-lt"/>
              </a:rPr>
              <a:t>{</a:t>
            </a:r>
          </a:p>
          <a:p>
            <a:r>
              <a:rPr lang="it-IT" sz="2100" b="1" dirty="0">
                <a:solidFill>
                  <a:srgbClr val="002060"/>
                </a:solidFill>
                <a:latin typeface="+mn-lt"/>
              </a:rPr>
              <a:t>	</a:t>
            </a:r>
            <a:r>
              <a:rPr lang="it-IT" sz="2100" b="1" dirty="0" smtClean="0">
                <a:solidFill>
                  <a:srgbClr val="002060"/>
                </a:solidFill>
                <a:latin typeface="+mn-lt"/>
              </a:rPr>
              <a:t>		</a:t>
            </a:r>
            <a:r>
              <a:rPr lang="it-IT" sz="2100" b="1" i="1" dirty="0" smtClean="0">
                <a:solidFill>
                  <a:srgbClr val="002060"/>
                </a:solidFill>
                <a:latin typeface="+mn-lt"/>
              </a:rPr>
              <a:t>operazioni specifiche sul primo elemento</a:t>
            </a:r>
          </a:p>
          <a:p>
            <a:r>
              <a:rPr lang="it-IT" sz="2100" b="1" dirty="0">
                <a:solidFill>
                  <a:srgbClr val="002060"/>
                </a:solidFill>
                <a:latin typeface="+mn-lt"/>
              </a:rPr>
              <a:t>	</a:t>
            </a:r>
            <a:r>
              <a:rPr lang="it-IT" sz="2100" b="1" dirty="0" smtClean="0">
                <a:solidFill>
                  <a:srgbClr val="002060"/>
                </a:solidFill>
                <a:latin typeface="+mn-lt"/>
              </a:rPr>
              <a:t>		l = </a:t>
            </a:r>
            <a:r>
              <a:rPr lang="it-IT" sz="2100" b="1" dirty="0" err="1" smtClean="0">
                <a:solidFill>
                  <a:srgbClr val="002060"/>
                </a:solidFill>
                <a:latin typeface="+mn-lt"/>
              </a:rPr>
              <a:t>tailList</a:t>
            </a:r>
            <a:r>
              <a:rPr lang="it-IT" sz="2100" b="1" dirty="0" smtClean="0">
                <a:solidFill>
                  <a:srgbClr val="002060"/>
                </a:solidFill>
                <a:latin typeface="+mn-lt"/>
              </a:rPr>
              <a:t>(l);  // continuiamo la visita</a:t>
            </a:r>
          </a:p>
          <a:p>
            <a:r>
              <a:rPr lang="it-IT" sz="2100" b="1" dirty="0">
                <a:solidFill>
                  <a:srgbClr val="002060"/>
                </a:solidFill>
                <a:latin typeface="+mn-lt"/>
              </a:rPr>
              <a:t>		</a:t>
            </a:r>
            <a:r>
              <a:rPr lang="it-IT" sz="2100" b="1" dirty="0" smtClean="0">
                <a:solidFill>
                  <a:srgbClr val="002060"/>
                </a:solidFill>
                <a:latin typeface="+mn-lt"/>
              </a:rPr>
              <a:t>} </a:t>
            </a:r>
          </a:p>
          <a:p>
            <a:r>
              <a:rPr lang="it-IT" sz="2100" b="1" dirty="0">
                <a:solidFill>
                  <a:srgbClr val="002060"/>
                </a:solidFill>
                <a:latin typeface="+mn-lt"/>
              </a:rPr>
              <a:t>	</a:t>
            </a:r>
            <a:r>
              <a:rPr lang="it-IT" sz="2100" b="1" dirty="0" smtClean="0">
                <a:solidFill>
                  <a:srgbClr val="002060"/>
                </a:solidFill>
                <a:latin typeface="+mn-lt"/>
              </a:rPr>
              <a:t>}</a:t>
            </a:r>
            <a:endParaRPr lang="it-IT" sz="21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25415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9873"/>
            <a:ext cx="8229600" cy="88423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ADT </a:t>
            </a:r>
            <a:r>
              <a:rPr lang="en-GB" altLang="it-IT" b="1" i="1" dirty="0" err="1">
                <a:solidFill>
                  <a:srgbClr val="0070C0"/>
                </a:solidFill>
                <a:ea typeface="MS PGothic" charset="-128"/>
              </a:rPr>
              <a:t>Lista</a:t>
            </a:r>
            <a:r>
              <a:rPr lang="en-GB" altLang="it-IT" b="1" i="1" dirty="0">
                <a:solidFill>
                  <a:srgbClr val="0070C0"/>
                </a:solidFill>
                <a:ea typeface="MS PGothic" charset="-128"/>
              </a:rPr>
              <a:t>: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Specifica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sintattica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endParaRPr lang="en-GB" altLang="it-IT" dirty="0">
              <a:solidFill>
                <a:srgbClr val="0070C0"/>
              </a:solidFill>
              <a:ea typeface="MS PGothic" charset="-128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3375"/>
            <a:ext cx="8229600" cy="5060896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800" b="1" dirty="0" err="1" smtClean="0">
                <a:ea typeface="MS PGothic" charset="-128"/>
              </a:rPr>
              <a:t>Tipo</a:t>
            </a:r>
            <a:r>
              <a:rPr lang="en-GB" altLang="it-IT" sz="2800" b="1" dirty="0" smtClean="0">
                <a:ea typeface="MS PGothic" charset="-128"/>
              </a:rPr>
              <a:t> di </a:t>
            </a:r>
            <a:r>
              <a:rPr lang="en-GB" altLang="it-IT" sz="2800" b="1" dirty="0" err="1" smtClean="0">
                <a:ea typeface="MS PGothic" charset="-128"/>
              </a:rPr>
              <a:t>riferimento</a:t>
            </a:r>
            <a:r>
              <a:rPr lang="en-GB" altLang="it-IT" sz="2800" dirty="0" smtClean="0">
                <a:ea typeface="MS PGothic" charset="-128"/>
              </a:rPr>
              <a:t>: </a:t>
            </a:r>
            <a:r>
              <a:rPr lang="en-GB" altLang="it-IT" sz="2800" dirty="0" smtClean="0">
                <a:solidFill>
                  <a:srgbClr val="002060"/>
                </a:solidFill>
                <a:ea typeface="MS PGothic" charset="-128"/>
              </a:rPr>
              <a:t>list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800" b="1" dirty="0" smtClean="0">
                <a:ea typeface="MS PGothic" charset="-128"/>
              </a:rPr>
              <a:t>Tipi </a:t>
            </a:r>
            <a:r>
              <a:rPr lang="en-GB" altLang="it-IT" sz="2800" b="1" dirty="0" err="1" smtClean="0">
                <a:ea typeface="MS PGothic" charset="-128"/>
              </a:rPr>
              <a:t>usati</a:t>
            </a:r>
            <a:r>
              <a:rPr lang="en-GB" altLang="it-IT" sz="2800" dirty="0" smtClean="0">
                <a:ea typeface="MS PGothic" charset="-128"/>
              </a:rPr>
              <a:t>: </a:t>
            </a:r>
            <a:r>
              <a:rPr lang="en-GB" altLang="it-IT" sz="2800" dirty="0" smtClean="0">
                <a:solidFill>
                  <a:srgbClr val="002060"/>
                </a:solidFill>
                <a:ea typeface="MS PGothic" charset="-128"/>
              </a:rPr>
              <a:t>item</a:t>
            </a:r>
            <a:r>
              <a:rPr lang="en-GB" altLang="it-IT" sz="2800" dirty="0" smtClean="0">
                <a:ea typeface="MS PGothic" charset="-128"/>
              </a:rPr>
              <a:t>, </a:t>
            </a:r>
            <a:r>
              <a:rPr lang="en-GB" altLang="it-IT" sz="2800" dirty="0" err="1" smtClean="0">
                <a:solidFill>
                  <a:srgbClr val="002060"/>
                </a:solidFill>
                <a:ea typeface="MS PGothic" charset="-128"/>
              </a:rPr>
              <a:t>boolean</a:t>
            </a:r>
            <a:endParaRPr lang="en-GB" altLang="it-IT" sz="2800" dirty="0">
              <a:solidFill>
                <a:srgbClr val="002060"/>
              </a:solidFill>
              <a:ea typeface="MS PGothic" charset="-128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it-IT" sz="2800" dirty="0">
              <a:ea typeface="MS PGothic" charset="-128"/>
            </a:endParaRP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800" b="1" dirty="0" err="1" smtClean="0">
                <a:ea typeface="MS PGothic" charset="-128"/>
              </a:rPr>
              <a:t>Operatori</a:t>
            </a:r>
            <a:endParaRPr lang="en-GB" altLang="it-IT" sz="2800" dirty="0">
              <a:ea typeface="MS PGothic" charset="-128"/>
            </a:endParaRP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400" dirty="0" err="1" smtClean="0">
                <a:ea typeface="MS PGothic" charset="-128"/>
              </a:rPr>
              <a:t>newList</a:t>
            </a:r>
            <a:r>
              <a:rPr lang="en-GB" altLang="it-IT" sz="2400" dirty="0" smtClean="0">
                <a:ea typeface="MS PGothic" charset="-128"/>
              </a:rPr>
              <a:t>() </a:t>
            </a:r>
            <a:r>
              <a:rPr lang="en-GB" altLang="it-IT" sz="2400" dirty="0">
                <a:ea typeface="MS PGothic" charset="-128"/>
              </a:rPr>
              <a:t>→ </a:t>
            </a:r>
            <a:r>
              <a:rPr lang="en-GB" altLang="it-IT" sz="2400" dirty="0" smtClean="0">
                <a:ea typeface="MS PGothic" charset="-128"/>
              </a:rPr>
              <a:t>list</a:t>
            </a:r>
            <a:endParaRPr lang="en-GB" altLang="it-IT" sz="2000" dirty="0">
              <a:ea typeface="MS PGothic" charset="-128"/>
            </a:endParaRP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400" dirty="0" err="1" smtClean="0">
                <a:ea typeface="MS PGothic" charset="-128"/>
              </a:rPr>
              <a:t>emptyList</a:t>
            </a:r>
            <a:r>
              <a:rPr lang="en-GB" altLang="it-IT" sz="2400" dirty="0" smtClean="0">
                <a:ea typeface="MS PGothic" charset="-128"/>
              </a:rPr>
              <a:t>(list) </a:t>
            </a:r>
            <a:r>
              <a:rPr lang="en-GB" altLang="it-IT" sz="2400" dirty="0">
                <a:ea typeface="MS PGothic" charset="-128"/>
              </a:rPr>
              <a:t>→ </a:t>
            </a:r>
            <a:r>
              <a:rPr lang="en-GB" altLang="it-IT" sz="2400" dirty="0" err="1" smtClean="0">
                <a:ea typeface="MS PGothic" charset="-128"/>
              </a:rPr>
              <a:t>boolean</a:t>
            </a:r>
            <a:endParaRPr lang="en-GB" altLang="it-IT" sz="2400" dirty="0" smtClean="0">
              <a:ea typeface="MS PGothic" charset="-128"/>
            </a:endParaRP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400" dirty="0" err="1" smtClean="0">
                <a:ea typeface="MS PGothic" charset="-128"/>
              </a:rPr>
              <a:t>consList</a:t>
            </a:r>
            <a:r>
              <a:rPr lang="en-GB" altLang="it-IT" sz="2400" smtClean="0">
                <a:ea typeface="MS PGothic" charset="-128"/>
              </a:rPr>
              <a:t>(item</a:t>
            </a:r>
            <a:r>
              <a:rPr lang="en-GB" altLang="it-IT" sz="2400" dirty="0" smtClean="0">
                <a:ea typeface="MS PGothic" charset="-128"/>
              </a:rPr>
              <a:t>, list) </a:t>
            </a:r>
            <a:r>
              <a:rPr lang="en-GB" altLang="it-IT" sz="2400" dirty="0">
                <a:ea typeface="MS PGothic" charset="-128"/>
              </a:rPr>
              <a:t>→ </a:t>
            </a:r>
            <a:r>
              <a:rPr lang="en-GB" altLang="it-IT" sz="2400" dirty="0" smtClean="0">
                <a:ea typeface="MS PGothic" charset="-128"/>
              </a:rPr>
              <a:t>list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400" dirty="0" err="1" smtClean="0">
                <a:ea typeface="MS PGothic" charset="-128"/>
              </a:rPr>
              <a:t>tailList</a:t>
            </a:r>
            <a:r>
              <a:rPr lang="en-GB" altLang="it-IT" sz="2400" dirty="0" smtClean="0">
                <a:ea typeface="MS PGothic" charset="-128"/>
              </a:rPr>
              <a:t>(list) </a:t>
            </a:r>
            <a:r>
              <a:rPr lang="en-GB" altLang="it-IT" sz="2400" dirty="0">
                <a:ea typeface="MS PGothic" charset="-128"/>
              </a:rPr>
              <a:t>→ </a:t>
            </a:r>
            <a:r>
              <a:rPr lang="en-GB" altLang="it-IT" sz="2400" dirty="0" smtClean="0">
                <a:ea typeface="MS PGothic" charset="-128"/>
              </a:rPr>
              <a:t>list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400" dirty="0" err="1" smtClean="0">
                <a:ea typeface="MS PGothic" charset="-128"/>
              </a:rPr>
              <a:t>getFirst</a:t>
            </a:r>
            <a:r>
              <a:rPr lang="en-GB" altLang="it-IT" sz="2400" dirty="0" smtClean="0">
                <a:ea typeface="MS PGothic" charset="-128"/>
              </a:rPr>
              <a:t>(list) </a:t>
            </a:r>
            <a:r>
              <a:rPr lang="en-GB" altLang="it-IT" sz="2400" dirty="0">
                <a:ea typeface="MS PGothic" charset="-128"/>
              </a:rPr>
              <a:t>→ </a:t>
            </a:r>
            <a:r>
              <a:rPr lang="en-GB" altLang="it-IT" sz="2400" dirty="0" smtClean="0">
                <a:ea typeface="MS PGothic" charset="-128"/>
              </a:rPr>
              <a:t>item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it-IT" sz="2400" dirty="0" smtClean="0">
              <a:ea typeface="MS PGothic" charset="-128"/>
            </a:endParaRP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it-IT" sz="2400" dirty="0">
              <a:ea typeface="MS PGothic" charset="-128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5424408" y="2794995"/>
            <a:ext cx="35026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it-IT" sz="2800" b="1" i="1" dirty="0" err="1" smtClean="0">
                <a:solidFill>
                  <a:srgbClr val="A84643"/>
                </a:solidFill>
                <a:latin typeface="+mn-lt"/>
              </a:rPr>
              <a:t>Usiamo</a:t>
            </a:r>
            <a:r>
              <a:rPr lang="en-GB" altLang="it-IT" sz="2800" b="1" i="1" dirty="0" smtClean="0">
                <a:solidFill>
                  <a:srgbClr val="A84643"/>
                </a:solidFill>
                <a:latin typeface="+mn-lt"/>
              </a:rPr>
              <a:t> un </a:t>
            </a:r>
            <a:r>
              <a:rPr lang="en-GB" altLang="it-IT" sz="2800" b="1" i="1" dirty="0" err="1" smtClean="0">
                <a:solidFill>
                  <a:srgbClr val="A84643"/>
                </a:solidFill>
                <a:latin typeface="+mn-lt"/>
              </a:rPr>
              <a:t>tipo</a:t>
            </a:r>
            <a:r>
              <a:rPr lang="en-GB" altLang="it-IT" sz="2800" b="1" i="1" dirty="0" smtClean="0">
                <a:solidFill>
                  <a:srgbClr val="A84643"/>
                </a:solidFill>
                <a:latin typeface="+mn-lt"/>
              </a:rPr>
              <a:t> </a:t>
            </a:r>
            <a:r>
              <a:rPr lang="en-GB" altLang="it-IT" sz="2800" b="1" i="1" dirty="0" err="1" smtClean="0">
                <a:solidFill>
                  <a:srgbClr val="A84643"/>
                </a:solidFill>
                <a:latin typeface="+mn-lt"/>
              </a:rPr>
              <a:t>generico</a:t>
            </a:r>
            <a:r>
              <a:rPr lang="en-GB" altLang="it-IT" sz="2800" b="1" i="1" dirty="0" smtClean="0">
                <a:solidFill>
                  <a:srgbClr val="A84643"/>
                </a:solidFill>
                <a:latin typeface="+mn-lt"/>
              </a:rPr>
              <a:t> item in </a:t>
            </a:r>
            <a:r>
              <a:rPr lang="en-GB" altLang="it-IT" sz="2800" b="1" i="1" dirty="0" err="1" smtClean="0">
                <a:solidFill>
                  <a:srgbClr val="A84643"/>
                </a:solidFill>
                <a:latin typeface="+mn-lt"/>
              </a:rPr>
              <a:t>quanto</a:t>
            </a:r>
            <a:r>
              <a:rPr lang="en-GB" altLang="it-IT" sz="2800" b="1" i="1" dirty="0" smtClean="0">
                <a:solidFill>
                  <a:srgbClr val="A84643"/>
                </a:solidFill>
                <a:latin typeface="+mn-lt"/>
              </a:rPr>
              <a:t> </a:t>
            </a:r>
            <a:r>
              <a:rPr lang="en-GB" altLang="it-IT" sz="2800" b="1" i="1" dirty="0" err="1" smtClean="0">
                <a:solidFill>
                  <a:srgbClr val="A84643"/>
                </a:solidFill>
                <a:latin typeface="+mn-lt"/>
              </a:rPr>
              <a:t>l’ADT</a:t>
            </a:r>
            <a:r>
              <a:rPr lang="en-GB" altLang="it-IT" sz="2800" b="1" i="1" dirty="0" smtClean="0">
                <a:solidFill>
                  <a:srgbClr val="A84643"/>
                </a:solidFill>
                <a:latin typeface="+mn-lt"/>
              </a:rPr>
              <a:t> </a:t>
            </a:r>
            <a:r>
              <a:rPr lang="en-GB" altLang="it-IT" sz="2800" b="1" i="1" dirty="0" err="1" smtClean="0">
                <a:solidFill>
                  <a:srgbClr val="A84643"/>
                </a:solidFill>
                <a:latin typeface="+mn-lt"/>
              </a:rPr>
              <a:t>Lista</a:t>
            </a:r>
            <a:r>
              <a:rPr lang="en-GB" altLang="it-IT" sz="2800" b="1" i="1" dirty="0" smtClean="0">
                <a:solidFill>
                  <a:srgbClr val="A84643"/>
                </a:solidFill>
                <a:latin typeface="+mn-lt"/>
              </a:rPr>
              <a:t> </a:t>
            </a:r>
            <a:r>
              <a:rPr lang="en-GB" altLang="it-IT" sz="2800" b="1" i="1" dirty="0" err="1" smtClean="0">
                <a:solidFill>
                  <a:srgbClr val="A84643"/>
                </a:solidFill>
                <a:latin typeface="+mn-lt"/>
              </a:rPr>
              <a:t>è</a:t>
            </a:r>
            <a:r>
              <a:rPr lang="en-GB" altLang="it-IT" sz="2800" b="1" i="1" dirty="0" smtClean="0">
                <a:solidFill>
                  <a:srgbClr val="A84643"/>
                </a:solidFill>
                <a:latin typeface="+mn-lt"/>
              </a:rPr>
              <a:t> </a:t>
            </a:r>
            <a:r>
              <a:rPr lang="en-GB" altLang="it-IT" sz="2800" b="1" i="1" dirty="0" err="1" smtClean="0">
                <a:solidFill>
                  <a:srgbClr val="A84643"/>
                </a:solidFill>
                <a:latin typeface="+mn-lt"/>
              </a:rPr>
              <a:t>indipendente</a:t>
            </a:r>
            <a:r>
              <a:rPr lang="en-GB" altLang="it-IT" sz="2800" b="1" i="1" dirty="0" smtClean="0">
                <a:solidFill>
                  <a:srgbClr val="A84643"/>
                </a:solidFill>
                <a:latin typeface="+mn-lt"/>
              </a:rPr>
              <a:t> dal </a:t>
            </a:r>
            <a:r>
              <a:rPr lang="en-GB" altLang="it-IT" sz="2800" b="1" i="1" dirty="0" err="1" smtClean="0">
                <a:solidFill>
                  <a:srgbClr val="A84643"/>
                </a:solidFill>
                <a:latin typeface="+mn-lt"/>
              </a:rPr>
              <a:t>tipo</a:t>
            </a:r>
            <a:r>
              <a:rPr lang="en-GB" altLang="it-IT" sz="2800" b="1" i="1" dirty="0" smtClean="0">
                <a:solidFill>
                  <a:srgbClr val="A84643"/>
                </a:solidFill>
                <a:latin typeface="+mn-lt"/>
              </a:rPr>
              <a:t> </a:t>
            </a:r>
            <a:r>
              <a:rPr lang="en-GB" altLang="it-IT" sz="2800" b="1" i="1" dirty="0" err="1" smtClean="0">
                <a:solidFill>
                  <a:srgbClr val="A84643"/>
                </a:solidFill>
                <a:latin typeface="+mn-lt"/>
              </a:rPr>
              <a:t>degli</a:t>
            </a:r>
            <a:r>
              <a:rPr lang="en-GB" altLang="it-IT" sz="2800" b="1" i="1" dirty="0" smtClean="0">
                <a:solidFill>
                  <a:srgbClr val="A84643"/>
                </a:solidFill>
                <a:latin typeface="+mn-lt"/>
              </a:rPr>
              <a:t> </a:t>
            </a:r>
            <a:r>
              <a:rPr lang="en-GB" altLang="it-IT" sz="2800" b="1" i="1" dirty="0" err="1" smtClean="0">
                <a:solidFill>
                  <a:srgbClr val="A84643"/>
                </a:solidFill>
                <a:latin typeface="+mn-lt"/>
              </a:rPr>
              <a:t>elementi</a:t>
            </a:r>
            <a:r>
              <a:rPr lang="en-GB" altLang="it-IT" sz="2800" b="1" i="1" dirty="0" smtClean="0">
                <a:solidFill>
                  <a:srgbClr val="A84643"/>
                </a:solidFill>
                <a:latin typeface="+mn-lt"/>
              </a:rPr>
              <a:t> </a:t>
            </a:r>
            <a:r>
              <a:rPr lang="en-GB" altLang="it-IT" sz="2800" b="1" i="1" dirty="0" err="1" smtClean="0">
                <a:solidFill>
                  <a:srgbClr val="A84643"/>
                </a:solidFill>
                <a:latin typeface="+mn-lt"/>
              </a:rPr>
              <a:t>contenuti</a:t>
            </a:r>
            <a:r>
              <a:rPr lang="en-GB" altLang="it-IT" sz="2800" b="1" i="1" dirty="0" smtClean="0">
                <a:solidFill>
                  <a:srgbClr val="A84643"/>
                </a:solidFill>
                <a:latin typeface="+mn-lt"/>
              </a:rPr>
              <a:t> </a:t>
            </a:r>
            <a:r>
              <a:rPr lang="en-GB" altLang="it-IT" sz="2800" b="1" i="1" dirty="0" err="1" smtClean="0">
                <a:solidFill>
                  <a:srgbClr val="A84643"/>
                </a:solidFill>
                <a:latin typeface="+mn-lt"/>
              </a:rPr>
              <a:t>nella</a:t>
            </a:r>
            <a:r>
              <a:rPr lang="en-GB" altLang="it-IT" sz="2800" b="1" i="1" dirty="0" smtClean="0">
                <a:solidFill>
                  <a:srgbClr val="A84643"/>
                </a:solidFill>
                <a:latin typeface="+mn-lt"/>
              </a:rPr>
              <a:t> </a:t>
            </a:r>
            <a:r>
              <a:rPr lang="en-GB" altLang="it-IT" sz="2800" b="1" i="1" dirty="0" err="1" smtClean="0">
                <a:solidFill>
                  <a:srgbClr val="A84643"/>
                </a:solidFill>
                <a:latin typeface="+mn-lt"/>
              </a:rPr>
              <a:t>lista</a:t>
            </a:r>
            <a:endParaRPr lang="it-IT" sz="2800" b="1" i="1" dirty="0">
              <a:solidFill>
                <a:srgbClr val="A84643"/>
              </a:solidFill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68288" y="154981"/>
            <a:ext cx="8747125" cy="731427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err="1">
                <a:solidFill>
                  <a:srgbClr val="0070C0"/>
                </a:solidFill>
                <a:ea typeface="MS PGothic" charset="-128"/>
              </a:rPr>
              <a:t>Implementazione</a:t>
            </a:r>
            <a:r>
              <a:rPr lang="en-GB" altLang="it-IT" b="1" dirty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di </a:t>
            </a:r>
            <a:r>
              <a:rPr lang="en-GB" altLang="it-IT" b="1" dirty="0" err="1">
                <a:solidFill>
                  <a:srgbClr val="0070C0"/>
                </a:solidFill>
                <a:ea typeface="MS PGothic" charset="-128"/>
              </a:rPr>
              <a:t>posItem</a:t>
            </a:r>
            <a:endParaRPr lang="en-GB" altLang="it-IT" dirty="0">
              <a:ea typeface="MS PGothic" charset="-128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21894" y="1108365"/>
            <a:ext cx="8548974" cy="5514108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 err="1">
                <a:latin typeface="Arial" charset="0"/>
              </a:rPr>
              <a:t>int</a:t>
            </a:r>
            <a:r>
              <a:rPr lang="en-US" altLang="it-IT" sz="2000" b="1" dirty="0">
                <a:latin typeface="Arial" charset="0"/>
              </a:rPr>
              <a:t> </a:t>
            </a:r>
            <a:r>
              <a:rPr lang="en-US" altLang="it-IT" sz="2000" b="1" dirty="0" err="1">
                <a:latin typeface="Arial" charset="0"/>
              </a:rPr>
              <a:t>posItem</a:t>
            </a:r>
            <a:r>
              <a:rPr lang="en-US" altLang="it-IT" sz="2000" b="1" dirty="0">
                <a:latin typeface="Arial" charset="0"/>
              </a:rPr>
              <a:t> (list l, item </a:t>
            </a:r>
            <a:r>
              <a:rPr lang="en-US" altLang="it-IT" sz="2000" b="1" dirty="0" err="1">
                <a:latin typeface="Arial" charset="0"/>
              </a:rPr>
              <a:t>val</a:t>
            </a:r>
            <a:r>
              <a:rPr lang="en-US" altLang="it-IT" sz="2000" b="1" dirty="0">
                <a:latin typeface="Arial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      </a:t>
            </a:r>
            <a:r>
              <a:rPr lang="en-US" altLang="it-IT" sz="2000" b="1" dirty="0" err="1">
                <a:latin typeface="Arial" charset="0"/>
              </a:rPr>
              <a:t>int</a:t>
            </a:r>
            <a:r>
              <a:rPr lang="en-US" altLang="it-IT" sz="2000" b="1" dirty="0">
                <a:latin typeface="Arial" charset="0"/>
              </a:rPr>
              <a:t> </a:t>
            </a:r>
            <a:r>
              <a:rPr lang="en-US" altLang="it-IT" sz="2000" b="1" dirty="0" err="1">
                <a:latin typeface="Arial" charset="0"/>
              </a:rPr>
              <a:t>pos</a:t>
            </a:r>
            <a:r>
              <a:rPr lang="en-US" altLang="it-IT" sz="2000" b="1" dirty="0">
                <a:latin typeface="Arial" charset="0"/>
              </a:rPr>
              <a:t> =0</a:t>
            </a:r>
            <a:r>
              <a:rPr lang="en-US" altLang="it-IT" sz="2000" b="1" dirty="0" smtClean="0">
                <a:latin typeface="Arial" charset="0"/>
              </a:rPr>
              <a:t>; </a:t>
            </a:r>
            <a:r>
              <a:rPr lang="en-US" altLang="it-IT" sz="2000" b="1" dirty="0" smtClean="0">
                <a:solidFill>
                  <a:srgbClr val="FF0000"/>
                </a:solidFill>
                <a:latin typeface="Arial" charset="0"/>
              </a:rPr>
              <a:t>// </a:t>
            </a:r>
            <a:r>
              <a:rPr lang="en-US" altLang="it-IT" sz="2000" b="1" dirty="0" err="1" smtClean="0">
                <a:solidFill>
                  <a:srgbClr val="FF0000"/>
                </a:solidFill>
                <a:latin typeface="Arial" charset="0"/>
              </a:rPr>
              <a:t>contatore</a:t>
            </a:r>
            <a:r>
              <a:rPr lang="en-US" altLang="it-IT" sz="2000" b="1" dirty="0" smtClean="0">
                <a:solidFill>
                  <a:srgbClr val="FF0000"/>
                </a:solidFill>
                <a:latin typeface="Arial" charset="0"/>
              </a:rPr>
              <a:t> di </a:t>
            </a:r>
            <a:r>
              <a:rPr lang="en-US" altLang="it-IT" sz="2000" b="1" dirty="0" err="1" smtClean="0">
                <a:solidFill>
                  <a:srgbClr val="FF0000"/>
                </a:solidFill>
                <a:latin typeface="Arial" charset="0"/>
              </a:rPr>
              <a:t>posizione</a:t>
            </a:r>
            <a:endParaRPr lang="en-US" altLang="it-IT" sz="2000" b="1" dirty="0">
              <a:solidFill>
                <a:srgbClr val="FF0000"/>
              </a:solidFill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      </a:t>
            </a:r>
            <a:r>
              <a:rPr lang="en-US" altLang="it-IT" sz="2000" b="1" dirty="0" err="1">
                <a:latin typeface="Arial" charset="0"/>
              </a:rPr>
              <a:t>int</a:t>
            </a:r>
            <a:r>
              <a:rPr lang="en-US" altLang="it-IT" sz="2000" b="1" dirty="0">
                <a:latin typeface="Arial" charset="0"/>
              </a:rPr>
              <a:t> found =0;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      while (!</a:t>
            </a:r>
            <a:r>
              <a:rPr lang="en-US" altLang="it-IT" sz="2000" b="1" dirty="0" err="1">
                <a:latin typeface="Arial" charset="0"/>
              </a:rPr>
              <a:t>emptyList</a:t>
            </a:r>
            <a:r>
              <a:rPr lang="en-US" altLang="it-IT" sz="2000" b="1" dirty="0">
                <a:latin typeface="Arial" charset="0"/>
              </a:rPr>
              <a:t>(l) &amp;&amp; !found</a:t>
            </a:r>
            <a:r>
              <a:rPr lang="en-US" altLang="it-IT" sz="2000" b="1" dirty="0" smtClean="0">
                <a:latin typeface="Arial" charset="0"/>
              </a:rPr>
              <a:t>) {</a:t>
            </a:r>
            <a:endParaRPr lang="en-US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          if (</a:t>
            </a:r>
            <a:r>
              <a:rPr lang="en-US" altLang="it-IT" sz="2000" b="1" dirty="0" err="1">
                <a:latin typeface="Arial" charset="0"/>
              </a:rPr>
              <a:t>eq</a:t>
            </a:r>
            <a:r>
              <a:rPr lang="en-US" altLang="it-IT" sz="2000" b="1" dirty="0">
                <a:latin typeface="Arial" charset="0"/>
              </a:rPr>
              <a:t>(</a:t>
            </a:r>
            <a:r>
              <a:rPr lang="en-US" altLang="it-IT" sz="2000" b="1" dirty="0" err="1">
                <a:latin typeface="Arial" charset="0"/>
              </a:rPr>
              <a:t>getFirst</a:t>
            </a:r>
            <a:r>
              <a:rPr lang="en-US" altLang="it-IT" sz="2000" b="1" dirty="0">
                <a:latin typeface="Arial" charset="0"/>
              </a:rPr>
              <a:t>(l), </a:t>
            </a:r>
            <a:r>
              <a:rPr lang="en-US" altLang="it-IT" sz="2000" b="1" dirty="0" err="1">
                <a:latin typeface="Arial" charset="0"/>
              </a:rPr>
              <a:t>val</a:t>
            </a:r>
            <a:r>
              <a:rPr lang="en-US" altLang="it-IT" sz="2000" b="1" dirty="0">
                <a:latin typeface="Arial" charset="0"/>
              </a:rPr>
              <a:t>))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              found =1;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          else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              </a:t>
            </a:r>
            <a:r>
              <a:rPr lang="en-US" altLang="it-IT" sz="2000" b="1" dirty="0" err="1">
                <a:latin typeface="Arial" charset="0"/>
              </a:rPr>
              <a:t>pos</a:t>
            </a:r>
            <a:r>
              <a:rPr lang="en-US" altLang="it-IT" sz="2000" b="1" dirty="0" smtClean="0">
                <a:latin typeface="Arial" charset="0"/>
              </a:rPr>
              <a:t>++; </a:t>
            </a:r>
            <a:r>
              <a:rPr lang="en-US" altLang="it-IT" sz="2000" b="1" dirty="0" smtClean="0">
                <a:solidFill>
                  <a:srgbClr val="FF0000"/>
                </a:solidFill>
                <a:latin typeface="Arial" charset="0"/>
              </a:rPr>
              <a:t>// </a:t>
            </a:r>
            <a:r>
              <a:rPr lang="en-US" altLang="it-IT" sz="2000" b="1" dirty="0" err="1" smtClean="0">
                <a:solidFill>
                  <a:srgbClr val="FF0000"/>
                </a:solidFill>
                <a:latin typeface="Arial" charset="0"/>
              </a:rPr>
              <a:t>incrementa</a:t>
            </a:r>
            <a:r>
              <a:rPr lang="en-US" altLang="it-IT" sz="2000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it-IT" sz="2000" b="1" dirty="0" err="1" smtClean="0">
                <a:solidFill>
                  <a:srgbClr val="FF0000"/>
                </a:solidFill>
                <a:latin typeface="Arial" charset="0"/>
              </a:rPr>
              <a:t>il</a:t>
            </a:r>
            <a:r>
              <a:rPr lang="en-US" altLang="it-IT" sz="2000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it-IT" sz="2000" b="1" dirty="0" err="1" smtClean="0">
                <a:solidFill>
                  <a:srgbClr val="FF0000"/>
                </a:solidFill>
                <a:latin typeface="Arial" charset="0"/>
              </a:rPr>
              <a:t>contatore</a:t>
            </a:r>
            <a:r>
              <a:rPr lang="en-US" altLang="it-IT" sz="2000" b="1" dirty="0" smtClean="0">
                <a:solidFill>
                  <a:srgbClr val="FF0000"/>
                </a:solidFill>
                <a:latin typeface="Arial" charset="0"/>
              </a:rPr>
              <a:t> di </a:t>
            </a:r>
            <a:r>
              <a:rPr lang="en-US" altLang="it-IT" sz="2000" b="1" dirty="0" err="1" smtClean="0">
                <a:solidFill>
                  <a:srgbClr val="FF0000"/>
                </a:solidFill>
                <a:latin typeface="Arial" charset="0"/>
              </a:rPr>
              <a:t>posizione</a:t>
            </a:r>
            <a:endParaRPr lang="en-US" altLang="it-IT" sz="2000" b="1" dirty="0">
              <a:solidFill>
                <a:srgbClr val="FF0000"/>
              </a:solidFill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              l = </a:t>
            </a:r>
            <a:r>
              <a:rPr lang="en-US" altLang="it-IT" sz="2000" b="1" dirty="0" err="1">
                <a:latin typeface="Arial" charset="0"/>
              </a:rPr>
              <a:t>tailList</a:t>
            </a:r>
            <a:r>
              <a:rPr lang="en-US" altLang="it-IT" sz="2000" b="1" dirty="0">
                <a:latin typeface="Arial" charset="0"/>
              </a:rPr>
              <a:t>(l</a:t>
            </a:r>
            <a:r>
              <a:rPr lang="en-US" altLang="it-IT" sz="2000" b="1" dirty="0" smtClean="0">
                <a:latin typeface="Arial" charset="0"/>
              </a:rPr>
              <a:t>);  </a:t>
            </a:r>
            <a:r>
              <a:rPr lang="en-US" altLang="it-IT" sz="2000" b="1" dirty="0" smtClean="0">
                <a:solidFill>
                  <a:srgbClr val="FF0000"/>
                </a:solidFill>
                <a:latin typeface="Arial" charset="0"/>
              </a:rPr>
              <a:t>// </a:t>
            </a:r>
            <a:r>
              <a:rPr lang="en-US" altLang="it-IT" sz="2000" b="1" dirty="0" err="1" smtClean="0">
                <a:solidFill>
                  <a:srgbClr val="FF0000"/>
                </a:solidFill>
                <a:latin typeface="Arial" charset="0"/>
              </a:rPr>
              <a:t>continuiamo</a:t>
            </a:r>
            <a:r>
              <a:rPr lang="en-US" altLang="it-IT" sz="2000" b="1" dirty="0" smtClean="0">
                <a:solidFill>
                  <a:srgbClr val="FF0000"/>
                </a:solidFill>
                <a:latin typeface="Arial" charset="0"/>
              </a:rPr>
              <a:t> la </a:t>
            </a:r>
            <a:r>
              <a:rPr lang="en-US" altLang="it-IT" sz="2000" b="1" dirty="0" err="1" smtClean="0">
                <a:solidFill>
                  <a:srgbClr val="FF0000"/>
                </a:solidFill>
                <a:latin typeface="Arial" charset="0"/>
              </a:rPr>
              <a:t>visita</a:t>
            </a:r>
            <a:r>
              <a:rPr lang="en-US" altLang="it-IT" sz="2000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it-IT" sz="2000" b="1" dirty="0" err="1" smtClean="0">
                <a:solidFill>
                  <a:srgbClr val="FF0000"/>
                </a:solidFill>
                <a:latin typeface="Arial" charset="0"/>
              </a:rPr>
              <a:t>degli</a:t>
            </a:r>
            <a:r>
              <a:rPr lang="en-US" altLang="it-IT" sz="2000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it-IT" sz="2000" b="1" dirty="0" err="1" smtClean="0">
                <a:solidFill>
                  <a:srgbClr val="FF0000"/>
                </a:solidFill>
                <a:latin typeface="Arial" charset="0"/>
              </a:rPr>
              <a:t>elementi</a:t>
            </a:r>
            <a:r>
              <a:rPr lang="en-US" altLang="it-IT" sz="2000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it-IT" sz="2000" b="1" dirty="0" err="1" smtClean="0">
                <a:solidFill>
                  <a:srgbClr val="FF0000"/>
                </a:solidFill>
                <a:latin typeface="Arial" charset="0"/>
              </a:rPr>
              <a:t>della</a:t>
            </a:r>
            <a:r>
              <a:rPr lang="en-US" altLang="it-IT" sz="2000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it-IT" sz="2000" b="1" dirty="0" err="1" smtClean="0">
                <a:solidFill>
                  <a:srgbClr val="FF0000"/>
                </a:solidFill>
                <a:latin typeface="Arial" charset="0"/>
              </a:rPr>
              <a:t>lista</a:t>
            </a:r>
            <a:endParaRPr lang="en-US" altLang="it-IT" sz="2000" b="1" dirty="0">
              <a:solidFill>
                <a:srgbClr val="FF0000"/>
              </a:solidFill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           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      </a:t>
            </a:r>
            <a:r>
              <a:rPr lang="en-US" altLang="it-IT" sz="2000" b="1" dirty="0" smtClean="0">
                <a:latin typeface="Arial" charset="0"/>
              </a:rPr>
              <a:t>  }  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 smtClean="0">
                <a:latin typeface="Arial" charset="0"/>
              </a:rPr>
              <a:t>  </a:t>
            </a:r>
            <a:endParaRPr lang="en-US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      if(!found)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      	 </a:t>
            </a:r>
            <a:r>
              <a:rPr lang="en-US" altLang="it-IT" sz="2000" b="1" dirty="0" err="1">
                <a:latin typeface="Arial" charset="0"/>
              </a:rPr>
              <a:t>pos</a:t>
            </a:r>
            <a:r>
              <a:rPr lang="en-US" altLang="it-IT" sz="2000" b="1" dirty="0">
                <a:latin typeface="Arial" charset="0"/>
              </a:rPr>
              <a:t> = -1</a:t>
            </a:r>
            <a:r>
              <a:rPr lang="en-US" altLang="it-IT" sz="2000" b="1" dirty="0" smtClean="0">
                <a:latin typeface="Arial" charset="0"/>
              </a:rPr>
              <a:t>;  </a:t>
            </a:r>
            <a:r>
              <a:rPr lang="en-US" altLang="it-IT" sz="2000" b="1" dirty="0" smtClean="0">
                <a:solidFill>
                  <a:srgbClr val="FF0000"/>
                </a:solidFill>
                <a:latin typeface="Arial" charset="0"/>
              </a:rPr>
              <a:t>// se non </a:t>
            </a:r>
            <a:r>
              <a:rPr lang="en-US" altLang="it-IT" sz="2000" b="1" dirty="0" err="1" smtClean="0">
                <a:solidFill>
                  <a:srgbClr val="FF0000"/>
                </a:solidFill>
                <a:latin typeface="Arial" charset="0"/>
              </a:rPr>
              <a:t>trovato</a:t>
            </a:r>
            <a:r>
              <a:rPr lang="en-US" altLang="it-IT" sz="2000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it-IT" sz="2000" b="1" dirty="0" err="1" smtClean="0">
                <a:solidFill>
                  <a:srgbClr val="FF0000"/>
                </a:solidFill>
                <a:latin typeface="Arial" charset="0"/>
              </a:rPr>
              <a:t>restituiamo</a:t>
            </a:r>
            <a:r>
              <a:rPr lang="en-US" altLang="it-IT" sz="2000" b="1" dirty="0" smtClean="0">
                <a:solidFill>
                  <a:srgbClr val="FF0000"/>
                </a:solidFill>
                <a:latin typeface="Arial" charset="0"/>
              </a:rPr>
              <a:t> come </a:t>
            </a:r>
            <a:r>
              <a:rPr lang="en-US" altLang="it-IT" sz="2000" b="1" dirty="0" err="1" smtClean="0">
                <a:solidFill>
                  <a:srgbClr val="FF0000"/>
                </a:solidFill>
                <a:latin typeface="Arial" charset="0"/>
              </a:rPr>
              <a:t>posizione</a:t>
            </a:r>
            <a:r>
              <a:rPr lang="en-US" altLang="it-IT" sz="2000" b="1" dirty="0" smtClean="0">
                <a:solidFill>
                  <a:srgbClr val="FF0000"/>
                </a:solidFill>
                <a:latin typeface="Arial" charset="0"/>
              </a:rPr>
              <a:t> -1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 smtClean="0">
                <a:latin typeface="Arial" charset="0"/>
              </a:rPr>
              <a:t>  </a:t>
            </a:r>
            <a:r>
              <a:rPr lang="en-US" altLang="it-IT" sz="2000" b="1" dirty="0">
                <a:latin typeface="Arial" charset="0"/>
              </a:rPr>
              <a:t>	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      return </a:t>
            </a:r>
            <a:r>
              <a:rPr lang="en-US" altLang="it-IT" sz="2000" b="1" dirty="0" err="1">
                <a:latin typeface="Arial" charset="0"/>
              </a:rPr>
              <a:t>pos</a:t>
            </a:r>
            <a:r>
              <a:rPr lang="en-US" altLang="it-IT" sz="2000" b="1" dirty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}</a:t>
            </a:r>
            <a:endParaRPr lang="it-IT" altLang="it-IT" sz="20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437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85726" y="154981"/>
            <a:ext cx="9058274" cy="1048979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err="1">
                <a:solidFill>
                  <a:srgbClr val="0070C0"/>
                </a:solidFill>
                <a:ea typeface="MS PGothic" charset="-128"/>
              </a:rPr>
              <a:t>Implementazione</a:t>
            </a:r>
            <a:r>
              <a:rPr lang="en-GB" altLang="it-IT" b="1" dirty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di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posItem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sz="2400" b="1" dirty="0" smtClean="0">
                <a:solidFill>
                  <a:srgbClr val="0070C0"/>
                </a:solidFill>
                <a:ea typeface="MS PGothic" charset="-128"/>
              </a:rPr>
              <a:t>(</a:t>
            </a:r>
            <a:r>
              <a:rPr lang="en-GB" altLang="it-IT" sz="2400" b="1" dirty="0" err="1" smtClean="0">
                <a:solidFill>
                  <a:srgbClr val="0070C0"/>
                </a:solidFill>
                <a:ea typeface="MS PGothic" charset="-128"/>
              </a:rPr>
              <a:t>vers</a:t>
            </a:r>
            <a:r>
              <a:rPr lang="en-GB" altLang="it-IT" sz="2400" b="1" dirty="0" smtClean="0">
                <a:solidFill>
                  <a:srgbClr val="0070C0"/>
                </a:solidFill>
                <a:ea typeface="MS PGothic" charset="-128"/>
              </a:rPr>
              <a:t>. </a:t>
            </a:r>
            <a:r>
              <a:rPr lang="en-GB" altLang="it-IT" sz="2400" b="1" dirty="0" err="1" smtClean="0">
                <a:solidFill>
                  <a:srgbClr val="0070C0"/>
                </a:solidFill>
                <a:ea typeface="MS PGothic" charset="-128"/>
              </a:rPr>
              <a:t>Ricorsiva</a:t>
            </a:r>
            <a:r>
              <a:rPr lang="en-GB" altLang="it-IT" sz="2400" b="1" dirty="0" smtClean="0">
                <a:solidFill>
                  <a:srgbClr val="0070C0"/>
                </a:solidFill>
                <a:ea typeface="MS PGothic" charset="-128"/>
              </a:rPr>
              <a:t>)</a:t>
            </a:r>
            <a:endParaRPr lang="en-GB" altLang="it-IT" dirty="0">
              <a:ea typeface="MS PGothic" charset="-128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21894" y="1108365"/>
            <a:ext cx="8548974" cy="5514108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 err="1">
                <a:latin typeface="Arial" charset="0"/>
              </a:rPr>
              <a:t>int</a:t>
            </a:r>
            <a:r>
              <a:rPr lang="en-US" altLang="it-IT" sz="2000" b="1" dirty="0">
                <a:latin typeface="Arial" charset="0"/>
              </a:rPr>
              <a:t> </a:t>
            </a:r>
            <a:r>
              <a:rPr lang="en-US" altLang="it-IT" sz="2000" b="1" dirty="0" err="1">
                <a:latin typeface="Arial" charset="0"/>
              </a:rPr>
              <a:t>posItem</a:t>
            </a:r>
            <a:r>
              <a:rPr lang="en-US" altLang="it-IT" sz="2000" b="1" dirty="0">
                <a:latin typeface="Arial" charset="0"/>
              </a:rPr>
              <a:t> (list l, item </a:t>
            </a:r>
            <a:r>
              <a:rPr lang="en-US" altLang="it-IT" sz="2000" b="1" dirty="0" err="1">
                <a:latin typeface="Arial" charset="0"/>
              </a:rPr>
              <a:t>val</a:t>
            </a:r>
            <a:r>
              <a:rPr lang="en-US" altLang="it-IT" sz="2000" b="1" dirty="0">
                <a:latin typeface="Arial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      </a:t>
            </a:r>
            <a:r>
              <a:rPr lang="en-US" altLang="it-IT" sz="2000" b="1" dirty="0" smtClean="0">
                <a:latin typeface="Arial" charset="0"/>
              </a:rPr>
              <a:t>if </a:t>
            </a:r>
            <a:r>
              <a:rPr lang="en-US" altLang="it-IT" sz="2000" b="1" dirty="0" err="1" smtClean="0">
                <a:latin typeface="Arial" charset="0"/>
              </a:rPr>
              <a:t>emptyList</a:t>
            </a:r>
            <a:r>
              <a:rPr lang="en-US" altLang="it-IT" sz="2000" b="1" dirty="0" smtClean="0">
                <a:latin typeface="Arial" charset="0"/>
              </a:rPr>
              <a:t>(l) return -1;</a:t>
            </a:r>
            <a:endParaRPr lang="en-US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     </a:t>
            </a:r>
            <a:r>
              <a:rPr lang="en-US" altLang="it-IT" sz="2000" b="1" dirty="0" smtClean="0">
                <a:latin typeface="Arial" charset="0"/>
              </a:rPr>
              <a:t> if </a:t>
            </a:r>
            <a:r>
              <a:rPr lang="en-US" altLang="it-IT" sz="2000" b="1" dirty="0">
                <a:latin typeface="Arial" charset="0"/>
              </a:rPr>
              <a:t>(</a:t>
            </a:r>
            <a:r>
              <a:rPr lang="en-US" altLang="it-IT" sz="2000" b="1" dirty="0" err="1">
                <a:latin typeface="Arial" charset="0"/>
              </a:rPr>
              <a:t>eq</a:t>
            </a:r>
            <a:r>
              <a:rPr lang="en-US" altLang="it-IT" sz="2000" b="1" dirty="0">
                <a:latin typeface="Arial" charset="0"/>
              </a:rPr>
              <a:t>(</a:t>
            </a:r>
            <a:r>
              <a:rPr lang="en-US" altLang="it-IT" sz="2000" b="1" dirty="0" err="1">
                <a:latin typeface="Arial" charset="0"/>
              </a:rPr>
              <a:t>getFirst</a:t>
            </a:r>
            <a:r>
              <a:rPr lang="en-US" altLang="it-IT" sz="2000" b="1" dirty="0">
                <a:latin typeface="Arial" charset="0"/>
              </a:rPr>
              <a:t>(l), </a:t>
            </a:r>
            <a:r>
              <a:rPr lang="en-US" altLang="it-IT" sz="2000" b="1" dirty="0" err="1">
                <a:latin typeface="Arial" charset="0"/>
              </a:rPr>
              <a:t>val</a:t>
            </a:r>
            <a:r>
              <a:rPr lang="en-US" altLang="it-IT" sz="2000" b="1" dirty="0" smtClean="0">
                <a:latin typeface="Arial" charset="0"/>
              </a:rPr>
              <a:t>))  return 0;</a:t>
            </a:r>
            <a:endParaRPr lang="en-US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 smtClean="0">
                <a:latin typeface="Arial" charset="0"/>
              </a:rPr>
              <a:t>      else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 </a:t>
            </a:r>
            <a:r>
              <a:rPr lang="en-US" altLang="it-IT" sz="2000" b="1" dirty="0" smtClean="0">
                <a:latin typeface="Arial" charset="0"/>
              </a:rPr>
              <a:t>    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 </a:t>
            </a:r>
            <a:r>
              <a:rPr lang="en-US" altLang="it-IT" sz="2000" b="1" dirty="0" smtClean="0">
                <a:latin typeface="Arial" charset="0"/>
              </a:rPr>
              <a:t>         </a:t>
            </a:r>
            <a:r>
              <a:rPr lang="en-US" altLang="it-IT" sz="2000" b="1" dirty="0" err="1" smtClean="0">
                <a:latin typeface="Arial" charset="0"/>
              </a:rPr>
              <a:t>int</a:t>
            </a:r>
            <a:r>
              <a:rPr lang="en-US" altLang="it-IT" sz="2000" b="1" dirty="0" smtClean="0">
                <a:latin typeface="Arial" charset="0"/>
              </a:rPr>
              <a:t> </a:t>
            </a:r>
            <a:r>
              <a:rPr lang="en-US" altLang="it-IT" sz="2000" b="1" dirty="0" err="1" smtClean="0">
                <a:latin typeface="Arial" charset="0"/>
              </a:rPr>
              <a:t>ris</a:t>
            </a:r>
            <a:r>
              <a:rPr lang="en-US" altLang="it-IT" sz="2000" b="1" dirty="0" smtClean="0">
                <a:latin typeface="Arial" charset="0"/>
              </a:rPr>
              <a:t> </a:t>
            </a:r>
            <a:r>
              <a:rPr lang="en-US" altLang="it-IT" sz="2000" b="1" dirty="0">
                <a:latin typeface="Arial" charset="0"/>
              </a:rPr>
              <a:t>=  </a:t>
            </a:r>
            <a:r>
              <a:rPr lang="en-US" altLang="it-IT" sz="2000" b="1" dirty="0" err="1">
                <a:latin typeface="Arial" charset="0"/>
              </a:rPr>
              <a:t>posItem</a:t>
            </a:r>
            <a:r>
              <a:rPr lang="en-US" altLang="it-IT" sz="2000" b="1" dirty="0">
                <a:latin typeface="Arial" charset="0"/>
              </a:rPr>
              <a:t>(</a:t>
            </a:r>
            <a:r>
              <a:rPr lang="en-US" altLang="it-IT" sz="2000" b="1" dirty="0" err="1">
                <a:latin typeface="Arial" charset="0"/>
              </a:rPr>
              <a:t>tailList</a:t>
            </a:r>
            <a:r>
              <a:rPr lang="en-US" altLang="it-IT" sz="2000" b="1" dirty="0">
                <a:latin typeface="Arial" charset="0"/>
              </a:rPr>
              <a:t>(l), </a:t>
            </a:r>
            <a:r>
              <a:rPr lang="en-US" altLang="it-IT" sz="2000" b="1" dirty="0" err="1">
                <a:latin typeface="Arial" charset="0"/>
              </a:rPr>
              <a:t>val</a:t>
            </a:r>
            <a:r>
              <a:rPr lang="en-US" altLang="it-IT" sz="2000" b="1" dirty="0" smtClean="0">
                <a:latin typeface="Arial" charset="0"/>
              </a:rPr>
              <a:t>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 </a:t>
            </a:r>
            <a:r>
              <a:rPr lang="en-US" altLang="it-IT" sz="2000" b="1" dirty="0" smtClean="0">
                <a:latin typeface="Arial" charset="0"/>
              </a:rPr>
              <a:t>         if (</a:t>
            </a:r>
            <a:r>
              <a:rPr lang="en-US" altLang="it-IT" sz="2000" b="1" dirty="0" err="1" smtClean="0">
                <a:latin typeface="Arial" charset="0"/>
              </a:rPr>
              <a:t>ris</a:t>
            </a:r>
            <a:r>
              <a:rPr lang="en-US" altLang="it-IT" sz="2000" b="1" dirty="0" smtClean="0">
                <a:latin typeface="Arial" charset="0"/>
              </a:rPr>
              <a:t>== -1)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 </a:t>
            </a:r>
            <a:r>
              <a:rPr lang="en-US" altLang="it-IT" sz="2000" b="1" dirty="0" smtClean="0">
                <a:latin typeface="Arial" charset="0"/>
              </a:rPr>
              <a:t>             return -1;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 </a:t>
            </a:r>
            <a:r>
              <a:rPr lang="en-US" altLang="it-IT" sz="2000" b="1" dirty="0" smtClean="0">
                <a:latin typeface="Arial" charset="0"/>
              </a:rPr>
              <a:t>         else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 </a:t>
            </a:r>
            <a:r>
              <a:rPr lang="en-US" altLang="it-IT" sz="2000" b="1" dirty="0" smtClean="0">
                <a:latin typeface="Arial" charset="0"/>
              </a:rPr>
              <a:t>             return 1 + </a:t>
            </a:r>
            <a:r>
              <a:rPr lang="en-US" altLang="it-IT" sz="2000" b="1" dirty="0" err="1" smtClean="0">
                <a:latin typeface="Arial" charset="0"/>
              </a:rPr>
              <a:t>ris</a:t>
            </a:r>
            <a:r>
              <a:rPr lang="en-US" altLang="it-IT" sz="2000" b="1" dirty="0" smtClean="0">
                <a:latin typeface="Arial" charset="0"/>
              </a:rPr>
              <a:t>;</a:t>
            </a:r>
            <a:endParaRPr lang="en-US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      </a:t>
            </a:r>
            <a:r>
              <a:rPr lang="en-US" altLang="it-IT" sz="2000" b="1" dirty="0" smtClean="0">
                <a:latin typeface="Arial" charset="0"/>
              </a:rPr>
              <a:t>}    </a:t>
            </a:r>
            <a:endParaRPr lang="en-US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 smtClean="0">
                <a:latin typeface="Arial" charset="0"/>
              </a:rPr>
              <a:t>}</a:t>
            </a:r>
            <a:endParaRPr lang="it-IT" altLang="it-IT" sz="20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127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68288" y="154981"/>
            <a:ext cx="8747125" cy="1048979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err="1">
                <a:solidFill>
                  <a:srgbClr val="0070C0"/>
                </a:solidFill>
                <a:ea typeface="MS PGothic" charset="-128"/>
              </a:rPr>
              <a:t>Implementazione</a:t>
            </a:r>
            <a:r>
              <a:rPr lang="en-GB" altLang="it-IT" b="1" dirty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di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getItem</a:t>
            </a:r>
            <a:endParaRPr lang="en-GB" altLang="it-IT" dirty="0">
              <a:ea typeface="MS PGothic" charset="-128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447963" y="1044263"/>
            <a:ext cx="82388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>
                <a:latin typeface="+mn-lt"/>
              </a:rPr>
              <a:t>Realizziamo la funzione </a:t>
            </a:r>
            <a:r>
              <a:rPr lang="it-IT" sz="22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it-IT" sz="2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(l, </a:t>
            </a:r>
            <a:r>
              <a:rPr lang="it-IT" sz="22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it-IT" sz="2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it-IT" sz="2200" dirty="0" smtClean="0">
                <a:latin typeface="+mn-lt"/>
              </a:rPr>
              <a:t>che, dati una lista l e un intero </a:t>
            </a:r>
            <a:r>
              <a:rPr lang="it-IT" sz="2200" dirty="0" err="1" smtClean="0">
                <a:latin typeface="+mn-lt"/>
              </a:rPr>
              <a:t>pos</a:t>
            </a:r>
            <a:r>
              <a:rPr lang="it-IT" sz="2200" dirty="0" smtClean="0">
                <a:latin typeface="+mn-lt"/>
              </a:rPr>
              <a:t>, restituisce l’elemento in l di posizione </a:t>
            </a:r>
            <a:r>
              <a:rPr lang="it-IT" sz="2200" dirty="0" err="1" smtClean="0">
                <a:latin typeface="+mn-lt"/>
              </a:rPr>
              <a:t>pos</a:t>
            </a:r>
            <a:r>
              <a:rPr lang="it-IT" sz="2200" dirty="0" smtClean="0">
                <a:latin typeface="+mn-lt"/>
              </a:rPr>
              <a:t>, oppure l’elemento nullo se la lista ha meno di pos+1 elementi</a:t>
            </a:r>
            <a:endParaRPr lang="it-IT" sz="2200" dirty="0">
              <a:latin typeface="+mn-lt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78619" y="2244436"/>
            <a:ext cx="8380373" cy="4544289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item </a:t>
            </a:r>
            <a:r>
              <a:rPr lang="en-US" altLang="it-IT" sz="2000" b="1" dirty="0" err="1">
                <a:latin typeface="Arial" charset="0"/>
              </a:rPr>
              <a:t>getItem</a:t>
            </a:r>
            <a:r>
              <a:rPr lang="en-US" altLang="it-IT" sz="2000" b="1" dirty="0">
                <a:latin typeface="Arial" charset="0"/>
              </a:rPr>
              <a:t> (list l, </a:t>
            </a:r>
            <a:r>
              <a:rPr lang="en-US" altLang="it-IT" sz="2000" b="1" dirty="0" err="1">
                <a:latin typeface="Arial" charset="0"/>
              </a:rPr>
              <a:t>int</a:t>
            </a:r>
            <a:r>
              <a:rPr lang="en-US" altLang="it-IT" sz="2000" b="1" dirty="0">
                <a:latin typeface="Arial" charset="0"/>
              </a:rPr>
              <a:t> </a:t>
            </a:r>
            <a:r>
              <a:rPr lang="en-US" altLang="it-IT" sz="2000" b="1" dirty="0" err="1">
                <a:latin typeface="Arial" charset="0"/>
              </a:rPr>
              <a:t>pos</a:t>
            </a:r>
            <a:r>
              <a:rPr lang="en-US" altLang="it-IT" sz="2000" b="1" dirty="0">
                <a:latin typeface="Arial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      item e;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      </a:t>
            </a:r>
            <a:r>
              <a:rPr lang="en-US" altLang="it-IT" sz="2000" b="1" dirty="0" err="1">
                <a:latin typeface="Arial" charset="0"/>
              </a:rPr>
              <a:t>int</a:t>
            </a:r>
            <a:r>
              <a:rPr lang="en-US" altLang="it-IT" sz="2000" b="1" dirty="0">
                <a:latin typeface="Arial" charset="0"/>
              </a:rPr>
              <a:t> </a:t>
            </a:r>
            <a:r>
              <a:rPr lang="en-US" altLang="it-IT" sz="2000" b="1" dirty="0" err="1">
                <a:latin typeface="Arial" charset="0"/>
              </a:rPr>
              <a:t>i</a:t>
            </a:r>
            <a:r>
              <a:rPr lang="en-US" altLang="it-IT" sz="2000" b="1" dirty="0">
                <a:latin typeface="Arial" charset="0"/>
              </a:rPr>
              <a:t> =0</a:t>
            </a:r>
            <a:r>
              <a:rPr lang="en-US" altLang="it-IT" sz="2000" b="1" dirty="0" smtClean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     </a:t>
            </a:r>
            <a:r>
              <a:rPr lang="en-US" altLang="it-IT" sz="2000" b="1" dirty="0">
                <a:solidFill>
                  <a:srgbClr val="FF0000"/>
                </a:solidFill>
                <a:latin typeface="Arial" charset="0"/>
              </a:rPr>
              <a:t>// </a:t>
            </a:r>
            <a:r>
              <a:rPr lang="en-US" altLang="it-IT" sz="2000" b="1" dirty="0" smtClean="0">
                <a:solidFill>
                  <a:srgbClr val="FF0000"/>
                </a:solidFill>
                <a:latin typeface="Arial" charset="0"/>
              </a:rPr>
              <a:t>prima </a:t>
            </a:r>
            <a:r>
              <a:rPr lang="en-US" altLang="it-IT" sz="2000" b="1" dirty="0" err="1" smtClean="0">
                <a:solidFill>
                  <a:srgbClr val="FF0000"/>
                </a:solidFill>
                <a:latin typeface="Arial" charset="0"/>
              </a:rPr>
              <a:t>scorriamo</a:t>
            </a:r>
            <a:r>
              <a:rPr lang="en-US" altLang="it-IT" sz="2000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it-IT" sz="2000" b="1" dirty="0">
                <a:solidFill>
                  <a:srgbClr val="FF0000"/>
                </a:solidFill>
                <a:latin typeface="Arial" charset="0"/>
              </a:rPr>
              <a:t>la </a:t>
            </a:r>
            <a:r>
              <a:rPr lang="en-US" altLang="it-IT" sz="2000" b="1" dirty="0" err="1">
                <a:solidFill>
                  <a:srgbClr val="FF0000"/>
                </a:solidFill>
                <a:latin typeface="Arial" charset="0"/>
              </a:rPr>
              <a:t>lista</a:t>
            </a:r>
            <a:r>
              <a:rPr lang="en-US" altLang="it-IT" sz="2000" b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it-IT" sz="2000" b="1" dirty="0" err="1">
                <a:solidFill>
                  <a:srgbClr val="FF0000"/>
                </a:solidFill>
                <a:latin typeface="Arial" charset="0"/>
              </a:rPr>
              <a:t>fino</a:t>
            </a:r>
            <a:r>
              <a:rPr lang="en-US" altLang="it-IT" sz="2000" b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it-IT" sz="2000" b="1" dirty="0" err="1">
                <a:solidFill>
                  <a:srgbClr val="FF0000"/>
                </a:solidFill>
                <a:latin typeface="Arial" charset="0"/>
              </a:rPr>
              <a:t>alla</a:t>
            </a:r>
            <a:r>
              <a:rPr lang="en-US" altLang="it-IT" sz="2000" b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it-IT" sz="2000" b="1" dirty="0" err="1" smtClean="0">
                <a:solidFill>
                  <a:srgbClr val="FF0000"/>
                </a:solidFill>
                <a:latin typeface="Arial" charset="0"/>
              </a:rPr>
              <a:t>posizione</a:t>
            </a:r>
            <a:r>
              <a:rPr lang="en-US" altLang="it-IT" sz="2000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it-IT" sz="2000" b="1" dirty="0" err="1" smtClean="0">
                <a:solidFill>
                  <a:srgbClr val="FF0000"/>
                </a:solidFill>
                <a:latin typeface="Arial" charset="0"/>
              </a:rPr>
              <a:t>pos</a:t>
            </a:r>
            <a:r>
              <a:rPr lang="en-US" altLang="it-IT" sz="2000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is-IS" altLang="it-IT" sz="2000" b="1" dirty="0" smtClean="0">
                <a:solidFill>
                  <a:srgbClr val="FF0000"/>
                </a:solidFill>
                <a:latin typeface="Arial" charset="0"/>
              </a:rPr>
              <a:t>… </a:t>
            </a:r>
            <a:r>
              <a:rPr lang="en-US" altLang="it-IT" sz="2000" b="1" dirty="0" smtClean="0">
                <a:solidFill>
                  <a:srgbClr val="FF0000"/>
                </a:solidFill>
                <a:latin typeface="Arial" charset="0"/>
              </a:rPr>
              <a:t>se </a:t>
            </a:r>
            <a:r>
              <a:rPr lang="en-US" altLang="it-IT" sz="2000" b="1" dirty="0" err="1" smtClean="0">
                <a:solidFill>
                  <a:srgbClr val="FF0000"/>
                </a:solidFill>
                <a:latin typeface="Arial" charset="0"/>
              </a:rPr>
              <a:t>esiste</a:t>
            </a:r>
            <a:endParaRPr lang="en-US" altLang="it-IT" sz="2000" b="1" dirty="0">
              <a:solidFill>
                <a:srgbClr val="FF0000"/>
              </a:solidFill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      while (</a:t>
            </a:r>
            <a:r>
              <a:rPr lang="en-US" altLang="it-IT" sz="2000" b="1" dirty="0" err="1">
                <a:latin typeface="Arial" charset="0"/>
              </a:rPr>
              <a:t>i</a:t>
            </a:r>
            <a:r>
              <a:rPr lang="en-US" altLang="it-IT" sz="2000" b="1" dirty="0">
                <a:latin typeface="Arial" charset="0"/>
              </a:rPr>
              <a:t> &lt; </a:t>
            </a:r>
            <a:r>
              <a:rPr lang="en-US" altLang="it-IT" sz="2000" b="1" dirty="0" err="1">
                <a:latin typeface="Arial" charset="0"/>
              </a:rPr>
              <a:t>pos</a:t>
            </a:r>
            <a:r>
              <a:rPr lang="en-US" altLang="it-IT" sz="2000" b="1" dirty="0">
                <a:latin typeface="Arial" charset="0"/>
              </a:rPr>
              <a:t> &amp;&amp; !</a:t>
            </a:r>
            <a:r>
              <a:rPr lang="en-US" altLang="it-IT" sz="2000" b="1" dirty="0" err="1">
                <a:latin typeface="Arial" charset="0"/>
              </a:rPr>
              <a:t>emptyList</a:t>
            </a:r>
            <a:r>
              <a:rPr lang="en-US" altLang="it-IT" sz="2000" b="1" dirty="0">
                <a:latin typeface="Arial" charset="0"/>
              </a:rPr>
              <a:t>(l</a:t>
            </a:r>
            <a:r>
              <a:rPr lang="en-US" altLang="it-IT" sz="2000" b="1" dirty="0" smtClean="0">
                <a:latin typeface="Arial" charset="0"/>
              </a:rPr>
              <a:t>)) { </a:t>
            </a:r>
            <a:endParaRPr lang="en-US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          </a:t>
            </a:r>
            <a:r>
              <a:rPr lang="en-US" altLang="it-IT" sz="2000" b="1" dirty="0" err="1">
                <a:latin typeface="Arial" charset="0"/>
              </a:rPr>
              <a:t>i</a:t>
            </a:r>
            <a:r>
              <a:rPr lang="en-US" altLang="it-IT" sz="2000" b="1" dirty="0">
                <a:latin typeface="Arial" charset="0"/>
              </a:rPr>
              <a:t>++;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          l = </a:t>
            </a:r>
            <a:r>
              <a:rPr lang="en-US" altLang="it-IT" sz="2000" b="1" dirty="0" err="1">
                <a:latin typeface="Arial" charset="0"/>
              </a:rPr>
              <a:t>tailList</a:t>
            </a:r>
            <a:r>
              <a:rPr lang="en-US" altLang="it-IT" sz="2000" b="1" dirty="0">
                <a:latin typeface="Arial" charset="0"/>
              </a:rPr>
              <a:t>(l);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      </a:t>
            </a:r>
            <a:r>
              <a:rPr lang="en-US" altLang="it-IT" sz="2000" b="1" dirty="0" smtClean="0">
                <a:latin typeface="Arial" charset="0"/>
              </a:rPr>
              <a:t>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      if (!</a:t>
            </a:r>
            <a:r>
              <a:rPr lang="en-US" altLang="it-IT" sz="2000" b="1" dirty="0" err="1">
                <a:latin typeface="Arial" charset="0"/>
              </a:rPr>
              <a:t>emptyList</a:t>
            </a:r>
            <a:r>
              <a:rPr lang="en-US" altLang="it-IT" sz="2000" b="1" dirty="0">
                <a:latin typeface="Arial" charset="0"/>
              </a:rPr>
              <a:t>(l)) </a:t>
            </a:r>
            <a:r>
              <a:rPr lang="en-US" altLang="it-IT" sz="2000" b="1" dirty="0" smtClean="0">
                <a:solidFill>
                  <a:srgbClr val="FF0000"/>
                </a:solidFill>
                <a:latin typeface="Arial" charset="0"/>
              </a:rPr>
              <a:t>// se la </a:t>
            </a:r>
            <a:r>
              <a:rPr lang="en-US" altLang="it-IT" sz="2000" b="1" dirty="0" err="1" smtClean="0">
                <a:solidFill>
                  <a:srgbClr val="FF0000"/>
                </a:solidFill>
                <a:latin typeface="Arial" charset="0"/>
              </a:rPr>
              <a:t>lista</a:t>
            </a:r>
            <a:r>
              <a:rPr lang="en-US" altLang="it-IT" sz="2000" b="1" dirty="0" smtClean="0">
                <a:solidFill>
                  <a:srgbClr val="FF0000"/>
                </a:solidFill>
                <a:latin typeface="Arial" charset="0"/>
              </a:rPr>
              <a:t> ha </a:t>
            </a:r>
            <a:r>
              <a:rPr lang="en-US" altLang="it-IT" sz="2000" b="1" dirty="0" err="1" smtClean="0">
                <a:solidFill>
                  <a:srgbClr val="FF0000"/>
                </a:solidFill>
                <a:latin typeface="Arial" charset="0"/>
              </a:rPr>
              <a:t>almeno</a:t>
            </a:r>
            <a:r>
              <a:rPr lang="en-US" altLang="it-IT" sz="2000" b="1" dirty="0" smtClean="0">
                <a:solidFill>
                  <a:srgbClr val="FF0000"/>
                </a:solidFill>
                <a:latin typeface="Arial" charset="0"/>
              </a:rPr>
              <a:t> pos+1 </a:t>
            </a:r>
            <a:r>
              <a:rPr lang="en-US" altLang="it-IT" sz="2000" b="1" dirty="0" err="1" smtClean="0">
                <a:solidFill>
                  <a:srgbClr val="FF0000"/>
                </a:solidFill>
                <a:latin typeface="Arial" charset="0"/>
              </a:rPr>
              <a:t>elementi</a:t>
            </a:r>
            <a:endParaRPr lang="en-US" altLang="it-IT" sz="2000" b="1" dirty="0">
              <a:solidFill>
                <a:srgbClr val="FF0000"/>
              </a:solidFill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          e = </a:t>
            </a:r>
            <a:r>
              <a:rPr lang="en-US" altLang="it-IT" sz="2000" b="1" dirty="0" err="1">
                <a:latin typeface="Arial" charset="0"/>
              </a:rPr>
              <a:t>getFirst</a:t>
            </a:r>
            <a:r>
              <a:rPr lang="en-US" altLang="it-IT" sz="2000" b="1" dirty="0">
                <a:latin typeface="Arial" charset="0"/>
              </a:rPr>
              <a:t>(l</a:t>
            </a:r>
            <a:r>
              <a:rPr lang="en-US" altLang="it-IT" sz="2000" b="1" dirty="0" smtClean="0">
                <a:latin typeface="Arial" charset="0"/>
              </a:rPr>
              <a:t>);  </a:t>
            </a:r>
            <a:r>
              <a:rPr lang="en-US" altLang="it-IT" sz="2000" b="1" dirty="0" smtClean="0">
                <a:solidFill>
                  <a:srgbClr val="FF0000"/>
                </a:solidFill>
                <a:latin typeface="Arial" charset="0"/>
              </a:rPr>
              <a:t>// </a:t>
            </a:r>
            <a:r>
              <a:rPr lang="en-US" altLang="it-IT" sz="2000" b="1" dirty="0" err="1" smtClean="0">
                <a:solidFill>
                  <a:srgbClr val="FF0000"/>
                </a:solidFill>
                <a:latin typeface="Arial" charset="0"/>
              </a:rPr>
              <a:t>elemento</a:t>
            </a:r>
            <a:r>
              <a:rPr lang="en-US" altLang="it-IT" sz="2000" b="1" dirty="0" smtClean="0">
                <a:solidFill>
                  <a:srgbClr val="FF0000"/>
                </a:solidFill>
                <a:latin typeface="Arial" charset="0"/>
              </a:rPr>
              <a:t> di </a:t>
            </a:r>
            <a:r>
              <a:rPr lang="en-US" altLang="it-IT" sz="2000" b="1" dirty="0" err="1" smtClean="0">
                <a:solidFill>
                  <a:srgbClr val="FF0000"/>
                </a:solidFill>
                <a:latin typeface="Arial" charset="0"/>
              </a:rPr>
              <a:t>posizione</a:t>
            </a:r>
            <a:r>
              <a:rPr lang="en-US" altLang="it-IT" sz="2000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it-IT" sz="2000" b="1" dirty="0" err="1" smtClean="0">
                <a:solidFill>
                  <a:srgbClr val="FF0000"/>
                </a:solidFill>
                <a:latin typeface="Arial" charset="0"/>
              </a:rPr>
              <a:t>pos</a:t>
            </a:r>
            <a:endParaRPr lang="en-US" altLang="it-IT" sz="2000" b="1" dirty="0">
              <a:solidFill>
                <a:srgbClr val="FF0000"/>
              </a:solidFill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      else e = NULLITEM</a:t>
            </a:r>
            <a:r>
              <a:rPr lang="en-US" altLang="it-IT" sz="2000" b="1" dirty="0" smtClean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      return e;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26381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68288" y="-15240"/>
            <a:ext cx="8747125" cy="86868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err="1">
                <a:solidFill>
                  <a:srgbClr val="0070C0"/>
                </a:solidFill>
                <a:ea typeface="MS PGothic" charset="-128"/>
              </a:rPr>
              <a:t>Implementazione</a:t>
            </a:r>
            <a:r>
              <a:rPr lang="en-GB" altLang="it-IT" b="1" dirty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di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reverseList</a:t>
            </a:r>
            <a:endParaRPr lang="en-GB" altLang="it-IT" dirty="0">
              <a:ea typeface="MS PGothic" charset="-128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268287" y="896361"/>
            <a:ext cx="87471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>
                <a:latin typeface="+mn-lt"/>
              </a:rPr>
              <a:t>Realizziamo la funzione </a:t>
            </a:r>
            <a:r>
              <a:rPr lang="it-IT" sz="22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reverseList</a:t>
            </a:r>
            <a:r>
              <a:rPr lang="it-IT" sz="2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(l) </a:t>
            </a:r>
            <a:r>
              <a:rPr lang="it-IT" sz="2200" dirty="0" smtClean="0">
                <a:latin typeface="+mn-lt"/>
              </a:rPr>
              <a:t>che, dati una lista restituisce una nuova lista che ha gli elementi della lista in ordine inverso (</a:t>
            </a:r>
            <a:r>
              <a:rPr lang="it-IT" sz="2200" b="1" i="1" dirty="0" smtClean="0">
                <a:latin typeface="+mn-lt"/>
              </a:rPr>
              <a:t>schema di visita totale della lista</a:t>
            </a:r>
            <a:r>
              <a:rPr lang="it-IT" sz="2200" dirty="0" smtClean="0">
                <a:latin typeface="+mn-lt"/>
              </a:rPr>
              <a:t>)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78904" y="2067522"/>
            <a:ext cx="3615310" cy="4330103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list </a:t>
            </a:r>
            <a:r>
              <a:rPr lang="it-IT" altLang="it-IT" sz="2000" b="1" dirty="0" err="1" smtClean="0">
                <a:latin typeface="Arial" charset="0"/>
              </a:rPr>
              <a:t>reverseList</a:t>
            </a:r>
            <a:r>
              <a:rPr lang="it-IT" altLang="it-IT" sz="2000" b="1" dirty="0" smtClean="0">
                <a:latin typeface="Arial" charset="0"/>
              </a:rPr>
              <a:t> (list l)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list </a:t>
            </a:r>
            <a:r>
              <a:rPr lang="it-IT" altLang="it-IT" sz="2000" b="1" dirty="0" err="1" smtClean="0">
                <a:latin typeface="Arial" charset="0"/>
              </a:rPr>
              <a:t>rev</a:t>
            </a:r>
            <a:r>
              <a:rPr lang="it-IT" altLang="it-IT" sz="2000" b="1" dirty="0" smtClean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item val;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</a:t>
            </a:r>
            <a:r>
              <a:rPr lang="it-IT" altLang="it-IT" sz="2000" b="1" dirty="0" err="1" smtClean="0">
                <a:latin typeface="Arial" charset="0"/>
              </a:rPr>
              <a:t>rev</a:t>
            </a:r>
            <a:r>
              <a:rPr lang="it-IT" altLang="it-IT" sz="2000" b="1" dirty="0" smtClean="0">
                <a:latin typeface="Arial" charset="0"/>
              </a:rPr>
              <a:t> = </a:t>
            </a:r>
            <a:r>
              <a:rPr lang="it-IT" altLang="it-IT" sz="2000" b="1" dirty="0" err="1" smtClean="0">
                <a:latin typeface="Arial" charset="0"/>
              </a:rPr>
              <a:t>newList</a:t>
            </a:r>
            <a:r>
              <a:rPr lang="it-IT" altLang="it-IT" sz="2000" b="1" dirty="0" smtClean="0">
                <a:latin typeface="Arial" charset="0"/>
              </a:rPr>
              <a:t>();   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</a:t>
            </a:r>
            <a:r>
              <a:rPr lang="it-IT" altLang="it-IT" sz="2000" b="1" dirty="0" err="1" smtClean="0">
                <a:latin typeface="Arial" charset="0"/>
              </a:rPr>
              <a:t>while</a:t>
            </a:r>
            <a:r>
              <a:rPr lang="it-IT" altLang="it-IT" sz="2000" b="1" dirty="0" smtClean="0">
                <a:latin typeface="Arial" charset="0"/>
              </a:rPr>
              <a:t> (!</a:t>
            </a:r>
            <a:r>
              <a:rPr lang="it-IT" altLang="it-IT" sz="2000" b="1" dirty="0" err="1" smtClean="0">
                <a:latin typeface="Arial" charset="0"/>
              </a:rPr>
              <a:t>emptyList</a:t>
            </a:r>
            <a:r>
              <a:rPr lang="it-IT" altLang="it-IT" sz="2000" b="1" dirty="0" smtClean="0">
                <a:latin typeface="Arial" charset="0"/>
              </a:rPr>
              <a:t>(l))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   val = </a:t>
            </a:r>
            <a:r>
              <a:rPr lang="it-IT" altLang="it-IT" sz="2000" b="1" dirty="0" err="1" smtClean="0">
                <a:latin typeface="Arial" charset="0"/>
              </a:rPr>
              <a:t>getFirst</a:t>
            </a:r>
            <a:r>
              <a:rPr lang="it-IT" altLang="it-IT" sz="2000" b="1" dirty="0" smtClean="0">
                <a:latin typeface="Arial" charset="0"/>
              </a:rPr>
              <a:t>(l);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   </a:t>
            </a:r>
            <a:r>
              <a:rPr lang="it-IT" altLang="it-IT" sz="2000" b="1" dirty="0" err="1" smtClean="0">
                <a:latin typeface="Arial" charset="0"/>
              </a:rPr>
              <a:t>rev</a:t>
            </a:r>
            <a:r>
              <a:rPr lang="it-IT" altLang="it-IT" sz="2000" b="1" dirty="0" smtClean="0">
                <a:latin typeface="Arial" charset="0"/>
              </a:rPr>
              <a:t> = </a:t>
            </a:r>
            <a:r>
              <a:rPr lang="it-IT" altLang="it-IT" sz="2000" b="1" dirty="0" err="1" smtClean="0">
                <a:latin typeface="Arial" charset="0"/>
              </a:rPr>
              <a:t>consList</a:t>
            </a:r>
            <a:r>
              <a:rPr lang="it-IT" altLang="it-IT" sz="2000" b="1" dirty="0" smtClean="0">
                <a:latin typeface="Arial" charset="0"/>
              </a:rPr>
              <a:t>(val, </a:t>
            </a:r>
            <a:r>
              <a:rPr lang="it-IT" altLang="it-IT" sz="2000" b="1" dirty="0" err="1" smtClean="0">
                <a:latin typeface="Arial" charset="0"/>
              </a:rPr>
              <a:t>rev</a:t>
            </a:r>
            <a:r>
              <a:rPr lang="it-IT" altLang="it-IT" sz="2000" b="1" dirty="0" smtClean="0">
                <a:latin typeface="Arial" charset="0"/>
              </a:rPr>
              <a:t>);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   l = </a:t>
            </a:r>
            <a:r>
              <a:rPr lang="it-IT" altLang="it-IT" sz="2000" b="1" dirty="0" err="1" smtClean="0">
                <a:latin typeface="Arial" charset="0"/>
              </a:rPr>
              <a:t>tailList</a:t>
            </a:r>
            <a:r>
              <a:rPr lang="it-IT" altLang="it-IT" sz="2000" b="1" dirty="0" smtClean="0">
                <a:latin typeface="Arial" charset="0"/>
              </a:rPr>
              <a:t>(l);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</a:t>
            </a:r>
            <a:r>
              <a:rPr lang="it-IT" altLang="it-IT" sz="2000" b="1" dirty="0" err="1" smtClean="0">
                <a:latin typeface="Arial" charset="0"/>
              </a:rPr>
              <a:t>return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rev</a:t>
            </a:r>
            <a:r>
              <a:rPr lang="it-IT" altLang="it-IT" sz="2000" b="1" dirty="0" smtClean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}</a:t>
            </a:r>
            <a:endParaRPr lang="it-IT" altLang="it-IT" sz="2000" b="1" dirty="0">
              <a:latin typeface="Arial" charset="0"/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3814592" y="2517355"/>
            <a:ext cx="5223726" cy="1530475"/>
            <a:chOff x="3814592" y="2517355"/>
            <a:chExt cx="5223726" cy="1530475"/>
          </a:xfrm>
        </p:grpSpPr>
        <p:sp>
          <p:nvSpPr>
            <p:cNvPr id="7" name="Rectangle 42"/>
            <p:cNvSpPr>
              <a:spLocks noChangeAspect="1" noChangeArrowheads="1"/>
            </p:cNvSpPr>
            <p:nvPr/>
          </p:nvSpPr>
          <p:spPr bwMode="auto">
            <a:xfrm>
              <a:off x="3915483" y="2883022"/>
              <a:ext cx="404813" cy="3667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8" name="Rectangle 69"/>
            <p:cNvSpPr>
              <a:spLocks noChangeArrowheads="1"/>
            </p:cNvSpPr>
            <p:nvPr/>
          </p:nvSpPr>
          <p:spPr bwMode="auto">
            <a:xfrm>
              <a:off x="3814592" y="2517355"/>
              <a:ext cx="55335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sz="2000" dirty="0" smtClean="0"/>
                <a:t>lst1</a:t>
              </a:r>
              <a:endParaRPr lang="it-IT" altLang="it-IT" sz="2000" dirty="0"/>
            </a:p>
          </p:txBody>
        </p:sp>
        <p:sp>
          <p:nvSpPr>
            <p:cNvPr id="29" name="Line 74"/>
            <p:cNvSpPr>
              <a:spLocks noChangeShapeType="1"/>
            </p:cNvSpPr>
            <p:nvPr/>
          </p:nvSpPr>
          <p:spPr bwMode="auto">
            <a:xfrm>
              <a:off x="4126160" y="3120176"/>
              <a:ext cx="1" cy="5159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grpSp>
          <p:nvGrpSpPr>
            <p:cNvPr id="3" name="Gruppo 2"/>
            <p:cNvGrpSpPr/>
            <p:nvPr/>
          </p:nvGrpSpPr>
          <p:grpSpPr>
            <a:xfrm>
              <a:off x="3851614" y="3606994"/>
              <a:ext cx="5186704" cy="440836"/>
              <a:chOff x="3828708" y="2486355"/>
              <a:chExt cx="5186704" cy="440836"/>
            </a:xfrm>
          </p:grpSpPr>
          <p:grpSp>
            <p:nvGrpSpPr>
              <p:cNvPr id="8" name="Group 43"/>
              <p:cNvGrpSpPr>
                <a:grpSpLocks noChangeAspect="1"/>
              </p:cNvGrpSpPr>
              <p:nvPr/>
            </p:nvGrpSpPr>
            <p:grpSpPr bwMode="auto">
              <a:xfrm>
                <a:off x="3840161" y="2509679"/>
                <a:ext cx="814388" cy="388937"/>
                <a:chOff x="196" y="1428"/>
                <a:chExt cx="1158" cy="531"/>
              </a:xfrm>
            </p:grpSpPr>
            <p:sp>
              <p:nvSpPr>
                <p:cNvPr id="9" name="Rectangle 44"/>
                <p:cNvSpPr>
                  <a:spLocks noChangeAspect="1" noChangeArrowheads="1"/>
                </p:cNvSpPr>
                <p:nvPr/>
              </p:nvSpPr>
              <p:spPr bwMode="auto">
                <a:xfrm>
                  <a:off x="196" y="1428"/>
                  <a:ext cx="578" cy="52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10" name="Rectangle 45"/>
                <p:cNvSpPr>
                  <a:spLocks noChangeAspect="1" noChangeArrowheads="1"/>
                </p:cNvSpPr>
                <p:nvPr/>
              </p:nvSpPr>
              <p:spPr bwMode="auto">
                <a:xfrm>
                  <a:off x="776" y="1436"/>
                  <a:ext cx="578" cy="52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  <p:grpSp>
            <p:nvGrpSpPr>
              <p:cNvPr id="11" name="Group 46"/>
              <p:cNvGrpSpPr>
                <a:grpSpLocks noChangeAspect="1"/>
              </p:cNvGrpSpPr>
              <p:nvPr/>
            </p:nvGrpSpPr>
            <p:grpSpPr bwMode="auto">
              <a:xfrm>
                <a:off x="5307011" y="2516029"/>
                <a:ext cx="814388" cy="387350"/>
                <a:chOff x="196" y="1428"/>
                <a:chExt cx="1158" cy="531"/>
              </a:xfrm>
            </p:grpSpPr>
            <p:sp>
              <p:nvSpPr>
                <p:cNvPr id="12" name="Rectangle 47"/>
                <p:cNvSpPr>
                  <a:spLocks noChangeAspect="1" noChangeArrowheads="1"/>
                </p:cNvSpPr>
                <p:nvPr/>
              </p:nvSpPr>
              <p:spPr bwMode="auto">
                <a:xfrm>
                  <a:off x="196" y="1428"/>
                  <a:ext cx="578" cy="52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13" name="Rectangle 48"/>
                <p:cNvSpPr>
                  <a:spLocks noChangeAspect="1" noChangeArrowheads="1"/>
                </p:cNvSpPr>
                <p:nvPr/>
              </p:nvSpPr>
              <p:spPr bwMode="auto">
                <a:xfrm>
                  <a:off x="776" y="1436"/>
                  <a:ext cx="578" cy="52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  <p:grpSp>
            <p:nvGrpSpPr>
              <p:cNvPr id="14" name="Group 49"/>
              <p:cNvGrpSpPr>
                <a:grpSpLocks noChangeAspect="1"/>
              </p:cNvGrpSpPr>
              <p:nvPr/>
            </p:nvGrpSpPr>
            <p:grpSpPr bwMode="auto">
              <a:xfrm>
                <a:off x="6748461" y="2509679"/>
                <a:ext cx="815975" cy="387350"/>
                <a:chOff x="196" y="1428"/>
                <a:chExt cx="1158" cy="531"/>
              </a:xfrm>
            </p:grpSpPr>
            <p:sp>
              <p:nvSpPr>
                <p:cNvPr id="15" name="Rectangle 50"/>
                <p:cNvSpPr>
                  <a:spLocks noChangeAspect="1" noChangeArrowheads="1"/>
                </p:cNvSpPr>
                <p:nvPr/>
              </p:nvSpPr>
              <p:spPr bwMode="auto">
                <a:xfrm>
                  <a:off x="196" y="1428"/>
                  <a:ext cx="578" cy="52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16" name="Rectangle 51"/>
                <p:cNvSpPr>
                  <a:spLocks noChangeAspect="1" noChangeArrowheads="1"/>
                </p:cNvSpPr>
                <p:nvPr/>
              </p:nvSpPr>
              <p:spPr bwMode="auto">
                <a:xfrm>
                  <a:off x="776" y="1436"/>
                  <a:ext cx="578" cy="52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  <p:grpSp>
            <p:nvGrpSpPr>
              <p:cNvPr id="17" name="Group 52"/>
              <p:cNvGrpSpPr>
                <a:grpSpLocks noChangeAspect="1"/>
              </p:cNvGrpSpPr>
              <p:nvPr/>
            </p:nvGrpSpPr>
            <p:grpSpPr bwMode="auto">
              <a:xfrm>
                <a:off x="8201024" y="2516029"/>
                <a:ext cx="814388" cy="387350"/>
                <a:chOff x="196" y="1428"/>
                <a:chExt cx="1158" cy="531"/>
              </a:xfrm>
            </p:grpSpPr>
            <p:sp>
              <p:nvSpPr>
                <p:cNvPr id="18" name="Rectangle 53"/>
                <p:cNvSpPr>
                  <a:spLocks noChangeAspect="1" noChangeArrowheads="1"/>
                </p:cNvSpPr>
                <p:nvPr/>
              </p:nvSpPr>
              <p:spPr bwMode="auto">
                <a:xfrm>
                  <a:off x="196" y="1428"/>
                  <a:ext cx="578" cy="52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19" name="Rectangle 54"/>
                <p:cNvSpPr>
                  <a:spLocks noChangeAspect="1" noChangeArrowheads="1"/>
                </p:cNvSpPr>
                <p:nvPr/>
              </p:nvSpPr>
              <p:spPr bwMode="auto">
                <a:xfrm>
                  <a:off x="776" y="1436"/>
                  <a:ext cx="578" cy="52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  <p:sp>
            <p:nvSpPr>
              <p:cNvPr id="20" name="Line 56"/>
              <p:cNvSpPr>
                <a:spLocks noChangeAspect="1" noChangeShapeType="1"/>
              </p:cNvSpPr>
              <p:nvPr/>
            </p:nvSpPr>
            <p:spPr bwMode="auto">
              <a:xfrm>
                <a:off x="4467224" y="2706529"/>
                <a:ext cx="8397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1" name="Line 57"/>
              <p:cNvSpPr>
                <a:spLocks noChangeAspect="1" noChangeShapeType="1"/>
              </p:cNvSpPr>
              <p:nvPr/>
            </p:nvSpPr>
            <p:spPr bwMode="auto">
              <a:xfrm>
                <a:off x="5894386" y="2757329"/>
                <a:ext cx="8397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2" name="Line 58"/>
              <p:cNvSpPr>
                <a:spLocks noChangeAspect="1" noChangeShapeType="1"/>
              </p:cNvSpPr>
              <p:nvPr/>
            </p:nvSpPr>
            <p:spPr bwMode="auto">
              <a:xfrm>
                <a:off x="7356474" y="2706529"/>
                <a:ext cx="8397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3" name="Text Box 64"/>
              <p:cNvSpPr txBox="1">
                <a:spLocks noChangeAspect="1" noChangeArrowheads="1"/>
              </p:cNvSpPr>
              <p:nvPr/>
            </p:nvSpPr>
            <p:spPr bwMode="auto">
              <a:xfrm>
                <a:off x="5265736" y="2517616"/>
                <a:ext cx="493713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it-IT" sz="2000"/>
                  <a:t>el2</a:t>
                </a:r>
              </a:p>
            </p:txBody>
          </p:sp>
          <p:sp>
            <p:nvSpPr>
              <p:cNvPr id="24" name="Text Box 65"/>
              <p:cNvSpPr txBox="1">
                <a:spLocks noChangeAspect="1" noChangeArrowheads="1"/>
              </p:cNvSpPr>
              <p:nvPr/>
            </p:nvSpPr>
            <p:spPr bwMode="auto">
              <a:xfrm>
                <a:off x="5614986" y="2509679"/>
                <a:ext cx="184150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endParaRPr lang="it-IT" altLang="it-IT" sz="1600"/>
              </a:p>
            </p:txBody>
          </p:sp>
          <p:sp>
            <p:nvSpPr>
              <p:cNvPr id="25" name="Text Box 66"/>
              <p:cNvSpPr txBox="1">
                <a:spLocks noChangeAspect="1" noChangeArrowheads="1"/>
              </p:cNvSpPr>
              <p:nvPr/>
            </p:nvSpPr>
            <p:spPr bwMode="auto">
              <a:xfrm>
                <a:off x="3828708" y="2486355"/>
                <a:ext cx="493713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it-IT" sz="2000" dirty="0"/>
                  <a:t>el6</a:t>
                </a:r>
              </a:p>
            </p:txBody>
          </p:sp>
          <p:sp>
            <p:nvSpPr>
              <p:cNvPr id="26" name="Text Box 67"/>
              <p:cNvSpPr txBox="1">
                <a:spLocks noChangeAspect="1" noChangeArrowheads="1"/>
              </p:cNvSpPr>
              <p:nvPr/>
            </p:nvSpPr>
            <p:spPr bwMode="auto">
              <a:xfrm>
                <a:off x="6702424" y="2508091"/>
                <a:ext cx="493713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it-IT" sz="2000"/>
                  <a:t>el3</a:t>
                </a:r>
              </a:p>
            </p:txBody>
          </p:sp>
          <p:sp>
            <p:nvSpPr>
              <p:cNvPr id="27" name="Text Box 68"/>
              <p:cNvSpPr txBox="1">
                <a:spLocks noChangeAspect="1" noChangeArrowheads="1"/>
              </p:cNvSpPr>
              <p:nvPr/>
            </p:nvSpPr>
            <p:spPr bwMode="auto">
              <a:xfrm>
                <a:off x="8131174" y="2530316"/>
                <a:ext cx="493713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it-IT" sz="2000" dirty="0"/>
                  <a:t>el8</a:t>
                </a:r>
              </a:p>
            </p:txBody>
          </p:sp>
          <p:cxnSp>
            <p:nvCxnSpPr>
              <p:cNvPr id="30" name="Connettore 1 29"/>
              <p:cNvCxnSpPr/>
              <p:nvPr/>
            </p:nvCxnSpPr>
            <p:spPr>
              <a:xfrm flipV="1">
                <a:off x="8684984" y="2624683"/>
                <a:ext cx="254364" cy="2127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Rettangolo 3"/>
          <p:cNvSpPr/>
          <p:nvPr/>
        </p:nvSpPr>
        <p:spPr>
          <a:xfrm>
            <a:off x="4753935" y="1769846"/>
            <a:ext cx="31145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b="1" dirty="0">
                <a:solidFill>
                  <a:srgbClr val="C00000"/>
                </a:solidFill>
                <a:latin typeface="+mn-lt"/>
              </a:rPr>
              <a:t>l</a:t>
            </a:r>
            <a:r>
              <a:rPr lang="it-IT" altLang="it-IT" b="1" dirty="0" smtClean="0">
                <a:solidFill>
                  <a:srgbClr val="C00000"/>
                </a:solidFill>
                <a:latin typeface="+mn-lt"/>
              </a:rPr>
              <a:t>st2 = </a:t>
            </a:r>
            <a:r>
              <a:rPr lang="it-IT" altLang="it-IT" b="1" dirty="0" err="1" smtClean="0">
                <a:solidFill>
                  <a:srgbClr val="C00000"/>
                </a:solidFill>
                <a:latin typeface="+mn-lt"/>
              </a:rPr>
              <a:t>reverseList</a:t>
            </a:r>
            <a:r>
              <a:rPr lang="it-IT" altLang="it-IT" b="1" dirty="0" smtClean="0">
                <a:solidFill>
                  <a:srgbClr val="C00000"/>
                </a:solidFill>
                <a:latin typeface="+mn-lt"/>
              </a:rPr>
              <a:t>(lst1); </a:t>
            </a:r>
            <a:endParaRPr lang="it-IT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31" name="Gruppo 30"/>
          <p:cNvGrpSpPr/>
          <p:nvPr/>
        </p:nvGrpSpPr>
        <p:grpSpPr>
          <a:xfrm>
            <a:off x="3840161" y="4366812"/>
            <a:ext cx="5186704" cy="1742681"/>
            <a:chOff x="3840161" y="4366812"/>
            <a:chExt cx="5186704" cy="1742681"/>
          </a:xfrm>
        </p:grpSpPr>
        <p:sp>
          <p:nvSpPr>
            <p:cNvPr id="32" name="Rectangle 42"/>
            <p:cNvSpPr>
              <a:spLocks noChangeAspect="1" noChangeArrowheads="1"/>
            </p:cNvSpPr>
            <p:nvPr/>
          </p:nvSpPr>
          <p:spPr bwMode="auto">
            <a:xfrm>
              <a:off x="3904030" y="4788238"/>
              <a:ext cx="404813" cy="3667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3" name="Line 74"/>
            <p:cNvSpPr>
              <a:spLocks noChangeShapeType="1"/>
            </p:cNvSpPr>
            <p:nvPr/>
          </p:nvSpPr>
          <p:spPr bwMode="auto">
            <a:xfrm flipH="1">
              <a:off x="4103254" y="5025393"/>
              <a:ext cx="11453" cy="660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grpSp>
          <p:nvGrpSpPr>
            <p:cNvPr id="34" name="Gruppo 33"/>
            <p:cNvGrpSpPr/>
            <p:nvPr/>
          </p:nvGrpSpPr>
          <p:grpSpPr>
            <a:xfrm>
              <a:off x="3840161" y="5668657"/>
              <a:ext cx="5186704" cy="440836"/>
              <a:chOff x="3828708" y="2486355"/>
              <a:chExt cx="5186704" cy="440836"/>
            </a:xfrm>
          </p:grpSpPr>
          <p:grpSp>
            <p:nvGrpSpPr>
              <p:cNvPr id="35" name="Group 43"/>
              <p:cNvGrpSpPr>
                <a:grpSpLocks noChangeAspect="1"/>
              </p:cNvGrpSpPr>
              <p:nvPr/>
            </p:nvGrpSpPr>
            <p:grpSpPr bwMode="auto">
              <a:xfrm>
                <a:off x="3840161" y="2509679"/>
                <a:ext cx="814388" cy="388937"/>
                <a:chOff x="196" y="1428"/>
                <a:chExt cx="1158" cy="531"/>
              </a:xfrm>
            </p:grpSpPr>
            <p:sp>
              <p:nvSpPr>
                <p:cNvPr id="54" name="Rectangle 44"/>
                <p:cNvSpPr>
                  <a:spLocks noChangeAspect="1" noChangeArrowheads="1"/>
                </p:cNvSpPr>
                <p:nvPr/>
              </p:nvSpPr>
              <p:spPr bwMode="auto">
                <a:xfrm>
                  <a:off x="196" y="1428"/>
                  <a:ext cx="578" cy="52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55" name="Rectangle 45"/>
                <p:cNvSpPr>
                  <a:spLocks noChangeAspect="1" noChangeArrowheads="1"/>
                </p:cNvSpPr>
                <p:nvPr/>
              </p:nvSpPr>
              <p:spPr bwMode="auto">
                <a:xfrm>
                  <a:off x="776" y="1436"/>
                  <a:ext cx="578" cy="52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  <p:grpSp>
            <p:nvGrpSpPr>
              <p:cNvPr id="36" name="Group 46"/>
              <p:cNvGrpSpPr>
                <a:grpSpLocks noChangeAspect="1"/>
              </p:cNvGrpSpPr>
              <p:nvPr/>
            </p:nvGrpSpPr>
            <p:grpSpPr bwMode="auto">
              <a:xfrm>
                <a:off x="5307011" y="2516029"/>
                <a:ext cx="814388" cy="387350"/>
                <a:chOff x="196" y="1428"/>
                <a:chExt cx="1158" cy="531"/>
              </a:xfrm>
            </p:grpSpPr>
            <p:sp>
              <p:nvSpPr>
                <p:cNvPr id="52" name="Rectangle 47"/>
                <p:cNvSpPr>
                  <a:spLocks noChangeAspect="1" noChangeArrowheads="1"/>
                </p:cNvSpPr>
                <p:nvPr/>
              </p:nvSpPr>
              <p:spPr bwMode="auto">
                <a:xfrm>
                  <a:off x="196" y="1428"/>
                  <a:ext cx="578" cy="52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53" name="Rectangle 48"/>
                <p:cNvSpPr>
                  <a:spLocks noChangeAspect="1" noChangeArrowheads="1"/>
                </p:cNvSpPr>
                <p:nvPr/>
              </p:nvSpPr>
              <p:spPr bwMode="auto">
                <a:xfrm>
                  <a:off x="776" y="1436"/>
                  <a:ext cx="578" cy="52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  <p:grpSp>
            <p:nvGrpSpPr>
              <p:cNvPr id="37" name="Group 49"/>
              <p:cNvGrpSpPr>
                <a:grpSpLocks noChangeAspect="1"/>
              </p:cNvGrpSpPr>
              <p:nvPr/>
            </p:nvGrpSpPr>
            <p:grpSpPr bwMode="auto">
              <a:xfrm>
                <a:off x="6748461" y="2509679"/>
                <a:ext cx="815975" cy="387350"/>
                <a:chOff x="196" y="1428"/>
                <a:chExt cx="1158" cy="531"/>
              </a:xfrm>
            </p:grpSpPr>
            <p:sp>
              <p:nvSpPr>
                <p:cNvPr id="50" name="Rectangle 50"/>
                <p:cNvSpPr>
                  <a:spLocks noChangeAspect="1" noChangeArrowheads="1"/>
                </p:cNvSpPr>
                <p:nvPr/>
              </p:nvSpPr>
              <p:spPr bwMode="auto">
                <a:xfrm>
                  <a:off x="196" y="1428"/>
                  <a:ext cx="578" cy="52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51" name="Rectangle 51"/>
                <p:cNvSpPr>
                  <a:spLocks noChangeAspect="1" noChangeArrowheads="1"/>
                </p:cNvSpPr>
                <p:nvPr/>
              </p:nvSpPr>
              <p:spPr bwMode="auto">
                <a:xfrm>
                  <a:off x="776" y="1436"/>
                  <a:ext cx="578" cy="52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  <p:grpSp>
            <p:nvGrpSpPr>
              <p:cNvPr id="38" name="Group 52"/>
              <p:cNvGrpSpPr>
                <a:grpSpLocks noChangeAspect="1"/>
              </p:cNvGrpSpPr>
              <p:nvPr/>
            </p:nvGrpSpPr>
            <p:grpSpPr bwMode="auto">
              <a:xfrm>
                <a:off x="8201024" y="2516029"/>
                <a:ext cx="814388" cy="387350"/>
                <a:chOff x="196" y="1428"/>
                <a:chExt cx="1158" cy="531"/>
              </a:xfrm>
            </p:grpSpPr>
            <p:sp>
              <p:nvSpPr>
                <p:cNvPr id="48" name="Rectangle 53"/>
                <p:cNvSpPr>
                  <a:spLocks noChangeAspect="1" noChangeArrowheads="1"/>
                </p:cNvSpPr>
                <p:nvPr/>
              </p:nvSpPr>
              <p:spPr bwMode="auto">
                <a:xfrm>
                  <a:off x="196" y="1428"/>
                  <a:ext cx="578" cy="52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49" name="Rectangle 54"/>
                <p:cNvSpPr>
                  <a:spLocks noChangeAspect="1" noChangeArrowheads="1"/>
                </p:cNvSpPr>
                <p:nvPr/>
              </p:nvSpPr>
              <p:spPr bwMode="auto">
                <a:xfrm>
                  <a:off x="776" y="1436"/>
                  <a:ext cx="578" cy="52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  <p:sp>
            <p:nvSpPr>
              <p:cNvPr id="39" name="Line 56"/>
              <p:cNvSpPr>
                <a:spLocks noChangeAspect="1" noChangeShapeType="1"/>
              </p:cNvSpPr>
              <p:nvPr/>
            </p:nvSpPr>
            <p:spPr bwMode="auto">
              <a:xfrm>
                <a:off x="4467224" y="2706529"/>
                <a:ext cx="8397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40" name="Line 57"/>
              <p:cNvSpPr>
                <a:spLocks noChangeAspect="1" noChangeShapeType="1"/>
              </p:cNvSpPr>
              <p:nvPr/>
            </p:nvSpPr>
            <p:spPr bwMode="auto">
              <a:xfrm>
                <a:off x="5894386" y="2757329"/>
                <a:ext cx="8397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41" name="Line 58"/>
              <p:cNvSpPr>
                <a:spLocks noChangeAspect="1" noChangeShapeType="1"/>
              </p:cNvSpPr>
              <p:nvPr/>
            </p:nvSpPr>
            <p:spPr bwMode="auto">
              <a:xfrm>
                <a:off x="7356474" y="2706529"/>
                <a:ext cx="8397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42" name="Text Box 64"/>
              <p:cNvSpPr txBox="1">
                <a:spLocks noChangeAspect="1" noChangeArrowheads="1"/>
              </p:cNvSpPr>
              <p:nvPr/>
            </p:nvSpPr>
            <p:spPr bwMode="auto">
              <a:xfrm>
                <a:off x="5265736" y="2517616"/>
                <a:ext cx="493713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it-IT" sz="2000" dirty="0" smtClean="0"/>
                  <a:t>el3</a:t>
                </a:r>
                <a:endParaRPr lang="it-IT" altLang="it-IT" sz="2000" dirty="0"/>
              </a:p>
            </p:txBody>
          </p:sp>
          <p:sp>
            <p:nvSpPr>
              <p:cNvPr id="43" name="Text Box 65"/>
              <p:cNvSpPr txBox="1">
                <a:spLocks noChangeAspect="1" noChangeArrowheads="1"/>
              </p:cNvSpPr>
              <p:nvPr/>
            </p:nvSpPr>
            <p:spPr bwMode="auto">
              <a:xfrm>
                <a:off x="5614986" y="2509679"/>
                <a:ext cx="184150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endParaRPr lang="it-IT" altLang="it-IT" sz="1600"/>
              </a:p>
            </p:txBody>
          </p:sp>
          <p:sp>
            <p:nvSpPr>
              <p:cNvPr id="44" name="Text Box 66"/>
              <p:cNvSpPr txBox="1">
                <a:spLocks noChangeAspect="1" noChangeArrowheads="1"/>
              </p:cNvSpPr>
              <p:nvPr/>
            </p:nvSpPr>
            <p:spPr bwMode="auto">
              <a:xfrm>
                <a:off x="3828708" y="2486355"/>
                <a:ext cx="493713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it-IT" sz="2000" dirty="0" smtClean="0"/>
                  <a:t>el8</a:t>
                </a:r>
                <a:endParaRPr lang="it-IT" altLang="it-IT" sz="2000" dirty="0"/>
              </a:p>
            </p:txBody>
          </p:sp>
          <p:sp>
            <p:nvSpPr>
              <p:cNvPr id="45" name="Text Box 67"/>
              <p:cNvSpPr txBox="1">
                <a:spLocks noChangeAspect="1" noChangeArrowheads="1"/>
              </p:cNvSpPr>
              <p:nvPr/>
            </p:nvSpPr>
            <p:spPr bwMode="auto">
              <a:xfrm>
                <a:off x="6702424" y="2508091"/>
                <a:ext cx="493713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it-IT" sz="2000" dirty="0" smtClean="0"/>
                  <a:t>el2</a:t>
                </a:r>
                <a:endParaRPr lang="it-IT" altLang="it-IT" sz="2000" dirty="0"/>
              </a:p>
            </p:txBody>
          </p:sp>
          <p:sp>
            <p:nvSpPr>
              <p:cNvPr id="46" name="Text Box 68"/>
              <p:cNvSpPr txBox="1">
                <a:spLocks noChangeAspect="1" noChangeArrowheads="1"/>
              </p:cNvSpPr>
              <p:nvPr/>
            </p:nvSpPr>
            <p:spPr bwMode="auto">
              <a:xfrm>
                <a:off x="8131174" y="2530316"/>
                <a:ext cx="493713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it-IT" sz="2000" dirty="0" smtClean="0"/>
                  <a:t>el6</a:t>
                </a:r>
                <a:endParaRPr lang="it-IT" altLang="it-IT" sz="2000" dirty="0"/>
              </a:p>
            </p:txBody>
          </p:sp>
          <p:cxnSp>
            <p:nvCxnSpPr>
              <p:cNvPr id="47" name="Connettore 1 46"/>
              <p:cNvCxnSpPr/>
              <p:nvPr/>
            </p:nvCxnSpPr>
            <p:spPr>
              <a:xfrm flipV="1">
                <a:off x="8684984" y="2624683"/>
                <a:ext cx="254364" cy="2127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69"/>
            <p:cNvSpPr>
              <a:spLocks noChangeArrowheads="1"/>
            </p:cNvSpPr>
            <p:nvPr/>
          </p:nvSpPr>
          <p:spPr bwMode="auto">
            <a:xfrm>
              <a:off x="3892577" y="4366812"/>
              <a:ext cx="55335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sz="2000" dirty="0" smtClean="0"/>
                <a:t>lst2</a:t>
              </a:r>
              <a:endParaRPr lang="it-IT" altLang="it-IT" sz="2000" dirty="0"/>
            </a:p>
          </p:txBody>
        </p:sp>
      </p:grpSp>
      <p:sp>
        <p:nvSpPr>
          <p:cNvPr id="57" name="Line 74"/>
          <p:cNvSpPr>
            <a:spLocks noChangeShapeType="1"/>
          </p:cNvSpPr>
          <p:nvPr/>
        </p:nvSpPr>
        <p:spPr bwMode="auto">
          <a:xfrm>
            <a:off x="4593192" y="3056204"/>
            <a:ext cx="4025776" cy="681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8" name="Line 74"/>
          <p:cNvSpPr>
            <a:spLocks noChangeShapeType="1"/>
          </p:cNvSpPr>
          <p:nvPr/>
        </p:nvSpPr>
        <p:spPr bwMode="auto">
          <a:xfrm flipH="1" flipV="1">
            <a:off x="4508067" y="5048173"/>
            <a:ext cx="4087904" cy="3220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7947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7" grpId="0" animBg="1"/>
      <p:bldP spid="5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68288" y="154981"/>
            <a:ext cx="8747125" cy="1277579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Implementazione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di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outputList</a:t>
            </a:r>
            <a:endParaRPr lang="en-GB" altLang="it-IT" dirty="0">
              <a:ea typeface="MS PGothic" charset="-128"/>
            </a:endParaRPr>
          </a:p>
        </p:txBody>
      </p:sp>
      <p:sp>
        <p:nvSpPr>
          <p:cNvPr id="51204" name="AutoShape 6"/>
          <p:cNvSpPr>
            <a:spLocks noChangeArrowheads="1"/>
          </p:cNvSpPr>
          <p:nvPr/>
        </p:nvSpPr>
        <p:spPr bwMode="auto">
          <a:xfrm>
            <a:off x="613218" y="2425814"/>
            <a:ext cx="5939982" cy="4068795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 smtClean="0">
                <a:latin typeface="Arial" charset="0"/>
              </a:rPr>
              <a:t>void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outputList</a:t>
            </a:r>
            <a:r>
              <a:rPr lang="it-IT" altLang="it-IT" sz="2000" b="1" dirty="0" smtClean="0">
                <a:latin typeface="Arial" charset="0"/>
              </a:rPr>
              <a:t> (list l)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</a:t>
            </a: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i =0;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item val;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</a:t>
            </a:r>
            <a:r>
              <a:rPr lang="it-IT" altLang="it-IT" sz="2000" b="1" dirty="0" err="1" smtClean="0">
                <a:latin typeface="Arial" charset="0"/>
              </a:rPr>
              <a:t>while</a:t>
            </a:r>
            <a:r>
              <a:rPr lang="it-IT" altLang="it-IT" sz="2000" b="1" dirty="0" smtClean="0">
                <a:latin typeface="Arial" charset="0"/>
              </a:rPr>
              <a:t>(!</a:t>
            </a:r>
            <a:r>
              <a:rPr lang="it-IT" altLang="it-IT" sz="2000" b="1" dirty="0" err="1" smtClean="0">
                <a:latin typeface="Arial" charset="0"/>
              </a:rPr>
              <a:t>emptyList</a:t>
            </a:r>
            <a:r>
              <a:rPr lang="it-IT" altLang="it-IT" sz="2000" b="1" dirty="0" smtClean="0">
                <a:latin typeface="Arial" charset="0"/>
              </a:rPr>
              <a:t>(l))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    val = </a:t>
            </a:r>
            <a:r>
              <a:rPr lang="it-IT" altLang="it-IT" sz="2000" b="1" dirty="0" err="1" smtClean="0">
                <a:latin typeface="Arial" charset="0"/>
              </a:rPr>
              <a:t>getFirst</a:t>
            </a:r>
            <a:r>
              <a:rPr lang="it-IT" altLang="it-IT" sz="2000" b="1" dirty="0" smtClean="0">
                <a:latin typeface="Arial" charset="0"/>
              </a:rPr>
              <a:t>(l);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    </a:t>
            </a:r>
            <a:r>
              <a:rPr lang="it-IT" altLang="it-IT" sz="2000" b="1" dirty="0" err="1">
                <a:latin typeface="Arial" charset="0"/>
              </a:rPr>
              <a:t>printf</a:t>
            </a:r>
            <a:r>
              <a:rPr lang="it-IT" altLang="it-IT" sz="2000" b="1" dirty="0" smtClean="0">
                <a:latin typeface="Arial" charset="0"/>
              </a:rPr>
              <a:t>(“</a:t>
            </a:r>
            <a:r>
              <a:rPr lang="it-IT" altLang="it-IT" sz="2000" b="1" dirty="0">
                <a:latin typeface="Arial" charset="0"/>
              </a:rPr>
              <a:t>Elemento di posizione %</a:t>
            </a:r>
            <a:r>
              <a:rPr lang="it-IT" altLang="it-IT" sz="2000" b="1" dirty="0" smtClean="0">
                <a:latin typeface="Arial" charset="0"/>
              </a:rPr>
              <a:t>d: ”, </a:t>
            </a:r>
            <a:r>
              <a:rPr lang="it-IT" altLang="it-IT" sz="2000" b="1" dirty="0">
                <a:latin typeface="Arial" charset="0"/>
              </a:rPr>
              <a:t>i);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    </a:t>
            </a:r>
            <a:r>
              <a:rPr lang="it-IT" altLang="it-IT" sz="2000" b="1" dirty="0" err="1" smtClean="0">
                <a:latin typeface="Arial" charset="0"/>
              </a:rPr>
              <a:t>output_item</a:t>
            </a:r>
            <a:r>
              <a:rPr lang="it-IT" altLang="it-IT" sz="2000" b="1" dirty="0" smtClean="0">
                <a:latin typeface="Arial" charset="0"/>
              </a:rPr>
              <a:t>(val);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    </a:t>
            </a:r>
            <a:r>
              <a:rPr lang="it-IT" altLang="it-IT" sz="2000" b="1" dirty="0" err="1" smtClean="0">
                <a:latin typeface="Arial" charset="0"/>
              </a:rPr>
              <a:t>printf</a:t>
            </a:r>
            <a:r>
              <a:rPr lang="it-IT" altLang="it-IT" sz="2000" b="1" dirty="0" smtClean="0">
                <a:latin typeface="Arial" charset="0"/>
              </a:rPr>
              <a:t>(“\</a:t>
            </a:r>
            <a:r>
              <a:rPr lang="it-IT" altLang="it-IT" sz="2000" b="1" dirty="0" err="1" smtClean="0">
                <a:latin typeface="Arial" charset="0"/>
              </a:rPr>
              <a:t>n</a:t>
            </a:r>
            <a:r>
              <a:rPr lang="it-IT" altLang="it-IT" sz="2000" b="1" dirty="0" smtClean="0">
                <a:latin typeface="Arial" charset="0"/>
              </a:rPr>
              <a:t>”);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    l = </a:t>
            </a:r>
            <a:r>
              <a:rPr lang="it-IT" altLang="it-IT" sz="2000" b="1" dirty="0" err="1" smtClean="0">
                <a:latin typeface="Arial" charset="0"/>
              </a:rPr>
              <a:t>tailList</a:t>
            </a:r>
            <a:r>
              <a:rPr lang="it-IT" altLang="it-IT" sz="2000" b="1" dirty="0" smtClean="0">
                <a:latin typeface="Arial" charset="0"/>
              </a:rPr>
              <a:t>(l);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    i++;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 } 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}</a:t>
            </a:r>
            <a:endParaRPr lang="it-IT" altLang="it-IT" sz="2000" b="1" dirty="0">
              <a:latin typeface="Arial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469498" y="1345433"/>
            <a:ext cx="8330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+mn-lt"/>
              </a:rPr>
              <a:t>Realizziamo la funzione </a:t>
            </a:r>
            <a:r>
              <a:rPr lang="it-IT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outputList</a:t>
            </a:r>
            <a:r>
              <a:rPr lang="it-IT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(l) </a:t>
            </a:r>
            <a:r>
              <a:rPr lang="it-IT" dirty="0" smtClean="0">
                <a:latin typeface="+mn-lt"/>
              </a:rPr>
              <a:t>che prende visualizza in output gli elementi di una lista l (</a:t>
            </a:r>
            <a:r>
              <a:rPr lang="it-IT" b="1" i="1" dirty="0" smtClean="0">
                <a:latin typeface="+mn-lt"/>
              </a:rPr>
              <a:t>visita totale della lista</a:t>
            </a:r>
            <a:r>
              <a:rPr lang="it-IT" dirty="0" smtClean="0">
                <a:latin typeface="+mn-lt"/>
              </a:rPr>
              <a:t>)</a:t>
            </a:r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5334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68288" y="154981"/>
            <a:ext cx="8747125" cy="1277579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sz="4000" b="1" dirty="0" err="1" smtClean="0">
                <a:solidFill>
                  <a:srgbClr val="0070C0"/>
                </a:solidFill>
                <a:ea typeface="MS PGothic" charset="-128"/>
              </a:rPr>
              <a:t>Implementazione</a:t>
            </a:r>
            <a:r>
              <a:rPr lang="en-GB" altLang="it-IT" sz="4000" b="1" dirty="0" smtClean="0">
                <a:solidFill>
                  <a:srgbClr val="0070C0"/>
                </a:solidFill>
                <a:ea typeface="MS PGothic" charset="-128"/>
              </a:rPr>
              <a:t> di </a:t>
            </a:r>
            <a:r>
              <a:rPr lang="en-GB" altLang="it-IT" sz="4000" b="1" dirty="0" err="1" smtClean="0">
                <a:solidFill>
                  <a:srgbClr val="0070C0"/>
                </a:solidFill>
                <a:ea typeface="MS PGothic" charset="-128"/>
              </a:rPr>
              <a:t>outputList</a:t>
            </a:r>
            <a:r>
              <a:rPr lang="en-GB" altLang="it-IT" sz="4000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sz="2000" b="1" dirty="0" smtClean="0">
                <a:solidFill>
                  <a:srgbClr val="0070C0"/>
                </a:solidFill>
                <a:ea typeface="MS PGothic" charset="-128"/>
              </a:rPr>
              <a:t>(</a:t>
            </a:r>
            <a:r>
              <a:rPr lang="en-GB" altLang="it-IT" sz="2000" b="1" dirty="0" err="1" smtClean="0">
                <a:solidFill>
                  <a:srgbClr val="0070C0"/>
                </a:solidFill>
                <a:ea typeface="MS PGothic" charset="-128"/>
              </a:rPr>
              <a:t>vers</a:t>
            </a:r>
            <a:r>
              <a:rPr lang="en-GB" altLang="it-IT" sz="2000" b="1" dirty="0" smtClean="0">
                <a:solidFill>
                  <a:srgbClr val="0070C0"/>
                </a:solidFill>
                <a:ea typeface="MS PGothic" charset="-128"/>
              </a:rPr>
              <a:t>. </a:t>
            </a:r>
            <a:r>
              <a:rPr lang="en-GB" altLang="it-IT" sz="2000" b="1" dirty="0" err="1" smtClean="0">
                <a:solidFill>
                  <a:srgbClr val="0070C0"/>
                </a:solidFill>
                <a:ea typeface="MS PGothic" charset="-128"/>
              </a:rPr>
              <a:t>Ricorsiva</a:t>
            </a:r>
            <a:r>
              <a:rPr lang="en-GB" altLang="it-IT" sz="2000" b="1" dirty="0" smtClean="0">
                <a:solidFill>
                  <a:srgbClr val="0070C0"/>
                </a:solidFill>
                <a:ea typeface="MS PGothic" charset="-128"/>
              </a:rPr>
              <a:t>)</a:t>
            </a:r>
            <a:endParaRPr lang="en-GB" altLang="it-IT" sz="4000" dirty="0">
              <a:ea typeface="MS PGothic" charset="-128"/>
            </a:endParaRPr>
          </a:p>
        </p:txBody>
      </p:sp>
      <p:sp>
        <p:nvSpPr>
          <p:cNvPr id="51204" name="AutoShape 6"/>
          <p:cNvSpPr>
            <a:spLocks noChangeArrowheads="1"/>
          </p:cNvSpPr>
          <p:nvPr/>
        </p:nvSpPr>
        <p:spPr bwMode="auto">
          <a:xfrm>
            <a:off x="3866006" y="2623012"/>
            <a:ext cx="5149407" cy="3622213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 smtClean="0">
                <a:latin typeface="Arial" charset="0"/>
              </a:rPr>
              <a:t>void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out_List</a:t>
            </a:r>
            <a:r>
              <a:rPr lang="it-IT" altLang="it-IT" sz="2000" b="1" dirty="0" smtClean="0">
                <a:latin typeface="Arial" charset="0"/>
              </a:rPr>
              <a:t> (list l, </a:t>
            </a: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i)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item val;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</a:t>
            </a:r>
            <a:r>
              <a:rPr lang="it-IT" altLang="it-IT" sz="2000" b="1" dirty="0" err="1" smtClean="0">
                <a:latin typeface="Arial" charset="0"/>
              </a:rPr>
              <a:t>if</a:t>
            </a:r>
            <a:r>
              <a:rPr lang="it-IT" altLang="it-IT" sz="2000" b="1" dirty="0" smtClean="0">
                <a:latin typeface="Arial" charset="0"/>
              </a:rPr>
              <a:t> (</a:t>
            </a:r>
            <a:r>
              <a:rPr lang="it-IT" altLang="it-IT" sz="2000" b="1" dirty="0" err="1" smtClean="0">
                <a:latin typeface="Arial" charset="0"/>
              </a:rPr>
              <a:t>emptyList</a:t>
            </a:r>
            <a:r>
              <a:rPr lang="it-IT" altLang="it-IT" sz="2000" b="1" dirty="0" smtClean="0">
                <a:latin typeface="Arial" charset="0"/>
              </a:rPr>
              <a:t>(l)) </a:t>
            </a:r>
            <a:r>
              <a:rPr lang="it-IT" altLang="it-IT" sz="2000" b="1" dirty="0" err="1" smtClean="0">
                <a:latin typeface="Arial" charset="0"/>
              </a:rPr>
              <a:t>return</a:t>
            </a:r>
            <a:r>
              <a:rPr lang="it-IT" altLang="it-IT" sz="2000" b="1" dirty="0" smtClean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val = </a:t>
            </a:r>
            <a:r>
              <a:rPr lang="it-IT" altLang="it-IT" sz="2000" b="1" dirty="0" err="1" smtClean="0">
                <a:latin typeface="Arial" charset="0"/>
              </a:rPr>
              <a:t>getFirst</a:t>
            </a:r>
            <a:r>
              <a:rPr lang="it-IT" altLang="it-IT" sz="2000" b="1" dirty="0" smtClean="0">
                <a:latin typeface="Arial" charset="0"/>
              </a:rPr>
              <a:t>(l);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</a:t>
            </a:r>
            <a:r>
              <a:rPr lang="it-IT" altLang="it-IT" sz="2000" b="1" dirty="0" err="1" smtClean="0">
                <a:latin typeface="Arial" charset="0"/>
              </a:rPr>
              <a:t>printf</a:t>
            </a:r>
            <a:r>
              <a:rPr lang="it-IT" altLang="it-IT" sz="2000" b="1" dirty="0">
                <a:latin typeface="Arial" charset="0"/>
              </a:rPr>
              <a:t>(“Elemento di posizione %d: ”, i</a:t>
            </a:r>
            <a:r>
              <a:rPr lang="it-IT" altLang="it-IT" sz="2000" b="1" dirty="0" smtClean="0">
                <a:latin typeface="Arial" charset="0"/>
              </a:rPr>
              <a:t>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</a:t>
            </a:r>
            <a:r>
              <a:rPr lang="it-IT" altLang="it-IT" sz="2000" b="1" dirty="0" err="1" smtClean="0">
                <a:latin typeface="Arial" charset="0"/>
              </a:rPr>
              <a:t>output_item</a:t>
            </a:r>
            <a:r>
              <a:rPr lang="it-IT" altLang="it-IT" sz="2000" b="1" dirty="0" smtClean="0">
                <a:latin typeface="Arial" charset="0"/>
              </a:rPr>
              <a:t>(val);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</a:t>
            </a:r>
            <a:r>
              <a:rPr lang="it-IT" altLang="it-IT" sz="2000" b="1" dirty="0" err="1" smtClean="0">
                <a:latin typeface="Arial" charset="0"/>
              </a:rPr>
              <a:t>printf</a:t>
            </a:r>
            <a:r>
              <a:rPr lang="it-IT" altLang="it-IT" sz="2000" b="1" dirty="0" smtClean="0">
                <a:latin typeface="Arial" charset="0"/>
              </a:rPr>
              <a:t>(“\n”);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</a:t>
            </a:r>
            <a:r>
              <a:rPr lang="it-IT" altLang="it-IT" sz="2000" b="1" dirty="0" err="1" smtClean="0">
                <a:latin typeface="Arial" charset="0"/>
              </a:rPr>
              <a:t>out_List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 err="1" smtClean="0">
                <a:latin typeface="Arial" charset="0"/>
              </a:rPr>
              <a:t>tailList</a:t>
            </a:r>
            <a:r>
              <a:rPr lang="it-IT" altLang="it-IT" sz="2000" b="1" dirty="0" smtClean="0">
                <a:latin typeface="Arial" charset="0"/>
              </a:rPr>
              <a:t>(l), i+1);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}</a:t>
            </a:r>
            <a:endParaRPr lang="it-IT" altLang="it-IT" sz="2000" b="1" dirty="0">
              <a:latin typeface="Arial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469498" y="1345433"/>
            <a:ext cx="8330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+mn-lt"/>
              </a:rPr>
              <a:t>Realizziamo la funzione </a:t>
            </a:r>
            <a:r>
              <a:rPr lang="it-IT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outputList</a:t>
            </a:r>
            <a:r>
              <a:rPr lang="it-IT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(l) </a:t>
            </a:r>
            <a:r>
              <a:rPr lang="it-IT" dirty="0" smtClean="0">
                <a:latin typeface="+mn-lt"/>
              </a:rPr>
              <a:t>che prende visualizza in output gli elementi di una lista l (</a:t>
            </a:r>
            <a:r>
              <a:rPr lang="it-IT" b="1" i="1" dirty="0" smtClean="0">
                <a:latin typeface="+mn-lt"/>
              </a:rPr>
              <a:t>visita totale della lista</a:t>
            </a:r>
            <a:r>
              <a:rPr lang="it-IT" dirty="0" smtClean="0">
                <a:latin typeface="+mn-lt"/>
              </a:rPr>
              <a:t>)</a:t>
            </a:r>
            <a:endParaRPr lang="it-IT" dirty="0">
              <a:latin typeface="+mn-lt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84593" y="2623012"/>
            <a:ext cx="3577781" cy="3622214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 smtClean="0">
                <a:latin typeface="Arial" charset="0"/>
              </a:rPr>
              <a:t>void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outputList</a:t>
            </a:r>
            <a:r>
              <a:rPr lang="it-IT" altLang="it-IT" sz="2000" b="1" dirty="0" smtClean="0">
                <a:latin typeface="Arial" charset="0"/>
              </a:rPr>
              <a:t> (list l)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smtClean="0">
                <a:latin typeface="Arial" charset="0"/>
              </a:rPr>
              <a:t>    </a:t>
            </a:r>
            <a:r>
              <a:rPr lang="it-IT" altLang="it-IT" sz="2000" b="1" dirty="0" err="1" smtClean="0">
                <a:latin typeface="Arial" charset="0"/>
              </a:rPr>
              <a:t>out_List</a:t>
            </a:r>
            <a:r>
              <a:rPr lang="it-IT" altLang="it-IT" sz="2000" b="1" dirty="0" smtClean="0">
                <a:latin typeface="Arial" charset="0"/>
              </a:rPr>
              <a:t>(l, 0);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}</a:t>
            </a:r>
            <a:endParaRPr lang="it-IT" altLang="it-IT" sz="20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6736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68288" y="16435"/>
            <a:ext cx="8747125" cy="95872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Implementazione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di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inputList</a:t>
            </a:r>
            <a:endParaRPr lang="en-GB" altLang="it-IT" dirty="0">
              <a:ea typeface="MS PGothic" charset="-128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416061" y="996926"/>
            <a:ext cx="7785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+mn-lt"/>
              </a:rPr>
              <a:t>Realizziamo la funzione </a:t>
            </a:r>
            <a:r>
              <a:rPr lang="it-IT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inputList</a:t>
            </a:r>
            <a:r>
              <a:rPr lang="it-IT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it-IT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it-IT" dirty="0" smtClean="0">
                <a:latin typeface="+mn-lt"/>
              </a:rPr>
              <a:t>che prende in </a:t>
            </a:r>
            <a:r>
              <a:rPr lang="it-IT" dirty="0">
                <a:latin typeface="+mn-lt"/>
              </a:rPr>
              <a:t>i</a:t>
            </a:r>
            <a:r>
              <a:rPr lang="it-IT" dirty="0" smtClean="0">
                <a:latin typeface="+mn-lt"/>
              </a:rPr>
              <a:t>ngresso un intero </a:t>
            </a:r>
            <a:r>
              <a:rPr lang="it-IT" dirty="0" err="1" smtClean="0">
                <a:latin typeface="+mn-lt"/>
              </a:rPr>
              <a:t>n</a:t>
            </a:r>
            <a:r>
              <a:rPr lang="it-IT" dirty="0" smtClean="0">
                <a:latin typeface="+mn-lt"/>
              </a:rPr>
              <a:t> e restituisce una lista di </a:t>
            </a:r>
            <a:r>
              <a:rPr lang="it-IT" dirty="0" err="1" smtClean="0">
                <a:latin typeface="+mn-lt"/>
              </a:rPr>
              <a:t>n</a:t>
            </a:r>
            <a:r>
              <a:rPr lang="it-IT" dirty="0" smtClean="0">
                <a:latin typeface="+mn-lt"/>
              </a:rPr>
              <a:t> elementi inseriti da standard input</a:t>
            </a:r>
            <a:endParaRPr lang="it-IT" dirty="0">
              <a:latin typeface="+mn-lt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74673" y="2341741"/>
            <a:ext cx="8540740" cy="4360684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list </a:t>
            </a:r>
            <a:r>
              <a:rPr lang="it-IT" altLang="it-IT" sz="2000" b="1" dirty="0" err="1" smtClean="0">
                <a:latin typeface="Arial" charset="0"/>
              </a:rPr>
              <a:t>inputList</a:t>
            </a:r>
            <a:r>
              <a:rPr lang="it-IT" altLang="it-IT" sz="2000" b="1" dirty="0" smtClean="0">
                <a:latin typeface="Arial" charset="0"/>
              </a:rPr>
              <a:t> (</a:t>
            </a: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n</a:t>
            </a:r>
            <a:r>
              <a:rPr lang="it-IT" altLang="it-IT" sz="2000" b="1" dirty="0" smtClean="0">
                <a:latin typeface="Arial" charset="0"/>
              </a:rPr>
              <a:t>)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item val;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list l = </a:t>
            </a:r>
            <a:r>
              <a:rPr lang="it-IT" altLang="it-IT" sz="2000" b="1" dirty="0" err="1" smtClean="0">
                <a:latin typeface="Arial" charset="0"/>
              </a:rPr>
              <a:t>newList</a:t>
            </a:r>
            <a:r>
              <a:rPr lang="it-IT" altLang="it-IT" sz="2000" b="1" dirty="0" smtClean="0">
                <a:latin typeface="Arial" charset="0"/>
              </a:rPr>
              <a:t>();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</a:t>
            </a:r>
            <a:r>
              <a:rPr lang="it-IT" altLang="it-IT" sz="2000" b="1" dirty="0" smtClean="0">
                <a:latin typeface="Arial" charset="0"/>
              </a:rPr>
              <a:t>for(</a:t>
            </a: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i </a:t>
            </a:r>
            <a:r>
              <a:rPr lang="it-IT" altLang="it-IT" sz="2000" b="1" dirty="0">
                <a:latin typeface="Arial" charset="0"/>
              </a:rPr>
              <a:t>= 0; i &lt; </a:t>
            </a:r>
            <a:r>
              <a:rPr lang="it-IT" altLang="it-IT" sz="2000" b="1" dirty="0" err="1">
                <a:latin typeface="Arial" charset="0"/>
              </a:rPr>
              <a:t>n</a:t>
            </a:r>
            <a:r>
              <a:rPr lang="it-IT" altLang="it-IT" sz="2000" b="1" dirty="0">
                <a:latin typeface="Arial" charset="0"/>
              </a:rPr>
              <a:t>; i++)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    </a:t>
            </a:r>
            <a:r>
              <a:rPr lang="it-IT" altLang="it-IT" sz="2000" b="1" dirty="0" err="1">
                <a:latin typeface="Arial" charset="0"/>
              </a:rPr>
              <a:t>printf</a:t>
            </a:r>
            <a:r>
              <a:rPr lang="it-IT" altLang="it-IT" sz="2000" b="1" dirty="0" smtClean="0">
                <a:latin typeface="Arial" charset="0"/>
              </a:rPr>
              <a:t>(“Elemento </a:t>
            </a:r>
            <a:r>
              <a:rPr lang="it-IT" altLang="it-IT" sz="2000" b="1" dirty="0">
                <a:latin typeface="Arial" charset="0"/>
              </a:rPr>
              <a:t>di posizione %</a:t>
            </a:r>
            <a:r>
              <a:rPr lang="it-IT" altLang="it-IT" sz="2000" b="1" dirty="0" smtClean="0">
                <a:latin typeface="Arial" charset="0"/>
              </a:rPr>
              <a:t>d: ”, </a:t>
            </a:r>
            <a:r>
              <a:rPr lang="it-IT" altLang="it-IT" sz="2000" b="1" dirty="0">
                <a:latin typeface="Arial" charset="0"/>
              </a:rPr>
              <a:t>i);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    </a:t>
            </a:r>
            <a:r>
              <a:rPr lang="it-IT" altLang="it-IT" sz="2000" b="1" dirty="0" err="1" smtClean="0">
                <a:latin typeface="Arial" charset="0"/>
              </a:rPr>
              <a:t>input_item</a:t>
            </a:r>
            <a:r>
              <a:rPr lang="it-IT" altLang="it-IT" sz="2000" b="1" dirty="0" smtClean="0">
                <a:latin typeface="Arial" charset="0"/>
              </a:rPr>
              <a:t>(&amp;val);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    l = </a:t>
            </a:r>
            <a:r>
              <a:rPr lang="it-IT" altLang="it-IT" sz="2000" b="1" dirty="0" err="1" smtClean="0">
                <a:latin typeface="Arial" charset="0"/>
              </a:rPr>
              <a:t>consList</a:t>
            </a:r>
            <a:r>
              <a:rPr lang="it-IT" altLang="it-IT" sz="2000" b="1" dirty="0" smtClean="0">
                <a:latin typeface="Arial" charset="0"/>
              </a:rPr>
              <a:t>(val, l);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}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// alla fine del ciclo l contiene gli elementi della lista al contrario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</a:t>
            </a:r>
            <a:r>
              <a:rPr lang="it-IT" altLang="it-IT" sz="2000" b="1" dirty="0" err="1" smtClean="0">
                <a:latin typeface="Arial" charset="0"/>
              </a:rPr>
              <a:t>return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reverseList</a:t>
            </a:r>
            <a:r>
              <a:rPr lang="it-IT" altLang="it-IT" sz="2000" b="1" dirty="0" smtClean="0">
                <a:latin typeface="Arial" charset="0"/>
              </a:rPr>
              <a:t>(l);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}</a:t>
            </a:r>
            <a:endParaRPr lang="it-IT" altLang="it-IT" sz="20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566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199" y="85725"/>
            <a:ext cx="8520113" cy="1355148"/>
          </a:xfrm>
        </p:spPr>
        <p:txBody>
          <a:bodyPr/>
          <a:lstStyle/>
          <a:p>
            <a:r>
              <a:rPr lang="en-US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Fine prima </a:t>
            </a:r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lezione</a:t>
            </a:r>
            <a:r>
              <a:rPr lang="en-US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 </a:t>
            </a:r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sulle</a:t>
            </a:r>
            <a:r>
              <a:rPr lang="en-US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 </a:t>
            </a:r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liste</a:t>
            </a:r>
            <a:endParaRPr lang="en-US" altLang="it-IT" sz="4000" b="1" dirty="0">
              <a:solidFill>
                <a:srgbClr val="0070C0"/>
              </a:solidFill>
              <a:latin typeface="Arial" charset="0"/>
              <a:ea typeface="MS PGothic" charset="-128"/>
            </a:endParaRP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Prossima lezione: operatori di inserimento/rimozione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8960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9873"/>
            <a:ext cx="8229600" cy="88423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ADT </a:t>
            </a:r>
            <a:r>
              <a:rPr lang="en-GB" altLang="it-IT" b="1" i="1" dirty="0" err="1">
                <a:solidFill>
                  <a:srgbClr val="0070C0"/>
                </a:solidFill>
                <a:ea typeface="MS PGothic" charset="-128"/>
              </a:rPr>
              <a:t>Lista</a:t>
            </a:r>
            <a:r>
              <a:rPr lang="en-GB" altLang="it-IT" b="1" i="1" dirty="0">
                <a:solidFill>
                  <a:srgbClr val="0070C0"/>
                </a:solidFill>
                <a:ea typeface="MS PGothic" charset="-128"/>
              </a:rPr>
              <a:t>: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Specifica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semantica</a:t>
            </a:r>
            <a:endParaRPr lang="en-GB" altLang="it-IT" dirty="0">
              <a:solidFill>
                <a:srgbClr val="0070C0"/>
              </a:solidFill>
              <a:ea typeface="MS PGothic" charset="-128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3375"/>
            <a:ext cx="8229600" cy="5060896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b="1" dirty="0" err="1" smtClean="0">
                <a:ea typeface="MS PGothic" charset="-128"/>
              </a:rPr>
              <a:t>Tipo</a:t>
            </a:r>
            <a:r>
              <a:rPr lang="en-GB" altLang="it-IT" b="1" dirty="0" smtClean="0">
                <a:ea typeface="MS PGothic" charset="-128"/>
              </a:rPr>
              <a:t> </a:t>
            </a:r>
            <a:r>
              <a:rPr lang="en-GB" altLang="it-IT" b="1" dirty="0">
                <a:ea typeface="MS PGothic" charset="-128"/>
              </a:rPr>
              <a:t>di </a:t>
            </a:r>
            <a:r>
              <a:rPr lang="en-GB" altLang="it-IT" b="1" dirty="0" err="1" smtClean="0">
                <a:ea typeface="MS PGothic" charset="-128"/>
              </a:rPr>
              <a:t>riferimento</a:t>
            </a:r>
            <a:r>
              <a:rPr lang="en-GB" altLang="it-IT" b="1" dirty="0" smtClean="0">
                <a:ea typeface="MS PGothic" charset="-128"/>
              </a:rPr>
              <a:t> list</a:t>
            </a:r>
            <a:endParaRPr lang="en-GB" altLang="it-IT" dirty="0">
              <a:ea typeface="MS PGothic" charset="-128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>
                <a:ea typeface="MS PGothic" charset="-128"/>
              </a:rPr>
              <a:t>l</a:t>
            </a:r>
            <a:r>
              <a:rPr lang="en-GB" altLang="it-IT" dirty="0" smtClean="0">
                <a:ea typeface="MS PGothic" charset="-128"/>
              </a:rPr>
              <a:t>ist </a:t>
            </a:r>
            <a:r>
              <a:rPr lang="en-GB" altLang="it-IT" dirty="0" err="1" smtClean="0">
                <a:ea typeface="MS PGothic" charset="-128"/>
              </a:rPr>
              <a:t>è</a:t>
            </a:r>
            <a:r>
              <a:rPr lang="en-GB" altLang="it-IT" dirty="0" smtClean="0">
                <a:ea typeface="MS PGothic" charset="-128"/>
              </a:rPr>
              <a:t> </a:t>
            </a:r>
            <a:r>
              <a:rPr lang="en-GB" altLang="it-IT" dirty="0" err="1" smtClean="0">
                <a:ea typeface="MS PGothic" charset="-128"/>
              </a:rPr>
              <a:t>l’insieme</a:t>
            </a:r>
            <a:r>
              <a:rPr lang="en-GB" altLang="it-IT" dirty="0" smtClean="0">
                <a:ea typeface="MS PGothic" charset="-128"/>
              </a:rPr>
              <a:t> </a:t>
            </a:r>
            <a:r>
              <a:rPr lang="en-GB" altLang="it-IT" dirty="0" err="1">
                <a:ea typeface="MS PGothic" charset="-128"/>
              </a:rPr>
              <a:t>delle</a:t>
            </a:r>
            <a:r>
              <a:rPr lang="en-GB" altLang="it-IT" dirty="0">
                <a:ea typeface="MS PGothic" charset="-128"/>
              </a:rPr>
              <a:t> </a:t>
            </a:r>
            <a:r>
              <a:rPr lang="en-GB" altLang="it-IT" dirty="0" err="1">
                <a:ea typeface="MS PGothic" charset="-128"/>
              </a:rPr>
              <a:t>sequenze</a:t>
            </a:r>
            <a:r>
              <a:rPr lang="en-GB" altLang="it-IT" dirty="0">
                <a:ea typeface="MS PGothic" charset="-128"/>
              </a:rPr>
              <a:t> </a:t>
            </a:r>
            <a:r>
              <a:rPr lang="en-GB" altLang="it-IT" i="1" dirty="0">
                <a:ea typeface="MS PGothic" charset="-128"/>
              </a:rPr>
              <a:t>L=a1,a2,…,an </a:t>
            </a:r>
            <a:r>
              <a:rPr lang="en-GB" altLang="it-IT" dirty="0">
                <a:ea typeface="MS PGothic" charset="-128"/>
              </a:rPr>
              <a:t>di </a:t>
            </a:r>
            <a:r>
              <a:rPr lang="en-GB" altLang="it-IT" dirty="0" err="1">
                <a:ea typeface="MS PGothic" charset="-128"/>
              </a:rPr>
              <a:t>tipo</a:t>
            </a:r>
            <a:r>
              <a:rPr lang="en-GB" altLang="it-IT" dirty="0">
                <a:ea typeface="MS PGothic" charset="-128"/>
              </a:rPr>
              <a:t> </a:t>
            </a:r>
            <a:r>
              <a:rPr lang="en-GB" altLang="it-IT" b="1" i="1" dirty="0" smtClean="0">
                <a:solidFill>
                  <a:srgbClr val="A84643"/>
                </a:solidFill>
                <a:ea typeface="MS PGothic" charset="-128"/>
              </a:rPr>
              <a:t>item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 err="1" smtClean="0">
                <a:ea typeface="MS PGothic" charset="-128"/>
              </a:rPr>
              <a:t>L’insieme</a:t>
            </a:r>
            <a:r>
              <a:rPr lang="en-GB" altLang="it-IT" dirty="0" smtClean="0">
                <a:ea typeface="MS PGothic" charset="-128"/>
              </a:rPr>
              <a:t> list </a:t>
            </a:r>
            <a:r>
              <a:rPr lang="en-GB" altLang="it-IT" dirty="0" err="1" smtClean="0">
                <a:ea typeface="MS PGothic" charset="-128"/>
              </a:rPr>
              <a:t>contiene</a:t>
            </a:r>
            <a:r>
              <a:rPr lang="en-GB" altLang="it-IT" dirty="0" smtClean="0">
                <a:ea typeface="MS PGothic" charset="-128"/>
              </a:rPr>
              <a:t> </a:t>
            </a:r>
            <a:r>
              <a:rPr lang="en-GB" altLang="it-IT" dirty="0" err="1" smtClean="0">
                <a:ea typeface="MS PGothic" charset="-128"/>
              </a:rPr>
              <a:t>inoltre</a:t>
            </a:r>
            <a:r>
              <a:rPr lang="en-GB" altLang="it-IT" dirty="0" smtClean="0">
                <a:ea typeface="MS PGothic" charset="-128"/>
              </a:rPr>
              <a:t> un </a:t>
            </a:r>
            <a:r>
              <a:rPr lang="en-GB" altLang="it-IT" dirty="0" err="1" smtClean="0">
                <a:ea typeface="MS PGothic" charset="-128"/>
              </a:rPr>
              <a:t>elemento</a:t>
            </a:r>
            <a:r>
              <a:rPr lang="en-GB" altLang="it-IT" dirty="0" smtClean="0">
                <a:ea typeface="MS PGothic" charset="-128"/>
              </a:rPr>
              <a:t> </a:t>
            </a:r>
            <a:r>
              <a:rPr lang="en-GB" altLang="it-IT" b="1" i="1" dirty="0" smtClean="0">
                <a:solidFill>
                  <a:srgbClr val="C00000"/>
                </a:solidFill>
                <a:ea typeface="MS PGothic" charset="-128"/>
              </a:rPr>
              <a:t>nil</a:t>
            </a:r>
            <a:r>
              <a:rPr lang="en-GB" altLang="it-IT" dirty="0" smtClean="0">
                <a:solidFill>
                  <a:srgbClr val="C00000"/>
                </a:solidFill>
                <a:ea typeface="MS PGothic" charset="-128"/>
              </a:rPr>
              <a:t> </a:t>
            </a:r>
            <a:r>
              <a:rPr lang="en-GB" altLang="it-IT" dirty="0" err="1" smtClean="0">
                <a:ea typeface="MS PGothic" charset="-128"/>
              </a:rPr>
              <a:t>che</a:t>
            </a:r>
            <a:r>
              <a:rPr lang="en-GB" altLang="it-IT" dirty="0" smtClean="0">
                <a:ea typeface="MS PGothic" charset="-128"/>
              </a:rPr>
              <a:t> </a:t>
            </a:r>
            <a:r>
              <a:rPr lang="en-GB" altLang="it-IT" dirty="0" err="1" smtClean="0">
                <a:ea typeface="MS PGothic" charset="-128"/>
              </a:rPr>
              <a:t>rappresenta</a:t>
            </a:r>
            <a:r>
              <a:rPr lang="en-GB" altLang="it-IT" dirty="0" smtClean="0">
                <a:ea typeface="MS PGothic" charset="-128"/>
              </a:rPr>
              <a:t> la </a:t>
            </a:r>
            <a:r>
              <a:rPr lang="en-GB" altLang="it-IT" dirty="0" err="1" smtClean="0">
                <a:ea typeface="MS PGothic" charset="-128"/>
              </a:rPr>
              <a:t>lista</a:t>
            </a:r>
            <a:r>
              <a:rPr lang="en-GB" altLang="it-IT" dirty="0" smtClean="0">
                <a:ea typeface="MS PGothic" charset="-128"/>
              </a:rPr>
              <a:t> </a:t>
            </a:r>
            <a:r>
              <a:rPr lang="en-GB" altLang="it-IT" dirty="0" err="1" smtClean="0">
                <a:ea typeface="MS PGothic" charset="-128"/>
              </a:rPr>
              <a:t>vuota</a:t>
            </a:r>
            <a:r>
              <a:rPr lang="en-GB" altLang="it-IT" dirty="0" smtClean="0">
                <a:ea typeface="MS PGothic" charset="-128"/>
              </a:rPr>
              <a:t> (</a:t>
            </a:r>
            <a:r>
              <a:rPr lang="en-GB" altLang="it-IT" dirty="0" err="1" smtClean="0">
                <a:ea typeface="MS PGothic" charset="-128"/>
              </a:rPr>
              <a:t>priva</a:t>
            </a:r>
            <a:r>
              <a:rPr lang="en-GB" altLang="it-IT" dirty="0" smtClean="0">
                <a:ea typeface="MS PGothic" charset="-128"/>
              </a:rPr>
              <a:t> di </a:t>
            </a:r>
            <a:r>
              <a:rPr lang="en-GB" altLang="it-IT" dirty="0" err="1" smtClean="0">
                <a:ea typeface="MS PGothic" charset="-128"/>
              </a:rPr>
              <a:t>elementi</a:t>
            </a:r>
            <a:r>
              <a:rPr lang="en-GB" altLang="it-IT" dirty="0" smtClean="0">
                <a:ea typeface="MS PGothic" charset="-128"/>
              </a:rPr>
              <a:t>)</a:t>
            </a:r>
            <a:endParaRPr lang="en-GB" altLang="it-IT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40222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2233"/>
            <a:ext cx="8229600" cy="88423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ADT </a:t>
            </a:r>
            <a:r>
              <a:rPr lang="en-GB" altLang="it-IT" b="1" i="1" dirty="0" err="1">
                <a:solidFill>
                  <a:srgbClr val="0070C0"/>
                </a:solidFill>
                <a:ea typeface="MS PGothic" charset="-128"/>
              </a:rPr>
              <a:t>Lista</a:t>
            </a:r>
            <a:r>
              <a:rPr lang="en-GB" altLang="it-IT" b="1" i="1" dirty="0">
                <a:solidFill>
                  <a:srgbClr val="0070C0"/>
                </a:solidFill>
                <a:ea typeface="MS PGothic" charset="-128"/>
              </a:rPr>
              <a:t>: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Specifica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semantica</a:t>
            </a:r>
            <a:endParaRPr lang="en-GB" altLang="it-IT" dirty="0">
              <a:solidFill>
                <a:srgbClr val="0070C0"/>
              </a:solidFill>
              <a:ea typeface="MS PGothic" charset="-128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16766"/>
            <a:ext cx="8229600" cy="5060896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b="1" dirty="0" err="1" smtClean="0">
                <a:ea typeface="MS PGothic" charset="-128"/>
              </a:rPr>
              <a:t>Operatori</a:t>
            </a:r>
            <a:endParaRPr lang="en-GB" altLang="it-IT" dirty="0">
              <a:ea typeface="MS PGothic" charset="-128"/>
            </a:endParaRP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 err="1">
                <a:ea typeface="MS PGothic" charset="-128"/>
              </a:rPr>
              <a:t>n</a:t>
            </a:r>
            <a:r>
              <a:rPr lang="en-GB" altLang="it-IT" dirty="0" err="1" smtClean="0">
                <a:ea typeface="MS PGothic" charset="-128"/>
              </a:rPr>
              <a:t>ewList</a:t>
            </a:r>
            <a:r>
              <a:rPr lang="en-GB" altLang="it-IT" dirty="0" smtClean="0">
                <a:ea typeface="MS PGothic" charset="-128"/>
              </a:rPr>
              <a:t>() </a:t>
            </a:r>
            <a:r>
              <a:rPr lang="en-GB" altLang="it-IT" dirty="0">
                <a:ea typeface="MS PGothic" charset="-128"/>
              </a:rPr>
              <a:t>→ </a:t>
            </a:r>
            <a:r>
              <a:rPr lang="en-GB" altLang="it-IT" dirty="0" smtClean="0">
                <a:ea typeface="MS PGothic" charset="-128"/>
              </a:rPr>
              <a:t>l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>
                <a:ea typeface="MS PGothic" charset="-128"/>
              </a:rPr>
              <a:t>P</a:t>
            </a:r>
            <a:r>
              <a:rPr lang="en-GB" altLang="it-IT" dirty="0" smtClean="0">
                <a:ea typeface="MS PGothic" charset="-128"/>
              </a:rPr>
              <a:t>ost: l = nil</a:t>
            </a:r>
            <a:endParaRPr lang="en-GB" altLang="it-IT" dirty="0">
              <a:ea typeface="MS PGothic" charset="-128"/>
            </a:endParaRP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 err="1" smtClean="0">
                <a:ea typeface="MS PGothic" charset="-128"/>
              </a:rPr>
              <a:t>emptyList</a:t>
            </a:r>
            <a:r>
              <a:rPr lang="en-GB" altLang="it-IT" dirty="0" smtClean="0">
                <a:ea typeface="MS PGothic" charset="-128"/>
              </a:rPr>
              <a:t>(l) </a:t>
            </a:r>
            <a:r>
              <a:rPr lang="en-GB" altLang="it-IT" dirty="0">
                <a:ea typeface="MS PGothic" charset="-128"/>
              </a:rPr>
              <a:t>→ </a:t>
            </a:r>
            <a:r>
              <a:rPr lang="en-GB" altLang="it-IT" dirty="0" smtClean="0">
                <a:ea typeface="MS PGothic" charset="-128"/>
              </a:rPr>
              <a:t>b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 smtClean="0">
                <a:ea typeface="MS PGothic" charset="-128"/>
              </a:rPr>
              <a:t>Post: se l=nil </a:t>
            </a:r>
            <a:r>
              <a:rPr lang="en-GB" altLang="it-IT" dirty="0" err="1" smtClean="0">
                <a:ea typeface="MS PGothic" charset="-128"/>
              </a:rPr>
              <a:t>allora</a:t>
            </a:r>
            <a:r>
              <a:rPr lang="en-GB" altLang="it-IT" dirty="0" smtClean="0">
                <a:ea typeface="MS PGothic" charset="-128"/>
              </a:rPr>
              <a:t> b = true </a:t>
            </a:r>
            <a:r>
              <a:rPr lang="en-GB" altLang="it-IT" dirty="0" err="1" smtClean="0">
                <a:ea typeface="MS PGothic" charset="-128"/>
              </a:rPr>
              <a:t>altrimenti</a:t>
            </a:r>
            <a:r>
              <a:rPr lang="en-GB" altLang="it-IT" dirty="0" smtClean="0">
                <a:ea typeface="MS PGothic" charset="-128"/>
              </a:rPr>
              <a:t> b = false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 err="1" smtClean="0">
                <a:ea typeface="MS PGothic" charset="-128"/>
              </a:rPr>
              <a:t>consList</a:t>
            </a:r>
            <a:r>
              <a:rPr lang="en-GB" altLang="it-IT" dirty="0" smtClean="0">
                <a:ea typeface="MS PGothic" charset="-128"/>
              </a:rPr>
              <a:t>(e, l) </a:t>
            </a:r>
            <a:r>
              <a:rPr lang="en-GB" altLang="it-IT" dirty="0">
                <a:ea typeface="MS PGothic" charset="-128"/>
              </a:rPr>
              <a:t>→ </a:t>
            </a:r>
            <a:r>
              <a:rPr lang="en-GB" altLang="it-IT" dirty="0" smtClean="0">
                <a:ea typeface="MS PGothic" charset="-128"/>
              </a:rPr>
              <a:t>l’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>
                <a:ea typeface="MS PGothic" charset="-128"/>
              </a:rPr>
              <a:t>Post: </a:t>
            </a:r>
            <a:r>
              <a:rPr lang="en-GB" altLang="it-IT" dirty="0" smtClean="0">
                <a:ea typeface="MS PGothic" charset="-128"/>
              </a:rPr>
              <a:t>l = &lt;a1, a2, </a:t>
            </a:r>
            <a:r>
              <a:rPr lang="is-IS" altLang="it-IT" dirty="0" smtClean="0">
                <a:ea typeface="MS PGothic" charset="-128"/>
              </a:rPr>
              <a:t>… an&gt; AND </a:t>
            </a:r>
            <a:r>
              <a:rPr lang="en-GB" altLang="it-IT" dirty="0" smtClean="0">
                <a:ea typeface="MS PGothic" charset="-128"/>
              </a:rPr>
              <a:t>l’ = &lt;e, a1, a2, </a:t>
            </a:r>
            <a:r>
              <a:rPr lang="is-IS" altLang="it-IT" dirty="0" smtClean="0">
                <a:ea typeface="MS PGothic" charset="-128"/>
              </a:rPr>
              <a:t>…, an&gt;</a:t>
            </a:r>
            <a:endParaRPr lang="en-GB" altLang="it-IT" dirty="0">
              <a:ea typeface="MS PGothic" charset="-128"/>
            </a:endParaRP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 err="1" smtClean="0">
                <a:ea typeface="MS PGothic" charset="-128"/>
              </a:rPr>
              <a:t>tailList</a:t>
            </a:r>
            <a:r>
              <a:rPr lang="en-GB" altLang="it-IT" dirty="0" smtClean="0">
                <a:ea typeface="MS PGothic" charset="-128"/>
              </a:rPr>
              <a:t>(l) </a:t>
            </a:r>
            <a:r>
              <a:rPr lang="en-GB" altLang="it-IT" dirty="0">
                <a:ea typeface="MS PGothic" charset="-128"/>
              </a:rPr>
              <a:t>→ </a:t>
            </a:r>
            <a:r>
              <a:rPr lang="en-GB" altLang="it-IT" dirty="0" smtClean="0">
                <a:ea typeface="MS PGothic" charset="-128"/>
              </a:rPr>
              <a:t>l’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>
                <a:ea typeface="MS PGothic" charset="-128"/>
              </a:rPr>
              <a:t>Pre: l </a:t>
            </a:r>
            <a:r>
              <a:rPr lang="de-DE" altLang="it-IT" dirty="0">
                <a:ea typeface="MS PGothic" charset="-128"/>
              </a:rPr>
              <a:t>= &lt;a1, a2, …, an&gt;   </a:t>
            </a:r>
            <a:r>
              <a:rPr lang="de-DE" altLang="it-IT" dirty="0" err="1">
                <a:ea typeface="MS PGothic" charset="-128"/>
              </a:rPr>
              <a:t>n</a:t>
            </a:r>
            <a:r>
              <a:rPr lang="de-DE" altLang="it-IT" dirty="0">
                <a:ea typeface="MS PGothic" charset="-128"/>
              </a:rPr>
              <a:t>&gt;0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>
                <a:ea typeface="MS PGothic" charset="-128"/>
              </a:rPr>
              <a:t>Post: </a:t>
            </a:r>
            <a:r>
              <a:rPr lang="en-GB" altLang="it-IT" dirty="0" smtClean="0">
                <a:ea typeface="MS PGothic" charset="-128"/>
              </a:rPr>
              <a:t>l’ </a:t>
            </a:r>
            <a:r>
              <a:rPr lang="en-GB" altLang="it-IT" dirty="0">
                <a:ea typeface="MS PGothic" charset="-128"/>
              </a:rPr>
              <a:t>= </a:t>
            </a:r>
            <a:r>
              <a:rPr lang="de-DE" altLang="it-IT" dirty="0" smtClean="0">
                <a:ea typeface="MS PGothic" charset="-128"/>
              </a:rPr>
              <a:t>&lt;a2</a:t>
            </a:r>
            <a:r>
              <a:rPr lang="de-DE" altLang="it-IT" dirty="0">
                <a:ea typeface="MS PGothic" charset="-128"/>
              </a:rPr>
              <a:t>, …, an&gt; </a:t>
            </a:r>
            <a:endParaRPr lang="en-GB" altLang="it-IT" dirty="0" smtClean="0">
              <a:ea typeface="MS PGothic" charset="-128"/>
            </a:endParaRP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 err="1" smtClean="0">
                <a:ea typeface="MS PGothic" charset="-128"/>
              </a:rPr>
              <a:t>getFirst</a:t>
            </a:r>
            <a:r>
              <a:rPr lang="en-GB" altLang="it-IT" dirty="0" smtClean="0">
                <a:ea typeface="MS PGothic" charset="-128"/>
              </a:rPr>
              <a:t>(l) → e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 smtClean="0">
                <a:ea typeface="MS PGothic" charset="-128"/>
              </a:rPr>
              <a:t>Pre: l </a:t>
            </a:r>
            <a:r>
              <a:rPr lang="de-DE" altLang="it-IT" dirty="0">
                <a:ea typeface="MS PGothic" charset="-128"/>
              </a:rPr>
              <a:t>= </a:t>
            </a:r>
            <a:r>
              <a:rPr lang="de-DE" altLang="it-IT" dirty="0" smtClean="0">
                <a:ea typeface="MS PGothic" charset="-128"/>
              </a:rPr>
              <a:t>&lt;a1</a:t>
            </a:r>
            <a:r>
              <a:rPr lang="de-DE" altLang="it-IT" dirty="0">
                <a:ea typeface="MS PGothic" charset="-128"/>
              </a:rPr>
              <a:t>, a2, …, </a:t>
            </a:r>
            <a:r>
              <a:rPr lang="de-DE" altLang="it-IT" dirty="0" smtClean="0">
                <a:ea typeface="MS PGothic" charset="-128"/>
              </a:rPr>
              <a:t>an&gt;   </a:t>
            </a:r>
            <a:r>
              <a:rPr lang="de-DE" altLang="it-IT" dirty="0" err="1" smtClean="0">
                <a:ea typeface="MS PGothic" charset="-128"/>
              </a:rPr>
              <a:t>n</a:t>
            </a:r>
            <a:r>
              <a:rPr lang="de-DE" altLang="it-IT" dirty="0" smtClean="0">
                <a:ea typeface="MS PGothic" charset="-128"/>
              </a:rPr>
              <a:t>&gt;0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 smtClean="0">
                <a:ea typeface="MS PGothic" charset="-128"/>
              </a:rPr>
              <a:t>Post: e = a1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it-IT" dirty="0" smtClean="0">
              <a:ea typeface="MS PGothic" charset="-128"/>
            </a:endParaRP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it-IT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34029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b="1">
                <a:solidFill>
                  <a:srgbClr val="0070C0"/>
                </a:solidFill>
                <a:ea typeface="MS PGothic" charset="-128"/>
              </a:rPr>
              <a:t>Il tipo astratto </a:t>
            </a:r>
            <a:r>
              <a:rPr lang="en-GB" altLang="it-IT" b="1" i="1">
                <a:solidFill>
                  <a:srgbClr val="0070C0"/>
                </a:solidFill>
                <a:ea typeface="MS PGothic" charset="-128"/>
              </a:rPr>
              <a:t>Lista</a:t>
            </a:r>
            <a:endParaRPr lang="it-IT" altLang="it-IT">
              <a:ea typeface="MS PGothic" charset="-128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352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it-IT" dirty="0" smtClean="0"/>
              <a:t>… e adesso </a:t>
            </a:r>
            <a:r>
              <a:rPr lang="it-IT" dirty="0" smtClean="0">
                <a:solidFill>
                  <a:srgbClr val="C00000"/>
                </a:solidFill>
              </a:rPr>
              <a:t>una possibile </a:t>
            </a:r>
            <a:r>
              <a:rPr lang="it-IT" dirty="0" smtClean="0"/>
              <a:t>implementazione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it-IT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it-IT" dirty="0"/>
              <a:t>l</a:t>
            </a:r>
            <a:r>
              <a:rPr lang="it-IT" dirty="0" smtClean="0"/>
              <a:t>e </a:t>
            </a:r>
            <a:r>
              <a:rPr lang="it-IT" b="1" dirty="0" smtClean="0">
                <a:solidFill>
                  <a:srgbClr val="C00000"/>
                </a:solidFill>
              </a:rPr>
              <a:t>liste concatenate</a:t>
            </a:r>
            <a:endParaRPr lang="it-IT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it-IT" altLang="it-IT" sz="3200" b="1">
                <a:solidFill>
                  <a:srgbClr val="0070C0"/>
                </a:solidFill>
                <a:ea typeface="MS PGothic" charset="-128"/>
              </a:rPr>
              <a:t>Le Liste Concatenate</a:t>
            </a:r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228600" y="1430338"/>
            <a:ext cx="726122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it-IT" altLang="it-IT" sz="2000" dirty="0">
                <a:solidFill>
                  <a:srgbClr val="0070C0"/>
                </a:solidFill>
                <a:latin typeface="+mn-lt"/>
                <a:ea typeface="MS PGothic" panose="020B0600070205080204" pitchFamily="34" charset="-128"/>
              </a:rPr>
              <a:t> Ogni elemento di una lista concatenata è un record con un campo </a:t>
            </a:r>
            <a:br>
              <a:rPr lang="it-IT" altLang="it-IT" sz="2000" dirty="0">
                <a:solidFill>
                  <a:srgbClr val="0070C0"/>
                </a:solidFill>
                <a:latin typeface="+mn-lt"/>
                <a:ea typeface="MS PGothic" panose="020B0600070205080204" pitchFamily="34" charset="-128"/>
              </a:rPr>
            </a:br>
            <a:r>
              <a:rPr lang="it-IT" altLang="it-IT" sz="2000" dirty="0">
                <a:solidFill>
                  <a:srgbClr val="0070C0"/>
                </a:solidFill>
                <a:latin typeface="+mn-lt"/>
                <a:ea typeface="MS PGothic" panose="020B0600070205080204" pitchFamily="34" charset="-128"/>
              </a:rPr>
              <a:t>  puntatore che serve da collegamento per il record successivo.</a:t>
            </a:r>
          </a:p>
        </p:txBody>
      </p:sp>
      <p:sp>
        <p:nvSpPr>
          <p:cNvPr id="31749" name="Rectangle 15"/>
          <p:cNvSpPr>
            <a:spLocks noChangeArrowheads="1"/>
          </p:cNvSpPr>
          <p:nvPr/>
        </p:nvSpPr>
        <p:spPr bwMode="auto">
          <a:xfrm>
            <a:off x="685800" y="31242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endParaRPr lang="it-IT" altLang="it-IT"/>
          </a:p>
        </p:txBody>
      </p:sp>
      <p:sp>
        <p:nvSpPr>
          <p:cNvPr id="31750" name="Rectangle 16"/>
          <p:cNvSpPr>
            <a:spLocks noChangeArrowheads="1"/>
          </p:cNvSpPr>
          <p:nvPr/>
        </p:nvSpPr>
        <p:spPr bwMode="auto">
          <a:xfrm>
            <a:off x="2743200" y="31242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endParaRPr lang="it-IT" altLang="it-IT"/>
          </a:p>
        </p:txBody>
      </p:sp>
      <p:sp>
        <p:nvSpPr>
          <p:cNvPr id="31751" name="Rectangle 17"/>
          <p:cNvSpPr>
            <a:spLocks noChangeArrowheads="1"/>
          </p:cNvSpPr>
          <p:nvPr/>
        </p:nvSpPr>
        <p:spPr bwMode="auto">
          <a:xfrm>
            <a:off x="4800600" y="31242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endParaRPr lang="it-IT" altLang="it-IT"/>
          </a:p>
        </p:txBody>
      </p:sp>
      <p:sp>
        <p:nvSpPr>
          <p:cNvPr id="31752" name="Rectangle 18"/>
          <p:cNvSpPr>
            <a:spLocks noChangeArrowheads="1"/>
          </p:cNvSpPr>
          <p:nvPr/>
        </p:nvSpPr>
        <p:spPr bwMode="auto">
          <a:xfrm>
            <a:off x="6858000" y="31242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endParaRPr lang="it-IT" altLang="it-IT"/>
          </a:p>
        </p:txBody>
      </p:sp>
      <p:sp>
        <p:nvSpPr>
          <p:cNvPr id="31753" name="Rectangle 19"/>
          <p:cNvSpPr>
            <a:spLocks noChangeArrowheads="1"/>
          </p:cNvSpPr>
          <p:nvPr/>
        </p:nvSpPr>
        <p:spPr bwMode="auto">
          <a:xfrm>
            <a:off x="1524000" y="3124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endParaRPr lang="it-IT" altLang="it-IT"/>
          </a:p>
        </p:txBody>
      </p:sp>
      <p:sp>
        <p:nvSpPr>
          <p:cNvPr id="31754" name="Rectangle 20"/>
          <p:cNvSpPr>
            <a:spLocks noChangeArrowheads="1"/>
          </p:cNvSpPr>
          <p:nvPr/>
        </p:nvSpPr>
        <p:spPr bwMode="auto">
          <a:xfrm>
            <a:off x="3581400" y="3124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endParaRPr lang="it-IT" altLang="it-IT"/>
          </a:p>
        </p:txBody>
      </p:sp>
      <p:sp>
        <p:nvSpPr>
          <p:cNvPr id="31755" name="Rectangle 21"/>
          <p:cNvSpPr>
            <a:spLocks noChangeArrowheads="1"/>
          </p:cNvSpPr>
          <p:nvPr/>
        </p:nvSpPr>
        <p:spPr bwMode="auto">
          <a:xfrm>
            <a:off x="5638800" y="3124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endParaRPr lang="it-IT" altLang="it-IT"/>
          </a:p>
        </p:txBody>
      </p:sp>
      <p:sp>
        <p:nvSpPr>
          <p:cNvPr id="31756" name="Rectangle 22"/>
          <p:cNvSpPr>
            <a:spLocks noChangeArrowheads="1"/>
          </p:cNvSpPr>
          <p:nvPr/>
        </p:nvSpPr>
        <p:spPr bwMode="auto">
          <a:xfrm>
            <a:off x="7696200" y="3124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endParaRPr lang="it-IT" altLang="it-IT"/>
          </a:p>
        </p:txBody>
      </p:sp>
      <p:sp>
        <p:nvSpPr>
          <p:cNvPr id="31757" name="Line 23"/>
          <p:cNvSpPr>
            <a:spLocks noChangeShapeType="1"/>
          </p:cNvSpPr>
          <p:nvPr/>
        </p:nvSpPr>
        <p:spPr bwMode="auto">
          <a:xfrm>
            <a:off x="1676400" y="3276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758" name="Line 24"/>
          <p:cNvSpPr>
            <a:spLocks noChangeShapeType="1"/>
          </p:cNvSpPr>
          <p:nvPr/>
        </p:nvSpPr>
        <p:spPr bwMode="auto">
          <a:xfrm>
            <a:off x="3733800" y="3276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759" name="Line 25"/>
          <p:cNvSpPr>
            <a:spLocks noChangeShapeType="1"/>
          </p:cNvSpPr>
          <p:nvPr/>
        </p:nvSpPr>
        <p:spPr bwMode="auto">
          <a:xfrm>
            <a:off x="5791200" y="3276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760" name="Line 26"/>
          <p:cNvSpPr>
            <a:spLocks noChangeShapeType="1"/>
          </p:cNvSpPr>
          <p:nvPr/>
        </p:nvSpPr>
        <p:spPr bwMode="auto">
          <a:xfrm flipV="1">
            <a:off x="77724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761" name="Line 27"/>
          <p:cNvSpPr>
            <a:spLocks noChangeShapeType="1"/>
          </p:cNvSpPr>
          <p:nvPr/>
        </p:nvSpPr>
        <p:spPr bwMode="auto">
          <a:xfrm>
            <a:off x="381000" y="2819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2908" name="Text Box 28"/>
          <p:cNvSpPr txBox="1">
            <a:spLocks noChangeArrowheads="1"/>
          </p:cNvSpPr>
          <p:nvPr/>
        </p:nvSpPr>
        <p:spPr bwMode="auto">
          <a:xfrm>
            <a:off x="304800" y="3986213"/>
            <a:ext cx="68484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it-IT" altLang="it-IT" sz="2000" dirty="0">
                <a:solidFill>
                  <a:srgbClr val="0070C0"/>
                </a:solidFill>
                <a:latin typeface="+mn-lt"/>
                <a:ea typeface="MS PGothic" panose="020B0600070205080204" pitchFamily="34" charset="-128"/>
              </a:rPr>
              <a:t> Si accede alla struttura attraverso il puntatore al primo record.</a:t>
            </a:r>
          </a:p>
          <a:p>
            <a:pPr>
              <a:lnSpc>
                <a:spcPct val="120000"/>
              </a:lnSpc>
              <a:buFontTx/>
              <a:buChar char="•"/>
              <a:defRPr/>
            </a:pPr>
            <a:endParaRPr lang="it-IT" altLang="it-IT" sz="2000" dirty="0">
              <a:solidFill>
                <a:srgbClr val="0070C0"/>
              </a:solidFill>
              <a:latin typeface="+mn-lt"/>
              <a:ea typeface="MS PGothic" panose="020B0600070205080204" pitchFamily="34" charset="-128"/>
            </a:endParaRPr>
          </a:p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it-IT" altLang="it-IT" sz="2000" dirty="0">
                <a:solidFill>
                  <a:srgbClr val="0070C0"/>
                </a:solidFill>
                <a:latin typeface="+mn-lt"/>
                <a:ea typeface="MS PGothic" panose="020B0600070205080204" pitchFamily="34" charset="-128"/>
              </a:rPr>
              <a:t> Il campo puntatore dell’ultimo record contiene il valore 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7400"/>
          </a:xfrm>
        </p:spPr>
        <p:txBody>
          <a:bodyPr/>
          <a:lstStyle/>
          <a:p>
            <a:r>
              <a:rPr lang="en-US" altLang="it-IT" sz="4000" b="1">
                <a:solidFill>
                  <a:srgbClr val="0070C0"/>
                </a:solidFill>
                <a:latin typeface="Arial" charset="0"/>
                <a:ea typeface="MS PGothic" charset="-128"/>
              </a:rPr>
              <a:t>Liste concatenate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387475"/>
            <a:ext cx="8229600" cy="4968875"/>
          </a:xfrm>
        </p:spPr>
        <p:txBody>
          <a:bodyPr/>
          <a:lstStyle/>
          <a:p>
            <a:r>
              <a:rPr lang="en-US" altLang="it-IT" sz="2800">
                <a:solidFill>
                  <a:srgbClr val="0070C0"/>
                </a:solidFill>
                <a:ea typeface="MS PGothic" charset="-128"/>
              </a:rPr>
              <a:t>Una lista concatenata è più flessibile di un array; è più facile inserire o cancellare un elemento, utilizzando solo la memoria strettamente necessaria</a:t>
            </a:r>
            <a:br>
              <a:rPr lang="en-US" altLang="it-IT" sz="2800">
                <a:solidFill>
                  <a:srgbClr val="0070C0"/>
                </a:solidFill>
                <a:ea typeface="MS PGothic" charset="-128"/>
              </a:rPr>
            </a:br>
            <a:endParaRPr lang="en-US" altLang="it-IT" sz="1200">
              <a:solidFill>
                <a:srgbClr val="0070C0"/>
              </a:solidFill>
              <a:ea typeface="MS PGothic" charset="-128"/>
            </a:endParaRPr>
          </a:p>
          <a:p>
            <a:r>
              <a:rPr lang="en-US" altLang="it-IT" sz="2800">
                <a:solidFill>
                  <a:srgbClr val="0070C0"/>
                </a:solidFill>
                <a:ea typeface="MS PGothic" charset="-128"/>
              </a:rPr>
              <a:t>C’è uno svantaggio rispetto agli array: si perde la capacità di accedere in modo diretto agli elementi della lista, usando l’indice dell’array:</a:t>
            </a:r>
          </a:p>
          <a:p>
            <a:pPr lvl="1"/>
            <a:r>
              <a:rPr lang="en-US" altLang="it-IT" sz="2400">
                <a:solidFill>
                  <a:srgbClr val="0070C0"/>
                </a:solidFill>
                <a:ea typeface="MS PGothic" charset="-128"/>
              </a:rPr>
              <a:t>Ogni elemento di un array è accessibile direttamente usando il suo indice (tempo costante)</a:t>
            </a:r>
          </a:p>
          <a:p>
            <a:pPr lvl="1"/>
            <a:r>
              <a:rPr lang="en-US" altLang="it-IT" sz="2400">
                <a:solidFill>
                  <a:srgbClr val="0070C0"/>
                </a:solidFill>
                <a:ea typeface="MS PGothic" charset="-128"/>
              </a:rPr>
              <a:t>Per accedere all’</a:t>
            </a:r>
            <a:r>
              <a:rPr lang="en-US" altLang="it-IT" sz="2400" i="1">
                <a:solidFill>
                  <a:srgbClr val="0070C0"/>
                </a:solidFill>
                <a:ea typeface="MS PGothic" charset="-128"/>
              </a:rPr>
              <a:t>i</a:t>
            </a:r>
            <a:r>
              <a:rPr lang="en-US" altLang="it-IT" sz="2400">
                <a:solidFill>
                  <a:srgbClr val="0070C0"/>
                </a:solidFill>
                <a:ea typeface="MS PGothic" charset="-128"/>
              </a:rPr>
              <a:t>-esimo elemento di una lista occorre scorrere la lista dal primo all’</a:t>
            </a:r>
            <a:r>
              <a:rPr lang="en-US" altLang="it-IT" sz="2400" i="1">
                <a:solidFill>
                  <a:srgbClr val="0070C0"/>
                </a:solidFill>
                <a:ea typeface="MS PGothic" charset="-128"/>
              </a:rPr>
              <a:t>i</a:t>
            </a:r>
            <a:r>
              <a:rPr lang="en-US" altLang="it-IT" sz="2400">
                <a:solidFill>
                  <a:srgbClr val="0070C0"/>
                </a:solidFill>
                <a:ea typeface="MS PGothic" charset="-128"/>
              </a:rPr>
              <a:t>-esimo elemento (tempo proporzionale ad </a:t>
            </a:r>
            <a:r>
              <a:rPr lang="en-US" altLang="it-IT" sz="2400" i="1">
                <a:solidFill>
                  <a:srgbClr val="0070C0"/>
                </a:solidFill>
                <a:ea typeface="MS PGothic" charset="-128"/>
              </a:rPr>
              <a:t>i</a:t>
            </a:r>
            <a:r>
              <a:rPr lang="en-US" altLang="it-IT" sz="2400">
                <a:solidFill>
                  <a:srgbClr val="0070C0"/>
                </a:solidFill>
                <a:ea typeface="MS PGothic" charset="-128"/>
              </a:rPr>
              <a:t>)</a:t>
            </a:r>
          </a:p>
          <a:p>
            <a:endParaRPr lang="en-US" altLang="it-IT" sz="2800">
              <a:solidFill>
                <a:srgbClr val="0070C0"/>
              </a:solidFill>
              <a:ea typeface="MS PGothic" charset="-128"/>
            </a:endParaRP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BEFB451-B834-AC4D-99FD-66ABCAAE8559}" type="slidenum">
              <a:rPr lang="en-US" altLang="it-IT" sz="1200">
                <a:latin typeface="Arial" charset="0"/>
              </a:rPr>
              <a:pPr algn="ctr">
                <a:spcBef>
                  <a:spcPct val="0"/>
                </a:spcBef>
                <a:buFontTx/>
                <a:buNone/>
              </a:pPr>
              <a:t>8</a:t>
            </a:fld>
            <a:endParaRPr lang="en-US" altLang="it-IT" sz="18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it-IT" altLang="it-IT" sz="3200" b="1">
                <a:solidFill>
                  <a:srgbClr val="0070C0"/>
                </a:solidFill>
                <a:ea typeface="MS PGothic" charset="-128"/>
              </a:rPr>
              <a:t>Inserire un elemento in una lista concatenata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228600" y="1430338"/>
            <a:ext cx="874871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it-IT" altLang="it-IT" sz="2000" dirty="0">
                <a:solidFill>
                  <a:srgbClr val="0070C0"/>
                </a:solidFill>
                <a:latin typeface="+mn-lt"/>
                <a:ea typeface="MS PGothic" panose="020B0600070205080204" pitchFamily="34" charset="-128"/>
              </a:rPr>
              <a:t> Il modo più semplice per inserire un nuovo elemento in una lista concatenata L è</a:t>
            </a:r>
          </a:p>
          <a:p>
            <a:pPr>
              <a:lnSpc>
                <a:spcPct val="120000"/>
              </a:lnSpc>
              <a:defRPr/>
            </a:pPr>
            <a:r>
              <a:rPr lang="it-IT" altLang="it-IT" sz="2000" dirty="0">
                <a:solidFill>
                  <a:srgbClr val="0070C0"/>
                </a:solidFill>
                <a:latin typeface="+mn-lt"/>
                <a:ea typeface="MS PGothic" panose="020B0600070205080204" pitchFamily="34" charset="-128"/>
              </a:rPr>
              <a:t> inserire l’elemento in un nuovo nodo da aggiungere in testa alla lista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1100138" y="45085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endParaRPr lang="it-IT" altLang="it-IT"/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3157538" y="45085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endParaRPr lang="it-IT" altLang="it-IT"/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5214938" y="45085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endParaRPr lang="it-IT" altLang="it-IT"/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7272338" y="45085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endParaRPr lang="it-IT" altLang="it-IT"/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1938338" y="45085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endParaRPr lang="it-IT" altLang="it-IT"/>
          </a:p>
        </p:txBody>
      </p:sp>
      <p:sp>
        <p:nvSpPr>
          <p:cNvPr id="34826" name="Rectangle 9"/>
          <p:cNvSpPr>
            <a:spLocks noChangeArrowheads="1"/>
          </p:cNvSpPr>
          <p:nvPr/>
        </p:nvSpPr>
        <p:spPr bwMode="auto">
          <a:xfrm>
            <a:off x="3995738" y="45085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endParaRPr lang="it-IT" altLang="it-IT"/>
          </a:p>
        </p:txBody>
      </p:sp>
      <p:sp>
        <p:nvSpPr>
          <p:cNvPr id="34827" name="Rectangle 10"/>
          <p:cNvSpPr>
            <a:spLocks noChangeArrowheads="1"/>
          </p:cNvSpPr>
          <p:nvPr/>
        </p:nvSpPr>
        <p:spPr bwMode="auto">
          <a:xfrm>
            <a:off x="6053138" y="45085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endParaRPr lang="it-IT" altLang="it-IT"/>
          </a:p>
        </p:txBody>
      </p:sp>
      <p:sp>
        <p:nvSpPr>
          <p:cNvPr id="34828" name="Rectangle 11"/>
          <p:cNvSpPr>
            <a:spLocks noChangeArrowheads="1"/>
          </p:cNvSpPr>
          <p:nvPr/>
        </p:nvSpPr>
        <p:spPr bwMode="auto">
          <a:xfrm>
            <a:off x="8110538" y="45085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endParaRPr lang="it-IT" altLang="it-IT"/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>
            <a:off x="2090738" y="46609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4830" name="Line 13"/>
          <p:cNvSpPr>
            <a:spLocks noChangeShapeType="1"/>
          </p:cNvSpPr>
          <p:nvPr/>
        </p:nvSpPr>
        <p:spPr bwMode="auto">
          <a:xfrm>
            <a:off x="4148138" y="46609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>
            <a:off x="6205538" y="46609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4832" name="Line 15"/>
          <p:cNvSpPr>
            <a:spLocks noChangeShapeType="1"/>
          </p:cNvSpPr>
          <p:nvPr/>
        </p:nvSpPr>
        <p:spPr bwMode="auto">
          <a:xfrm flipV="1">
            <a:off x="8186738" y="45847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>
            <a:off x="655638" y="4508500"/>
            <a:ext cx="4445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1100138" y="3579813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endParaRPr lang="it-IT" altLang="it-IT"/>
          </a:p>
        </p:txBody>
      </p: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1938338" y="3579813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endParaRPr lang="it-IT" altLang="it-IT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323850" y="2444750"/>
            <a:ext cx="83724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it-IT"/>
            </a:defPPr>
            <a:lvl1pPr>
              <a:lnSpc>
                <a:spcPct val="120000"/>
              </a:lnSpc>
              <a:buFontTx/>
              <a:buChar char="•"/>
              <a:defRPr sz="2000">
                <a:solidFill>
                  <a:srgbClr val="0070C0"/>
                </a:solidFill>
                <a:latin typeface="+mn-lt"/>
              </a:defRPr>
            </a:lvl1pPr>
          </a:lstStyle>
          <a:p>
            <a:pPr marL="457200" indent="-457200">
              <a:buFont typeface="+mj-lt"/>
              <a:buAutoNum type="arabicPeriod"/>
              <a:defRPr/>
            </a:pPr>
            <a:r>
              <a:rPr lang="it-IT" altLang="it-IT" dirty="0" smtClean="0">
                <a:ea typeface="MS PGothic" panose="020B0600070205080204" pitchFamily="34" charset="-128"/>
              </a:rPr>
              <a:t>per prima cosa si crea il nuovo nodo, poi si aggiunge il collegamento con il </a:t>
            </a:r>
          </a:p>
          <a:p>
            <a:pPr>
              <a:buFontTx/>
              <a:buNone/>
              <a:defRPr/>
            </a:pPr>
            <a:r>
              <a:rPr lang="it-IT" altLang="it-IT" dirty="0" smtClean="0">
                <a:ea typeface="MS PGothic" panose="020B0600070205080204" pitchFamily="34" charset="-128"/>
              </a:rPr>
              <a:t>       record iniziale della lista</a:t>
            </a:r>
          </a:p>
        </p:txBody>
      </p:sp>
      <p:sp>
        <p:nvSpPr>
          <p:cNvPr id="34837" name="Text Box 17"/>
          <p:cNvSpPr txBox="1">
            <a:spLocks noChangeArrowheads="1"/>
          </p:cNvSpPr>
          <p:nvPr/>
        </p:nvSpPr>
        <p:spPr bwMode="auto">
          <a:xfrm>
            <a:off x="328613" y="4233863"/>
            <a:ext cx="3270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pPr>
              <a:lnSpc>
                <a:spcPct val="120000"/>
              </a:lnSpc>
            </a:pPr>
            <a:r>
              <a:rPr lang="it-IT" altLang="it-IT" sz="2000">
                <a:solidFill>
                  <a:schemeClr val="accent2"/>
                </a:solidFill>
                <a:latin typeface="Arial" charset="0"/>
              </a:rPr>
              <a:t>L</a:t>
            </a:r>
          </a:p>
        </p:txBody>
      </p:sp>
      <p:sp>
        <p:nvSpPr>
          <p:cNvPr id="34838" name="Text Box 17"/>
          <p:cNvSpPr txBox="1">
            <a:spLocks noChangeArrowheads="1"/>
          </p:cNvSpPr>
          <p:nvPr/>
        </p:nvSpPr>
        <p:spPr bwMode="auto">
          <a:xfrm>
            <a:off x="271463" y="3305175"/>
            <a:ext cx="3714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pPr>
              <a:lnSpc>
                <a:spcPct val="120000"/>
              </a:lnSpc>
            </a:pPr>
            <a:r>
              <a:rPr lang="it-IT" altLang="it-IT" sz="2000">
                <a:solidFill>
                  <a:schemeClr val="accent2"/>
                </a:solidFill>
                <a:latin typeface="Arial" charset="0"/>
              </a:rPr>
              <a:t>N</a:t>
            </a:r>
          </a:p>
        </p:txBody>
      </p:sp>
      <p:sp>
        <p:nvSpPr>
          <p:cNvPr id="34839" name="Line 16"/>
          <p:cNvSpPr>
            <a:spLocks noChangeShapeType="1"/>
          </p:cNvSpPr>
          <p:nvPr/>
        </p:nvSpPr>
        <p:spPr bwMode="auto">
          <a:xfrm>
            <a:off x="650875" y="3570288"/>
            <a:ext cx="4445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03xx - ADT e liste concatenate rev Andrea" id="{81EFBFD1-74AB-B74F-AA25-312648444BAE}" vid="{83AADF57-A02F-3F49-8164-A3A48B8BB0BC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L03b - ADT copia</Template>
  <TotalTime>3237</TotalTime>
  <Pages>174</Pages>
  <Words>2269</Words>
  <Application>Microsoft Office PowerPoint</Application>
  <PresentationFormat>Presentazione su schermo (4:3)</PresentationFormat>
  <Paragraphs>448</Paragraphs>
  <Slides>37</Slides>
  <Notes>23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4" baseType="lpstr">
      <vt:lpstr>ＭＳ Ｐゴシック</vt:lpstr>
      <vt:lpstr>ＭＳ Ｐゴシック</vt:lpstr>
      <vt:lpstr>Arial</vt:lpstr>
      <vt:lpstr>Book Antiqua</vt:lpstr>
      <vt:lpstr>Calibri</vt:lpstr>
      <vt:lpstr>Times New Roman</vt:lpstr>
      <vt:lpstr>Tema di Office</vt:lpstr>
      <vt:lpstr>Presentazione standard di PowerPoint</vt:lpstr>
      <vt:lpstr>Il tipo astratto Lista</vt:lpstr>
      <vt:lpstr>ADT Lista: Specifica sintattica </vt:lpstr>
      <vt:lpstr>ADT Lista: Specifica semantica</vt:lpstr>
      <vt:lpstr>ADT Lista: Specifica semantica</vt:lpstr>
      <vt:lpstr>Il tipo astratto Lista</vt:lpstr>
      <vt:lpstr>Le Liste Concatenate</vt:lpstr>
      <vt:lpstr>Liste concatenate</vt:lpstr>
      <vt:lpstr>Inserire un elemento in una lista concatenata</vt:lpstr>
      <vt:lpstr>Inserire un elemento in una lista concatenata</vt:lpstr>
      <vt:lpstr>Inserire un elemento in una lista concatenata</vt:lpstr>
      <vt:lpstr>… e adesso un po’ di codice C</vt:lpstr>
      <vt:lpstr>Dichiarazione del tipo di un nodo</vt:lpstr>
      <vt:lpstr>Struttura auto-referenziata</vt:lpstr>
      <vt:lpstr>Dichiarazione del tipo lista</vt:lpstr>
      <vt:lpstr>Creare un nodo della lista</vt:lpstr>
      <vt:lpstr>Creare un nodo della lista</vt:lpstr>
      <vt:lpstr>Implementare il tipo astratto Lista:  header file list.h</vt:lpstr>
      <vt:lpstr>I file item.h e item.c</vt:lpstr>
      <vt:lpstr>Implementare il tipo astratto Lista:  file list.c</vt:lpstr>
      <vt:lpstr>file list.c</vt:lpstr>
      <vt:lpstr>Alcune note sull’ADT lista</vt:lpstr>
      <vt:lpstr>Aggiungiamo operatori alla lista</vt:lpstr>
      <vt:lpstr>Aggiungiamo operatori alla lista</vt:lpstr>
      <vt:lpstr>Aggiungiamo operatori alla lista</vt:lpstr>
      <vt:lpstr>Vediamo alcune implementazioni</vt:lpstr>
      <vt:lpstr>Implementazione di sizeList</vt:lpstr>
      <vt:lpstr>Implementazione di sizeList</vt:lpstr>
      <vt:lpstr>Implementazione di posItem</vt:lpstr>
      <vt:lpstr>Implementazione di posItem</vt:lpstr>
      <vt:lpstr>Implementazione di posItem (vers. Ricorsiva)</vt:lpstr>
      <vt:lpstr>Implementazione di getItem</vt:lpstr>
      <vt:lpstr>Implementazione di reverseList</vt:lpstr>
      <vt:lpstr>Implementazione di outputList</vt:lpstr>
      <vt:lpstr>Implementazione di outputList (vers. Ricorsiva)</vt:lpstr>
      <vt:lpstr>Implementazione di inputList</vt:lpstr>
      <vt:lpstr>Fine prima lezione sulle liste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Utente di Microsoft Office</dc:creator>
  <cp:keywords/>
  <dc:description/>
  <cp:lastModifiedBy>Nessuno</cp:lastModifiedBy>
  <cp:revision>436</cp:revision>
  <cp:lastPrinted>2000-01-25T15:49:49Z</cp:lastPrinted>
  <dcterms:created xsi:type="dcterms:W3CDTF">2017-02-15T08:15:28Z</dcterms:created>
  <dcterms:modified xsi:type="dcterms:W3CDTF">2019-03-18T10:15:34Z</dcterms:modified>
</cp:coreProperties>
</file>