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53"/>
  </p:notesMasterIdLst>
  <p:handoutMasterIdLst>
    <p:handoutMasterId r:id="rId54"/>
  </p:handoutMasterIdLst>
  <p:sldIdLst>
    <p:sldId id="296" r:id="rId2"/>
    <p:sldId id="490" r:id="rId3"/>
    <p:sldId id="488" r:id="rId4"/>
    <p:sldId id="444" r:id="rId5"/>
    <p:sldId id="445" r:id="rId6"/>
    <p:sldId id="501" r:id="rId7"/>
    <p:sldId id="408" r:id="rId8"/>
    <p:sldId id="434" r:id="rId9"/>
    <p:sldId id="451" r:id="rId10"/>
    <p:sldId id="470" r:id="rId11"/>
    <p:sldId id="420" r:id="rId12"/>
    <p:sldId id="423" r:id="rId13"/>
    <p:sldId id="502" r:id="rId14"/>
    <p:sldId id="506" r:id="rId15"/>
    <p:sldId id="504" r:id="rId16"/>
    <p:sldId id="505" r:id="rId17"/>
    <p:sldId id="507" r:id="rId18"/>
    <p:sldId id="508" r:id="rId19"/>
    <p:sldId id="455" r:id="rId20"/>
    <p:sldId id="412" r:id="rId21"/>
    <p:sldId id="413" r:id="rId22"/>
    <p:sldId id="414" r:id="rId23"/>
    <p:sldId id="415" r:id="rId24"/>
    <p:sldId id="459" r:id="rId25"/>
    <p:sldId id="463" r:id="rId26"/>
    <p:sldId id="460" r:id="rId27"/>
    <p:sldId id="464" r:id="rId28"/>
    <p:sldId id="465" r:id="rId29"/>
    <p:sldId id="456" r:id="rId30"/>
    <p:sldId id="457" r:id="rId31"/>
    <p:sldId id="466" r:id="rId32"/>
    <p:sldId id="467" r:id="rId33"/>
    <p:sldId id="472" r:id="rId34"/>
    <p:sldId id="436" r:id="rId35"/>
    <p:sldId id="473" r:id="rId36"/>
    <p:sldId id="491" r:id="rId37"/>
    <p:sldId id="492" r:id="rId38"/>
    <p:sldId id="493" r:id="rId39"/>
    <p:sldId id="494" r:id="rId40"/>
    <p:sldId id="495" r:id="rId41"/>
    <p:sldId id="509" r:id="rId42"/>
    <p:sldId id="496" r:id="rId43"/>
    <p:sldId id="497" r:id="rId44"/>
    <p:sldId id="512" r:id="rId45"/>
    <p:sldId id="513" r:id="rId46"/>
    <p:sldId id="516" r:id="rId47"/>
    <p:sldId id="498" r:id="rId48"/>
    <p:sldId id="499" r:id="rId49"/>
    <p:sldId id="500" r:id="rId50"/>
    <p:sldId id="510" r:id="rId51"/>
    <p:sldId id="511" r:id="rId52"/>
  </p:sldIdLst>
  <p:sldSz cx="9144000" cy="6858000" type="screen4x3"/>
  <p:notesSz cx="6648450" cy="9782175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84643"/>
    <a:srgbClr val="FFFFCC"/>
    <a:srgbClr val="CC6600"/>
    <a:srgbClr val="FFFF66"/>
    <a:srgbClr val="FFFF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52" autoAdjust="0"/>
    <p:restoredTop sz="99848" autoAdjust="0"/>
  </p:normalViewPr>
  <p:slideViewPr>
    <p:cSldViewPr snapToGrid="0">
      <p:cViewPr varScale="1">
        <p:scale>
          <a:sx n="88" d="100"/>
          <a:sy n="88" d="100"/>
        </p:scale>
        <p:origin x="41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3" Type="http://schemas.openxmlformats.org/officeDocument/2006/relationships/slide" Target="slides/slide11.xml"/><Relationship Id="rId7" Type="http://schemas.openxmlformats.org/officeDocument/2006/relationships/slide" Target="slides/slide16.xml"/><Relationship Id="rId2" Type="http://schemas.openxmlformats.org/officeDocument/2006/relationships/slide" Target="slides/slide9.xml"/><Relationship Id="rId1" Type="http://schemas.openxmlformats.org/officeDocument/2006/relationships/slide" Target="slides/slide6.xml"/><Relationship Id="rId6" Type="http://schemas.openxmlformats.org/officeDocument/2006/relationships/slide" Target="slides/slide15.xml"/><Relationship Id="rId5" Type="http://schemas.openxmlformats.org/officeDocument/2006/relationships/slide" Target="slides/slide14.xml"/><Relationship Id="rId10" Type="http://schemas.openxmlformats.org/officeDocument/2006/relationships/slide" Target="slides/slide34.xml"/><Relationship Id="rId4" Type="http://schemas.openxmlformats.org/officeDocument/2006/relationships/slide" Target="slides/slide13.xml"/><Relationship Id="rId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54100" y="288925"/>
            <a:ext cx="2881313" cy="4587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8784" tIns="0" rIns="18784" bIns="0" numCol="1" anchor="t" anchorCtr="0" compatLnSpc="1">
            <a:prstTxWarp prst="textNoShape">
              <a:avLst/>
            </a:prstTxWarp>
          </a:bodyPr>
          <a:lstStyle>
            <a:lvl1pPr defTabSz="901700" eaLnBrk="0" hangingPunct="0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it-IT"/>
              <a:t>Informatica Generale - Introduzione al linguaggio C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054100" y="9047163"/>
            <a:ext cx="2881313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8784" tIns="0" rIns="18784" bIns="0" numCol="1" anchor="b" anchorCtr="0" compatLnSpc="1">
            <a:prstTxWarp prst="textNoShape">
              <a:avLst/>
            </a:prstTxWarp>
          </a:bodyPr>
          <a:lstStyle>
            <a:lvl1pPr defTabSz="901700" eaLnBrk="0" hangingPunct="0">
              <a:defRPr sz="14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it-IT" altLang="it-IT"/>
              <a:t>© Andrea De Lucia</a:t>
            </a:r>
          </a:p>
        </p:txBody>
      </p:sp>
    </p:spTree>
    <p:extLst>
      <p:ext uri="{BB962C8B-B14F-4D97-AF65-F5344CB8AC3E}">
        <p14:creationId xmlns:p14="http://schemas.microsoft.com/office/powerpoint/2010/main" val="1798643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1113"/>
            <a:ext cx="2881313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8784" tIns="0" rIns="18784" bIns="0" numCol="1" anchor="t" anchorCtr="0" compatLnSpc="1">
            <a:prstTxWarp prst="textNoShape">
              <a:avLst/>
            </a:prstTxWarp>
          </a:bodyPr>
          <a:lstStyle>
            <a:lvl1pPr defTabSz="750888" eaLnBrk="0" hangingPunct="0">
              <a:defRPr sz="1000" i="1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r>
              <a:rPr lang="it-IT"/>
              <a:t>Informatica Generale - Introduzione al linguaggio C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11113"/>
            <a:ext cx="28813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8784" tIns="0" rIns="18784" bIns="0" numCol="1" anchor="t" anchorCtr="0" compatLnSpc="1">
            <a:prstTxWarp prst="textNoShape">
              <a:avLst/>
            </a:prstTxWarp>
          </a:bodyPr>
          <a:lstStyle>
            <a:lvl1pPr algn="r" defTabSz="750888" eaLnBrk="0" hangingPunct="0">
              <a:defRPr sz="1000" i="1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1FD25F01-C8CD-4C47-AF35-9F011BC226DC}" type="datetime1">
              <a:rPr lang="it-IT" altLang="it-IT"/>
              <a:pPr>
                <a:defRPr/>
              </a:pPr>
              <a:t>26/03/2019</a:t>
            </a:fld>
            <a:endParaRPr lang="it-IT" altLang="it-IT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13863"/>
            <a:ext cx="2881313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8784" tIns="0" rIns="18784" bIns="0" numCol="1" anchor="b" anchorCtr="0" compatLnSpc="1">
            <a:prstTxWarp prst="textNoShape">
              <a:avLst/>
            </a:prstTxWarp>
          </a:bodyPr>
          <a:lstStyle>
            <a:lvl1pPr defTabSz="750888" eaLnBrk="0" hangingPunct="0">
              <a:defRPr sz="1000" i="1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it-IT" altLang="it-IT"/>
              <a:t>© Andrea De Lucia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313863"/>
            <a:ext cx="2881312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8784" tIns="0" rIns="18784" bIns="0" numCol="1" anchor="b" anchorCtr="0" compatLnSpc="1">
            <a:prstTxWarp prst="textNoShape">
              <a:avLst/>
            </a:prstTxWarp>
          </a:bodyPr>
          <a:lstStyle>
            <a:lvl1pPr algn="r" defTabSz="750888" eaLnBrk="0" hangingPunct="0">
              <a:defRPr sz="1000" i="1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2AFA912A-A9A2-3449-814B-93347DE6106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8200"/>
            <a:ext cx="4876800" cy="4398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785" tIns="45393" rIns="90785" bIns="453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delle note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2650" y="733425"/>
            <a:ext cx="4887913" cy="36655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64638370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 defTabSz="750888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defTabSz="750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r>
              <a:rPr lang="it-IT" altLang="it-IT" sz="1000"/>
              <a:t>Informatica Generale - Introduzione al linguaggio C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1pPr>
            <a:lvl2pPr marL="742950" indent="-28575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2pPr>
            <a:lvl3pPr marL="11430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3pPr>
            <a:lvl4pPr marL="16002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4pPr>
            <a:lvl5pPr marL="20574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5pPr>
            <a:lvl6pPr marL="25146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6pPr>
            <a:lvl7pPr marL="29718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7pPr>
            <a:lvl8pPr marL="34290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8pPr>
            <a:lvl9pPr marL="38862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it-IT" altLang="it-IT" sz="1000">
                <a:latin typeface="Times New Roman" charset="0"/>
              </a:rPr>
              <a:t>© Andrea De Lucia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1pPr>
            <a:lvl2pPr marL="742950" indent="-28575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2pPr>
            <a:lvl3pPr marL="11430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3pPr>
            <a:lvl4pPr marL="16002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4pPr>
            <a:lvl5pPr marL="2057400" indent="-228600" defTabSz="750888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5pPr>
            <a:lvl6pPr marL="25146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6pPr>
            <a:lvl7pPr marL="29718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7pPr>
            <a:lvl8pPr marL="34290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8pPr>
            <a:lvl9pPr marL="3886200" indent="-228600" defTabSz="7508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</a:pPr>
            <a:fld id="{C277C4C0-50BB-354C-AAC4-805F3C617387}" type="slidenum">
              <a:rPr lang="it-IT" altLang="it-IT" sz="1000">
                <a:latin typeface="Times New Roman" charset="0"/>
              </a:rPr>
              <a:pPr>
                <a:spcBef>
                  <a:spcPct val="0"/>
                </a:spcBef>
              </a:pPr>
              <a:t>1</a:t>
            </a:fld>
            <a:endParaRPr lang="it-IT" altLang="it-IT" sz="1000">
              <a:latin typeface="Times New Roman" charset="0"/>
            </a:endParaRPr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9959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0111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6851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7595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7700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0111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4143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9857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7700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it-IT" altLang="it-IT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011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41163-0490-9242-B3BF-403CE11F7C9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6244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0E01-2030-1647-B4BE-1C68E8D2A18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337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E7F2A-C2D9-0841-8DAC-423AA0E5B0A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9450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EDA6F-23C4-FC42-8D54-52E9CB292A1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2032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6F46B-FE9E-4640-9B33-3E6E5A8981B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6633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1E559-3106-0B4B-A622-AD789BE92AF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7896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6814A-2952-C141-A997-FBDAF03D28D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3230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DC63C-8C1C-4D4B-A1C2-EF313F8DA75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5619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E944E-2FA8-CF43-AADA-3272B42E91A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3249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9226A-4BB6-A548-98E1-5A98E848704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0034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Trascinare l'immagine su un segnaposto o fare clic sull'icona per aggiungerla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C5815-9BE8-4F4D-A87F-5215BD5B584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4787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B2F9EE66-6FAE-9244-A51F-0CFA1E10F41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40940" y="1411942"/>
            <a:ext cx="8682037" cy="3188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1000" tIns="152400" rIns="381000" bIns="152400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it-IT" altLang="it-IT" sz="5400" b="1" dirty="0" smtClean="0">
                <a:solidFill>
                  <a:schemeClr val="tx2"/>
                </a:solidFill>
              </a:rPr>
              <a:t>Operazioni di inserimento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it-IT" altLang="it-IT" sz="5400" b="1" dirty="0" smtClean="0">
                <a:solidFill>
                  <a:schemeClr val="tx2"/>
                </a:solidFill>
              </a:rPr>
              <a:t>e rimozione in liste collegate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it-IT" altLang="it-IT" sz="5400" b="1" dirty="0">
              <a:solidFill>
                <a:schemeClr val="tx2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it-IT" altLang="it-IT" sz="5400" b="1" dirty="0">
                <a:solidFill>
                  <a:schemeClr val="tx2"/>
                </a:solidFill>
              </a:rPr>
              <a:t>Altre implementazioni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it-IT" altLang="it-IT" sz="5400" b="1" dirty="0">
                <a:solidFill>
                  <a:schemeClr val="tx2"/>
                </a:solidFill>
              </a:rPr>
              <a:t>per le liste 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838200" y="7366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199" y="85725"/>
            <a:ext cx="8520113" cy="835025"/>
          </a:xfrm>
        </p:spPr>
        <p:txBody>
          <a:bodyPr/>
          <a:lstStyle/>
          <a:p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Alcune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note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sull’implementazione</a:t>
            </a:r>
            <a:endParaRPr lang="en-US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41313" y="866775"/>
            <a:ext cx="8636000" cy="5854700"/>
          </a:xfrm>
        </p:spPr>
        <p:txBody>
          <a:bodyPr/>
          <a:lstStyle/>
          <a:p>
            <a:r>
              <a:rPr lang="en-US" altLang="it-IT" sz="2800" dirty="0" smtClean="0">
                <a:ea typeface="MS PGothic" charset="-128"/>
              </a:rPr>
              <a:t>Se per </a:t>
            </a:r>
            <a:r>
              <a:rPr lang="en-US" altLang="it-IT" sz="2800" dirty="0" err="1">
                <a:ea typeface="MS PGothic" charset="-128"/>
              </a:rPr>
              <a:t>realizzare</a:t>
            </a:r>
            <a:r>
              <a:rPr lang="en-US" altLang="it-IT" sz="2800" dirty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nuovi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operatori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>
                <a:ea typeface="MS PGothic" charset="-128"/>
              </a:rPr>
              <a:t>usiamo</a:t>
            </a:r>
            <a:r>
              <a:rPr lang="en-US" altLang="it-IT" sz="2800" dirty="0">
                <a:ea typeface="MS PGothic" charset="-128"/>
              </a:rPr>
              <a:t> solo </a:t>
            </a:r>
            <a:r>
              <a:rPr lang="en-US" altLang="it-IT" sz="2800" dirty="0" err="1">
                <a:ea typeface="MS PGothic" charset="-128"/>
              </a:rPr>
              <a:t>gli</a:t>
            </a:r>
            <a:r>
              <a:rPr lang="en-US" altLang="it-IT" sz="2800" dirty="0">
                <a:ea typeface="MS PGothic" charset="-128"/>
              </a:rPr>
              <a:t> </a:t>
            </a:r>
            <a:r>
              <a:rPr lang="en-US" altLang="it-IT" sz="2800" dirty="0" err="1">
                <a:ea typeface="MS PGothic" charset="-128"/>
              </a:rPr>
              <a:t>operatori</a:t>
            </a:r>
            <a:r>
              <a:rPr lang="en-US" altLang="it-IT" sz="2800" dirty="0">
                <a:ea typeface="MS PGothic" charset="-128"/>
              </a:rPr>
              <a:t> </a:t>
            </a:r>
            <a:r>
              <a:rPr lang="en-US" altLang="it-IT" sz="2800" dirty="0" err="1">
                <a:ea typeface="MS PGothic" charset="-128"/>
              </a:rPr>
              <a:t>dell’insieme</a:t>
            </a:r>
            <a:r>
              <a:rPr lang="en-US" altLang="it-IT" sz="2800" dirty="0">
                <a:ea typeface="MS PGothic" charset="-128"/>
              </a:rPr>
              <a:t> di </a:t>
            </a:r>
            <a:r>
              <a:rPr lang="en-US" altLang="it-IT" sz="2800" dirty="0" smtClean="0">
                <a:ea typeface="MS PGothic" charset="-128"/>
              </a:rPr>
              <a:t>base, </a:t>
            </a:r>
            <a:r>
              <a:rPr lang="en-US" altLang="it-IT" sz="2800" dirty="0" err="1" smtClean="0">
                <a:ea typeface="MS PGothic" charset="-128"/>
              </a:rPr>
              <a:t>l’implementazione</a:t>
            </a:r>
            <a:r>
              <a:rPr lang="en-US" altLang="it-IT" sz="2800" dirty="0" smtClean="0">
                <a:ea typeface="MS PGothic" charset="-128"/>
              </a:rPr>
              <a:t> del </a:t>
            </a:r>
            <a:r>
              <a:rPr lang="en-US" altLang="it-IT" sz="2800" dirty="0" err="1" smtClean="0">
                <a:ea typeface="MS PGothic" charset="-128"/>
              </a:rPr>
              <a:t>tipo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lista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così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definita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consente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operazioni</a:t>
            </a:r>
            <a:r>
              <a:rPr lang="en-US" altLang="it-IT" sz="2800" dirty="0" smtClean="0">
                <a:ea typeface="MS PGothic" charset="-128"/>
              </a:rPr>
              <a:t> di </a:t>
            </a:r>
            <a:r>
              <a:rPr lang="en-US" altLang="it-IT" sz="2800" dirty="0" err="1" smtClean="0">
                <a:ea typeface="MS PGothic" charset="-128"/>
              </a:rPr>
              <a:t>assegnamento</a:t>
            </a:r>
            <a:r>
              <a:rPr lang="en-US" altLang="it-IT" sz="2800" dirty="0" smtClean="0">
                <a:ea typeface="MS PGothic" charset="-128"/>
              </a:rPr>
              <a:t> del </a:t>
            </a:r>
            <a:r>
              <a:rPr lang="en-US" altLang="it-IT" sz="2800" dirty="0" err="1" smtClean="0">
                <a:ea typeface="MS PGothic" charset="-128"/>
              </a:rPr>
              <a:t>tipo</a:t>
            </a:r>
            <a:r>
              <a:rPr lang="en-US" altLang="it-IT" sz="2800" dirty="0" smtClean="0">
                <a:ea typeface="MS PGothic" charset="-128"/>
              </a:rPr>
              <a:t>:</a:t>
            </a:r>
          </a:p>
          <a:p>
            <a:pPr lvl="1"/>
            <a:r>
              <a:rPr lang="en-US" altLang="it-IT" sz="2400" dirty="0" smtClean="0">
                <a:ea typeface="MS PGothic" charset="-128"/>
              </a:rPr>
              <a:t>lst2 = lst1; </a:t>
            </a:r>
          </a:p>
          <a:p>
            <a:pPr lvl="1"/>
            <a:r>
              <a:rPr lang="en-US" altLang="it-IT" sz="2400" dirty="0" smtClean="0">
                <a:ea typeface="MS PGothic" charset="-128"/>
              </a:rPr>
              <a:t>dove lst1 e lst2 </a:t>
            </a:r>
            <a:r>
              <a:rPr lang="en-US" altLang="it-IT" sz="2400" dirty="0" err="1" smtClean="0">
                <a:ea typeface="MS PGothic" charset="-128"/>
              </a:rPr>
              <a:t>sono</a:t>
            </a:r>
            <a:r>
              <a:rPr lang="en-US" altLang="it-IT" sz="2400" dirty="0" smtClean="0">
                <a:ea typeface="MS PGothic" charset="-128"/>
              </a:rPr>
              <a:t> di </a:t>
            </a:r>
            <a:r>
              <a:rPr lang="en-US" altLang="it-IT" sz="2400" dirty="0" err="1" smtClean="0">
                <a:ea typeface="MS PGothic" charset="-128"/>
              </a:rPr>
              <a:t>tipo</a:t>
            </a:r>
            <a:r>
              <a:rPr lang="en-US" altLang="it-IT" sz="2400" dirty="0" smtClean="0">
                <a:ea typeface="MS PGothic" charset="-128"/>
              </a:rPr>
              <a:t> list</a:t>
            </a:r>
            <a:endParaRPr lang="en-US" altLang="it-IT" dirty="0" smtClean="0">
              <a:ea typeface="MS PGothic" charset="-128"/>
            </a:endParaRPr>
          </a:p>
          <a:p>
            <a:r>
              <a:rPr lang="en-US" altLang="it-IT" sz="2800" dirty="0" err="1">
                <a:ea typeface="MS PGothic" charset="-128"/>
              </a:rPr>
              <a:t>P</a:t>
            </a:r>
            <a:r>
              <a:rPr lang="en-US" altLang="it-IT" sz="2800" dirty="0" err="1" smtClean="0">
                <a:ea typeface="MS PGothic" charset="-128"/>
              </a:rPr>
              <a:t>iù</a:t>
            </a:r>
            <a:r>
              <a:rPr lang="en-US" altLang="it-IT" sz="2800" dirty="0" smtClean="0">
                <a:ea typeface="MS PGothic" charset="-128"/>
              </a:rPr>
              <a:t> in </a:t>
            </a:r>
            <a:r>
              <a:rPr lang="en-US" altLang="it-IT" sz="2800" dirty="0" err="1" smtClean="0">
                <a:ea typeface="MS PGothic" charset="-128"/>
              </a:rPr>
              <a:t>generale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consente</a:t>
            </a:r>
            <a:r>
              <a:rPr lang="en-US" altLang="it-IT" sz="2800" dirty="0" smtClean="0">
                <a:ea typeface="MS PGothic" charset="-128"/>
              </a:rPr>
              <a:t> a </a:t>
            </a:r>
            <a:r>
              <a:rPr lang="en-US" altLang="it-IT" sz="2800" dirty="0" err="1" smtClean="0">
                <a:ea typeface="MS PGothic" charset="-128"/>
              </a:rPr>
              <a:t>liste</a:t>
            </a:r>
            <a:r>
              <a:rPr lang="en-US" altLang="it-IT" sz="2800" dirty="0" smtClean="0">
                <a:ea typeface="MS PGothic" charset="-128"/>
              </a:rPr>
              <a:t> diverse di </a:t>
            </a:r>
            <a:r>
              <a:rPr lang="en-US" altLang="it-IT" sz="2800" dirty="0" err="1" smtClean="0">
                <a:ea typeface="MS PGothic" charset="-128"/>
              </a:rPr>
              <a:t>condividere</a:t>
            </a:r>
            <a:r>
              <a:rPr lang="en-US" altLang="it-IT" sz="2800" dirty="0" smtClean="0">
                <a:ea typeface="MS PGothic" charset="-128"/>
              </a:rPr>
              <a:t> parte </a:t>
            </a:r>
            <a:r>
              <a:rPr lang="en-US" altLang="it-IT" sz="2800" dirty="0" err="1" smtClean="0">
                <a:ea typeface="MS PGothic" charset="-128"/>
              </a:rPr>
              <a:t>della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struttura</a:t>
            </a:r>
            <a:r>
              <a:rPr lang="en-US" altLang="it-IT" sz="2800" dirty="0" smtClean="0">
                <a:ea typeface="MS PGothic" charset="-128"/>
              </a:rPr>
              <a:t>, </a:t>
            </a:r>
            <a:r>
              <a:rPr lang="en-US" altLang="it-IT" sz="2800" dirty="0" err="1" smtClean="0">
                <a:ea typeface="MS PGothic" charset="-128"/>
              </a:rPr>
              <a:t>perché</a:t>
            </a:r>
            <a:r>
              <a:rPr lang="en-US" altLang="it-IT" sz="2800" dirty="0" smtClean="0">
                <a:ea typeface="MS PGothic" charset="-128"/>
              </a:rPr>
              <a:t> le </a:t>
            </a:r>
            <a:r>
              <a:rPr lang="en-US" altLang="it-IT" sz="2800" dirty="0" err="1" smtClean="0">
                <a:ea typeface="MS PGothic" charset="-128"/>
              </a:rPr>
              <a:t>operazioni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su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una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lista</a:t>
            </a:r>
            <a:r>
              <a:rPr lang="en-US" altLang="it-IT" sz="2800" dirty="0" smtClean="0">
                <a:ea typeface="MS PGothic" charset="-128"/>
              </a:rPr>
              <a:t> non </a:t>
            </a:r>
            <a:r>
              <a:rPr lang="en-US" altLang="it-IT" sz="2800" dirty="0" err="1" smtClean="0">
                <a:ea typeface="MS PGothic" charset="-128"/>
              </a:rPr>
              <a:t>producono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modifiche</a:t>
            </a:r>
            <a:r>
              <a:rPr lang="en-US" altLang="it-IT" sz="2800" dirty="0" smtClean="0">
                <a:ea typeface="MS PGothic" charset="-128"/>
              </a:rPr>
              <a:t> (</a:t>
            </a:r>
            <a:r>
              <a:rPr lang="en-US" altLang="it-IT" sz="2800" dirty="0" err="1" smtClean="0">
                <a:ea typeface="MS PGothic" charset="-128"/>
              </a:rPr>
              <a:t>interferenze</a:t>
            </a:r>
            <a:r>
              <a:rPr lang="en-US" altLang="it-IT" sz="2800" dirty="0" smtClean="0">
                <a:ea typeface="MS PGothic" charset="-128"/>
              </a:rPr>
              <a:t>) </a:t>
            </a:r>
            <a:r>
              <a:rPr lang="en-US" altLang="it-IT" sz="2800" dirty="0" err="1" smtClean="0">
                <a:ea typeface="MS PGothic" charset="-128"/>
              </a:rPr>
              <a:t>sull’altra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lista</a:t>
            </a:r>
            <a:endParaRPr lang="en-US" altLang="it-IT" sz="2800" dirty="0" smtClean="0">
              <a:ea typeface="MS PGothic" charset="-128"/>
            </a:endParaRPr>
          </a:p>
          <a:p>
            <a:r>
              <a:rPr lang="en-US" altLang="it-IT" sz="2800" dirty="0">
                <a:ea typeface="MS PGothic" charset="-128"/>
              </a:rPr>
              <a:t>Ad </a:t>
            </a:r>
            <a:r>
              <a:rPr lang="en-US" altLang="it-IT" sz="2800" dirty="0" err="1">
                <a:ea typeface="MS PGothic" charset="-128"/>
              </a:rPr>
              <a:t>esempio</a:t>
            </a:r>
            <a:r>
              <a:rPr lang="en-US" altLang="it-IT" sz="2800" dirty="0">
                <a:ea typeface="MS PGothic" charset="-128"/>
              </a:rPr>
              <a:t>, </a:t>
            </a:r>
            <a:r>
              <a:rPr lang="en-US" altLang="it-IT" sz="2800" dirty="0" err="1" smtClean="0">
                <a:ea typeface="MS PGothic" charset="-128"/>
              </a:rPr>
              <a:t>vediamo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cosa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>
                <a:ea typeface="MS PGothic" charset="-128"/>
              </a:rPr>
              <a:t>succede</a:t>
            </a:r>
            <a:r>
              <a:rPr lang="en-US" altLang="it-IT" sz="2800" dirty="0">
                <a:ea typeface="MS PGothic" charset="-128"/>
              </a:rPr>
              <a:t> </a:t>
            </a:r>
            <a:r>
              <a:rPr lang="en-US" altLang="it-IT" sz="2800" dirty="0" err="1">
                <a:ea typeface="MS PGothic" charset="-128"/>
              </a:rPr>
              <a:t>quando</a:t>
            </a:r>
            <a:r>
              <a:rPr lang="en-US" altLang="it-IT" sz="2800" dirty="0">
                <a:ea typeface="MS PGothic" charset="-128"/>
              </a:rPr>
              <a:t> in un </a:t>
            </a:r>
            <a:r>
              <a:rPr lang="en-US" altLang="it-IT" sz="2800" dirty="0" err="1">
                <a:ea typeface="MS PGothic" charset="-128"/>
              </a:rPr>
              <a:t>programma</a:t>
            </a:r>
            <a:r>
              <a:rPr lang="en-US" altLang="it-IT" sz="2800" dirty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scriviamo</a:t>
            </a:r>
            <a:r>
              <a:rPr lang="en-US" altLang="it-IT" sz="2800" dirty="0" smtClean="0">
                <a:ea typeface="MS PGothic" charset="-128"/>
              </a:rPr>
              <a:t> le </a:t>
            </a:r>
            <a:r>
              <a:rPr lang="en-US" altLang="it-IT" sz="2800" dirty="0" err="1" smtClean="0">
                <a:ea typeface="MS PGothic" charset="-128"/>
              </a:rPr>
              <a:t>seguenti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istruzioni</a:t>
            </a:r>
            <a:r>
              <a:rPr lang="en-US" altLang="it-IT" sz="2800" dirty="0" smtClean="0">
                <a:ea typeface="MS PGothic" charset="-128"/>
              </a:rPr>
              <a:t>:</a:t>
            </a:r>
          </a:p>
          <a:p>
            <a:pPr lvl="1"/>
            <a:r>
              <a:rPr lang="en-US" altLang="it-IT" sz="2400" dirty="0" smtClean="0">
                <a:ea typeface="MS PGothic" charset="-128"/>
              </a:rPr>
              <a:t>lst2 </a:t>
            </a:r>
            <a:r>
              <a:rPr lang="en-US" altLang="it-IT" sz="2400" dirty="0">
                <a:ea typeface="MS PGothic" charset="-128"/>
              </a:rPr>
              <a:t>= </a:t>
            </a:r>
            <a:r>
              <a:rPr lang="en-US" altLang="it-IT" sz="2400" dirty="0" err="1" smtClean="0">
                <a:ea typeface="MS PGothic" charset="-128"/>
              </a:rPr>
              <a:t>consList</a:t>
            </a:r>
            <a:r>
              <a:rPr lang="en-US" altLang="it-IT" sz="2400" dirty="0" smtClean="0">
                <a:ea typeface="MS PGothic" charset="-128"/>
              </a:rPr>
              <a:t>(e, lst1);</a:t>
            </a:r>
          </a:p>
          <a:p>
            <a:pPr lvl="1"/>
            <a:r>
              <a:rPr lang="en-US" altLang="it-IT" sz="2400" dirty="0" smtClean="0">
                <a:ea typeface="MS PGothic" charset="-128"/>
              </a:rPr>
              <a:t>lst3 = </a:t>
            </a:r>
            <a:r>
              <a:rPr lang="en-US" altLang="it-IT" sz="2400" dirty="0" err="1" smtClean="0">
                <a:ea typeface="MS PGothic" charset="-128"/>
              </a:rPr>
              <a:t>tailList</a:t>
            </a:r>
            <a:r>
              <a:rPr lang="en-US" altLang="it-IT" sz="2400" dirty="0" smtClean="0">
                <a:ea typeface="MS PGothic" charset="-128"/>
              </a:rPr>
              <a:t>(lst1);</a:t>
            </a:r>
            <a:endParaRPr lang="en-US" altLang="it-IT" sz="2400" dirty="0">
              <a:ea typeface="MS PGothic" charset="-128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endParaRPr lang="en-US" altLang="it-IT" sz="2400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50250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0082"/>
            <a:ext cx="9144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it-IT" altLang="it-IT" sz="4000" b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Implementazione libera </a:t>
            </a:r>
            <a:r>
              <a:rPr lang="it-IT" altLang="it-IT" sz="4000" b="1" dirty="0">
                <a:solidFill>
                  <a:srgbClr val="0070C0"/>
                </a:solidFill>
                <a:latin typeface="Arial" charset="0"/>
                <a:ea typeface="MS PGothic" charset="-128"/>
              </a:rPr>
              <a:t>da interferenze</a:t>
            </a:r>
          </a:p>
        </p:txBody>
      </p:sp>
      <p:sp>
        <p:nvSpPr>
          <p:cNvPr id="326698" name="Rectangle 42"/>
          <p:cNvSpPr>
            <a:spLocks noChangeAspect="1" noChangeArrowheads="1"/>
          </p:cNvSpPr>
          <p:nvPr/>
        </p:nvSpPr>
        <p:spPr bwMode="auto">
          <a:xfrm>
            <a:off x="2447925" y="1639888"/>
            <a:ext cx="404813" cy="366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26699" name="Group 43"/>
          <p:cNvGrpSpPr>
            <a:grpSpLocks noChangeAspect="1"/>
          </p:cNvGrpSpPr>
          <p:nvPr/>
        </p:nvGrpSpPr>
        <p:grpSpPr bwMode="auto">
          <a:xfrm>
            <a:off x="3352800" y="2017713"/>
            <a:ext cx="814388" cy="388937"/>
            <a:chOff x="196" y="1428"/>
            <a:chExt cx="1158" cy="531"/>
          </a:xfrm>
        </p:grpSpPr>
        <p:sp>
          <p:nvSpPr>
            <p:cNvPr id="326700" name="Rectangle 44"/>
            <p:cNvSpPr>
              <a:spLocks noChangeAspect="1" noChangeArrowheads="1"/>
            </p:cNvSpPr>
            <p:nvPr/>
          </p:nvSpPr>
          <p:spPr bwMode="auto">
            <a:xfrm>
              <a:off x="196" y="1428"/>
              <a:ext cx="578" cy="5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6701" name="Rectangle 45"/>
            <p:cNvSpPr>
              <a:spLocks noChangeAspect="1" noChangeArrowheads="1"/>
            </p:cNvSpPr>
            <p:nvPr/>
          </p:nvSpPr>
          <p:spPr bwMode="auto">
            <a:xfrm>
              <a:off x="776" y="1436"/>
              <a:ext cx="578" cy="5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26702" name="Group 46"/>
          <p:cNvGrpSpPr>
            <a:grpSpLocks noChangeAspect="1"/>
          </p:cNvGrpSpPr>
          <p:nvPr/>
        </p:nvGrpSpPr>
        <p:grpSpPr bwMode="auto">
          <a:xfrm>
            <a:off x="4819650" y="2024063"/>
            <a:ext cx="814388" cy="387350"/>
            <a:chOff x="196" y="1428"/>
            <a:chExt cx="1158" cy="531"/>
          </a:xfrm>
        </p:grpSpPr>
        <p:sp>
          <p:nvSpPr>
            <p:cNvPr id="326703" name="Rectangle 47"/>
            <p:cNvSpPr>
              <a:spLocks noChangeAspect="1" noChangeArrowheads="1"/>
            </p:cNvSpPr>
            <p:nvPr/>
          </p:nvSpPr>
          <p:spPr bwMode="auto">
            <a:xfrm>
              <a:off x="196" y="1428"/>
              <a:ext cx="578" cy="5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6704" name="Rectangle 48"/>
            <p:cNvSpPr>
              <a:spLocks noChangeAspect="1" noChangeArrowheads="1"/>
            </p:cNvSpPr>
            <p:nvPr/>
          </p:nvSpPr>
          <p:spPr bwMode="auto">
            <a:xfrm>
              <a:off x="776" y="1436"/>
              <a:ext cx="578" cy="5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26705" name="Group 49"/>
          <p:cNvGrpSpPr>
            <a:grpSpLocks noChangeAspect="1"/>
          </p:cNvGrpSpPr>
          <p:nvPr/>
        </p:nvGrpSpPr>
        <p:grpSpPr bwMode="auto">
          <a:xfrm>
            <a:off x="6261100" y="2017713"/>
            <a:ext cx="815975" cy="387350"/>
            <a:chOff x="196" y="1428"/>
            <a:chExt cx="1158" cy="531"/>
          </a:xfrm>
        </p:grpSpPr>
        <p:sp>
          <p:nvSpPr>
            <p:cNvPr id="326706" name="Rectangle 50"/>
            <p:cNvSpPr>
              <a:spLocks noChangeAspect="1" noChangeArrowheads="1"/>
            </p:cNvSpPr>
            <p:nvPr/>
          </p:nvSpPr>
          <p:spPr bwMode="auto">
            <a:xfrm>
              <a:off x="196" y="1428"/>
              <a:ext cx="578" cy="5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6707" name="Rectangle 51"/>
            <p:cNvSpPr>
              <a:spLocks noChangeAspect="1" noChangeArrowheads="1"/>
            </p:cNvSpPr>
            <p:nvPr/>
          </p:nvSpPr>
          <p:spPr bwMode="auto">
            <a:xfrm>
              <a:off x="776" y="1436"/>
              <a:ext cx="578" cy="5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26708" name="Group 52"/>
          <p:cNvGrpSpPr>
            <a:grpSpLocks noChangeAspect="1"/>
          </p:cNvGrpSpPr>
          <p:nvPr/>
        </p:nvGrpSpPr>
        <p:grpSpPr bwMode="auto">
          <a:xfrm>
            <a:off x="7713663" y="2024063"/>
            <a:ext cx="814388" cy="387350"/>
            <a:chOff x="196" y="1428"/>
            <a:chExt cx="1158" cy="531"/>
          </a:xfrm>
        </p:grpSpPr>
        <p:sp>
          <p:nvSpPr>
            <p:cNvPr id="326709" name="Rectangle 53"/>
            <p:cNvSpPr>
              <a:spLocks noChangeAspect="1" noChangeArrowheads="1"/>
            </p:cNvSpPr>
            <p:nvPr/>
          </p:nvSpPr>
          <p:spPr bwMode="auto">
            <a:xfrm>
              <a:off x="196" y="1428"/>
              <a:ext cx="578" cy="5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6710" name="Rectangle 54"/>
            <p:cNvSpPr>
              <a:spLocks noChangeAspect="1" noChangeArrowheads="1"/>
            </p:cNvSpPr>
            <p:nvPr/>
          </p:nvSpPr>
          <p:spPr bwMode="auto">
            <a:xfrm>
              <a:off x="776" y="1436"/>
              <a:ext cx="578" cy="5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26712" name="Line 56"/>
          <p:cNvSpPr>
            <a:spLocks noChangeAspect="1" noChangeShapeType="1"/>
          </p:cNvSpPr>
          <p:nvPr/>
        </p:nvSpPr>
        <p:spPr bwMode="auto">
          <a:xfrm>
            <a:off x="3979863" y="2214563"/>
            <a:ext cx="839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26713" name="Line 57"/>
          <p:cNvSpPr>
            <a:spLocks noChangeAspect="1" noChangeShapeType="1"/>
          </p:cNvSpPr>
          <p:nvPr/>
        </p:nvSpPr>
        <p:spPr bwMode="auto">
          <a:xfrm>
            <a:off x="5407025" y="2265363"/>
            <a:ext cx="839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26714" name="Line 58"/>
          <p:cNvSpPr>
            <a:spLocks noChangeAspect="1" noChangeShapeType="1"/>
          </p:cNvSpPr>
          <p:nvPr/>
        </p:nvSpPr>
        <p:spPr bwMode="auto">
          <a:xfrm>
            <a:off x="6869113" y="2214563"/>
            <a:ext cx="839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26720" name="Text Box 64"/>
          <p:cNvSpPr txBox="1">
            <a:spLocks noChangeAspect="1" noChangeArrowheads="1"/>
          </p:cNvSpPr>
          <p:nvPr/>
        </p:nvSpPr>
        <p:spPr bwMode="auto">
          <a:xfrm>
            <a:off x="4778375" y="2025650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sz="2000"/>
              <a:t>el2</a:t>
            </a:r>
          </a:p>
        </p:txBody>
      </p:sp>
      <p:sp>
        <p:nvSpPr>
          <p:cNvPr id="326721" name="Text Box 65"/>
          <p:cNvSpPr txBox="1">
            <a:spLocks noChangeAspect="1" noChangeArrowheads="1"/>
          </p:cNvSpPr>
          <p:nvPr/>
        </p:nvSpPr>
        <p:spPr bwMode="auto">
          <a:xfrm>
            <a:off x="5127625" y="2017713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it-IT" altLang="it-IT" sz="1600"/>
          </a:p>
        </p:txBody>
      </p:sp>
      <p:sp>
        <p:nvSpPr>
          <p:cNvPr id="326722" name="Text Box 66"/>
          <p:cNvSpPr txBox="1">
            <a:spLocks noChangeAspect="1" noChangeArrowheads="1"/>
          </p:cNvSpPr>
          <p:nvPr/>
        </p:nvSpPr>
        <p:spPr bwMode="auto">
          <a:xfrm>
            <a:off x="3341347" y="1994389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sz="2000" dirty="0"/>
              <a:t>el6</a:t>
            </a:r>
          </a:p>
        </p:txBody>
      </p:sp>
      <p:sp>
        <p:nvSpPr>
          <p:cNvPr id="326723" name="Text Box 67"/>
          <p:cNvSpPr txBox="1">
            <a:spLocks noChangeAspect="1" noChangeArrowheads="1"/>
          </p:cNvSpPr>
          <p:nvPr/>
        </p:nvSpPr>
        <p:spPr bwMode="auto">
          <a:xfrm>
            <a:off x="6215063" y="2016125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sz="2000"/>
              <a:t>el3</a:t>
            </a:r>
          </a:p>
        </p:txBody>
      </p:sp>
      <p:sp>
        <p:nvSpPr>
          <p:cNvPr id="326724" name="Text Box 68"/>
          <p:cNvSpPr txBox="1">
            <a:spLocks noChangeAspect="1" noChangeArrowheads="1"/>
          </p:cNvSpPr>
          <p:nvPr/>
        </p:nvSpPr>
        <p:spPr bwMode="auto">
          <a:xfrm>
            <a:off x="7643813" y="2038350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sz="2000" dirty="0"/>
              <a:t>el8</a:t>
            </a:r>
          </a:p>
        </p:txBody>
      </p:sp>
      <p:sp>
        <p:nvSpPr>
          <p:cNvPr id="326725" name="Rectangle 69"/>
          <p:cNvSpPr>
            <a:spLocks noChangeArrowheads="1"/>
          </p:cNvSpPr>
          <p:nvPr/>
        </p:nvSpPr>
        <p:spPr bwMode="auto">
          <a:xfrm>
            <a:off x="1861287" y="1557218"/>
            <a:ext cx="5533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smtClean="0"/>
              <a:t>lst1</a:t>
            </a:r>
            <a:endParaRPr lang="it-IT" altLang="it-IT" sz="2000" dirty="0"/>
          </a:p>
        </p:txBody>
      </p:sp>
      <p:sp>
        <p:nvSpPr>
          <p:cNvPr id="326730" name="Line 74"/>
          <p:cNvSpPr>
            <a:spLocks noChangeShapeType="1"/>
          </p:cNvSpPr>
          <p:nvPr/>
        </p:nvSpPr>
        <p:spPr bwMode="auto">
          <a:xfrm>
            <a:off x="2724150" y="1854200"/>
            <a:ext cx="55245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grpSp>
        <p:nvGrpSpPr>
          <p:cNvPr id="6" name="Gruppo 5"/>
          <p:cNvGrpSpPr/>
          <p:nvPr/>
        </p:nvGrpSpPr>
        <p:grpSpPr>
          <a:xfrm>
            <a:off x="711541" y="3930650"/>
            <a:ext cx="2603159" cy="514350"/>
            <a:chOff x="711541" y="3930650"/>
            <a:chExt cx="2603159" cy="514350"/>
          </a:xfrm>
        </p:grpSpPr>
        <p:sp>
          <p:nvSpPr>
            <p:cNvPr id="326794" name="Rectangle 138"/>
            <p:cNvSpPr>
              <a:spLocks noChangeAspect="1" noChangeArrowheads="1"/>
            </p:cNvSpPr>
            <p:nvPr/>
          </p:nvSpPr>
          <p:spPr bwMode="auto">
            <a:xfrm>
              <a:off x="1343025" y="4040188"/>
              <a:ext cx="404813" cy="366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6795" name="Rectangle 139"/>
            <p:cNvSpPr>
              <a:spLocks noChangeArrowheads="1"/>
            </p:cNvSpPr>
            <p:nvPr/>
          </p:nvSpPr>
          <p:spPr bwMode="auto">
            <a:xfrm>
              <a:off x="711541" y="4035425"/>
              <a:ext cx="5533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 dirty="0" smtClean="0"/>
                <a:t>lst2</a:t>
              </a:r>
              <a:endParaRPr lang="it-IT" altLang="it-IT" sz="2000" dirty="0"/>
            </a:p>
          </p:txBody>
        </p:sp>
        <p:sp>
          <p:nvSpPr>
            <p:cNvPr id="326797" name="Line 141"/>
            <p:cNvSpPr>
              <a:spLocks noChangeShapeType="1"/>
            </p:cNvSpPr>
            <p:nvPr/>
          </p:nvSpPr>
          <p:spPr bwMode="auto">
            <a:xfrm>
              <a:off x="1581150" y="4216400"/>
              <a:ext cx="704850" cy="38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grpSp>
          <p:nvGrpSpPr>
            <p:cNvPr id="326800" name="Group 144"/>
            <p:cNvGrpSpPr>
              <a:grpSpLocks noChangeAspect="1"/>
            </p:cNvGrpSpPr>
            <p:nvPr/>
          </p:nvGrpSpPr>
          <p:grpSpPr bwMode="auto">
            <a:xfrm>
              <a:off x="2305050" y="4056063"/>
              <a:ext cx="814388" cy="388937"/>
              <a:chOff x="196" y="1428"/>
              <a:chExt cx="1158" cy="531"/>
            </a:xfrm>
          </p:grpSpPr>
          <p:sp>
            <p:nvSpPr>
              <p:cNvPr id="326801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6802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sp>
          <p:nvSpPr>
            <p:cNvPr id="326803" name="Text Box 147"/>
            <p:cNvSpPr txBox="1">
              <a:spLocks noChangeAspect="1" noChangeArrowheads="1"/>
            </p:cNvSpPr>
            <p:nvPr/>
          </p:nvSpPr>
          <p:spPr bwMode="auto">
            <a:xfrm>
              <a:off x="2258263" y="4017962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 dirty="0"/>
                <a:t>el7</a:t>
              </a:r>
            </a:p>
          </p:txBody>
        </p:sp>
        <p:sp>
          <p:nvSpPr>
            <p:cNvPr id="326804" name="Line 148"/>
            <p:cNvSpPr>
              <a:spLocks noChangeShapeType="1"/>
            </p:cNvSpPr>
            <p:nvPr/>
          </p:nvSpPr>
          <p:spPr bwMode="auto">
            <a:xfrm flipV="1">
              <a:off x="2990850" y="3930650"/>
              <a:ext cx="323850" cy="32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571875" y="4951657"/>
            <a:ext cx="1362075" cy="801443"/>
            <a:chOff x="3571875" y="4951657"/>
            <a:chExt cx="1362075" cy="801443"/>
          </a:xfrm>
        </p:grpSpPr>
        <p:sp>
          <p:nvSpPr>
            <p:cNvPr id="326847" name="Rectangle 191"/>
            <p:cNvSpPr>
              <a:spLocks noChangeAspect="1" noChangeArrowheads="1"/>
            </p:cNvSpPr>
            <p:nvPr/>
          </p:nvSpPr>
          <p:spPr bwMode="auto">
            <a:xfrm>
              <a:off x="3571875" y="5138738"/>
              <a:ext cx="404813" cy="366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6873" name="Rectangle 217"/>
            <p:cNvSpPr>
              <a:spLocks noChangeArrowheads="1"/>
            </p:cNvSpPr>
            <p:nvPr/>
          </p:nvSpPr>
          <p:spPr bwMode="auto">
            <a:xfrm>
              <a:off x="4025900" y="4951657"/>
              <a:ext cx="5533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 dirty="0" smtClean="0"/>
                <a:t>lst3</a:t>
              </a:r>
              <a:endParaRPr lang="it-IT" altLang="it-IT" sz="2000" dirty="0"/>
            </a:p>
          </p:txBody>
        </p:sp>
        <p:sp>
          <p:nvSpPr>
            <p:cNvPr id="326876" name="Line 220"/>
            <p:cNvSpPr>
              <a:spLocks noChangeShapeType="1"/>
            </p:cNvSpPr>
            <p:nvPr/>
          </p:nvSpPr>
          <p:spPr bwMode="auto">
            <a:xfrm>
              <a:off x="3810000" y="5334000"/>
              <a:ext cx="1123950" cy="419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</p:grpSp>
      <p:sp>
        <p:nvSpPr>
          <p:cNvPr id="2" name="Rettangolo 1"/>
          <p:cNvSpPr/>
          <p:nvPr/>
        </p:nvSpPr>
        <p:spPr>
          <a:xfrm>
            <a:off x="310747" y="2593856"/>
            <a:ext cx="27095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it-IT" sz="2000" b="1" dirty="0">
                <a:solidFill>
                  <a:srgbClr val="A84643"/>
                </a:solidFill>
                <a:latin typeface="+mn-lt"/>
              </a:rPr>
              <a:t>lst2 = </a:t>
            </a:r>
            <a:r>
              <a:rPr lang="en-US" altLang="it-IT" sz="2000" b="1" dirty="0" err="1" smtClean="0">
                <a:solidFill>
                  <a:srgbClr val="A84643"/>
                </a:solidFill>
                <a:latin typeface="+mn-lt"/>
              </a:rPr>
              <a:t>consList</a:t>
            </a:r>
            <a:r>
              <a:rPr lang="en-US" altLang="it-IT" sz="2000" b="1" dirty="0" smtClean="0">
                <a:solidFill>
                  <a:srgbClr val="A84643"/>
                </a:solidFill>
                <a:latin typeface="+mn-lt"/>
              </a:rPr>
              <a:t>(el7, </a:t>
            </a:r>
            <a:r>
              <a:rPr lang="en-US" altLang="it-IT" sz="2000" b="1" dirty="0">
                <a:solidFill>
                  <a:srgbClr val="A84643"/>
                </a:solidFill>
                <a:latin typeface="+mn-lt"/>
              </a:rPr>
              <a:t>lst1);</a:t>
            </a:r>
            <a:endParaRPr lang="it-IT" sz="2000" b="1" dirty="0">
              <a:solidFill>
                <a:srgbClr val="A84643"/>
              </a:solidFill>
              <a:latin typeface="+mn-lt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352839" y="4738872"/>
            <a:ext cx="21552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 lvl="1"/>
            <a:r>
              <a:rPr lang="en-US" altLang="it-IT" sz="2000" b="1" dirty="0">
                <a:solidFill>
                  <a:srgbClr val="A84643"/>
                </a:solidFill>
                <a:latin typeface="+mn-lt"/>
              </a:rPr>
              <a:t>lst3 = </a:t>
            </a:r>
            <a:r>
              <a:rPr lang="en-US" altLang="it-IT" sz="2000" b="1" dirty="0" err="1">
                <a:solidFill>
                  <a:srgbClr val="A84643"/>
                </a:solidFill>
                <a:latin typeface="+mn-lt"/>
              </a:rPr>
              <a:t>tailList</a:t>
            </a:r>
            <a:r>
              <a:rPr lang="en-US" altLang="it-IT" sz="2000" b="1" dirty="0">
                <a:solidFill>
                  <a:srgbClr val="A84643"/>
                </a:solidFill>
                <a:latin typeface="+mn-lt"/>
              </a:rPr>
              <a:t>(lst1);</a:t>
            </a:r>
          </a:p>
        </p:txBody>
      </p:sp>
      <p:grpSp>
        <p:nvGrpSpPr>
          <p:cNvPr id="9" name="Gruppo 8"/>
          <p:cNvGrpSpPr/>
          <p:nvPr/>
        </p:nvGrpSpPr>
        <p:grpSpPr>
          <a:xfrm>
            <a:off x="753632" y="6057900"/>
            <a:ext cx="2656318" cy="514350"/>
            <a:chOff x="753632" y="6057900"/>
            <a:chExt cx="2656318" cy="514350"/>
          </a:xfrm>
        </p:grpSpPr>
        <p:sp>
          <p:nvSpPr>
            <p:cNvPr id="326874" name="Rectangle 218"/>
            <p:cNvSpPr>
              <a:spLocks noChangeAspect="1" noChangeArrowheads="1"/>
            </p:cNvSpPr>
            <p:nvPr/>
          </p:nvSpPr>
          <p:spPr bwMode="auto">
            <a:xfrm>
              <a:off x="1438275" y="6167438"/>
              <a:ext cx="404813" cy="366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6875" name="Rectangle 219"/>
            <p:cNvSpPr>
              <a:spLocks noChangeArrowheads="1"/>
            </p:cNvSpPr>
            <p:nvPr/>
          </p:nvSpPr>
          <p:spPr bwMode="auto">
            <a:xfrm>
              <a:off x="753632" y="6164263"/>
              <a:ext cx="5533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 smtClean="0"/>
                <a:t>lst2</a:t>
              </a:r>
              <a:endParaRPr lang="it-IT" altLang="it-IT" sz="2000" dirty="0"/>
            </a:p>
          </p:txBody>
        </p:sp>
        <p:sp>
          <p:nvSpPr>
            <p:cNvPr id="326877" name="Line 221"/>
            <p:cNvSpPr>
              <a:spLocks noChangeShapeType="1"/>
            </p:cNvSpPr>
            <p:nvPr/>
          </p:nvSpPr>
          <p:spPr bwMode="auto">
            <a:xfrm>
              <a:off x="1676400" y="6343650"/>
              <a:ext cx="704850" cy="38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26880" name="Rectangle 224"/>
            <p:cNvSpPr>
              <a:spLocks noChangeAspect="1" noChangeArrowheads="1"/>
            </p:cNvSpPr>
            <p:nvPr/>
          </p:nvSpPr>
          <p:spPr bwMode="auto">
            <a:xfrm>
              <a:off x="2400300" y="6183313"/>
              <a:ext cx="406491" cy="3830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6881" name="Rectangle 225"/>
            <p:cNvSpPr>
              <a:spLocks noChangeAspect="1" noChangeArrowheads="1"/>
            </p:cNvSpPr>
            <p:nvPr/>
          </p:nvSpPr>
          <p:spPr bwMode="auto">
            <a:xfrm>
              <a:off x="2808197" y="6189173"/>
              <a:ext cx="406491" cy="3830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6882" name="Text Box 226"/>
            <p:cNvSpPr txBox="1">
              <a:spLocks noChangeAspect="1" noChangeArrowheads="1"/>
            </p:cNvSpPr>
            <p:nvPr/>
          </p:nvSpPr>
          <p:spPr bwMode="auto">
            <a:xfrm>
              <a:off x="2402590" y="6136103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 dirty="0"/>
                <a:t>el7</a:t>
              </a:r>
            </a:p>
          </p:txBody>
        </p:sp>
        <p:sp>
          <p:nvSpPr>
            <p:cNvPr id="326883" name="Line 227"/>
            <p:cNvSpPr>
              <a:spLocks noChangeShapeType="1"/>
            </p:cNvSpPr>
            <p:nvPr/>
          </p:nvSpPr>
          <p:spPr bwMode="auto">
            <a:xfrm flipV="1">
              <a:off x="3086100" y="6057900"/>
              <a:ext cx="323850" cy="32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</p:grpSp>
      <p:cxnSp>
        <p:nvCxnSpPr>
          <p:cNvPr id="10" name="Connettore 1 9"/>
          <p:cNvCxnSpPr/>
          <p:nvPr/>
        </p:nvCxnSpPr>
        <p:spPr>
          <a:xfrm flipV="1">
            <a:off x="8197623" y="2132717"/>
            <a:ext cx="254364" cy="212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uppo 10"/>
          <p:cNvGrpSpPr/>
          <p:nvPr/>
        </p:nvGrpSpPr>
        <p:grpSpPr>
          <a:xfrm>
            <a:off x="1963737" y="3164592"/>
            <a:ext cx="6602413" cy="870833"/>
            <a:chOff x="1963737" y="3164592"/>
            <a:chExt cx="6602413" cy="870833"/>
          </a:xfrm>
        </p:grpSpPr>
        <p:sp>
          <p:nvSpPr>
            <p:cNvPr id="326790" name="Text Box 134"/>
            <p:cNvSpPr txBox="1">
              <a:spLocks noChangeAspect="1" noChangeArrowheads="1"/>
            </p:cNvSpPr>
            <p:nvPr/>
          </p:nvSpPr>
          <p:spPr bwMode="auto">
            <a:xfrm>
              <a:off x="3359149" y="3579812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el6</a:t>
              </a:r>
            </a:p>
          </p:txBody>
        </p:sp>
        <p:sp>
          <p:nvSpPr>
            <p:cNvPr id="326791" name="Text Box 135"/>
            <p:cNvSpPr txBox="1">
              <a:spLocks noChangeAspect="1" noChangeArrowheads="1"/>
            </p:cNvSpPr>
            <p:nvPr/>
          </p:nvSpPr>
          <p:spPr bwMode="auto">
            <a:xfrm>
              <a:off x="6253163" y="3616325"/>
              <a:ext cx="4937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el3</a:t>
              </a:r>
            </a:p>
          </p:txBody>
        </p:sp>
        <p:grpSp>
          <p:nvGrpSpPr>
            <p:cNvPr id="5" name="Gruppo 4"/>
            <p:cNvGrpSpPr/>
            <p:nvPr/>
          </p:nvGrpSpPr>
          <p:grpSpPr>
            <a:xfrm>
              <a:off x="1963737" y="3164592"/>
              <a:ext cx="6602413" cy="870833"/>
              <a:chOff x="1963737" y="3164592"/>
              <a:chExt cx="6602413" cy="870833"/>
            </a:xfrm>
          </p:grpSpPr>
          <p:sp>
            <p:nvSpPr>
              <p:cNvPr id="326766" name="Rectangle 110"/>
              <p:cNvSpPr>
                <a:spLocks noChangeAspect="1" noChangeArrowheads="1"/>
              </p:cNvSpPr>
              <p:nvPr/>
            </p:nvSpPr>
            <p:spPr bwMode="auto">
              <a:xfrm>
                <a:off x="2486025" y="3240088"/>
                <a:ext cx="404813" cy="3667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grpSp>
            <p:nvGrpSpPr>
              <p:cNvPr id="326768" name="Group 112"/>
              <p:cNvGrpSpPr>
                <a:grpSpLocks noChangeAspect="1"/>
              </p:cNvGrpSpPr>
              <p:nvPr/>
            </p:nvGrpSpPr>
            <p:grpSpPr bwMode="auto">
              <a:xfrm>
                <a:off x="3390900" y="3617913"/>
                <a:ext cx="814388" cy="388937"/>
                <a:chOff x="196" y="1428"/>
                <a:chExt cx="1158" cy="531"/>
              </a:xfrm>
            </p:grpSpPr>
            <p:sp>
              <p:nvSpPr>
                <p:cNvPr id="326769" name="Rectangle 113"/>
                <p:cNvSpPr>
                  <a:spLocks noChangeAspect="1" noChangeArrowheads="1"/>
                </p:cNvSpPr>
                <p:nvPr/>
              </p:nvSpPr>
              <p:spPr bwMode="auto">
                <a:xfrm>
                  <a:off x="196" y="1428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326770" name="Rectangle 114"/>
                <p:cNvSpPr>
                  <a:spLocks noChangeAspect="1" noChangeArrowheads="1"/>
                </p:cNvSpPr>
                <p:nvPr/>
              </p:nvSpPr>
              <p:spPr bwMode="auto">
                <a:xfrm>
                  <a:off x="776" y="1436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grpSp>
            <p:nvGrpSpPr>
              <p:cNvPr id="326771" name="Group 115"/>
              <p:cNvGrpSpPr>
                <a:grpSpLocks noChangeAspect="1"/>
              </p:cNvGrpSpPr>
              <p:nvPr/>
            </p:nvGrpSpPr>
            <p:grpSpPr bwMode="auto">
              <a:xfrm>
                <a:off x="4857750" y="3624263"/>
                <a:ext cx="814388" cy="387350"/>
                <a:chOff x="196" y="1428"/>
                <a:chExt cx="1158" cy="531"/>
              </a:xfrm>
            </p:grpSpPr>
            <p:sp>
              <p:nvSpPr>
                <p:cNvPr id="326772" name="Rectangle 116"/>
                <p:cNvSpPr>
                  <a:spLocks noChangeAspect="1" noChangeArrowheads="1"/>
                </p:cNvSpPr>
                <p:nvPr/>
              </p:nvSpPr>
              <p:spPr bwMode="auto">
                <a:xfrm>
                  <a:off x="196" y="1428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326773" name="Rectangle 117"/>
                <p:cNvSpPr>
                  <a:spLocks noChangeAspect="1" noChangeArrowheads="1"/>
                </p:cNvSpPr>
                <p:nvPr/>
              </p:nvSpPr>
              <p:spPr bwMode="auto">
                <a:xfrm>
                  <a:off x="776" y="1436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grpSp>
            <p:nvGrpSpPr>
              <p:cNvPr id="326774" name="Group 118"/>
              <p:cNvGrpSpPr>
                <a:grpSpLocks noChangeAspect="1"/>
              </p:cNvGrpSpPr>
              <p:nvPr/>
            </p:nvGrpSpPr>
            <p:grpSpPr bwMode="auto">
              <a:xfrm>
                <a:off x="6299200" y="3617913"/>
                <a:ext cx="815975" cy="387350"/>
                <a:chOff x="196" y="1428"/>
                <a:chExt cx="1158" cy="531"/>
              </a:xfrm>
            </p:grpSpPr>
            <p:sp>
              <p:nvSpPr>
                <p:cNvPr id="326775" name="Rectangle 119"/>
                <p:cNvSpPr>
                  <a:spLocks noChangeAspect="1" noChangeArrowheads="1"/>
                </p:cNvSpPr>
                <p:nvPr/>
              </p:nvSpPr>
              <p:spPr bwMode="auto">
                <a:xfrm>
                  <a:off x="196" y="1428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326776" name="Rectangle 120"/>
                <p:cNvSpPr>
                  <a:spLocks noChangeAspect="1" noChangeArrowheads="1"/>
                </p:cNvSpPr>
                <p:nvPr/>
              </p:nvSpPr>
              <p:spPr bwMode="auto">
                <a:xfrm>
                  <a:off x="776" y="1436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grpSp>
            <p:nvGrpSpPr>
              <p:cNvPr id="326777" name="Group 121"/>
              <p:cNvGrpSpPr>
                <a:grpSpLocks noChangeAspect="1"/>
              </p:cNvGrpSpPr>
              <p:nvPr/>
            </p:nvGrpSpPr>
            <p:grpSpPr bwMode="auto">
              <a:xfrm>
                <a:off x="7751763" y="3624263"/>
                <a:ext cx="814387" cy="387350"/>
                <a:chOff x="196" y="1428"/>
                <a:chExt cx="1158" cy="531"/>
              </a:xfrm>
            </p:grpSpPr>
            <p:sp>
              <p:nvSpPr>
                <p:cNvPr id="326778" name="Rectangle 122"/>
                <p:cNvSpPr>
                  <a:spLocks noChangeAspect="1" noChangeArrowheads="1"/>
                </p:cNvSpPr>
                <p:nvPr/>
              </p:nvSpPr>
              <p:spPr bwMode="auto">
                <a:xfrm>
                  <a:off x="196" y="1428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326779" name="Rectangle 123"/>
                <p:cNvSpPr>
                  <a:spLocks noChangeAspect="1" noChangeArrowheads="1"/>
                </p:cNvSpPr>
                <p:nvPr/>
              </p:nvSpPr>
              <p:spPr bwMode="auto">
                <a:xfrm>
                  <a:off x="776" y="1436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sp>
            <p:nvSpPr>
              <p:cNvPr id="326780" name="Line 124"/>
              <p:cNvSpPr>
                <a:spLocks noChangeAspect="1" noChangeShapeType="1"/>
              </p:cNvSpPr>
              <p:nvPr/>
            </p:nvSpPr>
            <p:spPr bwMode="auto">
              <a:xfrm>
                <a:off x="4017963" y="3814763"/>
                <a:ext cx="83978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6781" name="Line 125"/>
              <p:cNvSpPr>
                <a:spLocks noChangeAspect="1" noChangeShapeType="1"/>
              </p:cNvSpPr>
              <p:nvPr/>
            </p:nvSpPr>
            <p:spPr bwMode="auto">
              <a:xfrm>
                <a:off x="5445125" y="3865563"/>
                <a:ext cx="8397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6782" name="Line 126"/>
              <p:cNvSpPr>
                <a:spLocks noChangeAspect="1" noChangeShapeType="1"/>
              </p:cNvSpPr>
              <p:nvPr/>
            </p:nvSpPr>
            <p:spPr bwMode="auto">
              <a:xfrm>
                <a:off x="6907213" y="3814763"/>
                <a:ext cx="83978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6788" name="Text Box 132"/>
              <p:cNvSpPr txBox="1">
                <a:spLocks noChangeAspect="1" noChangeArrowheads="1"/>
              </p:cNvSpPr>
              <p:nvPr/>
            </p:nvSpPr>
            <p:spPr bwMode="auto">
              <a:xfrm>
                <a:off x="4816475" y="3625850"/>
                <a:ext cx="49371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sz="2000"/>
                  <a:t>el2</a:t>
                </a:r>
              </a:p>
            </p:txBody>
          </p:sp>
          <p:sp>
            <p:nvSpPr>
              <p:cNvPr id="326792" name="Text Box 136"/>
              <p:cNvSpPr txBox="1">
                <a:spLocks noChangeAspect="1" noChangeArrowheads="1"/>
              </p:cNvSpPr>
              <p:nvPr/>
            </p:nvSpPr>
            <p:spPr bwMode="auto">
              <a:xfrm>
                <a:off x="7681913" y="3638550"/>
                <a:ext cx="493712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sz="2000"/>
                  <a:t>el8</a:t>
                </a:r>
              </a:p>
            </p:txBody>
          </p:sp>
          <p:sp>
            <p:nvSpPr>
              <p:cNvPr id="326793" name="Rectangle 137"/>
              <p:cNvSpPr>
                <a:spLocks noChangeArrowheads="1"/>
              </p:cNvSpPr>
              <p:nvPr/>
            </p:nvSpPr>
            <p:spPr bwMode="auto">
              <a:xfrm flipH="1">
                <a:off x="1963737" y="3164592"/>
                <a:ext cx="60483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it-IT" altLang="it-IT" sz="2000" dirty="0" smtClean="0"/>
                  <a:t>lst1</a:t>
                </a:r>
                <a:endParaRPr lang="it-IT" altLang="it-IT" sz="2000" dirty="0"/>
              </a:p>
            </p:txBody>
          </p:sp>
          <p:sp>
            <p:nvSpPr>
              <p:cNvPr id="326796" name="Line 140"/>
              <p:cNvSpPr>
                <a:spLocks noChangeShapeType="1"/>
              </p:cNvSpPr>
              <p:nvPr/>
            </p:nvSpPr>
            <p:spPr bwMode="auto">
              <a:xfrm>
                <a:off x="2762250" y="3454400"/>
                <a:ext cx="552450" cy="3238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cxnSp>
            <p:nvCxnSpPr>
              <p:cNvPr id="115" name="Connettore 1 114"/>
              <p:cNvCxnSpPr/>
              <p:nvPr/>
            </p:nvCxnSpPr>
            <p:spPr>
              <a:xfrm flipV="1">
                <a:off x="8235723" y="3730594"/>
                <a:ext cx="254364" cy="2127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uppo 11"/>
          <p:cNvGrpSpPr/>
          <p:nvPr/>
        </p:nvGrpSpPr>
        <p:grpSpPr>
          <a:xfrm>
            <a:off x="2078037" y="5272302"/>
            <a:ext cx="6583363" cy="890373"/>
            <a:chOff x="2078037" y="5272302"/>
            <a:chExt cx="6583363" cy="890373"/>
          </a:xfrm>
        </p:grpSpPr>
        <p:sp>
          <p:nvSpPr>
            <p:cNvPr id="326870" name="Text Box 214"/>
            <p:cNvSpPr txBox="1">
              <a:spLocks noChangeAspect="1" noChangeArrowheads="1"/>
            </p:cNvSpPr>
            <p:nvPr/>
          </p:nvSpPr>
          <p:spPr bwMode="auto">
            <a:xfrm>
              <a:off x="3482249" y="5706268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 dirty="0"/>
                <a:t>el6</a:t>
              </a:r>
            </a:p>
          </p:txBody>
        </p:sp>
        <p:grpSp>
          <p:nvGrpSpPr>
            <p:cNvPr id="7" name="Gruppo 6"/>
            <p:cNvGrpSpPr/>
            <p:nvPr/>
          </p:nvGrpSpPr>
          <p:grpSpPr>
            <a:xfrm>
              <a:off x="2078037" y="5272302"/>
              <a:ext cx="6583363" cy="890373"/>
              <a:chOff x="2078037" y="5272302"/>
              <a:chExt cx="6583363" cy="890373"/>
            </a:xfrm>
          </p:grpSpPr>
          <p:grpSp>
            <p:nvGrpSpPr>
              <p:cNvPr id="326848" name="Group 192"/>
              <p:cNvGrpSpPr>
                <a:grpSpLocks noChangeAspect="1"/>
              </p:cNvGrpSpPr>
              <p:nvPr/>
            </p:nvGrpSpPr>
            <p:grpSpPr bwMode="auto">
              <a:xfrm>
                <a:off x="3486150" y="5745163"/>
                <a:ext cx="814388" cy="388937"/>
                <a:chOff x="196" y="1428"/>
                <a:chExt cx="1158" cy="531"/>
              </a:xfrm>
            </p:grpSpPr>
            <p:sp>
              <p:nvSpPr>
                <p:cNvPr id="326849" name="Rectangle 193"/>
                <p:cNvSpPr>
                  <a:spLocks noChangeAspect="1" noChangeArrowheads="1"/>
                </p:cNvSpPr>
                <p:nvPr/>
              </p:nvSpPr>
              <p:spPr bwMode="auto">
                <a:xfrm>
                  <a:off x="196" y="1428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326850" name="Rectangle 194"/>
                <p:cNvSpPr>
                  <a:spLocks noChangeAspect="1" noChangeArrowheads="1"/>
                </p:cNvSpPr>
                <p:nvPr/>
              </p:nvSpPr>
              <p:spPr bwMode="auto">
                <a:xfrm>
                  <a:off x="776" y="1436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grpSp>
            <p:nvGrpSpPr>
              <p:cNvPr id="326851" name="Group 195"/>
              <p:cNvGrpSpPr>
                <a:grpSpLocks noChangeAspect="1"/>
              </p:cNvGrpSpPr>
              <p:nvPr/>
            </p:nvGrpSpPr>
            <p:grpSpPr bwMode="auto">
              <a:xfrm>
                <a:off x="4953000" y="5751513"/>
                <a:ext cx="814388" cy="387350"/>
                <a:chOff x="196" y="1428"/>
                <a:chExt cx="1158" cy="531"/>
              </a:xfrm>
            </p:grpSpPr>
            <p:sp>
              <p:nvSpPr>
                <p:cNvPr id="326852" name="Rectangle 196"/>
                <p:cNvSpPr>
                  <a:spLocks noChangeAspect="1" noChangeArrowheads="1"/>
                </p:cNvSpPr>
                <p:nvPr/>
              </p:nvSpPr>
              <p:spPr bwMode="auto">
                <a:xfrm>
                  <a:off x="196" y="1428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326853" name="Rectangle 197"/>
                <p:cNvSpPr>
                  <a:spLocks noChangeAspect="1" noChangeArrowheads="1"/>
                </p:cNvSpPr>
                <p:nvPr/>
              </p:nvSpPr>
              <p:spPr bwMode="auto">
                <a:xfrm>
                  <a:off x="776" y="1436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grpSp>
            <p:nvGrpSpPr>
              <p:cNvPr id="326854" name="Group 198"/>
              <p:cNvGrpSpPr>
                <a:grpSpLocks noChangeAspect="1"/>
              </p:cNvGrpSpPr>
              <p:nvPr/>
            </p:nvGrpSpPr>
            <p:grpSpPr bwMode="auto">
              <a:xfrm>
                <a:off x="6394450" y="5745163"/>
                <a:ext cx="815975" cy="387350"/>
                <a:chOff x="196" y="1428"/>
                <a:chExt cx="1158" cy="531"/>
              </a:xfrm>
            </p:grpSpPr>
            <p:sp>
              <p:nvSpPr>
                <p:cNvPr id="326855" name="Rectangle 199"/>
                <p:cNvSpPr>
                  <a:spLocks noChangeAspect="1" noChangeArrowheads="1"/>
                </p:cNvSpPr>
                <p:nvPr/>
              </p:nvSpPr>
              <p:spPr bwMode="auto">
                <a:xfrm>
                  <a:off x="196" y="1428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326856" name="Rectangle 200"/>
                <p:cNvSpPr>
                  <a:spLocks noChangeAspect="1" noChangeArrowheads="1"/>
                </p:cNvSpPr>
                <p:nvPr/>
              </p:nvSpPr>
              <p:spPr bwMode="auto">
                <a:xfrm>
                  <a:off x="776" y="1436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grpSp>
            <p:nvGrpSpPr>
              <p:cNvPr id="326857" name="Group 201"/>
              <p:cNvGrpSpPr>
                <a:grpSpLocks noChangeAspect="1"/>
              </p:cNvGrpSpPr>
              <p:nvPr/>
            </p:nvGrpSpPr>
            <p:grpSpPr bwMode="auto">
              <a:xfrm>
                <a:off x="7847013" y="5751513"/>
                <a:ext cx="814387" cy="387350"/>
                <a:chOff x="196" y="1428"/>
                <a:chExt cx="1158" cy="531"/>
              </a:xfrm>
            </p:grpSpPr>
            <p:sp>
              <p:nvSpPr>
                <p:cNvPr id="326858" name="Rectangle 202"/>
                <p:cNvSpPr>
                  <a:spLocks noChangeAspect="1" noChangeArrowheads="1"/>
                </p:cNvSpPr>
                <p:nvPr/>
              </p:nvSpPr>
              <p:spPr bwMode="auto">
                <a:xfrm>
                  <a:off x="196" y="1428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326859" name="Rectangle 203"/>
                <p:cNvSpPr>
                  <a:spLocks noChangeAspect="1" noChangeArrowheads="1"/>
                </p:cNvSpPr>
                <p:nvPr/>
              </p:nvSpPr>
              <p:spPr bwMode="auto">
                <a:xfrm>
                  <a:off x="776" y="1436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sp>
            <p:nvSpPr>
              <p:cNvPr id="326860" name="Line 204"/>
              <p:cNvSpPr>
                <a:spLocks noChangeAspect="1" noChangeShapeType="1"/>
              </p:cNvSpPr>
              <p:nvPr/>
            </p:nvSpPr>
            <p:spPr bwMode="auto">
              <a:xfrm>
                <a:off x="4113213" y="5942013"/>
                <a:ext cx="83978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6861" name="Line 205"/>
              <p:cNvSpPr>
                <a:spLocks noChangeAspect="1" noChangeShapeType="1"/>
              </p:cNvSpPr>
              <p:nvPr/>
            </p:nvSpPr>
            <p:spPr bwMode="auto">
              <a:xfrm>
                <a:off x="5540375" y="5992813"/>
                <a:ext cx="8397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6862" name="Line 206"/>
              <p:cNvSpPr>
                <a:spLocks noChangeAspect="1" noChangeShapeType="1"/>
              </p:cNvSpPr>
              <p:nvPr/>
            </p:nvSpPr>
            <p:spPr bwMode="auto">
              <a:xfrm>
                <a:off x="7002463" y="5942013"/>
                <a:ext cx="83978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6868" name="Text Box 212"/>
              <p:cNvSpPr txBox="1">
                <a:spLocks noChangeAspect="1" noChangeArrowheads="1"/>
              </p:cNvSpPr>
              <p:nvPr/>
            </p:nvSpPr>
            <p:spPr bwMode="auto">
              <a:xfrm>
                <a:off x="4911725" y="5753100"/>
                <a:ext cx="49371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sz="2000"/>
                  <a:t>el2</a:t>
                </a:r>
              </a:p>
            </p:txBody>
          </p:sp>
          <p:sp>
            <p:nvSpPr>
              <p:cNvPr id="326869" name="Text Box 213"/>
              <p:cNvSpPr txBox="1">
                <a:spLocks noChangeAspect="1" noChangeArrowheads="1"/>
              </p:cNvSpPr>
              <p:nvPr/>
            </p:nvSpPr>
            <p:spPr bwMode="auto">
              <a:xfrm>
                <a:off x="5260975" y="5745163"/>
                <a:ext cx="184150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endParaRPr lang="it-IT" altLang="it-IT" sz="1600"/>
              </a:p>
            </p:txBody>
          </p:sp>
          <p:sp>
            <p:nvSpPr>
              <p:cNvPr id="326871" name="Text Box 215"/>
              <p:cNvSpPr txBox="1">
                <a:spLocks noChangeAspect="1" noChangeArrowheads="1"/>
              </p:cNvSpPr>
              <p:nvPr/>
            </p:nvSpPr>
            <p:spPr bwMode="auto">
              <a:xfrm>
                <a:off x="6348413" y="5743575"/>
                <a:ext cx="493712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sz="2000"/>
                  <a:t>el3</a:t>
                </a:r>
              </a:p>
            </p:txBody>
          </p:sp>
          <p:sp>
            <p:nvSpPr>
              <p:cNvPr id="326872" name="Text Box 216"/>
              <p:cNvSpPr txBox="1">
                <a:spLocks noChangeAspect="1" noChangeArrowheads="1"/>
              </p:cNvSpPr>
              <p:nvPr/>
            </p:nvSpPr>
            <p:spPr bwMode="auto">
              <a:xfrm>
                <a:off x="7777163" y="5765800"/>
                <a:ext cx="493712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sz="2000"/>
                  <a:t>el8</a:t>
                </a:r>
              </a:p>
            </p:txBody>
          </p:sp>
          <p:sp>
            <p:nvSpPr>
              <p:cNvPr id="111" name="Rectangle 110"/>
              <p:cNvSpPr>
                <a:spLocks noChangeAspect="1" noChangeArrowheads="1"/>
              </p:cNvSpPr>
              <p:nvPr/>
            </p:nvSpPr>
            <p:spPr bwMode="auto">
              <a:xfrm>
                <a:off x="2600325" y="5347798"/>
                <a:ext cx="404813" cy="3667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12" name="Rectangle 137"/>
              <p:cNvSpPr>
                <a:spLocks noChangeArrowheads="1"/>
              </p:cNvSpPr>
              <p:nvPr/>
            </p:nvSpPr>
            <p:spPr bwMode="auto">
              <a:xfrm flipH="1">
                <a:off x="2078037" y="5272302"/>
                <a:ext cx="60483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it-IT" altLang="it-IT" sz="2000" dirty="0" smtClean="0"/>
                  <a:t>lst1</a:t>
                </a:r>
                <a:endParaRPr lang="it-IT" altLang="it-IT" sz="2000" dirty="0"/>
              </a:p>
            </p:txBody>
          </p:sp>
          <p:sp>
            <p:nvSpPr>
              <p:cNvPr id="113" name="Line 140"/>
              <p:cNvSpPr>
                <a:spLocks noChangeShapeType="1"/>
              </p:cNvSpPr>
              <p:nvPr/>
            </p:nvSpPr>
            <p:spPr bwMode="auto">
              <a:xfrm>
                <a:off x="2876550" y="5562110"/>
                <a:ext cx="552450" cy="3238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cxnSp>
            <p:nvCxnSpPr>
              <p:cNvPr id="116" name="Connettore 1 115"/>
              <p:cNvCxnSpPr/>
              <p:nvPr/>
            </p:nvCxnSpPr>
            <p:spPr>
              <a:xfrm flipV="1">
                <a:off x="8339094" y="5845115"/>
                <a:ext cx="254364" cy="2127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7500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19099" y="149225"/>
            <a:ext cx="8520113" cy="835025"/>
          </a:xfrm>
        </p:spPr>
        <p:txBody>
          <a:bodyPr/>
          <a:lstStyle/>
          <a:p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Problemi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dell’implementazione</a:t>
            </a:r>
            <a:endParaRPr lang="en-US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41313" y="963490"/>
            <a:ext cx="8636000" cy="5771418"/>
          </a:xfrm>
        </p:spPr>
        <p:txBody>
          <a:bodyPr/>
          <a:lstStyle/>
          <a:p>
            <a:r>
              <a:rPr lang="it-IT" altLang="it-IT" sz="2800" dirty="0" smtClean="0">
                <a:ea typeface="MS PGothic" charset="-128"/>
              </a:rPr>
              <a:t>Sebbene sia una soluzione elegante, questo tipo di implementazione e l’utilizzo degli operatori di base per estendere l’ADT lista con altri operatori non è pratica e in C presenta dei problemi </a:t>
            </a:r>
          </a:p>
          <a:p>
            <a:pPr lvl="1"/>
            <a:r>
              <a:rPr lang="it-IT" altLang="it-IT" sz="2400" dirty="0" smtClean="0">
                <a:ea typeface="MS PGothic" charset="-128"/>
              </a:rPr>
              <a:t>Non </a:t>
            </a:r>
            <a:r>
              <a:rPr lang="it-IT" altLang="it-IT" sz="2400" dirty="0" err="1" smtClean="0">
                <a:ea typeface="MS PGothic" charset="-128"/>
              </a:rPr>
              <a:t>deallocando</a:t>
            </a:r>
            <a:r>
              <a:rPr lang="it-IT" altLang="it-IT" sz="2400" dirty="0" smtClean="0">
                <a:ea typeface="MS PGothic" charset="-128"/>
              </a:rPr>
              <a:t> mai la memoria dinamica, i nodi che non vengono raggiunti da nessuna variabile automatica di tipo puntatore, costituiscono “</a:t>
            </a:r>
            <a:r>
              <a:rPr lang="it-IT" altLang="it-IT" sz="2400" dirty="0" err="1" smtClean="0">
                <a:ea typeface="MS PGothic" charset="-128"/>
              </a:rPr>
              <a:t>garbage</a:t>
            </a:r>
            <a:r>
              <a:rPr lang="it-IT" altLang="it-IT" sz="2400" dirty="0" smtClean="0">
                <a:ea typeface="MS PGothic" charset="-128"/>
              </a:rPr>
              <a:t>” </a:t>
            </a:r>
          </a:p>
          <a:p>
            <a:pPr lvl="1"/>
            <a:r>
              <a:rPr lang="it-IT" altLang="it-IT" sz="2400" dirty="0" smtClean="0">
                <a:ea typeface="MS PGothic" charset="-128"/>
              </a:rPr>
              <a:t>Si pensi ad esempio alla memoria allocata per la lista di appoggio negli operatori di inserzione e rimozione …</a:t>
            </a:r>
          </a:p>
          <a:p>
            <a:pPr lvl="1"/>
            <a:r>
              <a:rPr lang="it-IT" altLang="it-IT" sz="2400" dirty="0" smtClean="0">
                <a:ea typeface="MS PGothic" charset="-128"/>
              </a:rPr>
              <a:t>Non esistendo in C (a differenza di Java) un meccanismo di “</a:t>
            </a:r>
            <a:r>
              <a:rPr lang="it-IT" altLang="it-IT" sz="2400" dirty="0" err="1" smtClean="0">
                <a:ea typeface="MS PGothic" charset="-128"/>
              </a:rPr>
              <a:t>garbage</a:t>
            </a:r>
            <a:r>
              <a:rPr lang="it-IT" altLang="it-IT" sz="2400" dirty="0" smtClean="0">
                <a:ea typeface="MS PGothic" charset="-128"/>
              </a:rPr>
              <a:t> </a:t>
            </a:r>
            <a:r>
              <a:rPr lang="it-IT" altLang="it-IT" sz="2400" dirty="0" err="1" smtClean="0">
                <a:ea typeface="MS PGothic" charset="-128"/>
              </a:rPr>
              <a:t>collection</a:t>
            </a:r>
            <a:r>
              <a:rPr lang="it-IT" altLang="it-IT" sz="2400" dirty="0" smtClean="0">
                <a:ea typeface="MS PGothic" charset="-128"/>
              </a:rPr>
              <a:t>”, capace di individuare e liberare le aree di memoria dinamica non utilizzate, in programmi reali tale implementazione potrebbe provocare un esaurimento della memoria dinamica disponibile (“</a:t>
            </a:r>
            <a:r>
              <a:rPr lang="it-IT" altLang="it-IT" sz="2400" dirty="0" err="1" smtClean="0">
                <a:ea typeface="MS PGothic" charset="-128"/>
              </a:rPr>
              <a:t>heap</a:t>
            </a:r>
            <a:r>
              <a:rPr lang="it-IT" altLang="it-IT" sz="2400" dirty="0" smtClean="0">
                <a:ea typeface="MS PGothic" charset="-128"/>
              </a:rPr>
              <a:t> </a:t>
            </a:r>
            <a:r>
              <a:rPr lang="it-IT" altLang="it-IT" sz="2400" dirty="0" err="1" smtClean="0">
                <a:ea typeface="MS PGothic" charset="-128"/>
              </a:rPr>
              <a:t>overflow</a:t>
            </a:r>
            <a:r>
              <a:rPr lang="it-IT" altLang="it-IT" sz="2400" dirty="0" smtClean="0">
                <a:ea typeface="MS PGothic" charset="-128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384444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7315"/>
            <a:ext cx="82296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it-IT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Esecuzione di </a:t>
            </a:r>
            <a:r>
              <a:rPr lang="it-IT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insertList</a:t>
            </a:r>
            <a:endParaRPr lang="it-IT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531008" y="1456101"/>
            <a:ext cx="315131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975" lvl="1">
              <a:lnSpc>
                <a:spcPct val="90000"/>
              </a:lnSpc>
            </a:pPr>
            <a:r>
              <a:rPr lang="it-IT" altLang="it-IT" dirty="0" smtClean="0">
                <a:solidFill>
                  <a:srgbClr val="A84643"/>
                </a:solidFill>
                <a:latin typeface="+mn-lt"/>
              </a:rPr>
              <a:t>lst2 </a:t>
            </a:r>
            <a:r>
              <a:rPr lang="it-IT" altLang="it-IT" dirty="0">
                <a:solidFill>
                  <a:srgbClr val="A84643"/>
                </a:solidFill>
                <a:latin typeface="+mn-lt"/>
              </a:rPr>
              <a:t>= </a:t>
            </a:r>
            <a:r>
              <a:rPr lang="it-IT" altLang="it-IT" dirty="0" err="1" smtClean="0">
                <a:solidFill>
                  <a:srgbClr val="A84643"/>
                </a:solidFill>
                <a:latin typeface="+mn-lt"/>
              </a:rPr>
              <a:t>insert</a:t>
            </a:r>
            <a:r>
              <a:rPr lang="it-IT" altLang="it-IT" dirty="0" smtClean="0">
                <a:solidFill>
                  <a:srgbClr val="A84643"/>
                </a:solidFill>
                <a:latin typeface="+mn-lt"/>
              </a:rPr>
              <a:t>(lst1, 2, el4)</a:t>
            </a:r>
            <a:endParaRPr lang="it-IT" altLang="it-IT" dirty="0">
              <a:solidFill>
                <a:srgbClr val="A84643"/>
              </a:solidFill>
              <a:latin typeface="+mn-lt"/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761510" y="2747887"/>
            <a:ext cx="6647002" cy="817562"/>
            <a:chOff x="1508707" y="3562503"/>
            <a:chExt cx="6647002" cy="817562"/>
          </a:xfrm>
        </p:grpSpPr>
        <p:sp>
          <p:nvSpPr>
            <p:cNvPr id="327752" name="Rectangle 72"/>
            <p:cNvSpPr>
              <a:spLocks noChangeAspect="1" noChangeArrowheads="1"/>
            </p:cNvSpPr>
            <p:nvPr/>
          </p:nvSpPr>
          <p:spPr bwMode="auto">
            <a:xfrm>
              <a:off x="2075584" y="3584728"/>
              <a:ext cx="404813" cy="366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27754" name="Group 74"/>
            <p:cNvGrpSpPr>
              <a:grpSpLocks noChangeAspect="1"/>
            </p:cNvGrpSpPr>
            <p:nvPr/>
          </p:nvGrpSpPr>
          <p:grpSpPr bwMode="auto">
            <a:xfrm>
              <a:off x="2980459" y="3962553"/>
              <a:ext cx="814388" cy="388937"/>
              <a:chOff x="196" y="1428"/>
              <a:chExt cx="1158" cy="531"/>
            </a:xfrm>
          </p:grpSpPr>
          <p:sp>
            <p:nvSpPr>
              <p:cNvPr id="32775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5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27757" name="Group 77"/>
            <p:cNvGrpSpPr>
              <a:grpSpLocks noChangeAspect="1"/>
            </p:cNvGrpSpPr>
            <p:nvPr/>
          </p:nvGrpSpPr>
          <p:grpSpPr bwMode="auto">
            <a:xfrm>
              <a:off x="4447309" y="3968903"/>
              <a:ext cx="814388" cy="387350"/>
              <a:chOff x="196" y="1428"/>
              <a:chExt cx="1158" cy="531"/>
            </a:xfrm>
          </p:grpSpPr>
          <p:sp>
            <p:nvSpPr>
              <p:cNvPr id="32775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5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27760" name="Group 80"/>
            <p:cNvGrpSpPr>
              <a:grpSpLocks noChangeAspect="1"/>
            </p:cNvGrpSpPr>
            <p:nvPr/>
          </p:nvGrpSpPr>
          <p:grpSpPr bwMode="auto">
            <a:xfrm>
              <a:off x="5888759" y="3962553"/>
              <a:ext cx="815975" cy="387350"/>
              <a:chOff x="196" y="1428"/>
              <a:chExt cx="1158" cy="531"/>
            </a:xfrm>
          </p:grpSpPr>
          <p:sp>
            <p:nvSpPr>
              <p:cNvPr id="32776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6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27763" name="Group 83"/>
            <p:cNvGrpSpPr>
              <a:grpSpLocks noChangeAspect="1"/>
            </p:cNvGrpSpPr>
            <p:nvPr/>
          </p:nvGrpSpPr>
          <p:grpSpPr bwMode="auto">
            <a:xfrm>
              <a:off x="7341322" y="3968903"/>
              <a:ext cx="814387" cy="387350"/>
              <a:chOff x="196" y="1428"/>
              <a:chExt cx="1158" cy="531"/>
            </a:xfrm>
          </p:grpSpPr>
          <p:sp>
            <p:nvSpPr>
              <p:cNvPr id="32776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6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sp>
          <p:nvSpPr>
            <p:cNvPr id="327766" name="Line 86"/>
            <p:cNvSpPr>
              <a:spLocks noChangeAspect="1" noChangeShapeType="1"/>
            </p:cNvSpPr>
            <p:nvPr/>
          </p:nvSpPr>
          <p:spPr bwMode="auto">
            <a:xfrm>
              <a:off x="3607522" y="4159403"/>
              <a:ext cx="839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7767" name="Line 87"/>
            <p:cNvSpPr>
              <a:spLocks noChangeAspect="1" noChangeShapeType="1"/>
            </p:cNvSpPr>
            <p:nvPr/>
          </p:nvSpPr>
          <p:spPr bwMode="auto">
            <a:xfrm>
              <a:off x="5034684" y="4210203"/>
              <a:ext cx="8397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7768" name="Line 88"/>
            <p:cNvSpPr>
              <a:spLocks noChangeAspect="1" noChangeShapeType="1"/>
            </p:cNvSpPr>
            <p:nvPr/>
          </p:nvSpPr>
          <p:spPr bwMode="auto">
            <a:xfrm>
              <a:off x="6496772" y="4159403"/>
              <a:ext cx="839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7774" name="Text Box 94"/>
            <p:cNvSpPr txBox="1">
              <a:spLocks noChangeAspect="1" noChangeArrowheads="1"/>
            </p:cNvSpPr>
            <p:nvPr/>
          </p:nvSpPr>
          <p:spPr bwMode="auto">
            <a:xfrm>
              <a:off x="4406034" y="3970490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el2</a:t>
              </a:r>
            </a:p>
          </p:txBody>
        </p:sp>
        <p:sp>
          <p:nvSpPr>
            <p:cNvPr id="327775" name="Text Box 95"/>
            <p:cNvSpPr txBox="1">
              <a:spLocks noChangeAspect="1" noChangeArrowheads="1"/>
            </p:cNvSpPr>
            <p:nvPr/>
          </p:nvSpPr>
          <p:spPr bwMode="auto">
            <a:xfrm>
              <a:off x="4755284" y="3962553"/>
              <a:ext cx="184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it-IT" altLang="it-IT" sz="1600"/>
            </a:p>
          </p:txBody>
        </p:sp>
        <p:sp>
          <p:nvSpPr>
            <p:cNvPr id="327776" name="Text Box 96"/>
            <p:cNvSpPr txBox="1">
              <a:spLocks noChangeAspect="1" noChangeArrowheads="1"/>
            </p:cNvSpPr>
            <p:nvPr/>
          </p:nvSpPr>
          <p:spPr bwMode="auto">
            <a:xfrm>
              <a:off x="3018559" y="3924453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el6</a:t>
              </a:r>
            </a:p>
          </p:txBody>
        </p:sp>
        <p:sp>
          <p:nvSpPr>
            <p:cNvPr id="327777" name="Text Box 97"/>
            <p:cNvSpPr txBox="1">
              <a:spLocks noChangeAspect="1" noChangeArrowheads="1"/>
            </p:cNvSpPr>
            <p:nvPr/>
          </p:nvSpPr>
          <p:spPr bwMode="auto">
            <a:xfrm>
              <a:off x="5842722" y="3960965"/>
              <a:ext cx="4937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el3</a:t>
              </a:r>
            </a:p>
          </p:txBody>
        </p:sp>
        <p:sp>
          <p:nvSpPr>
            <p:cNvPr id="327778" name="Text Box 98"/>
            <p:cNvSpPr txBox="1">
              <a:spLocks noChangeAspect="1" noChangeArrowheads="1"/>
            </p:cNvSpPr>
            <p:nvPr/>
          </p:nvSpPr>
          <p:spPr bwMode="auto">
            <a:xfrm>
              <a:off x="7271472" y="3983190"/>
              <a:ext cx="4937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el8</a:t>
              </a:r>
            </a:p>
          </p:txBody>
        </p:sp>
        <p:sp>
          <p:nvSpPr>
            <p:cNvPr id="327779" name="Rectangle 99"/>
            <p:cNvSpPr>
              <a:spLocks noChangeArrowheads="1"/>
            </p:cNvSpPr>
            <p:nvPr/>
          </p:nvSpPr>
          <p:spPr bwMode="auto">
            <a:xfrm>
              <a:off x="1508707" y="3562503"/>
              <a:ext cx="5533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 dirty="0" smtClean="0"/>
                <a:t>lst1</a:t>
              </a:r>
              <a:endParaRPr lang="it-IT" altLang="it-IT" sz="2000" dirty="0"/>
            </a:p>
          </p:txBody>
        </p:sp>
        <p:sp>
          <p:nvSpPr>
            <p:cNvPr id="327782" name="Line 102"/>
            <p:cNvSpPr>
              <a:spLocks noChangeShapeType="1"/>
            </p:cNvSpPr>
            <p:nvPr/>
          </p:nvSpPr>
          <p:spPr bwMode="auto">
            <a:xfrm>
              <a:off x="2351809" y="3799040"/>
              <a:ext cx="552450" cy="32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cxnSp>
          <p:nvCxnSpPr>
            <p:cNvPr id="6" name="Connettore 1 5"/>
            <p:cNvCxnSpPr/>
            <p:nvPr/>
          </p:nvCxnSpPr>
          <p:spPr>
            <a:xfrm flipV="1">
              <a:off x="7865374" y="4095824"/>
              <a:ext cx="203245" cy="190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ttangolo 81"/>
          <p:cNvSpPr/>
          <p:nvPr/>
        </p:nvSpPr>
        <p:spPr>
          <a:xfrm>
            <a:off x="751625" y="4604591"/>
            <a:ext cx="72834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it-IT" b="1" i="1" dirty="0" err="1" smtClean="0">
                <a:solidFill>
                  <a:srgbClr val="002060"/>
                </a:solidFill>
                <a:latin typeface="+mn-lt"/>
              </a:rPr>
              <a:t>Questo</a:t>
            </a:r>
            <a:r>
              <a:rPr lang="en-US" altLang="it-IT" b="1" i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it-IT" b="1" i="1" dirty="0" err="1" smtClean="0">
                <a:solidFill>
                  <a:srgbClr val="002060"/>
                </a:solidFill>
                <a:latin typeface="+mn-lt"/>
              </a:rPr>
              <a:t>è</a:t>
            </a:r>
            <a:r>
              <a:rPr lang="en-US" altLang="it-IT" b="1" i="1" dirty="0" smtClean="0">
                <a:solidFill>
                  <a:srgbClr val="002060"/>
                </a:solidFill>
                <a:latin typeface="+mn-lt"/>
              </a:rPr>
              <a:t> lo </a:t>
            </a:r>
            <a:r>
              <a:rPr lang="en-US" altLang="it-IT" b="1" i="1" dirty="0" err="1" smtClean="0">
                <a:solidFill>
                  <a:srgbClr val="002060"/>
                </a:solidFill>
                <a:latin typeface="+mn-lt"/>
              </a:rPr>
              <a:t>stato</a:t>
            </a:r>
            <a:r>
              <a:rPr lang="en-US" altLang="it-IT" b="1" i="1" dirty="0" smtClean="0">
                <a:solidFill>
                  <a:srgbClr val="002060"/>
                </a:solidFill>
                <a:latin typeface="+mn-lt"/>
              </a:rPr>
              <a:t> prima </a:t>
            </a:r>
            <a:r>
              <a:rPr lang="en-US" altLang="it-IT" b="1" i="1" dirty="0" err="1" smtClean="0">
                <a:solidFill>
                  <a:srgbClr val="002060"/>
                </a:solidFill>
                <a:latin typeface="+mn-lt"/>
              </a:rPr>
              <a:t>dell’esecuzione</a:t>
            </a:r>
            <a:r>
              <a:rPr lang="en-US" altLang="it-IT" b="1" i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it-IT" b="1" i="1" dirty="0" err="1" smtClean="0">
                <a:solidFill>
                  <a:srgbClr val="002060"/>
                </a:solidFill>
                <a:latin typeface="+mn-lt"/>
              </a:rPr>
              <a:t>della</a:t>
            </a:r>
            <a:r>
              <a:rPr lang="en-US" altLang="it-IT" b="1" i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it-IT" b="1" i="1" dirty="0" err="1" smtClean="0">
                <a:solidFill>
                  <a:srgbClr val="002060"/>
                </a:solidFill>
                <a:latin typeface="+mn-lt"/>
              </a:rPr>
              <a:t>funzione</a:t>
            </a:r>
            <a:r>
              <a:rPr lang="en-US" altLang="it-IT" b="1" i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is-IS" altLang="it-IT" b="1" i="1" dirty="0" smtClean="0">
                <a:solidFill>
                  <a:srgbClr val="002060"/>
                </a:solidFill>
                <a:latin typeface="+mn-lt"/>
              </a:rPr>
              <a:t>…</a:t>
            </a:r>
          </a:p>
          <a:p>
            <a:endParaRPr lang="is-IS" altLang="it-IT" b="1" i="1" dirty="0">
              <a:solidFill>
                <a:srgbClr val="002060"/>
              </a:solidFill>
              <a:latin typeface="+mn-lt"/>
            </a:endParaRPr>
          </a:p>
          <a:p>
            <a:r>
              <a:rPr lang="is-IS" altLang="it-IT" b="1" i="1" dirty="0" smtClean="0">
                <a:solidFill>
                  <a:srgbClr val="002060"/>
                </a:solidFill>
                <a:latin typeface="+mn-lt"/>
              </a:rPr>
              <a:t>Vediamo cosa succede durante l’esecuzione ...</a:t>
            </a:r>
          </a:p>
        </p:txBody>
      </p:sp>
    </p:spTree>
    <p:extLst>
      <p:ext uri="{BB962C8B-B14F-4D97-AF65-F5344CB8AC3E}">
        <p14:creationId xmlns:p14="http://schemas.microsoft.com/office/powerpoint/2010/main" val="121581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7315"/>
            <a:ext cx="82296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it-IT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Esecuzione di </a:t>
            </a:r>
            <a:r>
              <a:rPr lang="it-IT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insertList</a:t>
            </a:r>
            <a:endParaRPr lang="it-IT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531008" y="1456101"/>
            <a:ext cx="315131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975" lvl="1">
              <a:lnSpc>
                <a:spcPct val="90000"/>
              </a:lnSpc>
            </a:pPr>
            <a:r>
              <a:rPr lang="it-IT" altLang="it-IT" dirty="0" smtClean="0">
                <a:solidFill>
                  <a:srgbClr val="A84643"/>
                </a:solidFill>
                <a:latin typeface="+mn-lt"/>
              </a:rPr>
              <a:t>lst2 </a:t>
            </a:r>
            <a:r>
              <a:rPr lang="it-IT" altLang="it-IT" dirty="0">
                <a:solidFill>
                  <a:srgbClr val="A84643"/>
                </a:solidFill>
                <a:latin typeface="+mn-lt"/>
              </a:rPr>
              <a:t>= </a:t>
            </a:r>
            <a:r>
              <a:rPr lang="it-IT" altLang="it-IT" dirty="0" err="1" smtClean="0">
                <a:solidFill>
                  <a:srgbClr val="A84643"/>
                </a:solidFill>
                <a:latin typeface="+mn-lt"/>
              </a:rPr>
              <a:t>insert</a:t>
            </a:r>
            <a:r>
              <a:rPr lang="it-IT" altLang="it-IT" dirty="0" smtClean="0">
                <a:solidFill>
                  <a:srgbClr val="A84643"/>
                </a:solidFill>
                <a:latin typeface="+mn-lt"/>
              </a:rPr>
              <a:t>(lst1, 2, el4)</a:t>
            </a:r>
            <a:endParaRPr lang="it-IT" altLang="it-IT" dirty="0">
              <a:solidFill>
                <a:srgbClr val="A84643"/>
              </a:solidFill>
              <a:latin typeface="+mn-lt"/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761510" y="2747887"/>
            <a:ext cx="6647002" cy="817562"/>
            <a:chOff x="1508707" y="3562503"/>
            <a:chExt cx="6647002" cy="817562"/>
          </a:xfrm>
        </p:grpSpPr>
        <p:sp>
          <p:nvSpPr>
            <p:cNvPr id="327752" name="Rectangle 72"/>
            <p:cNvSpPr>
              <a:spLocks noChangeAspect="1" noChangeArrowheads="1"/>
            </p:cNvSpPr>
            <p:nvPr/>
          </p:nvSpPr>
          <p:spPr bwMode="auto">
            <a:xfrm>
              <a:off x="2075584" y="3584728"/>
              <a:ext cx="404813" cy="366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27754" name="Group 74"/>
            <p:cNvGrpSpPr>
              <a:grpSpLocks noChangeAspect="1"/>
            </p:cNvGrpSpPr>
            <p:nvPr/>
          </p:nvGrpSpPr>
          <p:grpSpPr bwMode="auto">
            <a:xfrm>
              <a:off x="2980459" y="3962553"/>
              <a:ext cx="814388" cy="388937"/>
              <a:chOff x="196" y="1428"/>
              <a:chExt cx="1158" cy="531"/>
            </a:xfrm>
          </p:grpSpPr>
          <p:sp>
            <p:nvSpPr>
              <p:cNvPr id="32775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5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27757" name="Group 77"/>
            <p:cNvGrpSpPr>
              <a:grpSpLocks noChangeAspect="1"/>
            </p:cNvGrpSpPr>
            <p:nvPr/>
          </p:nvGrpSpPr>
          <p:grpSpPr bwMode="auto">
            <a:xfrm>
              <a:off x="4447309" y="3968903"/>
              <a:ext cx="814388" cy="387350"/>
              <a:chOff x="196" y="1428"/>
              <a:chExt cx="1158" cy="531"/>
            </a:xfrm>
          </p:grpSpPr>
          <p:sp>
            <p:nvSpPr>
              <p:cNvPr id="32775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5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27760" name="Group 80"/>
            <p:cNvGrpSpPr>
              <a:grpSpLocks noChangeAspect="1"/>
            </p:cNvGrpSpPr>
            <p:nvPr/>
          </p:nvGrpSpPr>
          <p:grpSpPr bwMode="auto">
            <a:xfrm>
              <a:off x="5888759" y="3962553"/>
              <a:ext cx="815975" cy="387350"/>
              <a:chOff x="196" y="1428"/>
              <a:chExt cx="1158" cy="531"/>
            </a:xfrm>
          </p:grpSpPr>
          <p:sp>
            <p:nvSpPr>
              <p:cNvPr id="32776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6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27763" name="Group 83"/>
            <p:cNvGrpSpPr>
              <a:grpSpLocks noChangeAspect="1"/>
            </p:cNvGrpSpPr>
            <p:nvPr/>
          </p:nvGrpSpPr>
          <p:grpSpPr bwMode="auto">
            <a:xfrm>
              <a:off x="7341322" y="3968903"/>
              <a:ext cx="814387" cy="387350"/>
              <a:chOff x="196" y="1428"/>
              <a:chExt cx="1158" cy="531"/>
            </a:xfrm>
          </p:grpSpPr>
          <p:sp>
            <p:nvSpPr>
              <p:cNvPr id="32776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6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sp>
          <p:nvSpPr>
            <p:cNvPr id="327766" name="Line 86"/>
            <p:cNvSpPr>
              <a:spLocks noChangeAspect="1" noChangeShapeType="1"/>
            </p:cNvSpPr>
            <p:nvPr/>
          </p:nvSpPr>
          <p:spPr bwMode="auto">
            <a:xfrm>
              <a:off x="3607522" y="4159403"/>
              <a:ext cx="839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7767" name="Line 87"/>
            <p:cNvSpPr>
              <a:spLocks noChangeAspect="1" noChangeShapeType="1"/>
            </p:cNvSpPr>
            <p:nvPr/>
          </p:nvSpPr>
          <p:spPr bwMode="auto">
            <a:xfrm>
              <a:off x="5034684" y="4210203"/>
              <a:ext cx="8397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7768" name="Line 88"/>
            <p:cNvSpPr>
              <a:spLocks noChangeAspect="1" noChangeShapeType="1"/>
            </p:cNvSpPr>
            <p:nvPr/>
          </p:nvSpPr>
          <p:spPr bwMode="auto">
            <a:xfrm>
              <a:off x="6496772" y="4159403"/>
              <a:ext cx="839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7774" name="Text Box 94"/>
            <p:cNvSpPr txBox="1">
              <a:spLocks noChangeAspect="1" noChangeArrowheads="1"/>
            </p:cNvSpPr>
            <p:nvPr/>
          </p:nvSpPr>
          <p:spPr bwMode="auto">
            <a:xfrm>
              <a:off x="4406034" y="3970490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el2</a:t>
              </a:r>
            </a:p>
          </p:txBody>
        </p:sp>
        <p:sp>
          <p:nvSpPr>
            <p:cNvPr id="327775" name="Text Box 95"/>
            <p:cNvSpPr txBox="1">
              <a:spLocks noChangeAspect="1" noChangeArrowheads="1"/>
            </p:cNvSpPr>
            <p:nvPr/>
          </p:nvSpPr>
          <p:spPr bwMode="auto">
            <a:xfrm>
              <a:off x="4755284" y="3962553"/>
              <a:ext cx="184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it-IT" altLang="it-IT" sz="1600"/>
            </a:p>
          </p:txBody>
        </p:sp>
        <p:sp>
          <p:nvSpPr>
            <p:cNvPr id="327776" name="Text Box 96"/>
            <p:cNvSpPr txBox="1">
              <a:spLocks noChangeAspect="1" noChangeArrowheads="1"/>
            </p:cNvSpPr>
            <p:nvPr/>
          </p:nvSpPr>
          <p:spPr bwMode="auto">
            <a:xfrm>
              <a:off x="3018559" y="3924453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el6</a:t>
              </a:r>
            </a:p>
          </p:txBody>
        </p:sp>
        <p:sp>
          <p:nvSpPr>
            <p:cNvPr id="327777" name="Text Box 97"/>
            <p:cNvSpPr txBox="1">
              <a:spLocks noChangeAspect="1" noChangeArrowheads="1"/>
            </p:cNvSpPr>
            <p:nvPr/>
          </p:nvSpPr>
          <p:spPr bwMode="auto">
            <a:xfrm>
              <a:off x="5842722" y="3960965"/>
              <a:ext cx="4937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el3</a:t>
              </a:r>
            </a:p>
          </p:txBody>
        </p:sp>
        <p:sp>
          <p:nvSpPr>
            <p:cNvPr id="327778" name="Text Box 98"/>
            <p:cNvSpPr txBox="1">
              <a:spLocks noChangeAspect="1" noChangeArrowheads="1"/>
            </p:cNvSpPr>
            <p:nvPr/>
          </p:nvSpPr>
          <p:spPr bwMode="auto">
            <a:xfrm>
              <a:off x="7271472" y="3983190"/>
              <a:ext cx="4937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el8</a:t>
              </a:r>
            </a:p>
          </p:txBody>
        </p:sp>
        <p:sp>
          <p:nvSpPr>
            <p:cNvPr id="327779" name="Rectangle 99"/>
            <p:cNvSpPr>
              <a:spLocks noChangeArrowheads="1"/>
            </p:cNvSpPr>
            <p:nvPr/>
          </p:nvSpPr>
          <p:spPr bwMode="auto">
            <a:xfrm>
              <a:off x="1508707" y="3562503"/>
              <a:ext cx="5533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 dirty="0" smtClean="0"/>
                <a:t>lst1</a:t>
              </a:r>
              <a:endParaRPr lang="it-IT" altLang="it-IT" sz="2000" dirty="0"/>
            </a:p>
          </p:txBody>
        </p:sp>
        <p:sp>
          <p:nvSpPr>
            <p:cNvPr id="327782" name="Line 102"/>
            <p:cNvSpPr>
              <a:spLocks noChangeShapeType="1"/>
            </p:cNvSpPr>
            <p:nvPr/>
          </p:nvSpPr>
          <p:spPr bwMode="auto">
            <a:xfrm>
              <a:off x="2351809" y="3799040"/>
              <a:ext cx="552450" cy="32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cxnSp>
          <p:nvCxnSpPr>
            <p:cNvPr id="6" name="Connettore 1 5"/>
            <p:cNvCxnSpPr/>
            <p:nvPr/>
          </p:nvCxnSpPr>
          <p:spPr>
            <a:xfrm flipV="1">
              <a:off x="7865374" y="4095824"/>
              <a:ext cx="203245" cy="190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o 11"/>
          <p:cNvGrpSpPr/>
          <p:nvPr/>
        </p:nvGrpSpPr>
        <p:grpSpPr>
          <a:xfrm>
            <a:off x="2390489" y="2267727"/>
            <a:ext cx="776158" cy="842110"/>
            <a:chOff x="5411367" y="1491976"/>
            <a:chExt cx="776158" cy="842110"/>
          </a:xfrm>
        </p:grpSpPr>
        <p:sp>
          <p:nvSpPr>
            <p:cNvPr id="78" name="Rectangle 72"/>
            <p:cNvSpPr>
              <a:spLocks noChangeAspect="1" noChangeArrowheads="1"/>
            </p:cNvSpPr>
            <p:nvPr/>
          </p:nvSpPr>
          <p:spPr bwMode="auto">
            <a:xfrm>
              <a:off x="5411367" y="1542963"/>
              <a:ext cx="404813" cy="366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9" name="Line 102"/>
            <p:cNvSpPr>
              <a:spLocks noChangeShapeType="1"/>
            </p:cNvSpPr>
            <p:nvPr/>
          </p:nvSpPr>
          <p:spPr bwMode="auto">
            <a:xfrm flipH="1">
              <a:off x="5519463" y="1783220"/>
              <a:ext cx="145459" cy="550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80" name="Rectangle 108"/>
            <p:cNvSpPr>
              <a:spLocks noChangeArrowheads="1"/>
            </p:cNvSpPr>
            <p:nvPr/>
          </p:nvSpPr>
          <p:spPr bwMode="auto">
            <a:xfrm>
              <a:off x="5829368" y="1491976"/>
              <a:ext cx="3581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it-IT" altLang="it-IT" sz="2000" smtClean="0"/>
                <a:t>l</a:t>
              </a:r>
              <a:endParaRPr lang="it-IT" altLang="it-IT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55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7315"/>
            <a:ext cx="82296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it-IT" altLang="it-IT" sz="4000" b="1" dirty="0">
                <a:solidFill>
                  <a:srgbClr val="0070C0"/>
                </a:solidFill>
                <a:latin typeface="Arial" charset="0"/>
                <a:ea typeface="MS PGothic" charset="-128"/>
              </a:rPr>
              <a:t>Esecuzione di </a:t>
            </a:r>
            <a:r>
              <a:rPr lang="it-IT" altLang="it-IT" sz="4000" b="1" dirty="0" err="1">
                <a:solidFill>
                  <a:srgbClr val="0070C0"/>
                </a:solidFill>
                <a:latin typeface="Arial" charset="0"/>
                <a:ea typeface="MS PGothic" charset="-128"/>
              </a:rPr>
              <a:t>insertList</a:t>
            </a:r>
            <a:endParaRPr lang="it-IT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531008" y="1456101"/>
            <a:ext cx="315131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975" lvl="1">
              <a:lnSpc>
                <a:spcPct val="90000"/>
              </a:lnSpc>
            </a:pPr>
            <a:r>
              <a:rPr lang="it-IT" altLang="it-IT" dirty="0" smtClean="0">
                <a:solidFill>
                  <a:srgbClr val="A84643"/>
                </a:solidFill>
                <a:latin typeface="+mn-lt"/>
              </a:rPr>
              <a:t>lst2 </a:t>
            </a:r>
            <a:r>
              <a:rPr lang="it-IT" altLang="it-IT" dirty="0">
                <a:solidFill>
                  <a:srgbClr val="A84643"/>
                </a:solidFill>
                <a:latin typeface="+mn-lt"/>
              </a:rPr>
              <a:t>= </a:t>
            </a:r>
            <a:r>
              <a:rPr lang="it-IT" altLang="it-IT" dirty="0" err="1" smtClean="0">
                <a:solidFill>
                  <a:srgbClr val="A84643"/>
                </a:solidFill>
                <a:latin typeface="+mn-lt"/>
              </a:rPr>
              <a:t>insert</a:t>
            </a:r>
            <a:r>
              <a:rPr lang="it-IT" altLang="it-IT" dirty="0" smtClean="0">
                <a:solidFill>
                  <a:srgbClr val="A84643"/>
                </a:solidFill>
                <a:latin typeface="+mn-lt"/>
              </a:rPr>
              <a:t>(lst1, 2, el4)</a:t>
            </a:r>
            <a:endParaRPr lang="it-IT" altLang="it-IT" dirty="0">
              <a:solidFill>
                <a:srgbClr val="A84643"/>
              </a:solidFill>
              <a:latin typeface="+mn-lt"/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761510" y="2747887"/>
            <a:ext cx="6647002" cy="817562"/>
            <a:chOff x="1508707" y="3562503"/>
            <a:chExt cx="6647002" cy="817562"/>
          </a:xfrm>
        </p:grpSpPr>
        <p:sp>
          <p:nvSpPr>
            <p:cNvPr id="327752" name="Rectangle 72"/>
            <p:cNvSpPr>
              <a:spLocks noChangeAspect="1" noChangeArrowheads="1"/>
            </p:cNvSpPr>
            <p:nvPr/>
          </p:nvSpPr>
          <p:spPr bwMode="auto">
            <a:xfrm>
              <a:off x="2075584" y="3584728"/>
              <a:ext cx="404813" cy="366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27754" name="Group 74"/>
            <p:cNvGrpSpPr>
              <a:grpSpLocks noChangeAspect="1"/>
            </p:cNvGrpSpPr>
            <p:nvPr/>
          </p:nvGrpSpPr>
          <p:grpSpPr bwMode="auto">
            <a:xfrm>
              <a:off x="2980459" y="3962553"/>
              <a:ext cx="814388" cy="388937"/>
              <a:chOff x="196" y="1428"/>
              <a:chExt cx="1158" cy="531"/>
            </a:xfrm>
          </p:grpSpPr>
          <p:sp>
            <p:nvSpPr>
              <p:cNvPr id="32775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5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27757" name="Group 77"/>
            <p:cNvGrpSpPr>
              <a:grpSpLocks noChangeAspect="1"/>
            </p:cNvGrpSpPr>
            <p:nvPr/>
          </p:nvGrpSpPr>
          <p:grpSpPr bwMode="auto">
            <a:xfrm>
              <a:off x="4447309" y="3968903"/>
              <a:ext cx="814388" cy="387350"/>
              <a:chOff x="196" y="1428"/>
              <a:chExt cx="1158" cy="531"/>
            </a:xfrm>
          </p:grpSpPr>
          <p:sp>
            <p:nvSpPr>
              <p:cNvPr id="32775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5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27760" name="Group 80"/>
            <p:cNvGrpSpPr>
              <a:grpSpLocks noChangeAspect="1"/>
            </p:cNvGrpSpPr>
            <p:nvPr/>
          </p:nvGrpSpPr>
          <p:grpSpPr bwMode="auto">
            <a:xfrm>
              <a:off x="5888759" y="3962553"/>
              <a:ext cx="815975" cy="387350"/>
              <a:chOff x="196" y="1428"/>
              <a:chExt cx="1158" cy="531"/>
            </a:xfrm>
          </p:grpSpPr>
          <p:sp>
            <p:nvSpPr>
              <p:cNvPr id="32776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6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27763" name="Group 83"/>
            <p:cNvGrpSpPr>
              <a:grpSpLocks noChangeAspect="1"/>
            </p:cNvGrpSpPr>
            <p:nvPr/>
          </p:nvGrpSpPr>
          <p:grpSpPr bwMode="auto">
            <a:xfrm>
              <a:off x="7341322" y="3968903"/>
              <a:ext cx="814387" cy="387350"/>
              <a:chOff x="196" y="1428"/>
              <a:chExt cx="1158" cy="531"/>
            </a:xfrm>
          </p:grpSpPr>
          <p:sp>
            <p:nvSpPr>
              <p:cNvPr id="32776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6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sp>
          <p:nvSpPr>
            <p:cNvPr id="327766" name="Line 86"/>
            <p:cNvSpPr>
              <a:spLocks noChangeAspect="1" noChangeShapeType="1"/>
            </p:cNvSpPr>
            <p:nvPr/>
          </p:nvSpPr>
          <p:spPr bwMode="auto">
            <a:xfrm>
              <a:off x="3607522" y="4159403"/>
              <a:ext cx="839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7767" name="Line 87"/>
            <p:cNvSpPr>
              <a:spLocks noChangeAspect="1" noChangeShapeType="1"/>
            </p:cNvSpPr>
            <p:nvPr/>
          </p:nvSpPr>
          <p:spPr bwMode="auto">
            <a:xfrm>
              <a:off x="5034684" y="4210203"/>
              <a:ext cx="8397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7768" name="Line 88"/>
            <p:cNvSpPr>
              <a:spLocks noChangeAspect="1" noChangeShapeType="1"/>
            </p:cNvSpPr>
            <p:nvPr/>
          </p:nvSpPr>
          <p:spPr bwMode="auto">
            <a:xfrm>
              <a:off x="6496772" y="4159403"/>
              <a:ext cx="839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7774" name="Text Box 94"/>
            <p:cNvSpPr txBox="1">
              <a:spLocks noChangeAspect="1" noChangeArrowheads="1"/>
            </p:cNvSpPr>
            <p:nvPr/>
          </p:nvSpPr>
          <p:spPr bwMode="auto">
            <a:xfrm>
              <a:off x="4406034" y="3970490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el2</a:t>
              </a:r>
            </a:p>
          </p:txBody>
        </p:sp>
        <p:sp>
          <p:nvSpPr>
            <p:cNvPr id="327775" name="Text Box 95"/>
            <p:cNvSpPr txBox="1">
              <a:spLocks noChangeAspect="1" noChangeArrowheads="1"/>
            </p:cNvSpPr>
            <p:nvPr/>
          </p:nvSpPr>
          <p:spPr bwMode="auto">
            <a:xfrm>
              <a:off x="4755284" y="3962553"/>
              <a:ext cx="184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it-IT" altLang="it-IT" sz="1600"/>
            </a:p>
          </p:txBody>
        </p:sp>
        <p:sp>
          <p:nvSpPr>
            <p:cNvPr id="327776" name="Text Box 96"/>
            <p:cNvSpPr txBox="1">
              <a:spLocks noChangeAspect="1" noChangeArrowheads="1"/>
            </p:cNvSpPr>
            <p:nvPr/>
          </p:nvSpPr>
          <p:spPr bwMode="auto">
            <a:xfrm>
              <a:off x="3018559" y="3924453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el6</a:t>
              </a:r>
            </a:p>
          </p:txBody>
        </p:sp>
        <p:sp>
          <p:nvSpPr>
            <p:cNvPr id="327777" name="Text Box 97"/>
            <p:cNvSpPr txBox="1">
              <a:spLocks noChangeAspect="1" noChangeArrowheads="1"/>
            </p:cNvSpPr>
            <p:nvPr/>
          </p:nvSpPr>
          <p:spPr bwMode="auto">
            <a:xfrm>
              <a:off x="5842722" y="3960965"/>
              <a:ext cx="4937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el3</a:t>
              </a:r>
            </a:p>
          </p:txBody>
        </p:sp>
        <p:sp>
          <p:nvSpPr>
            <p:cNvPr id="327778" name="Text Box 98"/>
            <p:cNvSpPr txBox="1">
              <a:spLocks noChangeAspect="1" noChangeArrowheads="1"/>
            </p:cNvSpPr>
            <p:nvPr/>
          </p:nvSpPr>
          <p:spPr bwMode="auto">
            <a:xfrm>
              <a:off x="7271472" y="3983190"/>
              <a:ext cx="4937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el8</a:t>
              </a:r>
            </a:p>
          </p:txBody>
        </p:sp>
        <p:sp>
          <p:nvSpPr>
            <p:cNvPr id="327779" name="Rectangle 99"/>
            <p:cNvSpPr>
              <a:spLocks noChangeArrowheads="1"/>
            </p:cNvSpPr>
            <p:nvPr/>
          </p:nvSpPr>
          <p:spPr bwMode="auto">
            <a:xfrm>
              <a:off x="1508707" y="3562503"/>
              <a:ext cx="5533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 dirty="0" smtClean="0"/>
                <a:t>lst1</a:t>
              </a:r>
              <a:endParaRPr lang="it-IT" altLang="it-IT" sz="2000" dirty="0"/>
            </a:p>
          </p:txBody>
        </p:sp>
        <p:sp>
          <p:nvSpPr>
            <p:cNvPr id="327782" name="Line 102"/>
            <p:cNvSpPr>
              <a:spLocks noChangeShapeType="1"/>
            </p:cNvSpPr>
            <p:nvPr/>
          </p:nvSpPr>
          <p:spPr bwMode="auto">
            <a:xfrm>
              <a:off x="2351809" y="3799040"/>
              <a:ext cx="552450" cy="32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cxnSp>
          <p:nvCxnSpPr>
            <p:cNvPr id="6" name="Connettore 1 5"/>
            <p:cNvCxnSpPr/>
            <p:nvPr/>
          </p:nvCxnSpPr>
          <p:spPr>
            <a:xfrm flipV="1">
              <a:off x="7865374" y="4095824"/>
              <a:ext cx="203245" cy="190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po 32"/>
          <p:cNvGrpSpPr/>
          <p:nvPr/>
        </p:nvGrpSpPr>
        <p:grpSpPr>
          <a:xfrm>
            <a:off x="5222053" y="2276091"/>
            <a:ext cx="776158" cy="842110"/>
            <a:chOff x="5411367" y="1491976"/>
            <a:chExt cx="776158" cy="842110"/>
          </a:xfrm>
        </p:grpSpPr>
        <p:sp>
          <p:nvSpPr>
            <p:cNvPr id="34" name="Rectangle 72"/>
            <p:cNvSpPr>
              <a:spLocks noChangeAspect="1" noChangeArrowheads="1"/>
            </p:cNvSpPr>
            <p:nvPr/>
          </p:nvSpPr>
          <p:spPr bwMode="auto">
            <a:xfrm>
              <a:off x="5411367" y="1542963"/>
              <a:ext cx="404813" cy="366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5" name="Line 102"/>
            <p:cNvSpPr>
              <a:spLocks noChangeShapeType="1"/>
            </p:cNvSpPr>
            <p:nvPr/>
          </p:nvSpPr>
          <p:spPr bwMode="auto">
            <a:xfrm flipH="1">
              <a:off x="5519463" y="1783220"/>
              <a:ext cx="145459" cy="550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6" name="Rectangle 108"/>
            <p:cNvSpPr>
              <a:spLocks noChangeArrowheads="1"/>
            </p:cNvSpPr>
            <p:nvPr/>
          </p:nvSpPr>
          <p:spPr bwMode="auto">
            <a:xfrm>
              <a:off x="5829368" y="1491976"/>
              <a:ext cx="3581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it-IT" altLang="it-IT" sz="2000" smtClean="0"/>
                <a:t>l</a:t>
              </a:r>
              <a:endParaRPr lang="it-IT" altLang="it-IT" sz="2000" dirty="0"/>
            </a:p>
          </p:txBody>
        </p:sp>
      </p:grpSp>
      <p:grpSp>
        <p:nvGrpSpPr>
          <p:cNvPr id="37" name="Gruppo 36"/>
          <p:cNvGrpSpPr/>
          <p:nvPr/>
        </p:nvGrpSpPr>
        <p:grpSpPr>
          <a:xfrm>
            <a:off x="6267893" y="4013374"/>
            <a:ext cx="2281238" cy="1158664"/>
            <a:chOff x="6343323" y="3036867"/>
            <a:chExt cx="2281238" cy="1158664"/>
          </a:xfrm>
        </p:grpSpPr>
        <p:sp>
          <p:nvSpPr>
            <p:cNvPr id="38" name="Rectangle 108"/>
            <p:cNvSpPr>
              <a:spLocks noChangeArrowheads="1"/>
            </p:cNvSpPr>
            <p:nvPr/>
          </p:nvSpPr>
          <p:spPr bwMode="auto">
            <a:xfrm>
              <a:off x="7133436" y="3036867"/>
              <a:ext cx="112182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it-IT" altLang="it-IT" sz="2000" dirty="0" err="1" smtClean="0"/>
                <a:t>ltmp</a:t>
              </a:r>
              <a:endParaRPr lang="it-IT" altLang="it-IT" sz="2000" dirty="0"/>
            </a:p>
          </p:txBody>
        </p:sp>
        <p:sp>
          <p:nvSpPr>
            <p:cNvPr id="39" name="Rectangle 105"/>
            <p:cNvSpPr>
              <a:spLocks noChangeAspect="1" noChangeArrowheads="1"/>
            </p:cNvSpPr>
            <p:nvPr/>
          </p:nvSpPr>
          <p:spPr bwMode="auto">
            <a:xfrm>
              <a:off x="6710829" y="3070265"/>
              <a:ext cx="404813" cy="366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0" name="Line 106"/>
            <p:cNvSpPr>
              <a:spLocks noChangeShapeType="1"/>
            </p:cNvSpPr>
            <p:nvPr/>
          </p:nvSpPr>
          <p:spPr bwMode="auto">
            <a:xfrm flipH="1">
              <a:off x="6381423" y="3251391"/>
              <a:ext cx="531813" cy="515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grpSp>
          <p:nvGrpSpPr>
            <p:cNvPr id="41" name="Group 109"/>
            <p:cNvGrpSpPr>
              <a:grpSpLocks noChangeAspect="1"/>
            </p:cNvGrpSpPr>
            <p:nvPr/>
          </p:nvGrpSpPr>
          <p:grpSpPr bwMode="auto">
            <a:xfrm>
              <a:off x="6343323" y="3790719"/>
              <a:ext cx="814388" cy="388937"/>
              <a:chOff x="196" y="1428"/>
              <a:chExt cx="1158" cy="531"/>
            </a:xfrm>
          </p:grpSpPr>
          <p:sp>
            <p:nvSpPr>
              <p:cNvPr id="50" name="Rectangle 110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1" name="Rectangle 111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42" name="Group 112"/>
            <p:cNvGrpSpPr>
              <a:grpSpLocks noChangeAspect="1"/>
            </p:cNvGrpSpPr>
            <p:nvPr/>
          </p:nvGrpSpPr>
          <p:grpSpPr bwMode="auto">
            <a:xfrm>
              <a:off x="7810173" y="3797069"/>
              <a:ext cx="814388" cy="387350"/>
              <a:chOff x="196" y="1428"/>
              <a:chExt cx="1158" cy="531"/>
            </a:xfrm>
          </p:grpSpPr>
          <p:sp>
            <p:nvSpPr>
              <p:cNvPr id="48" name="Rectangle 113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49" name="Rectangle 114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sp>
          <p:nvSpPr>
            <p:cNvPr id="43" name="Line 121"/>
            <p:cNvSpPr>
              <a:spLocks noChangeAspect="1" noChangeShapeType="1"/>
            </p:cNvSpPr>
            <p:nvPr/>
          </p:nvSpPr>
          <p:spPr bwMode="auto">
            <a:xfrm>
              <a:off x="6970386" y="3987569"/>
              <a:ext cx="839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4" name="Text Box 129"/>
            <p:cNvSpPr txBox="1">
              <a:spLocks noChangeAspect="1" noChangeArrowheads="1"/>
            </p:cNvSpPr>
            <p:nvPr/>
          </p:nvSpPr>
          <p:spPr bwMode="auto">
            <a:xfrm>
              <a:off x="7768898" y="3798656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 dirty="0" smtClean="0"/>
                <a:t>el6</a:t>
              </a:r>
              <a:endParaRPr lang="it-IT" altLang="it-IT" sz="2000" dirty="0"/>
            </a:p>
          </p:txBody>
        </p:sp>
        <p:sp>
          <p:nvSpPr>
            <p:cNvPr id="45" name="Text Box 130"/>
            <p:cNvSpPr txBox="1">
              <a:spLocks noChangeAspect="1" noChangeArrowheads="1"/>
            </p:cNvSpPr>
            <p:nvPr/>
          </p:nvSpPr>
          <p:spPr bwMode="auto">
            <a:xfrm>
              <a:off x="8118148" y="3790719"/>
              <a:ext cx="184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it-IT" altLang="it-IT" sz="1600"/>
            </a:p>
          </p:txBody>
        </p:sp>
        <p:sp>
          <p:nvSpPr>
            <p:cNvPr id="46" name="Text Box 131"/>
            <p:cNvSpPr txBox="1">
              <a:spLocks noChangeAspect="1" noChangeArrowheads="1"/>
            </p:cNvSpPr>
            <p:nvPr/>
          </p:nvSpPr>
          <p:spPr bwMode="auto">
            <a:xfrm>
              <a:off x="6381423" y="3752619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 dirty="0" smtClean="0"/>
                <a:t>el2</a:t>
              </a:r>
              <a:endParaRPr lang="it-IT" altLang="it-IT" sz="2000" dirty="0"/>
            </a:p>
          </p:txBody>
        </p:sp>
        <p:cxnSp>
          <p:nvCxnSpPr>
            <p:cNvPr id="47" name="Connettore 1 46"/>
            <p:cNvCxnSpPr/>
            <p:nvPr/>
          </p:nvCxnSpPr>
          <p:spPr>
            <a:xfrm flipV="1">
              <a:off x="8276173" y="3897565"/>
              <a:ext cx="203245" cy="190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16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7315"/>
            <a:ext cx="82296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it-IT" altLang="it-IT" sz="4000" b="1" dirty="0">
                <a:solidFill>
                  <a:srgbClr val="0070C0"/>
                </a:solidFill>
                <a:latin typeface="Arial" charset="0"/>
                <a:ea typeface="MS PGothic" charset="-128"/>
              </a:rPr>
              <a:t>Esecuzione di </a:t>
            </a:r>
            <a:r>
              <a:rPr lang="it-IT" altLang="it-IT" sz="4000" b="1" dirty="0" err="1">
                <a:solidFill>
                  <a:srgbClr val="0070C0"/>
                </a:solidFill>
                <a:latin typeface="Arial" charset="0"/>
                <a:ea typeface="MS PGothic" charset="-128"/>
              </a:rPr>
              <a:t>insertList</a:t>
            </a:r>
            <a:endParaRPr lang="it-IT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531008" y="1456101"/>
            <a:ext cx="315144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975" lvl="1">
              <a:lnSpc>
                <a:spcPct val="90000"/>
              </a:lnSpc>
            </a:pPr>
            <a:r>
              <a:rPr lang="it-IT" altLang="it-IT" dirty="0" smtClean="0">
                <a:solidFill>
                  <a:srgbClr val="A84643"/>
                </a:solidFill>
                <a:latin typeface="+mn-lt"/>
              </a:rPr>
              <a:t>lst2 </a:t>
            </a:r>
            <a:r>
              <a:rPr lang="it-IT" altLang="it-IT" dirty="0">
                <a:solidFill>
                  <a:srgbClr val="A84643"/>
                </a:solidFill>
                <a:latin typeface="+mn-lt"/>
              </a:rPr>
              <a:t>= </a:t>
            </a:r>
            <a:r>
              <a:rPr lang="it-IT" altLang="it-IT" dirty="0" err="1" smtClean="0">
                <a:solidFill>
                  <a:srgbClr val="A84643"/>
                </a:solidFill>
                <a:latin typeface="+mn-lt"/>
              </a:rPr>
              <a:t>insert</a:t>
            </a:r>
            <a:r>
              <a:rPr lang="it-IT" altLang="it-IT" dirty="0" smtClean="0">
                <a:solidFill>
                  <a:srgbClr val="A84643"/>
                </a:solidFill>
                <a:latin typeface="+mn-lt"/>
              </a:rPr>
              <a:t>(lst1, 2, el4)</a:t>
            </a:r>
            <a:endParaRPr lang="it-IT" altLang="it-IT" dirty="0">
              <a:solidFill>
                <a:srgbClr val="A84643"/>
              </a:solidFill>
              <a:latin typeface="+mn-lt"/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761510" y="2747887"/>
            <a:ext cx="6647002" cy="817562"/>
            <a:chOff x="1508707" y="3562503"/>
            <a:chExt cx="6647002" cy="817562"/>
          </a:xfrm>
        </p:grpSpPr>
        <p:sp>
          <p:nvSpPr>
            <p:cNvPr id="327752" name="Rectangle 72"/>
            <p:cNvSpPr>
              <a:spLocks noChangeAspect="1" noChangeArrowheads="1"/>
            </p:cNvSpPr>
            <p:nvPr/>
          </p:nvSpPr>
          <p:spPr bwMode="auto">
            <a:xfrm>
              <a:off x="2075584" y="3584728"/>
              <a:ext cx="404813" cy="366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27754" name="Group 74"/>
            <p:cNvGrpSpPr>
              <a:grpSpLocks noChangeAspect="1"/>
            </p:cNvGrpSpPr>
            <p:nvPr/>
          </p:nvGrpSpPr>
          <p:grpSpPr bwMode="auto">
            <a:xfrm>
              <a:off x="2980459" y="3962553"/>
              <a:ext cx="814388" cy="388937"/>
              <a:chOff x="196" y="1428"/>
              <a:chExt cx="1158" cy="531"/>
            </a:xfrm>
          </p:grpSpPr>
          <p:sp>
            <p:nvSpPr>
              <p:cNvPr id="32775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5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27757" name="Group 77"/>
            <p:cNvGrpSpPr>
              <a:grpSpLocks noChangeAspect="1"/>
            </p:cNvGrpSpPr>
            <p:nvPr/>
          </p:nvGrpSpPr>
          <p:grpSpPr bwMode="auto">
            <a:xfrm>
              <a:off x="4447309" y="3968903"/>
              <a:ext cx="814388" cy="387350"/>
              <a:chOff x="196" y="1428"/>
              <a:chExt cx="1158" cy="531"/>
            </a:xfrm>
          </p:grpSpPr>
          <p:sp>
            <p:nvSpPr>
              <p:cNvPr id="32775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5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27760" name="Group 80"/>
            <p:cNvGrpSpPr>
              <a:grpSpLocks noChangeAspect="1"/>
            </p:cNvGrpSpPr>
            <p:nvPr/>
          </p:nvGrpSpPr>
          <p:grpSpPr bwMode="auto">
            <a:xfrm>
              <a:off x="5888759" y="3962553"/>
              <a:ext cx="815975" cy="387350"/>
              <a:chOff x="196" y="1428"/>
              <a:chExt cx="1158" cy="531"/>
            </a:xfrm>
          </p:grpSpPr>
          <p:sp>
            <p:nvSpPr>
              <p:cNvPr id="32776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6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27763" name="Group 83"/>
            <p:cNvGrpSpPr>
              <a:grpSpLocks noChangeAspect="1"/>
            </p:cNvGrpSpPr>
            <p:nvPr/>
          </p:nvGrpSpPr>
          <p:grpSpPr bwMode="auto">
            <a:xfrm>
              <a:off x="7341322" y="3968903"/>
              <a:ext cx="814387" cy="387350"/>
              <a:chOff x="196" y="1428"/>
              <a:chExt cx="1158" cy="531"/>
            </a:xfrm>
          </p:grpSpPr>
          <p:sp>
            <p:nvSpPr>
              <p:cNvPr id="32776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6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sp>
          <p:nvSpPr>
            <p:cNvPr id="327766" name="Line 86"/>
            <p:cNvSpPr>
              <a:spLocks noChangeAspect="1" noChangeShapeType="1"/>
            </p:cNvSpPr>
            <p:nvPr/>
          </p:nvSpPr>
          <p:spPr bwMode="auto">
            <a:xfrm>
              <a:off x="3607522" y="4159403"/>
              <a:ext cx="839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7767" name="Line 87"/>
            <p:cNvSpPr>
              <a:spLocks noChangeAspect="1" noChangeShapeType="1"/>
            </p:cNvSpPr>
            <p:nvPr/>
          </p:nvSpPr>
          <p:spPr bwMode="auto">
            <a:xfrm>
              <a:off x="5034684" y="4210203"/>
              <a:ext cx="8397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7768" name="Line 88"/>
            <p:cNvSpPr>
              <a:spLocks noChangeAspect="1" noChangeShapeType="1"/>
            </p:cNvSpPr>
            <p:nvPr/>
          </p:nvSpPr>
          <p:spPr bwMode="auto">
            <a:xfrm>
              <a:off x="6496772" y="4159403"/>
              <a:ext cx="839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7774" name="Text Box 94"/>
            <p:cNvSpPr txBox="1">
              <a:spLocks noChangeAspect="1" noChangeArrowheads="1"/>
            </p:cNvSpPr>
            <p:nvPr/>
          </p:nvSpPr>
          <p:spPr bwMode="auto">
            <a:xfrm>
              <a:off x="4406034" y="3970490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el2</a:t>
              </a:r>
            </a:p>
          </p:txBody>
        </p:sp>
        <p:sp>
          <p:nvSpPr>
            <p:cNvPr id="327775" name="Text Box 95"/>
            <p:cNvSpPr txBox="1">
              <a:spLocks noChangeAspect="1" noChangeArrowheads="1"/>
            </p:cNvSpPr>
            <p:nvPr/>
          </p:nvSpPr>
          <p:spPr bwMode="auto">
            <a:xfrm>
              <a:off x="4755284" y="3962553"/>
              <a:ext cx="184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it-IT" altLang="it-IT" sz="1600"/>
            </a:p>
          </p:txBody>
        </p:sp>
        <p:sp>
          <p:nvSpPr>
            <p:cNvPr id="327776" name="Text Box 96"/>
            <p:cNvSpPr txBox="1">
              <a:spLocks noChangeAspect="1" noChangeArrowheads="1"/>
            </p:cNvSpPr>
            <p:nvPr/>
          </p:nvSpPr>
          <p:spPr bwMode="auto">
            <a:xfrm>
              <a:off x="3018559" y="3924453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el6</a:t>
              </a:r>
            </a:p>
          </p:txBody>
        </p:sp>
        <p:sp>
          <p:nvSpPr>
            <p:cNvPr id="327777" name="Text Box 97"/>
            <p:cNvSpPr txBox="1">
              <a:spLocks noChangeAspect="1" noChangeArrowheads="1"/>
            </p:cNvSpPr>
            <p:nvPr/>
          </p:nvSpPr>
          <p:spPr bwMode="auto">
            <a:xfrm>
              <a:off x="5842722" y="3960965"/>
              <a:ext cx="4937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el3</a:t>
              </a:r>
            </a:p>
          </p:txBody>
        </p:sp>
        <p:sp>
          <p:nvSpPr>
            <p:cNvPr id="327778" name="Text Box 98"/>
            <p:cNvSpPr txBox="1">
              <a:spLocks noChangeAspect="1" noChangeArrowheads="1"/>
            </p:cNvSpPr>
            <p:nvPr/>
          </p:nvSpPr>
          <p:spPr bwMode="auto">
            <a:xfrm>
              <a:off x="7271472" y="3983190"/>
              <a:ext cx="4937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el8</a:t>
              </a:r>
            </a:p>
          </p:txBody>
        </p:sp>
        <p:sp>
          <p:nvSpPr>
            <p:cNvPr id="327779" name="Rectangle 99"/>
            <p:cNvSpPr>
              <a:spLocks noChangeArrowheads="1"/>
            </p:cNvSpPr>
            <p:nvPr/>
          </p:nvSpPr>
          <p:spPr bwMode="auto">
            <a:xfrm>
              <a:off x="1508707" y="3562503"/>
              <a:ext cx="5533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 dirty="0" smtClean="0"/>
                <a:t>lst1</a:t>
              </a:r>
              <a:endParaRPr lang="it-IT" altLang="it-IT" sz="2000" dirty="0"/>
            </a:p>
          </p:txBody>
        </p:sp>
        <p:sp>
          <p:nvSpPr>
            <p:cNvPr id="327782" name="Line 102"/>
            <p:cNvSpPr>
              <a:spLocks noChangeShapeType="1"/>
            </p:cNvSpPr>
            <p:nvPr/>
          </p:nvSpPr>
          <p:spPr bwMode="auto">
            <a:xfrm>
              <a:off x="2351809" y="3799040"/>
              <a:ext cx="552450" cy="32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cxnSp>
          <p:nvCxnSpPr>
            <p:cNvPr id="6" name="Connettore 1 5"/>
            <p:cNvCxnSpPr/>
            <p:nvPr/>
          </p:nvCxnSpPr>
          <p:spPr>
            <a:xfrm flipV="1">
              <a:off x="7865374" y="4095824"/>
              <a:ext cx="203245" cy="190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po 32"/>
          <p:cNvGrpSpPr/>
          <p:nvPr/>
        </p:nvGrpSpPr>
        <p:grpSpPr>
          <a:xfrm>
            <a:off x="5222053" y="2276091"/>
            <a:ext cx="776158" cy="842110"/>
            <a:chOff x="5411367" y="1491976"/>
            <a:chExt cx="776158" cy="842110"/>
          </a:xfrm>
        </p:grpSpPr>
        <p:sp>
          <p:nvSpPr>
            <p:cNvPr id="34" name="Rectangle 72"/>
            <p:cNvSpPr>
              <a:spLocks noChangeAspect="1" noChangeArrowheads="1"/>
            </p:cNvSpPr>
            <p:nvPr/>
          </p:nvSpPr>
          <p:spPr bwMode="auto">
            <a:xfrm>
              <a:off x="5411367" y="1542963"/>
              <a:ext cx="404813" cy="366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5" name="Line 102"/>
            <p:cNvSpPr>
              <a:spLocks noChangeShapeType="1"/>
            </p:cNvSpPr>
            <p:nvPr/>
          </p:nvSpPr>
          <p:spPr bwMode="auto">
            <a:xfrm flipH="1">
              <a:off x="5519463" y="1783220"/>
              <a:ext cx="145459" cy="550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6" name="Rectangle 108"/>
            <p:cNvSpPr>
              <a:spLocks noChangeArrowheads="1"/>
            </p:cNvSpPr>
            <p:nvPr/>
          </p:nvSpPr>
          <p:spPr bwMode="auto">
            <a:xfrm>
              <a:off x="5829368" y="1491976"/>
              <a:ext cx="3581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it-IT" altLang="it-IT" sz="2000" smtClean="0"/>
                <a:t>l</a:t>
              </a:r>
              <a:endParaRPr lang="it-IT" altLang="it-IT" sz="2000" dirty="0"/>
            </a:p>
          </p:txBody>
        </p:sp>
      </p:grpSp>
      <p:grpSp>
        <p:nvGrpSpPr>
          <p:cNvPr id="37" name="Gruppo 36"/>
          <p:cNvGrpSpPr/>
          <p:nvPr/>
        </p:nvGrpSpPr>
        <p:grpSpPr>
          <a:xfrm>
            <a:off x="6267893" y="4013374"/>
            <a:ext cx="2281238" cy="1158664"/>
            <a:chOff x="6343323" y="3036867"/>
            <a:chExt cx="2281238" cy="1158664"/>
          </a:xfrm>
        </p:grpSpPr>
        <p:sp>
          <p:nvSpPr>
            <p:cNvPr id="38" name="Rectangle 108"/>
            <p:cNvSpPr>
              <a:spLocks noChangeArrowheads="1"/>
            </p:cNvSpPr>
            <p:nvPr/>
          </p:nvSpPr>
          <p:spPr bwMode="auto">
            <a:xfrm>
              <a:off x="7133436" y="3036867"/>
              <a:ext cx="112182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it-IT" altLang="it-IT" sz="2000" dirty="0" err="1" smtClean="0"/>
                <a:t>ltmp</a:t>
              </a:r>
              <a:endParaRPr lang="it-IT" altLang="it-IT" sz="2000" dirty="0"/>
            </a:p>
          </p:txBody>
        </p:sp>
        <p:sp>
          <p:nvSpPr>
            <p:cNvPr id="39" name="Rectangle 105"/>
            <p:cNvSpPr>
              <a:spLocks noChangeAspect="1" noChangeArrowheads="1"/>
            </p:cNvSpPr>
            <p:nvPr/>
          </p:nvSpPr>
          <p:spPr bwMode="auto">
            <a:xfrm>
              <a:off x="6710829" y="3070265"/>
              <a:ext cx="404813" cy="366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0" name="Line 106"/>
            <p:cNvSpPr>
              <a:spLocks noChangeShapeType="1"/>
            </p:cNvSpPr>
            <p:nvPr/>
          </p:nvSpPr>
          <p:spPr bwMode="auto">
            <a:xfrm flipH="1">
              <a:off x="6381423" y="3251391"/>
              <a:ext cx="531813" cy="515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grpSp>
          <p:nvGrpSpPr>
            <p:cNvPr id="41" name="Group 109"/>
            <p:cNvGrpSpPr>
              <a:grpSpLocks noChangeAspect="1"/>
            </p:cNvGrpSpPr>
            <p:nvPr/>
          </p:nvGrpSpPr>
          <p:grpSpPr bwMode="auto">
            <a:xfrm>
              <a:off x="6343323" y="3790719"/>
              <a:ext cx="814388" cy="388937"/>
              <a:chOff x="196" y="1428"/>
              <a:chExt cx="1158" cy="531"/>
            </a:xfrm>
          </p:grpSpPr>
          <p:sp>
            <p:nvSpPr>
              <p:cNvPr id="50" name="Rectangle 110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1" name="Rectangle 111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42" name="Group 112"/>
            <p:cNvGrpSpPr>
              <a:grpSpLocks noChangeAspect="1"/>
            </p:cNvGrpSpPr>
            <p:nvPr/>
          </p:nvGrpSpPr>
          <p:grpSpPr bwMode="auto">
            <a:xfrm>
              <a:off x="7810173" y="3797069"/>
              <a:ext cx="814388" cy="387350"/>
              <a:chOff x="196" y="1428"/>
              <a:chExt cx="1158" cy="531"/>
            </a:xfrm>
          </p:grpSpPr>
          <p:sp>
            <p:nvSpPr>
              <p:cNvPr id="48" name="Rectangle 113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49" name="Rectangle 114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sp>
          <p:nvSpPr>
            <p:cNvPr id="43" name="Line 121"/>
            <p:cNvSpPr>
              <a:spLocks noChangeAspect="1" noChangeShapeType="1"/>
            </p:cNvSpPr>
            <p:nvPr/>
          </p:nvSpPr>
          <p:spPr bwMode="auto">
            <a:xfrm>
              <a:off x="6970386" y="3987569"/>
              <a:ext cx="839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4" name="Text Box 129"/>
            <p:cNvSpPr txBox="1">
              <a:spLocks noChangeAspect="1" noChangeArrowheads="1"/>
            </p:cNvSpPr>
            <p:nvPr/>
          </p:nvSpPr>
          <p:spPr bwMode="auto">
            <a:xfrm>
              <a:off x="7768898" y="3798656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 dirty="0" smtClean="0"/>
                <a:t>el6</a:t>
              </a:r>
              <a:endParaRPr lang="it-IT" altLang="it-IT" sz="2000" dirty="0"/>
            </a:p>
          </p:txBody>
        </p:sp>
        <p:sp>
          <p:nvSpPr>
            <p:cNvPr id="45" name="Text Box 130"/>
            <p:cNvSpPr txBox="1">
              <a:spLocks noChangeAspect="1" noChangeArrowheads="1"/>
            </p:cNvSpPr>
            <p:nvPr/>
          </p:nvSpPr>
          <p:spPr bwMode="auto">
            <a:xfrm>
              <a:off x="8118148" y="3790719"/>
              <a:ext cx="184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it-IT" altLang="it-IT" sz="1600"/>
            </a:p>
          </p:txBody>
        </p:sp>
        <p:sp>
          <p:nvSpPr>
            <p:cNvPr id="46" name="Text Box 131"/>
            <p:cNvSpPr txBox="1">
              <a:spLocks noChangeAspect="1" noChangeArrowheads="1"/>
            </p:cNvSpPr>
            <p:nvPr/>
          </p:nvSpPr>
          <p:spPr bwMode="auto">
            <a:xfrm>
              <a:off x="6381423" y="3752619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 dirty="0" smtClean="0"/>
                <a:t>el2</a:t>
              </a:r>
              <a:endParaRPr lang="it-IT" altLang="it-IT" sz="2000" dirty="0"/>
            </a:p>
          </p:txBody>
        </p:sp>
        <p:cxnSp>
          <p:nvCxnSpPr>
            <p:cNvPr id="47" name="Connettore 1 46"/>
            <p:cNvCxnSpPr/>
            <p:nvPr/>
          </p:nvCxnSpPr>
          <p:spPr>
            <a:xfrm flipV="1">
              <a:off x="8276173" y="3897565"/>
              <a:ext cx="203245" cy="190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 Box 130"/>
          <p:cNvSpPr txBox="1">
            <a:spLocks noChangeAspect="1" noChangeArrowheads="1"/>
          </p:cNvSpPr>
          <p:nvPr/>
        </p:nvSpPr>
        <p:spPr bwMode="auto">
          <a:xfrm>
            <a:off x="3570014" y="5151733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it-IT" altLang="it-IT" sz="1600"/>
          </a:p>
        </p:txBody>
      </p:sp>
      <p:grpSp>
        <p:nvGrpSpPr>
          <p:cNvPr id="5" name="Gruppo 4"/>
          <p:cNvGrpSpPr/>
          <p:nvPr/>
        </p:nvGrpSpPr>
        <p:grpSpPr>
          <a:xfrm>
            <a:off x="3396484" y="3565448"/>
            <a:ext cx="2140564" cy="2227786"/>
            <a:chOff x="3396484" y="3565448"/>
            <a:chExt cx="2140564" cy="2227786"/>
          </a:xfrm>
        </p:grpSpPr>
        <p:sp>
          <p:nvSpPr>
            <p:cNvPr id="53" name="Rectangle 105"/>
            <p:cNvSpPr>
              <a:spLocks noChangeAspect="1" noChangeArrowheads="1"/>
            </p:cNvSpPr>
            <p:nvPr/>
          </p:nvSpPr>
          <p:spPr bwMode="auto">
            <a:xfrm>
              <a:off x="3805680" y="5324946"/>
              <a:ext cx="404813" cy="366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4" name="Line 106"/>
            <p:cNvSpPr>
              <a:spLocks noChangeShapeType="1"/>
            </p:cNvSpPr>
            <p:nvPr/>
          </p:nvSpPr>
          <p:spPr bwMode="auto">
            <a:xfrm flipV="1">
              <a:off x="4035029" y="5068073"/>
              <a:ext cx="552450" cy="400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auto">
            <a:xfrm>
              <a:off x="3396484" y="5393124"/>
              <a:ext cx="38343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 dirty="0" smtClean="0"/>
                <a:t>lo</a:t>
              </a:r>
              <a:endParaRPr lang="it-IT" altLang="it-IT" sz="2000" dirty="0"/>
            </a:p>
          </p:txBody>
        </p:sp>
        <p:grpSp>
          <p:nvGrpSpPr>
            <p:cNvPr id="4" name="Gruppo 3"/>
            <p:cNvGrpSpPr/>
            <p:nvPr/>
          </p:nvGrpSpPr>
          <p:grpSpPr>
            <a:xfrm>
              <a:off x="4721073" y="4737063"/>
              <a:ext cx="815975" cy="400110"/>
              <a:chOff x="4721073" y="4737063"/>
              <a:chExt cx="815975" cy="400110"/>
            </a:xfrm>
          </p:grpSpPr>
          <p:grpSp>
            <p:nvGrpSpPr>
              <p:cNvPr id="58" name="Group 115"/>
              <p:cNvGrpSpPr>
                <a:grpSpLocks noChangeAspect="1"/>
              </p:cNvGrpSpPr>
              <p:nvPr/>
            </p:nvGrpSpPr>
            <p:grpSpPr bwMode="auto">
              <a:xfrm>
                <a:off x="4721073" y="4738651"/>
                <a:ext cx="815975" cy="387350"/>
                <a:chOff x="196" y="1428"/>
                <a:chExt cx="1158" cy="531"/>
              </a:xfrm>
            </p:grpSpPr>
            <p:sp>
              <p:nvSpPr>
                <p:cNvPr id="66" name="Rectangle 116"/>
                <p:cNvSpPr>
                  <a:spLocks noChangeAspect="1" noChangeArrowheads="1"/>
                </p:cNvSpPr>
                <p:nvPr/>
              </p:nvSpPr>
              <p:spPr bwMode="auto">
                <a:xfrm>
                  <a:off x="196" y="1428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67" name="Rectangle 117"/>
                <p:cNvSpPr>
                  <a:spLocks noChangeAspect="1" noChangeArrowheads="1"/>
                </p:cNvSpPr>
                <p:nvPr/>
              </p:nvSpPr>
              <p:spPr bwMode="auto">
                <a:xfrm>
                  <a:off x="776" y="1436"/>
                  <a:ext cx="578" cy="52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sp>
            <p:nvSpPr>
              <p:cNvPr id="64" name="Text Box 132"/>
              <p:cNvSpPr txBox="1">
                <a:spLocks noChangeAspect="1" noChangeArrowheads="1"/>
              </p:cNvSpPr>
              <p:nvPr/>
            </p:nvSpPr>
            <p:spPr bwMode="auto">
              <a:xfrm>
                <a:off x="4732186" y="4737063"/>
                <a:ext cx="497252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it-IT" altLang="it-IT" sz="2000" dirty="0" smtClean="0"/>
                  <a:t>el4</a:t>
                </a:r>
                <a:endParaRPr lang="it-IT" altLang="it-IT" sz="2000" dirty="0"/>
              </a:p>
            </p:txBody>
          </p:sp>
        </p:grpSp>
        <p:sp>
          <p:nvSpPr>
            <p:cNvPr id="65" name="Line 135"/>
            <p:cNvSpPr>
              <a:spLocks noChangeShapeType="1"/>
            </p:cNvSpPr>
            <p:nvPr/>
          </p:nvSpPr>
          <p:spPr bwMode="auto">
            <a:xfrm flipV="1">
              <a:off x="5330150" y="3565448"/>
              <a:ext cx="15406" cy="1308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85938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7315"/>
            <a:ext cx="82296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it-IT" altLang="it-IT" sz="4000" b="1" dirty="0">
                <a:solidFill>
                  <a:srgbClr val="0070C0"/>
                </a:solidFill>
                <a:latin typeface="Arial" charset="0"/>
                <a:ea typeface="MS PGothic" charset="-128"/>
              </a:rPr>
              <a:t>Esecuzione di </a:t>
            </a:r>
            <a:r>
              <a:rPr lang="it-IT" altLang="it-IT" sz="4000" b="1" dirty="0" err="1">
                <a:solidFill>
                  <a:srgbClr val="0070C0"/>
                </a:solidFill>
                <a:latin typeface="Arial" charset="0"/>
                <a:ea typeface="MS PGothic" charset="-128"/>
              </a:rPr>
              <a:t>insertList</a:t>
            </a:r>
            <a:endParaRPr lang="it-IT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531008" y="1456101"/>
            <a:ext cx="315131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975" lvl="1">
              <a:lnSpc>
                <a:spcPct val="90000"/>
              </a:lnSpc>
            </a:pPr>
            <a:r>
              <a:rPr lang="it-IT" altLang="it-IT" dirty="0" smtClean="0">
                <a:solidFill>
                  <a:srgbClr val="A84643"/>
                </a:solidFill>
                <a:latin typeface="+mn-lt"/>
              </a:rPr>
              <a:t>lst2 </a:t>
            </a:r>
            <a:r>
              <a:rPr lang="it-IT" altLang="it-IT" dirty="0">
                <a:solidFill>
                  <a:srgbClr val="A84643"/>
                </a:solidFill>
                <a:latin typeface="+mn-lt"/>
              </a:rPr>
              <a:t>= </a:t>
            </a:r>
            <a:r>
              <a:rPr lang="it-IT" altLang="it-IT" dirty="0" err="1" smtClean="0">
                <a:solidFill>
                  <a:srgbClr val="A84643"/>
                </a:solidFill>
                <a:latin typeface="+mn-lt"/>
              </a:rPr>
              <a:t>insert</a:t>
            </a:r>
            <a:r>
              <a:rPr lang="it-IT" altLang="it-IT" dirty="0" smtClean="0">
                <a:solidFill>
                  <a:srgbClr val="A84643"/>
                </a:solidFill>
                <a:latin typeface="+mn-lt"/>
              </a:rPr>
              <a:t>(lst1, 2, el4)</a:t>
            </a:r>
            <a:endParaRPr lang="it-IT" altLang="it-IT" dirty="0">
              <a:solidFill>
                <a:srgbClr val="A84643"/>
              </a:solidFill>
              <a:latin typeface="+mn-lt"/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761510" y="2747887"/>
            <a:ext cx="6647002" cy="817562"/>
            <a:chOff x="1508707" y="3562503"/>
            <a:chExt cx="6647002" cy="817562"/>
          </a:xfrm>
        </p:grpSpPr>
        <p:sp>
          <p:nvSpPr>
            <p:cNvPr id="327752" name="Rectangle 72"/>
            <p:cNvSpPr>
              <a:spLocks noChangeAspect="1" noChangeArrowheads="1"/>
            </p:cNvSpPr>
            <p:nvPr/>
          </p:nvSpPr>
          <p:spPr bwMode="auto">
            <a:xfrm>
              <a:off x="2075584" y="3584728"/>
              <a:ext cx="404813" cy="366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27754" name="Group 74"/>
            <p:cNvGrpSpPr>
              <a:grpSpLocks noChangeAspect="1"/>
            </p:cNvGrpSpPr>
            <p:nvPr/>
          </p:nvGrpSpPr>
          <p:grpSpPr bwMode="auto">
            <a:xfrm>
              <a:off x="2980459" y="3962553"/>
              <a:ext cx="814388" cy="388937"/>
              <a:chOff x="196" y="1428"/>
              <a:chExt cx="1158" cy="531"/>
            </a:xfrm>
          </p:grpSpPr>
          <p:sp>
            <p:nvSpPr>
              <p:cNvPr id="32775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5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27757" name="Group 77"/>
            <p:cNvGrpSpPr>
              <a:grpSpLocks noChangeAspect="1"/>
            </p:cNvGrpSpPr>
            <p:nvPr/>
          </p:nvGrpSpPr>
          <p:grpSpPr bwMode="auto">
            <a:xfrm>
              <a:off x="4447309" y="3968903"/>
              <a:ext cx="814388" cy="387350"/>
              <a:chOff x="196" y="1428"/>
              <a:chExt cx="1158" cy="531"/>
            </a:xfrm>
          </p:grpSpPr>
          <p:sp>
            <p:nvSpPr>
              <p:cNvPr id="32775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5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27760" name="Group 80"/>
            <p:cNvGrpSpPr>
              <a:grpSpLocks noChangeAspect="1"/>
            </p:cNvGrpSpPr>
            <p:nvPr/>
          </p:nvGrpSpPr>
          <p:grpSpPr bwMode="auto">
            <a:xfrm>
              <a:off x="5888759" y="3962553"/>
              <a:ext cx="815975" cy="387350"/>
              <a:chOff x="196" y="1428"/>
              <a:chExt cx="1158" cy="531"/>
            </a:xfrm>
          </p:grpSpPr>
          <p:sp>
            <p:nvSpPr>
              <p:cNvPr id="32776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6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27763" name="Group 83"/>
            <p:cNvGrpSpPr>
              <a:grpSpLocks noChangeAspect="1"/>
            </p:cNvGrpSpPr>
            <p:nvPr/>
          </p:nvGrpSpPr>
          <p:grpSpPr bwMode="auto">
            <a:xfrm>
              <a:off x="7341322" y="3968903"/>
              <a:ext cx="814387" cy="387350"/>
              <a:chOff x="196" y="1428"/>
              <a:chExt cx="1158" cy="531"/>
            </a:xfrm>
          </p:grpSpPr>
          <p:sp>
            <p:nvSpPr>
              <p:cNvPr id="32776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6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sp>
          <p:nvSpPr>
            <p:cNvPr id="327766" name="Line 86"/>
            <p:cNvSpPr>
              <a:spLocks noChangeAspect="1" noChangeShapeType="1"/>
            </p:cNvSpPr>
            <p:nvPr/>
          </p:nvSpPr>
          <p:spPr bwMode="auto">
            <a:xfrm>
              <a:off x="3607522" y="4159403"/>
              <a:ext cx="839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7767" name="Line 87"/>
            <p:cNvSpPr>
              <a:spLocks noChangeAspect="1" noChangeShapeType="1"/>
            </p:cNvSpPr>
            <p:nvPr/>
          </p:nvSpPr>
          <p:spPr bwMode="auto">
            <a:xfrm>
              <a:off x="5034684" y="4210203"/>
              <a:ext cx="8397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7768" name="Line 88"/>
            <p:cNvSpPr>
              <a:spLocks noChangeAspect="1" noChangeShapeType="1"/>
            </p:cNvSpPr>
            <p:nvPr/>
          </p:nvSpPr>
          <p:spPr bwMode="auto">
            <a:xfrm>
              <a:off x="6496772" y="4159403"/>
              <a:ext cx="839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7774" name="Text Box 94"/>
            <p:cNvSpPr txBox="1">
              <a:spLocks noChangeAspect="1" noChangeArrowheads="1"/>
            </p:cNvSpPr>
            <p:nvPr/>
          </p:nvSpPr>
          <p:spPr bwMode="auto">
            <a:xfrm>
              <a:off x="4406034" y="3970490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el2</a:t>
              </a:r>
            </a:p>
          </p:txBody>
        </p:sp>
        <p:sp>
          <p:nvSpPr>
            <p:cNvPr id="327775" name="Text Box 95"/>
            <p:cNvSpPr txBox="1">
              <a:spLocks noChangeAspect="1" noChangeArrowheads="1"/>
            </p:cNvSpPr>
            <p:nvPr/>
          </p:nvSpPr>
          <p:spPr bwMode="auto">
            <a:xfrm>
              <a:off x="4755284" y="3962553"/>
              <a:ext cx="184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it-IT" altLang="it-IT" sz="1600"/>
            </a:p>
          </p:txBody>
        </p:sp>
        <p:sp>
          <p:nvSpPr>
            <p:cNvPr id="327776" name="Text Box 96"/>
            <p:cNvSpPr txBox="1">
              <a:spLocks noChangeAspect="1" noChangeArrowheads="1"/>
            </p:cNvSpPr>
            <p:nvPr/>
          </p:nvSpPr>
          <p:spPr bwMode="auto">
            <a:xfrm>
              <a:off x="3018559" y="3924453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el6</a:t>
              </a:r>
            </a:p>
          </p:txBody>
        </p:sp>
        <p:sp>
          <p:nvSpPr>
            <p:cNvPr id="327777" name="Text Box 97"/>
            <p:cNvSpPr txBox="1">
              <a:spLocks noChangeAspect="1" noChangeArrowheads="1"/>
            </p:cNvSpPr>
            <p:nvPr/>
          </p:nvSpPr>
          <p:spPr bwMode="auto">
            <a:xfrm>
              <a:off x="5842722" y="3960965"/>
              <a:ext cx="4937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el3</a:t>
              </a:r>
            </a:p>
          </p:txBody>
        </p:sp>
        <p:sp>
          <p:nvSpPr>
            <p:cNvPr id="327778" name="Text Box 98"/>
            <p:cNvSpPr txBox="1">
              <a:spLocks noChangeAspect="1" noChangeArrowheads="1"/>
            </p:cNvSpPr>
            <p:nvPr/>
          </p:nvSpPr>
          <p:spPr bwMode="auto">
            <a:xfrm>
              <a:off x="7271472" y="3983190"/>
              <a:ext cx="4937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el8</a:t>
              </a:r>
            </a:p>
          </p:txBody>
        </p:sp>
        <p:sp>
          <p:nvSpPr>
            <p:cNvPr id="327779" name="Rectangle 99"/>
            <p:cNvSpPr>
              <a:spLocks noChangeArrowheads="1"/>
            </p:cNvSpPr>
            <p:nvPr/>
          </p:nvSpPr>
          <p:spPr bwMode="auto">
            <a:xfrm>
              <a:off x="1508707" y="3562503"/>
              <a:ext cx="5533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 dirty="0" smtClean="0"/>
                <a:t>lst1</a:t>
              </a:r>
              <a:endParaRPr lang="it-IT" altLang="it-IT" sz="2000" dirty="0"/>
            </a:p>
          </p:txBody>
        </p:sp>
        <p:sp>
          <p:nvSpPr>
            <p:cNvPr id="327782" name="Line 102"/>
            <p:cNvSpPr>
              <a:spLocks noChangeShapeType="1"/>
            </p:cNvSpPr>
            <p:nvPr/>
          </p:nvSpPr>
          <p:spPr bwMode="auto">
            <a:xfrm>
              <a:off x="2351809" y="3799040"/>
              <a:ext cx="552450" cy="32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cxnSp>
          <p:nvCxnSpPr>
            <p:cNvPr id="6" name="Connettore 1 5"/>
            <p:cNvCxnSpPr/>
            <p:nvPr/>
          </p:nvCxnSpPr>
          <p:spPr>
            <a:xfrm flipV="1">
              <a:off x="7865374" y="4095824"/>
              <a:ext cx="203245" cy="190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po 32"/>
          <p:cNvGrpSpPr/>
          <p:nvPr/>
        </p:nvGrpSpPr>
        <p:grpSpPr>
          <a:xfrm>
            <a:off x="5222053" y="2276091"/>
            <a:ext cx="776158" cy="842110"/>
            <a:chOff x="5411367" y="1491976"/>
            <a:chExt cx="776158" cy="842110"/>
          </a:xfrm>
        </p:grpSpPr>
        <p:sp>
          <p:nvSpPr>
            <p:cNvPr id="34" name="Rectangle 72"/>
            <p:cNvSpPr>
              <a:spLocks noChangeAspect="1" noChangeArrowheads="1"/>
            </p:cNvSpPr>
            <p:nvPr/>
          </p:nvSpPr>
          <p:spPr bwMode="auto">
            <a:xfrm>
              <a:off x="5411367" y="1542963"/>
              <a:ext cx="404813" cy="366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5" name="Line 102"/>
            <p:cNvSpPr>
              <a:spLocks noChangeShapeType="1"/>
            </p:cNvSpPr>
            <p:nvPr/>
          </p:nvSpPr>
          <p:spPr bwMode="auto">
            <a:xfrm flipH="1">
              <a:off x="5519463" y="1783220"/>
              <a:ext cx="145459" cy="5508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6" name="Rectangle 108"/>
            <p:cNvSpPr>
              <a:spLocks noChangeArrowheads="1"/>
            </p:cNvSpPr>
            <p:nvPr/>
          </p:nvSpPr>
          <p:spPr bwMode="auto">
            <a:xfrm>
              <a:off x="5829368" y="1491976"/>
              <a:ext cx="3581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it-IT" altLang="it-IT" sz="2000" smtClean="0"/>
                <a:t>l</a:t>
              </a:r>
              <a:endParaRPr lang="it-IT" altLang="it-IT" sz="2000" dirty="0"/>
            </a:p>
          </p:txBody>
        </p:sp>
      </p:grpSp>
      <p:sp>
        <p:nvSpPr>
          <p:cNvPr id="38" name="Rectangle 108"/>
          <p:cNvSpPr>
            <a:spLocks noChangeArrowheads="1"/>
          </p:cNvSpPr>
          <p:nvPr/>
        </p:nvSpPr>
        <p:spPr bwMode="auto">
          <a:xfrm>
            <a:off x="7058006" y="4013374"/>
            <a:ext cx="11218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it-IT" altLang="it-IT" sz="2000" dirty="0" err="1" smtClean="0"/>
              <a:t>ltmp</a:t>
            </a:r>
            <a:endParaRPr lang="it-IT" altLang="it-IT" sz="2000" dirty="0"/>
          </a:p>
        </p:txBody>
      </p:sp>
      <p:sp>
        <p:nvSpPr>
          <p:cNvPr id="39" name="Rectangle 105"/>
          <p:cNvSpPr>
            <a:spLocks noChangeAspect="1" noChangeArrowheads="1"/>
          </p:cNvSpPr>
          <p:nvPr/>
        </p:nvSpPr>
        <p:spPr bwMode="auto">
          <a:xfrm>
            <a:off x="6635399" y="4046772"/>
            <a:ext cx="404813" cy="366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41" name="Group 109"/>
          <p:cNvGrpSpPr>
            <a:grpSpLocks noChangeAspect="1"/>
          </p:cNvGrpSpPr>
          <p:nvPr/>
        </p:nvGrpSpPr>
        <p:grpSpPr bwMode="auto">
          <a:xfrm>
            <a:off x="6267893" y="4767226"/>
            <a:ext cx="814388" cy="388937"/>
            <a:chOff x="196" y="1428"/>
            <a:chExt cx="1158" cy="531"/>
          </a:xfrm>
        </p:grpSpPr>
        <p:sp>
          <p:nvSpPr>
            <p:cNvPr id="50" name="Rectangle 110"/>
            <p:cNvSpPr>
              <a:spLocks noChangeAspect="1" noChangeArrowheads="1"/>
            </p:cNvSpPr>
            <p:nvPr/>
          </p:nvSpPr>
          <p:spPr bwMode="auto">
            <a:xfrm>
              <a:off x="196" y="1428"/>
              <a:ext cx="578" cy="5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" name="Rectangle 111"/>
            <p:cNvSpPr>
              <a:spLocks noChangeAspect="1" noChangeArrowheads="1"/>
            </p:cNvSpPr>
            <p:nvPr/>
          </p:nvSpPr>
          <p:spPr bwMode="auto">
            <a:xfrm>
              <a:off x="776" y="1436"/>
              <a:ext cx="578" cy="5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42" name="Group 112"/>
          <p:cNvGrpSpPr>
            <a:grpSpLocks noChangeAspect="1"/>
          </p:cNvGrpSpPr>
          <p:nvPr/>
        </p:nvGrpSpPr>
        <p:grpSpPr bwMode="auto">
          <a:xfrm>
            <a:off x="7734743" y="4773576"/>
            <a:ext cx="814388" cy="387350"/>
            <a:chOff x="196" y="1428"/>
            <a:chExt cx="1158" cy="531"/>
          </a:xfrm>
        </p:grpSpPr>
        <p:sp>
          <p:nvSpPr>
            <p:cNvPr id="48" name="Rectangle 113"/>
            <p:cNvSpPr>
              <a:spLocks noChangeAspect="1" noChangeArrowheads="1"/>
            </p:cNvSpPr>
            <p:nvPr/>
          </p:nvSpPr>
          <p:spPr bwMode="auto">
            <a:xfrm>
              <a:off x="196" y="1428"/>
              <a:ext cx="578" cy="5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9" name="Rectangle 114"/>
            <p:cNvSpPr>
              <a:spLocks noChangeAspect="1" noChangeArrowheads="1"/>
            </p:cNvSpPr>
            <p:nvPr/>
          </p:nvSpPr>
          <p:spPr bwMode="auto">
            <a:xfrm>
              <a:off x="776" y="1436"/>
              <a:ext cx="578" cy="5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43" name="Line 121"/>
          <p:cNvSpPr>
            <a:spLocks noChangeAspect="1" noChangeShapeType="1"/>
          </p:cNvSpPr>
          <p:nvPr/>
        </p:nvSpPr>
        <p:spPr bwMode="auto">
          <a:xfrm>
            <a:off x="6894956" y="4964076"/>
            <a:ext cx="839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4" name="Text Box 129"/>
          <p:cNvSpPr txBox="1">
            <a:spLocks noChangeAspect="1" noChangeArrowheads="1"/>
          </p:cNvSpPr>
          <p:nvPr/>
        </p:nvSpPr>
        <p:spPr bwMode="auto">
          <a:xfrm>
            <a:off x="7693468" y="4775163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sz="2000" dirty="0" smtClean="0"/>
              <a:t>el6</a:t>
            </a:r>
            <a:endParaRPr lang="it-IT" altLang="it-IT" sz="2000" dirty="0"/>
          </a:p>
        </p:txBody>
      </p:sp>
      <p:sp>
        <p:nvSpPr>
          <p:cNvPr id="45" name="Text Box 130"/>
          <p:cNvSpPr txBox="1">
            <a:spLocks noChangeAspect="1" noChangeArrowheads="1"/>
          </p:cNvSpPr>
          <p:nvPr/>
        </p:nvSpPr>
        <p:spPr bwMode="auto">
          <a:xfrm>
            <a:off x="8042718" y="4767226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it-IT" altLang="it-IT" sz="1600"/>
          </a:p>
        </p:txBody>
      </p:sp>
      <p:sp>
        <p:nvSpPr>
          <p:cNvPr id="46" name="Text Box 131"/>
          <p:cNvSpPr txBox="1">
            <a:spLocks noChangeAspect="1" noChangeArrowheads="1"/>
          </p:cNvSpPr>
          <p:nvPr/>
        </p:nvSpPr>
        <p:spPr bwMode="auto">
          <a:xfrm>
            <a:off x="6305993" y="4729126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sz="2000" dirty="0" smtClean="0"/>
              <a:t>el2</a:t>
            </a:r>
            <a:endParaRPr lang="it-IT" altLang="it-IT" sz="2000" dirty="0"/>
          </a:p>
        </p:txBody>
      </p:sp>
      <p:cxnSp>
        <p:nvCxnSpPr>
          <p:cNvPr id="47" name="Connettore 1 46"/>
          <p:cNvCxnSpPr/>
          <p:nvPr/>
        </p:nvCxnSpPr>
        <p:spPr>
          <a:xfrm flipV="1">
            <a:off x="8200743" y="4874072"/>
            <a:ext cx="203245" cy="190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 Box 130"/>
          <p:cNvSpPr txBox="1">
            <a:spLocks noChangeAspect="1" noChangeArrowheads="1"/>
          </p:cNvSpPr>
          <p:nvPr/>
        </p:nvSpPr>
        <p:spPr bwMode="auto">
          <a:xfrm>
            <a:off x="3570014" y="5151733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it-IT" altLang="it-IT" sz="1600"/>
          </a:p>
        </p:txBody>
      </p:sp>
      <p:grpSp>
        <p:nvGrpSpPr>
          <p:cNvPr id="4" name="Gruppo 3"/>
          <p:cNvGrpSpPr/>
          <p:nvPr/>
        </p:nvGrpSpPr>
        <p:grpSpPr>
          <a:xfrm>
            <a:off x="4721073" y="4737063"/>
            <a:ext cx="815975" cy="400110"/>
            <a:chOff x="4721073" y="4737063"/>
            <a:chExt cx="815975" cy="400110"/>
          </a:xfrm>
        </p:grpSpPr>
        <p:grpSp>
          <p:nvGrpSpPr>
            <p:cNvPr id="58" name="Group 115"/>
            <p:cNvGrpSpPr>
              <a:grpSpLocks noChangeAspect="1"/>
            </p:cNvGrpSpPr>
            <p:nvPr/>
          </p:nvGrpSpPr>
          <p:grpSpPr bwMode="auto">
            <a:xfrm>
              <a:off x="4721073" y="4738651"/>
              <a:ext cx="815975" cy="387350"/>
              <a:chOff x="196" y="1428"/>
              <a:chExt cx="1158" cy="531"/>
            </a:xfrm>
          </p:grpSpPr>
          <p:sp>
            <p:nvSpPr>
              <p:cNvPr id="66" name="Rectangle 116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7" name="Rectangle 117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sp>
          <p:nvSpPr>
            <p:cNvPr id="64" name="Text Box 132"/>
            <p:cNvSpPr txBox="1">
              <a:spLocks noChangeAspect="1" noChangeArrowheads="1"/>
            </p:cNvSpPr>
            <p:nvPr/>
          </p:nvSpPr>
          <p:spPr bwMode="auto">
            <a:xfrm>
              <a:off x="4732186" y="4737063"/>
              <a:ext cx="4972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 dirty="0" smtClean="0"/>
                <a:t>el4</a:t>
              </a:r>
              <a:endParaRPr lang="it-IT" altLang="it-IT" sz="2000" dirty="0"/>
            </a:p>
          </p:txBody>
        </p:sp>
      </p:grpSp>
      <p:sp>
        <p:nvSpPr>
          <p:cNvPr id="65" name="Line 135"/>
          <p:cNvSpPr>
            <a:spLocks noChangeShapeType="1"/>
          </p:cNvSpPr>
          <p:nvPr/>
        </p:nvSpPr>
        <p:spPr bwMode="auto">
          <a:xfrm flipV="1">
            <a:off x="5330150" y="3565448"/>
            <a:ext cx="15406" cy="13086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9" name="Rectangle 105"/>
          <p:cNvSpPr>
            <a:spLocks noChangeAspect="1" noChangeArrowheads="1"/>
          </p:cNvSpPr>
          <p:nvPr/>
        </p:nvSpPr>
        <p:spPr bwMode="auto">
          <a:xfrm>
            <a:off x="947428" y="5077272"/>
            <a:ext cx="404813" cy="366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" name="Line 106"/>
          <p:cNvSpPr>
            <a:spLocks noChangeShapeType="1"/>
          </p:cNvSpPr>
          <p:nvPr/>
        </p:nvSpPr>
        <p:spPr bwMode="auto">
          <a:xfrm flipV="1">
            <a:off x="1204603" y="4872484"/>
            <a:ext cx="5524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61" name="Rectangle 108"/>
          <p:cNvSpPr>
            <a:spLocks noChangeArrowheads="1"/>
          </p:cNvSpPr>
          <p:nvPr/>
        </p:nvSpPr>
        <p:spPr bwMode="auto">
          <a:xfrm>
            <a:off x="518731" y="5043874"/>
            <a:ext cx="3834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dirty="0" smtClean="0"/>
              <a:t>lo</a:t>
            </a:r>
            <a:endParaRPr lang="it-IT" altLang="it-IT" sz="2000" dirty="0"/>
          </a:p>
        </p:txBody>
      </p:sp>
      <p:grpSp>
        <p:nvGrpSpPr>
          <p:cNvPr id="63" name="Group 109"/>
          <p:cNvGrpSpPr>
            <a:grpSpLocks noChangeAspect="1"/>
          </p:cNvGrpSpPr>
          <p:nvPr/>
        </p:nvGrpSpPr>
        <p:grpSpPr bwMode="auto">
          <a:xfrm>
            <a:off x="1795153" y="4674047"/>
            <a:ext cx="814388" cy="388937"/>
            <a:chOff x="196" y="1428"/>
            <a:chExt cx="1158" cy="531"/>
          </a:xfrm>
        </p:grpSpPr>
        <p:sp>
          <p:nvSpPr>
            <p:cNvPr id="68" name="Rectangle 110"/>
            <p:cNvSpPr>
              <a:spLocks noChangeAspect="1" noChangeArrowheads="1"/>
            </p:cNvSpPr>
            <p:nvPr/>
          </p:nvSpPr>
          <p:spPr bwMode="auto">
            <a:xfrm>
              <a:off x="196" y="1428"/>
              <a:ext cx="578" cy="5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9" name="Rectangle 111"/>
            <p:cNvSpPr>
              <a:spLocks noChangeAspect="1" noChangeArrowheads="1"/>
            </p:cNvSpPr>
            <p:nvPr/>
          </p:nvSpPr>
          <p:spPr bwMode="auto">
            <a:xfrm>
              <a:off x="776" y="1436"/>
              <a:ext cx="578" cy="5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70" name="Group 112"/>
          <p:cNvGrpSpPr>
            <a:grpSpLocks noChangeAspect="1"/>
          </p:cNvGrpSpPr>
          <p:nvPr/>
        </p:nvGrpSpPr>
        <p:grpSpPr bwMode="auto">
          <a:xfrm>
            <a:off x="3262003" y="4680397"/>
            <a:ext cx="814388" cy="387350"/>
            <a:chOff x="196" y="1428"/>
            <a:chExt cx="1158" cy="531"/>
          </a:xfrm>
        </p:grpSpPr>
        <p:sp>
          <p:nvSpPr>
            <p:cNvPr id="71" name="Rectangle 113"/>
            <p:cNvSpPr>
              <a:spLocks noChangeAspect="1" noChangeArrowheads="1"/>
            </p:cNvSpPr>
            <p:nvPr/>
          </p:nvSpPr>
          <p:spPr bwMode="auto">
            <a:xfrm>
              <a:off x="196" y="1428"/>
              <a:ext cx="578" cy="5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2" name="Rectangle 114"/>
            <p:cNvSpPr>
              <a:spLocks noChangeAspect="1" noChangeArrowheads="1"/>
            </p:cNvSpPr>
            <p:nvPr/>
          </p:nvSpPr>
          <p:spPr bwMode="auto">
            <a:xfrm>
              <a:off x="776" y="1436"/>
              <a:ext cx="578" cy="5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73" name="Line 121"/>
          <p:cNvSpPr>
            <a:spLocks noChangeAspect="1" noChangeShapeType="1"/>
          </p:cNvSpPr>
          <p:nvPr/>
        </p:nvSpPr>
        <p:spPr bwMode="auto">
          <a:xfrm>
            <a:off x="2422216" y="4870897"/>
            <a:ext cx="839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4" name="Line 122"/>
          <p:cNvSpPr>
            <a:spLocks noChangeAspect="1" noChangeShapeType="1"/>
          </p:cNvSpPr>
          <p:nvPr/>
        </p:nvSpPr>
        <p:spPr bwMode="auto">
          <a:xfrm>
            <a:off x="3849378" y="4921697"/>
            <a:ext cx="839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5" name="Text Box 129"/>
          <p:cNvSpPr txBox="1">
            <a:spLocks noChangeAspect="1" noChangeArrowheads="1"/>
          </p:cNvSpPr>
          <p:nvPr/>
        </p:nvSpPr>
        <p:spPr bwMode="auto">
          <a:xfrm>
            <a:off x="3220728" y="4681984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sz="2000"/>
              <a:t>el2</a:t>
            </a:r>
          </a:p>
        </p:txBody>
      </p:sp>
      <p:sp>
        <p:nvSpPr>
          <p:cNvPr id="76" name="Text Box 130"/>
          <p:cNvSpPr txBox="1">
            <a:spLocks noChangeAspect="1" noChangeArrowheads="1"/>
          </p:cNvSpPr>
          <p:nvPr/>
        </p:nvSpPr>
        <p:spPr bwMode="auto">
          <a:xfrm>
            <a:off x="3569978" y="4674047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it-IT" altLang="it-IT" sz="1600"/>
          </a:p>
        </p:txBody>
      </p:sp>
      <p:sp>
        <p:nvSpPr>
          <p:cNvPr id="77" name="Text Box 131"/>
          <p:cNvSpPr txBox="1">
            <a:spLocks noChangeAspect="1" noChangeArrowheads="1"/>
          </p:cNvSpPr>
          <p:nvPr/>
        </p:nvSpPr>
        <p:spPr bwMode="auto">
          <a:xfrm>
            <a:off x="1833253" y="4635947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sz="2000" dirty="0"/>
              <a:t>el6</a:t>
            </a:r>
          </a:p>
        </p:txBody>
      </p:sp>
      <p:cxnSp>
        <p:nvCxnSpPr>
          <p:cNvPr id="78" name="Connettore 1 77"/>
          <p:cNvCxnSpPr/>
          <p:nvPr/>
        </p:nvCxnSpPr>
        <p:spPr>
          <a:xfrm flipV="1">
            <a:off x="6700916" y="4134749"/>
            <a:ext cx="203245" cy="190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ttangolo 78"/>
          <p:cNvSpPr/>
          <p:nvPr/>
        </p:nvSpPr>
        <p:spPr>
          <a:xfrm>
            <a:off x="1554351" y="5477090"/>
            <a:ext cx="75025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it-IT" b="1" i="1" dirty="0" err="1" smtClean="0">
                <a:solidFill>
                  <a:srgbClr val="002060"/>
                </a:solidFill>
                <a:latin typeface="+mn-lt"/>
              </a:rPr>
              <a:t>Questo</a:t>
            </a:r>
            <a:r>
              <a:rPr lang="en-US" altLang="it-IT" b="1" i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it-IT" b="1" i="1" dirty="0" err="1" smtClean="0">
                <a:solidFill>
                  <a:srgbClr val="002060"/>
                </a:solidFill>
                <a:latin typeface="+mn-lt"/>
              </a:rPr>
              <a:t>è</a:t>
            </a:r>
            <a:r>
              <a:rPr lang="en-US" altLang="it-IT" b="1" i="1" dirty="0" smtClean="0">
                <a:solidFill>
                  <a:srgbClr val="002060"/>
                </a:solidFill>
                <a:latin typeface="+mn-lt"/>
              </a:rPr>
              <a:t> lo </a:t>
            </a:r>
            <a:r>
              <a:rPr lang="en-US" altLang="it-IT" b="1" i="1" dirty="0" err="1" smtClean="0">
                <a:solidFill>
                  <a:srgbClr val="002060"/>
                </a:solidFill>
                <a:latin typeface="+mn-lt"/>
              </a:rPr>
              <a:t>stato</a:t>
            </a:r>
            <a:r>
              <a:rPr lang="en-US" altLang="it-IT" b="1" i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it-IT" b="1" i="1" dirty="0" err="1" smtClean="0">
                <a:solidFill>
                  <a:srgbClr val="002060"/>
                </a:solidFill>
                <a:latin typeface="+mn-lt"/>
              </a:rPr>
              <a:t>alla</a:t>
            </a:r>
            <a:r>
              <a:rPr lang="en-US" altLang="it-IT" b="1" i="1" dirty="0" smtClean="0">
                <a:solidFill>
                  <a:srgbClr val="002060"/>
                </a:solidFill>
                <a:latin typeface="+mn-lt"/>
              </a:rPr>
              <a:t> fine </a:t>
            </a:r>
            <a:r>
              <a:rPr lang="en-US" altLang="it-IT" b="1" i="1" dirty="0" err="1" smtClean="0">
                <a:solidFill>
                  <a:srgbClr val="002060"/>
                </a:solidFill>
                <a:latin typeface="+mn-lt"/>
              </a:rPr>
              <a:t>dell’esecuzione</a:t>
            </a:r>
            <a:r>
              <a:rPr lang="en-US" altLang="it-IT" b="1" i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it-IT" b="1" i="1" dirty="0" err="1" smtClean="0">
                <a:solidFill>
                  <a:srgbClr val="002060"/>
                </a:solidFill>
                <a:latin typeface="+mn-lt"/>
              </a:rPr>
              <a:t>della</a:t>
            </a:r>
            <a:r>
              <a:rPr lang="en-US" altLang="it-IT" b="1" i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altLang="it-IT" b="1" i="1" dirty="0" err="1" smtClean="0">
                <a:solidFill>
                  <a:srgbClr val="002060"/>
                </a:solidFill>
                <a:latin typeface="+mn-lt"/>
              </a:rPr>
              <a:t>funzione</a:t>
            </a:r>
            <a:r>
              <a:rPr lang="en-US" altLang="it-IT" b="1" i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is-IS" altLang="it-IT" b="1" i="1" dirty="0" smtClean="0">
                <a:solidFill>
                  <a:srgbClr val="002060"/>
                </a:solidFill>
                <a:latin typeface="+mn-lt"/>
              </a:rPr>
              <a:t>…</a:t>
            </a:r>
          </a:p>
          <a:p>
            <a:endParaRPr lang="is-IS" altLang="it-IT" b="1" i="1" dirty="0">
              <a:solidFill>
                <a:srgbClr val="002060"/>
              </a:solidFill>
              <a:latin typeface="+mn-lt"/>
            </a:endParaRPr>
          </a:p>
          <a:p>
            <a:r>
              <a:rPr lang="is-IS" altLang="it-IT" b="1" i="1" dirty="0" smtClean="0">
                <a:solidFill>
                  <a:srgbClr val="002060"/>
                </a:solidFill>
                <a:latin typeface="+mn-lt"/>
              </a:rPr>
              <a:t>Vediamo cosa succede all’uscita della funzione ...</a:t>
            </a:r>
          </a:p>
        </p:txBody>
      </p:sp>
    </p:spTree>
    <p:extLst>
      <p:ext uri="{BB962C8B-B14F-4D97-AF65-F5344CB8AC3E}">
        <p14:creationId xmlns:p14="http://schemas.microsoft.com/office/powerpoint/2010/main" val="157840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7315"/>
            <a:ext cx="82296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it-IT" altLang="it-IT" sz="4000" b="1" dirty="0">
                <a:solidFill>
                  <a:srgbClr val="0070C0"/>
                </a:solidFill>
                <a:latin typeface="Arial" charset="0"/>
                <a:ea typeface="MS PGothic" charset="-128"/>
              </a:rPr>
              <a:t>Esecuzione di </a:t>
            </a:r>
            <a:r>
              <a:rPr lang="it-IT" altLang="it-IT" sz="4000" b="1" dirty="0" err="1">
                <a:solidFill>
                  <a:srgbClr val="0070C0"/>
                </a:solidFill>
                <a:latin typeface="Arial" charset="0"/>
                <a:ea typeface="MS PGothic" charset="-128"/>
              </a:rPr>
              <a:t>insertList</a:t>
            </a:r>
            <a:endParaRPr lang="it-IT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531008" y="1456101"/>
            <a:ext cx="315131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975" lvl="1">
              <a:lnSpc>
                <a:spcPct val="90000"/>
              </a:lnSpc>
            </a:pPr>
            <a:r>
              <a:rPr lang="it-IT" altLang="it-IT" dirty="0" smtClean="0">
                <a:solidFill>
                  <a:srgbClr val="A84643"/>
                </a:solidFill>
                <a:latin typeface="+mn-lt"/>
              </a:rPr>
              <a:t>lst2 </a:t>
            </a:r>
            <a:r>
              <a:rPr lang="it-IT" altLang="it-IT" dirty="0">
                <a:solidFill>
                  <a:srgbClr val="A84643"/>
                </a:solidFill>
                <a:latin typeface="+mn-lt"/>
              </a:rPr>
              <a:t>= </a:t>
            </a:r>
            <a:r>
              <a:rPr lang="it-IT" altLang="it-IT" dirty="0" err="1" smtClean="0">
                <a:solidFill>
                  <a:srgbClr val="A84643"/>
                </a:solidFill>
                <a:latin typeface="+mn-lt"/>
              </a:rPr>
              <a:t>insert</a:t>
            </a:r>
            <a:r>
              <a:rPr lang="it-IT" altLang="it-IT" dirty="0" smtClean="0">
                <a:solidFill>
                  <a:srgbClr val="A84643"/>
                </a:solidFill>
                <a:latin typeface="+mn-lt"/>
              </a:rPr>
              <a:t>(lst1, 2, el4)</a:t>
            </a:r>
            <a:endParaRPr lang="it-IT" altLang="it-IT" dirty="0">
              <a:solidFill>
                <a:srgbClr val="A84643"/>
              </a:solidFill>
              <a:latin typeface="+mn-lt"/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761510" y="2747887"/>
            <a:ext cx="6647002" cy="817562"/>
            <a:chOff x="1508707" y="3562503"/>
            <a:chExt cx="6647002" cy="817562"/>
          </a:xfrm>
        </p:grpSpPr>
        <p:sp>
          <p:nvSpPr>
            <p:cNvPr id="327752" name="Rectangle 72"/>
            <p:cNvSpPr>
              <a:spLocks noChangeAspect="1" noChangeArrowheads="1"/>
            </p:cNvSpPr>
            <p:nvPr/>
          </p:nvSpPr>
          <p:spPr bwMode="auto">
            <a:xfrm>
              <a:off x="2075584" y="3584728"/>
              <a:ext cx="404813" cy="366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27754" name="Group 74"/>
            <p:cNvGrpSpPr>
              <a:grpSpLocks noChangeAspect="1"/>
            </p:cNvGrpSpPr>
            <p:nvPr/>
          </p:nvGrpSpPr>
          <p:grpSpPr bwMode="auto">
            <a:xfrm>
              <a:off x="2980459" y="3962553"/>
              <a:ext cx="814388" cy="388937"/>
              <a:chOff x="196" y="1428"/>
              <a:chExt cx="1158" cy="531"/>
            </a:xfrm>
          </p:grpSpPr>
          <p:sp>
            <p:nvSpPr>
              <p:cNvPr id="32775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5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27757" name="Group 77"/>
            <p:cNvGrpSpPr>
              <a:grpSpLocks noChangeAspect="1"/>
            </p:cNvGrpSpPr>
            <p:nvPr/>
          </p:nvGrpSpPr>
          <p:grpSpPr bwMode="auto">
            <a:xfrm>
              <a:off x="4447309" y="3968903"/>
              <a:ext cx="814388" cy="387350"/>
              <a:chOff x="196" y="1428"/>
              <a:chExt cx="1158" cy="531"/>
            </a:xfrm>
          </p:grpSpPr>
          <p:sp>
            <p:nvSpPr>
              <p:cNvPr id="32775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5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27760" name="Group 80"/>
            <p:cNvGrpSpPr>
              <a:grpSpLocks noChangeAspect="1"/>
            </p:cNvGrpSpPr>
            <p:nvPr/>
          </p:nvGrpSpPr>
          <p:grpSpPr bwMode="auto">
            <a:xfrm>
              <a:off x="5888759" y="3962553"/>
              <a:ext cx="815975" cy="387350"/>
              <a:chOff x="196" y="1428"/>
              <a:chExt cx="1158" cy="531"/>
            </a:xfrm>
          </p:grpSpPr>
          <p:sp>
            <p:nvSpPr>
              <p:cNvPr id="32776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6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27763" name="Group 83"/>
            <p:cNvGrpSpPr>
              <a:grpSpLocks noChangeAspect="1"/>
            </p:cNvGrpSpPr>
            <p:nvPr/>
          </p:nvGrpSpPr>
          <p:grpSpPr bwMode="auto">
            <a:xfrm>
              <a:off x="7341322" y="3968903"/>
              <a:ext cx="814387" cy="387350"/>
              <a:chOff x="196" y="1428"/>
              <a:chExt cx="1158" cy="531"/>
            </a:xfrm>
          </p:grpSpPr>
          <p:sp>
            <p:nvSpPr>
              <p:cNvPr id="32776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6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sp>
          <p:nvSpPr>
            <p:cNvPr id="327766" name="Line 86"/>
            <p:cNvSpPr>
              <a:spLocks noChangeAspect="1" noChangeShapeType="1"/>
            </p:cNvSpPr>
            <p:nvPr/>
          </p:nvSpPr>
          <p:spPr bwMode="auto">
            <a:xfrm>
              <a:off x="3607522" y="4159403"/>
              <a:ext cx="839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7767" name="Line 87"/>
            <p:cNvSpPr>
              <a:spLocks noChangeAspect="1" noChangeShapeType="1"/>
            </p:cNvSpPr>
            <p:nvPr/>
          </p:nvSpPr>
          <p:spPr bwMode="auto">
            <a:xfrm>
              <a:off x="5034684" y="4210203"/>
              <a:ext cx="8397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7768" name="Line 88"/>
            <p:cNvSpPr>
              <a:spLocks noChangeAspect="1" noChangeShapeType="1"/>
            </p:cNvSpPr>
            <p:nvPr/>
          </p:nvSpPr>
          <p:spPr bwMode="auto">
            <a:xfrm>
              <a:off x="6496772" y="4159403"/>
              <a:ext cx="839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7774" name="Text Box 94"/>
            <p:cNvSpPr txBox="1">
              <a:spLocks noChangeAspect="1" noChangeArrowheads="1"/>
            </p:cNvSpPr>
            <p:nvPr/>
          </p:nvSpPr>
          <p:spPr bwMode="auto">
            <a:xfrm>
              <a:off x="4406034" y="3970490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el2</a:t>
              </a:r>
            </a:p>
          </p:txBody>
        </p:sp>
        <p:sp>
          <p:nvSpPr>
            <p:cNvPr id="327775" name="Text Box 95"/>
            <p:cNvSpPr txBox="1">
              <a:spLocks noChangeAspect="1" noChangeArrowheads="1"/>
            </p:cNvSpPr>
            <p:nvPr/>
          </p:nvSpPr>
          <p:spPr bwMode="auto">
            <a:xfrm>
              <a:off x="4755284" y="3962553"/>
              <a:ext cx="184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it-IT" altLang="it-IT" sz="1600"/>
            </a:p>
          </p:txBody>
        </p:sp>
        <p:sp>
          <p:nvSpPr>
            <p:cNvPr id="327776" name="Text Box 96"/>
            <p:cNvSpPr txBox="1">
              <a:spLocks noChangeAspect="1" noChangeArrowheads="1"/>
            </p:cNvSpPr>
            <p:nvPr/>
          </p:nvSpPr>
          <p:spPr bwMode="auto">
            <a:xfrm>
              <a:off x="3018559" y="3924453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el6</a:t>
              </a:r>
            </a:p>
          </p:txBody>
        </p:sp>
        <p:sp>
          <p:nvSpPr>
            <p:cNvPr id="327777" name="Text Box 97"/>
            <p:cNvSpPr txBox="1">
              <a:spLocks noChangeAspect="1" noChangeArrowheads="1"/>
            </p:cNvSpPr>
            <p:nvPr/>
          </p:nvSpPr>
          <p:spPr bwMode="auto">
            <a:xfrm>
              <a:off x="5842722" y="3960965"/>
              <a:ext cx="4937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el3</a:t>
              </a:r>
            </a:p>
          </p:txBody>
        </p:sp>
        <p:sp>
          <p:nvSpPr>
            <p:cNvPr id="327778" name="Text Box 98"/>
            <p:cNvSpPr txBox="1">
              <a:spLocks noChangeAspect="1" noChangeArrowheads="1"/>
            </p:cNvSpPr>
            <p:nvPr/>
          </p:nvSpPr>
          <p:spPr bwMode="auto">
            <a:xfrm>
              <a:off x="7271472" y="3983190"/>
              <a:ext cx="4937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el8</a:t>
              </a:r>
            </a:p>
          </p:txBody>
        </p:sp>
        <p:sp>
          <p:nvSpPr>
            <p:cNvPr id="327779" name="Rectangle 99"/>
            <p:cNvSpPr>
              <a:spLocks noChangeArrowheads="1"/>
            </p:cNvSpPr>
            <p:nvPr/>
          </p:nvSpPr>
          <p:spPr bwMode="auto">
            <a:xfrm>
              <a:off x="1508707" y="3562503"/>
              <a:ext cx="5533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 dirty="0" smtClean="0"/>
                <a:t>lst1</a:t>
              </a:r>
              <a:endParaRPr lang="it-IT" altLang="it-IT" sz="2000" dirty="0"/>
            </a:p>
          </p:txBody>
        </p:sp>
        <p:sp>
          <p:nvSpPr>
            <p:cNvPr id="327782" name="Line 102"/>
            <p:cNvSpPr>
              <a:spLocks noChangeShapeType="1"/>
            </p:cNvSpPr>
            <p:nvPr/>
          </p:nvSpPr>
          <p:spPr bwMode="auto">
            <a:xfrm>
              <a:off x="2351809" y="3799040"/>
              <a:ext cx="552450" cy="32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cxnSp>
          <p:nvCxnSpPr>
            <p:cNvPr id="6" name="Connettore 1 5"/>
            <p:cNvCxnSpPr/>
            <p:nvPr/>
          </p:nvCxnSpPr>
          <p:spPr>
            <a:xfrm flipV="1">
              <a:off x="7865374" y="4095824"/>
              <a:ext cx="203245" cy="190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109"/>
          <p:cNvGrpSpPr>
            <a:grpSpLocks noChangeAspect="1"/>
          </p:cNvGrpSpPr>
          <p:nvPr/>
        </p:nvGrpSpPr>
        <p:grpSpPr bwMode="auto">
          <a:xfrm>
            <a:off x="6267893" y="4767226"/>
            <a:ext cx="814388" cy="388937"/>
            <a:chOff x="196" y="1428"/>
            <a:chExt cx="1158" cy="531"/>
          </a:xfrm>
        </p:grpSpPr>
        <p:sp>
          <p:nvSpPr>
            <p:cNvPr id="50" name="Rectangle 110"/>
            <p:cNvSpPr>
              <a:spLocks noChangeAspect="1" noChangeArrowheads="1"/>
            </p:cNvSpPr>
            <p:nvPr/>
          </p:nvSpPr>
          <p:spPr bwMode="auto">
            <a:xfrm>
              <a:off x="196" y="1428"/>
              <a:ext cx="578" cy="5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1" name="Rectangle 111"/>
            <p:cNvSpPr>
              <a:spLocks noChangeAspect="1" noChangeArrowheads="1"/>
            </p:cNvSpPr>
            <p:nvPr/>
          </p:nvSpPr>
          <p:spPr bwMode="auto">
            <a:xfrm>
              <a:off x="776" y="1436"/>
              <a:ext cx="578" cy="5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42" name="Group 112"/>
          <p:cNvGrpSpPr>
            <a:grpSpLocks noChangeAspect="1"/>
          </p:cNvGrpSpPr>
          <p:nvPr/>
        </p:nvGrpSpPr>
        <p:grpSpPr bwMode="auto">
          <a:xfrm>
            <a:off x="7734743" y="4773576"/>
            <a:ext cx="814388" cy="387350"/>
            <a:chOff x="196" y="1428"/>
            <a:chExt cx="1158" cy="531"/>
          </a:xfrm>
        </p:grpSpPr>
        <p:sp>
          <p:nvSpPr>
            <p:cNvPr id="48" name="Rectangle 113"/>
            <p:cNvSpPr>
              <a:spLocks noChangeAspect="1" noChangeArrowheads="1"/>
            </p:cNvSpPr>
            <p:nvPr/>
          </p:nvSpPr>
          <p:spPr bwMode="auto">
            <a:xfrm>
              <a:off x="196" y="1428"/>
              <a:ext cx="578" cy="5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9" name="Rectangle 114"/>
            <p:cNvSpPr>
              <a:spLocks noChangeAspect="1" noChangeArrowheads="1"/>
            </p:cNvSpPr>
            <p:nvPr/>
          </p:nvSpPr>
          <p:spPr bwMode="auto">
            <a:xfrm>
              <a:off x="776" y="1436"/>
              <a:ext cx="578" cy="5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43" name="Line 121"/>
          <p:cNvSpPr>
            <a:spLocks noChangeAspect="1" noChangeShapeType="1"/>
          </p:cNvSpPr>
          <p:nvPr/>
        </p:nvSpPr>
        <p:spPr bwMode="auto">
          <a:xfrm>
            <a:off x="6894956" y="4964076"/>
            <a:ext cx="839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4" name="Text Box 129"/>
          <p:cNvSpPr txBox="1">
            <a:spLocks noChangeAspect="1" noChangeArrowheads="1"/>
          </p:cNvSpPr>
          <p:nvPr/>
        </p:nvSpPr>
        <p:spPr bwMode="auto">
          <a:xfrm>
            <a:off x="7693468" y="4775163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sz="2000" dirty="0" smtClean="0"/>
              <a:t>el6</a:t>
            </a:r>
            <a:endParaRPr lang="it-IT" altLang="it-IT" sz="2000" dirty="0"/>
          </a:p>
        </p:txBody>
      </p:sp>
      <p:sp>
        <p:nvSpPr>
          <p:cNvPr id="45" name="Text Box 130"/>
          <p:cNvSpPr txBox="1">
            <a:spLocks noChangeAspect="1" noChangeArrowheads="1"/>
          </p:cNvSpPr>
          <p:nvPr/>
        </p:nvSpPr>
        <p:spPr bwMode="auto">
          <a:xfrm>
            <a:off x="8042718" y="4767226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it-IT" altLang="it-IT" sz="1600"/>
          </a:p>
        </p:txBody>
      </p:sp>
      <p:sp>
        <p:nvSpPr>
          <p:cNvPr id="46" name="Text Box 131"/>
          <p:cNvSpPr txBox="1">
            <a:spLocks noChangeAspect="1" noChangeArrowheads="1"/>
          </p:cNvSpPr>
          <p:nvPr/>
        </p:nvSpPr>
        <p:spPr bwMode="auto">
          <a:xfrm>
            <a:off x="6305993" y="4729126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sz="2000" dirty="0" smtClean="0"/>
              <a:t>el2</a:t>
            </a:r>
            <a:endParaRPr lang="it-IT" altLang="it-IT" sz="2000" dirty="0"/>
          </a:p>
        </p:txBody>
      </p:sp>
      <p:cxnSp>
        <p:nvCxnSpPr>
          <p:cNvPr id="47" name="Connettore 1 46"/>
          <p:cNvCxnSpPr/>
          <p:nvPr/>
        </p:nvCxnSpPr>
        <p:spPr>
          <a:xfrm flipV="1">
            <a:off x="8200743" y="4874072"/>
            <a:ext cx="203245" cy="190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 Box 130"/>
          <p:cNvSpPr txBox="1">
            <a:spLocks noChangeAspect="1" noChangeArrowheads="1"/>
          </p:cNvSpPr>
          <p:nvPr/>
        </p:nvSpPr>
        <p:spPr bwMode="auto">
          <a:xfrm>
            <a:off x="3570014" y="5151733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it-IT" altLang="it-IT" sz="1600"/>
          </a:p>
        </p:txBody>
      </p:sp>
      <p:grpSp>
        <p:nvGrpSpPr>
          <p:cNvPr id="4" name="Gruppo 3"/>
          <p:cNvGrpSpPr/>
          <p:nvPr/>
        </p:nvGrpSpPr>
        <p:grpSpPr>
          <a:xfrm>
            <a:off x="4721073" y="4737063"/>
            <a:ext cx="815975" cy="400110"/>
            <a:chOff x="4721073" y="4737063"/>
            <a:chExt cx="815975" cy="400110"/>
          </a:xfrm>
        </p:grpSpPr>
        <p:grpSp>
          <p:nvGrpSpPr>
            <p:cNvPr id="58" name="Group 115"/>
            <p:cNvGrpSpPr>
              <a:grpSpLocks noChangeAspect="1"/>
            </p:cNvGrpSpPr>
            <p:nvPr/>
          </p:nvGrpSpPr>
          <p:grpSpPr bwMode="auto">
            <a:xfrm>
              <a:off x="4721073" y="4738651"/>
              <a:ext cx="815975" cy="387350"/>
              <a:chOff x="196" y="1428"/>
              <a:chExt cx="1158" cy="531"/>
            </a:xfrm>
          </p:grpSpPr>
          <p:sp>
            <p:nvSpPr>
              <p:cNvPr id="66" name="Rectangle 116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67" name="Rectangle 117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sp>
          <p:nvSpPr>
            <p:cNvPr id="64" name="Text Box 132"/>
            <p:cNvSpPr txBox="1">
              <a:spLocks noChangeAspect="1" noChangeArrowheads="1"/>
            </p:cNvSpPr>
            <p:nvPr/>
          </p:nvSpPr>
          <p:spPr bwMode="auto">
            <a:xfrm>
              <a:off x="4732186" y="4737063"/>
              <a:ext cx="4972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 dirty="0" smtClean="0"/>
                <a:t>el4</a:t>
              </a:r>
              <a:endParaRPr lang="it-IT" altLang="it-IT" sz="2000" dirty="0"/>
            </a:p>
          </p:txBody>
        </p:sp>
      </p:grpSp>
      <p:sp>
        <p:nvSpPr>
          <p:cNvPr id="65" name="Line 135"/>
          <p:cNvSpPr>
            <a:spLocks noChangeShapeType="1"/>
          </p:cNvSpPr>
          <p:nvPr/>
        </p:nvSpPr>
        <p:spPr bwMode="auto">
          <a:xfrm flipV="1">
            <a:off x="5330150" y="3565448"/>
            <a:ext cx="15406" cy="13086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9" name="Rectangle 105"/>
          <p:cNvSpPr>
            <a:spLocks noChangeAspect="1" noChangeArrowheads="1"/>
          </p:cNvSpPr>
          <p:nvPr/>
        </p:nvSpPr>
        <p:spPr bwMode="auto">
          <a:xfrm>
            <a:off x="947428" y="5077272"/>
            <a:ext cx="404813" cy="366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0" name="Line 106"/>
          <p:cNvSpPr>
            <a:spLocks noChangeShapeType="1"/>
          </p:cNvSpPr>
          <p:nvPr/>
        </p:nvSpPr>
        <p:spPr bwMode="auto">
          <a:xfrm flipV="1">
            <a:off x="1204603" y="4872484"/>
            <a:ext cx="55245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61" name="Rectangle 108"/>
          <p:cNvSpPr>
            <a:spLocks noChangeArrowheads="1"/>
          </p:cNvSpPr>
          <p:nvPr/>
        </p:nvSpPr>
        <p:spPr bwMode="auto">
          <a:xfrm>
            <a:off x="365156" y="5043874"/>
            <a:ext cx="5533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 sz="2000" dirty="0" smtClean="0"/>
              <a:t>lst2</a:t>
            </a:r>
            <a:endParaRPr lang="it-IT" altLang="it-IT" sz="2000" dirty="0"/>
          </a:p>
        </p:txBody>
      </p:sp>
      <p:grpSp>
        <p:nvGrpSpPr>
          <p:cNvPr id="63" name="Group 109"/>
          <p:cNvGrpSpPr>
            <a:grpSpLocks noChangeAspect="1"/>
          </p:cNvGrpSpPr>
          <p:nvPr/>
        </p:nvGrpSpPr>
        <p:grpSpPr bwMode="auto">
          <a:xfrm>
            <a:off x="1795153" y="4674047"/>
            <a:ext cx="814388" cy="388937"/>
            <a:chOff x="196" y="1428"/>
            <a:chExt cx="1158" cy="531"/>
          </a:xfrm>
        </p:grpSpPr>
        <p:sp>
          <p:nvSpPr>
            <p:cNvPr id="68" name="Rectangle 110"/>
            <p:cNvSpPr>
              <a:spLocks noChangeAspect="1" noChangeArrowheads="1"/>
            </p:cNvSpPr>
            <p:nvPr/>
          </p:nvSpPr>
          <p:spPr bwMode="auto">
            <a:xfrm>
              <a:off x="196" y="1428"/>
              <a:ext cx="578" cy="5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9" name="Rectangle 111"/>
            <p:cNvSpPr>
              <a:spLocks noChangeAspect="1" noChangeArrowheads="1"/>
            </p:cNvSpPr>
            <p:nvPr/>
          </p:nvSpPr>
          <p:spPr bwMode="auto">
            <a:xfrm>
              <a:off x="776" y="1436"/>
              <a:ext cx="578" cy="5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70" name="Group 112"/>
          <p:cNvGrpSpPr>
            <a:grpSpLocks noChangeAspect="1"/>
          </p:cNvGrpSpPr>
          <p:nvPr/>
        </p:nvGrpSpPr>
        <p:grpSpPr bwMode="auto">
          <a:xfrm>
            <a:off x="3262003" y="4680397"/>
            <a:ext cx="814388" cy="387350"/>
            <a:chOff x="196" y="1428"/>
            <a:chExt cx="1158" cy="531"/>
          </a:xfrm>
        </p:grpSpPr>
        <p:sp>
          <p:nvSpPr>
            <p:cNvPr id="71" name="Rectangle 113"/>
            <p:cNvSpPr>
              <a:spLocks noChangeAspect="1" noChangeArrowheads="1"/>
            </p:cNvSpPr>
            <p:nvPr/>
          </p:nvSpPr>
          <p:spPr bwMode="auto">
            <a:xfrm>
              <a:off x="196" y="1428"/>
              <a:ext cx="578" cy="5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72" name="Rectangle 114"/>
            <p:cNvSpPr>
              <a:spLocks noChangeAspect="1" noChangeArrowheads="1"/>
            </p:cNvSpPr>
            <p:nvPr/>
          </p:nvSpPr>
          <p:spPr bwMode="auto">
            <a:xfrm>
              <a:off x="776" y="1436"/>
              <a:ext cx="578" cy="5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73" name="Line 121"/>
          <p:cNvSpPr>
            <a:spLocks noChangeAspect="1" noChangeShapeType="1"/>
          </p:cNvSpPr>
          <p:nvPr/>
        </p:nvSpPr>
        <p:spPr bwMode="auto">
          <a:xfrm>
            <a:off x="2422216" y="4870897"/>
            <a:ext cx="839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4" name="Line 122"/>
          <p:cNvSpPr>
            <a:spLocks noChangeAspect="1" noChangeShapeType="1"/>
          </p:cNvSpPr>
          <p:nvPr/>
        </p:nvSpPr>
        <p:spPr bwMode="auto">
          <a:xfrm>
            <a:off x="3849378" y="4921697"/>
            <a:ext cx="839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5" name="Text Box 129"/>
          <p:cNvSpPr txBox="1">
            <a:spLocks noChangeAspect="1" noChangeArrowheads="1"/>
          </p:cNvSpPr>
          <p:nvPr/>
        </p:nvSpPr>
        <p:spPr bwMode="auto">
          <a:xfrm>
            <a:off x="3220728" y="4681984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sz="2000"/>
              <a:t>el2</a:t>
            </a:r>
          </a:p>
        </p:txBody>
      </p:sp>
      <p:sp>
        <p:nvSpPr>
          <p:cNvPr id="76" name="Text Box 130"/>
          <p:cNvSpPr txBox="1">
            <a:spLocks noChangeAspect="1" noChangeArrowheads="1"/>
          </p:cNvSpPr>
          <p:nvPr/>
        </p:nvSpPr>
        <p:spPr bwMode="auto">
          <a:xfrm>
            <a:off x="3569978" y="4674047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it-IT" altLang="it-IT" sz="1600"/>
          </a:p>
        </p:txBody>
      </p:sp>
      <p:sp>
        <p:nvSpPr>
          <p:cNvPr id="77" name="Text Box 131"/>
          <p:cNvSpPr txBox="1">
            <a:spLocks noChangeAspect="1" noChangeArrowheads="1"/>
          </p:cNvSpPr>
          <p:nvPr/>
        </p:nvSpPr>
        <p:spPr bwMode="auto">
          <a:xfrm>
            <a:off x="1833253" y="4635947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 altLang="it-IT" sz="2000" dirty="0"/>
              <a:t>el6</a:t>
            </a:r>
          </a:p>
        </p:txBody>
      </p:sp>
      <p:grpSp>
        <p:nvGrpSpPr>
          <p:cNvPr id="7" name="Gruppo 6"/>
          <p:cNvGrpSpPr/>
          <p:nvPr/>
        </p:nvGrpSpPr>
        <p:grpSpPr>
          <a:xfrm>
            <a:off x="5986686" y="4013429"/>
            <a:ext cx="2843651" cy="2613158"/>
            <a:chOff x="5986686" y="4013429"/>
            <a:chExt cx="2843651" cy="2613158"/>
          </a:xfrm>
        </p:grpSpPr>
        <p:sp>
          <p:nvSpPr>
            <p:cNvPr id="79" name="Rettangolo 78"/>
            <p:cNvSpPr/>
            <p:nvPr/>
          </p:nvSpPr>
          <p:spPr>
            <a:xfrm>
              <a:off x="6589362" y="5604143"/>
              <a:ext cx="1851139" cy="4587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altLang="it-IT" b="1" i="1" dirty="0" smtClean="0">
                  <a:solidFill>
                    <a:srgbClr val="C00000"/>
                  </a:solidFill>
                  <a:latin typeface="+mn-lt"/>
                </a:rPr>
                <a:t>GARBAGE </a:t>
              </a:r>
              <a:r>
                <a:rPr lang="is-IS" altLang="it-IT" b="1" i="1" dirty="0" smtClean="0">
                  <a:solidFill>
                    <a:srgbClr val="C00000"/>
                  </a:solidFill>
                  <a:latin typeface="+mn-lt"/>
                </a:rPr>
                <a:t>…</a:t>
              </a:r>
            </a:p>
          </p:txBody>
        </p:sp>
        <p:sp>
          <p:nvSpPr>
            <p:cNvPr id="5" name="Ovale 4"/>
            <p:cNvSpPr/>
            <p:nvPr/>
          </p:nvSpPr>
          <p:spPr>
            <a:xfrm>
              <a:off x="5986686" y="4013429"/>
              <a:ext cx="2843651" cy="2613158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45751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19099" y="149225"/>
            <a:ext cx="8520113" cy="835025"/>
          </a:xfrm>
        </p:spPr>
        <p:txBody>
          <a:bodyPr/>
          <a:lstStyle/>
          <a:p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Una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diversa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soluzione</a:t>
            </a:r>
            <a:endParaRPr lang="en-US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41313" y="1050350"/>
            <a:ext cx="8636000" cy="4325216"/>
          </a:xfrm>
        </p:spPr>
        <p:txBody>
          <a:bodyPr/>
          <a:lstStyle/>
          <a:p>
            <a:r>
              <a:rPr lang="en-US" altLang="it-IT" sz="2800" dirty="0">
                <a:ea typeface="MS PGothic" charset="-128"/>
              </a:rPr>
              <a:t>Se </a:t>
            </a:r>
            <a:r>
              <a:rPr lang="en-US" altLang="it-IT" sz="2800" dirty="0" err="1">
                <a:ea typeface="MS PGothic" charset="-128"/>
              </a:rPr>
              <a:t>nell’implementazione</a:t>
            </a:r>
            <a:r>
              <a:rPr lang="en-US" altLang="it-IT" sz="2800" dirty="0">
                <a:ea typeface="MS PGothic" charset="-128"/>
              </a:rPr>
              <a:t> </a:t>
            </a:r>
            <a:r>
              <a:rPr lang="en-US" altLang="it-IT" sz="2800" dirty="0" err="1">
                <a:ea typeface="MS PGothic" charset="-128"/>
              </a:rPr>
              <a:t>dei</a:t>
            </a:r>
            <a:r>
              <a:rPr lang="en-US" altLang="it-IT" sz="2800" dirty="0">
                <a:ea typeface="MS PGothic" charset="-128"/>
              </a:rPr>
              <a:t> </a:t>
            </a:r>
            <a:r>
              <a:rPr lang="en-US" altLang="it-IT" sz="2800" dirty="0" err="1">
                <a:ea typeface="MS PGothic" charset="-128"/>
              </a:rPr>
              <a:t>nuovi</a:t>
            </a:r>
            <a:r>
              <a:rPr lang="en-US" altLang="it-IT" sz="2800" dirty="0">
                <a:ea typeface="MS PGothic" charset="-128"/>
              </a:rPr>
              <a:t> </a:t>
            </a:r>
            <a:r>
              <a:rPr lang="en-US" altLang="it-IT" sz="2800" dirty="0" err="1">
                <a:ea typeface="MS PGothic" charset="-128"/>
              </a:rPr>
              <a:t>operatori</a:t>
            </a:r>
            <a:r>
              <a:rPr lang="en-US" altLang="it-IT" sz="2800" dirty="0">
                <a:ea typeface="MS PGothic" charset="-128"/>
              </a:rPr>
              <a:t> di </a:t>
            </a:r>
            <a:r>
              <a:rPr lang="en-US" altLang="it-IT" sz="2800" dirty="0" err="1" smtClean="0">
                <a:ea typeface="MS PGothic" charset="-128"/>
              </a:rPr>
              <a:t>inserimento</a:t>
            </a:r>
            <a:r>
              <a:rPr lang="en-US" altLang="it-IT" sz="2800" dirty="0" smtClean="0">
                <a:ea typeface="MS PGothic" charset="-128"/>
              </a:rPr>
              <a:t>, </a:t>
            </a:r>
            <a:r>
              <a:rPr lang="en-US" altLang="it-IT" sz="2800" dirty="0" err="1" smtClean="0">
                <a:ea typeface="MS PGothic" charset="-128"/>
              </a:rPr>
              <a:t>invece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>
                <a:ea typeface="MS PGothic" charset="-128"/>
              </a:rPr>
              <a:t>di </a:t>
            </a:r>
            <a:r>
              <a:rPr lang="en-US" altLang="it-IT" sz="2800" dirty="0" err="1">
                <a:ea typeface="MS PGothic" charset="-128"/>
              </a:rPr>
              <a:t>usare</a:t>
            </a:r>
            <a:r>
              <a:rPr lang="en-US" altLang="it-IT" sz="2800" dirty="0">
                <a:ea typeface="MS PGothic" charset="-128"/>
              </a:rPr>
              <a:t> </a:t>
            </a:r>
            <a:r>
              <a:rPr lang="en-US" altLang="it-IT" sz="2800" dirty="0" err="1">
                <a:ea typeface="MS PGothic" charset="-128"/>
              </a:rPr>
              <a:t>gli</a:t>
            </a:r>
            <a:r>
              <a:rPr lang="en-US" altLang="it-IT" sz="2800" dirty="0">
                <a:ea typeface="MS PGothic" charset="-128"/>
              </a:rPr>
              <a:t> </a:t>
            </a:r>
            <a:r>
              <a:rPr lang="en-US" altLang="it-IT" sz="2800" dirty="0" err="1">
                <a:ea typeface="MS PGothic" charset="-128"/>
              </a:rPr>
              <a:t>operatori</a:t>
            </a:r>
            <a:r>
              <a:rPr lang="en-US" altLang="it-IT" sz="2800" dirty="0">
                <a:ea typeface="MS PGothic" charset="-128"/>
              </a:rPr>
              <a:t> di </a:t>
            </a:r>
            <a:r>
              <a:rPr lang="en-US" altLang="it-IT" sz="2800" dirty="0" smtClean="0">
                <a:ea typeface="MS PGothic" charset="-128"/>
              </a:rPr>
              <a:t>base </a:t>
            </a:r>
            <a:r>
              <a:rPr lang="en-US" altLang="it-IT" sz="2800" dirty="0" err="1" smtClean="0">
                <a:ea typeface="MS PGothic" charset="-128"/>
              </a:rPr>
              <a:t>si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scorre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>
                <a:ea typeface="MS PGothic" charset="-128"/>
              </a:rPr>
              <a:t>direttamente</a:t>
            </a:r>
            <a:r>
              <a:rPr lang="en-US" altLang="it-IT" sz="2800" dirty="0">
                <a:ea typeface="MS PGothic" charset="-128"/>
              </a:rPr>
              <a:t> la </a:t>
            </a:r>
            <a:r>
              <a:rPr lang="en-US" altLang="it-IT" sz="2800" dirty="0" err="1">
                <a:ea typeface="MS PGothic" charset="-128"/>
              </a:rPr>
              <a:t>struttura</a:t>
            </a:r>
            <a:r>
              <a:rPr lang="en-US" altLang="it-IT" sz="2800" dirty="0">
                <a:ea typeface="MS PGothic" charset="-128"/>
              </a:rPr>
              <a:t> a </a:t>
            </a:r>
            <a:r>
              <a:rPr lang="en-US" altLang="it-IT" sz="2800" dirty="0" err="1">
                <a:ea typeface="MS PGothic" charset="-128"/>
              </a:rPr>
              <a:t>puntatori</a:t>
            </a:r>
            <a:r>
              <a:rPr lang="en-US" altLang="it-IT" sz="2800" dirty="0">
                <a:ea typeface="MS PGothic" charset="-128"/>
              </a:rPr>
              <a:t>, </a:t>
            </a:r>
            <a:r>
              <a:rPr lang="en-US" altLang="it-IT" sz="2800" dirty="0" err="1">
                <a:ea typeface="MS PGothic" charset="-128"/>
              </a:rPr>
              <a:t>si</a:t>
            </a:r>
            <a:r>
              <a:rPr lang="en-US" altLang="it-IT" sz="2800" dirty="0">
                <a:ea typeface="MS PGothic" charset="-128"/>
              </a:rPr>
              <a:t> </a:t>
            </a:r>
            <a:r>
              <a:rPr lang="en-US" altLang="it-IT" sz="2800" dirty="0" err="1">
                <a:ea typeface="MS PGothic" charset="-128"/>
              </a:rPr>
              <a:t>può</a:t>
            </a:r>
            <a:r>
              <a:rPr lang="en-US" altLang="it-IT" sz="2800" dirty="0">
                <a:ea typeface="MS PGothic" charset="-128"/>
              </a:rPr>
              <a:t> </a:t>
            </a:r>
            <a:r>
              <a:rPr lang="en-US" altLang="it-IT" sz="2800" dirty="0" err="1">
                <a:ea typeface="MS PGothic" charset="-128"/>
              </a:rPr>
              <a:t>inserire</a:t>
            </a:r>
            <a:r>
              <a:rPr lang="en-US" altLang="it-IT" sz="2800" dirty="0">
                <a:ea typeface="MS PGothic" charset="-128"/>
              </a:rPr>
              <a:t> un </a:t>
            </a:r>
            <a:r>
              <a:rPr lang="en-US" altLang="it-IT" sz="2800" dirty="0" err="1">
                <a:ea typeface="MS PGothic" charset="-128"/>
              </a:rPr>
              <a:t>elemento</a:t>
            </a:r>
            <a:r>
              <a:rPr lang="en-US" altLang="it-IT" sz="2800" dirty="0">
                <a:ea typeface="MS PGothic" charset="-128"/>
              </a:rPr>
              <a:t> in </a:t>
            </a:r>
            <a:r>
              <a:rPr lang="en-US" altLang="it-IT" sz="2800" dirty="0" err="1">
                <a:ea typeface="MS PGothic" charset="-128"/>
              </a:rPr>
              <a:t>una</a:t>
            </a:r>
            <a:r>
              <a:rPr lang="en-US" altLang="it-IT" sz="2800" dirty="0">
                <a:ea typeface="MS PGothic" charset="-128"/>
              </a:rPr>
              <a:t> </a:t>
            </a:r>
            <a:r>
              <a:rPr lang="en-US" altLang="it-IT" sz="2800" dirty="0" err="1">
                <a:ea typeface="MS PGothic" charset="-128"/>
              </a:rPr>
              <a:t>lista</a:t>
            </a:r>
            <a:r>
              <a:rPr lang="en-US" altLang="it-IT" sz="2800" dirty="0">
                <a:ea typeface="MS PGothic" charset="-128"/>
              </a:rPr>
              <a:t> </a:t>
            </a:r>
            <a:r>
              <a:rPr lang="en-US" altLang="it-IT" sz="2800" dirty="0" err="1">
                <a:ea typeface="MS PGothic" charset="-128"/>
              </a:rPr>
              <a:t>concatenata</a:t>
            </a:r>
            <a:r>
              <a:rPr lang="en-US" altLang="it-IT" sz="2800" dirty="0">
                <a:ea typeface="MS PGothic" charset="-128"/>
              </a:rPr>
              <a:t> come </a:t>
            </a:r>
            <a:r>
              <a:rPr lang="en-US" altLang="it-IT" sz="2800" dirty="0" err="1">
                <a:ea typeface="MS PGothic" charset="-128"/>
              </a:rPr>
              <a:t>successore</a:t>
            </a:r>
            <a:r>
              <a:rPr lang="en-US" altLang="it-IT" sz="2800" dirty="0">
                <a:ea typeface="MS PGothic" charset="-128"/>
              </a:rPr>
              <a:t> di </a:t>
            </a:r>
            <a:r>
              <a:rPr lang="en-US" altLang="it-IT" sz="2800" dirty="0" err="1">
                <a:ea typeface="MS PGothic" charset="-128"/>
              </a:rPr>
              <a:t>uno</a:t>
            </a:r>
            <a:r>
              <a:rPr lang="en-US" altLang="it-IT" sz="2800" dirty="0">
                <a:ea typeface="MS PGothic" charset="-128"/>
              </a:rPr>
              <a:t> </a:t>
            </a:r>
            <a:r>
              <a:rPr lang="en-US" altLang="it-IT" sz="2800" dirty="0" err="1">
                <a:ea typeface="MS PGothic" charset="-128"/>
              </a:rPr>
              <a:t>qualunque</a:t>
            </a:r>
            <a:r>
              <a:rPr lang="en-US" altLang="it-IT" sz="2800" dirty="0">
                <a:ea typeface="MS PGothic" charset="-128"/>
              </a:rPr>
              <a:t> </a:t>
            </a:r>
            <a:r>
              <a:rPr lang="en-US" altLang="it-IT" sz="2800" dirty="0" err="1">
                <a:ea typeface="MS PGothic" charset="-128"/>
              </a:rPr>
              <a:t>dei</a:t>
            </a:r>
            <a:r>
              <a:rPr lang="en-US" altLang="it-IT" sz="2800" dirty="0">
                <a:ea typeface="MS PGothic" charset="-128"/>
              </a:rPr>
              <a:t> record </a:t>
            </a:r>
            <a:r>
              <a:rPr lang="en-US" altLang="it-IT" sz="2800" dirty="0" err="1">
                <a:ea typeface="MS PGothic" charset="-128"/>
              </a:rPr>
              <a:t>già</a:t>
            </a:r>
            <a:r>
              <a:rPr lang="en-US" altLang="it-IT" sz="2800" dirty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presenti</a:t>
            </a:r>
            <a:r>
              <a:rPr lang="en-US" altLang="it-IT" sz="2800" dirty="0">
                <a:ea typeface="MS PGothic" charset="-128"/>
              </a:rPr>
              <a:t> </a:t>
            </a:r>
            <a:r>
              <a:rPr lang="is-IS" altLang="it-IT" sz="2800" dirty="0" smtClean="0">
                <a:ea typeface="MS PGothic" charset="-128"/>
              </a:rPr>
              <a:t>…</a:t>
            </a:r>
          </a:p>
          <a:p>
            <a:endParaRPr lang="is-IS" altLang="it-IT" sz="2800" dirty="0">
              <a:ea typeface="MS PGothic" charset="-128"/>
            </a:endParaRPr>
          </a:p>
          <a:p>
            <a:r>
              <a:rPr lang="is-IS" altLang="it-IT" sz="2800" dirty="0" smtClean="0">
                <a:ea typeface="MS PGothic" charset="-128"/>
              </a:rPr>
              <a:t>Stesso discorso vale per la rimozione ...</a:t>
            </a:r>
            <a:endParaRPr lang="en-US" altLang="it-IT" sz="2800" dirty="0" smtClean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2740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36513" y="266180"/>
            <a:ext cx="8991600" cy="835025"/>
          </a:xfrm>
        </p:spPr>
        <p:txBody>
          <a:bodyPr/>
          <a:lstStyle/>
          <a:p>
            <a:r>
              <a:rPr lang="en-US" altLang="it-IT" sz="4000" b="1" dirty="0" err="1">
                <a:solidFill>
                  <a:srgbClr val="0070C0"/>
                </a:solidFill>
                <a:latin typeface="Arial" charset="0"/>
                <a:ea typeface="MS PGothic" charset="-128"/>
              </a:rPr>
              <a:t>Operatori</a:t>
            </a:r>
            <a:r>
              <a:rPr lang="en-US" altLang="it-IT" sz="4000" b="1" dirty="0">
                <a:solidFill>
                  <a:srgbClr val="0070C0"/>
                </a:solidFill>
                <a:latin typeface="Arial" charset="0"/>
                <a:ea typeface="MS PGothic" charset="-128"/>
              </a:rPr>
              <a:t> di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inserimento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/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rimozione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: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ricordiamo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la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specifica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</a:t>
            </a:r>
            <a:r>
              <a:rPr lang="is-I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…</a:t>
            </a:r>
            <a:endParaRPr lang="en-US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15913" y="1493239"/>
            <a:ext cx="8636000" cy="4238261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800" b="1" dirty="0" err="1">
                <a:ea typeface="MS PGothic" charset="-128"/>
              </a:rPr>
              <a:t>Specifica</a:t>
            </a:r>
            <a:r>
              <a:rPr lang="en-GB" altLang="it-IT" sz="2800" b="1" dirty="0">
                <a:ea typeface="MS PGothic" charset="-128"/>
              </a:rPr>
              <a:t> </a:t>
            </a:r>
            <a:r>
              <a:rPr lang="en-GB" altLang="it-IT" sz="2800" b="1" dirty="0" err="1">
                <a:ea typeface="MS PGothic" charset="-128"/>
              </a:rPr>
              <a:t>sintattica</a:t>
            </a:r>
            <a:endParaRPr lang="en-GB" altLang="it-IT" sz="2800" dirty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err="1">
                <a:ea typeface="MS PGothic" charset="-128"/>
              </a:rPr>
              <a:t>insertList</a:t>
            </a:r>
            <a:r>
              <a:rPr lang="en-GB" altLang="it-IT" sz="2400" dirty="0">
                <a:ea typeface="MS PGothic" charset="-128"/>
              </a:rPr>
              <a:t>(list, integer, item) → list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err="1">
                <a:ea typeface="MS PGothic" charset="-128"/>
              </a:rPr>
              <a:t>removeList</a:t>
            </a:r>
            <a:r>
              <a:rPr lang="en-GB" altLang="it-IT" sz="2400" dirty="0">
                <a:ea typeface="MS PGothic" charset="-128"/>
              </a:rPr>
              <a:t>(list, integer) → </a:t>
            </a:r>
            <a:r>
              <a:rPr lang="en-GB" altLang="it-IT" sz="2400" dirty="0" smtClean="0">
                <a:ea typeface="MS PGothic" charset="-128"/>
              </a:rPr>
              <a:t>list</a:t>
            </a:r>
            <a:br>
              <a:rPr lang="en-GB" altLang="it-IT" sz="2400" dirty="0" smtClean="0">
                <a:ea typeface="MS PGothic" charset="-128"/>
              </a:rPr>
            </a:br>
            <a:endParaRPr lang="en-GB" altLang="it-IT" sz="2400" dirty="0">
              <a:ea typeface="MS PGothic" charset="-128"/>
            </a:endParaRP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800" b="1" dirty="0" err="1" smtClean="0">
                <a:ea typeface="MS PGothic" charset="-128"/>
              </a:rPr>
              <a:t>Specifica</a:t>
            </a:r>
            <a:r>
              <a:rPr lang="en-GB" altLang="it-IT" sz="2800" b="1" dirty="0" smtClean="0">
                <a:ea typeface="MS PGothic" charset="-128"/>
              </a:rPr>
              <a:t> </a:t>
            </a:r>
            <a:r>
              <a:rPr lang="en-GB" altLang="it-IT" sz="2800" b="1" dirty="0" err="1" smtClean="0">
                <a:ea typeface="MS PGothic" charset="-128"/>
              </a:rPr>
              <a:t>semantica</a:t>
            </a:r>
            <a:endParaRPr lang="en-GB" altLang="it-IT" sz="2800" dirty="0">
              <a:ea typeface="MS PGothic" charset="-128"/>
            </a:endParaRP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err="1" smtClean="0">
                <a:ea typeface="MS PGothic" charset="-128"/>
              </a:rPr>
              <a:t>insertList</a:t>
            </a:r>
            <a:r>
              <a:rPr lang="en-GB" altLang="it-IT" sz="2400" dirty="0" smtClean="0">
                <a:ea typeface="MS PGothic" charset="-128"/>
              </a:rPr>
              <a:t>(l</a:t>
            </a:r>
            <a:r>
              <a:rPr lang="en-GB" altLang="it-IT" sz="2400" dirty="0">
                <a:ea typeface="MS PGothic" charset="-128"/>
              </a:rPr>
              <a:t>, p, e) → l’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000" dirty="0">
                <a:ea typeface="MS PGothic" charset="-128"/>
              </a:rPr>
              <a:t>Pre: </a:t>
            </a:r>
            <a:r>
              <a:rPr lang="en-GB" altLang="it-IT" sz="2000" dirty="0" err="1">
                <a:ea typeface="MS PGothic" charset="-128"/>
              </a:rPr>
              <a:t>sizeList</a:t>
            </a:r>
            <a:r>
              <a:rPr lang="en-GB" altLang="it-IT" sz="2000" dirty="0">
                <a:ea typeface="MS PGothic" charset="-128"/>
              </a:rPr>
              <a:t>(l) </a:t>
            </a:r>
            <a:r>
              <a:rPr lang="de-DE" altLang="it-IT" sz="2000" dirty="0">
                <a:ea typeface="MS PGothic" charset="-128"/>
              </a:rPr>
              <a:t>≥ </a:t>
            </a:r>
            <a:r>
              <a:rPr lang="de-DE" altLang="it-IT" sz="2000" dirty="0" smtClean="0">
                <a:ea typeface="MS PGothic" charset="-128"/>
              </a:rPr>
              <a:t>p </a:t>
            </a:r>
            <a:r>
              <a:rPr lang="de-DE" altLang="it-IT" sz="2000" dirty="0">
                <a:ea typeface="MS PGothic" charset="-128"/>
              </a:rPr>
              <a:t>AND p </a:t>
            </a:r>
            <a:r>
              <a:rPr lang="de-DE" altLang="it-IT" sz="2000" dirty="0" smtClean="0">
                <a:ea typeface="MS PGothic" charset="-128"/>
              </a:rPr>
              <a:t>≥ 0      </a:t>
            </a:r>
            <a:r>
              <a:rPr lang="de-DE" altLang="it-IT" sz="2000" dirty="0">
                <a:solidFill>
                  <a:srgbClr val="C00000"/>
                </a:solidFill>
                <a:ea typeface="MS PGothic" charset="-128"/>
              </a:rPr>
              <a:t>// </a:t>
            </a:r>
            <a:r>
              <a:rPr lang="de-DE" altLang="it-IT" sz="2000" dirty="0" err="1">
                <a:solidFill>
                  <a:srgbClr val="C00000"/>
                </a:solidFill>
                <a:ea typeface="MS PGothic" charset="-128"/>
              </a:rPr>
              <a:t>assumiamo</a:t>
            </a:r>
            <a:r>
              <a:rPr lang="de-DE" altLang="it-IT" sz="2000" dirty="0">
                <a:solidFill>
                  <a:srgbClr val="C00000"/>
                </a:solidFill>
                <a:ea typeface="MS PGothic" charset="-128"/>
              </a:rPr>
              <a:t> 0 </a:t>
            </a:r>
            <a:r>
              <a:rPr lang="de-DE" altLang="it-IT" sz="2000" dirty="0" smtClean="0">
                <a:solidFill>
                  <a:srgbClr val="C00000"/>
                </a:solidFill>
                <a:ea typeface="MS PGothic" charset="-128"/>
              </a:rPr>
              <a:t>prima </a:t>
            </a:r>
            <a:r>
              <a:rPr lang="de-DE" altLang="it-IT" sz="2000" dirty="0" err="1">
                <a:solidFill>
                  <a:srgbClr val="C00000"/>
                </a:solidFill>
                <a:ea typeface="MS PGothic" charset="-128"/>
              </a:rPr>
              <a:t>posizione</a:t>
            </a:r>
            <a:endParaRPr lang="en-GB" altLang="it-IT" sz="2000" dirty="0">
              <a:solidFill>
                <a:srgbClr val="C00000"/>
              </a:solidFill>
              <a:ea typeface="MS PGothic" charset="-128"/>
            </a:endParaRP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000" dirty="0">
                <a:ea typeface="MS PGothic" charset="-128"/>
              </a:rPr>
              <a:t>Post: l’ </a:t>
            </a:r>
            <a:r>
              <a:rPr lang="en-GB" altLang="it-IT" sz="2000" dirty="0" err="1">
                <a:ea typeface="MS PGothic" charset="-128"/>
              </a:rPr>
              <a:t>si</a:t>
            </a:r>
            <a:r>
              <a:rPr lang="en-GB" altLang="it-IT" sz="2000" dirty="0">
                <a:ea typeface="MS PGothic" charset="-128"/>
              </a:rPr>
              <a:t> </a:t>
            </a:r>
            <a:r>
              <a:rPr lang="en-GB" altLang="it-IT" sz="2000" dirty="0" err="1">
                <a:ea typeface="MS PGothic" charset="-128"/>
              </a:rPr>
              <a:t>ottiene</a:t>
            </a:r>
            <a:r>
              <a:rPr lang="en-GB" altLang="it-IT" sz="2000" dirty="0">
                <a:ea typeface="MS PGothic" charset="-128"/>
              </a:rPr>
              <a:t> da l </a:t>
            </a:r>
            <a:r>
              <a:rPr lang="en-GB" altLang="it-IT" sz="2000" dirty="0" err="1">
                <a:ea typeface="MS PGothic" charset="-128"/>
              </a:rPr>
              <a:t>inserendo</a:t>
            </a:r>
            <a:r>
              <a:rPr lang="en-GB" altLang="it-IT" sz="2000" dirty="0">
                <a:ea typeface="MS PGothic" charset="-128"/>
              </a:rPr>
              <a:t> e in </a:t>
            </a:r>
            <a:r>
              <a:rPr lang="en-GB" altLang="it-IT" sz="2000" dirty="0" err="1">
                <a:ea typeface="MS PGothic" charset="-128"/>
              </a:rPr>
              <a:t>posizione</a:t>
            </a:r>
            <a:r>
              <a:rPr lang="en-GB" altLang="it-IT" sz="2000" dirty="0">
                <a:ea typeface="MS PGothic" charset="-128"/>
              </a:rPr>
              <a:t> p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400" dirty="0" err="1" smtClean="0">
                <a:ea typeface="MS PGothic" charset="-128"/>
              </a:rPr>
              <a:t>removeList</a:t>
            </a:r>
            <a:r>
              <a:rPr lang="en-GB" altLang="it-IT" sz="2400" dirty="0" smtClean="0">
                <a:ea typeface="MS PGothic" charset="-128"/>
              </a:rPr>
              <a:t>(l</a:t>
            </a:r>
            <a:r>
              <a:rPr lang="en-GB" altLang="it-IT" sz="2400" dirty="0">
                <a:ea typeface="MS PGothic" charset="-128"/>
              </a:rPr>
              <a:t>, p) → l’</a:t>
            </a: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000" dirty="0">
                <a:ea typeface="MS PGothic" charset="-128"/>
              </a:rPr>
              <a:t>Pre: </a:t>
            </a:r>
            <a:r>
              <a:rPr lang="en-GB" altLang="it-IT" sz="2000" dirty="0" err="1">
                <a:ea typeface="MS PGothic" charset="-128"/>
              </a:rPr>
              <a:t>sizeList</a:t>
            </a:r>
            <a:r>
              <a:rPr lang="en-GB" altLang="it-IT" sz="2000" dirty="0">
                <a:ea typeface="MS PGothic" charset="-128"/>
              </a:rPr>
              <a:t>(l) </a:t>
            </a:r>
            <a:r>
              <a:rPr lang="de-DE" altLang="it-IT" sz="2000" dirty="0">
                <a:ea typeface="MS PGothic" charset="-128"/>
              </a:rPr>
              <a:t>&gt; p AND p ≥ 0   </a:t>
            </a:r>
            <a:r>
              <a:rPr lang="de-DE" altLang="it-IT" sz="2000" dirty="0">
                <a:solidFill>
                  <a:srgbClr val="C00000"/>
                </a:solidFill>
                <a:ea typeface="MS PGothic" charset="-128"/>
              </a:rPr>
              <a:t>// </a:t>
            </a:r>
            <a:r>
              <a:rPr lang="de-DE" altLang="it-IT" sz="2000" dirty="0" err="1">
                <a:solidFill>
                  <a:srgbClr val="C00000"/>
                </a:solidFill>
                <a:ea typeface="MS PGothic" charset="-128"/>
              </a:rPr>
              <a:t>assumiamo</a:t>
            </a:r>
            <a:r>
              <a:rPr lang="de-DE" altLang="it-IT" sz="2000" dirty="0">
                <a:solidFill>
                  <a:srgbClr val="C00000"/>
                </a:solidFill>
                <a:ea typeface="MS PGothic" charset="-128"/>
              </a:rPr>
              <a:t> 0 </a:t>
            </a:r>
            <a:r>
              <a:rPr lang="de-DE" altLang="it-IT" sz="2000" dirty="0" smtClean="0">
                <a:solidFill>
                  <a:srgbClr val="C00000"/>
                </a:solidFill>
                <a:ea typeface="MS PGothic" charset="-128"/>
              </a:rPr>
              <a:t>prima </a:t>
            </a:r>
            <a:r>
              <a:rPr lang="de-DE" altLang="it-IT" sz="2000" dirty="0" err="1">
                <a:solidFill>
                  <a:srgbClr val="C00000"/>
                </a:solidFill>
                <a:ea typeface="MS PGothic" charset="-128"/>
              </a:rPr>
              <a:t>posizione</a:t>
            </a:r>
            <a:endParaRPr lang="en-GB" altLang="it-IT" sz="2000" dirty="0">
              <a:solidFill>
                <a:srgbClr val="C00000"/>
              </a:solidFill>
              <a:ea typeface="MS PGothic" charset="-128"/>
            </a:endParaRPr>
          </a:p>
          <a:p>
            <a:pPr lvl="2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it-IT" sz="2000" dirty="0">
                <a:ea typeface="MS PGothic" charset="-128"/>
              </a:rPr>
              <a:t>Post: l’ </a:t>
            </a:r>
            <a:r>
              <a:rPr lang="en-GB" altLang="it-IT" sz="2000" dirty="0" err="1">
                <a:ea typeface="MS PGothic" charset="-128"/>
              </a:rPr>
              <a:t>si</a:t>
            </a:r>
            <a:r>
              <a:rPr lang="en-GB" altLang="it-IT" sz="2000" dirty="0">
                <a:ea typeface="MS PGothic" charset="-128"/>
              </a:rPr>
              <a:t> </a:t>
            </a:r>
            <a:r>
              <a:rPr lang="en-GB" altLang="it-IT" sz="2000" dirty="0" err="1">
                <a:ea typeface="MS PGothic" charset="-128"/>
              </a:rPr>
              <a:t>ottiene</a:t>
            </a:r>
            <a:r>
              <a:rPr lang="en-GB" altLang="it-IT" sz="2000" dirty="0">
                <a:ea typeface="MS PGothic" charset="-128"/>
              </a:rPr>
              <a:t> da l </a:t>
            </a:r>
            <a:r>
              <a:rPr lang="en-GB" altLang="it-IT" sz="2000" dirty="0" err="1">
                <a:ea typeface="MS PGothic" charset="-128"/>
              </a:rPr>
              <a:t>eliminando</a:t>
            </a:r>
            <a:r>
              <a:rPr lang="en-GB" altLang="it-IT" sz="2000" dirty="0">
                <a:ea typeface="MS PGothic" charset="-128"/>
              </a:rPr>
              <a:t> </a:t>
            </a:r>
            <a:r>
              <a:rPr lang="en-GB" altLang="it-IT" sz="2000" dirty="0" err="1">
                <a:ea typeface="MS PGothic" charset="-128"/>
              </a:rPr>
              <a:t>l’elemento</a:t>
            </a:r>
            <a:r>
              <a:rPr lang="en-GB" altLang="it-IT" sz="2000" dirty="0">
                <a:ea typeface="MS PGothic" charset="-128"/>
              </a:rPr>
              <a:t> in </a:t>
            </a:r>
            <a:r>
              <a:rPr lang="en-GB" altLang="it-IT" sz="2000" dirty="0" err="1">
                <a:ea typeface="MS PGothic" charset="-128"/>
              </a:rPr>
              <a:t>posizione</a:t>
            </a:r>
            <a:r>
              <a:rPr lang="en-GB" altLang="it-IT" sz="2000" dirty="0">
                <a:ea typeface="MS PGothic" charset="-128"/>
              </a:rPr>
              <a:t> </a:t>
            </a:r>
            <a:r>
              <a:rPr lang="en-GB" altLang="it-IT" sz="2000" dirty="0" smtClean="0">
                <a:ea typeface="MS PGothic" charset="-128"/>
              </a:rPr>
              <a:t>p</a:t>
            </a:r>
            <a:endParaRPr lang="en-US" altLang="it-IT" sz="2000" dirty="0">
              <a:ea typeface="MS PGothic" charset="-128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endParaRPr lang="en-US" altLang="it-IT" sz="2000" dirty="0">
              <a:ea typeface="MS PGothic" charset="-128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744717" y="6148622"/>
            <a:ext cx="79409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it-IT" b="1" i="1" dirty="0" smtClean="0">
                <a:solidFill>
                  <a:srgbClr val="800000"/>
                </a:solidFill>
                <a:latin typeface="+mn-lt"/>
              </a:rPr>
              <a:t>NB: insert(l, 0, </a:t>
            </a:r>
            <a:r>
              <a:rPr lang="en-GB" altLang="it-IT" b="1" i="1" dirty="0" err="1" smtClean="0">
                <a:solidFill>
                  <a:srgbClr val="800000"/>
                </a:solidFill>
                <a:latin typeface="+mn-lt"/>
              </a:rPr>
              <a:t>val</a:t>
            </a:r>
            <a:r>
              <a:rPr lang="en-GB" altLang="it-IT" b="1" i="1" dirty="0" smtClean="0">
                <a:solidFill>
                  <a:srgbClr val="800000"/>
                </a:solidFill>
                <a:latin typeface="+mn-lt"/>
              </a:rPr>
              <a:t>) = </a:t>
            </a:r>
            <a:r>
              <a:rPr lang="en-GB" altLang="it-IT" b="1" i="1" dirty="0" err="1" smtClean="0">
                <a:solidFill>
                  <a:srgbClr val="800000"/>
                </a:solidFill>
                <a:latin typeface="+mn-lt"/>
              </a:rPr>
              <a:t>consList</a:t>
            </a:r>
            <a:r>
              <a:rPr lang="en-GB" altLang="it-IT" b="1" i="1" dirty="0" smtClean="0">
                <a:solidFill>
                  <a:srgbClr val="800000"/>
                </a:solidFill>
                <a:latin typeface="+mn-lt"/>
              </a:rPr>
              <a:t>(</a:t>
            </a:r>
            <a:r>
              <a:rPr lang="en-GB" altLang="it-IT" b="1" i="1" dirty="0" err="1" smtClean="0">
                <a:solidFill>
                  <a:srgbClr val="800000"/>
                </a:solidFill>
                <a:latin typeface="+mn-lt"/>
              </a:rPr>
              <a:t>val</a:t>
            </a:r>
            <a:r>
              <a:rPr lang="en-GB" altLang="it-IT" b="1" i="1" dirty="0" smtClean="0">
                <a:solidFill>
                  <a:srgbClr val="800000"/>
                </a:solidFill>
                <a:latin typeface="+mn-lt"/>
              </a:rPr>
              <a:t>, l); remove(l, 0) = </a:t>
            </a:r>
            <a:r>
              <a:rPr lang="en-GB" altLang="it-IT" b="1" i="1" dirty="0" err="1" smtClean="0">
                <a:solidFill>
                  <a:srgbClr val="800000"/>
                </a:solidFill>
                <a:latin typeface="+mn-lt"/>
              </a:rPr>
              <a:t>tailList</a:t>
            </a:r>
            <a:r>
              <a:rPr lang="en-GB" altLang="it-IT" b="1" i="1" dirty="0" smtClean="0">
                <a:solidFill>
                  <a:srgbClr val="800000"/>
                </a:solidFill>
                <a:latin typeface="+mn-lt"/>
              </a:rPr>
              <a:t>(l)</a:t>
            </a:r>
            <a:endParaRPr lang="it-IT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9623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BF5D-0FA9-4185-9829-C6388A1E6055}" type="slidenum">
              <a:rPr lang="it-IT" altLang="it-IT"/>
              <a:pPr/>
              <a:t>20</a:t>
            </a:fld>
            <a:endParaRPr lang="it-IT" altLang="it-IT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it-IT" altLang="it-IT" sz="4000" b="1" dirty="0">
                <a:solidFill>
                  <a:srgbClr val="0070C0"/>
                </a:solidFill>
                <a:latin typeface="Arial" charset="0"/>
                <a:ea typeface="MS PGothic" charset="-128"/>
              </a:rPr>
              <a:t>Inserire un elemento in una lista concatenata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228600" y="1388774"/>
            <a:ext cx="8721436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it-IT" altLang="it-IT" dirty="0">
                <a:solidFill>
                  <a:schemeClr val="tx2"/>
                </a:solidFill>
                <a:latin typeface="+mn-lt"/>
              </a:rPr>
              <a:t> Si può inserire un elemento in una lista concatenata </a:t>
            </a:r>
            <a:r>
              <a:rPr lang="it-IT" altLang="it-IT" dirty="0" smtClean="0">
                <a:solidFill>
                  <a:schemeClr val="tx2"/>
                </a:solidFill>
                <a:latin typeface="+mn-lt"/>
              </a:rPr>
              <a:t>in qualunque posizione oltre alla prima, come </a:t>
            </a:r>
            <a:r>
              <a:rPr lang="it-IT" altLang="it-IT" dirty="0">
                <a:solidFill>
                  <a:schemeClr val="tx2"/>
                </a:solidFill>
                <a:latin typeface="+mn-lt"/>
              </a:rPr>
              <a:t>successore di uno </a:t>
            </a:r>
            <a:r>
              <a:rPr lang="it-IT" altLang="it-IT" dirty="0" smtClean="0">
                <a:solidFill>
                  <a:schemeClr val="tx2"/>
                </a:solidFill>
                <a:latin typeface="+mn-lt"/>
              </a:rPr>
              <a:t>dei </a:t>
            </a:r>
            <a:r>
              <a:rPr lang="it-IT" altLang="it-IT" dirty="0">
                <a:solidFill>
                  <a:schemeClr val="tx2"/>
                </a:solidFill>
                <a:latin typeface="+mn-lt"/>
              </a:rPr>
              <a:t>record già presenti.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858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7432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8006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68580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15240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35814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56388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76962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16764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37338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7912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V="1">
            <a:off x="77724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381000" y="2819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1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E41F-858A-4894-89C8-DD363F6F70CB}" type="slidenum">
              <a:rPr lang="it-IT" altLang="it-IT"/>
              <a:pPr/>
              <a:t>21</a:t>
            </a:fld>
            <a:endParaRPr lang="it-IT" altLang="it-IT"/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6858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27432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48006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2279" name="Rectangle 7"/>
          <p:cNvSpPr>
            <a:spLocks noChangeArrowheads="1"/>
          </p:cNvSpPr>
          <p:nvPr/>
        </p:nvSpPr>
        <p:spPr bwMode="auto">
          <a:xfrm>
            <a:off x="68580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15240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35814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56388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76962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2284" name="Line 12"/>
          <p:cNvSpPr>
            <a:spLocks noChangeShapeType="1"/>
          </p:cNvSpPr>
          <p:nvPr/>
        </p:nvSpPr>
        <p:spPr bwMode="auto">
          <a:xfrm>
            <a:off x="16764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2285" name="Line 13"/>
          <p:cNvSpPr>
            <a:spLocks noChangeShapeType="1"/>
          </p:cNvSpPr>
          <p:nvPr/>
        </p:nvSpPr>
        <p:spPr bwMode="auto">
          <a:xfrm>
            <a:off x="37338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2286" name="Line 14"/>
          <p:cNvSpPr>
            <a:spLocks noChangeShapeType="1"/>
          </p:cNvSpPr>
          <p:nvPr/>
        </p:nvSpPr>
        <p:spPr bwMode="auto">
          <a:xfrm>
            <a:off x="57912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2287" name="Line 15"/>
          <p:cNvSpPr>
            <a:spLocks noChangeShapeType="1"/>
          </p:cNvSpPr>
          <p:nvPr/>
        </p:nvSpPr>
        <p:spPr bwMode="auto">
          <a:xfrm flipV="1">
            <a:off x="77724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2288" name="Line 16"/>
          <p:cNvSpPr>
            <a:spLocks noChangeShapeType="1"/>
          </p:cNvSpPr>
          <p:nvPr/>
        </p:nvSpPr>
        <p:spPr bwMode="auto">
          <a:xfrm>
            <a:off x="381000" y="2819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2289" name="Text Box 17"/>
          <p:cNvSpPr txBox="1">
            <a:spLocks noChangeArrowheads="1"/>
          </p:cNvSpPr>
          <p:nvPr/>
        </p:nvSpPr>
        <p:spPr bwMode="auto">
          <a:xfrm>
            <a:off x="304800" y="4876800"/>
            <a:ext cx="7155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it-IT" altLang="it-IT" sz="2000" b="1" dirty="0">
                <a:solidFill>
                  <a:schemeClr val="accent2">
                    <a:lumMod val="50000"/>
                  </a:schemeClr>
                </a:solidFill>
              </a:rPr>
              <a:t>1. per prima cosa si crea il collegamento con il record successivo</a:t>
            </a:r>
          </a:p>
        </p:txBody>
      </p:sp>
      <p:sp>
        <p:nvSpPr>
          <p:cNvPr id="182290" name="Rectangle 18"/>
          <p:cNvSpPr>
            <a:spLocks noChangeArrowheads="1"/>
          </p:cNvSpPr>
          <p:nvPr/>
        </p:nvSpPr>
        <p:spPr bwMode="auto">
          <a:xfrm>
            <a:off x="3733800" y="40386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2291" name="Rectangle 19"/>
          <p:cNvSpPr>
            <a:spLocks noChangeArrowheads="1"/>
          </p:cNvSpPr>
          <p:nvPr/>
        </p:nvSpPr>
        <p:spPr bwMode="auto">
          <a:xfrm>
            <a:off x="4572000" y="40386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it-IT" altLang="it-IT" sz="4000" b="1" dirty="0">
                <a:solidFill>
                  <a:srgbClr val="0070C0"/>
                </a:solidFill>
                <a:latin typeface="Arial" charset="0"/>
                <a:ea typeface="MS PGothic" charset="-128"/>
              </a:rPr>
              <a:t>Inserire un elemento in una lista concatenata</a:t>
            </a: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228600" y="1430338"/>
            <a:ext cx="8721436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>
              <a:lnSpc>
                <a:spcPct val="120000"/>
              </a:lnSpc>
              <a:buFontTx/>
              <a:buChar char="•"/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it-IT" altLang="it-IT" dirty="0"/>
              <a:t> Si può inserire un elemento in una lista concatenata in qualunque posizione oltre alla prima, come successore di uno dei record già presenti.</a:t>
            </a:r>
          </a:p>
        </p:txBody>
      </p:sp>
    </p:spTree>
    <p:extLst>
      <p:ext uri="{BB962C8B-B14F-4D97-AF65-F5344CB8AC3E}">
        <p14:creationId xmlns:p14="http://schemas.microsoft.com/office/powerpoint/2010/main" val="206202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B0C3-EA2A-4435-B70E-7E10EA990C0E}" type="slidenum">
              <a:rPr lang="it-IT" altLang="it-IT"/>
              <a:pPr/>
              <a:t>22</a:t>
            </a:fld>
            <a:endParaRPr lang="it-IT" altLang="it-IT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6858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27432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48006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68580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15240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35814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3306" name="Rectangle 10"/>
          <p:cNvSpPr>
            <a:spLocks noChangeArrowheads="1"/>
          </p:cNvSpPr>
          <p:nvPr/>
        </p:nvSpPr>
        <p:spPr bwMode="auto">
          <a:xfrm>
            <a:off x="56388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3307" name="Rectangle 11"/>
          <p:cNvSpPr>
            <a:spLocks noChangeArrowheads="1"/>
          </p:cNvSpPr>
          <p:nvPr/>
        </p:nvSpPr>
        <p:spPr bwMode="auto">
          <a:xfrm>
            <a:off x="76962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3308" name="Line 12"/>
          <p:cNvSpPr>
            <a:spLocks noChangeShapeType="1"/>
          </p:cNvSpPr>
          <p:nvPr/>
        </p:nvSpPr>
        <p:spPr bwMode="auto">
          <a:xfrm>
            <a:off x="16764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3309" name="Line 13"/>
          <p:cNvSpPr>
            <a:spLocks noChangeShapeType="1"/>
          </p:cNvSpPr>
          <p:nvPr/>
        </p:nvSpPr>
        <p:spPr bwMode="auto">
          <a:xfrm>
            <a:off x="37338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3310" name="Line 14"/>
          <p:cNvSpPr>
            <a:spLocks noChangeShapeType="1"/>
          </p:cNvSpPr>
          <p:nvPr/>
        </p:nvSpPr>
        <p:spPr bwMode="auto">
          <a:xfrm>
            <a:off x="57912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3311" name="Line 15"/>
          <p:cNvSpPr>
            <a:spLocks noChangeShapeType="1"/>
          </p:cNvSpPr>
          <p:nvPr/>
        </p:nvSpPr>
        <p:spPr bwMode="auto">
          <a:xfrm flipV="1">
            <a:off x="77724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3312" name="Line 16"/>
          <p:cNvSpPr>
            <a:spLocks noChangeShapeType="1"/>
          </p:cNvSpPr>
          <p:nvPr/>
        </p:nvSpPr>
        <p:spPr bwMode="auto">
          <a:xfrm>
            <a:off x="381000" y="2819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3313" name="Text Box 17"/>
          <p:cNvSpPr txBox="1">
            <a:spLocks noChangeArrowheads="1"/>
          </p:cNvSpPr>
          <p:nvPr/>
        </p:nvSpPr>
        <p:spPr bwMode="auto">
          <a:xfrm>
            <a:off x="304800" y="4876800"/>
            <a:ext cx="4080348" cy="42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it-IT" altLang="it-IT" sz="2000" b="1" dirty="0">
                <a:solidFill>
                  <a:schemeClr val="accent2">
                    <a:lumMod val="50000"/>
                  </a:schemeClr>
                </a:solidFill>
              </a:rPr>
              <a:t>2. poi si collega il record </a:t>
            </a:r>
            <a:r>
              <a:rPr lang="it-IT" altLang="it-IT" sz="2000" b="1" dirty="0" smtClean="0">
                <a:solidFill>
                  <a:schemeClr val="accent2">
                    <a:lumMod val="50000"/>
                  </a:schemeClr>
                </a:solidFill>
              </a:rPr>
              <a:t>precedente</a:t>
            </a:r>
            <a:endParaRPr lang="it-IT" altLang="it-IT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3314" name="Rectangle 18"/>
          <p:cNvSpPr>
            <a:spLocks noChangeArrowheads="1"/>
          </p:cNvSpPr>
          <p:nvPr/>
        </p:nvSpPr>
        <p:spPr bwMode="auto">
          <a:xfrm>
            <a:off x="3733800" y="40386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3315" name="Rectangle 19"/>
          <p:cNvSpPr>
            <a:spLocks noChangeArrowheads="1"/>
          </p:cNvSpPr>
          <p:nvPr/>
        </p:nvSpPr>
        <p:spPr bwMode="auto">
          <a:xfrm>
            <a:off x="4572000" y="40386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3316" name="Line 20"/>
          <p:cNvSpPr>
            <a:spLocks noChangeShapeType="1"/>
          </p:cNvSpPr>
          <p:nvPr/>
        </p:nvSpPr>
        <p:spPr bwMode="auto">
          <a:xfrm flipV="1">
            <a:off x="4724400" y="3429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it-IT" altLang="it-IT" sz="4000" b="1" dirty="0">
                <a:solidFill>
                  <a:srgbClr val="0070C0"/>
                </a:solidFill>
                <a:latin typeface="Arial" charset="0"/>
                <a:ea typeface="MS PGothic" charset="-128"/>
              </a:rPr>
              <a:t>Inserire un elemento in una lista concatenata</a:t>
            </a: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28600" y="1430338"/>
            <a:ext cx="8721436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>
              <a:lnSpc>
                <a:spcPct val="120000"/>
              </a:lnSpc>
              <a:buFontTx/>
              <a:buChar char="•"/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it-IT" altLang="it-IT" dirty="0"/>
              <a:t> Si può inserire un elemento in una lista concatenata in qualunque posizione oltre alla prima, come successore di uno dei record già presenti.</a:t>
            </a:r>
          </a:p>
        </p:txBody>
      </p:sp>
    </p:spTree>
    <p:extLst>
      <p:ext uri="{BB962C8B-B14F-4D97-AF65-F5344CB8AC3E}">
        <p14:creationId xmlns:p14="http://schemas.microsoft.com/office/powerpoint/2010/main" val="263566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752F-0F69-4A03-A897-7FB1EF331E1A}" type="slidenum">
              <a:rPr lang="it-IT" altLang="it-IT"/>
              <a:pPr/>
              <a:t>23</a:t>
            </a:fld>
            <a:endParaRPr lang="it-IT" altLang="it-IT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6858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27432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48006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68580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328" name="Rectangle 8"/>
          <p:cNvSpPr>
            <a:spLocks noChangeArrowheads="1"/>
          </p:cNvSpPr>
          <p:nvPr/>
        </p:nvSpPr>
        <p:spPr bwMode="auto">
          <a:xfrm>
            <a:off x="15240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35814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330" name="Rectangle 10"/>
          <p:cNvSpPr>
            <a:spLocks noChangeArrowheads="1"/>
          </p:cNvSpPr>
          <p:nvPr/>
        </p:nvSpPr>
        <p:spPr bwMode="auto">
          <a:xfrm>
            <a:off x="56388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331" name="Rectangle 11"/>
          <p:cNvSpPr>
            <a:spLocks noChangeArrowheads="1"/>
          </p:cNvSpPr>
          <p:nvPr/>
        </p:nvSpPr>
        <p:spPr bwMode="auto">
          <a:xfrm>
            <a:off x="76962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332" name="Line 12"/>
          <p:cNvSpPr>
            <a:spLocks noChangeShapeType="1"/>
          </p:cNvSpPr>
          <p:nvPr/>
        </p:nvSpPr>
        <p:spPr bwMode="auto">
          <a:xfrm>
            <a:off x="16764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333" name="Line 13"/>
          <p:cNvSpPr>
            <a:spLocks noChangeShapeType="1"/>
          </p:cNvSpPr>
          <p:nvPr/>
        </p:nvSpPr>
        <p:spPr bwMode="auto">
          <a:xfrm>
            <a:off x="3733800" y="32766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334" name="Line 14"/>
          <p:cNvSpPr>
            <a:spLocks noChangeShapeType="1"/>
          </p:cNvSpPr>
          <p:nvPr/>
        </p:nvSpPr>
        <p:spPr bwMode="auto">
          <a:xfrm>
            <a:off x="57912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335" name="Line 15"/>
          <p:cNvSpPr>
            <a:spLocks noChangeShapeType="1"/>
          </p:cNvSpPr>
          <p:nvPr/>
        </p:nvSpPr>
        <p:spPr bwMode="auto">
          <a:xfrm flipV="1">
            <a:off x="77724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336" name="Line 16"/>
          <p:cNvSpPr>
            <a:spLocks noChangeShapeType="1"/>
          </p:cNvSpPr>
          <p:nvPr/>
        </p:nvSpPr>
        <p:spPr bwMode="auto">
          <a:xfrm>
            <a:off x="381000" y="2819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337" name="Text Box 17"/>
          <p:cNvSpPr txBox="1">
            <a:spLocks noChangeArrowheads="1"/>
          </p:cNvSpPr>
          <p:nvPr/>
        </p:nvSpPr>
        <p:spPr bwMode="auto">
          <a:xfrm>
            <a:off x="304800" y="4876800"/>
            <a:ext cx="1101584" cy="42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it-IT" altLang="it-IT" sz="2000" b="1" dirty="0">
                <a:solidFill>
                  <a:srgbClr val="003300"/>
                </a:solidFill>
              </a:rPr>
              <a:t>3. fatto! </a:t>
            </a:r>
          </a:p>
        </p:txBody>
      </p:sp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3733800" y="40386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339" name="Rectangle 19"/>
          <p:cNvSpPr>
            <a:spLocks noChangeArrowheads="1"/>
          </p:cNvSpPr>
          <p:nvPr/>
        </p:nvSpPr>
        <p:spPr bwMode="auto">
          <a:xfrm>
            <a:off x="4572000" y="40386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4340" name="Line 20"/>
          <p:cNvSpPr>
            <a:spLocks noChangeShapeType="1"/>
          </p:cNvSpPr>
          <p:nvPr/>
        </p:nvSpPr>
        <p:spPr bwMode="auto">
          <a:xfrm flipV="1">
            <a:off x="4724400" y="3429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it-IT" altLang="it-IT" sz="4000" b="1" dirty="0">
                <a:solidFill>
                  <a:srgbClr val="0070C0"/>
                </a:solidFill>
                <a:latin typeface="Arial" charset="0"/>
                <a:ea typeface="MS PGothic" charset="-128"/>
              </a:rPr>
              <a:t>Inserire un elemento in una lista concatenata</a:t>
            </a: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28600" y="1430338"/>
            <a:ext cx="8721436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>
              <a:lnSpc>
                <a:spcPct val="120000"/>
              </a:lnSpc>
              <a:buFontTx/>
              <a:buChar char="•"/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it-IT" altLang="it-IT" dirty="0"/>
              <a:t> Si può inserire un elemento in una lista concatenata in qualunque posizione oltre alla prima, come successore di uno dei record già presenti.</a:t>
            </a:r>
          </a:p>
        </p:txBody>
      </p:sp>
    </p:spTree>
    <p:extLst>
      <p:ext uri="{BB962C8B-B14F-4D97-AF65-F5344CB8AC3E}">
        <p14:creationId xmlns:p14="http://schemas.microsoft.com/office/powerpoint/2010/main" val="406081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BF5D-0FA9-4185-9829-C6388A1E6055}" type="slidenum">
              <a:rPr lang="it-IT" altLang="it-IT"/>
              <a:pPr/>
              <a:t>24</a:t>
            </a:fld>
            <a:endParaRPr lang="it-IT" altLang="it-IT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it-IT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Eliminazione di un </a:t>
            </a:r>
            <a:r>
              <a:rPr lang="it-IT" altLang="it-IT" sz="4000" b="1" dirty="0">
                <a:solidFill>
                  <a:srgbClr val="0070C0"/>
                </a:solidFill>
                <a:latin typeface="Arial" charset="0"/>
                <a:ea typeface="MS PGothic" charset="-128"/>
              </a:rPr>
              <a:t>elemento in una lista concatenata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228600" y="1388774"/>
            <a:ext cx="8721436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it-IT" altLang="it-IT" dirty="0">
                <a:solidFill>
                  <a:schemeClr val="tx2"/>
                </a:solidFill>
                <a:latin typeface="+mn-lt"/>
              </a:rPr>
              <a:t> Con il procedimento inverso, si può </a:t>
            </a:r>
            <a:r>
              <a:rPr lang="it-IT" altLang="it-IT" dirty="0">
                <a:solidFill>
                  <a:srgbClr val="C00000"/>
                </a:solidFill>
                <a:latin typeface="+mn-lt"/>
              </a:rPr>
              <a:t>eliminare</a:t>
            </a:r>
            <a:r>
              <a:rPr lang="it-IT" altLang="it-IT" dirty="0">
                <a:solidFill>
                  <a:schemeClr val="tx2"/>
                </a:solidFill>
                <a:latin typeface="+mn-lt"/>
              </a:rPr>
              <a:t> da una lista concatenata l’elemento successore di uno qualunque dei record già presenti.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858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7432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8006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68580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15240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35814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56388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76962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16764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37338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7912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V="1">
            <a:off x="77724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381000" y="2819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422564" y="4977102"/>
            <a:ext cx="872143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it-IT" altLang="it-IT" dirty="0">
                <a:solidFill>
                  <a:schemeClr val="tx2"/>
                </a:solidFill>
                <a:latin typeface="+mn-lt"/>
              </a:rPr>
              <a:t> </a:t>
            </a:r>
            <a:r>
              <a:rPr lang="it-IT" altLang="it-IT" dirty="0" smtClean="0">
                <a:solidFill>
                  <a:schemeClr val="tx2"/>
                </a:solidFill>
                <a:latin typeface="+mn-lt"/>
              </a:rPr>
              <a:t>Supponiamo si voglia eliminare il terzo elemento</a:t>
            </a:r>
            <a:endParaRPr lang="it-IT" altLang="it-IT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20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BF5D-0FA9-4185-9829-C6388A1E6055}" type="slidenum">
              <a:rPr lang="it-IT" altLang="it-IT"/>
              <a:pPr/>
              <a:t>25</a:t>
            </a:fld>
            <a:endParaRPr lang="it-IT" altLang="it-IT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it-IT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Eliminazione di un </a:t>
            </a:r>
            <a:r>
              <a:rPr lang="it-IT" altLang="it-IT" sz="4000" b="1" dirty="0">
                <a:solidFill>
                  <a:srgbClr val="0070C0"/>
                </a:solidFill>
                <a:latin typeface="Arial" charset="0"/>
                <a:ea typeface="MS PGothic" charset="-128"/>
              </a:rPr>
              <a:t>elemento in una lista concatenata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858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7432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8006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68580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15240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35814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56388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76962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16764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37338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7912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V="1">
            <a:off x="77724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381000" y="2819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304800" y="4876800"/>
            <a:ext cx="82018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t-IT" altLang="it-IT" sz="2000" b="1" dirty="0">
                <a:solidFill>
                  <a:schemeClr val="accent2">
                    <a:lumMod val="50000"/>
                  </a:schemeClr>
                </a:solidFill>
              </a:rPr>
              <a:t>1. per prima cosa si </a:t>
            </a:r>
            <a:r>
              <a:rPr lang="it-IT" altLang="it-IT" sz="2000" b="1" dirty="0" smtClean="0">
                <a:solidFill>
                  <a:schemeClr val="accent2">
                    <a:lumMod val="50000"/>
                  </a:schemeClr>
                </a:solidFill>
              </a:rPr>
              <a:t>salva il collegamento al record successivo in una variabile temporanea</a:t>
            </a:r>
            <a:endParaRPr lang="it-IT" altLang="it-IT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228600" y="1388774"/>
            <a:ext cx="8721436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it-IT" altLang="it-IT" dirty="0">
                <a:solidFill>
                  <a:schemeClr val="tx2"/>
                </a:solidFill>
                <a:latin typeface="+mn-lt"/>
              </a:rPr>
              <a:t> Con il procedimento inverso, si può </a:t>
            </a:r>
            <a:r>
              <a:rPr lang="it-IT" altLang="it-IT" dirty="0">
                <a:solidFill>
                  <a:srgbClr val="C00000"/>
                </a:solidFill>
                <a:latin typeface="+mn-lt"/>
              </a:rPr>
              <a:t>eliminare</a:t>
            </a:r>
            <a:r>
              <a:rPr lang="it-IT" altLang="it-IT" dirty="0">
                <a:solidFill>
                  <a:schemeClr val="tx2"/>
                </a:solidFill>
                <a:latin typeface="+mn-lt"/>
              </a:rPr>
              <a:t> da una lista concatenata l’elemento successore di uno qualunque dei record già presenti.</a:t>
            </a:r>
          </a:p>
        </p:txBody>
      </p:sp>
    </p:spTree>
    <p:extLst>
      <p:ext uri="{BB962C8B-B14F-4D97-AF65-F5344CB8AC3E}">
        <p14:creationId xmlns:p14="http://schemas.microsoft.com/office/powerpoint/2010/main" val="20356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BF5D-0FA9-4185-9829-C6388A1E6055}" type="slidenum">
              <a:rPr lang="it-IT" altLang="it-IT"/>
              <a:pPr/>
              <a:t>26</a:t>
            </a:fld>
            <a:endParaRPr lang="it-IT" altLang="it-IT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it-IT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Eliminazione di un </a:t>
            </a:r>
            <a:r>
              <a:rPr lang="it-IT" altLang="it-IT" sz="4000" b="1" dirty="0">
                <a:solidFill>
                  <a:srgbClr val="0070C0"/>
                </a:solidFill>
                <a:latin typeface="Arial" charset="0"/>
                <a:ea typeface="MS PGothic" charset="-128"/>
              </a:rPr>
              <a:t>elemento in una lista concatenata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858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7432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8006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68580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15240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35814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56388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76962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16764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37338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7912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V="1">
            <a:off x="77724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381000" y="2819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304800" y="4876800"/>
            <a:ext cx="82018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t-IT" altLang="it-IT" sz="2000" b="1" dirty="0" smtClean="0">
                <a:solidFill>
                  <a:schemeClr val="accent2">
                    <a:lumMod val="50000"/>
                  </a:schemeClr>
                </a:solidFill>
              </a:rPr>
              <a:t>2. Poi si collega il record precedente al record successivo</a:t>
            </a:r>
            <a:endParaRPr lang="it-IT" altLang="it-IT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3581400" y="3858915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 flipV="1">
            <a:off x="3733800" y="3505707"/>
            <a:ext cx="1527463" cy="4839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228600" y="1388774"/>
            <a:ext cx="8721436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it-IT" altLang="it-IT" dirty="0">
                <a:solidFill>
                  <a:schemeClr val="tx2"/>
                </a:solidFill>
                <a:latin typeface="+mn-lt"/>
              </a:rPr>
              <a:t> Con il procedimento inverso, si può </a:t>
            </a:r>
            <a:r>
              <a:rPr lang="it-IT" altLang="it-IT" dirty="0">
                <a:solidFill>
                  <a:srgbClr val="C00000"/>
                </a:solidFill>
                <a:latin typeface="+mn-lt"/>
              </a:rPr>
              <a:t>eliminare</a:t>
            </a:r>
            <a:r>
              <a:rPr lang="it-IT" altLang="it-IT" dirty="0">
                <a:solidFill>
                  <a:schemeClr val="tx2"/>
                </a:solidFill>
                <a:latin typeface="+mn-lt"/>
              </a:rPr>
              <a:t> da una lista concatenata l’elemento successore di uno qualunque dei record già presenti.</a:t>
            </a:r>
          </a:p>
        </p:txBody>
      </p:sp>
    </p:spTree>
    <p:extLst>
      <p:ext uri="{BB962C8B-B14F-4D97-AF65-F5344CB8AC3E}">
        <p14:creationId xmlns:p14="http://schemas.microsoft.com/office/powerpoint/2010/main" val="106718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BF5D-0FA9-4185-9829-C6388A1E6055}" type="slidenum">
              <a:rPr lang="it-IT" altLang="it-IT"/>
              <a:pPr/>
              <a:t>27</a:t>
            </a:fld>
            <a:endParaRPr lang="it-IT" altLang="it-IT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it-IT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Eliminazione di un </a:t>
            </a:r>
            <a:r>
              <a:rPr lang="it-IT" altLang="it-IT" sz="4000" b="1" dirty="0">
                <a:solidFill>
                  <a:srgbClr val="0070C0"/>
                </a:solidFill>
                <a:latin typeface="Arial" charset="0"/>
                <a:ea typeface="MS PGothic" charset="-128"/>
              </a:rPr>
              <a:t>elemento in una lista concatenata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858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7432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8006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68580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15240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35814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56388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76962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16764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7912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V="1">
            <a:off x="77724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381000" y="2819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304800" y="4876800"/>
            <a:ext cx="82018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t-IT" altLang="it-IT" sz="2000" b="1" dirty="0" smtClean="0">
                <a:solidFill>
                  <a:schemeClr val="accent2">
                    <a:lumMod val="50000"/>
                  </a:schemeClr>
                </a:solidFill>
              </a:rPr>
              <a:t>3. Infine si elimina il record</a:t>
            </a:r>
            <a:endParaRPr lang="it-IT" altLang="it-IT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3581400" y="3858915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 flipV="1">
            <a:off x="3733800" y="3505707"/>
            <a:ext cx="1527463" cy="4839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" name="Figura a mano libera 1"/>
          <p:cNvSpPr/>
          <p:nvPr/>
        </p:nvSpPr>
        <p:spPr>
          <a:xfrm>
            <a:off x="3754582" y="2673744"/>
            <a:ext cx="3048000" cy="595929"/>
          </a:xfrm>
          <a:custGeom>
            <a:avLst/>
            <a:gdLst>
              <a:gd name="connsiteX0" fmla="*/ 0 w 3048000"/>
              <a:gd name="connsiteY0" fmla="*/ 595929 h 595929"/>
              <a:gd name="connsiteX1" fmla="*/ 1551709 w 3048000"/>
              <a:gd name="connsiteY1" fmla="*/ 183 h 595929"/>
              <a:gd name="connsiteX2" fmla="*/ 3048000 w 3048000"/>
              <a:gd name="connsiteY2" fmla="*/ 526656 h 59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595929">
                <a:moveTo>
                  <a:pt x="0" y="595929"/>
                </a:moveTo>
                <a:cubicBezTo>
                  <a:pt x="521854" y="303828"/>
                  <a:pt x="1043709" y="11728"/>
                  <a:pt x="1551709" y="183"/>
                </a:cubicBezTo>
                <a:cubicBezTo>
                  <a:pt x="2059709" y="-11362"/>
                  <a:pt x="3048000" y="526656"/>
                  <a:pt x="3048000" y="5266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>
              <a:solidFill>
                <a:schemeClr val="tx1"/>
              </a:solidFill>
              <a:latin typeface="Times New Roman" charset="0"/>
              <a:ea typeface="MS PGothic" charset="-128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228600" y="1388774"/>
            <a:ext cx="8721436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it-IT" altLang="it-IT" dirty="0">
                <a:solidFill>
                  <a:schemeClr val="tx2"/>
                </a:solidFill>
                <a:latin typeface="+mn-lt"/>
              </a:rPr>
              <a:t> Con il procedimento inverso, si può </a:t>
            </a:r>
            <a:r>
              <a:rPr lang="it-IT" altLang="it-IT" dirty="0">
                <a:solidFill>
                  <a:srgbClr val="C00000"/>
                </a:solidFill>
                <a:latin typeface="+mn-lt"/>
              </a:rPr>
              <a:t>eliminare</a:t>
            </a:r>
            <a:r>
              <a:rPr lang="it-IT" altLang="it-IT" dirty="0">
                <a:solidFill>
                  <a:schemeClr val="tx2"/>
                </a:solidFill>
                <a:latin typeface="+mn-lt"/>
              </a:rPr>
              <a:t> da una lista concatenata l’elemento successore di uno qualunque dei record già presenti.</a:t>
            </a:r>
          </a:p>
        </p:txBody>
      </p:sp>
    </p:spTree>
    <p:extLst>
      <p:ext uri="{BB962C8B-B14F-4D97-AF65-F5344CB8AC3E}">
        <p14:creationId xmlns:p14="http://schemas.microsoft.com/office/powerpoint/2010/main" val="102424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BF5D-0FA9-4185-9829-C6388A1E6055}" type="slidenum">
              <a:rPr lang="it-IT" altLang="it-IT"/>
              <a:pPr/>
              <a:t>28</a:t>
            </a:fld>
            <a:endParaRPr lang="it-IT" altLang="it-IT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it-IT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Eliminazione di un </a:t>
            </a:r>
            <a:r>
              <a:rPr lang="it-IT" altLang="it-IT" sz="4000" b="1" dirty="0">
                <a:solidFill>
                  <a:srgbClr val="0070C0"/>
                </a:solidFill>
                <a:latin typeface="Arial" charset="0"/>
                <a:ea typeface="MS PGothic" charset="-128"/>
              </a:rPr>
              <a:t>elemento in una lista concatenata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858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7432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48006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6858000" y="3124200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15240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35814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56388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7696200" y="3124200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16764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791200" y="3276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V="1">
            <a:off x="7772400" y="3200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381000" y="2819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304800" y="4876800"/>
            <a:ext cx="82018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t-IT" altLang="it-IT" sz="2000" b="1" dirty="0" smtClean="0">
                <a:solidFill>
                  <a:schemeClr val="accent2">
                    <a:lumMod val="50000"/>
                  </a:schemeClr>
                </a:solidFill>
              </a:rPr>
              <a:t>3. Fatto</a:t>
            </a:r>
            <a:endParaRPr lang="it-IT" altLang="it-IT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3581400" y="3858915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 flipV="1">
            <a:off x="3733800" y="3505707"/>
            <a:ext cx="1527463" cy="4839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" name="Figura a mano libera 1"/>
          <p:cNvSpPr/>
          <p:nvPr/>
        </p:nvSpPr>
        <p:spPr>
          <a:xfrm>
            <a:off x="3754582" y="2673744"/>
            <a:ext cx="3048000" cy="595929"/>
          </a:xfrm>
          <a:custGeom>
            <a:avLst/>
            <a:gdLst>
              <a:gd name="connsiteX0" fmla="*/ 0 w 3048000"/>
              <a:gd name="connsiteY0" fmla="*/ 595929 h 595929"/>
              <a:gd name="connsiteX1" fmla="*/ 1551709 w 3048000"/>
              <a:gd name="connsiteY1" fmla="*/ 183 h 595929"/>
              <a:gd name="connsiteX2" fmla="*/ 3048000 w 3048000"/>
              <a:gd name="connsiteY2" fmla="*/ 526656 h 595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595929">
                <a:moveTo>
                  <a:pt x="0" y="595929"/>
                </a:moveTo>
                <a:cubicBezTo>
                  <a:pt x="521854" y="303828"/>
                  <a:pt x="1043709" y="11728"/>
                  <a:pt x="1551709" y="183"/>
                </a:cubicBezTo>
                <a:cubicBezTo>
                  <a:pt x="2059709" y="-11362"/>
                  <a:pt x="3048000" y="526656"/>
                  <a:pt x="3048000" y="5266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>
              <a:solidFill>
                <a:schemeClr val="tx1"/>
              </a:solidFill>
              <a:latin typeface="Times New Roman" charset="0"/>
              <a:ea typeface="MS PGothic" charset="-128"/>
            </a:endParaRPr>
          </a:p>
        </p:txBody>
      </p:sp>
      <p:cxnSp>
        <p:nvCxnSpPr>
          <p:cNvPr id="4" name="Connettore 1 3"/>
          <p:cNvCxnSpPr/>
          <p:nvPr/>
        </p:nvCxnSpPr>
        <p:spPr>
          <a:xfrm>
            <a:off x="5153893" y="2923307"/>
            <a:ext cx="789707" cy="824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 flipV="1">
            <a:off x="5046519" y="2968760"/>
            <a:ext cx="952501" cy="810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228600" y="1388774"/>
            <a:ext cx="8721436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it-IT" altLang="it-IT" dirty="0">
                <a:solidFill>
                  <a:schemeClr val="tx2"/>
                </a:solidFill>
                <a:latin typeface="+mn-lt"/>
              </a:rPr>
              <a:t> Con il procedimento inverso, si può </a:t>
            </a:r>
            <a:r>
              <a:rPr lang="it-IT" altLang="it-IT" dirty="0">
                <a:solidFill>
                  <a:srgbClr val="C00000"/>
                </a:solidFill>
                <a:latin typeface="+mn-lt"/>
              </a:rPr>
              <a:t>eliminare</a:t>
            </a:r>
            <a:r>
              <a:rPr lang="it-IT" altLang="it-IT" dirty="0">
                <a:solidFill>
                  <a:schemeClr val="tx2"/>
                </a:solidFill>
                <a:latin typeface="+mn-lt"/>
              </a:rPr>
              <a:t> da una lista concatenata l’elemento successore di uno qualunque dei record già presenti.</a:t>
            </a:r>
          </a:p>
        </p:txBody>
      </p:sp>
      <p:sp>
        <p:nvSpPr>
          <p:cNvPr id="8" name="Rettangolo 7"/>
          <p:cNvSpPr/>
          <p:nvPr/>
        </p:nvSpPr>
        <p:spPr>
          <a:xfrm>
            <a:off x="1231353" y="5763914"/>
            <a:ext cx="64648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it-IT" b="1" i="1" dirty="0" smtClean="0">
                <a:solidFill>
                  <a:srgbClr val="C00000"/>
                </a:solidFill>
                <a:latin typeface="+mn-lt"/>
              </a:rPr>
              <a:t>Con questa soluzione </a:t>
            </a:r>
            <a:r>
              <a:rPr lang="it-IT" altLang="it-IT" b="1" i="1" dirty="0" err="1" smtClean="0">
                <a:solidFill>
                  <a:srgbClr val="C00000"/>
                </a:solidFill>
                <a:latin typeface="+mn-lt"/>
              </a:rPr>
              <a:t>deallochiamo</a:t>
            </a:r>
            <a:r>
              <a:rPr lang="it-IT" altLang="it-IT" b="1" i="1" dirty="0" smtClean="0">
                <a:solidFill>
                  <a:srgbClr val="C00000"/>
                </a:solidFill>
                <a:latin typeface="+mn-lt"/>
              </a:rPr>
              <a:t> la memoria </a:t>
            </a:r>
            <a:r>
              <a:rPr lang="is-IS" altLang="it-IT" b="1" i="1" dirty="0" smtClean="0">
                <a:solidFill>
                  <a:srgbClr val="C00000"/>
                </a:solidFill>
                <a:latin typeface="+mn-lt"/>
              </a:rPr>
              <a:t>…</a:t>
            </a:r>
            <a:endParaRPr lang="it-IT" b="1" i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04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8" y="-15240"/>
            <a:ext cx="8747125" cy="108204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Rivediamo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l’operazione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insertList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is-IS" altLang="it-IT" b="1" dirty="0" smtClean="0">
                <a:solidFill>
                  <a:srgbClr val="0070C0"/>
                </a:solidFill>
                <a:ea typeface="MS PGothic" charset="-128"/>
              </a:rPr>
              <a:t>…</a:t>
            </a:r>
            <a:endParaRPr lang="en-GB" altLang="it-IT" dirty="0">
              <a:ea typeface="MS PGothic" charset="-128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68288" y="1212273"/>
            <a:ext cx="8612476" cy="5451763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list </a:t>
            </a:r>
            <a:r>
              <a:rPr lang="it-IT" altLang="it-IT" sz="2000" b="1" dirty="0" err="1" smtClean="0">
                <a:latin typeface="Arial" charset="0"/>
              </a:rPr>
              <a:t>insertList</a:t>
            </a:r>
            <a:r>
              <a:rPr lang="it-IT" altLang="it-IT" sz="2000" b="1" dirty="0" smtClean="0">
                <a:latin typeface="Arial" charset="0"/>
              </a:rPr>
              <a:t> (list l, </a:t>
            </a: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pos</a:t>
            </a:r>
            <a:r>
              <a:rPr lang="it-IT" altLang="it-IT" sz="2000" b="1" dirty="0" smtClean="0">
                <a:latin typeface="Arial" charset="0"/>
              </a:rPr>
              <a:t>, item val)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</a:t>
            </a:r>
            <a:r>
              <a:rPr lang="it-IT" altLang="it-IT" sz="2000" b="1" dirty="0" err="1" smtClean="0">
                <a:latin typeface="Arial" charset="0"/>
              </a:rPr>
              <a:t>if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pos</a:t>
            </a:r>
            <a:r>
              <a:rPr lang="it-IT" altLang="it-IT" sz="2000" b="1" dirty="0" smtClean="0">
                <a:latin typeface="Arial" charset="0"/>
              </a:rPr>
              <a:t> == 0)         </a:t>
            </a: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 // inserimento in posizione 0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   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consList</a:t>
            </a:r>
            <a:r>
              <a:rPr lang="it-IT" altLang="it-IT" sz="2000" b="1" dirty="0" smtClean="0">
                <a:latin typeface="Arial" charset="0"/>
              </a:rPr>
              <a:t>(val, l);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/* se non dobbiamo inserire in posizione 0 scorriamo la lista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fino alla posizione precedente a </a:t>
            </a:r>
            <a:r>
              <a:rPr lang="it-IT" altLang="it-IT" sz="2000" b="1" dirty="0">
                <a:solidFill>
                  <a:srgbClr val="FF0000"/>
                </a:solidFill>
                <a:latin typeface="Arial" charset="0"/>
              </a:rPr>
              <a:t>quella </a:t>
            </a: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in cui inserire il nuovo nodo */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 </a:t>
            </a: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>
                <a:latin typeface="Arial" charset="0"/>
              </a:rPr>
              <a:t>i = 0;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 list </a:t>
            </a:r>
            <a:r>
              <a:rPr lang="it-IT" altLang="it-IT" sz="2000" b="1" dirty="0" err="1" smtClean="0">
                <a:latin typeface="Arial" charset="0"/>
              </a:rPr>
              <a:t>prec</a:t>
            </a:r>
            <a:r>
              <a:rPr lang="it-IT" altLang="it-IT" sz="2000" b="1" dirty="0" smtClean="0">
                <a:latin typeface="Arial" charset="0"/>
              </a:rPr>
              <a:t> = l;     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 </a:t>
            </a:r>
            <a:r>
              <a:rPr lang="it-IT" altLang="it-IT" sz="2000" b="1" dirty="0" err="1" smtClean="0">
                <a:latin typeface="Arial" charset="0"/>
              </a:rPr>
              <a:t>while</a:t>
            </a:r>
            <a:r>
              <a:rPr lang="it-IT" altLang="it-IT" sz="2000" b="1" dirty="0" smtClean="0">
                <a:latin typeface="Arial" charset="0"/>
              </a:rPr>
              <a:t> (i &lt; pos-1 &amp;&amp; </a:t>
            </a:r>
            <a:r>
              <a:rPr lang="it-IT" altLang="it-IT" sz="2000" b="1" dirty="0" err="1" smtClean="0">
                <a:latin typeface="Arial" charset="0"/>
              </a:rPr>
              <a:t>prec</a:t>
            </a:r>
            <a:r>
              <a:rPr lang="it-IT" altLang="it-IT" sz="2000" b="1" dirty="0" smtClean="0">
                <a:latin typeface="Arial" charset="0"/>
              </a:rPr>
              <a:t>!= NULL) {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        </a:t>
            </a:r>
            <a:r>
              <a:rPr lang="it-IT" altLang="it-IT" sz="2000" b="1" dirty="0" err="1" smtClean="0">
                <a:latin typeface="Arial" charset="0"/>
              </a:rPr>
              <a:t>prec</a:t>
            </a:r>
            <a:r>
              <a:rPr lang="it-IT" altLang="it-IT" sz="2000" b="1" dirty="0" smtClean="0">
                <a:latin typeface="Arial" charset="0"/>
              </a:rPr>
              <a:t> = </a:t>
            </a:r>
            <a:r>
              <a:rPr lang="it-IT" altLang="it-IT" sz="2000" b="1" dirty="0" err="1" smtClean="0">
                <a:latin typeface="Arial" charset="0"/>
              </a:rPr>
              <a:t>prec</a:t>
            </a:r>
            <a:r>
              <a:rPr lang="it-IT" altLang="it-IT" sz="2000" b="1" dirty="0" smtClean="0">
                <a:latin typeface="Arial" charset="0"/>
              </a:rPr>
              <a:t>-&gt;</a:t>
            </a:r>
            <a:r>
              <a:rPr lang="it-IT" altLang="it-IT" sz="2000" b="1" dirty="0" err="1" smtClean="0">
                <a:latin typeface="Arial" charset="0"/>
              </a:rPr>
              <a:t>next</a:t>
            </a:r>
            <a:r>
              <a:rPr lang="it-IT" altLang="it-IT" sz="20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         i++;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 </a:t>
            </a:r>
            <a:r>
              <a:rPr lang="it-IT" altLang="it-IT" sz="2000" b="1" dirty="0" err="1" smtClean="0">
                <a:latin typeface="Arial" charset="0"/>
              </a:rPr>
              <a:t>if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prec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>
                <a:latin typeface="Arial" charset="0"/>
              </a:rPr>
              <a:t>== NULL)  // la lista di input ha meno di </a:t>
            </a:r>
            <a:r>
              <a:rPr lang="it-IT" altLang="it-IT" sz="2000" b="1" dirty="0" err="1">
                <a:latin typeface="Arial" charset="0"/>
              </a:rPr>
              <a:t>pos</a:t>
            </a:r>
            <a:r>
              <a:rPr lang="it-IT" altLang="it-IT" sz="2000" b="1" dirty="0">
                <a:latin typeface="Arial" charset="0"/>
              </a:rPr>
              <a:t> elementi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         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>
                <a:latin typeface="Arial" charset="0"/>
              </a:rPr>
              <a:t>l; 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s-IS" altLang="it-IT" sz="2000" b="1" dirty="0" smtClean="0">
                <a:latin typeface="Arial" charset="0"/>
              </a:rPr>
              <a:t>…</a:t>
            </a:r>
            <a:endParaRPr lang="it-IT" altLang="it-IT" sz="20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4466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199" y="85725"/>
            <a:ext cx="8520113" cy="1355148"/>
          </a:xfrm>
        </p:spPr>
        <p:txBody>
          <a:bodyPr/>
          <a:lstStyle/>
          <a:p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Realizzazione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di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operatori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</a:t>
            </a:r>
            <a:r>
              <a:rPr lang="en-US" altLang="it-IT" sz="4000" b="1" dirty="0">
                <a:solidFill>
                  <a:srgbClr val="0070C0"/>
                </a:solidFill>
                <a:latin typeface="Arial" charset="0"/>
                <a:ea typeface="MS PGothic" charset="-128"/>
              </a:rPr>
              <a:t>di </a:t>
            </a:r>
            <a:r>
              <a:rPr lang="en-US" altLang="it-IT" sz="4000" b="1" dirty="0" err="1">
                <a:solidFill>
                  <a:srgbClr val="0070C0"/>
                </a:solidFill>
                <a:latin typeface="Arial" charset="0"/>
                <a:ea typeface="MS PGothic" charset="-128"/>
              </a:rPr>
              <a:t>inserimento</a:t>
            </a:r>
            <a:r>
              <a:rPr lang="en-US" altLang="it-IT" sz="4000" b="1" dirty="0">
                <a:solidFill>
                  <a:srgbClr val="0070C0"/>
                </a:solidFill>
                <a:latin typeface="Arial" charset="0"/>
                <a:ea typeface="MS PGothic" charset="-128"/>
              </a:rPr>
              <a:t>/</a:t>
            </a:r>
            <a:r>
              <a:rPr lang="en-US" altLang="it-IT" sz="4000" b="1" dirty="0" err="1">
                <a:solidFill>
                  <a:srgbClr val="0070C0"/>
                </a:solidFill>
                <a:latin typeface="Arial" charset="0"/>
                <a:ea typeface="MS PGothic" charset="-128"/>
              </a:rPr>
              <a:t>rimozione</a:t>
            </a:r>
            <a:endParaRPr lang="en-US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41313" y="1607127"/>
            <a:ext cx="8636000" cy="1720696"/>
          </a:xfrm>
        </p:spPr>
        <p:txBody>
          <a:bodyPr/>
          <a:lstStyle/>
          <a:p>
            <a:r>
              <a:rPr lang="en-US" altLang="it-IT" sz="2800" dirty="0" err="1" smtClean="0">
                <a:ea typeface="MS PGothic" charset="-128"/>
              </a:rPr>
              <a:t>Realizzare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operatori</a:t>
            </a:r>
            <a:r>
              <a:rPr lang="en-US" altLang="it-IT" sz="2800" dirty="0" smtClean="0">
                <a:ea typeface="MS PGothic" charset="-128"/>
              </a:rPr>
              <a:t> di </a:t>
            </a:r>
            <a:r>
              <a:rPr lang="en-US" altLang="it-IT" sz="2800" dirty="0" err="1" smtClean="0">
                <a:ea typeface="MS PGothic" charset="-128"/>
              </a:rPr>
              <a:t>inserimento</a:t>
            </a:r>
            <a:r>
              <a:rPr lang="en-US" altLang="it-IT" sz="2800" dirty="0" smtClean="0">
                <a:ea typeface="MS PGothic" charset="-128"/>
              </a:rPr>
              <a:t>/</a:t>
            </a:r>
            <a:r>
              <a:rPr lang="en-US" altLang="it-IT" sz="2800" dirty="0" err="1" smtClean="0">
                <a:ea typeface="MS PGothic" charset="-128"/>
              </a:rPr>
              <a:t>rimozione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utilizzando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gli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operatori</a:t>
            </a:r>
            <a:r>
              <a:rPr lang="en-US" altLang="it-IT" sz="2800" dirty="0" smtClean="0">
                <a:ea typeface="MS PGothic" charset="-128"/>
              </a:rPr>
              <a:t> di base è un </a:t>
            </a:r>
            <a:r>
              <a:rPr lang="en-US" altLang="it-IT" sz="2800" dirty="0" err="1" smtClean="0">
                <a:ea typeface="MS PGothic" charset="-128"/>
              </a:rPr>
              <a:t>po</a:t>
            </a:r>
            <a:r>
              <a:rPr lang="en-US" altLang="it-IT" sz="2800" dirty="0" smtClean="0">
                <a:ea typeface="MS PGothic" charset="-128"/>
              </a:rPr>
              <a:t>’ </a:t>
            </a:r>
            <a:r>
              <a:rPr lang="en-US" altLang="it-IT" sz="2800" dirty="0" err="1" smtClean="0">
                <a:ea typeface="MS PGothic" charset="-128"/>
              </a:rPr>
              <a:t>complicato</a:t>
            </a:r>
            <a:endParaRPr lang="en-US" altLang="it-IT" sz="2800" dirty="0" smtClean="0">
              <a:ea typeface="MS PGothic" charset="-128"/>
            </a:endParaRPr>
          </a:p>
          <a:p>
            <a:r>
              <a:rPr lang="en-US" altLang="it-IT" sz="2800" dirty="0" smtClean="0">
                <a:ea typeface="MS PGothic" charset="-128"/>
              </a:rPr>
              <a:t>Ad </a:t>
            </a:r>
            <a:r>
              <a:rPr lang="en-US" altLang="it-IT" sz="2800" dirty="0" err="1" smtClean="0">
                <a:ea typeface="MS PGothic" charset="-128"/>
              </a:rPr>
              <a:t>esempio</a:t>
            </a:r>
            <a:r>
              <a:rPr lang="en-US" altLang="it-IT" sz="2800" dirty="0" smtClean="0">
                <a:ea typeface="MS PGothic" charset="-128"/>
              </a:rPr>
              <a:t> per </a:t>
            </a:r>
            <a:r>
              <a:rPr lang="en-US" altLang="it-IT" sz="2800" dirty="0" err="1" smtClean="0">
                <a:ea typeface="MS PGothic" charset="-128"/>
              </a:rPr>
              <a:t>l’inserimento</a:t>
            </a:r>
            <a:r>
              <a:rPr lang="it-IT" altLang="it-IT" sz="2800" dirty="0" smtClean="0">
                <a:ea typeface="MS PGothic" charset="-128"/>
              </a:rPr>
              <a:t>:</a:t>
            </a:r>
            <a:endParaRPr lang="en-US" altLang="it-IT" sz="2400" dirty="0">
              <a:ea typeface="MS PGothic" charset="-128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endParaRPr lang="en-US" altLang="it-IT" sz="2400" dirty="0">
              <a:ea typeface="MS PGothic" charset="-128"/>
            </a:endParaRPr>
          </a:p>
        </p:txBody>
      </p:sp>
      <p:sp>
        <p:nvSpPr>
          <p:cNvPr id="28" name="AutoShape 107"/>
          <p:cNvSpPr>
            <a:spLocks noChangeArrowheads="1"/>
          </p:cNvSpPr>
          <p:nvPr/>
        </p:nvSpPr>
        <p:spPr bwMode="auto">
          <a:xfrm>
            <a:off x="329304" y="4207021"/>
            <a:ext cx="733425" cy="1214438"/>
          </a:xfrm>
          <a:prstGeom prst="curvedRightArrow">
            <a:avLst>
              <a:gd name="adj1" fmla="val 33117"/>
              <a:gd name="adj2" fmla="val 6623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9" name="Rettangolo 48"/>
          <p:cNvSpPr/>
          <p:nvPr/>
        </p:nvSpPr>
        <p:spPr>
          <a:xfrm>
            <a:off x="3350502" y="4655360"/>
            <a:ext cx="315144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975" lvl="1">
              <a:lnSpc>
                <a:spcPct val="90000"/>
              </a:lnSpc>
            </a:pPr>
            <a:r>
              <a:rPr lang="it-IT" altLang="it-IT" dirty="0" smtClean="0">
                <a:solidFill>
                  <a:srgbClr val="A84643"/>
                </a:solidFill>
                <a:latin typeface="+mn-lt"/>
              </a:rPr>
              <a:t>lst2 </a:t>
            </a:r>
            <a:r>
              <a:rPr lang="it-IT" altLang="it-IT" dirty="0">
                <a:solidFill>
                  <a:srgbClr val="A84643"/>
                </a:solidFill>
                <a:latin typeface="+mn-lt"/>
              </a:rPr>
              <a:t>= </a:t>
            </a:r>
            <a:r>
              <a:rPr lang="it-IT" altLang="it-IT" dirty="0" err="1" smtClean="0">
                <a:solidFill>
                  <a:srgbClr val="A84643"/>
                </a:solidFill>
                <a:latin typeface="+mn-lt"/>
              </a:rPr>
              <a:t>insert</a:t>
            </a:r>
            <a:r>
              <a:rPr lang="it-IT" altLang="it-IT" dirty="0" smtClean="0">
                <a:solidFill>
                  <a:srgbClr val="A84643"/>
                </a:solidFill>
                <a:latin typeface="+mn-lt"/>
              </a:rPr>
              <a:t>(lst1, 2, el4)</a:t>
            </a:r>
            <a:endParaRPr lang="it-IT" altLang="it-IT" dirty="0">
              <a:solidFill>
                <a:srgbClr val="A84643"/>
              </a:solidFill>
              <a:latin typeface="+mn-lt"/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831794" y="3260550"/>
            <a:ext cx="6647002" cy="817562"/>
            <a:chOff x="831794" y="3260550"/>
            <a:chExt cx="6647002" cy="817562"/>
          </a:xfrm>
        </p:grpSpPr>
        <p:sp>
          <p:nvSpPr>
            <p:cNvPr id="5" name="Rectangle 72"/>
            <p:cNvSpPr>
              <a:spLocks noChangeAspect="1" noChangeArrowheads="1"/>
            </p:cNvSpPr>
            <p:nvPr/>
          </p:nvSpPr>
          <p:spPr bwMode="auto">
            <a:xfrm>
              <a:off x="1398671" y="3282775"/>
              <a:ext cx="404813" cy="366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6" name="Group 74"/>
            <p:cNvGrpSpPr>
              <a:grpSpLocks noChangeAspect="1"/>
            </p:cNvGrpSpPr>
            <p:nvPr/>
          </p:nvGrpSpPr>
          <p:grpSpPr bwMode="auto">
            <a:xfrm>
              <a:off x="2303546" y="3660600"/>
              <a:ext cx="814388" cy="388937"/>
              <a:chOff x="196" y="1428"/>
              <a:chExt cx="1158" cy="531"/>
            </a:xfrm>
          </p:grpSpPr>
          <p:sp>
            <p:nvSpPr>
              <p:cNvPr id="7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9" name="Group 77"/>
            <p:cNvGrpSpPr>
              <a:grpSpLocks noChangeAspect="1"/>
            </p:cNvGrpSpPr>
            <p:nvPr/>
          </p:nvGrpSpPr>
          <p:grpSpPr bwMode="auto">
            <a:xfrm>
              <a:off x="3770396" y="3666950"/>
              <a:ext cx="814388" cy="387350"/>
              <a:chOff x="196" y="1428"/>
              <a:chExt cx="1158" cy="531"/>
            </a:xfrm>
          </p:grpSpPr>
          <p:sp>
            <p:nvSpPr>
              <p:cNvPr id="10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1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12" name="Group 80"/>
            <p:cNvGrpSpPr>
              <a:grpSpLocks noChangeAspect="1"/>
            </p:cNvGrpSpPr>
            <p:nvPr/>
          </p:nvGrpSpPr>
          <p:grpSpPr bwMode="auto">
            <a:xfrm>
              <a:off x="5211846" y="3660600"/>
              <a:ext cx="815975" cy="387350"/>
              <a:chOff x="196" y="1428"/>
              <a:chExt cx="1158" cy="531"/>
            </a:xfrm>
          </p:grpSpPr>
          <p:sp>
            <p:nvSpPr>
              <p:cNvPr id="13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4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15" name="Group 83"/>
            <p:cNvGrpSpPr>
              <a:grpSpLocks noChangeAspect="1"/>
            </p:cNvGrpSpPr>
            <p:nvPr/>
          </p:nvGrpSpPr>
          <p:grpSpPr bwMode="auto">
            <a:xfrm>
              <a:off x="6664409" y="3666950"/>
              <a:ext cx="814387" cy="387350"/>
              <a:chOff x="196" y="1428"/>
              <a:chExt cx="1158" cy="531"/>
            </a:xfrm>
          </p:grpSpPr>
          <p:sp>
            <p:nvSpPr>
              <p:cNvPr id="16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sp>
          <p:nvSpPr>
            <p:cNvPr id="18" name="Line 86"/>
            <p:cNvSpPr>
              <a:spLocks noChangeAspect="1" noChangeShapeType="1"/>
            </p:cNvSpPr>
            <p:nvPr/>
          </p:nvSpPr>
          <p:spPr bwMode="auto">
            <a:xfrm>
              <a:off x="2930609" y="3857450"/>
              <a:ext cx="839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9" name="Line 87"/>
            <p:cNvSpPr>
              <a:spLocks noChangeAspect="1" noChangeShapeType="1"/>
            </p:cNvSpPr>
            <p:nvPr/>
          </p:nvSpPr>
          <p:spPr bwMode="auto">
            <a:xfrm>
              <a:off x="4357771" y="3908250"/>
              <a:ext cx="8397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0" name="Line 88"/>
            <p:cNvSpPr>
              <a:spLocks noChangeAspect="1" noChangeShapeType="1"/>
            </p:cNvSpPr>
            <p:nvPr/>
          </p:nvSpPr>
          <p:spPr bwMode="auto">
            <a:xfrm>
              <a:off x="5819859" y="3857450"/>
              <a:ext cx="839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21" name="Text Box 94"/>
            <p:cNvSpPr txBox="1">
              <a:spLocks noChangeAspect="1" noChangeArrowheads="1"/>
            </p:cNvSpPr>
            <p:nvPr/>
          </p:nvSpPr>
          <p:spPr bwMode="auto">
            <a:xfrm>
              <a:off x="3729121" y="3668537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el2</a:t>
              </a:r>
            </a:p>
          </p:txBody>
        </p:sp>
        <p:sp>
          <p:nvSpPr>
            <p:cNvPr id="22" name="Text Box 95"/>
            <p:cNvSpPr txBox="1">
              <a:spLocks noChangeAspect="1" noChangeArrowheads="1"/>
            </p:cNvSpPr>
            <p:nvPr/>
          </p:nvSpPr>
          <p:spPr bwMode="auto">
            <a:xfrm>
              <a:off x="4078371" y="3660600"/>
              <a:ext cx="184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it-IT" altLang="it-IT" sz="1600"/>
            </a:p>
          </p:txBody>
        </p:sp>
        <p:sp>
          <p:nvSpPr>
            <p:cNvPr id="23" name="Text Box 96"/>
            <p:cNvSpPr txBox="1">
              <a:spLocks noChangeAspect="1" noChangeArrowheads="1"/>
            </p:cNvSpPr>
            <p:nvPr/>
          </p:nvSpPr>
          <p:spPr bwMode="auto">
            <a:xfrm>
              <a:off x="2341646" y="3622500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el6</a:t>
              </a:r>
            </a:p>
          </p:txBody>
        </p:sp>
        <p:sp>
          <p:nvSpPr>
            <p:cNvPr id="24" name="Text Box 97"/>
            <p:cNvSpPr txBox="1">
              <a:spLocks noChangeAspect="1" noChangeArrowheads="1"/>
            </p:cNvSpPr>
            <p:nvPr/>
          </p:nvSpPr>
          <p:spPr bwMode="auto">
            <a:xfrm>
              <a:off x="5165809" y="3659012"/>
              <a:ext cx="4937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el3</a:t>
              </a:r>
            </a:p>
          </p:txBody>
        </p:sp>
        <p:sp>
          <p:nvSpPr>
            <p:cNvPr id="25" name="Text Box 98"/>
            <p:cNvSpPr txBox="1">
              <a:spLocks noChangeAspect="1" noChangeArrowheads="1"/>
            </p:cNvSpPr>
            <p:nvPr/>
          </p:nvSpPr>
          <p:spPr bwMode="auto">
            <a:xfrm>
              <a:off x="6594559" y="3681237"/>
              <a:ext cx="4937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el8</a:t>
              </a:r>
            </a:p>
          </p:txBody>
        </p:sp>
        <p:sp>
          <p:nvSpPr>
            <p:cNvPr id="26" name="Rectangle 99"/>
            <p:cNvSpPr>
              <a:spLocks noChangeArrowheads="1"/>
            </p:cNvSpPr>
            <p:nvPr/>
          </p:nvSpPr>
          <p:spPr bwMode="auto">
            <a:xfrm>
              <a:off x="831794" y="3260550"/>
              <a:ext cx="5533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 dirty="0" smtClean="0"/>
                <a:t>lst1</a:t>
              </a:r>
              <a:endParaRPr lang="it-IT" altLang="it-IT" sz="2000" dirty="0"/>
            </a:p>
          </p:txBody>
        </p:sp>
        <p:sp>
          <p:nvSpPr>
            <p:cNvPr id="27" name="Line 102"/>
            <p:cNvSpPr>
              <a:spLocks noChangeShapeType="1"/>
            </p:cNvSpPr>
            <p:nvPr/>
          </p:nvSpPr>
          <p:spPr bwMode="auto">
            <a:xfrm>
              <a:off x="1674896" y="3497087"/>
              <a:ext cx="552450" cy="32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cxnSp>
          <p:nvCxnSpPr>
            <p:cNvPr id="50" name="Connettore 1 49"/>
            <p:cNvCxnSpPr/>
            <p:nvPr/>
          </p:nvCxnSpPr>
          <p:spPr>
            <a:xfrm flipV="1">
              <a:off x="7188461" y="3793871"/>
              <a:ext cx="203245" cy="190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o 50"/>
          <p:cNvGrpSpPr/>
          <p:nvPr/>
        </p:nvGrpSpPr>
        <p:grpSpPr>
          <a:xfrm>
            <a:off x="5249946" y="5827714"/>
            <a:ext cx="815975" cy="387350"/>
            <a:chOff x="5249946" y="5827714"/>
            <a:chExt cx="815975" cy="387350"/>
          </a:xfrm>
        </p:grpSpPr>
        <p:sp>
          <p:nvSpPr>
            <p:cNvPr id="43" name="Rectangle 116"/>
            <p:cNvSpPr>
              <a:spLocks noChangeAspect="1" noChangeArrowheads="1"/>
            </p:cNvSpPr>
            <p:nvPr/>
          </p:nvSpPr>
          <p:spPr bwMode="auto">
            <a:xfrm>
              <a:off x="5249946" y="5827714"/>
              <a:ext cx="407283" cy="381514"/>
            </a:xfrm>
            <a:prstGeom prst="rect">
              <a:avLst/>
            </a:prstGeom>
            <a:noFill/>
            <a:ln w="9525">
              <a:solidFill>
                <a:srgbClr val="A8464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4" name="Rectangle 117"/>
            <p:cNvSpPr>
              <a:spLocks noChangeAspect="1" noChangeArrowheads="1"/>
            </p:cNvSpPr>
            <p:nvPr/>
          </p:nvSpPr>
          <p:spPr bwMode="auto">
            <a:xfrm>
              <a:off x="5658638" y="5833550"/>
              <a:ext cx="407283" cy="381514"/>
            </a:xfrm>
            <a:prstGeom prst="rect">
              <a:avLst/>
            </a:prstGeom>
            <a:noFill/>
            <a:ln w="9525">
              <a:solidFill>
                <a:srgbClr val="A8464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63" name="Gruppo 62"/>
          <p:cNvGrpSpPr/>
          <p:nvPr/>
        </p:nvGrpSpPr>
        <p:grpSpPr>
          <a:xfrm>
            <a:off x="1212946" y="5063961"/>
            <a:ext cx="7764973" cy="1168565"/>
            <a:chOff x="1212946" y="5063961"/>
            <a:chExt cx="7764973" cy="1168565"/>
          </a:xfrm>
        </p:grpSpPr>
        <p:sp>
          <p:nvSpPr>
            <p:cNvPr id="30" name="Rectangle 105"/>
            <p:cNvSpPr>
              <a:spLocks noChangeAspect="1" noChangeArrowheads="1"/>
            </p:cNvSpPr>
            <p:nvPr/>
          </p:nvSpPr>
          <p:spPr bwMode="auto">
            <a:xfrm>
              <a:off x="1814525" y="5063961"/>
              <a:ext cx="404813" cy="366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" name="Line 106"/>
            <p:cNvSpPr>
              <a:spLocks noChangeShapeType="1"/>
            </p:cNvSpPr>
            <p:nvPr/>
          </p:nvSpPr>
          <p:spPr bwMode="auto">
            <a:xfrm>
              <a:off x="2071700" y="5259222"/>
              <a:ext cx="446399" cy="500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2" name="Rectangle 108"/>
            <p:cNvSpPr>
              <a:spLocks noChangeArrowheads="1"/>
            </p:cNvSpPr>
            <p:nvPr/>
          </p:nvSpPr>
          <p:spPr bwMode="auto">
            <a:xfrm>
              <a:off x="1212946" y="5139337"/>
              <a:ext cx="5533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 dirty="0" smtClean="0"/>
                <a:t>lst2</a:t>
              </a:r>
              <a:endParaRPr lang="it-IT" altLang="it-IT" sz="2000" dirty="0"/>
            </a:p>
          </p:txBody>
        </p:sp>
        <p:grpSp>
          <p:nvGrpSpPr>
            <p:cNvPr id="33" name="Group 109"/>
            <p:cNvGrpSpPr>
              <a:grpSpLocks noChangeAspect="1"/>
            </p:cNvGrpSpPr>
            <p:nvPr/>
          </p:nvGrpSpPr>
          <p:grpSpPr bwMode="auto">
            <a:xfrm>
              <a:off x="2341646" y="5827714"/>
              <a:ext cx="814388" cy="388937"/>
              <a:chOff x="196" y="1428"/>
              <a:chExt cx="1158" cy="531"/>
            </a:xfrm>
          </p:grpSpPr>
          <p:sp>
            <p:nvSpPr>
              <p:cNvPr id="47" name="Rectangle 110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48" name="Rectangle 111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4" name="Group 112"/>
            <p:cNvGrpSpPr>
              <a:grpSpLocks noChangeAspect="1"/>
            </p:cNvGrpSpPr>
            <p:nvPr/>
          </p:nvGrpSpPr>
          <p:grpSpPr bwMode="auto">
            <a:xfrm>
              <a:off x="3808496" y="5834064"/>
              <a:ext cx="814388" cy="387350"/>
              <a:chOff x="196" y="1428"/>
              <a:chExt cx="1158" cy="531"/>
            </a:xfrm>
          </p:grpSpPr>
          <p:sp>
            <p:nvSpPr>
              <p:cNvPr id="45" name="Rectangle 113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46" name="Rectangle 114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sp>
          <p:nvSpPr>
            <p:cNvPr id="36" name="Line 121"/>
            <p:cNvSpPr>
              <a:spLocks noChangeAspect="1" noChangeShapeType="1"/>
            </p:cNvSpPr>
            <p:nvPr/>
          </p:nvSpPr>
          <p:spPr bwMode="auto">
            <a:xfrm>
              <a:off x="2968709" y="6024564"/>
              <a:ext cx="839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7" name="Line 122"/>
            <p:cNvSpPr>
              <a:spLocks noChangeAspect="1" noChangeShapeType="1"/>
            </p:cNvSpPr>
            <p:nvPr/>
          </p:nvSpPr>
          <p:spPr bwMode="auto">
            <a:xfrm>
              <a:off x="4395871" y="6075364"/>
              <a:ext cx="839788" cy="0"/>
            </a:xfrm>
            <a:prstGeom prst="line">
              <a:avLst/>
            </a:prstGeom>
            <a:noFill/>
            <a:ln w="28575">
              <a:solidFill>
                <a:srgbClr val="A84643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8" name="Text Box 129"/>
            <p:cNvSpPr txBox="1">
              <a:spLocks noChangeAspect="1" noChangeArrowheads="1"/>
            </p:cNvSpPr>
            <p:nvPr/>
          </p:nvSpPr>
          <p:spPr bwMode="auto">
            <a:xfrm>
              <a:off x="3767221" y="5835651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el2</a:t>
              </a:r>
            </a:p>
          </p:txBody>
        </p:sp>
        <p:sp>
          <p:nvSpPr>
            <p:cNvPr id="39" name="Text Box 130"/>
            <p:cNvSpPr txBox="1">
              <a:spLocks noChangeAspect="1" noChangeArrowheads="1"/>
            </p:cNvSpPr>
            <p:nvPr/>
          </p:nvSpPr>
          <p:spPr bwMode="auto">
            <a:xfrm>
              <a:off x="4116471" y="5827714"/>
              <a:ext cx="184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it-IT" altLang="it-IT" sz="1600"/>
            </a:p>
          </p:txBody>
        </p:sp>
        <p:sp>
          <p:nvSpPr>
            <p:cNvPr id="40" name="Text Box 131"/>
            <p:cNvSpPr txBox="1">
              <a:spLocks noChangeAspect="1" noChangeArrowheads="1"/>
            </p:cNvSpPr>
            <p:nvPr/>
          </p:nvSpPr>
          <p:spPr bwMode="auto">
            <a:xfrm>
              <a:off x="2379746" y="5789614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el6</a:t>
              </a:r>
            </a:p>
          </p:txBody>
        </p:sp>
        <p:sp>
          <p:nvSpPr>
            <p:cNvPr id="41" name="Text Box 132"/>
            <p:cNvSpPr txBox="1">
              <a:spLocks noChangeAspect="1" noChangeArrowheads="1"/>
            </p:cNvSpPr>
            <p:nvPr/>
          </p:nvSpPr>
          <p:spPr bwMode="auto">
            <a:xfrm>
              <a:off x="5261059" y="5826126"/>
              <a:ext cx="4937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 dirty="0" smtClean="0">
                  <a:solidFill>
                    <a:srgbClr val="C00000"/>
                  </a:solidFill>
                </a:rPr>
                <a:t>el4</a:t>
              </a:r>
              <a:endParaRPr lang="it-IT" altLang="it-IT" sz="2000" dirty="0">
                <a:solidFill>
                  <a:srgbClr val="C00000"/>
                </a:solidFill>
              </a:endParaRPr>
            </a:p>
          </p:txBody>
        </p:sp>
        <p:grpSp>
          <p:nvGrpSpPr>
            <p:cNvPr id="52" name="Group 80"/>
            <p:cNvGrpSpPr>
              <a:grpSpLocks noChangeAspect="1"/>
            </p:cNvGrpSpPr>
            <p:nvPr/>
          </p:nvGrpSpPr>
          <p:grpSpPr bwMode="auto">
            <a:xfrm>
              <a:off x="6710969" y="5805843"/>
              <a:ext cx="815975" cy="387350"/>
              <a:chOff x="196" y="1428"/>
              <a:chExt cx="1158" cy="531"/>
            </a:xfrm>
          </p:grpSpPr>
          <p:sp>
            <p:nvSpPr>
              <p:cNvPr id="53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4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55" name="Group 83"/>
            <p:cNvGrpSpPr>
              <a:grpSpLocks noChangeAspect="1"/>
            </p:cNvGrpSpPr>
            <p:nvPr/>
          </p:nvGrpSpPr>
          <p:grpSpPr bwMode="auto">
            <a:xfrm>
              <a:off x="8163532" y="5812193"/>
              <a:ext cx="814387" cy="387350"/>
              <a:chOff x="196" y="1428"/>
              <a:chExt cx="1158" cy="531"/>
            </a:xfrm>
          </p:grpSpPr>
          <p:sp>
            <p:nvSpPr>
              <p:cNvPr id="56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57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sp>
          <p:nvSpPr>
            <p:cNvPr id="58" name="Line 87"/>
            <p:cNvSpPr>
              <a:spLocks noChangeAspect="1" noChangeShapeType="1"/>
            </p:cNvSpPr>
            <p:nvPr/>
          </p:nvSpPr>
          <p:spPr bwMode="auto">
            <a:xfrm>
              <a:off x="5856894" y="6053493"/>
              <a:ext cx="839788" cy="0"/>
            </a:xfrm>
            <a:prstGeom prst="line">
              <a:avLst/>
            </a:prstGeom>
            <a:noFill/>
            <a:ln w="28575">
              <a:solidFill>
                <a:srgbClr val="A84643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59" name="Line 88"/>
            <p:cNvSpPr>
              <a:spLocks noChangeAspect="1" noChangeShapeType="1"/>
            </p:cNvSpPr>
            <p:nvPr/>
          </p:nvSpPr>
          <p:spPr bwMode="auto">
            <a:xfrm>
              <a:off x="7318982" y="6002693"/>
              <a:ext cx="839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0" name="Text Box 97"/>
            <p:cNvSpPr txBox="1">
              <a:spLocks noChangeAspect="1" noChangeArrowheads="1"/>
            </p:cNvSpPr>
            <p:nvPr/>
          </p:nvSpPr>
          <p:spPr bwMode="auto">
            <a:xfrm>
              <a:off x="6664932" y="5804255"/>
              <a:ext cx="4937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el3</a:t>
              </a:r>
            </a:p>
          </p:txBody>
        </p:sp>
        <p:sp>
          <p:nvSpPr>
            <p:cNvPr id="61" name="Text Box 98"/>
            <p:cNvSpPr txBox="1">
              <a:spLocks noChangeAspect="1" noChangeArrowheads="1"/>
            </p:cNvSpPr>
            <p:nvPr/>
          </p:nvSpPr>
          <p:spPr bwMode="auto">
            <a:xfrm>
              <a:off x="8093682" y="5826480"/>
              <a:ext cx="4937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el8</a:t>
              </a:r>
            </a:p>
          </p:txBody>
        </p:sp>
        <p:cxnSp>
          <p:nvCxnSpPr>
            <p:cNvPr id="62" name="Connettore 1 61"/>
            <p:cNvCxnSpPr/>
            <p:nvPr/>
          </p:nvCxnSpPr>
          <p:spPr>
            <a:xfrm flipV="1">
              <a:off x="8687584" y="5939114"/>
              <a:ext cx="203245" cy="190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8389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  <p:bldP spid="28" grpId="0" animBg="1"/>
      <p:bldP spid="4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8" y="63541"/>
            <a:ext cx="8747125" cy="1048979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s-IS" altLang="it-IT" b="1" dirty="0" smtClean="0">
                <a:solidFill>
                  <a:srgbClr val="0070C0"/>
                </a:solidFill>
                <a:ea typeface="MS PGothic" charset="-128"/>
              </a:rPr>
              <a:t>…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Implementazione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di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insertList</a:t>
            </a:r>
            <a:endParaRPr lang="en-GB" altLang="it-IT" dirty="0">
              <a:ea typeface="MS PGothic" charset="-128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43592" y="1510144"/>
            <a:ext cx="8802546" cy="3588329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s-IS" altLang="it-IT" sz="2000" b="1" dirty="0" smtClean="0">
                <a:latin typeface="Arial" charset="0"/>
              </a:rPr>
              <a:t>…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/* se </a:t>
            </a:r>
            <a:r>
              <a:rPr lang="it-IT" altLang="it-IT" sz="2000" b="1" dirty="0" err="1" smtClean="0">
                <a:solidFill>
                  <a:srgbClr val="FF0000"/>
                </a:solidFill>
                <a:latin typeface="Arial" charset="0"/>
              </a:rPr>
              <a:t>prec</a:t>
            </a: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 != NULL </a:t>
            </a:r>
            <a:r>
              <a:rPr lang="it-IT" altLang="it-IT" sz="2000" b="1" dirty="0" err="1" smtClean="0">
                <a:solidFill>
                  <a:srgbClr val="FF0000"/>
                </a:solidFill>
                <a:latin typeface="Arial" charset="0"/>
              </a:rPr>
              <a:t>prec</a:t>
            </a: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it-IT" altLang="it-IT" sz="2000" b="1" dirty="0">
                <a:solidFill>
                  <a:srgbClr val="FF0000"/>
                </a:solidFill>
                <a:latin typeface="Arial" charset="0"/>
              </a:rPr>
              <a:t>punta all’elemento di posizione pos-1 </a:t>
            </a: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ed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solidFill>
                  <a:srgbClr val="FF0000"/>
                </a:solidFill>
                <a:latin typeface="Arial" charset="0"/>
              </a:rPr>
              <a:t>è possibile inserire </a:t>
            </a: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il nuovo elemento in posizione </a:t>
            </a:r>
            <a:r>
              <a:rPr lang="it-IT" altLang="it-IT" sz="2000" b="1" dirty="0" err="1" smtClean="0">
                <a:solidFill>
                  <a:srgbClr val="FF0000"/>
                </a:solidFill>
                <a:latin typeface="Arial" charset="0"/>
              </a:rPr>
              <a:t>pos</a:t>
            </a: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 */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   list l1 = </a:t>
            </a:r>
            <a:r>
              <a:rPr lang="it-IT" altLang="it-IT" sz="2000" b="1" dirty="0" err="1" smtClean="0">
                <a:latin typeface="Arial" charset="0"/>
              </a:rPr>
              <a:t>consList</a:t>
            </a:r>
            <a:r>
              <a:rPr lang="it-IT" altLang="it-IT" sz="2000" b="1" dirty="0" smtClean="0">
                <a:latin typeface="Arial" charset="0"/>
              </a:rPr>
              <a:t>(val, </a:t>
            </a:r>
            <a:r>
              <a:rPr lang="it-IT" altLang="it-IT" sz="2000" b="1" dirty="0" err="1" smtClean="0">
                <a:latin typeface="Arial" charset="0"/>
              </a:rPr>
              <a:t>prec</a:t>
            </a:r>
            <a:r>
              <a:rPr lang="it-IT" altLang="it-IT" sz="2000" b="1" dirty="0" smtClean="0">
                <a:latin typeface="Arial" charset="0"/>
              </a:rPr>
              <a:t>-&gt;</a:t>
            </a:r>
            <a:r>
              <a:rPr lang="it-IT" altLang="it-IT" sz="2000" b="1" dirty="0" err="1" smtClean="0">
                <a:latin typeface="Arial" charset="0"/>
              </a:rPr>
              <a:t>next</a:t>
            </a:r>
            <a:r>
              <a:rPr lang="it-IT" altLang="it-IT" sz="2000" b="1" dirty="0" smtClean="0">
                <a:latin typeface="Arial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   </a:t>
            </a:r>
            <a:r>
              <a:rPr lang="it-IT" altLang="it-IT" sz="2000" b="1" dirty="0" err="1" smtClean="0">
                <a:latin typeface="Arial" charset="0"/>
              </a:rPr>
              <a:t>prec</a:t>
            </a:r>
            <a:r>
              <a:rPr lang="it-IT" altLang="it-IT" sz="2000" b="1" dirty="0" smtClean="0">
                <a:latin typeface="Arial" charset="0"/>
              </a:rPr>
              <a:t>-&gt;</a:t>
            </a:r>
            <a:r>
              <a:rPr lang="it-IT" altLang="it-IT" sz="2000" b="1" dirty="0" err="1" smtClean="0">
                <a:latin typeface="Arial" charset="0"/>
              </a:rPr>
              <a:t>next</a:t>
            </a:r>
            <a:r>
              <a:rPr lang="it-IT" altLang="it-IT" sz="2000" b="1" dirty="0" smtClean="0">
                <a:latin typeface="Arial" charset="0"/>
              </a:rPr>
              <a:t> = l1;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latin typeface="Arial" charset="0"/>
              </a:rPr>
              <a:t>          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l;  </a:t>
            </a: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/* </a:t>
            </a:r>
            <a:r>
              <a:rPr lang="it-IT" altLang="it-IT" sz="2000" b="1" dirty="0">
                <a:solidFill>
                  <a:srgbClr val="FF0000"/>
                </a:solidFill>
                <a:latin typeface="Arial" charset="0"/>
              </a:rPr>
              <a:t>se abbiamo inserito in posizione &gt; 0 l punta </a:t>
            </a: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ancora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                              al primo elemento */ </a:t>
            </a:r>
            <a:r>
              <a:rPr lang="it-IT" altLang="it-IT" sz="2000" b="1" dirty="0" smtClean="0">
                <a:latin typeface="Arial" charset="0"/>
              </a:rPr>
              <a:t>              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34484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1544" y="-15240"/>
            <a:ext cx="9006341" cy="108204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Rivediamo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l’operazione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removeList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is-IS" altLang="it-IT" b="1" dirty="0" smtClean="0">
                <a:solidFill>
                  <a:srgbClr val="0070C0"/>
                </a:solidFill>
                <a:ea typeface="MS PGothic" charset="-128"/>
              </a:rPr>
              <a:t>…</a:t>
            </a:r>
            <a:endParaRPr lang="en-GB" altLang="it-IT" dirty="0">
              <a:ea typeface="MS PGothic" charset="-128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68288" y="997525"/>
            <a:ext cx="8612476" cy="5791199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list </a:t>
            </a:r>
            <a:r>
              <a:rPr lang="it-IT" altLang="it-IT" sz="2000" b="1" dirty="0" err="1" smtClean="0">
                <a:latin typeface="Arial" charset="0"/>
              </a:rPr>
              <a:t>removeList</a:t>
            </a:r>
            <a:r>
              <a:rPr lang="it-IT" altLang="it-IT" sz="2000" b="1" dirty="0" smtClean="0">
                <a:latin typeface="Arial" charset="0"/>
              </a:rPr>
              <a:t> (list l, </a:t>
            </a: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pos</a:t>
            </a:r>
            <a:r>
              <a:rPr lang="it-IT" altLang="it-IT" sz="2000" b="1" dirty="0" smtClean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{ 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list l1;    </a:t>
            </a: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// puntatore al nodo da eliminare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</a:t>
            </a:r>
            <a:r>
              <a:rPr lang="it-IT" altLang="it-IT" sz="2000" b="1" dirty="0" err="1" smtClean="0">
                <a:latin typeface="Arial" charset="0"/>
              </a:rPr>
              <a:t>if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pos</a:t>
            </a:r>
            <a:r>
              <a:rPr lang="it-IT" altLang="it-IT" sz="2000" b="1" dirty="0" smtClean="0">
                <a:latin typeface="Arial" charset="0"/>
              </a:rPr>
              <a:t> == 0 &amp;&amp; l != NULL) </a:t>
            </a:r>
            <a:r>
              <a:rPr lang="it-IT" altLang="it-IT" sz="2000" b="1" dirty="0">
                <a:latin typeface="Arial" charset="0"/>
              </a:rPr>
              <a:t>{</a:t>
            </a:r>
            <a:r>
              <a:rPr lang="it-IT" altLang="it-IT" sz="2000" b="1" dirty="0" smtClean="0">
                <a:latin typeface="Arial" charset="0"/>
              </a:rPr>
              <a:t>       </a:t>
            </a: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// eliminazione in posizione 0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     l1 = l;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     l = </a:t>
            </a:r>
            <a:r>
              <a:rPr lang="it-IT" altLang="it-IT" sz="2000" b="1" dirty="0" err="1" smtClean="0">
                <a:latin typeface="Arial" charset="0"/>
              </a:rPr>
              <a:t>tailList</a:t>
            </a:r>
            <a:r>
              <a:rPr lang="it-IT" altLang="it-IT" sz="2000" b="1" dirty="0" smtClean="0">
                <a:latin typeface="Arial" charset="0"/>
              </a:rPr>
              <a:t>(l);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     free(l1);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else </a:t>
            </a:r>
            <a:r>
              <a:rPr lang="it-IT" altLang="it-IT" sz="2000" b="1" dirty="0">
                <a:latin typeface="Arial" charset="0"/>
              </a:rPr>
              <a:t>{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/* se non dobbiamo cancellare in posizione 0 scorriamo la lista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fino alla posizione precedente a </a:t>
            </a:r>
            <a:r>
              <a:rPr lang="it-IT" altLang="it-IT" sz="2000" b="1" dirty="0">
                <a:solidFill>
                  <a:srgbClr val="FF0000"/>
                </a:solidFill>
                <a:latin typeface="Arial" charset="0"/>
              </a:rPr>
              <a:t>quella </a:t>
            </a: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del nodo da eliminare */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       </a:t>
            </a: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>
                <a:latin typeface="Arial" charset="0"/>
              </a:rPr>
              <a:t>i = 0;</a:t>
            </a: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       list </a:t>
            </a:r>
            <a:r>
              <a:rPr lang="it-IT" altLang="it-IT" sz="2000" b="1" dirty="0" err="1" smtClean="0">
                <a:latin typeface="Arial" charset="0"/>
              </a:rPr>
              <a:t>prec</a:t>
            </a:r>
            <a:r>
              <a:rPr lang="it-IT" altLang="it-IT" sz="2000" b="1" dirty="0" smtClean="0">
                <a:latin typeface="Arial" charset="0"/>
              </a:rPr>
              <a:t> = l;     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       </a:t>
            </a:r>
            <a:r>
              <a:rPr lang="it-IT" altLang="it-IT" sz="2000" b="1" dirty="0" err="1" smtClean="0">
                <a:latin typeface="Arial" charset="0"/>
              </a:rPr>
              <a:t>while</a:t>
            </a:r>
            <a:r>
              <a:rPr lang="it-IT" altLang="it-IT" sz="2000" b="1" dirty="0" smtClean="0">
                <a:latin typeface="Arial" charset="0"/>
              </a:rPr>
              <a:t> (i &lt; pos-1 &amp;&amp; </a:t>
            </a:r>
            <a:r>
              <a:rPr lang="it-IT" altLang="it-IT" sz="2000" b="1" dirty="0" err="1" smtClean="0">
                <a:latin typeface="Arial" charset="0"/>
              </a:rPr>
              <a:t>prec</a:t>
            </a:r>
            <a:r>
              <a:rPr lang="it-IT" altLang="it-IT" sz="2000" b="1" dirty="0" smtClean="0">
                <a:latin typeface="Arial" charset="0"/>
              </a:rPr>
              <a:t>!= NULL) {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            </a:t>
            </a:r>
            <a:r>
              <a:rPr lang="it-IT" altLang="it-IT" sz="2000" b="1" dirty="0" err="1" smtClean="0">
                <a:latin typeface="Arial" charset="0"/>
              </a:rPr>
              <a:t>prec</a:t>
            </a:r>
            <a:r>
              <a:rPr lang="it-IT" altLang="it-IT" sz="2000" b="1" dirty="0" smtClean="0">
                <a:latin typeface="Arial" charset="0"/>
              </a:rPr>
              <a:t> = </a:t>
            </a:r>
            <a:r>
              <a:rPr lang="it-IT" altLang="it-IT" sz="2000" b="1" dirty="0" err="1" smtClean="0">
                <a:latin typeface="Arial" charset="0"/>
              </a:rPr>
              <a:t>prec</a:t>
            </a:r>
            <a:r>
              <a:rPr lang="it-IT" altLang="it-IT" sz="2000" b="1" dirty="0" smtClean="0">
                <a:latin typeface="Arial" charset="0"/>
              </a:rPr>
              <a:t>-&gt;</a:t>
            </a:r>
            <a:r>
              <a:rPr lang="it-IT" altLang="it-IT" sz="2000" b="1" dirty="0" err="1" smtClean="0">
                <a:latin typeface="Arial" charset="0"/>
              </a:rPr>
              <a:t>next</a:t>
            </a:r>
            <a:r>
              <a:rPr lang="it-IT" altLang="it-IT" sz="20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             i++;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   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s-IS" altLang="it-IT" sz="2000" b="1" dirty="0" smtClean="0">
                <a:latin typeface="Arial" charset="0"/>
              </a:rPr>
              <a:t>…</a:t>
            </a:r>
            <a:endParaRPr lang="it-IT" altLang="it-IT" sz="20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031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8" y="63541"/>
            <a:ext cx="8747125" cy="1048979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s-IS" altLang="it-IT" b="1" dirty="0" smtClean="0">
                <a:solidFill>
                  <a:srgbClr val="0070C0"/>
                </a:solidFill>
                <a:ea typeface="MS PGothic" charset="-128"/>
              </a:rPr>
              <a:t>…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Implementazione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di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removeList</a:t>
            </a:r>
            <a:endParaRPr lang="en-GB" altLang="it-IT" dirty="0">
              <a:ea typeface="MS PGothic" charset="-128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276" y="1112520"/>
            <a:ext cx="9015412" cy="3985953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s-IS" altLang="it-IT" sz="2000" b="1" dirty="0" smtClean="0">
                <a:latin typeface="Arial" charset="0"/>
              </a:rPr>
              <a:t>…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s-IS" altLang="it-IT" sz="2000" b="1" dirty="0" smtClean="0">
                <a:solidFill>
                  <a:srgbClr val="FF0000"/>
                </a:solidFill>
                <a:latin typeface="Arial" charset="0"/>
              </a:rPr>
              <a:t>/* alla fine del ciclo, </a:t>
            </a:r>
            <a:r>
              <a:rPr lang="is-IS" altLang="it-IT" sz="2000" b="1" dirty="0">
                <a:solidFill>
                  <a:srgbClr val="FF0000"/>
                </a:solidFill>
                <a:latin typeface="Arial" charset="0"/>
              </a:rPr>
              <a:t>se prec != </a:t>
            </a:r>
            <a:r>
              <a:rPr lang="is-IS" altLang="it-IT" sz="2000" b="1" dirty="0" smtClean="0">
                <a:solidFill>
                  <a:srgbClr val="FF0000"/>
                </a:solidFill>
                <a:latin typeface="Arial" charset="0"/>
              </a:rPr>
              <a:t>NULL allora prec-&gt;next punta al nodo da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s-IS" altLang="it-IT" sz="20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is-IS" altLang="it-IT" sz="2000" b="1" dirty="0" smtClean="0">
                <a:solidFill>
                  <a:srgbClr val="FF0000"/>
                </a:solidFill>
                <a:latin typeface="Arial" charset="0"/>
              </a:rPr>
              <a:t>  eliminare. Se prec-&gt;next != NULL allora il nodo si può eliminare */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       </a:t>
            </a:r>
            <a:r>
              <a:rPr lang="it-IT" altLang="it-IT" sz="2000" b="1" dirty="0" err="1" smtClean="0">
                <a:latin typeface="Arial" charset="0"/>
              </a:rPr>
              <a:t>if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prec</a:t>
            </a:r>
            <a:r>
              <a:rPr lang="it-IT" altLang="it-IT" sz="2000" b="1" dirty="0" smtClean="0">
                <a:latin typeface="Arial" charset="0"/>
              </a:rPr>
              <a:t> != NULL &amp;&amp; </a:t>
            </a:r>
            <a:r>
              <a:rPr lang="it-IT" altLang="it-IT" sz="2000" b="1" dirty="0" err="1" smtClean="0">
                <a:latin typeface="Arial" charset="0"/>
              </a:rPr>
              <a:t>prec</a:t>
            </a:r>
            <a:r>
              <a:rPr lang="it-IT" altLang="it-IT" sz="2000" b="1" dirty="0" smtClean="0">
                <a:latin typeface="Arial" charset="0"/>
              </a:rPr>
              <a:t>-&gt;</a:t>
            </a:r>
            <a:r>
              <a:rPr lang="it-IT" altLang="it-IT" sz="2000" b="1" dirty="0" err="1" smtClean="0">
                <a:latin typeface="Arial" charset="0"/>
              </a:rPr>
              <a:t>next</a:t>
            </a:r>
            <a:r>
              <a:rPr lang="it-IT" altLang="it-IT" sz="2000" b="1" dirty="0" smtClean="0">
                <a:latin typeface="Arial" charset="0"/>
              </a:rPr>
              <a:t> != NULL) </a:t>
            </a:r>
            <a:r>
              <a:rPr lang="it-IT" altLang="it-IT" sz="2000" b="1" dirty="0">
                <a:latin typeface="Arial" charset="0"/>
              </a:rPr>
              <a:t>{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>
                <a:solidFill>
                  <a:srgbClr val="FF0000"/>
                </a:solidFill>
                <a:latin typeface="Arial" charset="0"/>
              </a:rPr>
              <a:t>// </a:t>
            </a: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short-</a:t>
            </a:r>
            <a:r>
              <a:rPr lang="it-IT" altLang="it-IT" sz="2000" b="1" dirty="0" err="1" smtClean="0">
                <a:solidFill>
                  <a:srgbClr val="FF0000"/>
                </a:solidFill>
                <a:latin typeface="Arial" charset="0"/>
              </a:rPr>
              <a:t>circuit</a:t>
            </a: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it-IT" altLang="it-IT" sz="2000" b="1" dirty="0" err="1" smtClean="0">
                <a:solidFill>
                  <a:srgbClr val="FF0000"/>
                </a:solidFill>
                <a:latin typeface="Arial" charset="0"/>
              </a:rPr>
              <a:t>evaluation</a:t>
            </a:r>
            <a:endParaRPr lang="it-IT" altLang="it-IT" sz="2000" b="1" dirty="0" smtClean="0">
              <a:solidFill>
                <a:srgbClr val="FF0000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             l1 = </a:t>
            </a:r>
            <a:r>
              <a:rPr lang="it-IT" altLang="it-IT" sz="2000" b="1" dirty="0" err="1" smtClean="0">
                <a:latin typeface="Arial" charset="0"/>
              </a:rPr>
              <a:t>prec</a:t>
            </a:r>
            <a:r>
              <a:rPr lang="it-IT" altLang="it-IT" sz="2000" b="1" dirty="0" smtClean="0">
                <a:latin typeface="Arial" charset="0"/>
              </a:rPr>
              <a:t>-&gt;</a:t>
            </a:r>
            <a:r>
              <a:rPr lang="it-IT" altLang="it-IT" sz="2000" b="1" dirty="0" err="1" smtClean="0">
                <a:latin typeface="Arial" charset="0"/>
              </a:rPr>
              <a:t>next</a:t>
            </a:r>
            <a:r>
              <a:rPr lang="it-IT" altLang="it-IT" sz="20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             </a:t>
            </a:r>
            <a:r>
              <a:rPr lang="it-IT" altLang="it-IT" sz="2000" b="1" dirty="0" err="1" smtClean="0">
                <a:latin typeface="Arial" charset="0"/>
              </a:rPr>
              <a:t>prec</a:t>
            </a:r>
            <a:r>
              <a:rPr lang="it-IT" altLang="it-IT" sz="2000" b="1" dirty="0" smtClean="0">
                <a:latin typeface="Arial" charset="0"/>
              </a:rPr>
              <a:t>-&gt;</a:t>
            </a:r>
            <a:r>
              <a:rPr lang="it-IT" altLang="it-IT" sz="2000" b="1" dirty="0" err="1" smtClean="0">
                <a:latin typeface="Arial" charset="0"/>
              </a:rPr>
              <a:t>next</a:t>
            </a:r>
            <a:r>
              <a:rPr lang="it-IT" altLang="it-IT" sz="2000" b="1" dirty="0" smtClean="0">
                <a:latin typeface="Arial" charset="0"/>
              </a:rPr>
              <a:t> = l1-&gt;</a:t>
            </a:r>
            <a:r>
              <a:rPr lang="it-IT" altLang="it-IT" sz="2000" b="1" dirty="0" err="1" smtClean="0">
                <a:latin typeface="Arial" charset="0"/>
              </a:rPr>
              <a:t>next</a:t>
            </a:r>
            <a:r>
              <a:rPr lang="it-IT" altLang="it-IT" sz="20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             free(l1); 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latin typeface="Arial" charset="0"/>
              </a:rPr>
              <a:t>               </a:t>
            </a:r>
            <a:r>
              <a:rPr lang="it-IT" altLang="it-IT" sz="2000" b="1" dirty="0">
                <a:latin typeface="Arial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latin typeface="Arial" charset="0"/>
              </a:rPr>
              <a:t>     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l;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5703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19099" y="149225"/>
            <a:ext cx="8520113" cy="835025"/>
          </a:xfrm>
        </p:spPr>
        <p:txBody>
          <a:bodyPr/>
          <a:lstStyle/>
          <a:p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Attenti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alle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interferenze</a:t>
            </a:r>
            <a:endParaRPr lang="en-US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41313" y="1111703"/>
            <a:ext cx="8636000" cy="5461289"/>
          </a:xfrm>
        </p:spPr>
        <p:txBody>
          <a:bodyPr/>
          <a:lstStyle/>
          <a:p>
            <a:r>
              <a:rPr lang="en-US" altLang="it-IT" sz="2800" dirty="0" smtClean="0">
                <a:ea typeface="MS PGothic" charset="-128"/>
              </a:rPr>
              <a:t>Questa </a:t>
            </a:r>
            <a:r>
              <a:rPr lang="en-US" altLang="it-IT" sz="2800" dirty="0" err="1" smtClean="0">
                <a:ea typeface="MS PGothic" charset="-128"/>
              </a:rPr>
              <a:t>implementazione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è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più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efficiente</a:t>
            </a:r>
            <a:r>
              <a:rPr lang="en-US" altLang="it-IT" sz="2800" dirty="0" smtClean="0">
                <a:ea typeface="MS PGothic" charset="-128"/>
              </a:rPr>
              <a:t>, ma non </a:t>
            </a:r>
            <a:r>
              <a:rPr lang="en-US" altLang="it-IT" sz="2800" dirty="0" err="1" smtClean="0">
                <a:ea typeface="MS PGothic" charset="-128"/>
              </a:rPr>
              <a:t>è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libera</a:t>
            </a:r>
            <a:r>
              <a:rPr lang="en-US" altLang="it-IT" sz="2800" dirty="0" smtClean="0">
                <a:ea typeface="MS PGothic" charset="-128"/>
              </a:rPr>
              <a:t> da </a:t>
            </a:r>
            <a:r>
              <a:rPr lang="en-US" altLang="it-IT" sz="2800" dirty="0" err="1" smtClean="0">
                <a:ea typeface="MS PGothic" charset="-128"/>
              </a:rPr>
              <a:t>interferenza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is-IS" altLang="it-IT" sz="2800" dirty="0" smtClean="0">
                <a:ea typeface="MS PGothic" charset="-128"/>
              </a:rPr>
              <a:t>… </a:t>
            </a:r>
          </a:p>
          <a:p>
            <a:r>
              <a:rPr lang="is-IS" altLang="it-IT" sz="2800" dirty="0" smtClean="0">
                <a:ea typeface="MS PGothic" charset="-128"/>
              </a:rPr>
              <a:t>Operazioni del tipo</a:t>
            </a:r>
            <a:endParaRPr lang="en-US" altLang="it-IT" sz="2800" dirty="0" smtClean="0">
              <a:ea typeface="MS PGothic" charset="-128"/>
            </a:endParaRPr>
          </a:p>
          <a:p>
            <a:pPr lvl="1"/>
            <a:r>
              <a:rPr lang="en-US" altLang="it-IT" sz="2400" dirty="0" smtClean="0">
                <a:ea typeface="MS PGothic" charset="-128"/>
              </a:rPr>
              <a:t>lst1 = lst2;</a:t>
            </a:r>
          </a:p>
          <a:p>
            <a:pPr lvl="1"/>
            <a:r>
              <a:rPr lang="en-US" altLang="it-IT" sz="2400" dirty="0" smtClean="0">
                <a:ea typeface="MS PGothic" charset="-128"/>
              </a:rPr>
              <a:t>lst2 = </a:t>
            </a:r>
            <a:r>
              <a:rPr lang="en-US" altLang="it-IT" sz="2400" dirty="0" err="1" smtClean="0">
                <a:ea typeface="MS PGothic" charset="-128"/>
              </a:rPr>
              <a:t>insertList</a:t>
            </a:r>
            <a:r>
              <a:rPr lang="en-US" altLang="it-IT" sz="2400" dirty="0" smtClean="0">
                <a:ea typeface="MS PGothic" charset="-128"/>
              </a:rPr>
              <a:t>(lst1, </a:t>
            </a:r>
            <a:r>
              <a:rPr lang="en-US" altLang="it-IT" sz="2400" dirty="0" err="1" smtClean="0">
                <a:ea typeface="MS PGothic" charset="-128"/>
              </a:rPr>
              <a:t>pos</a:t>
            </a:r>
            <a:r>
              <a:rPr lang="en-US" altLang="it-IT" sz="2400" dirty="0" smtClean="0">
                <a:ea typeface="MS PGothic" charset="-128"/>
              </a:rPr>
              <a:t>, </a:t>
            </a:r>
            <a:r>
              <a:rPr lang="en-US" altLang="it-IT" sz="2400" dirty="0" err="1" smtClean="0">
                <a:ea typeface="MS PGothic" charset="-128"/>
              </a:rPr>
              <a:t>val</a:t>
            </a:r>
            <a:r>
              <a:rPr lang="en-US" altLang="it-IT" sz="2400" dirty="0" smtClean="0">
                <a:ea typeface="MS PGothic" charset="-128"/>
              </a:rPr>
              <a:t>);</a:t>
            </a:r>
          </a:p>
          <a:p>
            <a:pPr lvl="1"/>
            <a:r>
              <a:rPr lang="en-US" altLang="it-IT" sz="2400" dirty="0" smtClean="0">
                <a:ea typeface="MS PGothic" charset="-128"/>
              </a:rPr>
              <a:t>lst2 = </a:t>
            </a:r>
            <a:r>
              <a:rPr lang="en-US" altLang="it-IT" sz="2400" dirty="0" err="1" smtClean="0">
                <a:ea typeface="MS PGothic" charset="-128"/>
              </a:rPr>
              <a:t>removeList</a:t>
            </a:r>
            <a:r>
              <a:rPr lang="en-US" altLang="it-IT" sz="2400" dirty="0" smtClean="0">
                <a:ea typeface="MS PGothic" charset="-128"/>
              </a:rPr>
              <a:t>(l, </a:t>
            </a:r>
            <a:r>
              <a:rPr lang="en-US" altLang="it-IT" sz="2400" dirty="0" err="1" smtClean="0">
                <a:ea typeface="MS PGothic" charset="-128"/>
              </a:rPr>
              <a:t>pos</a:t>
            </a:r>
            <a:r>
              <a:rPr lang="en-US" altLang="it-IT" sz="2400" dirty="0" smtClean="0">
                <a:ea typeface="MS PGothic" charset="-128"/>
              </a:rPr>
              <a:t>);</a:t>
            </a:r>
          </a:p>
          <a:p>
            <a:pPr marL="400050" lvl="1" indent="0">
              <a:buNone/>
            </a:pPr>
            <a:r>
              <a:rPr lang="en-US" altLang="it-IT" dirty="0">
                <a:ea typeface="MS PGothic" charset="-128"/>
              </a:rPr>
              <a:t>n</a:t>
            </a:r>
            <a:r>
              <a:rPr lang="it-IT" altLang="it-IT" dirty="0" smtClean="0">
                <a:ea typeface="MS PGothic" charset="-128"/>
              </a:rPr>
              <a:t>on sono più ammissibili </a:t>
            </a:r>
            <a:r>
              <a:rPr lang="is-IS" altLang="it-IT" dirty="0" smtClean="0">
                <a:ea typeface="MS PGothic" charset="-128"/>
              </a:rPr>
              <a:t>…</a:t>
            </a:r>
          </a:p>
          <a:p>
            <a:endParaRPr lang="it-IT" altLang="it-IT" sz="2800" dirty="0" smtClean="0">
              <a:ea typeface="MS PGothic" charset="-128"/>
            </a:endParaRPr>
          </a:p>
          <a:p>
            <a:r>
              <a:rPr lang="it-IT" altLang="it-IT" sz="2800" dirty="0" smtClean="0">
                <a:ea typeface="MS PGothic" charset="-128"/>
              </a:rPr>
              <a:t>V</a:t>
            </a:r>
            <a:r>
              <a:rPr lang="is-IS" altLang="it-IT" sz="2800" dirty="0" smtClean="0">
                <a:ea typeface="MS PGothic" charset="-128"/>
              </a:rPr>
              <a:t>ediamo perché con un esempio ...</a:t>
            </a:r>
            <a:endParaRPr lang="en-US" altLang="it-IT" sz="2800" dirty="0" smtClean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7129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0082"/>
            <a:ext cx="9144000" cy="80008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it-IT" altLang="it-IT" sz="4000" b="1" dirty="0">
                <a:solidFill>
                  <a:srgbClr val="0070C0"/>
                </a:solidFill>
                <a:latin typeface="Arial" charset="0"/>
                <a:ea typeface="MS PGothic" charset="-128"/>
              </a:rPr>
              <a:t>Attenti alle interferenze!</a:t>
            </a:r>
          </a:p>
        </p:txBody>
      </p:sp>
      <p:sp>
        <p:nvSpPr>
          <p:cNvPr id="3" name="Rettangolo 2"/>
          <p:cNvSpPr/>
          <p:nvPr/>
        </p:nvSpPr>
        <p:spPr>
          <a:xfrm>
            <a:off x="329955" y="3302907"/>
            <a:ext cx="5583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 lvl="1"/>
            <a:r>
              <a:rPr lang="en-US" altLang="it-IT" sz="2000" b="1" dirty="0" smtClean="0">
                <a:solidFill>
                  <a:schemeClr val="tx2"/>
                </a:solidFill>
                <a:latin typeface="+mn-lt"/>
              </a:rPr>
              <a:t>Ed </a:t>
            </a:r>
            <a:r>
              <a:rPr lang="en-US" altLang="it-IT" sz="2000" b="1" dirty="0" err="1" smtClean="0">
                <a:solidFill>
                  <a:schemeClr val="tx2"/>
                </a:solidFill>
                <a:latin typeface="+mn-lt"/>
              </a:rPr>
              <a:t>eseguiamo</a:t>
            </a:r>
            <a:r>
              <a:rPr lang="en-US" altLang="it-IT" sz="2000" b="1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altLang="it-IT" sz="2000" b="1" dirty="0" err="1" smtClean="0">
                <a:solidFill>
                  <a:schemeClr val="tx2"/>
                </a:solidFill>
                <a:latin typeface="+mn-lt"/>
              </a:rPr>
              <a:t>l’operazione</a:t>
            </a:r>
            <a:r>
              <a:rPr lang="en-US" altLang="it-IT" sz="2000" b="1" dirty="0" smtClean="0">
                <a:solidFill>
                  <a:schemeClr val="tx2"/>
                </a:solidFill>
                <a:latin typeface="+mn-lt"/>
              </a:rPr>
              <a:t> lst3 = remove(lst2, 2) </a:t>
            </a:r>
            <a:r>
              <a:rPr lang="is-IS" altLang="it-IT" sz="2000" b="1" dirty="0" smtClean="0">
                <a:solidFill>
                  <a:schemeClr val="tx2"/>
                </a:solidFill>
                <a:latin typeface="+mn-lt"/>
              </a:rPr>
              <a:t>…</a:t>
            </a:r>
            <a:endParaRPr lang="en-US" altLang="it-IT" sz="20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4" name="Rettangolo 113"/>
          <p:cNvSpPr/>
          <p:nvPr/>
        </p:nvSpPr>
        <p:spPr>
          <a:xfrm>
            <a:off x="211681" y="1185448"/>
            <a:ext cx="8614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 lvl="1"/>
            <a:r>
              <a:rPr lang="en-US" altLang="it-IT" sz="2000" b="1" dirty="0" err="1" smtClean="0">
                <a:solidFill>
                  <a:schemeClr val="tx2"/>
                </a:solidFill>
                <a:latin typeface="+mn-lt"/>
              </a:rPr>
              <a:t>Partiamo</a:t>
            </a:r>
            <a:r>
              <a:rPr lang="en-US" altLang="it-IT" sz="2000" b="1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altLang="it-IT" sz="2000" b="1" dirty="0" err="1" smtClean="0">
                <a:solidFill>
                  <a:schemeClr val="tx2"/>
                </a:solidFill>
                <a:latin typeface="+mn-lt"/>
              </a:rPr>
              <a:t>dalla</a:t>
            </a:r>
            <a:r>
              <a:rPr lang="en-US" altLang="it-IT" sz="2000" b="1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altLang="it-IT" sz="2000" b="1" dirty="0" err="1" smtClean="0">
                <a:solidFill>
                  <a:schemeClr val="tx2"/>
                </a:solidFill>
                <a:latin typeface="+mn-lt"/>
              </a:rPr>
              <a:t>seguente</a:t>
            </a:r>
            <a:r>
              <a:rPr lang="en-US" altLang="it-IT" sz="2000" b="1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altLang="it-IT" sz="2000" b="1" dirty="0" err="1" smtClean="0">
                <a:solidFill>
                  <a:schemeClr val="tx2"/>
                </a:solidFill>
                <a:latin typeface="+mn-lt"/>
              </a:rPr>
              <a:t>situazione</a:t>
            </a:r>
            <a:r>
              <a:rPr lang="en-US" altLang="it-IT" sz="2000" b="1" dirty="0" smtClean="0">
                <a:solidFill>
                  <a:schemeClr val="tx2"/>
                </a:solidFill>
                <a:latin typeface="+mn-lt"/>
              </a:rPr>
              <a:t>, </a:t>
            </a:r>
            <a:r>
              <a:rPr lang="en-US" altLang="it-IT" sz="2000" b="1" dirty="0" err="1" smtClean="0">
                <a:solidFill>
                  <a:schemeClr val="tx2"/>
                </a:solidFill>
                <a:latin typeface="+mn-lt"/>
              </a:rPr>
              <a:t>ottenuta</a:t>
            </a:r>
            <a:r>
              <a:rPr lang="en-US" altLang="it-IT" sz="2000" b="1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altLang="it-IT" sz="2000" b="1" dirty="0" err="1" smtClean="0">
                <a:solidFill>
                  <a:schemeClr val="tx2"/>
                </a:solidFill>
                <a:latin typeface="+mn-lt"/>
              </a:rPr>
              <a:t>mediante</a:t>
            </a:r>
            <a:r>
              <a:rPr lang="en-US" altLang="it-IT" sz="2000" b="1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altLang="it-IT" sz="2000" b="1" dirty="0" err="1" smtClean="0">
                <a:solidFill>
                  <a:schemeClr val="tx2"/>
                </a:solidFill>
                <a:latin typeface="+mn-lt"/>
              </a:rPr>
              <a:t>l’operazione</a:t>
            </a:r>
            <a:r>
              <a:rPr lang="en-US" altLang="it-IT" sz="2000" b="1" dirty="0" smtClean="0">
                <a:solidFill>
                  <a:schemeClr val="tx2"/>
                </a:solidFill>
                <a:latin typeface="+mn-lt"/>
              </a:rPr>
              <a:t> lst1 = lst2. </a:t>
            </a:r>
            <a:endParaRPr lang="en-US" altLang="it-IT" sz="2000" b="1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8" name="Gruppo 7"/>
          <p:cNvGrpSpPr/>
          <p:nvPr/>
        </p:nvGrpSpPr>
        <p:grpSpPr>
          <a:xfrm>
            <a:off x="410800" y="1737158"/>
            <a:ext cx="7824356" cy="1201822"/>
            <a:chOff x="410800" y="1917269"/>
            <a:chExt cx="7824356" cy="1201822"/>
          </a:xfrm>
        </p:grpSpPr>
        <p:sp>
          <p:nvSpPr>
            <p:cNvPr id="326766" name="Rectangle 110"/>
            <p:cNvSpPr>
              <a:spLocks noChangeAspect="1" noChangeArrowheads="1"/>
            </p:cNvSpPr>
            <p:nvPr/>
          </p:nvSpPr>
          <p:spPr bwMode="auto">
            <a:xfrm>
              <a:off x="1156528" y="1992765"/>
              <a:ext cx="404813" cy="366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6769" name="Rectangle 113"/>
            <p:cNvSpPr>
              <a:spLocks noChangeAspect="1" noChangeArrowheads="1"/>
            </p:cNvSpPr>
            <p:nvPr/>
          </p:nvSpPr>
          <p:spPr bwMode="auto">
            <a:xfrm>
              <a:off x="3059906" y="2333767"/>
              <a:ext cx="406491" cy="3772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6770" name="Rectangle 114"/>
            <p:cNvSpPr>
              <a:spLocks noChangeAspect="1" noChangeArrowheads="1"/>
            </p:cNvSpPr>
            <p:nvPr/>
          </p:nvSpPr>
          <p:spPr bwMode="auto">
            <a:xfrm>
              <a:off x="3467803" y="2333791"/>
              <a:ext cx="406491" cy="3830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6772" name="Rectangle 116"/>
            <p:cNvSpPr>
              <a:spLocks noChangeAspect="1" noChangeArrowheads="1"/>
            </p:cNvSpPr>
            <p:nvPr/>
          </p:nvSpPr>
          <p:spPr bwMode="auto">
            <a:xfrm>
              <a:off x="4526756" y="2334281"/>
              <a:ext cx="406491" cy="3815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6773" name="Rectangle 117"/>
            <p:cNvSpPr>
              <a:spLocks noChangeAspect="1" noChangeArrowheads="1"/>
            </p:cNvSpPr>
            <p:nvPr/>
          </p:nvSpPr>
          <p:spPr bwMode="auto">
            <a:xfrm>
              <a:off x="4934653" y="2340117"/>
              <a:ext cx="406491" cy="3756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6775" name="Rectangle 119"/>
            <p:cNvSpPr>
              <a:spLocks noChangeAspect="1" noChangeArrowheads="1"/>
            </p:cNvSpPr>
            <p:nvPr/>
          </p:nvSpPr>
          <p:spPr bwMode="auto">
            <a:xfrm>
              <a:off x="5969615" y="2333768"/>
              <a:ext cx="407283" cy="383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6776" name="Rectangle 120"/>
            <p:cNvSpPr>
              <a:spLocks noChangeAspect="1" noChangeArrowheads="1"/>
            </p:cNvSpPr>
            <p:nvPr/>
          </p:nvSpPr>
          <p:spPr bwMode="auto">
            <a:xfrm>
              <a:off x="6376898" y="2333767"/>
              <a:ext cx="407283" cy="3815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6778" name="Rectangle 122"/>
            <p:cNvSpPr>
              <a:spLocks noChangeAspect="1" noChangeArrowheads="1"/>
            </p:cNvSpPr>
            <p:nvPr/>
          </p:nvSpPr>
          <p:spPr bwMode="auto">
            <a:xfrm>
              <a:off x="7420769" y="2334281"/>
              <a:ext cx="406490" cy="3815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6779" name="Rectangle 123"/>
            <p:cNvSpPr>
              <a:spLocks noChangeAspect="1" noChangeArrowheads="1"/>
            </p:cNvSpPr>
            <p:nvPr/>
          </p:nvSpPr>
          <p:spPr bwMode="auto">
            <a:xfrm>
              <a:off x="7828666" y="2340117"/>
              <a:ext cx="406490" cy="3708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6780" name="Line 124"/>
            <p:cNvSpPr>
              <a:spLocks noChangeAspect="1" noChangeShapeType="1"/>
            </p:cNvSpPr>
            <p:nvPr/>
          </p:nvSpPr>
          <p:spPr bwMode="auto">
            <a:xfrm>
              <a:off x="3686969" y="2524781"/>
              <a:ext cx="839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6781" name="Line 125"/>
            <p:cNvSpPr>
              <a:spLocks noChangeAspect="1" noChangeShapeType="1"/>
            </p:cNvSpPr>
            <p:nvPr/>
          </p:nvSpPr>
          <p:spPr bwMode="auto">
            <a:xfrm>
              <a:off x="5114131" y="2575581"/>
              <a:ext cx="8397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6782" name="Line 126"/>
            <p:cNvSpPr>
              <a:spLocks noChangeAspect="1" noChangeShapeType="1"/>
            </p:cNvSpPr>
            <p:nvPr/>
          </p:nvSpPr>
          <p:spPr bwMode="auto">
            <a:xfrm>
              <a:off x="6576219" y="2524781"/>
              <a:ext cx="839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6788" name="Text Box 132"/>
            <p:cNvSpPr txBox="1">
              <a:spLocks noChangeAspect="1" noChangeArrowheads="1"/>
            </p:cNvSpPr>
            <p:nvPr/>
          </p:nvSpPr>
          <p:spPr bwMode="auto">
            <a:xfrm>
              <a:off x="4485481" y="2335868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el2</a:t>
              </a:r>
            </a:p>
          </p:txBody>
        </p:sp>
        <p:sp>
          <p:nvSpPr>
            <p:cNvPr id="326790" name="Text Box 134"/>
            <p:cNvSpPr txBox="1">
              <a:spLocks noChangeAspect="1" noChangeArrowheads="1"/>
            </p:cNvSpPr>
            <p:nvPr/>
          </p:nvSpPr>
          <p:spPr bwMode="auto">
            <a:xfrm>
              <a:off x="3029646" y="2325853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 dirty="0"/>
                <a:t>el6</a:t>
              </a:r>
            </a:p>
          </p:txBody>
        </p:sp>
        <p:sp>
          <p:nvSpPr>
            <p:cNvPr id="326791" name="Text Box 135"/>
            <p:cNvSpPr txBox="1">
              <a:spLocks noChangeAspect="1" noChangeArrowheads="1"/>
            </p:cNvSpPr>
            <p:nvPr/>
          </p:nvSpPr>
          <p:spPr bwMode="auto">
            <a:xfrm>
              <a:off x="5939631" y="2336613"/>
              <a:ext cx="4937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 dirty="0"/>
                <a:t>el3</a:t>
              </a:r>
            </a:p>
          </p:txBody>
        </p:sp>
        <p:sp>
          <p:nvSpPr>
            <p:cNvPr id="326792" name="Text Box 136"/>
            <p:cNvSpPr txBox="1">
              <a:spLocks noChangeAspect="1" noChangeArrowheads="1"/>
            </p:cNvSpPr>
            <p:nvPr/>
          </p:nvSpPr>
          <p:spPr bwMode="auto">
            <a:xfrm>
              <a:off x="7350919" y="2348568"/>
              <a:ext cx="4937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el8</a:t>
              </a:r>
            </a:p>
          </p:txBody>
        </p:sp>
        <p:sp>
          <p:nvSpPr>
            <p:cNvPr id="326793" name="Rectangle 137"/>
            <p:cNvSpPr>
              <a:spLocks noChangeArrowheads="1"/>
            </p:cNvSpPr>
            <p:nvPr/>
          </p:nvSpPr>
          <p:spPr bwMode="auto">
            <a:xfrm flipH="1">
              <a:off x="634240" y="1917269"/>
              <a:ext cx="60483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it-IT" altLang="it-IT" sz="2000" dirty="0" smtClean="0"/>
                <a:t>lst1</a:t>
              </a:r>
              <a:endParaRPr lang="it-IT" altLang="it-IT" sz="2000" dirty="0"/>
            </a:p>
          </p:txBody>
        </p:sp>
        <p:sp>
          <p:nvSpPr>
            <p:cNvPr id="326796" name="Line 140"/>
            <p:cNvSpPr>
              <a:spLocks noChangeShapeType="1"/>
            </p:cNvSpPr>
            <p:nvPr/>
          </p:nvSpPr>
          <p:spPr bwMode="auto">
            <a:xfrm>
              <a:off x="1432753" y="2207077"/>
              <a:ext cx="535871" cy="422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26794" name="Rectangle 138"/>
            <p:cNvSpPr>
              <a:spLocks noChangeAspect="1" noChangeArrowheads="1"/>
            </p:cNvSpPr>
            <p:nvPr/>
          </p:nvSpPr>
          <p:spPr bwMode="auto">
            <a:xfrm>
              <a:off x="1042284" y="2714279"/>
              <a:ext cx="404813" cy="366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6795" name="Rectangle 139"/>
            <p:cNvSpPr>
              <a:spLocks noChangeArrowheads="1"/>
            </p:cNvSpPr>
            <p:nvPr/>
          </p:nvSpPr>
          <p:spPr bwMode="auto">
            <a:xfrm>
              <a:off x="410800" y="2709516"/>
              <a:ext cx="5533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 dirty="0" smtClean="0"/>
                <a:t>lst2</a:t>
              </a:r>
              <a:endParaRPr lang="it-IT" altLang="it-IT" sz="2000" dirty="0"/>
            </a:p>
          </p:txBody>
        </p:sp>
        <p:sp>
          <p:nvSpPr>
            <p:cNvPr id="326797" name="Line 141"/>
            <p:cNvSpPr>
              <a:spLocks noChangeShapeType="1"/>
            </p:cNvSpPr>
            <p:nvPr/>
          </p:nvSpPr>
          <p:spPr bwMode="auto">
            <a:xfrm>
              <a:off x="1280409" y="2890491"/>
              <a:ext cx="704850" cy="38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grpSp>
          <p:nvGrpSpPr>
            <p:cNvPr id="326800" name="Group 144"/>
            <p:cNvGrpSpPr>
              <a:grpSpLocks noChangeAspect="1"/>
            </p:cNvGrpSpPr>
            <p:nvPr/>
          </p:nvGrpSpPr>
          <p:grpSpPr bwMode="auto">
            <a:xfrm>
              <a:off x="2004309" y="2730154"/>
              <a:ext cx="814388" cy="388937"/>
              <a:chOff x="196" y="1428"/>
              <a:chExt cx="1158" cy="531"/>
            </a:xfrm>
          </p:grpSpPr>
          <p:sp>
            <p:nvSpPr>
              <p:cNvPr id="326801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6802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sp>
          <p:nvSpPr>
            <p:cNvPr id="326803" name="Text Box 147"/>
            <p:cNvSpPr txBox="1">
              <a:spLocks noChangeAspect="1" noChangeArrowheads="1"/>
            </p:cNvSpPr>
            <p:nvPr/>
          </p:nvSpPr>
          <p:spPr bwMode="auto">
            <a:xfrm>
              <a:off x="1980774" y="2692054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 dirty="0"/>
                <a:t>el7</a:t>
              </a:r>
            </a:p>
          </p:txBody>
        </p:sp>
        <p:sp>
          <p:nvSpPr>
            <p:cNvPr id="326804" name="Line 148"/>
            <p:cNvSpPr>
              <a:spLocks noChangeShapeType="1"/>
            </p:cNvSpPr>
            <p:nvPr/>
          </p:nvSpPr>
          <p:spPr bwMode="auto">
            <a:xfrm flipV="1">
              <a:off x="2690109" y="2604741"/>
              <a:ext cx="323850" cy="32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cxnSp>
          <p:nvCxnSpPr>
            <p:cNvPr id="10" name="Connettore 1 9"/>
            <p:cNvCxnSpPr/>
            <p:nvPr/>
          </p:nvCxnSpPr>
          <p:spPr>
            <a:xfrm flipV="1">
              <a:off x="7937103" y="2439428"/>
              <a:ext cx="205581" cy="215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ttangolo 64"/>
          <p:cNvSpPr/>
          <p:nvPr/>
        </p:nvSpPr>
        <p:spPr>
          <a:xfrm>
            <a:off x="290225" y="6026172"/>
            <a:ext cx="8368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 lvl="1"/>
            <a:r>
              <a:rPr lang="en-US" altLang="it-IT" sz="2000" b="1" dirty="0" err="1" smtClean="0">
                <a:solidFill>
                  <a:schemeClr val="tx2"/>
                </a:solidFill>
                <a:latin typeface="+mn-lt"/>
              </a:rPr>
              <a:t>L’operazione</a:t>
            </a:r>
            <a:r>
              <a:rPr lang="en-US" altLang="it-IT" sz="2000" b="1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altLang="it-IT" sz="2000" b="1" dirty="0" err="1" smtClean="0">
                <a:solidFill>
                  <a:schemeClr val="tx2"/>
                </a:solidFill>
                <a:latin typeface="+mn-lt"/>
              </a:rPr>
              <a:t>è</a:t>
            </a:r>
            <a:r>
              <a:rPr lang="en-US" altLang="it-IT" sz="2000" b="1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altLang="it-IT" sz="2000" b="1" dirty="0" err="1" smtClean="0">
                <a:solidFill>
                  <a:schemeClr val="tx2"/>
                </a:solidFill>
                <a:latin typeface="+mn-lt"/>
              </a:rPr>
              <a:t>stata</a:t>
            </a:r>
            <a:r>
              <a:rPr lang="en-US" altLang="it-IT" sz="2000" b="1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altLang="it-IT" sz="2000" b="1" dirty="0" err="1" smtClean="0">
                <a:solidFill>
                  <a:schemeClr val="tx2"/>
                </a:solidFill>
                <a:latin typeface="+mn-lt"/>
              </a:rPr>
              <a:t>eseguita</a:t>
            </a:r>
            <a:r>
              <a:rPr lang="en-US" altLang="it-IT" sz="2000" b="1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altLang="it-IT" sz="2000" b="1" dirty="0" err="1" smtClean="0">
                <a:solidFill>
                  <a:schemeClr val="tx2"/>
                </a:solidFill>
                <a:latin typeface="+mn-lt"/>
              </a:rPr>
              <a:t>su</a:t>
            </a:r>
            <a:r>
              <a:rPr lang="en-US" altLang="it-IT" sz="2000" b="1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altLang="it-IT" sz="2000" b="1" dirty="0" err="1" smtClean="0">
                <a:solidFill>
                  <a:schemeClr val="tx2"/>
                </a:solidFill>
                <a:latin typeface="+mn-lt"/>
              </a:rPr>
              <a:t>tutte</a:t>
            </a:r>
            <a:r>
              <a:rPr lang="en-US" altLang="it-IT" sz="2000" b="1" dirty="0" smtClean="0">
                <a:solidFill>
                  <a:schemeClr val="tx2"/>
                </a:solidFill>
                <a:latin typeface="+mn-lt"/>
              </a:rPr>
              <a:t> e </a:t>
            </a:r>
            <a:r>
              <a:rPr lang="en-US" altLang="it-IT" sz="2000" b="1" dirty="0" err="1" smtClean="0">
                <a:solidFill>
                  <a:schemeClr val="tx2"/>
                </a:solidFill>
                <a:latin typeface="+mn-lt"/>
              </a:rPr>
              <a:t>tre</a:t>
            </a:r>
            <a:r>
              <a:rPr lang="en-US" altLang="it-IT" sz="2000" b="1" dirty="0" smtClean="0">
                <a:solidFill>
                  <a:schemeClr val="tx2"/>
                </a:solidFill>
                <a:latin typeface="+mn-lt"/>
              </a:rPr>
              <a:t> le </a:t>
            </a:r>
            <a:r>
              <a:rPr lang="en-US" altLang="it-IT" sz="2000" b="1" dirty="0" err="1" smtClean="0">
                <a:solidFill>
                  <a:schemeClr val="tx2"/>
                </a:solidFill>
                <a:latin typeface="+mn-lt"/>
              </a:rPr>
              <a:t>liste</a:t>
            </a:r>
            <a:r>
              <a:rPr lang="en-US" altLang="it-IT" sz="2000" b="1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altLang="it-IT" sz="2000" b="1" dirty="0" err="1" smtClean="0">
                <a:solidFill>
                  <a:schemeClr val="tx2"/>
                </a:solidFill>
                <a:latin typeface="+mn-lt"/>
              </a:rPr>
              <a:t>provocando</a:t>
            </a:r>
            <a:r>
              <a:rPr lang="en-US" altLang="it-IT" sz="2000" b="1" dirty="0" smtClean="0">
                <a:solidFill>
                  <a:schemeClr val="tx2"/>
                </a:solidFill>
                <a:latin typeface="+mn-lt"/>
              </a:rPr>
              <a:t> un </a:t>
            </a:r>
            <a:r>
              <a:rPr lang="en-US" altLang="it-IT" sz="2000" b="1" i="1" dirty="0" err="1" smtClean="0">
                <a:solidFill>
                  <a:schemeClr val="tx2"/>
                </a:solidFill>
                <a:latin typeface="+mn-lt"/>
              </a:rPr>
              <a:t>effetto</a:t>
            </a:r>
            <a:r>
              <a:rPr lang="en-US" altLang="it-IT" sz="2000" b="1" i="1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US" altLang="it-IT" sz="2000" b="1" i="1" dirty="0" err="1" smtClean="0">
                <a:solidFill>
                  <a:schemeClr val="tx2"/>
                </a:solidFill>
                <a:latin typeface="+mn-lt"/>
              </a:rPr>
              <a:t>collaterale</a:t>
            </a:r>
            <a:r>
              <a:rPr lang="en-US" altLang="it-IT" sz="2000" b="1" dirty="0" smtClean="0">
                <a:solidFill>
                  <a:schemeClr val="tx2"/>
                </a:solidFill>
                <a:latin typeface="+mn-lt"/>
              </a:rPr>
              <a:t> (</a:t>
            </a:r>
            <a:r>
              <a:rPr lang="en-US" altLang="it-IT" sz="2000" b="1" i="1" dirty="0" smtClean="0">
                <a:solidFill>
                  <a:srgbClr val="A84643"/>
                </a:solidFill>
                <a:latin typeface="+mn-lt"/>
              </a:rPr>
              <a:t>side effect</a:t>
            </a:r>
            <a:r>
              <a:rPr lang="en-US" altLang="it-IT" sz="2000" b="1" dirty="0" smtClean="0">
                <a:solidFill>
                  <a:schemeClr val="tx2"/>
                </a:solidFill>
                <a:latin typeface="+mn-lt"/>
              </a:rPr>
              <a:t>) </a:t>
            </a:r>
            <a:r>
              <a:rPr lang="is-IS" altLang="it-IT" sz="2000" b="1" dirty="0" smtClean="0">
                <a:solidFill>
                  <a:schemeClr val="tx2"/>
                </a:solidFill>
                <a:latin typeface="+mn-lt"/>
              </a:rPr>
              <a:t>…</a:t>
            </a:r>
            <a:endParaRPr lang="en-US" altLang="it-IT" sz="2000" b="1" dirty="0" smtClean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9" name="Gruppo 8"/>
          <p:cNvGrpSpPr/>
          <p:nvPr/>
        </p:nvGrpSpPr>
        <p:grpSpPr>
          <a:xfrm>
            <a:off x="456540" y="3961593"/>
            <a:ext cx="7824356" cy="1960861"/>
            <a:chOff x="387265" y="4280257"/>
            <a:chExt cx="7824356" cy="1960861"/>
          </a:xfrm>
        </p:grpSpPr>
        <p:sp>
          <p:nvSpPr>
            <p:cNvPr id="116" name="Rectangle 110"/>
            <p:cNvSpPr>
              <a:spLocks noChangeAspect="1" noChangeArrowheads="1"/>
            </p:cNvSpPr>
            <p:nvPr/>
          </p:nvSpPr>
          <p:spPr bwMode="auto">
            <a:xfrm>
              <a:off x="1093360" y="4355753"/>
              <a:ext cx="404813" cy="366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17" name="Rectangle 113"/>
            <p:cNvSpPr>
              <a:spLocks noChangeAspect="1" noChangeArrowheads="1"/>
            </p:cNvSpPr>
            <p:nvPr/>
          </p:nvSpPr>
          <p:spPr bwMode="auto">
            <a:xfrm>
              <a:off x="3036371" y="4725640"/>
              <a:ext cx="406491" cy="3772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18" name="Rectangle 114"/>
            <p:cNvSpPr>
              <a:spLocks noChangeAspect="1" noChangeArrowheads="1"/>
            </p:cNvSpPr>
            <p:nvPr/>
          </p:nvSpPr>
          <p:spPr bwMode="auto">
            <a:xfrm>
              <a:off x="3444268" y="4725664"/>
              <a:ext cx="406491" cy="3830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19" name="Rectangle 116"/>
            <p:cNvSpPr>
              <a:spLocks noChangeAspect="1" noChangeArrowheads="1"/>
            </p:cNvSpPr>
            <p:nvPr/>
          </p:nvSpPr>
          <p:spPr bwMode="auto">
            <a:xfrm>
              <a:off x="4431503" y="5559517"/>
              <a:ext cx="406491" cy="3815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20" name="Rectangle 117"/>
            <p:cNvSpPr>
              <a:spLocks noChangeAspect="1" noChangeArrowheads="1"/>
            </p:cNvSpPr>
            <p:nvPr/>
          </p:nvSpPr>
          <p:spPr bwMode="auto">
            <a:xfrm>
              <a:off x="4839400" y="5565353"/>
              <a:ext cx="406491" cy="3756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121" name="Group 118"/>
            <p:cNvGrpSpPr>
              <a:grpSpLocks noChangeAspect="1"/>
            </p:cNvGrpSpPr>
            <p:nvPr/>
          </p:nvGrpSpPr>
          <p:grpSpPr bwMode="auto">
            <a:xfrm>
              <a:off x="5944671" y="4719804"/>
              <a:ext cx="815975" cy="387350"/>
              <a:chOff x="196" y="1428"/>
              <a:chExt cx="1158" cy="531"/>
            </a:xfrm>
          </p:grpSpPr>
          <p:sp>
            <p:nvSpPr>
              <p:cNvPr id="122" name="Rectangle 119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23" name="Rectangle 120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sp>
          <p:nvSpPr>
            <p:cNvPr id="124" name="Rectangle 122"/>
            <p:cNvSpPr>
              <a:spLocks noChangeAspect="1" noChangeArrowheads="1"/>
            </p:cNvSpPr>
            <p:nvPr/>
          </p:nvSpPr>
          <p:spPr bwMode="auto">
            <a:xfrm>
              <a:off x="7397234" y="4726154"/>
              <a:ext cx="406490" cy="3815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25" name="Rectangle 123"/>
            <p:cNvSpPr>
              <a:spLocks noChangeAspect="1" noChangeArrowheads="1"/>
            </p:cNvSpPr>
            <p:nvPr/>
          </p:nvSpPr>
          <p:spPr bwMode="auto">
            <a:xfrm>
              <a:off x="7805131" y="4731990"/>
              <a:ext cx="406490" cy="3708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26" name="Line 124"/>
            <p:cNvSpPr>
              <a:spLocks noChangeAspect="1" noChangeShapeType="1"/>
            </p:cNvSpPr>
            <p:nvPr/>
          </p:nvSpPr>
          <p:spPr bwMode="auto">
            <a:xfrm>
              <a:off x="3663434" y="4916654"/>
              <a:ext cx="2281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28" name="Line 126"/>
            <p:cNvSpPr>
              <a:spLocks noChangeAspect="1" noChangeShapeType="1"/>
            </p:cNvSpPr>
            <p:nvPr/>
          </p:nvSpPr>
          <p:spPr bwMode="auto">
            <a:xfrm>
              <a:off x="6552684" y="4916654"/>
              <a:ext cx="839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29" name="Text Box 132"/>
            <p:cNvSpPr txBox="1">
              <a:spLocks noChangeAspect="1" noChangeArrowheads="1"/>
            </p:cNvSpPr>
            <p:nvPr/>
          </p:nvSpPr>
          <p:spPr bwMode="auto">
            <a:xfrm>
              <a:off x="4390228" y="5561104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it-IT" altLang="it-IT" sz="2000"/>
                <a:t>el2</a:t>
              </a:r>
            </a:p>
          </p:txBody>
        </p:sp>
        <p:sp>
          <p:nvSpPr>
            <p:cNvPr id="130" name="Text Box 134"/>
            <p:cNvSpPr txBox="1">
              <a:spLocks noChangeAspect="1" noChangeArrowheads="1"/>
            </p:cNvSpPr>
            <p:nvPr/>
          </p:nvSpPr>
          <p:spPr bwMode="auto">
            <a:xfrm>
              <a:off x="3006111" y="4717726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 dirty="0"/>
                <a:t>el6</a:t>
              </a:r>
            </a:p>
          </p:txBody>
        </p:sp>
        <p:sp>
          <p:nvSpPr>
            <p:cNvPr id="131" name="Text Box 135"/>
            <p:cNvSpPr txBox="1">
              <a:spLocks noChangeAspect="1" noChangeArrowheads="1"/>
            </p:cNvSpPr>
            <p:nvPr/>
          </p:nvSpPr>
          <p:spPr bwMode="auto">
            <a:xfrm>
              <a:off x="5898634" y="4718216"/>
              <a:ext cx="4937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el3</a:t>
              </a:r>
            </a:p>
          </p:txBody>
        </p:sp>
        <p:sp>
          <p:nvSpPr>
            <p:cNvPr id="132" name="Text Box 136"/>
            <p:cNvSpPr txBox="1">
              <a:spLocks noChangeAspect="1" noChangeArrowheads="1"/>
            </p:cNvSpPr>
            <p:nvPr/>
          </p:nvSpPr>
          <p:spPr bwMode="auto">
            <a:xfrm>
              <a:off x="7327384" y="4740441"/>
              <a:ext cx="4937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el8</a:t>
              </a:r>
            </a:p>
          </p:txBody>
        </p:sp>
        <p:sp>
          <p:nvSpPr>
            <p:cNvPr id="133" name="Rectangle 137"/>
            <p:cNvSpPr>
              <a:spLocks noChangeArrowheads="1"/>
            </p:cNvSpPr>
            <p:nvPr/>
          </p:nvSpPr>
          <p:spPr bwMode="auto">
            <a:xfrm flipH="1">
              <a:off x="571072" y="4280257"/>
              <a:ext cx="60483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it-IT" altLang="it-IT" sz="2000" dirty="0" smtClean="0"/>
                <a:t>lst1</a:t>
              </a:r>
              <a:endParaRPr lang="it-IT" altLang="it-IT" sz="2000" dirty="0"/>
            </a:p>
          </p:txBody>
        </p:sp>
        <p:sp>
          <p:nvSpPr>
            <p:cNvPr id="134" name="Line 140"/>
            <p:cNvSpPr>
              <a:spLocks noChangeShapeType="1"/>
            </p:cNvSpPr>
            <p:nvPr/>
          </p:nvSpPr>
          <p:spPr bwMode="auto">
            <a:xfrm>
              <a:off x="1369585" y="4570064"/>
              <a:ext cx="547262" cy="531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5" name="Rectangle 138"/>
            <p:cNvSpPr>
              <a:spLocks noChangeAspect="1" noChangeArrowheads="1"/>
            </p:cNvSpPr>
            <p:nvPr/>
          </p:nvSpPr>
          <p:spPr bwMode="auto">
            <a:xfrm>
              <a:off x="1018749" y="5106152"/>
              <a:ext cx="404813" cy="366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6" name="Rectangle 139"/>
            <p:cNvSpPr>
              <a:spLocks noChangeArrowheads="1"/>
            </p:cNvSpPr>
            <p:nvPr/>
          </p:nvSpPr>
          <p:spPr bwMode="auto">
            <a:xfrm>
              <a:off x="387265" y="5101389"/>
              <a:ext cx="5533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 dirty="0" smtClean="0"/>
                <a:t>lst2</a:t>
              </a:r>
              <a:endParaRPr lang="it-IT" altLang="it-IT" sz="2000" dirty="0"/>
            </a:p>
          </p:txBody>
        </p:sp>
        <p:sp>
          <p:nvSpPr>
            <p:cNvPr id="137" name="Line 141"/>
            <p:cNvSpPr>
              <a:spLocks noChangeShapeType="1"/>
            </p:cNvSpPr>
            <p:nvPr/>
          </p:nvSpPr>
          <p:spPr bwMode="auto">
            <a:xfrm>
              <a:off x="1256874" y="5282364"/>
              <a:ext cx="704850" cy="38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grpSp>
          <p:nvGrpSpPr>
            <p:cNvPr id="138" name="Group 144"/>
            <p:cNvGrpSpPr>
              <a:grpSpLocks noChangeAspect="1"/>
            </p:cNvGrpSpPr>
            <p:nvPr/>
          </p:nvGrpSpPr>
          <p:grpSpPr bwMode="auto">
            <a:xfrm>
              <a:off x="1980774" y="5122027"/>
              <a:ext cx="814388" cy="388937"/>
              <a:chOff x="196" y="1428"/>
              <a:chExt cx="1158" cy="531"/>
            </a:xfrm>
          </p:grpSpPr>
          <p:sp>
            <p:nvSpPr>
              <p:cNvPr id="139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40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sp>
          <p:nvSpPr>
            <p:cNvPr id="141" name="Text Box 147"/>
            <p:cNvSpPr txBox="1">
              <a:spLocks noChangeAspect="1" noChangeArrowheads="1"/>
            </p:cNvSpPr>
            <p:nvPr/>
          </p:nvSpPr>
          <p:spPr bwMode="auto">
            <a:xfrm>
              <a:off x="1957239" y="5083927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 dirty="0"/>
                <a:t>el7</a:t>
              </a:r>
            </a:p>
          </p:txBody>
        </p:sp>
        <p:sp>
          <p:nvSpPr>
            <p:cNvPr id="142" name="Line 148"/>
            <p:cNvSpPr>
              <a:spLocks noChangeShapeType="1"/>
            </p:cNvSpPr>
            <p:nvPr/>
          </p:nvSpPr>
          <p:spPr bwMode="auto">
            <a:xfrm flipV="1">
              <a:off x="2666574" y="4996614"/>
              <a:ext cx="323850" cy="32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cxnSp>
          <p:nvCxnSpPr>
            <p:cNvPr id="143" name="Connettore 1 142"/>
            <p:cNvCxnSpPr/>
            <p:nvPr/>
          </p:nvCxnSpPr>
          <p:spPr>
            <a:xfrm flipV="1">
              <a:off x="7913568" y="4802984"/>
              <a:ext cx="205581" cy="215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Line 148"/>
            <p:cNvSpPr>
              <a:spLocks noChangeShapeType="1"/>
            </p:cNvSpPr>
            <p:nvPr/>
          </p:nvSpPr>
          <p:spPr bwMode="auto">
            <a:xfrm flipV="1">
              <a:off x="5042645" y="5083927"/>
              <a:ext cx="854580" cy="6565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cxnSp>
          <p:nvCxnSpPr>
            <p:cNvPr id="4" name="Connettore 1 3"/>
            <p:cNvCxnSpPr/>
            <p:nvPr/>
          </p:nvCxnSpPr>
          <p:spPr>
            <a:xfrm>
              <a:off x="4449715" y="5326718"/>
              <a:ext cx="914400" cy="914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1 5"/>
            <p:cNvCxnSpPr/>
            <p:nvPr/>
          </p:nvCxnSpPr>
          <p:spPr>
            <a:xfrm flipH="1">
              <a:off x="4430094" y="5282364"/>
              <a:ext cx="815797" cy="9587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138"/>
            <p:cNvSpPr>
              <a:spLocks noChangeAspect="1" noChangeArrowheads="1"/>
            </p:cNvSpPr>
            <p:nvPr/>
          </p:nvSpPr>
          <p:spPr bwMode="auto">
            <a:xfrm>
              <a:off x="1264192" y="5701956"/>
              <a:ext cx="404813" cy="366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67" name="Rectangle 139"/>
            <p:cNvSpPr>
              <a:spLocks noChangeArrowheads="1"/>
            </p:cNvSpPr>
            <p:nvPr/>
          </p:nvSpPr>
          <p:spPr bwMode="auto">
            <a:xfrm>
              <a:off x="710130" y="5640868"/>
              <a:ext cx="5533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 dirty="0" smtClean="0"/>
                <a:t>lst3</a:t>
              </a:r>
              <a:endParaRPr lang="it-IT" altLang="it-IT" sz="2000" dirty="0"/>
            </a:p>
          </p:txBody>
        </p:sp>
        <p:sp>
          <p:nvSpPr>
            <p:cNvPr id="68" name="Line 141"/>
            <p:cNvSpPr>
              <a:spLocks noChangeShapeType="1"/>
            </p:cNvSpPr>
            <p:nvPr/>
          </p:nvSpPr>
          <p:spPr bwMode="auto">
            <a:xfrm flipV="1">
              <a:off x="1533552" y="5496675"/>
              <a:ext cx="401275" cy="400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00563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4" grpId="0"/>
      <p:bldP spid="6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35927" y="79577"/>
            <a:ext cx="8822724" cy="1083830"/>
          </a:xfrm>
        </p:spPr>
        <p:txBody>
          <a:bodyPr/>
          <a:lstStyle/>
          <a:p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Evitare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interferenze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e side effect</a:t>
            </a:r>
            <a:endParaRPr lang="en-US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230472" y="1019637"/>
            <a:ext cx="8899669" cy="58383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it-IT" dirty="0" err="1" smtClean="0">
                <a:ea typeface="MS PGothic" charset="-128"/>
              </a:rPr>
              <a:t>Evitare</a:t>
            </a:r>
            <a:r>
              <a:rPr lang="en-US" altLang="it-IT" dirty="0" smtClean="0">
                <a:ea typeface="MS PGothic" charset="-128"/>
              </a:rPr>
              <a:t> </a:t>
            </a:r>
            <a:r>
              <a:rPr lang="en-US" altLang="it-IT" dirty="0" err="1" smtClean="0">
                <a:ea typeface="MS PGothic" charset="-128"/>
              </a:rPr>
              <a:t>operazioni</a:t>
            </a:r>
            <a:r>
              <a:rPr lang="en-US" altLang="it-IT" dirty="0" smtClean="0">
                <a:ea typeface="MS PGothic" charset="-128"/>
              </a:rPr>
              <a:t> del </a:t>
            </a:r>
            <a:r>
              <a:rPr lang="en-US" altLang="it-IT" dirty="0" err="1" smtClean="0">
                <a:ea typeface="MS PGothic" charset="-128"/>
              </a:rPr>
              <a:t>tipo</a:t>
            </a:r>
            <a:r>
              <a:rPr lang="en-US" altLang="it-IT" dirty="0" smtClean="0">
                <a:ea typeface="MS PGothic" charset="-128"/>
              </a:rPr>
              <a:t>: lst1 = lst2;</a:t>
            </a:r>
          </a:p>
          <a:p>
            <a:pPr lvl="1"/>
            <a:r>
              <a:rPr lang="en-US" altLang="it-IT" dirty="0" smtClean="0">
                <a:ea typeface="MS PGothic" charset="-128"/>
              </a:rPr>
              <a:t>Se </a:t>
            </a:r>
            <a:r>
              <a:rPr lang="en-US" altLang="it-IT" dirty="0" err="1" smtClean="0">
                <a:ea typeface="MS PGothic" charset="-128"/>
              </a:rPr>
              <a:t>vogliamo</a:t>
            </a:r>
            <a:r>
              <a:rPr lang="en-US" altLang="it-IT" dirty="0" smtClean="0">
                <a:ea typeface="MS PGothic" charset="-128"/>
              </a:rPr>
              <a:t> </a:t>
            </a:r>
            <a:r>
              <a:rPr lang="en-US" altLang="it-IT" dirty="0" err="1" smtClean="0">
                <a:ea typeface="MS PGothic" charset="-128"/>
              </a:rPr>
              <a:t>che</a:t>
            </a:r>
            <a:r>
              <a:rPr lang="en-US" altLang="it-IT" dirty="0" smtClean="0">
                <a:ea typeface="MS PGothic" charset="-128"/>
              </a:rPr>
              <a:t> due </a:t>
            </a:r>
            <a:r>
              <a:rPr lang="en-US" altLang="it-IT" dirty="0" err="1" smtClean="0">
                <a:ea typeface="MS PGothic" charset="-128"/>
              </a:rPr>
              <a:t>liste</a:t>
            </a:r>
            <a:r>
              <a:rPr lang="en-US" altLang="it-IT" dirty="0" smtClean="0">
                <a:ea typeface="MS PGothic" charset="-128"/>
              </a:rPr>
              <a:t> </a:t>
            </a:r>
            <a:r>
              <a:rPr lang="en-US" altLang="it-IT" dirty="0" err="1" smtClean="0">
                <a:ea typeface="MS PGothic" charset="-128"/>
              </a:rPr>
              <a:t>abbiano</a:t>
            </a:r>
            <a:r>
              <a:rPr lang="en-US" altLang="it-IT" dirty="0" smtClean="0">
                <a:ea typeface="MS PGothic" charset="-128"/>
              </a:rPr>
              <a:t> </a:t>
            </a:r>
            <a:r>
              <a:rPr lang="en-US" altLang="it-IT" dirty="0" err="1" smtClean="0">
                <a:ea typeface="MS PGothic" charset="-128"/>
              </a:rPr>
              <a:t>gli</a:t>
            </a:r>
            <a:r>
              <a:rPr lang="en-US" altLang="it-IT" dirty="0" smtClean="0">
                <a:ea typeface="MS PGothic" charset="-128"/>
              </a:rPr>
              <a:t> </a:t>
            </a:r>
            <a:r>
              <a:rPr lang="en-US" altLang="it-IT" dirty="0" err="1" smtClean="0">
                <a:ea typeface="MS PGothic" charset="-128"/>
              </a:rPr>
              <a:t>stessi</a:t>
            </a:r>
            <a:r>
              <a:rPr lang="en-US" altLang="it-IT" dirty="0" smtClean="0">
                <a:ea typeface="MS PGothic" charset="-128"/>
              </a:rPr>
              <a:t> </a:t>
            </a:r>
            <a:r>
              <a:rPr lang="en-US" altLang="it-IT" dirty="0" err="1" smtClean="0">
                <a:ea typeface="MS PGothic" charset="-128"/>
              </a:rPr>
              <a:t>elementi</a:t>
            </a:r>
            <a:r>
              <a:rPr lang="en-US" altLang="it-IT" dirty="0" smtClean="0">
                <a:ea typeface="MS PGothic" charset="-128"/>
              </a:rPr>
              <a:t> </a:t>
            </a:r>
            <a:r>
              <a:rPr lang="en-US" altLang="it-IT" dirty="0" err="1" smtClean="0">
                <a:ea typeface="MS PGothic" charset="-128"/>
              </a:rPr>
              <a:t>introduciamo</a:t>
            </a:r>
            <a:r>
              <a:rPr lang="en-US" altLang="it-IT" dirty="0" smtClean="0">
                <a:ea typeface="MS PGothic" charset="-128"/>
              </a:rPr>
              <a:t> un </a:t>
            </a:r>
            <a:r>
              <a:rPr lang="en-US" altLang="it-IT" dirty="0" err="1" smtClean="0">
                <a:ea typeface="MS PGothic" charset="-128"/>
              </a:rPr>
              <a:t>operatore</a:t>
            </a:r>
            <a:r>
              <a:rPr lang="en-US" altLang="it-IT" dirty="0" smtClean="0">
                <a:ea typeface="MS PGothic" charset="-128"/>
              </a:rPr>
              <a:t> </a:t>
            </a:r>
            <a:r>
              <a:rPr lang="en-US" altLang="it-IT" dirty="0" err="1" smtClean="0">
                <a:ea typeface="MS PGothic" charset="-128"/>
              </a:rPr>
              <a:t>che</a:t>
            </a:r>
            <a:r>
              <a:rPr lang="en-US" altLang="it-IT" dirty="0" smtClean="0">
                <a:ea typeface="MS PGothic" charset="-128"/>
              </a:rPr>
              <a:t> </a:t>
            </a:r>
            <a:r>
              <a:rPr lang="en-US" altLang="it-IT" dirty="0" err="1" smtClean="0">
                <a:ea typeface="MS PGothic" charset="-128"/>
              </a:rPr>
              <a:t>duplica</a:t>
            </a:r>
            <a:r>
              <a:rPr lang="en-US" altLang="it-IT" dirty="0" smtClean="0">
                <a:ea typeface="MS PGothic" charset="-128"/>
              </a:rPr>
              <a:t> la </a:t>
            </a:r>
            <a:r>
              <a:rPr lang="en-US" altLang="it-IT" dirty="0" err="1" smtClean="0">
                <a:ea typeface="MS PGothic" charset="-128"/>
              </a:rPr>
              <a:t>struttura</a:t>
            </a:r>
            <a:r>
              <a:rPr lang="en-US" altLang="it-IT" dirty="0" smtClean="0">
                <a:ea typeface="MS PGothic" charset="-128"/>
              </a:rPr>
              <a:t> e </a:t>
            </a:r>
            <a:r>
              <a:rPr lang="en-US" altLang="it-IT" dirty="0" err="1" smtClean="0">
                <a:ea typeface="MS PGothic" charset="-128"/>
              </a:rPr>
              <a:t>il</a:t>
            </a:r>
            <a:r>
              <a:rPr lang="en-US" altLang="it-IT" dirty="0" smtClean="0">
                <a:ea typeface="MS PGothic" charset="-128"/>
              </a:rPr>
              <a:t> </a:t>
            </a:r>
            <a:r>
              <a:rPr lang="en-US" altLang="it-IT" dirty="0" err="1" smtClean="0">
                <a:ea typeface="MS PGothic" charset="-128"/>
              </a:rPr>
              <a:t>contenuto</a:t>
            </a:r>
            <a:r>
              <a:rPr lang="en-US" altLang="it-IT" dirty="0" smtClean="0">
                <a:ea typeface="MS PGothic" charset="-128"/>
              </a:rPr>
              <a:t> di </a:t>
            </a:r>
            <a:r>
              <a:rPr lang="en-US" altLang="it-IT" dirty="0" err="1" smtClean="0">
                <a:ea typeface="MS PGothic" charset="-128"/>
              </a:rPr>
              <a:t>una</a:t>
            </a:r>
            <a:r>
              <a:rPr lang="en-US" altLang="it-IT" dirty="0" smtClean="0">
                <a:ea typeface="MS PGothic" charset="-128"/>
              </a:rPr>
              <a:t> </a:t>
            </a:r>
            <a:r>
              <a:rPr lang="en-US" altLang="it-IT" dirty="0" err="1" smtClean="0">
                <a:ea typeface="MS PGothic" charset="-128"/>
              </a:rPr>
              <a:t>lista</a:t>
            </a:r>
            <a:r>
              <a:rPr lang="en-US" altLang="it-IT" dirty="0" smtClean="0">
                <a:ea typeface="MS PGothic" charset="-128"/>
              </a:rPr>
              <a:t> (</a:t>
            </a:r>
            <a:r>
              <a:rPr lang="en-US" altLang="it-IT" dirty="0" err="1" smtClean="0">
                <a:ea typeface="MS PGothic" charset="-128"/>
              </a:rPr>
              <a:t>implementarla</a:t>
            </a:r>
            <a:r>
              <a:rPr lang="en-US" altLang="it-IT" dirty="0" smtClean="0">
                <a:ea typeface="MS PGothic" charset="-128"/>
              </a:rPr>
              <a:t> come </a:t>
            </a:r>
            <a:r>
              <a:rPr lang="en-US" altLang="it-IT" dirty="0" err="1" smtClean="0">
                <a:ea typeface="MS PGothic" charset="-128"/>
              </a:rPr>
              <a:t>esercizio</a:t>
            </a:r>
            <a:r>
              <a:rPr lang="en-US" altLang="it-IT" dirty="0" smtClean="0">
                <a:ea typeface="MS PGothic" charset="-128"/>
              </a:rPr>
              <a:t>) </a:t>
            </a:r>
          </a:p>
          <a:p>
            <a:pPr lvl="2"/>
            <a:r>
              <a:rPr lang="en-US" altLang="it-IT" dirty="0" smtClean="0">
                <a:ea typeface="MS PGothic" charset="-128"/>
              </a:rPr>
              <a:t>list </a:t>
            </a:r>
            <a:r>
              <a:rPr lang="en-US" altLang="it-IT" dirty="0" err="1" smtClean="0">
                <a:ea typeface="MS PGothic" charset="-128"/>
              </a:rPr>
              <a:t>cloneList</a:t>
            </a:r>
            <a:r>
              <a:rPr lang="en-US" altLang="it-IT" dirty="0" smtClean="0">
                <a:ea typeface="MS PGothic" charset="-128"/>
              </a:rPr>
              <a:t>(list); </a:t>
            </a:r>
          </a:p>
          <a:p>
            <a:pPr lvl="1"/>
            <a:r>
              <a:rPr lang="en-US" altLang="it-IT" dirty="0" err="1" smtClean="0">
                <a:ea typeface="MS PGothic" charset="-128"/>
              </a:rPr>
              <a:t>ed</a:t>
            </a:r>
            <a:r>
              <a:rPr lang="en-US" altLang="it-IT" dirty="0" smtClean="0">
                <a:ea typeface="MS PGothic" charset="-128"/>
              </a:rPr>
              <a:t> </a:t>
            </a:r>
            <a:r>
              <a:rPr lang="en-US" altLang="it-IT" dirty="0" err="1" smtClean="0">
                <a:ea typeface="MS PGothic" charset="-128"/>
              </a:rPr>
              <a:t>usiamolo</a:t>
            </a:r>
            <a:r>
              <a:rPr lang="en-US" altLang="it-IT" dirty="0" smtClean="0">
                <a:ea typeface="MS PGothic" charset="-128"/>
              </a:rPr>
              <a:t> </a:t>
            </a:r>
            <a:r>
              <a:rPr lang="en-US" altLang="it-IT" dirty="0" err="1" smtClean="0">
                <a:ea typeface="MS PGothic" charset="-128"/>
              </a:rPr>
              <a:t>nel</a:t>
            </a:r>
            <a:r>
              <a:rPr lang="en-US" altLang="it-IT" dirty="0" smtClean="0">
                <a:ea typeface="MS PGothic" charset="-128"/>
              </a:rPr>
              <a:t> </a:t>
            </a:r>
            <a:r>
              <a:rPr lang="en-US" altLang="it-IT" dirty="0" err="1" smtClean="0">
                <a:ea typeface="MS PGothic" charset="-128"/>
              </a:rPr>
              <a:t>modo</a:t>
            </a:r>
            <a:r>
              <a:rPr lang="en-US" altLang="it-IT" dirty="0" smtClean="0">
                <a:ea typeface="MS PGothic" charset="-128"/>
              </a:rPr>
              <a:t> </a:t>
            </a:r>
            <a:r>
              <a:rPr lang="en-US" altLang="it-IT" dirty="0" err="1" smtClean="0">
                <a:ea typeface="MS PGothic" charset="-128"/>
              </a:rPr>
              <a:t>seguente</a:t>
            </a:r>
            <a:endParaRPr lang="en-US" altLang="it-IT" dirty="0" smtClean="0">
              <a:ea typeface="MS PGothic" charset="-128"/>
            </a:endParaRPr>
          </a:p>
          <a:p>
            <a:pPr lvl="2"/>
            <a:r>
              <a:rPr lang="en-US" altLang="it-IT" dirty="0" smtClean="0">
                <a:ea typeface="MS PGothic" charset="-128"/>
              </a:rPr>
              <a:t>lst2 = </a:t>
            </a:r>
            <a:r>
              <a:rPr lang="en-US" altLang="it-IT" dirty="0" err="1" smtClean="0">
                <a:ea typeface="MS PGothic" charset="-128"/>
              </a:rPr>
              <a:t>cloneList</a:t>
            </a:r>
            <a:r>
              <a:rPr lang="en-US" altLang="it-IT" dirty="0" smtClean="0">
                <a:ea typeface="MS PGothic" charset="-128"/>
              </a:rPr>
              <a:t>(lst1);</a:t>
            </a:r>
            <a:endParaRPr lang="it-IT" altLang="it-IT" sz="2800" dirty="0" smtClean="0">
              <a:ea typeface="MS PGothic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altLang="it-IT" dirty="0" smtClean="0">
                <a:ea typeface="MS PGothic" charset="-128"/>
              </a:rPr>
              <a:t>Riguardo agli operatori </a:t>
            </a:r>
            <a:r>
              <a:rPr lang="it-IT" altLang="it-IT" dirty="0" err="1" smtClean="0">
                <a:ea typeface="MS PGothic" charset="-128"/>
              </a:rPr>
              <a:t>insertList</a:t>
            </a:r>
            <a:r>
              <a:rPr lang="it-IT" altLang="it-IT" dirty="0" smtClean="0">
                <a:ea typeface="MS PGothic" charset="-128"/>
              </a:rPr>
              <a:t> e </a:t>
            </a:r>
            <a:r>
              <a:rPr lang="it-IT" altLang="it-IT" dirty="0" err="1" smtClean="0">
                <a:ea typeface="MS PGothic" charset="-128"/>
              </a:rPr>
              <a:t>removeList</a:t>
            </a:r>
            <a:endParaRPr lang="it-IT" altLang="it-IT" dirty="0" smtClean="0">
              <a:ea typeface="MS PGothic" charset="-128"/>
            </a:endParaRPr>
          </a:p>
          <a:p>
            <a:pPr lvl="1"/>
            <a:r>
              <a:rPr lang="it-IT" altLang="it-IT" dirty="0" smtClean="0">
                <a:ea typeface="MS PGothic" charset="-128"/>
              </a:rPr>
              <a:t>U</a:t>
            </a:r>
            <a:r>
              <a:rPr lang="en-US" altLang="it-IT" dirty="0" err="1" smtClean="0">
                <a:ea typeface="MS PGothic" charset="-128"/>
              </a:rPr>
              <a:t>sarli</a:t>
            </a:r>
            <a:r>
              <a:rPr lang="en-US" altLang="it-IT" dirty="0" smtClean="0">
                <a:ea typeface="MS PGothic" charset="-128"/>
              </a:rPr>
              <a:t> solo </a:t>
            </a:r>
            <a:r>
              <a:rPr lang="en-US" altLang="it-IT" dirty="0" err="1" smtClean="0">
                <a:ea typeface="MS PGothic" charset="-128"/>
              </a:rPr>
              <a:t>nel</a:t>
            </a:r>
            <a:r>
              <a:rPr lang="en-US" altLang="it-IT" dirty="0" smtClean="0">
                <a:ea typeface="MS PGothic" charset="-128"/>
              </a:rPr>
              <a:t> </a:t>
            </a:r>
            <a:r>
              <a:rPr lang="en-US" altLang="it-IT" dirty="0" err="1" smtClean="0">
                <a:ea typeface="MS PGothic" charset="-128"/>
              </a:rPr>
              <a:t>modo</a:t>
            </a:r>
            <a:r>
              <a:rPr lang="en-US" altLang="it-IT" dirty="0" smtClean="0">
                <a:ea typeface="MS PGothic" charset="-128"/>
              </a:rPr>
              <a:t> </a:t>
            </a:r>
            <a:r>
              <a:rPr lang="en-US" altLang="it-IT" dirty="0" err="1" smtClean="0">
                <a:ea typeface="MS PGothic" charset="-128"/>
              </a:rPr>
              <a:t>seguente</a:t>
            </a:r>
            <a:r>
              <a:rPr lang="en-US" altLang="it-IT" dirty="0" smtClean="0">
                <a:ea typeface="MS PGothic" charset="-128"/>
              </a:rPr>
              <a:t>, </a:t>
            </a:r>
            <a:r>
              <a:rPr lang="en-US" altLang="it-IT" dirty="0" err="1" smtClean="0">
                <a:ea typeface="MS PGothic" charset="-128"/>
              </a:rPr>
              <a:t>assegnando</a:t>
            </a:r>
            <a:r>
              <a:rPr lang="en-US" altLang="it-IT" dirty="0" smtClean="0">
                <a:ea typeface="MS PGothic" charset="-128"/>
              </a:rPr>
              <a:t> </a:t>
            </a:r>
            <a:r>
              <a:rPr lang="en-US" altLang="it-IT" dirty="0" err="1" smtClean="0">
                <a:ea typeface="MS PGothic" charset="-128"/>
              </a:rPr>
              <a:t>il</a:t>
            </a:r>
            <a:r>
              <a:rPr lang="en-US" altLang="it-IT" dirty="0" smtClean="0">
                <a:ea typeface="MS PGothic" charset="-128"/>
              </a:rPr>
              <a:t> </a:t>
            </a:r>
            <a:r>
              <a:rPr lang="en-US" altLang="it-IT" dirty="0" err="1" smtClean="0">
                <a:ea typeface="MS PGothic" charset="-128"/>
              </a:rPr>
              <a:t>risultato</a:t>
            </a:r>
            <a:r>
              <a:rPr lang="en-US" altLang="it-IT" dirty="0" smtClean="0">
                <a:ea typeface="MS PGothic" charset="-128"/>
              </a:rPr>
              <a:t> </a:t>
            </a:r>
            <a:r>
              <a:rPr lang="en-US" altLang="it-IT" dirty="0" err="1" smtClean="0">
                <a:ea typeface="MS PGothic" charset="-128"/>
              </a:rPr>
              <a:t>dell’operazione</a:t>
            </a:r>
            <a:r>
              <a:rPr lang="en-US" altLang="it-IT" dirty="0" smtClean="0">
                <a:ea typeface="MS PGothic" charset="-128"/>
              </a:rPr>
              <a:t> </a:t>
            </a:r>
            <a:r>
              <a:rPr lang="en-US" altLang="it-IT" dirty="0" err="1" smtClean="0">
                <a:ea typeface="MS PGothic" charset="-128"/>
              </a:rPr>
              <a:t>alla</a:t>
            </a:r>
            <a:r>
              <a:rPr lang="en-US" altLang="it-IT" dirty="0" smtClean="0">
                <a:ea typeface="MS PGothic" charset="-128"/>
              </a:rPr>
              <a:t> </a:t>
            </a:r>
            <a:r>
              <a:rPr lang="en-US" altLang="it-IT" dirty="0" err="1" smtClean="0">
                <a:ea typeface="MS PGothic" charset="-128"/>
              </a:rPr>
              <a:t>variabile</a:t>
            </a:r>
            <a:r>
              <a:rPr lang="en-US" altLang="it-IT" dirty="0" smtClean="0">
                <a:ea typeface="MS PGothic" charset="-128"/>
              </a:rPr>
              <a:t> di input: </a:t>
            </a:r>
            <a:endParaRPr lang="en-US" altLang="it-IT" dirty="0">
              <a:ea typeface="MS PGothic" charset="-128"/>
            </a:endParaRPr>
          </a:p>
          <a:p>
            <a:pPr lvl="2"/>
            <a:r>
              <a:rPr lang="en-US" altLang="it-IT" dirty="0" err="1" smtClean="0">
                <a:ea typeface="MS PGothic" charset="-128"/>
              </a:rPr>
              <a:t>lst</a:t>
            </a:r>
            <a:r>
              <a:rPr lang="en-US" altLang="it-IT" dirty="0" smtClean="0">
                <a:ea typeface="MS PGothic" charset="-128"/>
              </a:rPr>
              <a:t> = </a:t>
            </a:r>
            <a:r>
              <a:rPr lang="en-US" altLang="it-IT" dirty="0" err="1" smtClean="0">
                <a:ea typeface="MS PGothic" charset="-128"/>
              </a:rPr>
              <a:t>insertList</a:t>
            </a:r>
            <a:r>
              <a:rPr lang="en-US" altLang="it-IT" dirty="0" smtClean="0">
                <a:ea typeface="MS PGothic" charset="-128"/>
              </a:rPr>
              <a:t>(</a:t>
            </a:r>
            <a:r>
              <a:rPr lang="en-US" altLang="it-IT" dirty="0" err="1" smtClean="0">
                <a:ea typeface="MS PGothic" charset="-128"/>
              </a:rPr>
              <a:t>lst</a:t>
            </a:r>
            <a:r>
              <a:rPr lang="en-US" altLang="it-IT" dirty="0" smtClean="0">
                <a:ea typeface="MS PGothic" charset="-128"/>
              </a:rPr>
              <a:t>, </a:t>
            </a:r>
            <a:r>
              <a:rPr lang="en-US" altLang="it-IT" dirty="0" err="1" smtClean="0">
                <a:ea typeface="MS PGothic" charset="-128"/>
              </a:rPr>
              <a:t>pos</a:t>
            </a:r>
            <a:r>
              <a:rPr lang="en-US" altLang="it-IT" dirty="0" smtClean="0">
                <a:ea typeface="MS PGothic" charset="-128"/>
              </a:rPr>
              <a:t>, </a:t>
            </a:r>
            <a:r>
              <a:rPr lang="en-US" altLang="it-IT" dirty="0" err="1" smtClean="0">
                <a:ea typeface="MS PGothic" charset="-128"/>
              </a:rPr>
              <a:t>val</a:t>
            </a:r>
            <a:r>
              <a:rPr lang="en-US" altLang="it-IT" dirty="0" smtClean="0">
                <a:ea typeface="MS PGothic" charset="-128"/>
              </a:rPr>
              <a:t>);</a:t>
            </a:r>
          </a:p>
          <a:p>
            <a:pPr lvl="2"/>
            <a:r>
              <a:rPr lang="en-US" altLang="it-IT" dirty="0" err="1" smtClean="0">
                <a:ea typeface="MS PGothic" charset="-128"/>
              </a:rPr>
              <a:t>lst</a:t>
            </a:r>
            <a:r>
              <a:rPr lang="en-US" altLang="it-IT" dirty="0" smtClean="0">
                <a:ea typeface="MS PGothic" charset="-128"/>
              </a:rPr>
              <a:t> = </a:t>
            </a:r>
            <a:r>
              <a:rPr lang="en-US" altLang="it-IT" dirty="0" err="1" smtClean="0">
                <a:ea typeface="MS PGothic" charset="-128"/>
              </a:rPr>
              <a:t>removeList</a:t>
            </a:r>
            <a:r>
              <a:rPr lang="en-US" altLang="it-IT" dirty="0" smtClean="0">
                <a:ea typeface="MS PGothic" charset="-128"/>
              </a:rPr>
              <a:t>(</a:t>
            </a:r>
            <a:r>
              <a:rPr lang="en-US" altLang="it-IT" dirty="0" err="1" smtClean="0">
                <a:ea typeface="MS PGothic" charset="-128"/>
              </a:rPr>
              <a:t>lst</a:t>
            </a:r>
            <a:r>
              <a:rPr lang="en-US" altLang="it-IT" dirty="0" smtClean="0">
                <a:ea typeface="MS PGothic" charset="-128"/>
              </a:rPr>
              <a:t>, </a:t>
            </a:r>
            <a:r>
              <a:rPr lang="en-US" altLang="it-IT" dirty="0" err="1" smtClean="0">
                <a:ea typeface="MS PGothic" charset="-128"/>
              </a:rPr>
              <a:t>pos</a:t>
            </a:r>
            <a:r>
              <a:rPr lang="en-US" altLang="it-IT" dirty="0" smtClean="0">
                <a:ea typeface="MS PGothic" charset="-128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7954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19099" y="190790"/>
            <a:ext cx="8520113" cy="1083830"/>
          </a:xfrm>
        </p:spPr>
        <p:txBody>
          <a:bodyPr/>
          <a:lstStyle/>
          <a:p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Un bel </a:t>
            </a:r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problema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</a:t>
            </a:r>
            <a:r>
              <a:rPr lang="is-I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…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</a:t>
            </a:r>
            <a:endParaRPr lang="en-US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03212" y="1151526"/>
            <a:ext cx="8636000" cy="5461289"/>
          </a:xfrm>
        </p:spPr>
        <p:txBody>
          <a:bodyPr/>
          <a:lstStyle/>
          <a:p>
            <a:r>
              <a:rPr lang="en-US" altLang="it-IT" sz="2800" dirty="0" smtClean="0">
                <a:ea typeface="MS PGothic" charset="-128"/>
              </a:rPr>
              <a:t>Se </a:t>
            </a:r>
            <a:r>
              <a:rPr lang="en-US" altLang="it-IT" sz="2800" dirty="0" err="1" smtClean="0">
                <a:ea typeface="MS PGothic" charset="-128"/>
              </a:rPr>
              <a:t>il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programmatore</a:t>
            </a:r>
            <a:r>
              <a:rPr lang="en-US" altLang="it-IT" sz="2800" dirty="0" smtClean="0">
                <a:ea typeface="MS PGothic" charset="-128"/>
              </a:rPr>
              <a:t> del modulo client non </a:t>
            </a:r>
            <a:r>
              <a:rPr lang="en-US" altLang="it-IT" sz="2800" dirty="0" err="1" smtClean="0">
                <a:ea typeface="MS PGothic" charset="-128"/>
              </a:rPr>
              <a:t>rispettasse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queste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convenzioni</a:t>
            </a:r>
            <a:r>
              <a:rPr lang="en-US" altLang="it-IT" sz="2800" dirty="0" smtClean="0">
                <a:ea typeface="MS PGothic" charset="-128"/>
              </a:rPr>
              <a:t>, </a:t>
            </a:r>
            <a:r>
              <a:rPr lang="en-US" altLang="it-IT" sz="2800" dirty="0" err="1" smtClean="0">
                <a:ea typeface="MS PGothic" charset="-128"/>
              </a:rPr>
              <a:t>si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troverebbe</a:t>
            </a:r>
            <a:r>
              <a:rPr lang="en-US" altLang="it-IT" sz="2800" dirty="0" smtClean="0">
                <a:ea typeface="MS PGothic" charset="-128"/>
              </a:rPr>
              <a:t> in un bel pasticcio </a:t>
            </a:r>
            <a:r>
              <a:rPr lang="is-IS" altLang="it-IT" sz="2800" dirty="0" smtClean="0">
                <a:ea typeface="MS PGothic" charset="-128"/>
              </a:rPr>
              <a:t>…</a:t>
            </a:r>
          </a:p>
          <a:p>
            <a:r>
              <a:rPr lang="is-IS" altLang="it-IT" sz="2800" dirty="0" smtClean="0">
                <a:ea typeface="MS PGothic" charset="-128"/>
              </a:rPr>
              <a:t>Sarebbe meglio progettare gli operatori in modo che il parametro list sia al contempo sia di ingresso che di uscita, ad esempio:	</a:t>
            </a:r>
          </a:p>
          <a:p>
            <a:pPr lvl="1"/>
            <a:r>
              <a:rPr lang="is-IS" altLang="it-IT" sz="2400" dirty="0" smtClean="0">
                <a:ea typeface="MS PGothic" charset="-128"/>
              </a:rPr>
              <a:t>void insertList(list *l, int pos, item val)</a:t>
            </a:r>
          </a:p>
          <a:p>
            <a:pPr lvl="1"/>
            <a:r>
              <a:rPr lang="is-IS" altLang="it-IT" sz="2400" dirty="0" smtClean="0">
                <a:ea typeface="MS PGothic" charset="-128"/>
              </a:rPr>
              <a:t>void removeList(list *l, int pos)</a:t>
            </a:r>
          </a:p>
          <a:p>
            <a:r>
              <a:rPr lang="it-IT" altLang="it-IT" sz="2800" dirty="0" smtClean="0">
                <a:ea typeface="MS PGothic" charset="-128"/>
              </a:rPr>
              <a:t>M</a:t>
            </a:r>
            <a:r>
              <a:rPr lang="is-IS" altLang="it-IT" sz="2800" dirty="0" smtClean="0">
                <a:ea typeface="MS PGothic" charset="-128"/>
              </a:rPr>
              <a:t>a questa soluzione non è elegante ...</a:t>
            </a:r>
          </a:p>
          <a:p>
            <a:r>
              <a:rPr lang="is-IS" altLang="it-IT" sz="2800" dirty="0" smtClean="0">
                <a:ea typeface="MS PGothic" charset="-128"/>
              </a:rPr>
              <a:t>Per evitare di passare un puntatore a list abbiamo bisogno di progettare in maniera diversa anche la struttura dati ...</a:t>
            </a:r>
          </a:p>
          <a:p>
            <a:pPr lvl="1"/>
            <a:r>
              <a:rPr lang="is-IS" altLang="it-IT" sz="2400" dirty="0" smtClean="0">
                <a:ea typeface="MS PGothic" charset="-128"/>
              </a:rPr>
              <a:t>Abbiamo bisogno di un ulteriore contenitore ...</a:t>
            </a:r>
            <a:endParaRPr lang="en-US" altLang="it-IT" sz="2400" dirty="0" smtClean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229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19099" y="190790"/>
            <a:ext cx="8520113" cy="806733"/>
          </a:xfrm>
        </p:spPr>
        <p:txBody>
          <a:bodyPr/>
          <a:lstStyle/>
          <a:p>
            <a:r>
              <a:rPr lang="it-IT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La soluzione</a:t>
            </a:r>
            <a:endParaRPr lang="en-US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664695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3200" y="1664695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800600" y="1664695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858000" y="1664695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24000" y="1664695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581400" y="1664695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638800" y="1664695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696200" y="1664695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676400" y="181709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733800" y="181709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5791200" y="181709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7772400" y="174089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831272" y="771074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142998" y="771074"/>
            <a:ext cx="685801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4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280551" y="2971798"/>
            <a:ext cx="4921036" cy="3773775"/>
          </a:xfrm>
        </p:spPr>
        <p:txBody>
          <a:bodyPr/>
          <a:lstStyle/>
          <a:p>
            <a:r>
              <a:rPr lang="is-IS" altLang="it-IT" sz="2800" dirty="0" smtClean="0">
                <a:ea typeface="MS PGothic" charset="-128"/>
              </a:rPr>
              <a:t>La nostra lista sarà un puntatore ad una, sorta di </a:t>
            </a:r>
            <a:r>
              <a:rPr lang="is-IS" altLang="it-IT" sz="2800" b="1" i="1" dirty="0" smtClean="0">
                <a:solidFill>
                  <a:srgbClr val="002060"/>
                </a:solidFill>
                <a:ea typeface="MS PGothic" charset="-128"/>
              </a:rPr>
              <a:t>contenitore</a:t>
            </a:r>
            <a:r>
              <a:rPr lang="is-IS" altLang="it-IT" sz="2800" dirty="0" smtClean="0">
                <a:ea typeface="MS PGothic" charset="-128"/>
              </a:rPr>
              <a:t> </a:t>
            </a:r>
            <a:r>
              <a:rPr lang="is-IS" altLang="it-IT" sz="2800" dirty="0">
                <a:solidFill>
                  <a:srgbClr val="C00000"/>
                </a:solidFill>
                <a:ea typeface="MS PGothic" charset="-128"/>
              </a:rPr>
              <a:t>struct c_list</a:t>
            </a:r>
            <a:r>
              <a:rPr lang="is-IS" altLang="it-IT" sz="2800" dirty="0">
                <a:ea typeface="MS PGothic" charset="-128"/>
              </a:rPr>
              <a:t> </a:t>
            </a:r>
            <a:r>
              <a:rPr lang="is-IS" altLang="it-IT" sz="2800" dirty="0" smtClean="0">
                <a:ea typeface="MS PGothic" charset="-128"/>
              </a:rPr>
              <a:t> che contiene due elementi ...</a:t>
            </a:r>
          </a:p>
          <a:p>
            <a:pPr lvl="1"/>
            <a:r>
              <a:rPr lang="is-IS" altLang="it-IT" sz="2400" dirty="0" smtClean="0">
                <a:ea typeface="MS PGothic" charset="-128"/>
              </a:rPr>
              <a:t>Un puntatore a struct node</a:t>
            </a:r>
          </a:p>
          <a:p>
            <a:pPr lvl="1"/>
            <a:r>
              <a:rPr lang="it-IT" altLang="it-IT" sz="2400" dirty="0" smtClean="0">
                <a:ea typeface="MS PGothic" charset="-128"/>
              </a:rPr>
              <a:t>I</a:t>
            </a:r>
            <a:r>
              <a:rPr lang="is-IS" altLang="it-IT" sz="2400" dirty="0" smtClean="0">
                <a:ea typeface="MS PGothic" charset="-128"/>
              </a:rPr>
              <a:t>l numero di elementi contenuti nella lista</a:t>
            </a:r>
          </a:p>
          <a:p>
            <a:pPr lvl="2"/>
            <a:r>
              <a:rPr lang="it-IT" altLang="it-IT" sz="2000" dirty="0" err="1" smtClean="0">
                <a:ea typeface="MS PGothic" charset="-128"/>
              </a:rPr>
              <a:t>Q</a:t>
            </a:r>
            <a:r>
              <a:rPr lang="is-IS" altLang="it-IT" sz="2000" dirty="0" smtClean="0">
                <a:ea typeface="MS PGothic" charset="-128"/>
              </a:rPr>
              <a:t>uesto semplifica operazioni come sizeList()</a:t>
            </a:r>
          </a:p>
          <a:p>
            <a:endParaRPr lang="is-IS" altLang="it-IT" sz="2800" dirty="0" smtClean="0">
              <a:ea typeface="MS PGothic" charset="-128"/>
            </a:endParaRP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581891" y="369292"/>
            <a:ext cx="249381" cy="3636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" name="Rettangolo 2"/>
          <p:cNvSpPr/>
          <p:nvPr/>
        </p:nvSpPr>
        <p:spPr>
          <a:xfrm>
            <a:off x="5198634" y="2168102"/>
            <a:ext cx="3318729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it-IT" altLang="it-IT" sz="2000" dirty="0" smtClean="0">
                <a:latin typeface="+mn-lt"/>
              </a:rPr>
              <a:t>// in </a:t>
            </a:r>
            <a:r>
              <a:rPr lang="it-IT" altLang="it-IT" sz="2000" dirty="0" err="1" smtClean="0">
                <a:latin typeface="+mn-lt"/>
              </a:rPr>
              <a:t>list.h</a:t>
            </a:r>
            <a:endParaRPr lang="it-IT" altLang="it-IT" sz="2000" dirty="0" smtClean="0">
              <a:latin typeface="+mn-lt"/>
            </a:endParaRPr>
          </a:p>
          <a:p>
            <a:pPr algn="just" eaLnBrk="1" hangingPunct="1">
              <a:lnSpc>
                <a:spcPct val="90000"/>
              </a:lnSpc>
            </a:pPr>
            <a:endParaRPr lang="it-IT" altLang="it-IT" sz="2000" dirty="0" smtClean="0">
              <a:latin typeface="+mn-lt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it-IT" altLang="it-IT" sz="2000" dirty="0" err="1" smtClean="0">
                <a:latin typeface="+mn-lt"/>
              </a:rPr>
              <a:t>typedef</a:t>
            </a:r>
            <a:r>
              <a:rPr lang="it-IT" altLang="it-IT" sz="2000" dirty="0" smtClean="0">
                <a:latin typeface="+mn-lt"/>
              </a:rPr>
              <a:t> </a:t>
            </a:r>
            <a:r>
              <a:rPr lang="it-IT" altLang="it-IT" sz="2000" dirty="0" err="1" smtClean="0">
                <a:latin typeface="+mn-lt"/>
              </a:rPr>
              <a:t>struct</a:t>
            </a:r>
            <a:r>
              <a:rPr lang="it-IT" altLang="it-IT" sz="2000" dirty="0" smtClean="0">
                <a:latin typeface="+mn-lt"/>
              </a:rPr>
              <a:t> </a:t>
            </a:r>
            <a:r>
              <a:rPr lang="it-IT" altLang="it-IT" sz="2000" dirty="0" err="1" smtClean="0">
                <a:latin typeface="+mn-lt"/>
              </a:rPr>
              <a:t>c_list</a:t>
            </a:r>
            <a:r>
              <a:rPr lang="it-IT" altLang="it-IT" sz="2000" dirty="0" smtClean="0">
                <a:latin typeface="+mn-lt"/>
              </a:rPr>
              <a:t> *list;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5198635" y="3401159"/>
            <a:ext cx="3318729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it-IT" altLang="it-IT" sz="2000" dirty="0" smtClean="0">
                <a:latin typeface="+mn-lt"/>
              </a:rPr>
              <a:t>// in </a:t>
            </a:r>
            <a:r>
              <a:rPr lang="it-IT" altLang="it-IT" sz="2000" dirty="0" err="1" smtClean="0">
                <a:latin typeface="+mn-lt"/>
              </a:rPr>
              <a:t>list.c</a:t>
            </a:r>
            <a:endParaRPr lang="it-IT" altLang="it-IT" sz="2000" dirty="0" smtClean="0">
              <a:latin typeface="+mn-lt"/>
            </a:endParaRPr>
          </a:p>
          <a:p>
            <a:pPr algn="just" eaLnBrk="1" hangingPunct="1">
              <a:lnSpc>
                <a:spcPct val="90000"/>
              </a:lnSpc>
            </a:pPr>
            <a:endParaRPr lang="it-IT" altLang="it-IT" sz="2000" dirty="0">
              <a:latin typeface="+mn-lt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it-IT" altLang="it-IT" sz="2000" dirty="0" err="1" smtClean="0">
                <a:latin typeface="+mn-lt"/>
              </a:rPr>
              <a:t>struct</a:t>
            </a:r>
            <a:r>
              <a:rPr lang="it-IT" altLang="it-IT" sz="2000" dirty="0" smtClean="0">
                <a:latin typeface="+mn-lt"/>
              </a:rPr>
              <a:t> </a:t>
            </a:r>
            <a:r>
              <a:rPr lang="it-IT" altLang="it-IT" sz="2000" dirty="0" err="1" smtClean="0">
                <a:latin typeface="+mn-lt"/>
              </a:rPr>
              <a:t>c_list</a:t>
            </a:r>
            <a:r>
              <a:rPr lang="it-IT" altLang="it-IT" sz="2000" dirty="0" smtClean="0">
                <a:latin typeface="+mn-lt"/>
              </a:rPr>
              <a:t> {</a:t>
            </a:r>
            <a:endParaRPr lang="it-IT" altLang="it-IT" sz="2000" dirty="0">
              <a:latin typeface="+mn-lt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it-IT" altLang="it-IT" sz="2000" dirty="0">
                <a:latin typeface="+mn-lt"/>
              </a:rPr>
              <a:t>     </a:t>
            </a:r>
            <a:r>
              <a:rPr lang="it-IT" altLang="it-IT" sz="2000" dirty="0" err="1">
                <a:latin typeface="+mn-lt"/>
              </a:rPr>
              <a:t>struct</a:t>
            </a:r>
            <a:r>
              <a:rPr lang="it-IT" altLang="it-IT" sz="2000" dirty="0">
                <a:latin typeface="+mn-lt"/>
              </a:rPr>
              <a:t> </a:t>
            </a:r>
            <a:r>
              <a:rPr lang="it-IT" altLang="it-IT" sz="2000" dirty="0" err="1">
                <a:latin typeface="+mn-lt"/>
              </a:rPr>
              <a:t>node</a:t>
            </a:r>
            <a:r>
              <a:rPr lang="it-IT" altLang="it-IT" sz="2000" dirty="0">
                <a:latin typeface="+mn-lt"/>
              </a:rPr>
              <a:t> </a:t>
            </a:r>
            <a:r>
              <a:rPr lang="it-IT" altLang="it-IT" sz="2000" dirty="0" smtClean="0">
                <a:latin typeface="+mn-lt"/>
              </a:rPr>
              <a:t>*first;</a:t>
            </a:r>
          </a:p>
          <a:p>
            <a:pPr algn="just" eaLnBrk="1" hangingPunct="1">
              <a:lnSpc>
                <a:spcPct val="90000"/>
              </a:lnSpc>
            </a:pPr>
            <a:r>
              <a:rPr lang="it-IT" altLang="it-IT" sz="2000" dirty="0">
                <a:latin typeface="+mn-lt"/>
              </a:rPr>
              <a:t>     </a:t>
            </a:r>
            <a:r>
              <a:rPr lang="it-IT" altLang="it-IT" sz="2000" dirty="0" err="1" smtClean="0">
                <a:latin typeface="+mn-lt"/>
              </a:rPr>
              <a:t>int</a:t>
            </a:r>
            <a:r>
              <a:rPr lang="it-IT" altLang="it-IT" sz="2000" dirty="0" smtClean="0">
                <a:latin typeface="+mn-lt"/>
              </a:rPr>
              <a:t> </a:t>
            </a:r>
            <a:r>
              <a:rPr lang="it-IT" altLang="it-IT" sz="2000" dirty="0" err="1" smtClean="0">
                <a:latin typeface="+mn-lt"/>
              </a:rPr>
              <a:t>size</a:t>
            </a:r>
            <a:r>
              <a:rPr lang="it-IT" altLang="it-IT" sz="2000" dirty="0" smtClean="0">
                <a:latin typeface="+mn-lt"/>
              </a:rPr>
              <a:t>;</a:t>
            </a:r>
            <a:endParaRPr lang="it-IT" altLang="it-IT" sz="2000" dirty="0">
              <a:latin typeface="+mn-lt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it-IT" altLang="it-IT" sz="2000" dirty="0" smtClean="0">
                <a:latin typeface="+mn-lt"/>
              </a:rPr>
              <a:t>};</a:t>
            </a:r>
          </a:p>
          <a:p>
            <a:pPr algn="just" eaLnBrk="1" hangingPunct="1">
              <a:lnSpc>
                <a:spcPct val="90000"/>
              </a:lnSpc>
            </a:pPr>
            <a:endParaRPr lang="it-IT" altLang="it-IT" sz="2000" dirty="0">
              <a:latin typeface="+mn-lt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it-IT" altLang="it-IT" sz="2000" dirty="0" err="1" smtClean="0">
                <a:latin typeface="+mn-lt"/>
              </a:rPr>
              <a:t>struct</a:t>
            </a:r>
            <a:r>
              <a:rPr lang="it-IT" altLang="it-IT" sz="2000" dirty="0" smtClean="0">
                <a:latin typeface="+mn-lt"/>
              </a:rPr>
              <a:t> </a:t>
            </a:r>
            <a:r>
              <a:rPr lang="it-IT" altLang="it-IT" sz="2000" dirty="0" err="1" smtClean="0">
                <a:latin typeface="+mn-lt"/>
              </a:rPr>
              <a:t>node</a:t>
            </a:r>
            <a:r>
              <a:rPr lang="it-IT" altLang="it-IT" sz="2000" dirty="0" smtClean="0">
                <a:latin typeface="+mn-lt"/>
              </a:rPr>
              <a:t> {</a:t>
            </a:r>
          </a:p>
          <a:p>
            <a:pPr algn="just" eaLnBrk="1" hangingPunct="1">
              <a:lnSpc>
                <a:spcPct val="90000"/>
              </a:lnSpc>
            </a:pPr>
            <a:r>
              <a:rPr lang="it-IT" altLang="it-IT" sz="2000" dirty="0">
                <a:latin typeface="+mn-lt"/>
              </a:rPr>
              <a:t> </a:t>
            </a:r>
            <a:r>
              <a:rPr lang="it-IT" altLang="it-IT" sz="2000" dirty="0" smtClean="0">
                <a:latin typeface="+mn-lt"/>
              </a:rPr>
              <a:t>  item </a:t>
            </a:r>
            <a:r>
              <a:rPr lang="it-IT" altLang="it-IT" sz="2000" dirty="0" err="1" smtClean="0">
                <a:latin typeface="+mn-lt"/>
              </a:rPr>
              <a:t>value</a:t>
            </a:r>
            <a:r>
              <a:rPr lang="it-IT" altLang="it-IT" sz="2000" dirty="0" smtClean="0">
                <a:latin typeface="+mn-lt"/>
              </a:rPr>
              <a:t>;</a:t>
            </a:r>
          </a:p>
          <a:p>
            <a:pPr algn="just" eaLnBrk="1" hangingPunct="1">
              <a:lnSpc>
                <a:spcPct val="90000"/>
              </a:lnSpc>
            </a:pPr>
            <a:r>
              <a:rPr lang="it-IT" altLang="it-IT" sz="2000" dirty="0">
                <a:latin typeface="+mn-lt"/>
              </a:rPr>
              <a:t> </a:t>
            </a:r>
            <a:r>
              <a:rPr lang="it-IT" altLang="it-IT" sz="2000" dirty="0" smtClean="0">
                <a:latin typeface="+mn-lt"/>
              </a:rPr>
              <a:t>  </a:t>
            </a:r>
            <a:r>
              <a:rPr lang="it-IT" altLang="it-IT" sz="2000" dirty="0" err="1" smtClean="0">
                <a:latin typeface="+mn-lt"/>
              </a:rPr>
              <a:t>struct</a:t>
            </a:r>
            <a:r>
              <a:rPr lang="it-IT" altLang="it-IT" sz="2000" dirty="0" smtClean="0">
                <a:latin typeface="+mn-lt"/>
              </a:rPr>
              <a:t> </a:t>
            </a:r>
            <a:r>
              <a:rPr lang="it-IT" altLang="it-IT" sz="2000" dirty="0" err="1" smtClean="0">
                <a:latin typeface="+mn-lt"/>
              </a:rPr>
              <a:t>node</a:t>
            </a:r>
            <a:r>
              <a:rPr lang="it-IT" altLang="it-IT" sz="2000" dirty="0" smtClean="0">
                <a:latin typeface="+mn-lt"/>
              </a:rPr>
              <a:t> *</a:t>
            </a:r>
            <a:r>
              <a:rPr lang="it-IT" altLang="it-IT" sz="2000" dirty="0" err="1" smtClean="0">
                <a:latin typeface="+mn-lt"/>
              </a:rPr>
              <a:t>next</a:t>
            </a:r>
            <a:r>
              <a:rPr lang="it-IT" altLang="it-IT" sz="2000" dirty="0" smtClean="0">
                <a:latin typeface="+mn-lt"/>
              </a:rPr>
              <a:t>;</a:t>
            </a:r>
          </a:p>
          <a:p>
            <a:pPr algn="just" eaLnBrk="1" hangingPunct="1">
              <a:lnSpc>
                <a:spcPct val="90000"/>
              </a:lnSpc>
            </a:pPr>
            <a:r>
              <a:rPr lang="it-IT" altLang="it-IT" sz="2000" dirty="0" smtClean="0">
                <a:latin typeface="+mn-lt"/>
              </a:rPr>
              <a:t>};</a:t>
            </a:r>
            <a:endParaRPr lang="it-IT" altLang="it-IT" sz="2000" dirty="0">
              <a:latin typeface="+mn-lt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983672" y="978895"/>
            <a:ext cx="6927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1939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19099" y="190790"/>
            <a:ext cx="8520113" cy="1083830"/>
          </a:xfrm>
        </p:spPr>
        <p:txBody>
          <a:bodyPr/>
          <a:lstStyle/>
          <a:p>
            <a:r>
              <a:rPr lang="it-IT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La lista vuota</a:t>
            </a:r>
            <a:endParaRPr lang="en-US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193965" y="2593456"/>
            <a:ext cx="8745248" cy="37487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it-IT" altLang="it-IT" dirty="0" smtClean="0">
                <a:latin typeface="+mn-lt"/>
              </a:rPr>
              <a:t>list </a:t>
            </a:r>
            <a:r>
              <a:rPr lang="it-IT" altLang="it-IT" dirty="0" err="1" smtClean="0">
                <a:latin typeface="+mn-lt"/>
              </a:rPr>
              <a:t>newList</a:t>
            </a:r>
            <a:r>
              <a:rPr lang="it-IT" altLang="it-IT" dirty="0" smtClean="0">
                <a:latin typeface="+mn-lt"/>
              </a:rPr>
              <a:t>(</a:t>
            </a:r>
            <a:r>
              <a:rPr lang="it-IT" altLang="it-IT" dirty="0" err="1" smtClean="0">
                <a:latin typeface="+mn-lt"/>
              </a:rPr>
              <a:t>void</a:t>
            </a:r>
            <a:r>
              <a:rPr lang="it-IT" altLang="it-IT" dirty="0">
                <a:latin typeface="+mn-lt"/>
              </a:rPr>
              <a:t>) </a:t>
            </a:r>
            <a:endParaRPr lang="it-IT" altLang="it-IT" dirty="0" smtClean="0">
              <a:latin typeface="+mn-lt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it-IT" altLang="it-IT" dirty="0" smtClean="0">
                <a:latin typeface="+mn-lt"/>
              </a:rPr>
              <a:t>{</a:t>
            </a:r>
          </a:p>
          <a:p>
            <a:pPr algn="just" eaLnBrk="1" hangingPunct="1">
              <a:lnSpc>
                <a:spcPct val="90000"/>
              </a:lnSpc>
            </a:pPr>
            <a:r>
              <a:rPr lang="it-IT" altLang="it-IT" dirty="0">
                <a:latin typeface="+mn-lt"/>
              </a:rPr>
              <a:t> </a:t>
            </a:r>
            <a:r>
              <a:rPr lang="it-IT" altLang="it-IT" dirty="0" smtClean="0">
                <a:latin typeface="+mn-lt"/>
              </a:rPr>
              <a:t>    </a:t>
            </a:r>
            <a:r>
              <a:rPr lang="it-IT" altLang="it-IT" dirty="0" err="1" smtClean="0">
                <a:latin typeface="+mn-lt"/>
              </a:rPr>
              <a:t>struct</a:t>
            </a:r>
            <a:r>
              <a:rPr lang="it-IT" altLang="it-IT" dirty="0">
                <a:latin typeface="+mn-lt"/>
              </a:rPr>
              <a:t> </a:t>
            </a:r>
            <a:r>
              <a:rPr lang="it-IT" altLang="it-IT" dirty="0" err="1" smtClean="0">
                <a:latin typeface="+mn-lt"/>
              </a:rPr>
              <a:t>c_list</a:t>
            </a:r>
            <a:r>
              <a:rPr lang="it-IT" altLang="it-IT" dirty="0" smtClean="0">
                <a:latin typeface="+mn-lt"/>
              </a:rPr>
              <a:t> *l;</a:t>
            </a:r>
            <a:endParaRPr lang="it-IT" altLang="it-IT" dirty="0">
              <a:latin typeface="+mn-lt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it-IT" altLang="it-IT" dirty="0">
                <a:latin typeface="+mn-lt"/>
              </a:rPr>
              <a:t>     </a:t>
            </a:r>
            <a:r>
              <a:rPr lang="it-IT" altLang="it-IT" dirty="0" smtClean="0">
                <a:latin typeface="+mn-lt"/>
              </a:rPr>
              <a:t>l </a:t>
            </a:r>
            <a:r>
              <a:rPr lang="it-IT" altLang="it-IT" dirty="0">
                <a:latin typeface="+mn-lt"/>
              </a:rPr>
              <a:t>= </a:t>
            </a:r>
            <a:r>
              <a:rPr lang="it-IT" altLang="it-IT" dirty="0" err="1">
                <a:latin typeface="+mn-lt"/>
              </a:rPr>
              <a:t>malloc</a:t>
            </a:r>
            <a:r>
              <a:rPr lang="it-IT" altLang="it-IT" dirty="0">
                <a:latin typeface="+mn-lt"/>
              </a:rPr>
              <a:t> (</a:t>
            </a:r>
            <a:r>
              <a:rPr lang="it-IT" altLang="it-IT" dirty="0" err="1">
                <a:latin typeface="+mn-lt"/>
              </a:rPr>
              <a:t>sizeof</a:t>
            </a:r>
            <a:r>
              <a:rPr lang="it-IT" altLang="it-IT" dirty="0">
                <a:latin typeface="+mn-lt"/>
              </a:rPr>
              <a:t>(</a:t>
            </a:r>
            <a:r>
              <a:rPr lang="it-IT" altLang="it-IT" dirty="0" err="1">
                <a:latin typeface="+mn-lt"/>
              </a:rPr>
              <a:t>struct</a:t>
            </a:r>
            <a:r>
              <a:rPr lang="it-IT" altLang="it-IT" dirty="0">
                <a:latin typeface="+mn-lt"/>
              </a:rPr>
              <a:t> </a:t>
            </a:r>
            <a:r>
              <a:rPr lang="it-IT" altLang="it-IT" dirty="0" err="1" smtClean="0">
                <a:latin typeface="+mn-lt"/>
              </a:rPr>
              <a:t>c_list</a:t>
            </a:r>
            <a:r>
              <a:rPr lang="it-IT" altLang="it-IT" dirty="0" smtClean="0">
                <a:latin typeface="+mn-lt"/>
              </a:rPr>
              <a:t>));</a:t>
            </a:r>
            <a:endParaRPr lang="it-IT" altLang="it-IT" dirty="0">
              <a:latin typeface="+mn-lt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it-IT" altLang="it-IT" dirty="0">
                <a:latin typeface="+mn-lt"/>
              </a:rPr>
              <a:t>     </a:t>
            </a:r>
            <a:r>
              <a:rPr lang="it-IT" altLang="it-IT" dirty="0" err="1" smtClean="0">
                <a:latin typeface="+mn-lt"/>
              </a:rPr>
              <a:t>if</a:t>
            </a:r>
            <a:r>
              <a:rPr lang="it-IT" altLang="it-IT" dirty="0" smtClean="0">
                <a:latin typeface="+mn-lt"/>
              </a:rPr>
              <a:t> (l </a:t>
            </a:r>
            <a:r>
              <a:rPr lang="it-IT" altLang="it-IT" dirty="0">
                <a:latin typeface="+mn-lt"/>
              </a:rPr>
              <a:t>!= NULL) {</a:t>
            </a:r>
          </a:p>
          <a:p>
            <a:pPr algn="just" eaLnBrk="1" hangingPunct="1">
              <a:lnSpc>
                <a:spcPct val="90000"/>
              </a:lnSpc>
            </a:pPr>
            <a:r>
              <a:rPr lang="it-IT" altLang="it-IT" dirty="0">
                <a:latin typeface="+mn-lt"/>
              </a:rPr>
              <a:t>     	</a:t>
            </a:r>
            <a:r>
              <a:rPr lang="it-IT" altLang="it-IT" dirty="0" smtClean="0">
                <a:latin typeface="+mn-lt"/>
              </a:rPr>
              <a:t>l-&gt;first </a:t>
            </a:r>
            <a:r>
              <a:rPr lang="it-IT" altLang="it-IT" dirty="0">
                <a:latin typeface="+mn-lt"/>
              </a:rPr>
              <a:t>= </a:t>
            </a:r>
            <a:r>
              <a:rPr lang="it-IT" altLang="it-IT" dirty="0" smtClean="0">
                <a:latin typeface="+mn-lt"/>
              </a:rPr>
              <a:t>NULL;</a:t>
            </a:r>
            <a:endParaRPr lang="it-IT" altLang="it-IT" dirty="0">
              <a:latin typeface="+mn-lt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it-IT" altLang="it-IT" dirty="0">
                <a:latin typeface="+mn-lt"/>
              </a:rPr>
              <a:t>      	</a:t>
            </a:r>
            <a:r>
              <a:rPr lang="it-IT" altLang="it-IT" dirty="0" smtClean="0">
                <a:latin typeface="+mn-lt"/>
              </a:rPr>
              <a:t>l-&gt;</a:t>
            </a:r>
            <a:r>
              <a:rPr lang="it-IT" altLang="it-IT" dirty="0" err="1" smtClean="0">
                <a:latin typeface="+mn-lt"/>
              </a:rPr>
              <a:t>size</a:t>
            </a:r>
            <a:r>
              <a:rPr lang="it-IT" altLang="it-IT" dirty="0" smtClean="0">
                <a:latin typeface="+mn-lt"/>
              </a:rPr>
              <a:t> </a:t>
            </a:r>
            <a:r>
              <a:rPr lang="it-IT" altLang="it-IT" dirty="0">
                <a:latin typeface="+mn-lt"/>
              </a:rPr>
              <a:t>= </a:t>
            </a:r>
            <a:r>
              <a:rPr lang="it-IT" altLang="it-IT" dirty="0" smtClean="0">
                <a:latin typeface="+mn-lt"/>
              </a:rPr>
              <a:t>0;</a:t>
            </a:r>
          </a:p>
          <a:p>
            <a:pPr algn="just" eaLnBrk="1" hangingPunct="1">
              <a:lnSpc>
                <a:spcPct val="90000"/>
              </a:lnSpc>
            </a:pPr>
            <a:r>
              <a:rPr lang="it-IT" altLang="it-IT" dirty="0">
                <a:latin typeface="+mn-lt"/>
              </a:rPr>
              <a:t> </a:t>
            </a:r>
            <a:r>
              <a:rPr lang="it-IT" altLang="it-IT" dirty="0" smtClean="0">
                <a:latin typeface="+mn-lt"/>
              </a:rPr>
              <a:t>         }</a:t>
            </a:r>
            <a:endParaRPr lang="it-IT" altLang="it-IT" dirty="0">
              <a:latin typeface="+mn-lt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it-IT" altLang="it-IT" dirty="0">
                <a:latin typeface="+mn-lt"/>
              </a:rPr>
              <a:t>      </a:t>
            </a:r>
            <a:r>
              <a:rPr lang="it-IT" altLang="it-IT" dirty="0" err="1">
                <a:latin typeface="+mn-lt"/>
              </a:rPr>
              <a:t>return</a:t>
            </a:r>
            <a:r>
              <a:rPr lang="it-IT" altLang="it-IT" dirty="0">
                <a:latin typeface="+mn-lt"/>
              </a:rPr>
              <a:t> l</a:t>
            </a:r>
            <a:r>
              <a:rPr lang="it-IT" altLang="it-IT" dirty="0" smtClean="0">
                <a:latin typeface="+mn-lt"/>
              </a:rPr>
              <a:t>;   </a:t>
            </a:r>
          </a:p>
          <a:p>
            <a:pPr algn="just" eaLnBrk="1" hangingPunct="1">
              <a:lnSpc>
                <a:spcPct val="90000"/>
              </a:lnSpc>
            </a:pPr>
            <a:r>
              <a:rPr lang="it-IT" altLang="it-IT" dirty="0" smtClean="0">
                <a:solidFill>
                  <a:srgbClr val="FF0000"/>
                </a:solidFill>
                <a:latin typeface="+mn-lt"/>
              </a:rPr>
              <a:t>// il programma client dovrà controllare che il risultato non sia NULL  </a:t>
            </a:r>
          </a:p>
          <a:p>
            <a:pPr algn="just" eaLnBrk="1" hangingPunct="1">
              <a:lnSpc>
                <a:spcPct val="90000"/>
              </a:lnSpc>
            </a:pPr>
            <a:r>
              <a:rPr lang="it-IT" altLang="it-IT" dirty="0" smtClean="0">
                <a:latin typeface="+mn-lt"/>
              </a:rPr>
              <a:t>}</a:t>
            </a:r>
            <a:endParaRPr lang="it-IT" altLang="it-IT" dirty="0">
              <a:latin typeface="+mn-lt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185985" y="1700645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1497711" y="1700645"/>
            <a:ext cx="685801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0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>
            <a:off x="784831" y="1534393"/>
            <a:ext cx="387300" cy="2493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 flipV="1">
            <a:off x="1272576" y="178723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3436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19099" y="190790"/>
            <a:ext cx="8520113" cy="1083830"/>
          </a:xfrm>
        </p:spPr>
        <p:txBody>
          <a:bodyPr/>
          <a:lstStyle/>
          <a:p>
            <a:r>
              <a:rPr lang="it-IT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La soluzione</a:t>
            </a:r>
            <a:endParaRPr lang="en-US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95381" y="1274620"/>
            <a:ext cx="8587621" cy="3318168"/>
          </a:xfrm>
        </p:spPr>
        <p:txBody>
          <a:bodyPr/>
          <a:lstStyle/>
          <a:p>
            <a:r>
              <a:rPr lang="is-IS" altLang="it-IT" sz="2800" dirty="0" smtClean="0">
                <a:ea typeface="MS PGothic" charset="-128"/>
              </a:rPr>
              <a:t>In questo modo i nostri operatori di inserimento e rimozione saranno:</a:t>
            </a:r>
          </a:p>
          <a:p>
            <a:pPr lvl="1"/>
            <a:r>
              <a:rPr lang="it-IT" altLang="it-IT" sz="2400" dirty="0" err="1" smtClean="0">
                <a:ea typeface="MS PGothic" charset="-128"/>
              </a:rPr>
              <a:t>int</a:t>
            </a:r>
            <a:r>
              <a:rPr lang="it-IT" altLang="it-IT" sz="2400" dirty="0" smtClean="0">
                <a:ea typeface="MS PGothic" charset="-128"/>
              </a:rPr>
              <a:t> </a:t>
            </a:r>
            <a:r>
              <a:rPr lang="it-IT" altLang="it-IT" sz="2400" dirty="0" err="1" smtClean="0">
                <a:ea typeface="MS PGothic" charset="-128"/>
              </a:rPr>
              <a:t>insertList</a:t>
            </a:r>
            <a:r>
              <a:rPr lang="it-IT" altLang="it-IT" sz="2400" dirty="0" smtClean="0">
                <a:ea typeface="MS PGothic" charset="-128"/>
              </a:rPr>
              <a:t>(list l</a:t>
            </a:r>
            <a:r>
              <a:rPr lang="it-IT" altLang="it-IT" sz="2400" dirty="0">
                <a:ea typeface="MS PGothic" charset="-128"/>
              </a:rPr>
              <a:t>, </a:t>
            </a:r>
            <a:r>
              <a:rPr lang="it-IT" altLang="it-IT" sz="2400" dirty="0" err="1">
                <a:ea typeface="MS PGothic" charset="-128"/>
              </a:rPr>
              <a:t>int</a:t>
            </a:r>
            <a:r>
              <a:rPr lang="it-IT" altLang="it-IT" sz="2400" dirty="0">
                <a:ea typeface="MS PGothic" charset="-128"/>
              </a:rPr>
              <a:t> </a:t>
            </a:r>
            <a:r>
              <a:rPr lang="it-IT" altLang="it-IT" sz="2400" dirty="0" err="1">
                <a:ea typeface="MS PGothic" charset="-128"/>
              </a:rPr>
              <a:t>pos</a:t>
            </a:r>
            <a:r>
              <a:rPr lang="it-IT" altLang="it-IT" sz="2400" dirty="0">
                <a:ea typeface="MS PGothic" charset="-128"/>
              </a:rPr>
              <a:t>, item val)</a:t>
            </a:r>
          </a:p>
          <a:p>
            <a:pPr lvl="1"/>
            <a:r>
              <a:rPr lang="it-IT" altLang="it-IT" sz="2400" dirty="0" err="1" smtClean="0">
                <a:ea typeface="MS PGothic" charset="-128"/>
              </a:rPr>
              <a:t>int</a:t>
            </a:r>
            <a:r>
              <a:rPr lang="it-IT" altLang="it-IT" sz="2400" dirty="0" smtClean="0">
                <a:ea typeface="MS PGothic" charset="-128"/>
              </a:rPr>
              <a:t> </a:t>
            </a:r>
            <a:r>
              <a:rPr lang="it-IT" altLang="it-IT" sz="2400" dirty="0" err="1" smtClean="0">
                <a:ea typeface="MS PGothic" charset="-128"/>
              </a:rPr>
              <a:t>removeList</a:t>
            </a:r>
            <a:r>
              <a:rPr lang="it-IT" altLang="it-IT" sz="2400" dirty="0" smtClean="0">
                <a:ea typeface="MS PGothic" charset="-128"/>
              </a:rPr>
              <a:t>(list l</a:t>
            </a:r>
            <a:r>
              <a:rPr lang="it-IT" altLang="it-IT" sz="2400" dirty="0">
                <a:ea typeface="MS PGothic" charset="-128"/>
              </a:rPr>
              <a:t>, </a:t>
            </a:r>
            <a:r>
              <a:rPr lang="it-IT" altLang="it-IT" sz="2400" dirty="0" err="1">
                <a:ea typeface="MS PGothic" charset="-128"/>
              </a:rPr>
              <a:t>int</a:t>
            </a:r>
            <a:r>
              <a:rPr lang="it-IT" altLang="it-IT" sz="2400" dirty="0">
                <a:ea typeface="MS PGothic" charset="-128"/>
              </a:rPr>
              <a:t> </a:t>
            </a:r>
            <a:r>
              <a:rPr lang="it-IT" altLang="it-IT" sz="2400" dirty="0" err="1">
                <a:ea typeface="MS PGothic" charset="-128"/>
              </a:rPr>
              <a:t>pos</a:t>
            </a:r>
            <a:r>
              <a:rPr lang="it-IT" altLang="it-IT" sz="2400" dirty="0" smtClean="0">
                <a:ea typeface="MS PGothic" charset="-128"/>
              </a:rPr>
              <a:t>)</a:t>
            </a:r>
          </a:p>
          <a:p>
            <a:pPr lvl="1"/>
            <a:r>
              <a:rPr lang="it-IT" altLang="it-IT" sz="2400" dirty="0" smtClean="0">
                <a:ea typeface="MS PGothic" charset="-128"/>
              </a:rPr>
              <a:t>Progettiamo i due operatori in modo che restituiscano un intero: 1 se l’operazione è andata a buon fine e 0 altrimenti</a:t>
            </a:r>
          </a:p>
          <a:p>
            <a:r>
              <a:rPr lang="it-IT" altLang="it-IT" sz="2800" dirty="0" smtClean="0">
                <a:ea typeface="MS PGothic" charset="-128"/>
              </a:rPr>
              <a:t>Si va a modificare la lista collegata </a:t>
            </a:r>
            <a:r>
              <a:rPr lang="is-IS" altLang="it-IT" sz="2800" dirty="0" smtClean="0">
                <a:ea typeface="MS PGothic" charset="-128"/>
              </a:rPr>
              <a:t>puntata da l-&gt;first</a:t>
            </a:r>
          </a:p>
          <a:p>
            <a:pPr lvl="1"/>
            <a:r>
              <a:rPr lang="it-IT" altLang="it-IT" sz="2400" dirty="0" smtClean="0">
                <a:ea typeface="MS PGothic" charset="-128"/>
              </a:rPr>
              <a:t>E</a:t>
            </a:r>
            <a:r>
              <a:rPr lang="is-IS" altLang="it-IT" sz="2400" dirty="0" smtClean="0">
                <a:ea typeface="MS PGothic" charset="-128"/>
              </a:rPr>
              <a:t>sempio insert ...</a:t>
            </a:r>
          </a:p>
          <a:p>
            <a:endParaRPr lang="is-IS" altLang="it-IT" sz="2800" dirty="0" smtClean="0">
              <a:ea typeface="MS PGothic" charset="-128"/>
            </a:endParaRPr>
          </a:p>
        </p:txBody>
      </p:sp>
      <p:grpSp>
        <p:nvGrpSpPr>
          <p:cNvPr id="2" name="Gruppo 1"/>
          <p:cNvGrpSpPr/>
          <p:nvPr/>
        </p:nvGrpSpPr>
        <p:grpSpPr>
          <a:xfrm>
            <a:off x="498993" y="5123463"/>
            <a:ext cx="8294239" cy="1217615"/>
            <a:chOff x="498993" y="5123463"/>
            <a:chExt cx="8294239" cy="1217615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1478032" y="6036278"/>
              <a:ext cx="838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3535432" y="6036278"/>
              <a:ext cx="838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5592832" y="6036278"/>
              <a:ext cx="838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7650232" y="6036278"/>
              <a:ext cx="8382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auto">
            <a:xfrm>
              <a:off x="2316232" y="6036278"/>
              <a:ext cx="3048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4" name="Rectangle 9"/>
            <p:cNvSpPr>
              <a:spLocks noChangeArrowheads="1"/>
            </p:cNvSpPr>
            <p:nvPr/>
          </p:nvSpPr>
          <p:spPr bwMode="auto">
            <a:xfrm>
              <a:off x="4373632" y="6036278"/>
              <a:ext cx="3048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6431032" y="6036278"/>
              <a:ext cx="3048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6" name="Rectangle 11"/>
            <p:cNvSpPr>
              <a:spLocks noChangeArrowheads="1"/>
            </p:cNvSpPr>
            <p:nvPr/>
          </p:nvSpPr>
          <p:spPr bwMode="auto">
            <a:xfrm>
              <a:off x="8488432" y="6036278"/>
              <a:ext cx="3048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2468632" y="6188678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4526032" y="6188678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6583432" y="6188678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 flipV="1">
              <a:off x="8564632" y="6112478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748374" y="5525245"/>
              <a:ext cx="304800" cy="3048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2" name="Rectangle 8"/>
            <p:cNvSpPr>
              <a:spLocks noChangeArrowheads="1"/>
            </p:cNvSpPr>
            <p:nvPr/>
          </p:nvSpPr>
          <p:spPr bwMode="auto">
            <a:xfrm>
              <a:off x="1060100" y="5525245"/>
              <a:ext cx="685801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it-IT" dirty="0" smtClean="0">
                  <a:solidFill>
                    <a:schemeClr val="bg1"/>
                  </a:solidFill>
                </a:rPr>
                <a:t>4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498993" y="5123463"/>
              <a:ext cx="249381" cy="3636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8" name="Figura a mano libera 17"/>
            <p:cNvSpPr/>
            <p:nvPr/>
          </p:nvSpPr>
          <p:spPr>
            <a:xfrm>
              <a:off x="847450" y="5757593"/>
              <a:ext cx="607506" cy="457200"/>
            </a:xfrm>
            <a:custGeom>
              <a:avLst/>
              <a:gdLst>
                <a:gd name="connsiteX0" fmla="*/ 53325 w 607506"/>
                <a:gd name="connsiteY0" fmla="*/ 0 h 457200"/>
                <a:gd name="connsiteX1" fmla="*/ 53325 w 607506"/>
                <a:gd name="connsiteY1" fmla="*/ 374073 h 457200"/>
                <a:gd name="connsiteX2" fmla="*/ 607506 w 607506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7506" h="457200">
                  <a:moveTo>
                    <a:pt x="53325" y="0"/>
                  </a:moveTo>
                  <a:cubicBezTo>
                    <a:pt x="7143" y="148936"/>
                    <a:pt x="-39038" y="297873"/>
                    <a:pt x="53325" y="374073"/>
                  </a:cubicBezTo>
                  <a:cubicBezTo>
                    <a:pt x="145688" y="450273"/>
                    <a:pt x="607506" y="457200"/>
                    <a:pt x="607506" y="457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>
                <a:solidFill>
                  <a:schemeClr val="tx1"/>
                </a:solidFill>
                <a:latin typeface="Times New Roman" charset="0"/>
                <a:ea typeface="MS PGothic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720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199" y="85725"/>
            <a:ext cx="8520113" cy="1355148"/>
          </a:xfrm>
        </p:spPr>
        <p:txBody>
          <a:bodyPr/>
          <a:lstStyle/>
          <a:p>
            <a:r>
              <a:rPr lang="en-US" altLang="it-IT" sz="4000" b="1" dirty="0" err="1">
                <a:solidFill>
                  <a:srgbClr val="0070C0"/>
                </a:solidFill>
                <a:latin typeface="Arial" charset="0"/>
                <a:ea typeface="MS PGothic" charset="-128"/>
              </a:rPr>
              <a:t>Realizzazione</a:t>
            </a:r>
            <a:r>
              <a:rPr lang="en-US" altLang="it-IT" sz="4000" b="1" dirty="0">
                <a:solidFill>
                  <a:srgbClr val="0070C0"/>
                </a:solidFill>
                <a:latin typeface="Arial" charset="0"/>
                <a:ea typeface="MS PGothic" charset="-128"/>
              </a:rPr>
              <a:t> di </a:t>
            </a:r>
            <a:r>
              <a:rPr lang="en-US" altLang="it-IT" sz="4000" b="1" dirty="0" err="1">
                <a:solidFill>
                  <a:srgbClr val="0070C0"/>
                </a:solidFill>
                <a:latin typeface="Arial" charset="0"/>
                <a:ea typeface="MS PGothic" charset="-128"/>
              </a:rPr>
              <a:t>operatori</a:t>
            </a:r>
            <a:r>
              <a:rPr lang="en-US" altLang="it-IT" sz="4000" b="1" dirty="0">
                <a:solidFill>
                  <a:srgbClr val="0070C0"/>
                </a:solidFill>
                <a:latin typeface="Arial" charset="0"/>
                <a:ea typeface="MS PGothic" charset="-128"/>
              </a:rPr>
              <a:t> di </a:t>
            </a:r>
            <a:r>
              <a:rPr lang="en-US" altLang="it-IT" sz="4000" b="1" dirty="0" err="1">
                <a:solidFill>
                  <a:srgbClr val="0070C0"/>
                </a:solidFill>
                <a:latin typeface="Arial" charset="0"/>
                <a:ea typeface="MS PGothic" charset="-128"/>
              </a:rPr>
              <a:t>inserimento</a:t>
            </a:r>
            <a:r>
              <a:rPr lang="en-US" altLang="it-IT" sz="4000" b="1" dirty="0">
                <a:solidFill>
                  <a:srgbClr val="0070C0"/>
                </a:solidFill>
                <a:latin typeface="Arial" charset="0"/>
                <a:ea typeface="MS PGothic" charset="-128"/>
              </a:rPr>
              <a:t>/</a:t>
            </a:r>
            <a:r>
              <a:rPr lang="en-US" altLang="it-IT" sz="4000" b="1" dirty="0" err="1">
                <a:solidFill>
                  <a:srgbClr val="0070C0"/>
                </a:solidFill>
                <a:latin typeface="Arial" charset="0"/>
                <a:ea typeface="MS PGothic" charset="-128"/>
              </a:rPr>
              <a:t>rimozione</a:t>
            </a:r>
            <a:endParaRPr lang="en-US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41313" y="1607127"/>
            <a:ext cx="8636000" cy="4017818"/>
          </a:xfrm>
        </p:spPr>
        <p:txBody>
          <a:bodyPr/>
          <a:lstStyle/>
          <a:p>
            <a:r>
              <a:rPr lang="en-US" altLang="it-IT" sz="2800" dirty="0" err="1" smtClean="0">
                <a:ea typeface="MS PGothic" charset="-128"/>
              </a:rPr>
              <a:t>Una</a:t>
            </a:r>
            <a:r>
              <a:rPr lang="en-US" altLang="it-IT" sz="2800" dirty="0" smtClean="0">
                <a:ea typeface="MS PGothic" charset="-128"/>
              </a:rPr>
              <a:t> prima idea per </a:t>
            </a:r>
            <a:r>
              <a:rPr lang="en-US" altLang="it-IT" sz="2800" dirty="0" err="1" smtClean="0">
                <a:ea typeface="MS PGothic" charset="-128"/>
              </a:rPr>
              <a:t>implementare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solidFill>
                  <a:srgbClr val="C00000"/>
                </a:solidFill>
                <a:ea typeface="MS PGothic" charset="-128"/>
              </a:rPr>
              <a:t>insertList</a:t>
            </a:r>
            <a:r>
              <a:rPr lang="en-US" altLang="it-IT" sz="2800" dirty="0" smtClean="0">
                <a:solidFill>
                  <a:srgbClr val="C00000"/>
                </a:solidFill>
                <a:ea typeface="MS PGothic" charset="-128"/>
              </a:rPr>
              <a:t>(l, </a:t>
            </a:r>
            <a:r>
              <a:rPr lang="en-US" altLang="it-IT" sz="2800" dirty="0" err="1" smtClean="0">
                <a:solidFill>
                  <a:srgbClr val="C00000"/>
                </a:solidFill>
                <a:ea typeface="MS PGothic" charset="-128"/>
              </a:rPr>
              <a:t>pos</a:t>
            </a:r>
            <a:r>
              <a:rPr lang="en-US" altLang="it-IT" sz="2800" dirty="0" smtClean="0">
                <a:solidFill>
                  <a:srgbClr val="C00000"/>
                </a:solidFill>
                <a:ea typeface="MS PGothic" charset="-128"/>
              </a:rPr>
              <a:t>, </a:t>
            </a:r>
            <a:r>
              <a:rPr lang="en-US" altLang="it-IT" sz="2800" dirty="0" err="1" smtClean="0">
                <a:solidFill>
                  <a:srgbClr val="C00000"/>
                </a:solidFill>
                <a:ea typeface="MS PGothic" charset="-128"/>
              </a:rPr>
              <a:t>val</a:t>
            </a:r>
            <a:r>
              <a:rPr lang="en-US" altLang="it-IT" sz="2800" dirty="0" smtClean="0">
                <a:solidFill>
                  <a:srgbClr val="C00000"/>
                </a:solidFill>
                <a:ea typeface="MS PGothic" charset="-128"/>
              </a:rPr>
              <a:t>)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potrebbe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en-US" altLang="it-IT" sz="2800" dirty="0" err="1" smtClean="0">
                <a:ea typeface="MS PGothic" charset="-128"/>
              </a:rPr>
              <a:t>essere</a:t>
            </a:r>
            <a:r>
              <a:rPr lang="en-US" altLang="it-IT" sz="2800" dirty="0" smtClean="0">
                <a:ea typeface="MS PGothic" charset="-128"/>
              </a:rPr>
              <a:t> </a:t>
            </a:r>
            <a:r>
              <a:rPr lang="it-IT" altLang="it-IT" sz="2800" dirty="0" smtClean="0">
                <a:ea typeface="MS PGothic" charset="-128"/>
              </a:rPr>
              <a:t>la seguente:</a:t>
            </a:r>
            <a:endParaRPr lang="is-IS" altLang="it-IT" sz="2800" dirty="0" smtClean="0">
              <a:ea typeface="MS PGothic" charset="-128"/>
            </a:endParaRPr>
          </a:p>
          <a:p>
            <a:pPr lvl="1"/>
            <a:r>
              <a:rPr lang="is-IS" altLang="it-IT" sz="2400" dirty="0" smtClean="0">
                <a:ea typeface="MS PGothic" charset="-128"/>
              </a:rPr>
              <a:t>Scorriamo la lista </a:t>
            </a:r>
            <a:r>
              <a:rPr lang="is-IS" altLang="it-IT" sz="2400" dirty="0" smtClean="0">
                <a:solidFill>
                  <a:srgbClr val="C00000"/>
                </a:solidFill>
                <a:ea typeface="MS PGothic" charset="-128"/>
              </a:rPr>
              <a:t>l</a:t>
            </a:r>
            <a:r>
              <a:rPr lang="is-IS" altLang="it-IT" sz="2400" dirty="0" smtClean="0">
                <a:ea typeface="MS PGothic" charset="-128"/>
              </a:rPr>
              <a:t> e inseriamo (usando consList) in una lista di appoggio tutti gli elementi della lista </a:t>
            </a:r>
            <a:r>
              <a:rPr lang="is-IS" altLang="it-IT" sz="2400" dirty="0" smtClean="0">
                <a:solidFill>
                  <a:srgbClr val="C00000"/>
                </a:solidFill>
                <a:ea typeface="MS PGothic" charset="-128"/>
              </a:rPr>
              <a:t>l</a:t>
            </a:r>
            <a:r>
              <a:rPr lang="is-IS" altLang="it-IT" sz="2400" dirty="0" smtClean="0">
                <a:ea typeface="MS PGothic" charset="-128"/>
              </a:rPr>
              <a:t> di input che precedono la posizione </a:t>
            </a:r>
            <a:r>
              <a:rPr lang="is-IS" altLang="it-IT" sz="2400" dirty="0" smtClean="0">
                <a:solidFill>
                  <a:srgbClr val="C00000"/>
                </a:solidFill>
                <a:ea typeface="MS PGothic" charset="-128"/>
              </a:rPr>
              <a:t>pos</a:t>
            </a:r>
            <a:r>
              <a:rPr lang="is-IS" altLang="it-IT" sz="2400" dirty="0" smtClean="0">
                <a:ea typeface="MS PGothic" charset="-128"/>
              </a:rPr>
              <a:t> in cui inserire l’elemento </a:t>
            </a:r>
            <a:r>
              <a:rPr lang="is-IS" altLang="it-IT" sz="2400" dirty="0" smtClean="0">
                <a:solidFill>
                  <a:srgbClr val="C00000"/>
                </a:solidFill>
                <a:ea typeface="MS PGothic" charset="-128"/>
              </a:rPr>
              <a:t>val</a:t>
            </a:r>
          </a:p>
          <a:p>
            <a:pPr lvl="1"/>
            <a:r>
              <a:rPr lang="is-IS" altLang="it-IT" sz="2400" dirty="0" smtClean="0">
                <a:ea typeface="MS PGothic" charset="-128"/>
              </a:rPr>
              <a:t>Inseriamo l’elemento </a:t>
            </a:r>
            <a:r>
              <a:rPr lang="is-IS" altLang="it-IT" sz="2400" dirty="0" smtClean="0">
                <a:solidFill>
                  <a:srgbClr val="C00000"/>
                </a:solidFill>
                <a:ea typeface="MS PGothic" charset="-128"/>
              </a:rPr>
              <a:t>val</a:t>
            </a:r>
            <a:r>
              <a:rPr lang="is-IS" altLang="it-IT" sz="2400" dirty="0" smtClean="0">
                <a:ea typeface="MS PGothic" charset="-128"/>
              </a:rPr>
              <a:t> nella lista di appoggio</a:t>
            </a:r>
          </a:p>
          <a:p>
            <a:pPr lvl="1"/>
            <a:r>
              <a:rPr lang="it-IT" altLang="it-IT" sz="2400" dirty="0" smtClean="0">
                <a:ea typeface="MS PGothic" charset="-128"/>
              </a:rPr>
              <a:t>I</a:t>
            </a:r>
            <a:r>
              <a:rPr lang="is-IS" altLang="it-IT" sz="2400" dirty="0" smtClean="0">
                <a:ea typeface="MS PGothic" charset="-128"/>
              </a:rPr>
              <a:t>nseriamo i restanti elementi di </a:t>
            </a:r>
            <a:r>
              <a:rPr lang="is-IS" altLang="it-IT" sz="2400" dirty="0" smtClean="0">
                <a:solidFill>
                  <a:srgbClr val="C00000"/>
                </a:solidFill>
                <a:ea typeface="MS PGothic" charset="-128"/>
              </a:rPr>
              <a:t>l</a:t>
            </a:r>
            <a:r>
              <a:rPr lang="is-IS" altLang="it-IT" sz="2400" dirty="0" smtClean="0">
                <a:ea typeface="MS PGothic" charset="-128"/>
              </a:rPr>
              <a:t> nella lista di appoggio</a:t>
            </a:r>
          </a:p>
          <a:p>
            <a:pPr lvl="1"/>
            <a:r>
              <a:rPr lang="is-IS" altLang="it-IT" sz="2400" dirty="0" smtClean="0">
                <a:ea typeface="MS PGothic" charset="-128"/>
              </a:rPr>
              <a:t>Restituiamo la reverse della lista di appoggio</a:t>
            </a:r>
            <a:endParaRPr lang="is-IS" altLang="it-IT" sz="2400" dirty="0">
              <a:ea typeface="MS PGothic" charset="-128"/>
            </a:endParaRPr>
          </a:p>
          <a:p>
            <a:r>
              <a:rPr lang="it-IT" altLang="it-IT" sz="2800" dirty="0" err="1" smtClean="0">
                <a:ea typeface="MS PGothic" charset="-128"/>
              </a:rPr>
              <a:t>F</a:t>
            </a:r>
            <a:r>
              <a:rPr lang="is-IS" altLang="it-IT" sz="2800" dirty="0" smtClean="0">
                <a:ea typeface="MS PGothic" charset="-128"/>
              </a:rPr>
              <a:t>arlo come esercizio ..</a:t>
            </a:r>
            <a:endParaRPr lang="is-IS" altLang="it-IT" dirty="0" smtClean="0">
              <a:ea typeface="MS PGothic" charset="-128"/>
            </a:endParaRPr>
          </a:p>
          <a:p>
            <a:endParaRPr lang="en-US" altLang="it-IT" sz="2800" dirty="0" smtClean="0">
              <a:ea typeface="MS PGothic" charset="-128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endParaRPr lang="en-US" altLang="it-IT" sz="2400" dirty="0">
              <a:ea typeface="MS PGothic" charset="-128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134964" y="5791199"/>
            <a:ext cx="44459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3200" b="1" i="1" dirty="0" smtClean="0">
                <a:solidFill>
                  <a:srgbClr val="800000"/>
                </a:solidFill>
                <a:latin typeface="+mn-lt"/>
              </a:rPr>
              <a:t>Si può fare di meglio ?</a:t>
            </a:r>
            <a:endParaRPr lang="it-IT" sz="32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7801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19099" y="190790"/>
            <a:ext cx="8520113" cy="1083830"/>
          </a:xfrm>
        </p:spPr>
        <p:txBody>
          <a:bodyPr/>
          <a:lstStyle/>
          <a:p>
            <a:r>
              <a:rPr lang="it-IT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Esempio </a:t>
            </a:r>
            <a:r>
              <a:rPr lang="it-IT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Insert</a:t>
            </a:r>
            <a:endParaRPr lang="en-US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1657912" y="5016951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3715312" y="5016951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5772712" y="5016951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7830112" y="5016951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2496112" y="5016951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4553512" y="5016951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6610912" y="5016951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8668312" y="5016951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2648512" y="5169351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4705912" y="5169351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>
            <a:off x="6763312" y="5169351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V="1">
            <a:off x="8744512" y="5093151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928254" y="4505918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1239980" y="4505918"/>
            <a:ext cx="685801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4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3" name="Line 16"/>
          <p:cNvSpPr>
            <a:spLocks noChangeShapeType="1"/>
          </p:cNvSpPr>
          <p:nvPr/>
        </p:nvSpPr>
        <p:spPr bwMode="auto">
          <a:xfrm>
            <a:off x="678873" y="4104136"/>
            <a:ext cx="249381" cy="3636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" name="Figura a mano libera 17"/>
          <p:cNvSpPr/>
          <p:nvPr/>
        </p:nvSpPr>
        <p:spPr>
          <a:xfrm>
            <a:off x="1027330" y="4738266"/>
            <a:ext cx="607506" cy="457200"/>
          </a:xfrm>
          <a:custGeom>
            <a:avLst/>
            <a:gdLst>
              <a:gd name="connsiteX0" fmla="*/ 53325 w 607506"/>
              <a:gd name="connsiteY0" fmla="*/ 0 h 457200"/>
              <a:gd name="connsiteX1" fmla="*/ 53325 w 607506"/>
              <a:gd name="connsiteY1" fmla="*/ 374073 h 457200"/>
              <a:gd name="connsiteX2" fmla="*/ 607506 w 60750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506" h="457200">
                <a:moveTo>
                  <a:pt x="53325" y="0"/>
                </a:moveTo>
                <a:cubicBezTo>
                  <a:pt x="7143" y="148936"/>
                  <a:pt x="-39038" y="297873"/>
                  <a:pt x="53325" y="374073"/>
                </a:cubicBezTo>
                <a:cubicBezTo>
                  <a:pt x="145688" y="450273"/>
                  <a:pt x="607506" y="457200"/>
                  <a:pt x="607506" y="457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>
              <a:solidFill>
                <a:schemeClr val="tx1"/>
              </a:solidFill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823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19099" y="190790"/>
            <a:ext cx="8520113" cy="1083830"/>
          </a:xfrm>
        </p:spPr>
        <p:txBody>
          <a:bodyPr/>
          <a:lstStyle/>
          <a:p>
            <a:r>
              <a:rPr lang="it-IT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Esempio </a:t>
            </a:r>
            <a:r>
              <a:rPr lang="it-IT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Insert</a:t>
            </a:r>
            <a:endParaRPr lang="en-US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1657912" y="5016951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3715312" y="5016951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5772712" y="5016951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7830112" y="5016951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2496112" y="5016951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4553512" y="5016951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6610912" y="5016951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8668312" y="5016951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2648512" y="5169351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4705912" y="5169351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>
            <a:off x="6763312" y="5169351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V="1">
            <a:off x="8744512" y="5093151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928254" y="4505918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1239980" y="4505918"/>
            <a:ext cx="685801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4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3" name="Line 16"/>
          <p:cNvSpPr>
            <a:spLocks noChangeShapeType="1"/>
          </p:cNvSpPr>
          <p:nvPr/>
        </p:nvSpPr>
        <p:spPr bwMode="auto">
          <a:xfrm>
            <a:off x="678873" y="4104136"/>
            <a:ext cx="249381" cy="3636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" name="Figura a mano libera 17"/>
          <p:cNvSpPr/>
          <p:nvPr/>
        </p:nvSpPr>
        <p:spPr>
          <a:xfrm>
            <a:off x="1027330" y="4738266"/>
            <a:ext cx="607506" cy="457200"/>
          </a:xfrm>
          <a:custGeom>
            <a:avLst/>
            <a:gdLst>
              <a:gd name="connsiteX0" fmla="*/ 53325 w 607506"/>
              <a:gd name="connsiteY0" fmla="*/ 0 h 457200"/>
              <a:gd name="connsiteX1" fmla="*/ 53325 w 607506"/>
              <a:gd name="connsiteY1" fmla="*/ 374073 h 457200"/>
              <a:gd name="connsiteX2" fmla="*/ 607506 w 60750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506" h="457200">
                <a:moveTo>
                  <a:pt x="53325" y="0"/>
                </a:moveTo>
                <a:cubicBezTo>
                  <a:pt x="7143" y="148936"/>
                  <a:pt x="-39038" y="297873"/>
                  <a:pt x="53325" y="374073"/>
                </a:cubicBezTo>
                <a:cubicBezTo>
                  <a:pt x="145688" y="450273"/>
                  <a:pt x="607506" y="457200"/>
                  <a:pt x="607506" y="457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>
              <a:solidFill>
                <a:schemeClr val="tx1"/>
              </a:solidFill>
              <a:latin typeface="Times New Roman" charset="0"/>
              <a:ea typeface="MS PGothic" charset="-128"/>
            </a:endParaRP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4853679" y="6022993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5691879" y="6022993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 flipV="1">
            <a:off x="5848912" y="5399539"/>
            <a:ext cx="147767" cy="7534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3277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19099" y="190790"/>
            <a:ext cx="8520113" cy="1083830"/>
          </a:xfrm>
        </p:spPr>
        <p:txBody>
          <a:bodyPr/>
          <a:lstStyle/>
          <a:p>
            <a:r>
              <a:rPr lang="it-IT" altLang="it-IT" sz="4000" b="1" dirty="0">
                <a:solidFill>
                  <a:srgbClr val="0070C0"/>
                </a:solidFill>
                <a:latin typeface="Arial" charset="0"/>
                <a:ea typeface="MS PGothic" charset="-128"/>
              </a:rPr>
              <a:t>Esempio </a:t>
            </a:r>
            <a:r>
              <a:rPr lang="it-IT" altLang="it-IT" sz="4000" b="1" dirty="0" err="1">
                <a:solidFill>
                  <a:srgbClr val="0070C0"/>
                </a:solidFill>
                <a:latin typeface="Arial" charset="0"/>
                <a:ea typeface="MS PGothic" charset="-128"/>
              </a:rPr>
              <a:t>Insert</a:t>
            </a:r>
            <a:endParaRPr lang="en-US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1657912" y="5016951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3715312" y="5016951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5772712" y="5016951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7830112" y="5016951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2496112" y="5016951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4553512" y="5016951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6610912" y="5016951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8668312" y="5016951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2648512" y="5169351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4705912" y="5169351"/>
            <a:ext cx="304800" cy="8536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>
            <a:off x="6763312" y="5169351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V="1">
            <a:off x="8744512" y="5093151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928254" y="4505918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3" name="Line 16"/>
          <p:cNvSpPr>
            <a:spLocks noChangeShapeType="1"/>
          </p:cNvSpPr>
          <p:nvPr/>
        </p:nvSpPr>
        <p:spPr bwMode="auto">
          <a:xfrm>
            <a:off x="678873" y="4104136"/>
            <a:ext cx="249381" cy="3636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" name="Figura a mano libera 17"/>
          <p:cNvSpPr/>
          <p:nvPr/>
        </p:nvSpPr>
        <p:spPr>
          <a:xfrm>
            <a:off x="1027330" y="4738266"/>
            <a:ext cx="607506" cy="457200"/>
          </a:xfrm>
          <a:custGeom>
            <a:avLst/>
            <a:gdLst>
              <a:gd name="connsiteX0" fmla="*/ 53325 w 607506"/>
              <a:gd name="connsiteY0" fmla="*/ 0 h 457200"/>
              <a:gd name="connsiteX1" fmla="*/ 53325 w 607506"/>
              <a:gd name="connsiteY1" fmla="*/ 374073 h 457200"/>
              <a:gd name="connsiteX2" fmla="*/ 607506 w 60750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506" h="457200">
                <a:moveTo>
                  <a:pt x="53325" y="0"/>
                </a:moveTo>
                <a:cubicBezTo>
                  <a:pt x="7143" y="148936"/>
                  <a:pt x="-39038" y="297873"/>
                  <a:pt x="53325" y="374073"/>
                </a:cubicBezTo>
                <a:cubicBezTo>
                  <a:pt x="145688" y="450273"/>
                  <a:pt x="607506" y="457200"/>
                  <a:pt x="607506" y="457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>
              <a:solidFill>
                <a:schemeClr val="tx1"/>
              </a:solidFill>
              <a:latin typeface="Times New Roman" charset="0"/>
              <a:ea typeface="MS PGothic" charset="-128"/>
            </a:endParaRP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4853679" y="6022993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5691879" y="6022993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 flipV="1">
            <a:off x="5848912" y="5399539"/>
            <a:ext cx="147767" cy="7534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1239980" y="4505918"/>
            <a:ext cx="685801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4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689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19099" y="190790"/>
            <a:ext cx="8520113" cy="1083830"/>
          </a:xfrm>
        </p:spPr>
        <p:txBody>
          <a:bodyPr/>
          <a:lstStyle/>
          <a:p>
            <a:r>
              <a:rPr lang="it-IT" altLang="it-IT" sz="4000" b="1" dirty="0">
                <a:solidFill>
                  <a:srgbClr val="0070C0"/>
                </a:solidFill>
                <a:latin typeface="Arial" charset="0"/>
                <a:ea typeface="MS PGothic" charset="-128"/>
              </a:rPr>
              <a:t>Esempio </a:t>
            </a:r>
            <a:r>
              <a:rPr lang="it-IT" altLang="it-IT" sz="4000" b="1" dirty="0" err="1">
                <a:solidFill>
                  <a:srgbClr val="0070C0"/>
                </a:solidFill>
                <a:latin typeface="Arial" charset="0"/>
                <a:ea typeface="MS PGothic" charset="-128"/>
              </a:rPr>
              <a:t>Insert</a:t>
            </a:r>
            <a:endParaRPr lang="en-US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1657912" y="5016951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3715312" y="5016951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5772712" y="5016951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7830112" y="5016951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2496112" y="5016951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4553512" y="5016951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6610912" y="5016951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8668312" y="5016951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>
            <a:off x="2648512" y="5169351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>
            <a:off x="4705912" y="5169351"/>
            <a:ext cx="304800" cy="8536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>
            <a:off x="6763312" y="5169351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V="1">
            <a:off x="8744512" y="5093151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928254" y="4505918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1239980" y="4505918"/>
            <a:ext cx="685801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5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3" name="Line 16"/>
          <p:cNvSpPr>
            <a:spLocks noChangeShapeType="1"/>
          </p:cNvSpPr>
          <p:nvPr/>
        </p:nvSpPr>
        <p:spPr bwMode="auto">
          <a:xfrm>
            <a:off x="678873" y="4104136"/>
            <a:ext cx="249381" cy="3636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" name="Figura a mano libera 17"/>
          <p:cNvSpPr/>
          <p:nvPr/>
        </p:nvSpPr>
        <p:spPr>
          <a:xfrm>
            <a:off x="1027330" y="4738266"/>
            <a:ext cx="607506" cy="457200"/>
          </a:xfrm>
          <a:custGeom>
            <a:avLst/>
            <a:gdLst>
              <a:gd name="connsiteX0" fmla="*/ 53325 w 607506"/>
              <a:gd name="connsiteY0" fmla="*/ 0 h 457200"/>
              <a:gd name="connsiteX1" fmla="*/ 53325 w 607506"/>
              <a:gd name="connsiteY1" fmla="*/ 374073 h 457200"/>
              <a:gd name="connsiteX2" fmla="*/ 607506 w 607506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506" h="457200">
                <a:moveTo>
                  <a:pt x="53325" y="0"/>
                </a:moveTo>
                <a:cubicBezTo>
                  <a:pt x="7143" y="148936"/>
                  <a:pt x="-39038" y="297873"/>
                  <a:pt x="53325" y="374073"/>
                </a:cubicBezTo>
                <a:cubicBezTo>
                  <a:pt x="145688" y="450273"/>
                  <a:pt x="607506" y="457200"/>
                  <a:pt x="607506" y="457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>
              <a:solidFill>
                <a:schemeClr val="tx1"/>
              </a:solidFill>
              <a:latin typeface="Times New Roman" charset="0"/>
              <a:ea typeface="MS PGothic" charset="-128"/>
            </a:endParaRP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4853679" y="6022993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5691879" y="6022993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 flipV="1">
            <a:off x="5848912" y="5399539"/>
            <a:ext cx="147767" cy="7534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959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8" y="-15240"/>
            <a:ext cx="8736375" cy="868681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InsertList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is-IS" altLang="it-IT" b="1" dirty="0" smtClean="0">
                <a:solidFill>
                  <a:srgbClr val="0070C0"/>
                </a:solidFill>
                <a:ea typeface="MS PGothic" charset="-128"/>
              </a:rPr>
              <a:t>…</a:t>
            </a:r>
            <a:endParaRPr lang="en-GB" altLang="it-IT" dirty="0">
              <a:ea typeface="MS PGothic" charset="-128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68288" y="853441"/>
            <a:ext cx="8612476" cy="5810596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 err="1">
                <a:latin typeface="Arial" charset="0"/>
              </a:rPr>
              <a:t>int</a:t>
            </a: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err="1">
                <a:latin typeface="Arial" charset="0"/>
              </a:rPr>
              <a:t>insertList</a:t>
            </a:r>
            <a:r>
              <a:rPr lang="it-IT" altLang="it-IT" sz="1600" b="1" dirty="0">
                <a:latin typeface="Arial" charset="0"/>
              </a:rPr>
              <a:t> (list l, </a:t>
            </a:r>
            <a:r>
              <a:rPr lang="it-IT" altLang="it-IT" sz="1600" b="1" dirty="0" err="1">
                <a:latin typeface="Arial" charset="0"/>
              </a:rPr>
              <a:t>int</a:t>
            </a: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err="1">
                <a:latin typeface="Arial" charset="0"/>
              </a:rPr>
              <a:t>pos</a:t>
            </a:r>
            <a:r>
              <a:rPr lang="it-IT" altLang="it-IT" sz="1600" b="1" dirty="0">
                <a:latin typeface="Arial" charset="0"/>
              </a:rPr>
              <a:t>, item val)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  </a:t>
            </a:r>
            <a:r>
              <a:rPr lang="it-IT" altLang="it-IT" sz="1600" b="1" dirty="0" err="1">
                <a:latin typeface="Arial" charset="0"/>
              </a:rPr>
              <a:t>struct</a:t>
            </a: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err="1">
                <a:latin typeface="Arial" charset="0"/>
              </a:rPr>
              <a:t>node</a:t>
            </a:r>
            <a:r>
              <a:rPr lang="it-IT" altLang="it-IT" sz="1600" b="1" dirty="0">
                <a:latin typeface="Arial" charset="0"/>
              </a:rPr>
              <a:t>* </a:t>
            </a:r>
            <a:r>
              <a:rPr lang="it-IT" altLang="it-IT" sz="1600" b="1" dirty="0" err="1" smtClean="0">
                <a:latin typeface="Arial" charset="0"/>
              </a:rPr>
              <a:t>tmp</a:t>
            </a:r>
            <a:r>
              <a:rPr lang="it-IT" altLang="it-IT" sz="1600" b="1" dirty="0" smtClean="0">
                <a:latin typeface="Arial" charset="0"/>
              </a:rPr>
              <a:t>= </a:t>
            </a:r>
            <a:r>
              <a:rPr lang="it-IT" altLang="it-IT" sz="1600" b="1" dirty="0" err="1" smtClean="0">
                <a:latin typeface="Arial" charset="0"/>
              </a:rPr>
              <a:t>insertNode</a:t>
            </a:r>
            <a:r>
              <a:rPr lang="it-IT" altLang="it-IT" sz="1600" b="1" dirty="0" smtClean="0">
                <a:latin typeface="Arial" charset="0"/>
              </a:rPr>
              <a:t>(</a:t>
            </a:r>
            <a:r>
              <a:rPr lang="it-IT" altLang="it-IT" sz="1600" b="1" dirty="0">
                <a:latin typeface="Arial" charset="0"/>
              </a:rPr>
              <a:t>l-&gt;first</a:t>
            </a:r>
            <a:r>
              <a:rPr lang="it-IT" altLang="it-IT" sz="1600" b="1" dirty="0" smtClean="0">
                <a:latin typeface="Arial" charset="0"/>
              </a:rPr>
              <a:t>, </a:t>
            </a:r>
            <a:r>
              <a:rPr lang="it-IT" altLang="it-IT" sz="1600" b="1" dirty="0" err="1" smtClean="0">
                <a:latin typeface="Arial" charset="0"/>
              </a:rPr>
              <a:t>pos</a:t>
            </a:r>
            <a:r>
              <a:rPr lang="it-IT" altLang="it-IT" sz="1600" b="1" dirty="0" smtClean="0">
                <a:latin typeface="Arial" charset="0"/>
              </a:rPr>
              <a:t>, val</a:t>
            </a:r>
            <a:r>
              <a:rPr lang="it-IT" altLang="it-IT" sz="1600" b="1" dirty="0">
                <a:latin typeface="Arial" charset="0"/>
              </a:rPr>
              <a:t>)</a:t>
            </a:r>
            <a:r>
              <a:rPr lang="it-IT" altLang="it-IT" sz="16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smtClean="0">
                <a:latin typeface="Arial" charset="0"/>
              </a:rPr>
              <a:t> </a:t>
            </a:r>
            <a:r>
              <a:rPr lang="it-IT" altLang="it-IT" sz="1600" b="1" dirty="0" err="1" smtClean="0">
                <a:latin typeface="Arial" charset="0"/>
              </a:rPr>
              <a:t>if</a:t>
            </a:r>
            <a:r>
              <a:rPr lang="it-IT" altLang="it-IT" sz="1600" b="1" dirty="0" smtClean="0">
                <a:latin typeface="Arial" charset="0"/>
              </a:rPr>
              <a:t>(</a:t>
            </a:r>
            <a:r>
              <a:rPr lang="it-IT" altLang="it-IT" sz="1600" b="1" dirty="0" err="1" smtClean="0">
                <a:latin typeface="Arial" charset="0"/>
              </a:rPr>
              <a:t>tmp</a:t>
            </a:r>
            <a:r>
              <a:rPr lang="it-IT" altLang="it-IT" sz="1600" b="1" dirty="0" smtClean="0">
                <a:latin typeface="Arial" charset="0"/>
              </a:rPr>
              <a:t>==NULL) </a:t>
            </a:r>
            <a:r>
              <a:rPr lang="it-IT" altLang="it-IT" sz="1600" b="1" dirty="0" err="1" smtClean="0">
                <a:latin typeface="Arial" charset="0"/>
              </a:rPr>
              <a:t>return</a:t>
            </a:r>
            <a:r>
              <a:rPr lang="it-IT" altLang="it-IT" sz="1600" b="1" dirty="0" smtClean="0">
                <a:latin typeface="Arial" charset="0"/>
              </a:rPr>
              <a:t> 0;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smtClean="0">
                <a:latin typeface="Arial" charset="0"/>
              </a:rPr>
              <a:t> l-&gt;first = </a:t>
            </a:r>
            <a:r>
              <a:rPr lang="it-IT" altLang="it-IT" sz="1600" b="1" dirty="0" err="1" smtClean="0">
                <a:latin typeface="Arial" charset="0"/>
              </a:rPr>
              <a:t>tmp</a:t>
            </a:r>
            <a:r>
              <a:rPr lang="it-IT" altLang="it-IT" sz="1600" b="1" dirty="0" smtClean="0">
                <a:latin typeface="Arial" charset="0"/>
              </a:rPr>
              <a:t>;</a:t>
            </a:r>
            <a:endParaRPr lang="it-IT" altLang="it-IT" sz="16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  l-&gt;</a:t>
            </a:r>
            <a:r>
              <a:rPr lang="it-IT" altLang="it-IT" sz="1600" b="1" dirty="0" err="1">
                <a:latin typeface="Arial" charset="0"/>
              </a:rPr>
              <a:t>size</a:t>
            </a:r>
            <a:r>
              <a:rPr lang="it-IT" altLang="it-IT" sz="1600" b="1" dirty="0">
                <a:latin typeface="Arial" charset="0"/>
              </a:rPr>
              <a:t>++;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  </a:t>
            </a:r>
            <a:r>
              <a:rPr lang="it-IT" altLang="it-IT" sz="1600" b="1" dirty="0" err="1">
                <a:latin typeface="Arial" charset="0"/>
              </a:rPr>
              <a:t>return</a:t>
            </a:r>
            <a:r>
              <a:rPr lang="it-IT" altLang="it-IT" sz="1600" b="1" dirty="0">
                <a:latin typeface="Arial" charset="0"/>
              </a:rPr>
              <a:t> 1;              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}   </a:t>
            </a:r>
            <a:endParaRPr lang="it-IT" altLang="it-IT" sz="16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16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 err="1" smtClean="0">
                <a:latin typeface="Arial" charset="0"/>
              </a:rPr>
              <a:t>static</a:t>
            </a:r>
            <a:r>
              <a:rPr lang="it-IT" altLang="it-IT" sz="1600" b="1" dirty="0" smtClean="0">
                <a:latin typeface="Arial" charset="0"/>
              </a:rPr>
              <a:t> </a:t>
            </a:r>
            <a:r>
              <a:rPr lang="it-IT" altLang="it-IT" sz="1600" b="1" dirty="0" err="1" smtClean="0">
                <a:latin typeface="Arial" charset="0"/>
              </a:rPr>
              <a:t>struct</a:t>
            </a:r>
            <a:r>
              <a:rPr lang="it-IT" altLang="it-IT" sz="1600" b="1" dirty="0" smtClean="0">
                <a:latin typeface="Arial" charset="0"/>
              </a:rPr>
              <a:t> </a:t>
            </a:r>
            <a:r>
              <a:rPr lang="it-IT" altLang="it-IT" sz="1600" b="1" dirty="0" err="1">
                <a:latin typeface="Arial" charset="0"/>
              </a:rPr>
              <a:t>node</a:t>
            </a:r>
            <a:r>
              <a:rPr lang="it-IT" altLang="it-IT" sz="1600" b="1" dirty="0">
                <a:latin typeface="Arial" charset="0"/>
              </a:rPr>
              <a:t>* </a:t>
            </a:r>
            <a:r>
              <a:rPr lang="it-IT" altLang="it-IT" sz="1600" b="1" dirty="0" err="1" smtClean="0">
                <a:latin typeface="Arial" charset="0"/>
              </a:rPr>
              <a:t>insertNode</a:t>
            </a:r>
            <a:r>
              <a:rPr lang="it-IT" altLang="it-IT" sz="1600" b="1" dirty="0" smtClean="0">
                <a:latin typeface="Arial" charset="0"/>
              </a:rPr>
              <a:t> </a:t>
            </a:r>
            <a:r>
              <a:rPr lang="it-IT" altLang="it-IT" sz="1600" b="1" dirty="0">
                <a:latin typeface="Arial" charset="0"/>
              </a:rPr>
              <a:t>(</a:t>
            </a:r>
            <a:r>
              <a:rPr lang="it-IT" altLang="it-IT" sz="1600" b="1" dirty="0" err="1">
                <a:latin typeface="Arial" charset="0"/>
              </a:rPr>
              <a:t>struct</a:t>
            </a: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err="1">
                <a:latin typeface="Arial" charset="0"/>
              </a:rPr>
              <a:t>node</a:t>
            </a:r>
            <a:r>
              <a:rPr lang="it-IT" altLang="it-IT" sz="1600" b="1" dirty="0">
                <a:latin typeface="Arial" charset="0"/>
              </a:rPr>
              <a:t>* l, </a:t>
            </a:r>
            <a:r>
              <a:rPr lang="it-IT" altLang="it-IT" sz="1600" b="1" dirty="0" err="1">
                <a:latin typeface="Arial" charset="0"/>
              </a:rPr>
              <a:t>int</a:t>
            </a: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err="1">
                <a:latin typeface="Arial" charset="0"/>
              </a:rPr>
              <a:t>pos</a:t>
            </a:r>
            <a:r>
              <a:rPr lang="it-IT" altLang="it-IT" sz="1600" b="1" dirty="0">
                <a:latin typeface="Arial" charset="0"/>
              </a:rPr>
              <a:t>, item val)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charset="0"/>
              </a:rPr>
              <a:t> </a:t>
            </a:r>
            <a:r>
              <a:rPr lang="it-IT" altLang="it-IT" sz="1600" b="1" dirty="0" smtClean="0">
                <a:latin typeface="Arial" charset="0"/>
              </a:rPr>
              <a:t>    </a:t>
            </a:r>
            <a:r>
              <a:rPr lang="it-IT" altLang="it-IT" sz="1600" b="1" dirty="0" err="1" smtClean="0">
                <a:latin typeface="Arial" charset="0"/>
              </a:rPr>
              <a:t>if</a:t>
            </a:r>
            <a:r>
              <a:rPr lang="it-IT" altLang="it-IT" sz="1600" b="1" dirty="0">
                <a:latin typeface="Arial" charset="0"/>
              </a:rPr>
              <a:t>(</a:t>
            </a:r>
            <a:r>
              <a:rPr lang="it-IT" altLang="it-IT" sz="1600" b="1" dirty="0" err="1">
                <a:latin typeface="Arial" charset="0"/>
              </a:rPr>
              <a:t>pos</a:t>
            </a:r>
            <a:r>
              <a:rPr lang="it-IT" altLang="it-IT" sz="1600" b="1" dirty="0">
                <a:latin typeface="Arial" charset="0"/>
              </a:rPr>
              <a:t> == 0) </a:t>
            </a:r>
            <a:r>
              <a:rPr lang="it-IT" altLang="it-IT" sz="1600" b="1" dirty="0" smtClean="0">
                <a:latin typeface="Arial" charset="0"/>
              </a:rPr>
              <a:t> </a:t>
            </a:r>
            <a:r>
              <a:rPr lang="it-IT" altLang="it-IT" sz="1600" b="1" dirty="0" err="1" smtClean="0">
                <a:latin typeface="Arial" charset="0"/>
              </a:rPr>
              <a:t>return</a:t>
            </a:r>
            <a:r>
              <a:rPr lang="it-IT" altLang="it-IT" sz="1600" b="1" dirty="0" smtClean="0">
                <a:latin typeface="Arial" charset="0"/>
              </a:rPr>
              <a:t> </a:t>
            </a:r>
            <a:r>
              <a:rPr lang="it-IT" altLang="it-IT" sz="1600" b="1" dirty="0" err="1">
                <a:latin typeface="Arial" charset="0"/>
              </a:rPr>
              <a:t>consList</a:t>
            </a:r>
            <a:r>
              <a:rPr lang="it-IT" altLang="it-IT" sz="1600" b="1" dirty="0">
                <a:latin typeface="Arial" charset="0"/>
              </a:rPr>
              <a:t>(val, l)</a:t>
            </a:r>
            <a:r>
              <a:rPr lang="it-IT" altLang="it-IT" sz="1600" b="1" dirty="0" smtClean="0">
                <a:latin typeface="Arial" charset="0"/>
              </a:rPr>
              <a:t>; </a:t>
            </a:r>
            <a:r>
              <a:rPr lang="en-US" altLang="it-IT" sz="1600" b="1" dirty="0">
                <a:solidFill>
                  <a:srgbClr val="0000FF"/>
                </a:solidFill>
                <a:latin typeface="Arial" charset="0"/>
              </a:rPr>
              <a:t>// </a:t>
            </a:r>
            <a:r>
              <a:rPr lang="it-IT" altLang="it-IT" sz="1600" b="1" dirty="0" smtClean="0">
                <a:solidFill>
                  <a:srgbClr val="0000FF"/>
                </a:solidFill>
                <a:latin typeface="Arial" charset="0"/>
              </a:rPr>
              <a:t>inserimento in testa</a:t>
            </a:r>
            <a:endParaRPr lang="it-IT" altLang="it-IT" sz="16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1600" b="1" dirty="0" smtClean="0">
                <a:latin typeface="Arial" charset="0"/>
              </a:rPr>
              <a:t>     </a:t>
            </a:r>
            <a:r>
              <a:rPr lang="en-US" altLang="it-IT" sz="1600" b="1" dirty="0" err="1" smtClean="0">
                <a:latin typeface="Arial" charset="0"/>
              </a:rPr>
              <a:t>int</a:t>
            </a:r>
            <a:r>
              <a:rPr lang="en-US" altLang="it-IT" sz="1600" b="1" dirty="0" smtClean="0">
                <a:latin typeface="Arial" charset="0"/>
              </a:rPr>
              <a:t> </a:t>
            </a:r>
            <a:r>
              <a:rPr lang="en-US" altLang="it-IT" sz="1600" b="1" dirty="0" err="1">
                <a:latin typeface="Arial" charset="0"/>
              </a:rPr>
              <a:t>i</a:t>
            </a:r>
            <a:r>
              <a:rPr lang="en-US" altLang="it-IT" sz="1600" b="1" dirty="0">
                <a:latin typeface="Arial" charset="0"/>
              </a:rPr>
              <a:t> = 0;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1600" b="1" dirty="0" smtClean="0">
                <a:latin typeface="Arial" charset="0"/>
              </a:rPr>
              <a:t>     </a:t>
            </a:r>
            <a:r>
              <a:rPr lang="en-US" altLang="it-IT" sz="1600" b="1" dirty="0" err="1" smtClean="0">
                <a:latin typeface="Arial" charset="0"/>
              </a:rPr>
              <a:t>struct</a:t>
            </a:r>
            <a:r>
              <a:rPr lang="en-US" altLang="it-IT" sz="1600" b="1" dirty="0" smtClean="0">
                <a:latin typeface="Arial" charset="0"/>
              </a:rPr>
              <a:t> </a:t>
            </a:r>
            <a:r>
              <a:rPr lang="en-US" altLang="it-IT" sz="1600" b="1" dirty="0">
                <a:latin typeface="Arial" charset="0"/>
              </a:rPr>
              <a:t>node* </a:t>
            </a:r>
            <a:r>
              <a:rPr lang="en-US" altLang="it-IT" sz="1600" b="1" dirty="0" err="1">
                <a:latin typeface="Arial" charset="0"/>
              </a:rPr>
              <a:t>prec</a:t>
            </a:r>
            <a:r>
              <a:rPr lang="en-US" altLang="it-IT" sz="1600" b="1" dirty="0">
                <a:latin typeface="Arial" charset="0"/>
              </a:rPr>
              <a:t> = l;     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Arial" charset="0"/>
              </a:rPr>
              <a:t>    </a:t>
            </a:r>
            <a:r>
              <a:rPr lang="en-US" altLang="it-IT" sz="1600" b="1" dirty="0" smtClean="0">
                <a:latin typeface="Arial" charset="0"/>
              </a:rPr>
              <a:t> while </a:t>
            </a:r>
            <a:r>
              <a:rPr lang="en-US" altLang="it-IT" sz="1600" b="1" dirty="0">
                <a:latin typeface="Arial" charset="0"/>
              </a:rPr>
              <a:t>(</a:t>
            </a:r>
            <a:r>
              <a:rPr lang="en-US" altLang="it-IT" sz="1600" b="1" dirty="0" err="1">
                <a:latin typeface="Arial" charset="0"/>
              </a:rPr>
              <a:t>i</a:t>
            </a:r>
            <a:r>
              <a:rPr lang="en-US" altLang="it-IT" sz="1600" b="1" dirty="0">
                <a:latin typeface="Arial" charset="0"/>
              </a:rPr>
              <a:t> &lt; pos-1 &amp;&amp; </a:t>
            </a:r>
            <a:r>
              <a:rPr lang="en-US" altLang="it-IT" sz="1600" b="1" dirty="0" err="1">
                <a:latin typeface="Arial" charset="0"/>
              </a:rPr>
              <a:t>prec</a:t>
            </a:r>
            <a:r>
              <a:rPr lang="en-US" altLang="it-IT" sz="1600" b="1" dirty="0">
                <a:latin typeface="Arial" charset="0"/>
              </a:rPr>
              <a:t>!= NULL) </a:t>
            </a:r>
            <a:r>
              <a:rPr lang="en-US" altLang="it-IT" sz="1600" b="1" dirty="0" smtClean="0">
                <a:latin typeface="Arial" charset="0"/>
              </a:rPr>
              <a:t>{   </a:t>
            </a:r>
            <a:r>
              <a:rPr lang="en-US" altLang="it-IT" sz="1600" b="1" dirty="0" smtClean="0">
                <a:solidFill>
                  <a:srgbClr val="0000FF"/>
                </a:solidFill>
                <a:latin typeface="Arial" charset="0"/>
              </a:rPr>
              <a:t>/</a:t>
            </a:r>
            <a:r>
              <a:rPr lang="en-US" altLang="it-IT" sz="1600" b="1" dirty="0">
                <a:solidFill>
                  <a:srgbClr val="0000FF"/>
                </a:solidFill>
                <a:latin typeface="Arial" charset="0"/>
              </a:rPr>
              <a:t>/ </a:t>
            </a:r>
            <a:r>
              <a:rPr lang="it-IT" altLang="it-IT" sz="1600" b="1" dirty="0" smtClean="0">
                <a:solidFill>
                  <a:srgbClr val="0000FF"/>
                </a:solidFill>
                <a:latin typeface="Arial" charset="0"/>
              </a:rPr>
              <a:t>scorro la lista fino ad arrivare a </a:t>
            </a:r>
            <a:r>
              <a:rPr lang="it-IT" altLang="it-IT" sz="1600" b="1" dirty="0" err="1" smtClean="0">
                <a:solidFill>
                  <a:srgbClr val="0000FF"/>
                </a:solidFill>
                <a:latin typeface="Arial" charset="0"/>
              </a:rPr>
              <a:t>pos</a:t>
            </a:r>
            <a:endParaRPr lang="en-US" altLang="it-IT" sz="16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Arial" charset="0"/>
              </a:rPr>
              <a:t>        </a:t>
            </a:r>
            <a:r>
              <a:rPr lang="en-US" altLang="it-IT" sz="1600" b="1" dirty="0" err="1">
                <a:latin typeface="Arial" charset="0"/>
              </a:rPr>
              <a:t>prec</a:t>
            </a:r>
            <a:r>
              <a:rPr lang="en-US" altLang="it-IT" sz="1600" b="1" dirty="0">
                <a:latin typeface="Arial" charset="0"/>
              </a:rPr>
              <a:t> = </a:t>
            </a:r>
            <a:r>
              <a:rPr lang="en-US" altLang="it-IT" sz="1600" b="1" dirty="0" err="1">
                <a:latin typeface="Arial" charset="0"/>
              </a:rPr>
              <a:t>prec</a:t>
            </a:r>
            <a:r>
              <a:rPr lang="en-US" altLang="it-IT" sz="1600" b="1" dirty="0">
                <a:latin typeface="Arial" charset="0"/>
              </a:rPr>
              <a:t>-&gt;next;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Arial" charset="0"/>
              </a:rPr>
              <a:t>        </a:t>
            </a:r>
            <a:r>
              <a:rPr lang="en-US" altLang="it-IT" sz="1600" b="1" dirty="0" err="1">
                <a:latin typeface="Arial" charset="0"/>
              </a:rPr>
              <a:t>i</a:t>
            </a:r>
            <a:r>
              <a:rPr lang="en-US" altLang="it-IT" sz="1600" b="1" dirty="0">
                <a:latin typeface="Arial" charset="0"/>
              </a:rPr>
              <a:t>++;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it-IT" sz="1600" b="1" dirty="0">
                <a:latin typeface="Arial" charset="0"/>
              </a:rPr>
              <a:t>    </a:t>
            </a:r>
            <a:r>
              <a:rPr lang="en-US" altLang="it-IT" sz="1600" b="1" dirty="0" smtClean="0">
                <a:latin typeface="Arial" charset="0"/>
              </a:rPr>
              <a:t> }</a:t>
            </a:r>
            <a:endParaRPr lang="en-US" altLang="it-IT" sz="16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it-IT" sz="1600" b="1" dirty="0" smtClean="0">
                <a:latin typeface="Arial" charset="0"/>
              </a:rPr>
              <a:t>     if (</a:t>
            </a:r>
            <a:r>
              <a:rPr lang="en-US" altLang="it-IT" sz="1600" b="1" dirty="0" err="1">
                <a:latin typeface="Arial" charset="0"/>
              </a:rPr>
              <a:t>prec</a:t>
            </a:r>
            <a:r>
              <a:rPr lang="en-US" altLang="it-IT" sz="1600" b="1" dirty="0">
                <a:latin typeface="Arial" charset="0"/>
              </a:rPr>
              <a:t> == NULL)  </a:t>
            </a:r>
            <a:r>
              <a:rPr lang="en-US" altLang="it-IT" sz="1600" b="1" dirty="0">
                <a:solidFill>
                  <a:srgbClr val="0000FF"/>
                </a:solidFill>
                <a:latin typeface="Arial" charset="0"/>
              </a:rPr>
              <a:t>// la </a:t>
            </a:r>
            <a:r>
              <a:rPr lang="en-US" altLang="it-IT" sz="1600" b="1" dirty="0" err="1">
                <a:solidFill>
                  <a:srgbClr val="0000FF"/>
                </a:solidFill>
                <a:latin typeface="Arial" charset="0"/>
              </a:rPr>
              <a:t>lista</a:t>
            </a:r>
            <a:r>
              <a:rPr lang="en-US" altLang="it-IT" sz="1600" b="1" dirty="0">
                <a:solidFill>
                  <a:srgbClr val="0000FF"/>
                </a:solidFill>
                <a:latin typeface="Arial" charset="0"/>
              </a:rPr>
              <a:t> di input ha </a:t>
            </a:r>
            <a:r>
              <a:rPr lang="en-US" altLang="it-IT" sz="1600" b="1" dirty="0" err="1">
                <a:solidFill>
                  <a:srgbClr val="0000FF"/>
                </a:solidFill>
                <a:latin typeface="Arial" charset="0"/>
              </a:rPr>
              <a:t>meno</a:t>
            </a:r>
            <a:r>
              <a:rPr lang="en-US" altLang="it-IT" sz="1600" b="1" dirty="0">
                <a:solidFill>
                  <a:srgbClr val="0000FF"/>
                </a:solidFill>
                <a:latin typeface="Arial" charset="0"/>
              </a:rPr>
              <a:t> di </a:t>
            </a:r>
            <a:r>
              <a:rPr lang="en-US" altLang="it-IT" sz="1600" b="1" dirty="0" err="1">
                <a:solidFill>
                  <a:srgbClr val="0000FF"/>
                </a:solidFill>
                <a:latin typeface="Arial" charset="0"/>
              </a:rPr>
              <a:t>pos</a:t>
            </a:r>
            <a:r>
              <a:rPr lang="en-US" altLang="it-IT" sz="1600" b="1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it-IT" sz="1600" b="1" dirty="0" err="1">
                <a:solidFill>
                  <a:srgbClr val="0000FF"/>
                </a:solidFill>
                <a:latin typeface="Arial" charset="0"/>
              </a:rPr>
              <a:t>elementi</a:t>
            </a:r>
            <a:endParaRPr lang="en-US" altLang="it-IT" sz="1600" b="1" dirty="0">
              <a:solidFill>
                <a:srgbClr val="0000FF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it-IT" sz="1600" b="1" dirty="0">
                <a:latin typeface="Arial" charset="0"/>
              </a:rPr>
              <a:t>        </a:t>
            </a:r>
            <a:r>
              <a:rPr lang="en-US" altLang="it-IT" sz="1600" b="1" dirty="0" smtClean="0">
                <a:latin typeface="Arial" charset="0"/>
              </a:rPr>
              <a:t>  return NULL;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it-IT" sz="1600" b="1" dirty="0" smtClean="0">
                <a:latin typeface="Arial" charset="0"/>
              </a:rPr>
              <a:t>     </a:t>
            </a:r>
            <a:r>
              <a:rPr lang="en-US" altLang="it-IT" sz="1600" b="1" dirty="0" err="1" smtClean="0">
                <a:latin typeface="Arial" charset="0"/>
              </a:rPr>
              <a:t>struct</a:t>
            </a:r>
            <a:r>
              <a:rPr lang="en-US" altLang="it-IT" sz="1600" b="1" dirty="0" smtClean="0">
                <a:latin typeface="Arial" charset="0"/>
              </a:rPr>
              <a:t> </a:t>
            </a:r>
            <a:r>
              <a:rPr lang="en-US" altLang="it-IT" sz="1600" b="1" dirty="0">
                <a:latin typeface="Arial" charset="0"/>
              </a:rPr>
              <a:t>node* l1 = </a:t>
            </a:r>
            <a:r>
              <a:rPr lang="en-US" altLang="it-IT" sz="1600" b="1" dirty="0" err="1">
                <a:latin typeface="Arial" charset="0"/>
              </a:rPr>
              <a:t>consList</a:t>
            </a:r>
            <a:r>
              <a:rPr lang="en-US" altLang="it-IT" sz="1600" b="1" dirty="0">
                <a:latin typeface="Arial" charset="0"/>
              </a:rPr>
              <a:t>(</a:t>
            </a:r>
            <a:r>
              <a:rPr lang="en-US" altLang="it-IT" sz="1600" b="1" dirty="0" err="1">
                <a:latin typeface="Arial" charset="0"/>
              </a:rPr>
              <a:t>val</a:t>
            </a:r>
            <a:r>
              <a:rPr lang="en-US" altLang="it-IT" sz="1600" b="1" dirty="0">
                <a:latin typeface="Arial" charset="0"/>
              </a:rPr>
              <a:t>, </a:t>
            </a:r>
            <a:r>
              <a:rPr lang="en-US" altLang="it-IT" sz="1600" b="1" dirty="0" err="1">
                <a:latin typeface="Arial" charset="0"/>
              </a:rPr>
              <a:t>prec</a:t>
            </a:r>
            <a:r>
              <a:rPr lang="en-US" altLang="it-IT" sz="1600" b="1" dirty="0">
                <a:latin typeface="Arial" charset="0"/>
              </a:rPr>
              <a:t>-&gt;next)</a:t>
            </a:r>
            <a:r>
              <a:rPr lang="en-US" altLang="it-IT" sz="1600" b="1" dirty="0" smtClean="0">
                <a:latin typeface="Arial" charset="0"/>
              </a:rPr>
              <a:t>;   </a:t>
            </a:r>
            <a:r>
              <a:rPr lang="en-US" altLang="it-IT" sz="1600" b="1" dirty="0">
                <a:solidFill>
                  <a:srgbClr val="0000FF"/>
                </a:solidFill>
                <a:latin typeface="Arial" charset="0"/>
              </a:rPr>
              <a:t>// </a:t>
            </a:r>
            <a:r>
              <a:rPr lang="en-US" altLang="it-IT" sz="1600" b="1" dirty="0" err="1" smtClean="0">
                <a:solidFill>
                  <a:srgbClr val="0000FF"/>
                </a:solidFill>
                <a:latin typeface="Arial" charset="0"/>
              </a:rPr>
              <a:t>aggiungo</a:t>
            </a:r>
            <a:r>
              <a:rPr lang="en-US" altLang="it-IT" sz="1600" b="1" dirty="0" smtClean="0">
                <a:solidFill>
                  <a:srgbClr val="0000FF"/>
                </a:solidFill>
                <a:latin typeface="Arial" charset="0"/>
              </a:rPr>
              <a:t> in </a:t>
            </a:r>
            <a:r>
              <a:rPr lang="en-US" altLang="it-IT" sz="1600" b="1" dirty="0" err="1" smtClean="0">
                <a:solidFill>
                  <a:srgbClr val="0000FF"/>
                </a:solidFill>
                <a:latin typeface="Arial" charset="0"/>
              </a:rPr>
              <a:t>posizione</a:t>
            </a:r>
            <a:r>
              <a:rPr lang="en-US" altLang="it-IT" sz="1600" b="1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it-IT" sz="1600" b="1" dirty="0" err="1" smtClean="0">
                <a:solidFill>
                  <a:srgbClr val="0000FF"/>
                </a:solidFill>
                <a:latin typeface="Arial" charset="0"/>
              </a:rPr>
              <a:t>pos</a:t>
            </a:r>
            <a:endParaRPr lang="en-US" altLang="it-IT" sz="16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it-IT" sz="1600" b="1" dirty="0">
                <a:latin typeface="Arial" charset="0"/>
              </a:rPr>
              <a:t>    </a:t>
            </a:r>
            <a:r>
              <a:rPr lang="en-US" altLang="it-IT" sz="1600" b="1" dirty="0" smtClean="0">
                <a:latin typeface="Arial" charset="0"/>
              </a:rPr>
              <a:t> if (l1 == NULL)  return NULL;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it-IT" sz="1600" b="1" smtClean="0">
                <a:latin typeface="Arial" charset="0"/>
              </a:rPr>
              <a:t>     prec</a:t>
            </a:r>
            <a:r>
              <a:rPr lang="en-US" altLang="it-IT" sz="1600" b="1" dirty="0" smtClean="0">
                <a:latin typeface="Arial" charset="0"/>
              </a:rPr>
              <a:t>-</a:t>
            </a:r>
            <a:r>
              <a:rPr lang="en-US" altLang="it-IT" sz="1600" b="1" dirty="0">
                <a:latin typeface="Arial" charset="0"/>
              </a:rPr>
              <a:t>&gt;next = l1</a:t>
            </a:r>
            <a:r>
              <a:rPr lang="en-US" altLang="it-IT" sz="1600" b="1" dirty="0" smtClean="0">
                <a:latin typeface="Arial" charset="0"/>
              </a:rPr>
              <a:t>;</a:t>
            </a:r>
            <a:endParaRPr lang="en-US" altLang="it-IT" sz="16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it-IT" sz="1600" b="1" dirty="0">
                <a:latin typeface="Arial" charset="0"/>
              </a:rPr>
              <a:t>    </a:t>
            </a:r>
            <a:r>
              <a:rPr lang="en-US" altLang="it-IT" sz="1600" b="1" dirty="0" smtClean="0">
                <a:latin typeface="Arial" charset="0"/>
              </a:rPr>
              <a:t> return </a:t>
            </a:r>
            <a:r>
              <a:rPr lang="en-US" altLang="it-IT" sz="1600" b="1" dirty="0">
                <a:latin typeface="Arial" charset="0"/>
              </a:rPr>
              <a:t>l</a:t>
            </a:r>
            <a:r>
              <a:rPr lang="en-US" altLang="it-IT" sz="1600" b="1" dirty="0" smtClean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it-IT" sz="1600" b="1" dirty="0">
                <a:latin typeface="Arial" charset="0"/>
              </a:rPr>
              <a:t>}</a:t>
            </a:r>
            <a:endParaRPr lang="it-IT" altLang="it-IT" sz="1600" b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2644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8" y="63541"/>
            <a:ext cx="8747125" cy="1048979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s-IS" altLang="it-IT" b="1" dirty="0" smtClean="0">
                <a:solidFill>
                  <a:srgbClr val="0070C0"/>
                </a:solidFill>
                <a:ea typeface="MS PGothic" charset="-128"/>
              </a:rPr>
              <a:t>…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Implementazione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di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removeList</a:t>
            </a:r>
            <a:endParaRPr lang="en-GB" altLang="it-IT" dirty="0">
              <a:ea typeface="MS PGothic" charset="-128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43592" y="1190684"/>
            <a:ext cx="8802546" cy="5278692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>
                <a:latin typeface="Arial" charset="0"/>
              </a:rPr>
              <a:t>int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removeList</a:t>
            </a:r>
            <a:r>
              <a:rPr lang="it-IT" altLang="it-IT" sz="2000" b="1" dirty="0">
                <a:latin typeface="Arial" charset="0"/>
              </a:rPr>
              <a:t> (list l, </a:t>
            </a:r>
            <a:r>
              <a:rPr lang="it-IT" altLang="it-IT" sz="2000" b="1" dirty="0" err="1">
                <a:latin typeface="Arial" charset="0"/>
              </a:rPr>
              <a:t>int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pos</a:t>
            </a:r>
            <a:r>
              <a:rPr lang="it-IT" altLang="it-IT" sz="2000" b="1" dirty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{ 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</a:t>
            </a:r>
            <a:r>
              <a:rPr lang="it-IT" altLang="it-IT" sz="2000" b="1" dirty="0" err="1" smtClean="0">
                <a:latin typeface="Arial" charset="0"/>
              </a:rPr>
              <a:t>if</a:t>
            </a:r>
            <a:r>
              <a:rPr lang="it-IT" altLang="it-IT" sz="2000" b="1" dirty="0" smtClean="0">
                <a:latin typeface="Arial" charset="0"/>
              </a:rPr>
              <a:t> (</a:t>
            </a:r>
            <a:r>
              <a:rPr lang="it-IT" altLang="it-IT" sz="2000" b="1" dirty="0">
                <a:latin typeface="Arial" charset="0"/>
              </a:rPr>
              <a:t>l-&gt;first==NULL || l-&gt;</a:t>
            </a:r>
            <a:r>
              <a:rPr lang="it-IT" altLang="it-IT" sz="2000" b="1" dirty="0" err="1">
                <a:latin typeface="Arial" charset="0"/>
              </a:rPr>
              <a:t>size</a:t>
            </a:r>
            <a:r>
              <a:rPr lang="it-IT" altLang="it-IT" sz="2000" b="1" dirty="0">
                <a:latin typeface="Arial" charset="0"/>
              </a:rPr>
              <a:t>==0</a:t>
            </a:r>
            <a:r>
              <a:rPr lang="it-IT" altLang="it-IT" sz="2000" b="1" dirty="0" smtClean="0">
                <a:latin typeface="Arial" charset="0"/>
              </a:rPr>
              <a:t>) 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>
                <a:latin typeface="Arial" charset="0"/>
              </a:rPr>
              <a:t>0</a:t>
            </a:r>
            <a:r>
              <a:rPr lang="it-IT" altLang="it-IT" sz="2000" b="1" dirty="0" smtClean="0">
                <a:latin typeface="Arial" charset="0"/>
              </a:rPr>
              <a:t>;   </a:t>
            </a:r>
            <a:r>
              <a:rPr lang="it-IT" altLang="it-IT" sz="2000" b="1" dirty="0" smtClean="0">
                <a:solidFill>
                  <a:srgbClr val="0000FF"/>
                </a:solidFill>
                <a:latin typeface="Arial" charset="0"/>
              </a:rPr>
              <a:t>// non ci sono elementi</a:t>
            </a:r>
            <a:endParaRPr lang="it-IT" altLang="it-IT" sz="2000" b="1" dirty="0">
              <a:solidFill>
                <a:srgbClr val="0000FF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l-&gt;first = </a:t>
            </a:r>
            <a:r>
              <a:rPr lang="it-IT" altLang="it-IT" sz="2000" b="1" dirty="0" err="1" smtClean="0">
                <a:latin typeface="Arial" charset="0"/>
              </a:rPr>
              <a:t>removeNode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>
                <a:latin typeface="Arial" charset="0"/>
              </a:rPr>
              <a:t>l-&gt;</a:t>
            </a:r>
            <a:r>
              <a:rPr lang="it-IT" altLang="it-IT" sz="2000" b="1" dirty="0" err="1">
                <a:latin typeface="Arial" charset="0"/>
              </a:rPr>
              <a:t>first,pos</a:t>
            </a:r>
            <a:r>
              <a:rPr lang="it-IT" altLang="it-IT" sz="2000" b="1" dirty="0">
                <a:latin typeface="Arial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l-&gt;</a:t>
            </a:r>
            <a:r>
              <a:rPr lang="it-IT" altLang="it-IT" sz="2000" b="1" dirty="0" err="1">
                <a:latin typeface="Arial" charset="0"/>
              </a:rPr>
              <a:t>size</a:t>
            </a:r>
            <a:r>
              <a:rPr lang="it-IT" altLang="it-IT" sz="2000" b="1" dirty="0">
                <a:latin typeface="Arial" charset="0"/>
              </a:rPr>
              <a:t>--;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</a:t>
            </a:r>
            <a:r>
              <a:rPr lang="it-IT" altLang="it-IT" sz="2000" b="1" dirty="0" err="1">
                <a:latin typeface="Arial" charset="0"/>
              </a:rPr>
              <a:t>return</a:t>
            </a:r>
            <a:r>
              <a:rPr lang="it-IT" altLang="it-IT" sz="2000" b="1" dirty="0">
                <a:latin typeface="Arial" charset="0"/>
              </a:rPr>
              <a:t> 1;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err="1">
                <a:latin typeface="Arial" charset="0"/>
              </a:rPr>
              <a:t>static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struct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node</a:t>
            </a:r>
            <a:r>
              <a:rPr lang="it-IT" altLang="it-IT" sz="2000" b="1" dirty="0">
                <a:latin typeface="Arial" charset="0"/>
              </a:rPr>
              <a:t>* </a:t>
            </a:r>
            <a:r>
              <a:rPr lang="it-IT" altLang="it-IT" sz="2000" b="1" dirty="0" err="1" smtClean="0">
                <a:latin typeface="Arial" charset="0"/>
              </a:rPr>
              <a:t>removeNode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>
                <a:latin typeface="Arial" charset="0"/>
              </a:rPr>
              <a:t>struct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node</a:t>
            </a:r>
            <a:r>
              <a:rPr lang="it-IT" altLang="it-IT" sz="2000" b="1" dirty="0">
                <a:latin typeface="Arial" charset="0"/>
              </a:rPr>
              <a:t>* l, </a:t>
            </a:r>
            <a:r>
              <a:rPr lang="it-IT" altLang="it-IT" sz="2000" b="1" dirty="0" err="1">
                <a:latin typeface="Arial" charset="0"/>
              </a:rPr>
              <a:t>int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pos</a:t>
            </a:r>
            <a:r>
              <a:rPr lang="it-IT" altLang="it-IT" sz="2000" b="1" dirty="0">
                <a:latin typeface="Arial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{ 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</a:t>
            </a:r>
            <a:r>
              <a:rPr lang="it-IT" altLang="it-IT" sz="2000" b="1" dirty="0" err="1">
                <a:latin typeface="Arial" charset="0"/>
              </a:rPr>
              <a:t>struct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node</a:t>
            </a:r>
            <a:r>
              <a:rPr lang="it-IT" altLang="it-IT" sz="2000" b="1" dirty="0">
                <a:latin typeface="Arial" charset="0"/>
              </a:rPr>
              <a:t>* l1;   </a:t>
            </a:r>
            <a:r>
              <a:rPr lang="it-IT" altLang="it-IT" sz="2000" b="1" dirty="0">
                <a:solidFill>
                  <a:srgbClr val="0000FF"/>
                </a:solidFill>
                <a:latin typeface="Arial" charset="0"/>
              </a:rPr>
              <a:t> // puntatore al nodo da eliminare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</a:t>
            </a:r>
            <a:r>
              <a:rPr lang="it-IT" altLang="it-IT" sz="2000" b="1" dirty="0" err="1">
                <a:latin typeface="Arial" charset="0"/>
              </a:rPr>
              <a:t>if</a:t>
            </a:r>
            <a:r>
              <a:rPr lang="it-IT" altLang="it-IT" sz="2000" b="1" dirty="0">
                <a:latin typeface="Arial" charset="0"/>
              </a:rPr>
              <a:t>(</a:t>
            </a:r>
            <a:r>
              <a:rPr lang="it-IT" altLang="it-IT" sz="2000" b="1" dirty="0" err="1">
                <a:latin typeface="Arial" charset="0"/>
              </a:rPr>
              <a:t>pos</a:t>
            </a:r>
            <a:r>
              <a:rPr lang="it-IT" altLang="it-IT" sz="2000" b="1" dirty="0">
                <a:latin typeface="Arial" charset="0"/>
              </a:rPr>
              <a:t> == 0 &amp;&amp; l != NULL) {       </a:t>
            </a:r>
            <a:r>
              <a:rPr lang="it-IT" altLang="it-IT" sz="2000" b="1" dirty="0">
                <a:solidFill>
                  <a:srgbClr val="0000FF"/>
                </a:solidFill>
                <a:latin typeface="Arial" charset="0"/>
              </a:rPr>
              <a:t>// eliminazione in posizione 0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  l1 = l;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  l = </a:t>
            </a:r>
            <a:r>
              <a:rPr lang="it-IT" altLang="it-IT" sz="2000" b="1" dirty="0" err="1">
                <a:latin typeface="Arial" charset="0"/>
              </a:rPr>
              <a:t>tailList</a:t>
            </a:r>
            <a:r>
              <a:rPr lang="it-IT" altLang="it-IT" sz="2000" b="1" dirty="0">
                <a:latin typeface="Arial" charset="0"/>
              </a:rPr>
              <a:t>(l);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  free(l1);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</a:t>
            </a:r>
            <a:endParaRPr lang="it-IT" altLang="it-IT" sz="2000" b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49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8" y="63541"/>
            <a:ext cx="8747125" cy="1048979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s-IS" altLang="it-IT" b="1" dirty="0" smtClean="0">
                <a:solidFill>
                  <a:srgbClr val="0070C0"/>
                </a:solidFill>
                <a:ea typeface="MS PGothic" charset="-128"/>
              </a:rPr>
              <a:t>…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Implementazione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di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removeList</a:t>
            </a:r>
            <a:endParaRPr lang="en-GB" altLang="it-IT" dirty="0">
              <a:ea typeface="MS PGothic" charset="-128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43592" y="1071218"/>
            <a:ext cx="8802546" cy="5676348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else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solidFill>
                  <a:srgbClr val="0000FF"/>
                </a:solidFill>
                <a:latin typeface="Arial" charset="0"/>
              </a:rPr>
              <a:t>        /</a:t>
            </a:r>
            <a:r>
              <a:rPr lang="it-IT" altLang="it-IT" sz="2000" b="1" dirty="0">
                <a:solidFill>
                  <a:srgbClr val="0000FF"/>
                </a:solidFill>
                <a:latin typeface="Arial" charset="0"/>
              </a:rPr>
              <a:t>/ scorriamo la lista </a:t>
            </a:r>
            <a:r>
              <a:rPr lang="it-IT" altLang="it-IT" sz="2000" b="1" dirty="0" smtClean="0">
                <a:solidFill>
                  <a:srgbClr val="0000FF"/>
                </a:solidFill>
                <a:latin typeface="Arial" charset="0"/>
              </a:rPr>
              <a:t>fino </a:t>
            </a:r>
            <a:r>
              <a:rPr lang="it-IT" altLang="it-IT" sz="2000" b="1" dirty="0">
                <a:solidFill>
                  <a:srgbClr val="0000FF"/>
                </a:solidFill>
                <a:latin typeface="Arial" charset="0"/>
              </a:rPr>
              <a:t>alla posizione precedente a quella </a:t>
            </a:r>
            <a:endParaRPr lang="it-IT" altLang="it-IT" sz="2000" b="1" dirty="0" smtClean="0">
              <a:solidFill>
                <a:srgbClr val="0000FF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it-IT" altLang="it-IT" sz="2000" b="1" dirty="0" smtClean="0">
                <a:solidFill>
                  <a:srgbClr val="0000FF"/>
                </a:solidFill>
                <a:latin typeface="Arial" charset="0"/>
              </a:rPr>
              <a:t>        // del </a:t>
            </a:r>
            <a:r>
              <a:rPr lang="it-IT" altLang="it-IT" sz="2000" b="1" dirty="0">
                <a:solidFill>
                  <a:srgbClr val="0000FF"/>
                </a:solidFill>
                <a:latin typeface="Arial" charset="0"/>
              </a:rPr>
              <a:t>nodo da eliminare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  </a:t>
            </a: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>
                <a:latin typeface="Arial" charset="0"/>
              </a:rPr>
              <a:t>i = 0;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  </a:t>
            </a:r>
            <a:r>
              <a:rPr lang="it-IT" altLang="it-IT" sz="2000" b="1" dirty="0" err="1">
                <a:latin typeface="Arial" charset="0"/>
              </a:rPr>
              <a:t>struct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err="1">
                <a:latin typeface="Arial" charset="0"/>
              </a:rPr>
              <a:t>node</a:t>
            </a:r>
            <a:r>
              <a:rPr lang="it-IT" altLang="it-IT" sz="2000" b="1" dirty="0">
                <a:latin typeface="Arial" charset="0"/>
              </a:rPr>
              <a:t>* </a:t>
            </a:r>
            <a:r>
              <a:rPr lang="it-IT" altLang="it-IT" sz="2000" b="1" dirty="0" err="1">
                <a:latin typeface="Arial" charset="0"/>
              </a:rPr>
              <a:t>prec</a:t>
            </a:r>
            <a:r>
              <a:rPr lang="it-IT" altLang="it-IT" sz="2000" b="1" dirty="0">
                <a:latin typeface="Arial" charset="0"/>
              </a:rPr>
              <a:t> = l;      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  </a:t>
            </a:r>
            <a:r>
              <a:rPr lang="it-IT" altLang="it-IT" sz="2000" b="1" dirty="0" err="1">
                <a:latin typeface="Arial" charset="0"/>
              </a:rPr>
              <a:t>while</a:t>
            </a:r>
            <a:r>
              <a:rPr lang="it-IT" altLang="it-IT" sz="2000" b="1" dirty="0">
                <a:latin typeface="Arial" charset="0"/>
              </a:rPr>
              <a:t> (i &lt; pos-1 &amp;&amp; </a:t>
            </a:r>
            <a:r>
              <a:rPr lang="it-IT" altLang="it-IT" sz="2000" b="1" dirty="0" err="1">
                <a:latin typeface="Arial" charset="0"/>
              </a:rPr>
              <a:t>prec</a:t>
            </a:r>
            <a:r>
              <a:rPr lang="it-IT" altLang="it-IT" sz="2000" b="1" dirty="0">
                <a:latin typeface="Arial" charset="0"/>
              </a:rPr>
              <a:t>!= NULL) { 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      </a:t>
            </a:r>
            <a:r>
              <a:rPr lang="it-IT" altLang="it-IT" sz="2000" b="1" dirty="0" err="1">
                <a:latin typeface="Arial" charset="0"/>
              </a:rPr>
              <a:t>prec</a:t>
            </a:r>
            <a:r>
              <a:rPr lang="it-IT" altLang="it-IT" sz="2000" b="1" dirty="0">
                <a:latin typeface="Arial" charset="0"/>
              </a:rPr>
              <a:t> = </a:t>
            </a:r>
            <a:r>
              <a:rPr lang="it-IT" altLang="it-IT" sz="2000" b="1" dirty="0" err="1">
                <a:latin typeface="Arial" charset="0"/>
              </a:rPr>
              <a:t>prec</a:t>
            </a:r>
            <a:r>
              <a:rPr lang="it-IT" altLang="it-IT" sz="2000" b="1" dirty="0">
                <a:latin typeface="Arial" charset="0"/>
              </a:rPr>
              <a:t>-&gt;</a:t>
            </a:r>
            <a:r>
              <a:rPr lang="it-IT" altLang="it-IT" sz="2000" b="1" dirty="0" err="1">
                <a:latin typeface="Arial" charset="0"/>
              </a:rPr>
              <a:t>next</a:t>
            </a:r>
            <a:r>
              <a:rPr lang="it-IT" altLang="it-IT" sz="2000" b="1" dirty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      i++;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  </a:t>
            </a:r>
            <a:r>
              <a:rPr lang="it-IT" altLang="it-IT" sz="2000" b="1" dirty="0" smtClean="0">
                <a:latin typeface="Arial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solidFill>
                  <a:srgbClr val="0000FF"/>
                </a:solidFill>
                <a:latin typeface="Arial" charset="0"/>
              </a:rPr>
              <a:t>/* </a:t>
            </a:r>
            <a:r>
              <a:rPr lang="is-IS" altLang="it-IT" sz="2000" b="1" dirty="0">
                <a:solidFill>
                  <a:srgbClr val="0000FF"/>
                </a:solidFill>
                <a:latin typeface="Arial" charset="0"/>
              </a:rPr>
              <a:t>alla fine del ciclo, se prec != NULL allora prec-&gt;next punta al nodo da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s-IS" altLang="it-IT" sz="2000" b="1" dirty="0">
                <a:solidFill>
                  <a:srgbClr val="0000FF"/>
                </a:solidFill>
                <a:latin typeface="Arial" charset="0"/>
              </a:rPr>
              <a:t>   eliminare. Se prec-&gt;next != NULL allora il nodo si può eliminare *</a:t>
            </a:r>
            <a:r>
              <a:rPr lang="is-IS" altLang="it-IT" sz="2000" b="1" dirty="0" smtClean="0">
                <a:solidFill>
                  <a:srgbClr val="0000FF"/>
                </a:solidFill>
                <a:latin typeface="Arial" charset="0"/>
              </a:rPr>
              <a:t>/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  </a:t>
            </a:r>
            <a:r>
              <a:rPr lang="it-IT" altLang="it-IT" sz="2000" b="1" dirty="0" err="1">
                <a:latin typeface="Arial" charset="0"/>
              </a:rPr>
              <a:t>if</a:t>
            </a:r>
            <a:r>
              <a:rPr lang="it-IT" altLang="it-IT" sz="2000" b="1" dirty="0">
                <a:latin typeface="Arial" charset="0"/>
              </a:rPr>
              <a:t>(</a:t>
            </a:r>
            <a:r>
              <a:rPr lang="it-IT" altLang="it-IT" sz="2000" b="1" dirty="0" err="1">
                <a:latin typeface="Arial" charset="0"/>
              </a:rPr>
              <a:t>prec</a:t>
            </a:r>
            <a:r>
              <a:rPr lang="it-IT" altLang="it-IT" sz="2000" b="1" dirty="0">
                <a:latin typeface="Arial" charset="0"/>
              </a:rPr>
              <a:t> != NULL &amp;&amp; </a:t>
            </a:r>
            <a:r>
              <a:rPr lang="it-IT" altLang="it-IT" sz="2000" b="1" dirty="0" err="1">
                <a:latin typeface="Arial" charset="0"/>
              </a:rPr>
              <a:t>prec</a:t>
            </a:r>
            <a:r>
              <a:rPr lang="it-IT" altLang="it-IT" sz="2000" b="1" dirty="0">
                <a:latin typeface="Arial" charset="0"/>
              </a:rPr>
              <a:t>-&gt;</a:t>
            </a:r>
            <a:r>
              <a:rPr lang="it-IT" altLang="it-IT" sz="2000" b="1" dirty="0" err="1">
                <a:latin typeface="Arial" charset="0"/>
              </a:rPr>
              <a:t>next</a:t>
            </a:r>
            <a:r>
              <a:rPr lang="it-IT" altLang="it-IT" sz="2000" b="1" dirty="0">
                <a:latin typeface="Arial" charset="0"/>
              </a:rPr>
              <a:t> != NULL) { </a:t>
            </a:r>
            <a:r>
              <a:rPr lang="it-IT" altLang="it-IT" sz="2000" b="1" dirty="0">
                <a:solidFill>
                  <a:srgbClr val="0000FF"/>
                </a:solidFill>
                <a:latin typeface="Arial" charset="0"/>
              </a:rPr>
              <a:t>// short-</a:t>
            </a:r>
            <a:r>
              <a:rPr lang="it-IT" altLang="it-IT" sz="2000" b="1" dirty="0" err="1">
                <a:solidFill>
                  <a:srgbClr val="0000FF"/>
                </a:solidFill>
                <a:latin typeface="Arial" charset="0"/>
              </a:rPr>
              <a:t>circuit</a:t>
            </a:r>
            <a:r>
              <a:rPr lang="it-IT" altLang="it-IT" sz="2000" b="1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it-IT" altLang="it-IT" sz="2000" b="1" dirty="0" err="1">
                <a:solidFill>
                  <a:srgbClr val="0000FF"/>
                </a:solidFill>
                <a:latin typeface="Arial" charset="0"/>
              </a:rPr>
              <a:t>evaluation</a:t>
            </a:r>
            <a:endParaRPr lang="it-IT" altLang="it-IT" sz="2000" b="1" dirty="0">
              <a:solidFill>
                <a:srgbClr val="0000FF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      l1 = </a:t>
            </a:r>
            <a:r>
              <a:rPr lang="it-IT" altLang="it-IT" sz="2000" b="1" dirty="0" err="1">
                <a:latin typeface="Arial" charset="0"/>
              </a:rPr>
              <a:t>prec</a:t>
            </a:r>
            <a:r>
              <a:rPr lang="it-IT" altLang="it-IT" sz="2000" b="1" dirty="0">
                <a:latin typeface="Arial" charset="0"/>
              </a:rPr>
              <a:t>-&gt;</a:t>
            </a:r>
            <a:r>
              <a:rPr lang="it-IT" altLang="it-IT" sz="2000" b="1" dirty="0" err="1">
                <a:latin typeface="Arial" charset="0"/>
              </a:rPr>
              <a:t>next</a:t>
            </a:r>
            <a:r>
              <a:rPr lang="it-IT" altLang="it-IT" sz="2000" b="1" dirty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      </a:t>
            </a:r>
            <a:r>
              <a:rPr lang="it-IT" altLang="it-IT" sz="2000" b="1" dirty="0" err="1">
                <a:latin typeface="Arial" charset="0"/>
              </a:rPr>
              <a:t>prec</a:t>
            </a:r>
            <a:r>
              <a:rPr lang="it-IT" altLang="it-IT" sz="2000" b="1" dirty="0">
                <a:latin typeface="Arial" charset="0"/>
              </a:rPr>
              <a:t>-&gt;</a:t>
            </a:r>
            <a:r>
              <a:rPr lang="it-IT" altLang="it-IT" sz="2000" b="1" dirty="0" err="1">
                <a:latin typeface="Arial" charset="0"/>
              </a:rPr>
              <a:t>next</a:t>
            </a:r>
            <a:r>
              <a:rPr lang="it-IT" altLang="it-IT" sz="2000" b="1" dirty="0">
                <a:latin typeface="Arial" charset="0"/>
              </a:rPr>
              <a:t> = l1-&gt;</a:t>
            </a:r>
            <a:r>
              <a:rPr lang="it-IT" altLang="it-IT" sz="2000" b="1" dirty="0" err="1">
                <a:latin typeface="Arial" charset="0"/>
              </a:rPr>
              <a:t>next</a:t>
            </a:r>
            <a:r>
              <a:rPr lang="it-IT" altLang="it-IT" sz="2000" b="1" dirty="0">
                <a:latin typeface="Arial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      free(l1);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</a:t>
            </a:r>
            <a:r>
              <a:rPr lang="it-IT" altLang="it-IT" sz="2000" b="1" dirty="0" smtClean="0">
                <a:latin typeface="Arial" charset="0"/>
              </a:rPr>
              <a:t>}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>
                <a:latin typeface="Arial" charset="0"/>
              </a:rPr>
              <a:t>l;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477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19099" y="190790"/>
            <a:ext cx="8520113" cy="1083830"/>
          </a:xfrm>
        </p:spPr>
        <p:txBody>
          <a:bodyPr/>
          <a:lstStyle/>
          <a:p>
            <a:r>
              <a:rPr lang="it-IT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Altre implementazioni</a:t>
            </a:r>
            <a:endParaRPr lang="en-US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03212" y="1052942"/>
            <a:ext cx="8636000" cy="5461289"/>
          </a:xfrm>
        </p:spPr>
        <p:txBody>
          <a:bodyPr/>
          <a:lstStyle/>
          <a:p>
            <a:r>
              <a:rPr lang="is-IS" altLang="it-IT" sz="2800" dirty="0" smtClean="0">
                <a:ea typeface="MS PGothic" charset="-128"/>
              </a:rPr>
              <a:t>La soluzione appena vista apre la strada ad altre implementazioni di strutture dati lineari, come ad esempio quelle basate su array ...	</a:t>
            </a:r>
          </a:p>
          <a:p>
            <a:endParaRPr lang="is-IS" altLang="it-IT" sz="2800" dirty="0">
              <a:ea typeface="MS PGothic" charset="-128"/>
            </a:endParaRPr>
          </a:p>
          <a:p>
            <a:endParaRPr lang="is-IS" altLang="it-IT" sz="2800" dirty="0" smtClean="0">
              <a:ea typeface="MS PGothic" charset="-128"/>
            </a:endParaRPr>
          </a:p>
          <a:p>
            <a:endParaRPr lang="is-IS" altLang="it-IT" sz="2800" dirty="0">
              <a:ea typeface="MS PGothic" charset="-128"/>
            </a:endParaRPr>
          </a:p>
          <a:p>
            <a:endParaRPr lang="is-IS" altLang="it-IT" sz="2800" dirty="0" smtClean="0">
              <a:ea typeface="MS PGothic" charset="-128"/>
            </a:endParaRPr>
          </a:p>
          <a:p>
            <a:r>
              <a:rPr lang="is-IS" altLang="it-IT" sz="2800" dirty="0" smtClean="0">
                <a:ea typeface="MS PGothic" charset="-128"/>
              </a:rPr>
              <a:t>Ovviamente in questo caso bisogna definire anche la dimensione massima della lista ...</a:t>
            </a:r>
          </a:p>
          <a:p>
            <a:r>
              <a:rPr lang="it-IT" altLang="it-IT" sz="2800" dirty="0">
                <a:ea typeface="MS PGothic" charset="-128"/>
              </a:rPr>
              <a:t>Vedremo questo tipo di soluzione progettuale nell’implementazione di altre strutture dati lineari, come pile e code</a:t>
            </a:r>
            <a:endParaRPr lang="is-IS" altLang="it-IT" sz="2800" dirty="0" smtClean="0">
              <a:ea typeface="MS PGothic" charset="-128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983672" y="2978715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295398" y="2978715"/>
            <a:ext cx="685801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4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>
            <a:off x="734291" y="2576933"/>
            <a:ext cx="249381" cy="3636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83672" y="3885900"/>
            <a:ext cx="838200" cy="304800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21872" y="3885900"/>
            <a:ext cx="838200" cy="304800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660072" y="3885900"/>
            <a:ext cx="838200" cy="304800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498272" y="3885900"/>
            <a:ext cx="838200" cy="304800"/>
          </a:xfrm>
          <a:prstGeom prst="rect">
            <a:avLst/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336472" y="3885900"/>
            <a:ext cx="838200" cy="3048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it-IT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164280" y="3885900"/>
            <a:ext cx="838200" cy="3048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it-IT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999017" y="3885900"/>
            <a:ext cx="838200" cy="3048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it-IT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7668492" y="3885900"/>
            <a:ext cx="838200" cy="3048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it-IT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837217" y="3885900"/>
            <a:ext cx="838200" cy="304800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it-IT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136072" y="3172390"/>
            <a:ext cx="6927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1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19099" y="42737"/>
            <a:ext cx="8520113" cy="845530"/>
          </a:xfrm>
        </p:spPr>
        <p:txBody>
          <a:bodyPr/>
          <a:lstStyle/>
          <a:p>
            <a:r>
              <a:rPr lang="it-IT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Array o liste collegate ?</a:t>
            </a:r>
            <a:r>
              <a:rPr lang="en-US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 </a:t>
            </a:r>
            <a:endParaRPr lang="en-US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81291" y="1132114"/>
            <a:ext cx="8849497" cy="5634446"/>
          </a:xfrm>
        </p:spPr>
        <p:txBody>
          <a:bodyPr/>
          <a:lstStyle/>
          <a:p>
            <a:r>
              <a:rPr lang="it-IT" altLang="it-IT" sz="2800" dirty="0" smtClean="0">
                <a:ea typeface="MS PGothic" charset="-128"/>
              </a:rPr>
              <a:t>Quale tipo di implementazione è migliore per una lista?</a:t>
            </a:r>
            <a:endParaRPr lang="is-IS" altLang="it-IT" sz="2800" dirty="0" smtClean="0">
              <a:ea typeface="MS PGothic" charset="-128"/>
            </a:endParaRPr>
          </a:p>
          <a:p>
            <a:r>
              <a:rPr lang="is-IS" altLang="it-IT" sz="2800" dirty="0" smtClean="0">
                <a:ea typeface="MS PGothic" charset="-128"/>
              </a:rPr>
              <a:t>Dipende da come verrà usata la lista ...</a:t>
            </a:r>
          </a:p>
          <a:p>
            <a:r>
              <a:rPr lang="is-IS" altLang="it-IT" sz="2800" dirty="0" smtClean="0">
                <a:ea typeface="MS PGothic" charset="-128"/>
              </a:rPr>
              <a:t>Se il numero di inserimenti/rimozioni è preponderante rispetto al numero di accessi, allora conviene usare liste collegate	</a:t>
            </a:r>
          </a:p>
          <a:p>
            <a:pPr lvl="1"/>
            <a:r>
              <a:rPr lang="it-IT" altLang="it-IT" sz="2400" dirty="0" smtClean="0">
                <a:ea typeface="MS PGothic" charset="-128"/>
              </a:rPr>
              <a:t>Con un array ogni inserimento/rimozione richiede uno </a:t>
            </a:r>
            <a:r>
              <a:rPr lang="it-IT" altLang="it-IT" sz="2400" dirty="0" err="1" smtClean="0">
                <a:ea typeface="MS PGothic" charset="-128"/>
              </a:rPr>
              <a:t>shift</a:t>
            </a:r>
            <a:r>
              <a:rPr lang="it-IT" altLang="it-IT" sz="2400" dirty="0" smtClean="0">
                <a:ea typeface="MS PGothic" charset="-128"/>
              </a:rPr>
              <a:t> degli elementi</a:t>
            </a:r>
            <a:endParaRPr lang="is-IS" altLang="it-IT" sz="2400" dirty="0" smtClean="0">
              <a:ea typeface="MS PGothic" charset="-128"/>
            </a:endParaRPr>
          </a:p>
          <a:p>
            <a:r>
              <a:rPr lang="is-IS" altLang="it-IT" sz="2800" dirty="0" smtClean="0">
                <a:ea typeface="MS PGothic" charset="-128"/>
              </a:rPr>
              <a:t>Se il numero di inserimenti/rimozioni è marginale rispetto al numero di accessi agli </a:t>
            </a:r>
            <a:r>
              <a:rPr lang="is-IS" altLang="it-IT" sz="2800" dirty="0" smtClean="0">
                <a:ea typeface="MS PGothic" charset="-128"/>
              </a:rPr>
              <a:t>elementi, ed è possibile stabilire una taglia massima, </a:t>
            </a:r>
            <a:r>
              <a:rPr lang="is-IS" altLang="it-IT" sz="2800" dirty="0" smtClean="0">
                <a:ea typeface="MS PGothic" charset="-128"/>
              </a:rPr>
              <a:t>allora conviene usare un array</a:t>
            </a:r>
          </a:p>
          <a:p>
            <a:pPr lvl="1"/>
            <a:r>
              <a:rPr lang="is-IS" altLang="it-IT" sz="2400" dirty="0" smtClean="0">
                <a:ea typeface="MS PGothic" charset="-128"/>
              </a:rPr>
              <a:t>Con un array si ha accesso diretto all’elemento di posizione pos</a:t>
            </a:r>
            <a:endParaRPr lang="en-US" altLang="it-IT" sz="2400" dirty="0" smtClean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311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19099" y="190790"/>
            <a:ext cx="8520113" cy="1083830"/>
          </a:xfrm>
        </p:spPr>
        <p:txBody>
          <a:bodyPr/>
          <a:lstStyle/>
          <a:p>
            <a:r>
              <a:rPr lang="it-IT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Altre implementazioni collegate</a:t>
            </a:r>
            <a:endParaRPr lang="en-US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03212" y="1205345"/>
            <a:ext cx="8636000" cy="1769906"/>
          </a:xfrm>
        </p:spPr>
        <p:txBody>
          <a:bodyPr/>
          <a:lstStyle/>
          <a:p>
            <a:r>
              <a:rPr lang="is-IS" altLang="it-IT" sz="2800" dirty="0" smtClean="0">
                <a:ea typeface="MS PGothic" charset="-128"/>
              </a:rPr>
              <a:t>Se opto per una struttura collegata e ho necessità di scorrere la lista in tutte e due le direzioni, posso usare una lista doppiamente collegata ...	</a:t>
            </a:r>
          </a:p>
          <a:p>
            <a:endParaRPr lang="is-IS" altLang="it-IT" sz="2800" dirty="0">
              <a:ea typeface="MS PGothic" charset="-128"/>
            </a:endParaRPr>
          </a:p>
          <a:p>
            <a:endParaRPr lang="is-IS" altLang="it-IT" sz="2800" dirty="0" smtClean="0">
              <a:ea typeface="MS PGothic" charset="-128"/>
            </a:endParaRPr>
          </a:p>
          <a:p>
            <a:endParaRPr lang="is-IS" altLang="it-IT" sz="2800" dirty="0">
              <a:ea typeface="MS PGothic" charset="-128"/>
            </a:endParaRPr>
          </a:p>
          <a:p>
            <a:endParaRPr lang="is-IS" altLang="it-IT" sz="2800" dirty="0" smtClean="0">
              <a:ea typeface="MS PGothic" charset="-128"/>
            </a:endParaRPr>
          </a:p>
          <a:p>
            <a:endParaRPr lang="is-IS" altLang="it-IT" sz="2800" dirty="0" smtClean="0">
              <a:ea typeface="MS PGothic" charset="-128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177640" y="3463626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489366" y="3463626"/>
            <a:ext cx="685801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4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>
            <a:off x="928259" y="3061844"/>
            <a:ext cx="249381" cy="3636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330040" y="3657301"/>
            <a:ext cx="6927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032168" y="4325778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089568" y="4325778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5146968" y="4325778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7204368" y="4325778"/>
            <a:ext cx="838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1870368" y="4325778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3927768" y="4325778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5985168" y="4325778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8042568" y="4325778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2022768" y="4434633"/>
            <a:ext cx="7654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4080168" y="443463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6137568" y="443463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V="1">
            <a:off x="8118768" y="440197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727368" y="4329246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 flipV="1">
            <a:off x="803568" y="4405446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2788232" y="4329246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4842168" y="4325778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6904548" y="4322008"/>
            <a:ext cx="3048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flipH="1">
            <a:off x="2175168" y="4552197"/>
            <a:ext cx="7654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6" name="Line 13"/>
          <p:cNvSpPr>
            <a:spLocks noChangeShapeType="1"/>
          </p:cNvSpPr>
          <p:nvPr/>
        </p:nvSpPr>
        <p:spPr bwMode="auto">
          <a:xfrm flipH="1">
            <a:off x="4232568" y="4552197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7" name="Line 14"/>
          <p:cNvSpPr>
            <a:spLocks noChangeShapeType="1"/>
          </p:cNvSpPr>
          <p:nvPr/>
        </p:nvSpPr>
        <p:spPr bwMode="auto">
          <a:xfrm flipH="1">
            <a:off x="6289968" y="4552197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1984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199" y="32970"/>
            <a:ext cx="8520113" cy="1355148"/>
          </a:xfrm>
        </p:spPr>
        <p:txBody>
          <a:bodyPr/>
          <a:lstStyle/>
          <a:p>
            <a:r>
              <a:rPr lang="en-US" altLang="it-IT" sz="4000" b="1" dirty="0" err="1">
                <a:solidFill>
                  <a:srgbClr val="0070C0"/>
                </a:solidFill>
                <a:latin typeface="Arial" charset="0"/>
                <a:ea typeface="MS PGothic" charset="-128"/>
              </a:rPr>
              <a:t>Realizzazione</a:t>
            </a:r>
            <a:r>
              <a:rPr lang="en-US" altLang="it-IT" sz="4000" b="1" dirty="0">
                <a:solidFill>
                  <a:srgbClr val="0070C0"/>
                </a:solidFill>
                <a:latin typeface="Arial" charset="0"/>
                <a:ea typeface="MS PGothic" charset="-128"/>
              </a:rPr>
              <a:t> di </a:t>
            </a:r>
            <a:r>
              <a:rPr lang="en-US" altLang="it-IT" sz="4000" b="1" dirty="0" err="1">
                <a:solidFill>
                  <a:srgbClr val="0070C0"/>
                </a:solidFill>
                <a:latin typeface="Arial" charset="0"/>
                <a:ea typeface="MS PGothic" charset="-128"/>
              </a:rPr>
              <a:t>operatori</a:t>
            </a:r>
            <a:r>
              <a:rPr lang="en-US" altLang="it-IT" sz="4000" b="1" dirty="0">
                <a:solidFill>
                  <a:srgbClr val="0070C0"/>
                </a:solidFill>
                <a:latin typeface="Arial" charset="0"/>
                <a:ea typeface="MS PGothic" charset="-128"/>
              </a:rPr>
              <a:t> di </a:t>
            </a:r>
            <a:r>
              <a:rPr lang="en-US" altLang="it-IT" sz="4000" b="1" dirty="0" err="1">
                <a:solidFill>
                  <a:srgbClr val="0070C0"/>
                </a:solidFill>
                <a:latin typeface="Arial" charset="0"/>
                <a:ea typeface="MS PGothic" charset="-128"/>
              </a:rPr>
              <a:t>inserimento</a:t>
            </a:r>
            <a:r>
              <a:rPr lang="en-US" altLang="it-IT" sz="4000" b="1" dirty="0">
                <a:solidFill>
                  <a:srgbClr val="0070C0"/>
                </a:solidFill>
                <a:latin typeface="Arial" charset="0"/>
                <a:ea typeface="MS PGothic" charset="-128"/>
              </a:rPr>
              <a:t>/</a:t>
            </a:r>
            <a:r>
              <a:rPr lang="en-US" altLang="it-IT" sz="4000" b="1" dirty="0" err="1">
                <a:solidFill>
                  <a:srgbClr val="0070C0"/>
                </a:solidFill>
                <a:latin typeface="Arial" charset="0"/>
                <a:ea typeface="MS PGothic" charset="-128"/>
              </a:rPr>
              <a:t>rimozione</a:t>
            </a:r>
            <a:endParaRPr lang="en-US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06143" y="1607124"/>
            <a:ext cx="8636000" cy="4969519"/>
          </a:xfrm>
        </p:spPr>
        <p:txBody>
          <a:bodyPr/>
          <a:lstStyle/>
          <a:p>
            <a:r>
              <a:rPr lang="it-IT" altLang="it-IT" sz="2800" dirty="0" smtClean="0">
                <a:ea typeface="MS PGothic" charset="-128"/>
              </a:rPr>
              <a:t>Un’idea migliore è la seguente:</a:t>
            </a:r>
            <a:endParaRPr lang="is-IS" altLang="it-IT" sz="2800" dirty="0" smtClean="0">
              <a:ea typeface="MS PGothic" charset="-128"/>
            </a:endParaRPr>
          </a:p>
          <a:p>
            <a:pPr lvl="1"/>
            <a:r>
              <a:rPr lang="is-IS" altLang="it-IT" sz="2400" dirty="0">
                <a:ea typeface="MS PGothic" charset="-128"/>
              </a:rPr>
              <a:t>Scorriamo la lista </a:t>
            </a:r>
            <a:r>
              <a:rPr lang="is-IS" altLang="it-IT" sz="2400" dirty="0">
                <a:solidFill>
                  <a:srgbClr val="C00000"/>
                </a:solidFill>
                <a:ea typeface="MS PGothic" charset="-128"/>
              </a:rPr>
              <a:t>l</a:t>
            </a:r>
            <a:r>
              <a:rPr lang="is-IS" altLang="it-IT" sz="2400" dirty="0">
                <a:ea typeface="MS PGothic" charset="-128"/>
              </a:rPr>
              <a:t> e inseriamo (usando consList) in una lista di appoggio tutti gli elementi della lista </a:t>
            </a:r>
            <a:r>
              <a:rPr lang="is-IS" altLang="it-IT" sz="2400" dirty="0">
                <a:solidFill>
                  <a:srgbClr val="C00000"/>
                </a:solidFill>
                <a:ea typeface="MS PGothic" charset="-128"/>
              </a:rPr>
              <a:t>l</a:t>
            </a:r>
            <a:r>
              <a:rPr lang="is-IS" altLang="it-IT" sz="2400" dirty="0">
                <a:ea typeface="MS PGothic" charset="-128"/>
              </a:rPr>
              <a:t> di input che precedono la posizione </a:t>
            </a:r>
            <a:r>
              <a:rPr lang="is-IS" altLang="it-IT" sz="2400" dirty="0">
                <a:solidFill>
                  <a:srgbClr val="C00000"/>
                </a:solidFill>
                <a:ea typeface="MS PGothic" charset="-128"/>
              </a:rPr>
              <a:t>pos</a:t>
            </a:r>
            <a:r>
              <a:rPr lang="is-IS" altLang="it-IT" sz="2400" dirty="0">
                <a:ea typeface="MS PGothic" charset="-128"/>
              </a:rPr>
              <a:t> in cui inserire l’elemento </a:t>
            </a:r>
            <a:r>
              <a:rPr lang="is-IS" altLang="it-IT" sz="2400" dirty="0" smtClean="0">
                <a:solidFill>
                  <a:srgbClr val="C00000"/>
                </a:solidFill>
                <a:ea typeface="MS PGothic" charset="-128"/>
              </a:rPr>
              <a:t>val </a:t>
            </a:r>
            <a:r>
              <a:rPr lang="is-IS" altLang="it-IT" sz="2400" dirty="0" smtClean="0">
                <a:ea typeface="MS PGothic" charset="-128"/>
              </a:rPr>
              <a:t>(come prima)</a:t>
            </a:r>
            <a:endParaRPr lang="is-IS" altLang="it-IT" sz="2400" dirty="0" smtClean="0">
              <a:solidFill>
                <a:srgbClr val="C00000"/>
              </a:solidFill>
              <a:ea typeface="MS PGothic" charset="-128"/>
            </a:endParaRPr>
          </a:p>
          <a:p>
            <a:pPr lvl="1"/>
            <a:r>
              <a:rPr lang="is-IS" altLang="it-IT" sz="2400" dirty="0" smtClean="0">
                <a:ea typeface="MS PGothic" charset="-128"/>
              </a:rPr>
              <a:t>Inseriamo </a:t>
            </a:r>
            <a:r>
              <a:rPr lang="is-IS" altLang="it-IT" sz="2400" dirty="0" smtClean="0">
                <a:solidFill>
                  <a:srgbClr val="C00000"/>
                </a:solidFill>
                <a:ea typeface="MS PGothic" charset="-128"/>
              </a:rPr>
              <a:t>val </a:t>
            </a:r>
            <a:r>
              <a:rPr lang="is-IS" altLang="it-IT" sz="2400" dirty="0" smtClean="0">
                <a:ea typeface="MS PGothic" charset="-128"/>
              </a:rPr>
              <a:t>in testa a ciò che rimane della lista di input </a:t>
            </a:r>
            <a:r>
              <a:rPr lang="is-IS" altLang="it-IT" sz="2400" dirty="0" smtClean="0">
                <a:solidFill>
                  <a:srgbClr val="C00000"/>
                </a:solidFill>
                <a:ea typeface="MS PGothic" charset="-128"/>
              </a:rPr>
              <a:t>l</a:t>
            </a:r>
          </a:p>
          <a:p>
            <a:pPr lvl="1"/>
            <a:r>
              <a:rPr lang="it-IT" altLang="it-IT" sz="2400" dirty="0" smtClean="0">
                <a:ea typeface="MS PGothic" charset="-128"/>
              </a:rPr>
              <a:t>La lista di appoggio avrà gli elementi di testa della lista l in ordine inverso </a:t>
            </a:r>
            <a:r>
              <a:rPr lang="is-IS" altLang="it-IT" sz="2400" dirty="0" smtClean="0">
                <a:ea typeface="MS PGothic" charset="-128"/>
              </a:rPr>
              <a:t>… </a:t>
            </a:r>
            <a:r>
              <a:rPr lang="is-IS" altLang="it-IT" sz="2400" dirty="0">
                <a:ea typeface="MS PGothic" charset="-128"/>
              </a:rPr>
              <a:t>s</a:t>
            </a:r>
            <a:r>
              <a:rPr lang="is-IS" altLang="it-IT" sz="2400" dirty="0" smtClean="0">
                <a:ea typeface="MS PGothic" charset="-128"/>
              </a:rPr>
              <a:t>corriamo quindi la lista di appoggio </a:t>
            </a:r>
            <a:r>
              <a:rPr lang="it-IT" altLang="it-IT" sz="2400" dirty="0" smtClean="0">
                <a:ea typeface="MS PGothic" charset="-128"/>
              </a:rPr>
              <a:t>e inseriamo gli elementi nella lista di output</a:t>
            </a:r>
            <a:endParaRPr lang="is-IS" altLang="it-IT" sz="2400" dirty="0" smtClean="0">
              <a:ea typeface="MS PGothic" charset="-128"/>
            </a:endParaRPr>
          </a:p>
          <a:p>
            <a:pPr lvl="1"/>
            <a:r>
              <a:rPr lang="is-IS" altLang="it-IT" sz="2400" dirty="0" smtClean="0">
                <a:ea typeface="MS PGothic" charset="-128"/>
              </a:rPr>
              <a:t>Restituiamo la lista di output</a:t>
            </a:r>
            <a:endParaRPr lang="is-IS" altLang="it-IT" sz="2400" dirty="0">
              <a:ea typeface="MS PGothic" charset="-128"/>
            </a:endParaRPr>
          </a:p>
          <a:p>
            <a:endParaRPr lang="it-IT" altLang="it-IT" sz="2800" dirty="0" smtClean="0"/>
          </a:p>
          <a:p>
            <a:r>
              <a:rPr lang="it-IT" altLang="it-IT" sz="2800" dirty="0" smtClean="0"/>
              <a:t>Vediamo un esempio e poi il codice </a:t>
            </a:r>
            <a:r>
              <a:rPr lang="is-IS" altLang="it-IT" sz="2800" dirty="0" smtClean="0"/>
              <a:t>…</a:t>
            </a:r>
            <a:endParaRPr lang="it-IT" altLang="it-IT" sz="2800" dirty="0" smtClean="0"/>
          </a:p>
        </p:txBody>
      </p:sp>
    </p:spTree>
    <p:extLst>
      <p:ext uri="{BB962C8B-B14F-4D97-AF65-F5344CB8AC3E}">
        <p14:creationId xmlns:p14="http://schemas.microsoft.com/office/powerpoint/2010/main" val="530377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199" y="85725"/>
            <a:ext cx="8520113" cy="1057276"/>
          </a:xfrm>
        </p:spPr>
        <p:txBody>
          <a:bodyPr/>
          <a:lstStyle/>
          <a:p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Esercizi</a:t>
            </a:r>
            <a:endParaRPr lang="en-US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199" y="1143001"/>
            <a:ext cx="8229600" cy="5714999"/>
          </a:xfrm>
        </p:spPr>
        <p:txBody>
          <a:bodyPr/>
          <a:lstStyle/>
          <a:p>
            <a:r>
              <a:rPr lang="it-IT" dirty="0" smtClean="0"/>
              <a:t>Implementare il tipo di dato astratto lista utilizzando la struttura a puntatori con il contenitore iniziale </a:t>
            </a:r>
            <a:r>
              <a:rPr lang="it-IT" dirty="0" err="1" smtClean="0"/>
              <a:t>c_list</a:t>
            </a:r>
            <a:r>
              <a:rPr lang="it-IT" dirty="0" smtClean="0"/>
              <a:t> </a:t>
            </a:r>
          </a:p>
          <a:p>
            <a:r>
              <a:rPr lang="it-IT" dirty="0" smtClean="0"/>
              <a:t>Implementare tutti gli operatori della lista specificati nella lezione L06</a:t>
            </a:r>
          </a:p>
        </p:txBody>
      </p:sp>
    </p:spTree>
    <p:extLst>
      <p:ext uri="{BB962C8B-B14F-4D97-AF65-F5344CB8AC3E}">
        <p14:creationId xmlns:p14="http://schemas.microsoft.com/office/powerpoint/2010/main" val="926802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199" y="85725"/>
            <a:ext cx="8520113" cy="1057276"/>
          </a:xfrm>
        </p:spPr>
        <p:txBody>
          <a:bodyPr/>
          <a:lstStyle/>
          <a:p>
            <a:r>
              <a:rPr lang="en-US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Esercizi</a:t>
            </a:r>
            <a:endParaRPr lang="en-US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199" y="1213862"/>
            <a:ext cx="8229600" cy="5135181"/>
          </a:xfrm>
        </p:spPr>
        <p:txBody>
          <a:bodyPr/>
          <a:lstStyle/>
          <a:p>
            <a:r>
              <a:rPr lang="it-IT" sz="2800" dirty="0"/>
              <a:t>Si implementi, mediante l’uso di </a:t>
            </a:r>
            <a:r>
              <a:rPr lang="it-IT" sz="2800" dirty="0" smtClean="0"/>
              <a:t>opportune strutture </a:t>
            </a:r>
            <a:r>
              <a:rPr lang="it-IT" sz="2800" dirty="0"/>
              <a:t>dati, un programma per la gestione dei libretti universitari degli studenti. </a:t>
            </a:r>
            <a:endParaRPr lang="it-IT" sz="2800" dirty="0" smtClean="0"/>
          </a:p>
          <a:p>
            <a:r>
              <a:rPr lang="it-IT" sz="2800" dirty="0" smtClean="0"/>
              <a:t>Specificare e implementare l’ADT libretto: ogni </a:t>
            </a:r>
            <a:r>
              <a:rPr lang="it-IT" sz="2800" dirty="0"/>
              <a:t>libretto tiene traccia dei dati dello studente (cognome, nome, matricola) e degli esami sostenuti. Questi ultimi sono caratterizzati da nome, voto e data dell’esame. </a:t>
            </a:r>
            <a:r>
              <a:rPr lang="it-IT" sz="2800" dirty="0" smtClean="0"/>
              <a:t>L’ADT libretto </a:t>
            </a:r>
            <a:r>
              <a:rPr lang="it-IT" sz="2800" dirty="0"/>
              <a:t>dovrà consentire di aggiungere esami al libretto e di ricercare un esame in base al nome. </a:t>
            </a:r>
            <a:endParaRPr lang="it-IT" sz="2800" dirty="0" smtClean="0"/>
          </a:p>
          <a:p>
            <a:r>
              <a:rPr lang="it-IT" sz="2800" dirty="0" smtClean="0"/>
              <a:t>Realizzare il programma di test </a:t>
            </a:r>
          </a:p>
        </p:txBody>
      </p:sp>
    </p:spTree>
    <p:extLst>
      <p:ext uri="{BB962C8B-B14F-4D97-AF65-F5344CB8AC3E}">
        <p14:creationId xmlns:p14="http://schemas.microsoft.com/office/powerpoint/2010/main" val="258719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7315"/>
            <a:ext cx="82296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it-IT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Effetto dell’operatore </a:t>
            </a:r>
            <a:r>
              <a:rPr lang="it-IT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insertList</a:t>
            </a:r>
            <a:endParaRPr lang="it-IT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363" y="1161360"/>
            <a:ext cx="8451273" cy="182886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400" dirty="0" smtClean="0"/>
              <a:t>Come risultato della </a:t>
            </a:r>
            <a:r>
              <a:rPr lang="it-IT" altLang="it-IT" sz="2400" dirty="0" err="1" smtClean="0"/>
              <a:t>insertList</a:t>
            </a:r>
            <a:r>
              <a:rPr lang="it-IT" altLang="it-IT" sz="2400" dirty="0" smtClean="0"/>
              <a:t>, viene duplicata </a:t>
            </a:r>
            <a:r>
              <a:rPr lang="it-IT" altLang="it-IT" sz="2400" dirty="0"/>
              <a:t>la </a:t>
            </a:r>
            <a:r>
              <a:rPr lang="it-IT" altLang="it-IT" sz="2400" dirty="0" smtClean="0"/>
              <a:t>parte della lista di input </a:t>
            </a:r>
            <a:r>
              <a:rPr lang="it-IT" altLang="it-IT" sz="2400" dirty="0"/>
              <a:t>tra le posizioni 0 e pos-1, prima di inserire il nuovo elemento nella lista di </a:t>
            </a:r>
            <a:r>
              <a:rPr lang="it-IT" altLang="it-IT" sz="2400" dirty="0" smtClean="0"/>
              <a:t>output</a:t>
            </a:r>
          </a:p>
          <a:p>
            <a:pPr>
              <a:lnSpc>
                <a:spcPct val="90000"/>
              </a:lnSpc>
            </a:pPr>
            <a:r>
              <a:rPr lang="it-IT" altLang="it-IT" sz="2400" dirty="0">
                <a:ea typeface="MS PGothic" charset="-128"/>
              </a:rPr>
              <a:t>La lista di input e la lista di output condivideranno la parte di lista dopo l’elemento inserito </a:t>
            </a:r>
            <a:r>
              <a:rPr lang="is-IS" altLang="it-IT" sz="2400" dirty="0">
                <a:ea typeface="MS PGothic" charset="-128"/>
              </a:rPr>
              <a:t>…</a:t>
            </a:r>
            <a:r>
              <a:rPr lang="it-IT" altLang="it-IT" sz="2400" dirty="0">
                <a:ea typeface="MS PGothic" charset="-128"/>
              </a:rPr>
              <a:t> </a:t>
            </a:r>
            <a:endParaRPr lang="en-US" altLang="it-IT" sz="2400" dirty="0">
              <a:ea typeface="MS PGothic" charset="-128"/>
            </a:endParaRPr>
          </a:p>
        </p:txBody>
      </p:sp>
      <p:sp>
        <p:nvSpPr>
          <p:cNvPr id="327787" name="AutoShape 107"/>
          <p:cNvSpPr>
            <a:spLocks noChangeArrowheads="1"/>
          </p:cNvSpPr>
          <p:nvPr/>
        </p:nvSpPr>
        <p:spPr bwMode="auto">
          <a:xfrm>
            <a:off x="884040" y="4530722"/>
            <a:ext cx="733425" cy="1214438"/>
          </a:xfrm>
          <a:prstGeom prst="curvedRightArrow">
            <a:avLst>
              <a:gd name="adj1" fmla="val 33117"/>
              <a:gd name="adj2" fmla="val 6623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4" name="Gruppo 3"/>
          <p:cNvGrpSpPr/>
          <p:nvPr/>
        </p:nvGrpSpPr>
        <p:grpSpPr>
          <a:xfrm>
            <a:off x="1550205" y="4102969"/>
            <a:ext cx="5173579" cy="2033695"/>
            <a:chOff x="1674896" y="4591913"/>
            <a:chExt cx="5173579" cy="2033695"/>
          </a:xfrm>
        </p:grpSpPr>
        <p:sp>
          <p:nvSpPr>
            <p:cNvPr id="327785" name="Rectangle 105"/>
            <p:cNvSpPr>
              <a:spLocks noChangeAspect="1" noChangeArrowheads="1"/>
            </p:cNvSpPr>
            <p:nvPr/>
          </p:nvSpPr>
          <p:spPr bwMode="auto">
            <a:xfrm>
              <a:off x="2276475" y="6150122"/>
              <a:ext cx="404813" cy="366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7786" name="Line 106"/>
            <p:cNvSpPr>
              <a:spLocks noChangeShapeType="1"/>
            </p:cNvSpPr>
            <p:nvPr/>
          </p:nvSpPr>
          <p:spPr bwMode="auto">
            <a:xfrm flipV="1">
              <a:off x="2533650" y="5945334"/>
              <a:ext cx="552450" cy="400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27788" name="Rectangle 108"/>
            <p:cNvSpPr>
              <a:spLocks noChangeArrowheads="1"/>
            </p:cNvSpPr>
            <p:nvPr/>
          </p:nvSpPr>
          <p:spPr bwMode="auto">
            <a:xfrm>
              <a:off x="1674896" y="6225498"/>
              <a:ext cx="5533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 dirty="0" smtClean="0"/>
                <a:t>lst2</a:t>
              </a:r>
              <a:endParaRPr lang="it-IT" altLang="it-IT" sz="2000" dirty="0"/>
            </a:p>
          </p:txBody>
        </p:sp>
        <p:grpSp>
          <p:nvGrpSpPr>
            <p:cNvPr id="327789" name="Group 109"/>
            <p:cNvGrpSpPr>
              <a:grpSpLocks noChangeAspect="1"/>
            </p:cNvGrpSpPr>
            <p:nvPr/>
          </p:nvGrpSpPr>
          <p:grpSpPr bwMode="auto">
            <a:xfrm>
              <a:off x="3124200" y="5746897"/>
              <a:ext cx="814388" cy="388937"/>
              <a:chOff x="196" y="1428"/>
              <a:chExt cx="1158" cy="531"/>
            </a:xfrm>
          </p:grpSpPr>
          <p:sp>
            <p:nvSpPr>
              <p:cNvPr id="327790" name="Rectangle 110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91" name="Rectangle 111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27792" name="Group 112"/>
            <p:cNvGrpSpPr>
              <a:grpSpLocks noChangeAspect="1"/>
            </p:cNvGrpSpPr>
            <p:nvPr/>
          </p:nvGrpSpPr>
          <p:grpSpPr bwMode="auto">
            <a:xfrm>
              <a:off x="4591050" y="5753247"/>
              <a:ext cx="814388" cy="387350"/>
              <a:chOff x="196" y="1428"/>
              <a:chExt cx="1158" cy="531"/>
            </a:xfrm>
          </p:grpSpPr>
          <p:sp>
            <p:nvSpPr>
              <p:cNvPr id="327793" name="Rectangle 113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94" name="Rectangle 114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27795" name="Group 115"/>
            <p:cNvGrpSpPr>
              <a:grpSpLocks noChangeAspect="1"/>
            </p:cNvGrpSpPr>
            <p:nvPr/>
          </p:nvGrpSpPr>
          <p:grpSpPr bwMode="auto">
            <a:xfrm>
              <a:off x="6032500" y="5746897"/>
              <a:ext cx="815975" cy="387350"/>
              <a:chOff x="196" y="1428"/>
              <a:chExt cx="1158" cy="531"/>
            </a:xfrm>
          </p:grpSpPr>
          <p:sp>
            <p:nvSpPr>
              <p:cNvPr id="327796" name="Rectangle 116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97" name="Rectangle 117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sp>
          <p:nvSpPr>
            <p:cNvPr id="327801" name="Line 121"/>
            <p:cNvSpPr>
              <a:spLocks noChangeAspect="1" noChangeShapeType="1"/>
            </p:cNvSpPr>
            <p:nvPr/>
          </p:nvSpPr>
          <p:spPr bwMode="auto">
            <a:xfrm>
              <a:off x="3751263" y="5943747"/>
              <a:ext cx="839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7802" name="Line 122"/>
            <p:cNvSpPr>
              <a:spLocks noChangeAspect="1" noChangeShapeType="1"/>
            </p:cNvSpPr>
            <p:nvPr/>
          </p:nvSpPr>
          <p:spPr bwMode="auto">
            <a:xfrm>
              <a:off x="5178425" y="5994547"/>
              <a:ext cx="8397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7809" name="Text Box 129"/>
            <p:cNvSpPr txBox="1">
              <a:spLocks noChangeAspect="1" noChangeArrowheads="1"/>
            </p:cNvSpPr>
            <p:nvPr/>
          </p:nvSpPr>
          <p:spPr bwMode="auto">
            <a:xfrm>
              <a:off x="4549775" y="5754834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el2</a:t>
              </a:r>
            </a:p>
          </p:txBody>
        </p:sp>
        <p:sp>
          <p:nvSpPr>
            <p:cNvPr id="327810" name="Text Box 130"/>
            <p:cNvSpPr txBox="1">
              <a:spLocks noChangeAspect="1" noChangeArrowheads="1"/>
            </p:cNvSpPr>
            <p:nvPr/>
          </p:nvSpPr>
          <p:spPr bwMode="auto">
            <a:xfrm>
              <a:off x="4899025" y="5746897"/>
              <a:ext cx="184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it-IT" altLang="it-IT" sz="1600"/>
            </a:p>
          </p:txBody>
        </p:sp>
        <p:sp>
          <p:nvSpPr>
            <p:cNvPr id="327811" name="Text Box 131"/>
            <p:cNvSpPr txBox="1">
              <a:spLocks noChangeAspect="1" noChangeArrowheads="1"/>
            </p:cNvSpPr>
            <p:nvPr/>
          </p:nvSpPr>
          <p:spPr bwMode="auto">
            <a:xfrm>
              <a:off x="3162300" y="5708797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el6</a:t>
              </a:r>
            </a:p>
          </p:txBody>
        </p:sp>
        <p:sp>
          <p:nvSpPr>
            <p:cNvPr id="327812" name="Text Box 132"/>
            <p:cNvSpPr txBox="1">
              <a:spLocks noChangeAspect="1" noChangeArrowheads="1"/>
            </p:cNvSpPr>
            <p:nvPr/>
          </p:nvSpPr>
          <p:spPr bwMode="auto">
            <a:xfrm>
              <a:off x="6043613" y="5745309"/>
              <a:ext cx="4972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 dirty="0" smtClean="0"/>
                <a:t>el4</a:t>
              </a:r>
              <a:endParaRPr lang="it-IT" altLang="it-IT" sz="2000" dirty="0"/>
            </a:p>
          </p:txBody>
        </p:sp>
        <p:sp>
          <p:nvSpPr>
            <p:cNvPr id="327815" name="Line 135"/>
            <p:cNvSpPr>
              <a:spLocks noChangeShapeType="1"/>
            </p:cNvSpPr>
            <p:nvPr/>
          </p:nvSpPr>
          <p:spPr bwMode="auto">
            <a:xfrm flipH="1" flipV="1">
              <a:off x="6286500" y="4591913"/>
              <a:ext cx="381000" cy="13343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</p:grpSp>
      <p:sp>
        <p:nvSpPr>
          <p:cNvPr id="2" name="Rettangolo 1"/>
          <p:cNvSpPr/>
          <p:nvPr/>
        </p:nvSpPr>
        <p:spPr>
          <a:xfrm>
            <a:off x="1744502" y="4400931"/>
            <a:ext cx="315131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975" lvl="1">
              <a:lnSpc>
                <a:spcPct val="90000"/>
              </a:lnSpc>
            </a:pPr>
            <a:r>
              <a:rPr lang="it-IT" altLang="it-IT" dirty="0" smtClean="0">
                <a:solidFill>
                  <a:srgbClr val="A84643"/>
                </a:solidFill>
                <a:latin typeface="+mn-lt"/>
              </a:rPr>
              <a:t>lst2 </a:t>
            </a:r>
            <a:r>
              <a:rPr lang="it-IT" altLang="it-IT" dirty="0">
                <a:solidFill>
                  <a:srgbClr val="A84643"/>
                </a:solidFill>
                <a:latin typeface="+mn-lt"/>
              </a:rPr>
              <a:t>= </a:t>
            </a:r>
            <a:r>
              <a:rPr lang="it-IT" altLang="it-IT" dirty="0" err="1" smtClean="0">
                <a:solidFill>
                  <a:srgbClr val="A84643"/>
                </a:solidFill>
                <a:latin typeface="+mn-lt"/>
              </a:rPr>
              <a:t>insert</a:t>
            </a:r>
            <a:r>
              <a:rPr lang="it-IT" altLang="it-IT" dirty="0" smtClean="0">
                <a:solidFill>
                  <a:srgbClr val="A84643"/>
                </a:solidFill>
                <a:latin typeface="+mn-lt"/>
              </a:rPr>
              <a:t>(lst1, 2, el4)</a:t>
            </a:r>
            <a:endParaRPr lang="it-IT" altLang="it-IT" dirty="0">
              <a:solidFill>
                <a:srgbClr val="A84643"/>
              </a:solidFill>
              <a:latin typeface="+mn-lt"/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1508707" y="3285407"/>
            <a:ext cx="6647002" cy="817562"/>
            <a:chOff x="1508707" y="3562503"/>
            <a:chExt cx="6647002" cy="817562"/>
          </a:xfrm>
        </p:grpSpPr>
        <p:sp>
          <p:nvSpPr>
            <p:cNvPr id="327752" name="Rectangle 72"/>
            <p:cNvSpPr>
              <a:spLocks noChangeAspect="1" noChangeArrowheads="1"/>
            </p:cNvSpPr>
            <p:nvPr/>
          </p:nvSpPr>
          <p:spPr bwMode="auto">
            <a:xfrm>
              <a:off x="2075584" y="3584728"/>
              <a:ext cx="404813" cy="366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27754" name="Group 74"/>
            <p:cNvGrpSpPr>
              <a:grpSpLocks noChangeAspect="1"/>
            </p:cNvGrpSpPr>
            <p:nvPr/>
          </p:nvGrpSpPr>
          <p:grpSpPr bwMode="auto">
            <a:xfrm>
              <a:off x="2980459" y="3962553"/>
              <a:ext cx="814388" cy="388937"/>
              <a:chOff x="196" y="1428"/>
              <a:chExt cx="1158" cy="531"/>
            </a:xfrm>
          </p:grpSpPr>
          <p:sp>
            <p:nvSpPr>
              <p:cNvPr id="32775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5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27757" name="Group 77"/>
            <p:cNvGrpSpPr>
              <a:grpSpLocks noChangeAspect="1"/>
            </p:cNvGrpSpPr>
            <p:nvPr/>
          </p:nvGrpSpPr>
          <p:grpSpPr bwMode="auto">
            <a:xfrm>
              <a:off x="4447309" y="3968903"/>
              <a:ext cx="814388" cy="387350"/>
              <a:chOff x="196" y="1428"/>
              <a:chExt cx="1158" cy="531"/>
            </a:xfrm>
          </p:grpSpPr>
          <p:sp>
            <p:nvSpPr>
              <p:cNvPr id="32775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5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27760" name="Group 80"/>
            <p:cNvGrpSpPr>
              <a:grpSpLocks noChangeAspect="1"/>
            </p:cNvGrpSpPr>
            <p:nvPr/>
          </p:nvGrpSpPr>
          <p:grpSpPr bwMode="auto">
            <a:xfrm>
              <a:off x="5888759" y="3962553"/>
              <a:ext cx="815975" cy="387350"/>
              <a:chOff x="196" y="1428"/>
              <a:chExt cx="1158" cy="531"/>
            </a:xfrm>
          </p:grpSpPr>
          <p:sp>
            <p:nvSpPr>
              <p:cNvPr id="32776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6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27763" name="Group 83"/>
            <p:cNvGrpSpPr>
              <a:grpSpLocks noChangeAspect="1"/>
            </p:cNvGrpSpPr>
            <p:nvPr/>
          </p:nvGrpSpPr>
          <p:grpSpPr bwMode="auto">
            <a:xfrm>
              <a:off x="7341322" y="3968903"/>
              <a:ext cx="814387" cy="387350"/>
              <a:chOff x="196" y="1428"/>
              <a:chExt cx="1158" cy="531"/>
            </a:xfrm>
          </p:grpSpPr>
          <p:sp>
            <p:nvSpPr>
              <p:cNvPr id="32776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6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sp>
          <p:nvSpPr>
            <p:cNvPr id="327766" name="Line 86"/>
            <p:cNvSpPr>
              <a:spLocks noChangeAspect="1" noChangeShapeType="1"/>
            </p:cNvSpPr>
            <p:nvPr/>
          </p:nvSpPr>
          <p:spPr bwMode="auto">
            <a:xfrm>
              <a:off x="3607522" y="4159403"/>
              <a:ext cx="839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7767" name="Line 87"/>
            <p:cNvSpPr>
              <a:spLocks noChangeAspect="1" noChangeShapeType="1"/>
            </p:cNvSpPr>
            <p:nvPr/>
          </p:nvSpPr>
          <p:spPr bwMode="auto">
            <a:xfrm>
              <a:off x="5034684" y="4210203"/>
              <a:ext cx="8397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7768" name="Line 88"/>
            <p:cNvSpPr>
              <a:spLocks noChangeAspect="1" noChangeShapeType="1"/>
            </p:cNvSpPr>
            <p:nvPr/>
          </p:nvSpPr>
          <p:spPr bwMode="auto">
            <a:xfrm>
              <a:off x="6496772" y="4159403"/>
              <a:ext cx="839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7774" name="Text Box 94"/>
            <p:cNvSpPr txBox="1">
              <a:spLocks noChangeAspect="1" noChangeArrowheads="1"/>
            </p:cNvSpPr>
            <p:nvPr/>
          </p:nvSpPr>
          <p:spPr bwMode="auto">
            <a:xfrm>
              <a:off x="4406034" y="3970490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el2</a:t>
              </a:r>
            </a:p>
          </p:txBody>
        </p:sp>
        <p:sp>
          <p:nvSpPr>
            <p:cNvPr id="327775" name="Text Box 95"/>
            <p:cNvSpPr txBox="1">
              <a:spLocks noChangeAspect="1" noChangeArrowheads="1"/>
            </p:cNvSpPr>
            <p:nvPr/>
          </p:nvSpPr>
          <p:spPr bwMode="auto">
            <a:xfrm>
              <a:off x="4755284" y="3962553"/>
              <a:ext cx="184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it-IT" altLang="it-IT" sz="1600"/>
            </a:p>
          </p:txBody>
        </p:sp>
        <p:sp>
          <p:nvSpPr>
            <p:cNvPr id="327776" name="Text Box 96"/>
            <p:cNvSpPr txBox="1">
              <a:spLocks noChangeAspect="1" noChangeArrowheads="1"/>
            </p:cNvSpPr>
            <p:nvPr/>
          </p:nvSpPr>
          <p:spPr bwMode="auto">
            <a:xfrm>
              <a:off x="3018559" y="3924453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el6</a:t>
              </a:r>
            </a:p>
          </p:txBody>
        </p:sp>
        <p:sp>
          <p:nvSpPr>
            <p:cNvPr id="327777" name="Text Box 97"/>
            <p:cNvSpPr txBox="1">
              <a:spLocks noChangeAspect="1" noChangeArrowheads="1"/>
            </p:cNvSpPr>
            <p:nvPr/>
          </p:nvSpPr>
          <p:spPr bwMode="auto">
            <a:xfrm>
              <a:off x="5842722" y="3960965"/>
              <a:ext cx="4937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el3</a:t>
              </a:r>
            </a:p>
          </p:txBody>
        </p:sp>
        <p:sp>
          <p:nvSpPr>
            <p:cNvPr id="327778" name="Text Box 98"/>
            <p:cNvSpPr txBox="1">
              <a:spLocks noChangeAspect="1" noChangeArrowheads="1"/>
            </p:cNvSpPr>
            <p:nvPr/>
          </p:nvSpPr>
          <p:spPr bwMode="auto">
            <a:xfrm>
              <a:off x="7271472" y="3983190"/>
              <a:ext cx="4937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el8</a:t>
              </a:r>
            </a:p>
          </p:txBody>
        </p:sp>
        <p:sp>
          <p:nvSpPr>
            <p:cNvPr id="327779" name="Rectangle 99"/>
            <p:cNvSpPr>
              <a:spLocks noChangeArrowheads="1"/>
            </p:cNvSpPr>
            <p:nvPr/>
          </p:nvSpPr>
          <p:spPr bwMode="auto">
            <a:xfrm>
              <a:off x="1508707" y="3562503"/>
              <a:ext cx="5533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 dirty="0" smtClean="0"/>
                <a:t>lst1</a:t>
              </a:r>
              <a:endParaRPr lang="it-IT" altLang="it-IT" sz="2000" dirty="0"/>
            </a:p>
          </p:txBody>
        </p:sp>
        <p:sp>
          <p:nvSpPr>
            <p:cNvPr id="327782" name="Line 102"/>
            <p:cNvSpPr>
              <a:spLocks noChangeShapeType="1"/>
            </p:cNvSpPr>
            <p:nvPr/>
          </p:nvSpPr>
          <p:spPr bwMode="auto">
            <a:xfrm>
              <a:off x="2351809" y="3799040"/>
              <a:ext cx="552450" cy="32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cxnSp>
          <p:nvCxnSpPr>
            <p:cNvPr id="6" name="Connettore 1 5"/>
            <p:cNvCxnSpPr/>
            <p:nvPr/>
          </p:nvCxnSpPr>
          <p:spPr>
            <a:xfrm flipV="1">
              <a:off x="7865374" y="4095824"/>
              <a:ext cx="203245" cy="190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559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  <p:bldP spid="327787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8" y="-15240"/>
            <a:ext cx="8747125" cy="86868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it-IT" b="1" dirty="0" err="1">
                <a:solidFill>
                  <a:srgbClr val="0070C0"/>
                </a:solidFill>
                <a:ea typeface="MS PGothic" charset="-128"/>
              </a:rPr>
              <a:t>Implementazione</a:t>
            </a:r>
            <a:r>
              <a:rPr lang="en-GB" altLang="it-IT" b="1" dirty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di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insertList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is-IS" altLang="it-IT" b="1" dirty="0" smtClean="0">
                <a:solidFill>
                  <a:srgbClr val="0070C0"/>
                </a:solidFill>
                <a:ea typeface="MS PGothic" charset="-128"/>
              </a:rPr>
              <a:t>…</a:t>
            </a:r>
            <a:endParaRPr lang="en-GB" altLang="it-IT" dirty="0">
              <a:ea typeface="MS PGothic" charset="-128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268287" y="652521"/>
            <a:ext cx="87471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>
                <a:latin typeface="+mn-lt"/>
              </a:rPr>
              <a:t>Realizziamo la funzione </a:t>
            </a:r>
            <a:r>
              <a:rPr lang="it-IT" sz="22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insertList</a:t>
            </a:r>
            <a:r>
              <a:rPr lang="it-IT" sz="2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(l, </a:t>
            </a:r>
            <a:r>
              <a:rPr lang="it-IT" sz="22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it-IT" sz="2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val) </a:t>
            </a:r>
            <a:r>
              <a:rPr lang="it-IT" sz="2200" dirty="0" smtClean="0">
                <a:latin typeface="+mn-lt"/>
              </a:rPr>
              <a:t>che, dati una lista </a:t>
            </a:r>
            <a:r>
              <a:rPr lang="it-IT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it-IT" sz="2200" dirty="0" smtClean="0">
                <a:latin typeface="+mn-lt"/>
              </a:rPr>
              <a:t>, una posizione </a:t>
            </a:r>
            <a:r>
              <a:rPr lang="it-IT" sz="22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it-IT" sz="2200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it-IT" sz="2200" dirty="0" smtClean="0">
                <a:latin typeface="+mn-lt"/>
              </a:rPr>
              <a:t>e un elemento </a:t>
            </a:r>
            <a:r>
              <a:rPr lang="it-IT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it-IT" sz="2200" dirty="0" smtClean="0">
                <a:latin typeface="+mn-lt"/>
              </a:rPr>
              <a:t>, restituisce una nuova lista ottenuta dalla lista di input inserendo l’elemento nella posizione specificata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68288" y="1752600"/>
            <a:ext cx="8627234" cy="5046383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list </a:t>
            </a:r>
            <a:r>
              <a:rPr lang="it-IT" altLang="it-IT" sz="2000" b="1" dirty="0" err="1" smtClean="0">
                <a:latin typeface="Arial" charset="0"/>
              </a:rPr>
              <a:t>insertList</a:t>
            </a:r>
            <a:r>
              <a:rPr lang="it-IT" altLang="it-IT" sz="2000" b="1" dirty="0" smtClean="0">
                <a:latin typeface="Arial" charset="0"/>
              </a:rPr>
              <a:t> (list l, </a:t>
            </a: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 err="1" smtClean="0">
                <a:latin typeface="Arial" charset="0"/>
              </a:rPr>
              <a:t>pos</a:t>
            </a:r>
            <a:r>
              <a:rPr lang="it-IT" altLang="it-IT" sz="2000" b="1" dirty="0" smtClean="0">
                <a:latin typeface="Arial" charset="0"/>
              </a:rPr>
              <a:t>, item val)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item x;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</a:t>
            </a:r>
            <a:r>
              <a:rPr lang="it-IT" altLang="it-IT" sz="2000" b="1" dirty="0" err="1" smtClean="0">
                <a:latin typeface="Arial" charset="0"/>
              </a:rPr>
              <a:t>int</a:t>
            </a:r>
            <a:r>
              <a:rPr lang="it-IT" altLang="it-IT" sz="2000" b="1" dirty="0" smtClean="0">
                <a:latin typeface="Arial" charset="0"/>
              </a:rPr>
              <a:t> i =0;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list </a:t>
            </a:r>
            <a:r>
              <a:rPr lang="it-IT" altLang="it-IT" sz="2000" b="1" dirty="0" err="1" smtClean="0">
                <a:latin typeface="Arial" charset="0"/>
              </a:rPr>
              <a:t>ltmp</a:t>
            </a:r>
            <a:r>
              <a:rPr lang="it-IT" altLang="it-IT" sz="2000" b="1" dirty="0" smtClean="0">
                <a:latin typeface="Arial" charset="0"/>
              </a:rPr>
              <a:t> = </a:t>
            </a:r>
            <a:r>
              <a:rPr lang="it-IT" altLang="it-IT" sz="2000" b="1" dirty="0" err="1" smtClean="0">
                <a:latin typeface="Arial" charset="0"/>
              </a:rPr>
              <a:t>newList</a:t>
            </a:r>
            <a:r>
              <a:rPr lang="it-IT" altLang="it-IT" sz="2000" b="1" dirty="0" smtClean="0">
                <a:latin typeface="Arial" charset="0"/>
              </a:rPr>
              <a:t>();     </a:t>
            </a: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// lista di appoggio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</a:t>
            </a:r>
            <a:r>
              <a:rPr lang="it-IT" altLang="it-IT" sz="2000" b="1" dirty="0" smtClean="0">
                <a:latin typeface="Arial" charset="0"/>
              </a:rPr>
              <a:t>list lo </a:t>
            </a:r>
            <a:r>
              <a:rPr lang="it-IT" altLang="it-IT" sz="2000" b="1" dirty="0">
                <a:latin typeface="Arial" charset="0"/>
              </a:rPr>
              <a:t>= </a:t>
            </a:r>
            <a:r>
              <a:rPr lang="it-IT" altLang="it-IT" sz="2000" b="1" dirty="0" err="1">
                <a:latin typeface="Arial" charset="0"/>
              </a:rPr>
              <a:t>newList</a:t>
            </a:r>
            <a:r>
              <a:rPr lang="it-IT" altLang="it-IT" sz="2000" b="1" dirty="0" smtClean="0">
                <a:latin typeface="Arial" charset="0"/>
              </a:rPr>
              <a:t>();         </a:t>
            </a: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// lista di output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/* scandiamo la lista di input fino alla posizione </a:t>
            </a:r>
            <a:r>
              <a:rPr lang="it-IT" altLang="it-IT" sz="2000" b="1" dirty="0" err="1" smtClean="0">
                <a:solidFill>
                  <a:srgbClr val="FF0000"/>
                </a:solidFill>
                <a:latin typeface="Arial" charset="0"/>
              </a:rPr>
              <a:t>pos</a:t>
            </a: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 e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solidFill>
                  <a:srgbClr val="FF0000"/>
                </a:solidFill>
                <a:latin typeface="Arial" charset="0"/>
              </a:rPr>
              <a:t>memorizziamo i </a:t>
            </a: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primi pos-1 elementi in una lista di appoggio </a:t>
            </a:r>
            <a:r>
              <a:rPr lang="it-IT" altLang="it-IT" sz="2000" b="1" dirty="0" err="1" smtClean="0">
                <a:solidFill>
                  <a:srgbClr val="FF0000"/>
                </a:solidFill>
                <a:latin typeface="Arial" charset="0"/>
              </a:rPr>
              <a:t>ltmp</a:t>
            </a: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 */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</a:t>
            </a:r>
            <a:r>
              <a:rPr lang="it-IT" altLang="it-IT" sz="2000" b="1" dirty="0" err="1" smtClean="0">
                <a:latin typeface="Arial" charset="0"/>
              </a:rPr>
              <a:t>while</a:t>
            </a:r>
            <a:r>
              <a:rPr lang="it-IT" altLang="it-IT" sz="2000" b="1" dirty="0" smtClean="0">
                <a:latin typeface="Arial" charset="0"/>
              </a:rPr>
              <a:t> (i &lt; </a:t>
            </a:r>
            <a:r>
              <a:rPr lang="it-IT" altLang="it-IT" sz="2000" b="1" dirty="0" err="1" smtClean="0">
                <a:latin typeface="Arial" charset="0"/>
              </a:rPr>
              <a:t>pos</a:t>
            </a:r>
            <a:r>
              <a:rPr lang="it-IT" altLang="it-IT" sz="2000" b="1" dirty="0" smtClean="0">
                <a:latin typeface="Arial" charset="0"/>
              </a:rPr>
              <a:t> &amp;&amp; !</a:t>
            </a:r>
            <a:r>
              <a:rPr lang="it-IT" altLang="it-IT" sz="2000" b="1" dirty="0" err="1" smtClean="0">
                <a:latin typeface="Arial" charset="0"/>
              </a:rPr>
              <a:t>emptyList</a:t>
            </a:r>
            <a:r>
              <a:rPr lang="it-IT" altLang="it-IT" sz="2000" b="1" dirty="0" smtClean="0">
                <a:latin typeface="Arial" charset="0"/>
              </a:rPr>
              <a:t>(l))</a:t>
            </a: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   x = </a:t>
            </a:r>
            <a:r>
              <a:rPr lang="it-IT" altLang="it-IT" sz="2000" b="1" dirty="0" err="1" smtClean="0">
                <a:latin typeface="Arial" charset="0"/>
              </a:rPr>
              <a:t>getFirst</a:t>
            </a:r>
            <a:r>
              <a:rPr lang="it-IT" altLang="it-IT" sz="2000" b="1" dirty="0" smtClean="0">
                <a:latin typeface="Arial" charset="0"/>
              </a:rPr>
              <a:t>(l);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    </a:t>
            </a:r>
            <a:r>
              <a:rPr lang="it-IT" altLang="it-IT" sz="2000" b="1" dirty="0" err="1" smtClean="0">
                <a:latin typeface="Arial" charset="0"/>
              </a:rPr>
              <a:t>ltmp</a:t>
            </a:r>
            <a:r>
              <a:rPr lang="it-IT" altLang="it-IT" sz="2000" b="1" dirty="0" smtClean="0">
                <a:latin typeface="Arial" charset="0"/>
              </a:rPr>
              <a:t> = </a:t>
            </a:r>
            <a:r>
              <a:rPr lang="it-IT" altLang="it-IT" sz="2000" b="1" dirty="0" err="1" smtClean="0">
                <a:latin typeface="Arial" charset="0"/>
              </a:rPr>
              <a:t>consList</a:t>
            </a:r>
            <a:r>
              <a:rPr lang="it-IT" altLang="it-IT" sz="2000" b="1" dirty="0" smtClean="0">
                <a:latin typeface="Arial" charset="0"/>
              </a:rPr>
              <a:t>(x, </a:t>
            </a:r>
            <a:r>
              <a:rPr lang="it-IT" altLang="it-IT" sz="2000" b="1" dirty="0" err="1" smtClean="0">
                <a:latin typeface="Arial" charset="0"/>
              </a:rPr>
              <a:t>ltmp</a:t>
            </a:r>
            <a:r>
              <a:rPr lang="it-IT" altLang="it-IT" sz="2000" b="1" dirty="0" smtClean="0">
                <a:latin typeface="Arial" charset="0"/>
              </a:rPr>
              <a:t>);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   l = </a:t>
            </a:r>
            <a:r>
              <a:rPr lang="it-IT" altLang="it-IT" sz="2000" b="1" dirty="0" err="1" smtClean="0">
                <a:latin typeface="Arial" charset="0"/>
              </a:rPr>
              <a:t>tailList</a:t>
            </a:r>
            <a:r>
              <a:rPr lang="it-IT" altLang="it-IT" sz="2000" b="1" dirty="0" smtClean="0">
                <a:latin typeface="Arial" charset="0"/>
              </a:rPr>
              <a:t>(l);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   i++;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s-IS" altLang="it-IT" sz="2000" b="1" dirty="0" smtClean="0">
                <a:latin typeface="Arial" charset="0"/>
              </a:rPr>
              <a:t>…    </a:t>
            </a:r>
            <a:r>
              <a:rPr lang="is-IS" altLang="it-IT" sz="2000" b="1" dirty="0" smtClean="0">
                <a:solidFill>
                  <a:srgbClr val="FF0000"/>
                </a:solidFill>
                <a:latin typeface="Arial" charset="0"/>
              </a:rPr>
              <a:t>// continua su prossima slide</a:t>
            </a:r>
            <a:endParaRPr lang="it-IT" altLang="it-IT" sz="2000" b="1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5424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68288" y="63541"/>
            <a:ext cx="8747125" cy="1048979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s-IS" altLang="it-IT" b="1" dirty="0" smtClean="0">
                <a:solidFill>
                  <a:srgbClr val="0070C0"/>
                </a:solidFill>
                <a:ea typeface="MS PGothic" charset="-128"/>
              </a:rPr>
              <a:t>…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Implementazione</a:t>
            </a:r>
            <a:r>
              <a:rPr lang="en-GB" altLang="it-IT" b="1" dirty="0" smtClean="0">
                <a:solidFill>
                  <a:srgbClr val="0070C0"/>
                </a:solidFill>
                <a:ea typeface="MS PGothic" charset="-128"/>
              </a:rPr>
              <a:t> di </a:t>
            </a:r>
            <a:r>
              <a:rPr lang="en-GB" altLang="it-IT" b="1" dirty="0" err="1" smtClean="0">
                <a:solidFill>
                  <a:srgbClr val="0070C0"/>
                </a:solidFill>
                <a:ea typeface="MS PGothic" charset="-128"/>
              </a:rPr>
              <a:t>insertList</a:t>
            </a:r>
            <a:endParaRPr lang="en-GB" altLang="it-IT" dirty="0">
              <a:ea typeface="MS PGothic" charset="-128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43592" y="973630"/>
            <a:ext cx="8802546" cy="4249534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s-IS" altLang="it-IT" sz="2000" b="1" dirty="0" smtClean="0">
                <a:latin typeface="Arial" charset="0"/>
              </a:rPr>
              <a:t>…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s-IS" altLang="it-IT" sz="2000" b="1" dirty="0" smtClean="0">
                <a:solidFill>
                  <a:srgbClr val="FF0000"/>
                </a:solidFill>
                <a:latin typeface="Arial" charset="0"/>
              </a:rPr>
              <a:t>// </a:t>
            </a:r>
            <a:r>
              <a:rPr lang="is-IS" altLang="it-IT" sz="2000" b="1" dirty="0">
                <a:solidFill>
                  <a:srgbClr val="FF0000"/>
                </a:solidFill>
                <a:latin typeface="Arial" charset="0"/>
              </a:rPr>
              <a:t>controllo della precondizione: la lista di input ha almeno pos elementi</a:t>
            </a:r>
            <a:endParaRPr lang="is-IS" altLang="it-IT" sz="2000" b="1" dirty="0" smtClean="0">
              <a:solidFill>
                <a:srgbClr val="FF0000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s-IS" altLang="it-IT" sz="2000" b="1" dirty="0">
                <a:latin typeface="Arial" charset="0"/>
              </a:rPr>
              <a:t> </a:t>
            </a:r>
            <a:r>
              <a:rPr lang="is-IS" altLang="it-IT" sz="2000" b="1" dirty="0" smtClean="0">
                <a:latin typeface="Arial" charset="0"/>
              </a:rPr>
              <a:t>     if(i==pos) </a:t>
            </a:r>
            <a:r>
              <a:rPr lang="it-IT" altLang="it-IT" sz="2000" b="1" dirty="0" smtClean="0">
                <a:latin typeface="Arial" charset="0"/>
              </a:rPr>
              <a:t>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   lo = </a:t>
            </a:r>
            <a:r>
              <a:rPr lang="it-IT" altLang="it-IT" sz="2000" b="1" dirty="0" err="1" smtClean="0">
                <a:latin typeface="Arial" charset="0"/>
              </a:rPr>
              <a:t>consList</a:t>
            </a:r>
            <a:r>
              <a:rPr lang="it-IT" altLang="it-IT" sz="2000" b="1" dirty="0" smtClean="0">
                <a:latin typeface="Arial" charset="0"/>
              </a:rPr>
              <a:t>(val, l);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solidFill>
                  <a:srgbClr val="FF0000"/>
                </a:solidFill>
                <a:latin typeface="Arial" charset="0"/>
              </a:rPr>
              <a:t>// inseriamo in lo gli elementi contenuti nella lista d’appoggio l1  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    </a:t>
            </a:r>
            <a:r>
              <a:rPr lang="it-IT" altLang="it-IT" sz="2000" b="1" dirty="0" err="1" smtClean="0">
                <a:latin typeface="Arial" charset="0"/>
              </a:rPr>
              <a:t>while</a:t>
            </a:r>
            <a:r>
              <a:rPr lang="it-IT" altLang="it-IT" sz="2000" b="1" dirty="0" smtClean="0">
                <a:latin typeface="Arial" charset="0"/>
              </a:rPr>
              <a:t>(!</a:t>
            </a:r>
            <a:r>
              <a:rPr lang="it-IT" altLang="it-IT" sz="2000" b="1" dirty="0" err="1" smtClean="0">
                <a:latin typeface="Arial" charset="0"/>
              </a:rPr>
              <a:t>emptyList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ltmp</a:t>
            </a:r>
            <a:r>
              <a:rPr lang="it-IT" altLang="it-IT" sz="2000" b="1" dirty="0" smtClean="0">
                <a:latin typeface="Arial" charset="0"/>
              </a:rPr>
              <a:t>)) {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          x = </a:t>
            </a:r>
            <a:r>
              <a:rPr lang="it-IT" altLang="it-IT" sz="2000" b="1" dirty="0" err="1" smtClean="0">
                <a:latin typeface="Arial" charset="0"/>
              </a:rPr>
              <a:t>getFirst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ltmp</a:t>
            </a:r>
            <a:r>
              <a:rPr lang="it-IT" altLang="it-IT" sz="2000" b="1" dirty="0" smtClean="0">
                <a:latin typeface="Arial" charset="0"/>
              </a:rPr>
              <a:t>);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   </a:t>
            </a:r>
            <a:r>
              <a:rPr lang="it-IT" altLang="it-IT" sz="2000" b="1" dirty="0" smtClean="0">
                <a:latin typeface="Arial" charset="0"/>
              </a:rPr>
              <a:t>       lo </a:t>
            </a:r>
            <a:r>
              <a:rPr lang="it-IT" altLang="it-IT" sz="2000" b="1" dirty="0">
                <a:latin typeface="Arial" charset="0"/>
              </a:rPr>
              <a:t>= </a:t>
            </a:r>
            <a:r>
              <a:rPr lang="it-IT" altLang="it-IT" sz="2000" b="1" dirty="0" err="1">
                <a:latin typeface="Arial" charset="0"/>
              </a:rPr>
              <a:t>consList</a:t>
            </a:r>
            <a:r>
              <a:rPr lang="it-IT" altLang="it-IT" sz="2000" b="1" dirty="0">
                <a:latin typeface="Arial" charset="0"/>
              </a:rPr>
              <a:t>(x, </a:t>
            </a:r>
            <a:r>
              <a:rPr lang="it-IT" altLang="it-IT" sz="2000" b="1" dirty="0" smtClean="0">
                <a:latin typeface="Arial" charset="0"/>
              </a:rPr>
              <a:t>lo);  </a:t>
            </a:r>
            <a:endParaRPr lang="it-IT" altLang="it-IT" sz="2000" b="1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         </a:t>
            </a:r>
            <a:r>
              <a:rPr lang="it-IT" altLang="it-IT" sz="2000" b="1" dirty="0" smtClean="0">
                <a:latin typeface="Arial" charset="0"/>
              </a:rPr>
              <a:t>      </a:t>
            </a:r>
            <a:r>
              <a:rPr lang="it-IT" altLang="it-IT" sz="2000" b="1" dirty="0" err="1" smtClean="0">
                <a:latin typeface="Arial" charset="0"/>
              </a:rPr>
              <a:t>ltmp</a:t>
            </a:r>
            <a:r>
              <a:rPr lang="it-IT" altLang="it-IT" sz="2000" b="1" dirty="0" smtClean="0">
                <a:latin typeface="Arial" charset="0"/>
              </a:rPr>
              <a:t> </a:t>
            </a:r>
            <a:r>
              <a:rPr lang="it-IT" altLang="it-IT" sz="2000" b="1" dirty="0">
                <a:latin typeface="Arial" charset="0"/>
              </a:rPr>
              <a:t>= </a:t>
            </a:r>
            <a:r>
              <a:rPr lang="it-IT" altLang="it-IT" sz="2000" b="1" dirty="0" err="1" smtClean="0">
                <a:latin typeface="Arial" charset="0"/>
              </a:rPr>
              <a:t>tailList</a:t>
            </a:r>
            <a:r>
              <a:rPr lang="it-IT" altLang="it-IT" sz="2000" b="1" dirty="0" smtClean="0">
                <a:latin typeface="Arial" charset="0"/>
              </a:rPr>
              <a:t>(</a:t>
            </a:r>
            <a:r>
              <a:rPr lang="it-IT" altLang="it-IT" sz="2000" b="1" dirty="0" err="1" smtClean="0">
                <a:latin typeface="Arial" charset="0"/>
              </a:rPr>
              <a:t>ltmp</a:t>
            </a:r>
            <a:r>
              <a:rPr lang="it-IT" altLang="it-IT" sz="2000" b="1" dirty="0" smtClean="0">
                <a:latin typeface="Arial" charset="0"/>
              </a:rPr>
              <a:t>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 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          }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>
                <a:latin typeface="Arial" charset="0"/>
              </a:rPr>
              <a:t> </a:t>
            </a:r>
            <a:r>
              <a:rPr lang="it-IT" altLang="it-IT" sz="2000" b="1" dirty="0" smtClean="0">
                <a:latin typeface="Arial" charset="0"/>
              </a:rPr>
              <a:t>      </a:t>
            </a:r>
            <a:r>
              <a:rPr lang="it-IT" altLang="it-IT" sz="2000" b="1" dirty="0" err="1" smtClean="0">
                <a:latin typeface="Arial" charset="0"/>
              </a:rPr>
              <a:t>return</a:t>
            </a:r>
            <a:r>
              <a:rPr lang="it-IT" altLang="it-IT" sz="2000" b="1" dirty="0" smtClean="0">
                <a:latin typeface="Arial" charset="0"/>
              </a:rPr>
              <a:t>(lo);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000" b="1" dirty="0" smtClean="0">
                <a:latin typeface="Arial" charset="0"/>
              </a:rPr>
              <a:t>}</a:t>
            </a:r>
            <a:endParaRPr lang="it-IT" altLang="it-IT" sz="2000" b="1" dirty="0">
              <a:latin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87237" y="5206134"/>
            <a:ext cx="8853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  <a:latin typeface="+mn-lt"/>
              </a:rPr>
              <a:t>NB: nella lista </a:t>
            </a:r>
            <a:r>
              <a:rPr lang="it-IT" b="1" dirty="0" err="1" smtClean="0">
                <a:solidFill>
                  <a:srgbClr val="C00000"/>
                </a:solidFill>
                <a:latin typeface="+mn-lt"/>
              </a:rPr>
              <a:t>ltmp</a:t>
            </a:r>
            <a:r>
              <a:rPr lang="it-IT" b="1" dirty="0" smtClean="0">
                <a:solidFill>
                  <a:srgbClr val="C00000"/>
                </a:solidFill>
                <a:latin typeface="+mn-lt"/>
              </a:rPr>
              <a:t> gli elementi sono stati inseriti in ordine inverso rispetto a come erano inseriti nella lista l</a:t>
            </a:r>
          </a:p>
          <a:p>
            <a:r>
              <a:rPr lang="it-IT" b="1" dirty="0" smtClean="0">
                <a:solidFill>
                  <a:srgbClr val="C00000"/>
                </a:solidFill>
                <a:latin typeface="+mn-lt"/>
              </a:rPr>
              <a:t>Di conseguenza, quando vengono inseriti nella lista lo si troveranno nello stesso ordine in cui si trovavano nella lista l</a:t>
            </a:r>
          </a:p>
        </p:txBody>
      </p:sp>
    </p:spTree>
    <p:extLst>
      <p:ext uri="{BB962C8B-B14F-4D97-AF65-F5344CB8AC3E}">
        <p14:creationId xmlns:p14="http://schemas.microsoft.com/office/powerpoint/2010/main" val="477740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7655"/>
            <a:ext cx="82296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it-IT" altLang="it-IT" sz="4000" b="1" dirty="0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Operatore </a:t>
            </a:r>
            <a:r>
              <a:rPr lang="it-IT" altLang="it-IT" sz="4000" b="1" dirty="0" err="1" smtClean="0">
                <a:solidFill>
                  <a:srgbClr val="0070C0"/>
                </a:solidFill>
                <a:latin typeface="Arial" charset="0"/>
                <a:ea typeface="MS PGothic" charset="-128"/>
              </a:rPr>
              <a:t>removeList</a:t>
            </a:r>
            <a:endParaRPr lang="it-IT" altLang="it-IT" sz="4000" b="1" dirty="0">
              <a:solidFill>
                <a:srgbClr val="0070C0"/>
              </a:solidFill>
              <a:latin typeface="Arial" charset="0"/>
              <a:ea typeface="MS PGothic" charset="-128"/>
            </a:endParaRP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15332"/>
            <a:ext cx="8382000" cy="111934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800" dirty="0" smtClean="0"/>
              <a:t>Stesso discorso per l’operatore </a:t>
            </a:r>
            <a:r>
              <a:rPr lang="it-IT" altLang="it-IT" sz="2800" dirty="0" err="1" smtClean="0"/>
              <a:t>removeList</a:t>
            </a:r>
            <a:r>
              <a:rPr lang="it-IT" altLang="it-IT" sz="2800" dirty="0" smtClean="0"/>
              <a:t>(list, </a:t>
            </a:r>
            <a:r>
              <a:rPr lang="it-IT" altLang="it-IT" sz="2800" dirty="0" err="1" smtClean="0"/>
              <a:t>pos</a:t>
            </a:r>
            <a:r>
              <a:rPr lang="it-IT" altLang="it-IT" sz="2800" dirty="0" smtClean="0"/>
              <a:t>) che rimuove l’elemento in posizione </a:t>
            </a:r>
            <a:r>
              <a:rPr lang="it-IT" altLang="it-IT" sz="2800" dirty="0" err="1" smtClean="0"/>
              <a:t>pos</a:t>
            </a:r>
            <a:r>
              <a:rPr lang="it-IT" altLang="it-IT" sz="2800" dirty="0" smtClean="0"/>
              <a:t> </a:t>
            </a:r>
            <a:r>
              <a:rPr lang="is-IS" altLang="it-IT" sz="2800" dirty="0" smtClean="0"/>
              <a:t>…</a:t>
            </a:r>
            <a:endParaRPr lang="it-IT" altLang="it-IT" sz="2800" dirty="0"/>
          </a:p>
        </p:txBody>
      </p:sp>
      <p:sp>
        <p:nvSpPr>
          <p:cNvPr id="327787" name="AutoShape 107"/>
          <p:cNvSpPr>
            <a:spLocks noChangeArrowheads="1"/>
          </p:cNvSpPr>
          <p:nvPr/>
        </p:nvSpPr>
        <p:spPr bwMode="auto">
          <a:xfrm>
            <a:off x="748864" y="4386410"/>
            <a:ext cx="733425" cy="1214438"/>
          </a:xfrm>
          <a:prstGeom prst="curvedRightArrow">
            <a:avLst>
              <a:gd name="adj1" fmla="val 33117"/>
              <a:gd name="adj2" fmla="val 6623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5" name="Gruppo 4"/>
          <p:cNvGrpSpPr/>
          <p:nvPr/>
        </p:nvGrpSpPr>
        <p:grpSpPr>
          <a:xfrm>
            <a:off x="1383947" y="3927744"/>
            <a:ext cx="5737290" cy="2171397"/>
            <a:chOff x="1383947" y="3927744"/>
            <a:chExt cx="5737290" cy="2171397"/>
          </a:xfrm>
        </p:grpSpPr>
        <p:sp>
          <p:nvSpPr>
            <p:cNvPr id="327785" name="Rectangle 105"/>
            <p:cNvSpPr>
              <a:spLocks noChangeAspect="1" noChangeArrowheads="1"/>
            </p:cNvSpPr>
            <p:nvPr/>
          </p:nvSpPr>
          <p:spPr bwMode="auto">
            <a:xfrm>
              <a:off x="1985526" y="5623655"/>
              <a:ext cx="404813" cy="366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7786" name="Line 106"/>
            <p:cNvSpPr>
              <a:spLocks noChangeShapeType="1"/>
            </p:cNvSpPr>
            <p:nvPr/>
          </p:nvSpPr>
          <p:spPr bwMode="auto">
            <a:xfrm flipV="1">
              <a:off x="2242701" y="5418867"/>
              <a:ext cx="552450" cy="400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27788" name="Rectangle 108"/>
            <p:cNvSpPr>
              <a:spLocks noChangeArrowheads="1"/>
            </p:cNvSpPr>
            <p:nvPr/>
          </p:nvSpPr>
          <p:spPr bwMode="auto">
            <a:xfrm>
              <a:off x="1383947" y="5699031"/>
              <a:ext cx="5533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 dirty="0" smtClean="0"/>
                <a:t>lst2</a:t>
              </a:r>
              <a:endParaRPr lang="it-IT" altLang="it-IT" sz="2000" dirty="0"/>
            </a:p>
          </p:txBody>
        </p:sp>
        <p:grpSp>
          <p:nvGrpSpPr>
            <p:cNvPr id="327789" name="Group 109"/>
            <p:cNvGrpSpPr>
              <a:grpSpLocks noChangeAspect="1"/>
            </p:cNvGrpSpPr>
            <p:nvPr/>
          </p:nvGrpSpPr>
          <p:grpSpPr bwMode="auto">
            <a:xfrm>
              <a:off x="2833251" y="5220430"/>
              <a:ext cx="814388" cy="388937"/>
              <a:chOff x="196" y="1428"/>
              <a:chExt cx="1158" cy="531"/>
            </a:xfrm>
          </p:grpSpPr>
          <p:sp>
            <p:nvSpPr>
              <p:cNvPr id="327790" name="Rectangle 110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91" name="Rectangle 111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27792" name="Group 112"/>
            <p:cNvGrpSpPr>
              <a:grpSpLocks noChangeAspect="1"/>
            </p:cNvGrpSpPr>
            <p:nvPr/>
          </p:nvGrpSpPr>
          <p:grpSpPr bwMode="auto">
            <a:xfrm>
              <a:off x="4300101" y="5226780"/>
              <a:ext cx="814388" cy="387350"/>
              <a:chOff x="196" y="1428"/>
              <a:chExt cx="1158" cy="531"/>
            </a:xfrm>
          </p:grpSpPr>
          <p:sp>
            <p:nvSpPr>
              <p:cNvPr id="327793" name="Rectangle 113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94" name="Rectangle 114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sp>
          <p:nvSpPr>
            <p:cNvPr id="327801" name="Line 121"/>
            <p:cNvSpPr>
              <a:spLocks noChangeAspect="1" noChangeShapeType="1"/>
            </p:cNvSpPr>
            <p:nvPr/>
          </p:nvSpPr>
          <p:spPr bwMode="auto">
            <a:xfrm>
              <a:off x="3460314" y="5417280"/>
              <a:ext cx="839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7809" name="Text Box 129"/>
            <p:cNvSpPr txBox="1">
              <a:spLocks noChangeAspect="1" noChangeArrowheads="1"/>
            </p:cNvSpPr>
            <p:nvPr/>
          </p:nvSpPr>
          <p:spPr bwMode="auto">
            <a:xfrm>
              <a:off x="4258826" y="5228367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el2</a:t>
              </a:r>
            </a:p>
          </p:txBody>
        </p:sp>
        <p:sp>
          <p:nvSpPr>
            <p:cNvPr id="327810" name="Text Box 130"/>
            <p:cNvSpPr txBox="1">
              <a:spLocks noChangeAspect="1" noChangeArrowheads="1"/>
            </p:cNvSpPr>
            <p:nvPr/>
          </p:nvSpPr>
          <p:spPr bwMode="auto">
            <a:xfrm>
              <a:off x="4608076" y="5220430"/>
              <a:ext cx="184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it-IT" altLang="it-IT" sz="1600"/>
            </a:p>
          </p:txBody>
        </p:sp>
        <p:sp>
          <p:nvSpPr>
            <p:cNvPr id="327811" name="Text Box 131"/>
            <p:cNvSpPr txBox="1">
              <a:spLocks noChangeAspect="1" noChangeArrowheads="1"/>
            </p:cNvSpPr>
            <p:nvPr/>
          </p:nvSpPr>
          <p:spPr bwMode="auto">
            <a:xfrm>
              <a:off x="2871351" y="5182330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el6</a:t>
              </a:r>
            </a:p>
          </p:txBody>
        </p:sp>
        <p:sp>
          <p:nvSpPr>
            <p:cNvPr id="327815" name="Line 135"/>
            <p:cNvSpPr>
              <a:spLocks noChangeShapeType="1"/>
            </p:cNvSpPr>
            <p:nvPr/>
          </p:nvSpPr>
          <p:spPr bwMode="auto">
            <a:xfrm flipV="1">
              <a:off x="4874777" y="3927744"/>
              <a:ext cx="2246460" cy="15195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</p:grpSp>
      <p:sp>
        <p:nvSpPr>
          <p:cNvPr id="2" name="Rettangolo 1"/>
          <p:cNvSpPr/>
          <p:nvPr/>
        </p:nvSpPr>
        <p:spPr>
          <a:xfrm>
            <a:off x="1564839" y="4225860"/>
            <a:ext cx="286296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975" lvl="1">
              <a:lnSpc>
                <a:spcPct val="90000"/>
              </a:lnSpc>
            </a:pPr>
            <a:r>
              <a:rPr lang="it-IT" altLang="it-IT" dirty="0" smtClean="0">
                <a:solidFill>
                  <a:srgbClr val="A84643"/>
                </a:solidFill>
                <a:latin typeface="+mn-lt"/>
              </a:rPr>
              <a:t>lst2 </a:t>
            </a:r>
            <a:r>
              <a:rPr lang="it-IT" altLang="it-IT" dirty="0">
                <a:solidFill>
                  <a:srgbClr val="A84643"/>
                </a:solidFill>
                <a:latin typeface="+mn-lt"/>
              </a:rPr>
              <a:t>= </a:t>
            </a:r>
            <a:r>
              <a:rPr lang="it-IT" altLang="it-IT" dirty="0" err="1" smtClean="0">
                <a:solidFill>
                  <a:srgbClr val="A84643"/>
                </a:solidFill>
                <a:latin typeface="+mn-lt"/>
              </a:rPr>
              <a:t>remove</a:t>
            </a:r>
            <a:r>
              <a:rPr lang="it-IT" altLang="it-IT" dirty="0" smtClean="0">
                <a:solidFill>
                  <a:srgbClr val="A84643"/>
                </a:solidFill>
                <a:latin typeface="+mn-lt"/>
              </a:rPr>
              <a:t>(lst1, 2)</a:t>
            </a:r>
            <a:endParaRPr lang="it-IT" altLang="it-IT" dirty="0">
              <a:solidFill>
                <a:srgbClr val="A84643"/>
              </a:solidFill>
              <a:latin typeface="+mn-lt"/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1179845" y="2969967"/>
            <a:ext cx="6647002" cy="817562"/>
            <a:chOff x="1342449" y="3344869"/>
            <a:chExt cx="6647002" cy="817562"/>
          </a:xfrm>
        </p:grpSpPr>
        <p:sp>
          <p:nvSpPr>
            <p:cNvPr id="327752" name="Rectangle 72"/>
            <p:cNvSpPr>
              <a:spLocks noChangeAspect="1" noChangeArrowheads="1"/>
            </p:cNvSpPr>
            <p:nvPr/>
          </p:nvSpPr>
          <p:spPr bwMode="auto">
            <a:xfrm>
              <a:off x="1909326" y="3367094"/>
              <a:ext cx="404813" cy="3667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27754" name="Group 74"/>
            <p:cNvGrpSpPr>
              <a:grpSpLocks noChangeAspect="1"/>
            </p:cNvGrpSpPr>
            <p:nvPr/>
          </p:nvGrpSpPr>
          <p:grpSpPr bwMode="auto">
            <a:xfrm>
              <a:off x="2814201" y="3744919"/>
              <a:ext cx="814388" cy="388937"/>
              <a:chOff x="196" y="1428"/>
              <a:chExt cx="1158" cy="531"/>
            </a:xfrm>
          </p:grpSpPr>
          <p:sp>
            <p:nvSpPr>
              <p:cNvPr id="32775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5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27757" name="Group 77"/>
            <p:cNvGrpSpPr>
              <a:grpSpLocks noChangeAspect="1"/>
            </p:cNvGrpSpPr>
            <p:nvPr/>
          </p:nvGrpSpPr>
          <p:grpSpPr bwMode="auto">
            <a:xfrm>
              <a:off x="4281051" y="3751269"/>
              <a:ext cx="814388" cy="387350"/>
              <a:chOff x="196" y="1428"/>
              <a:chExt cx="1158" cy="531"/>
            </a:xfrm>
          </p:grpSpPr>
          <p:sp>
            <p:nvSpPr>
              <p:cNvPr id="32775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5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27760" name="Group 80"/>
            <p:cNvGrpSpPr>
              <a:grpSpLocks noChangeAspect="1"/>
            </p:cNvGrpSpPr>
            <p:nvPr/>
          </p:nvGrpSpPr>
          <p:grpSpPr bwMode="auto">
            <a:xfrm>
              <a:off x="5722501" y="3744919"/>
              <a:ext cx="815975" cy="387350"/>
              <a:chOff x="196" y="1428"/>
              <a:chExt cx="1158" cy="531"/>
            </a:xfrm>
          </p:grpSpPr>
          <p:sp>
            <p:nvSpPr>
              <p:cNvPr id="32776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6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27763" name="Group 83"/>
            <p:cNvGrpSpPr>
              <a:grpSpLocks noChangeAspect="1"/>
            </p:cNvGrpSpPr>
            <p:nvPr/>
          </p:nvGrpSpPr>
          <p:grpSpPr bwMode="auto">
            <a:xfrm>
              <a:off x="7175064" y="3751269"/>
              <a:ext cx="814387" cy="387350"/>
              <a:chOff x="196" y="1428"/>
              <a:chExt cx="1158" cy="531"/>
            </a:xfrm>
          </p:grpSpPr>
          <p:sp>
            <p:nvSpPr>
              <p:cNvPr id="32776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196" y="1428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2776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776" y="1436"/>
                <a:ext cx="578" cy="52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sp>
          <p:nvSpPr>
            <p:cNvPr id="327766" name="Line 86"/>
            <p:cNvSpPr>
              <a:spLocks noChangeAspect="1" noChangeShapeType="1"/>
            </p:cNvSpPr>
            <p:nvPr/>
          </p:nvSpPr>
          <p:spPr bwMode="auto">
            <a:xfrm>
              <a:off x="3441264" y="3941769"/>
              <a:ext cx="839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7767" name="Line 87"/>
            <p:cNvSpPr>
              <a:spLocks noChangeAspect="1" noChangeShapeType="1"/>
            </p:cNvSpPr>
            <p:nvPr/>
          </p:nvSpPr>
          <p:spPr bwMode="auto">
            <a:xfrm>
              <a:off x="4868426" y="3992569"/>
              <a:ext cx="8397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7768" name="Line 88"/>
            <p:cNvSpPr>
              <a:spLocks noChangeAspect="1" noChangeShapeType="1"/>
            </p:cNvSpPr>
            <p:nvPr/>
          </p:nvSpPr>
          <p:spPr bwMode="auto">
            <a:xfrm>
              <a:off x="6330514" y="3941769"/>
              <a:ext cx="8397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27774" name="Text Box 94"/>
            <p:cNvSpPr txBox="1">
              <a:spLocks noChangeAspect="1" noChangeArrowheads="1"/>
            </p:cNvSpPr>
            <p:nvPr/>
          </p:nvSpPr>
          <p:spPr bwMode="auto">
            <a:xfrm>
              <a:off x="4239776" y="3752856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el2</a:t>
              </a:r>
            </a:p>
          </p:txBody>
        </p:sp>
        <p:sp>
          <p:nvSpPr>
            <p:cNvPr id="327775" name="Text Box 95"/>
            <p:cNvSpPr txBox="1">
              <a:spLocks noChangeAspect="1" noChangeArrowheads="1"/>
            </p:cNvSpPr>
            <p:nvPr/>
          </p:nvSpPr>
          <p:spPr bwMode="auto">
            <a:xfrm>
              <a:off x="4589026" y="3744919"/>
              <a:ext cx="184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it-IT" altLang="it-IT" sz="1600"/>
            </a:p>
          </p:txBody>
        </p:sp>
        <p:sp>
          <p:nvSpPr>
            <p:cNvPr id="327776" name="Text Box 96"/>
            <p:cNvSpPr txBox="1">
              <a:spLocks noChangeAspect="1" noChangeArrowheads="1"/>
            </p:cNvSpPr>
            <p:nvPr/>
          </p:nvSpPr>
          <p:spPr bwMode="auto">
            <a:xfrm>
              <a:off x="2852301" y="3706819"/>
              <a:ext cx="493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el6</a:t>
              </a:r>
            </a:p>
          </p:txBody>
        </p:sp>
        <p:sp>
          <p:nvSpPr>
            <p:cNvPr id="327777" name="Text Box 97"/>
            <p:cNvSpPr txBox="1">
              <a:spLocks noChangeAspect="1" noChangeArrowheads="1"/>
            </p:cNvSpPr>
            <p:nvPr/>
          </p:nvSpPr>
          <p:spPr bwMode="auto">
            <a:xfrm>
              <a:off x="5676464" y="3743331"/>
              <a:ext cx="4937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el3</a:t>
              </a:r>
            </a:p>
          </p:txBody>
        </p:sp>
        <p:sp>
          <p:nvSpPr>
            <p:cNvPr id="327778" name="Text Box 98"/>
            <p:cNvSpPr txBox="1">
              <a:spLocks noChangeAspect="1" noChangeArrowheads="1"/>
            </p:cNvSpPr>
            <p:nvPr/>
          </p:nvSpPr>
          <p:spPr bwMode="auto">
            <a:xfrm>
              <a:off x="7105214" y="3765556"/>
              <a:ext cx="4937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it-IT" altLang="it-IT" sz="2000"/>
                <a:t>el8</a:t>
              </a:r>
            </a:p>
          </p:txBody>
        </p:sp>
        <p:sp>
          <p:nvSpPr>
            <p:cNvPr id="327779" name="Rectangle 99"/>
            <p:cNvSpPr>
              <a:spLocks noChangeArrowheads="1"/>
            </p:cNvSpPr>
            <p:nvPr/>
          </p:nvSpPr>
          <p:spPr bwMode="auto">
            <a:xfrm>
              <a:off x="1342449" y="3344869"/>
              <a:ext cx="5533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it-IT" altLang="it-IT" sz="2000" dirty="0" smtClean="0"/>
                <a:t>lst1</a:t>
              </a:r>
              <a:endParaRPr lang="it-IT" altLang="it-IT" sz="2000" dirty="0"/>
            </a:p>
          </p:txBody>
        </p:sp>
        <p:sp>
          <p:nvSpPr>
            <p:cNvPr id="327782" name="Line 102"/>
            <p:cNvSpPr>
              <a:spLocks noChangeShapeType="1"/>
            </p:cNvSpPr>
            <p:nvPr/>
          </p:nvSpPr>
          <p:spPr bwMode="auto">
            <a:xfrm>
              <a:off x="2185551" y="3581406"/>
              <a:ext cx="552450" cy="32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cxnSp>
          <p:nvCxnSpPr>
            <p:cNvPr id="6" name="Connettore 1 5"/>
            <p:cNvCxnSpPr/>
            <p:nvPr/>
          </p:nvCxnSpPr>
          <p:spPr>
            <a:xfrm flipV="1">
              <a:off x="7699120" y="3853919"/>
              <a:ext cx="174172" cy="176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ttangolo 3"/>
          <p:cNvSpPr/>
          <p:nvPr/>
        </p:nvSpPr>
        <p:spPr>
          <a:xfrm>
            <a:off x="5093674" y="5934514"/>
            <a:ext cx="3531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b="1" smtClean="0">
                <a:solidFill>
                  <a:srgbClr val="C00000"/>
                </a:solidFill>
                <a:latin typeface="+mn-lt"/>
              </a:rPr>
              <a:t>Farlo </a:t>
            </a:r>
            <a:r>
              <a:rPr lang="it-IT" sz="2800" b="1" dirty="0" smtClean="0">
                <a:solidFill>
                  <a:srgbClr val="C00000"/>
                </a:solidFill>
                <a:latin typeface="+mn-lt"/>
              </a:rPr>
              <a:t>come esercizio </a:t>
            </a:r>
            <a:r>
              <a:rPr lang="is-IS" sz="2800" b="1" dirty="0" smtClean="0">
                <a:solidFill>
                  <a:srgbClr val="C00000"/>
                </a:solidFill>
                <a:latin typeface="+mn-lt"/>
              </a:rPr>
              <a:t>…</a:t>
            </a:r>
            <a:endParaRPr lang="it-IT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131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  <p:bldP spid="327787" grpId="0" animBg="1"/>
      <p:bldP spid="2" grpId="0"/>
      <p:bldP spid="4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03xx - ADT e liste concatenate rev Andrea" id="{81EFBFD1-74AB-B74F-AA25-312648444BAE}" vid="{83AADF57-A02F-3F49-8164-A3A48B8BB0BC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L03b - ADT copia</Template>
  <TotalTime>3845</TotalTime>
  <Pages>174</Pages>
  <Words>2974</Words>
  <Application>Microsoft Office PowerPoint</Application>
  <PresentationFormat>Presentazione su schermo (4:3)</PresentationFormat>
  <Paragraphs>520</Paragraphs>
  <Slides>51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51</vt:i4>
      </vt:variant>
    </vt:vector>
  </HeadingPairs>
  <TitlesOfParts>
    <vt:vector size="58" baseType="lpstr">
      <vt:lpstr>ＭＳ Ｐゴシック</vt:lpstr>
      <vt:lpstr>ＭＳ Ｐゴシック</vt:lpstr>
      <vt:lpstr>Arial</vt:lpstr>
      <vt:lpstr>Book Antiqua</vt:lpstr>
      <vt:lpstr>Calibri</vt:lpstr>
      <vt:lpstr>Times New Roman</vt:lpstr>
      <vt:lpstr>Tema di Office</vt:lpstr>
      <vt:lpstr>Presentazione standard di PowerPoint</vt:lpstr>
      <vt:lpstr>Operatori di inserimento/rimozione: ricordiamo la specifica …</vt:lpstr>
      <vt:lpstr>Realizzazione di operatori di inserimento/rimozione</vt:lpstr>
      <vt:lpstr>Realizzazione di operatori di inserimento/rimozione</vt:lpstr>
      <vt:lpstr>Realizzazione di operatori di inserimento/rimozione</vt:lpstr>
      <vt:lpstr>Effetto dell’operatore insertList</vt:lpstr>
      <vt:lpstr>Implementazione di insertList …</vt:lpstr>
      <vt:lpstr>… Implementazione di insertList</vt:lpstr>
      <vt:lpstr>Operatore removeList</vt:lpstr>
      <vt:lpstr>Alcune note sull’implementazione</vt:lpstr>
      <vt:lpstr>Implementazione libera da interferenze</vt:lpstr>
      <vt:lpstr>Problemi dell’implementazione</vt:lpstr>
      <vt:lpstr>Esecuzione di insertList</vt:lpstr>
      <vt:lpstr>Esecuzione di insertList</vt:lpstr>
      <vt:lpstr>Esecuzione di insertList</vt:lpstr>
      <vt:lpstr>Esecuzione di insertList</vt:lpstr>
      <vt:lpstr>Esecuzione di insertList</vt:lpstr>
      <vt:lpstr>Esecuzione di insertList</vt:lpstr>
      <vt:lpstr>Una diversa soluzione</vt:lpstr>
      <vt:lpstr>Inserire un elemento in una lista concatenata</vt:lpstr>
      <vt:lpstr>Inserire un elemento in una lista concatenata</vt:lpstr>
      <vt:lpstr>Inserire un elemento in una lista concatenata</vt:lpstr>
      <vt:lpstr>Inserire un elemento in una lista concatenata</vt:lpstr>
      <vt:lpstr>Eliminazione di un elemento in una lista concatenata</vt:lpstr>
      <vt:lpstr>Eliminazione di un elemento in una lista concatenata</vt:lpstr>
      <vt:lpstr>Eliminazione di un elemento in una lista concatenata</vt:lpstr>
      <vt:lpstr>Eliminazione di un elemento in una lista concatenata</vt:lpstr>
      <vt:lpstr>Eliminazione di un elemento in una lista concatenata</vt:lpstr>
      <vt:lpstr>Rivediamo l’operazione insertList …</vt:lpstr>
      <vt:lpstr>… Implementazione di insertList</vt:lpstr>
      <vt:lpstr>Rivediamo l’operazione removeList …</vt:lpstr>
      <vt:lpstr>… Implementazione di removeList</vt:lpstr>
      <vt:lpstr>Attenti alle interferenze</vt:lpstr>
      <vt:lpstr>Attenti alle interferenze!</vt:lpstr>
      <vt:lpstr>Evitare interferenze e side effect</vt:lpstr>
      <vt:lpstr>Un bel problema … </vt:lpstr>
      <vt:lpstr>La soluzione</vt:lpstr>
      <vt:lpstr>La lista vuota</vt:lpstr>
      <vt:lpstr>La soluzione</vt:lpstr>
      <vt:lpstr>Esempio Insert</vt:lpstr>
      <vt:lpstr>Esempio Insert</vt:lpstr>
      <vt:lpstr>Esempio Insert</vt:lpstr>
      <vt:lpstr>Esempio Insert</vt:lpstr>
      <vt:lpstr>InsertList …</vt:lpstr>
      <vt:lpstr>… Implementazione di removeList</vt:lpstr>
      <vt:lpstr>… Implementazione di removeList</vt:lpstr>
      <vt:lpstr>Altre implementazioni</vt:lpstr>
      <vt:lpstr>Array o liste collegate ? </vt:lpstr>
      <vt:lpstr>Altre implementazioni collegate</vt:lpstr>
      <vt:lpstr>Esercizi</vt:lpstr>
      <vt:lpstr>Esercizi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Utente di Microsoft Office</dc:creator>
  <cp:keywords/>
  <dc:description/>
  <cp:lastModifiedBy>Nessuno</cp:lastModifiedBy>
  <cp:revision>469</cp:revision>
  <cp:lastPrinted>2000-01-25T15:49:49Z</cp:lastPrinted>
  <dcterms:created xsi:type="dcterms:W3CDTF">2017-02-15T08:15:28Z</dcterms:created>
  <dcterms:modified xsi:type="dcterms:W3CDTF">2019-03-26T10:33:49Z</dcterms:modified>
</cp:coreProperties>
</file>