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53"/>
  </p:notesMasterIdLst>
  <p:handoutMasterIdLst>
    <p:handoutMasterId r:id="rId54"/>
  </p:handoutMasterIdLst>
  <p:sldIdLst>
    <p:sldId id="296" r:id="rId2"/>
    <p:sldId id="489" r:id="rId3"/>
    <p:sldId id="494" r:id="rId4"/>
    <p:sldId id="504" r:id="rId5"/>
    <p:sldId id="495" r:id="rId6"/>
    <p:sldId id="497" r:id="rId7"/>
    <p:sldId id="498" r:id="rId8"/>
    <p:sldId id="499" r:id="rId9"/>
    <p:sldId id="500" r:id="rId10"/>
    <p:sldId id="501" r:id="rId11"/>
    <p:sldId id="505" r:id="rId12"/>
    <p:sldId id="502" r:id="rId13"/>
    <p:sldId id="503" r:id="rId14"/>
    <p:sldId id="490" r:id="rId15"/>
    <p:sldId id="491" r:id="rId16"/>
    <p:sldId id="492" r:id="rId17"/>
    <p:sldId id="493" r:id="rId18"/>
    <p:sldId id="525" r:id="rId19"/>
    <p:sldId id="506" r:id="rId20"/>
    <p:sldId id="508" r:id="rId21"/>
    <p:sldId id="509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23" r:id="rId30"/>
    <p:sldId id="522" r:id="rId31"/>
    <p:sldId id="520" r:id="rId32"/>
    <p:sldId id="521" r:id="rId33"/>
    <p:sldId id="524" r:id="rId34"/>
    <p:sldId id="514" r:id="rId35"/>
    <p:sldId id="515" r:id="rId36"/>
    <p:sldId id="516" r:id="rId37"/>
    <p:sldId id="526" r:id="rId38"/>
    <p:sldId id="527" r:id="rId39"/>
    <p:sldId id="517" r:id="rId40"/>
    <p:sldId id="531" r:id="rId41"/>
    <p:sldId id="528" r:id="rId42"/>
    <p:sldId id="529" r:id="rId43"/>
    <p:sldId id="530" r:id="rId44"/>
    <p:sldId id="532" r:id="rId45"/>
    <p:sldId id="533" r:id="rId46"/>
    <p:sldId id="534" r:id="rId47"/>
    <p:sldId id="542" r:id="rId48"/>
    <p:sldId id="543" r:id="rId49"/>
    <p:sldId id="544" r:id="rId50"/>
    <p:sldId id="545" r:id="rId51"/>
    <p:sldId id="546" r:id="rId52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4643"/>
    <a:srgbClr val="FFFFCC"/>
    <a:srgbClr val="CC6600"/>
    <a:srgbClr val="FFFF66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2" autoAdjust="0"/>
    <p:restoredTop sz="95332" autoAdjust="0"/>
  </p:normalViewPr>
  <p:slideViewPr>
    <p:cSldViewPr snapToGrid="0">
      <p:cViewPr>
        <p:scale>
          <a:sx n="90" d="100"/>
          <a:sy n="90" d="100"/>
        </p:scale>
        <p:origin x="514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01/04/2019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delle note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9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86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193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2564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213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962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65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9900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566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594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40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895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980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584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121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23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098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586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28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3512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344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37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30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522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1776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169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639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282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186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870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0775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66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47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025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40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0034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9344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106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269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51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4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766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59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5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3150" y="1461086"/>
            <a:ext cx="8682037" cy="35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ADT </a:t>
            </a:r>
            <a:r>
              <a:rPr lang="it-IT" altLang="it-IT" sz="5400" b="1" i="1" dirty="0" smtClean="0">
                <a:solidFill>
                  <a:schemeClr val="tx2"/>
                </a:solidFill>
              </a:rPr>
              <a:t>STACK (PILA)</a:t>
            </a:r>
            <a:endParaRPr lang="it-IT" altLang="it-IT" sz="5400" b="1" dirty="0" smtClean="0">
              <a:solidFill>
                <a:schemeClr val="tx2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>
            <a:off x="6039387" y="2502620"/>
            <a:ext cx="1811383" cy="587830"/>
            <a:chOff x="1053737" y="1824443"/>
            <a:chExt cx="1811383" cy="587830"/>
          </a:xfrm>
        </p:grpSpPr>
        <p:sp>
          <p:nvSpPr>
            <p:cNvPr id="39" name="Ovale 3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ccia circolare in giù 42"/>
          <p:cNvSpPr/>
          <p:nvPr/>
        </p:nvSpPr>
        <p:spPr>
          <a:xfrm rot="19953014">
            <a:off x="4437009" y="2620436"/>
            <a:ext cx="1393371" cy="39189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83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901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e 33"/>
          <p:cNvSpPr/>
          <p:nvPr/>
        </p:nvSpPr>
        <p:spPr>
          <a:xfrm>
            <a:off x="3313611" y="3607513"/>
            <a:ext cx="1811383" cy="5312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1 35"/>
          <p:cNvCxnSpPr/>
          <p:nvPr/>
        </p:nvCxnSpPr>
        <p:spPr>
          <a:xfrm>
            <a:off x="5124994" y="3816518"/>
            <a:ext cx="0" cy="87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>
            <a:off x="3313611" y="3838288"/>
            <a:ext cx="0" cy="87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/>
          <p:nvPr/>
        </p:nvGrpSpPr>
        <p:grpSpPr>
          <a:xfrm>
            <a:off x="6039387" y="2502620"/>
            <a:ext cx="1811383" cy="587830"/>
            <a:chOff x="1053737" y="1824443"/>
            <a:chExt cx="1811383" cy="587830"/>
          </a:xfrm>
        </p:grpSpPr>
        <p:sp>
          <p:nvSpPr>
            <p:cNvPr id="39" name="Ovale 3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ccia circolare in giù 42"/>
          <p:cNvSpPr/>
          <p:nvPr/>
        </p:nvSpPr>
        <p:spPr>
          <a:xfrm rot="19953014">
            <a:off x="4437009" y="2620436"/>
            <a:ext cx="1393371" cy="39189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77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584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sintattica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Tipo</a:t>
            </a:r>
            <a:r>
              <a:rPr lang="en-GB" altLang="it-IT" sz="2800" b="1" dirty="0" smtClean="0">
                <a:ea typeface="MS PGothic" charset="-128"/>
              </a:rPr>
              <a:t> di </a:t>
            </a:r>
            <a:r>
              <a:rPr lang="en-GB" altLang="it-IT" sz="2800" b="1" dirty="0" err="1" smtClean="0">
                <a:ea typeface="MS PGothic" charset="-128"/>
              </a:rPr>
              <a:t>riferimento</a:t>
            </a:r>
            <a:r>
              <a:rPr lang="en-GB" altLang="it-IT" sz="2800" dirty="0" smtClean="0">
                <a:ea typeface="MS PGothic" charset="-128"/>
              </a:rPr>
              <a:t>: 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stack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smtClean="0">
                <a:ea typeface="MS PGothic" charset="-128"/>
              </a:rPr>
              <a:t>Tipi </a:t>
            </a:r>
            <a:r>
              <a:rPr lang="en-GB" altLang="it-IT" sz="2800" b="1" dirty="0" err="1" smtClean="0">
                <a:ea typeface="MS PGothic" charset="-128"/>
              </a:rPr>
              <a:t>usati</a:t>
            </a:r>
            <a:r>
              <a:rPr lang="en-GB" altLang="it-IT" sz="2800" dirty="0" smtClean="0">
                <a:ea typeface="MS PGothic" charset="-128"/>
              </a:rPr>
              <a:t>: 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item</a:t>
            </a:r>
            <a:r>
              <a:rPr lang="en-GB" altLang="it-IT" sz="2800" dirty="0" smtClean="0">
                <a:ea typeface="MS PGothic" charset="-128"/>
              </a:rPr>
              <a:t>, </a:t>
            </a:r>
            <a:r>
              <a:rPr lang="en-GB" altLang="it-IT" sz="2800" dirty="0" err="1" smtClean="0">
                <a:solidFill>
                  <a:srgbClr val="002060"/>
                </a:solidFill>
                <a:ea typeface="MS PGothic" charset="-128"/>
              </a:rPr>
              <a:t>boolean</a:t>
            </a:r>
            <a:endParaRPr lang="en-GB" altLang="it-IT" sz="2800" dirty="0">
              <a:solidFill>
                <a:srgbClr val="002060"/>
              </a:solidFill>
              <a:ea typeface="MS PGothic" charset="-128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8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Operatori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newStack</a:t>
            </a:r>
            <a:r>
              <a:rPr lang="en-GB" altLang="it-IT" sz="2400" dirty="0" smtClean="0">
                <a:ea typeface="MS PGothic" charset="-128"/>
              </a:rPr>
              <a:t>()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stack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emptyStack</a:t>
            </a:r>
            <a:r>
              <a:rPr lang="en-GB" altLang="it-IT" sz="2400" dirty="0" smtClean="0">
                <a:ea typeface="MS PGothic" charset="-128"/>
              </a:rPr>
              <a:t>(stack)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err="1" smtClean="0">
                <a:ea typeface="MS PGothic" charset="-128"/>
              </a:rPr>
              <a:t>boolean</a:t>
            </a:r>
            <a:endParaRPr lang="en-GB" altLang="it-IT" sz="24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push(</a:t>
            </a:r>
            <a:r>
              <a:rPr lang="en-GB" altLang="it-IT" sz="2400" dirty="0" err="1" smtClean="0">
                <a:ea typeface="MS PGothic" charset="-128"/>
              </a:rPr>
              <a:t>elem</a:t>
            </a:r>
            <a:r>
              <a:rPr lang="en-GB" altLang="it-IT" sz="2400" dirty="0" smtClean="0">
                <a:ea typeface="MS PGothic" charset="-128"/>
              </a:rPr>
              <a:t>, stack)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stack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pop(stack)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stack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top(stack)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item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980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Tipo</a:t>
            </a:r>
            <a:r>
              <a:rPr lang="en-GB" altLang="it-IT" b="1" dirty="0" smtClean="0">
                <a:ea typeface="MS PGothic" charset="-128"/>
              </a:rPr>
              <a:t> </a:t>
            </a:r>
            <a:r>
              <a:rPr lang="en-GB" altLang="it-IT" b="1" dirty="0">
                <a:ea typeface="MS PGothic" charset="-128"/>
              </a:rPr>
              <a:t>di </a:t>
            </a:r>
            <a:r>
              <a:rPr lang="en-GB" altLang="it-IT" b="1" dirty="0" err="1" smtClean="0">
                <a:ea typeface="MS PGothic" charset="-128"/>
              </a:rPr>
              <a:t>riferimento</a:t>
            </a:r>
            <a:r>
              <a:rPr lang="en-GB" altLang="it-IT" b="1" dirty="0" smtClean="0">
                <a:ea typeface="MS PGothic" charset="-128"/>
              </a:rPr>
              <a:t> stack</a:t>
            </a:r>
            <a:endParaRPr lang="en-GB" altLang="it-IT" dirty="0">
              <a:ea typeface="MS PGothic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smtClean="0">
                <a:ea typeface="MS PGothic" charset="-128"/>
              </a:rPr>
              <a:t>stack è </a:t>
            </a:r>
            <a:r>
              <a:rPr lang="en-GB" altLang="it-IT" dirty="0" err="1" smtClean="0">
                <a:ea typeface="MS PGothic" charset="-128"/>
              </a:rPr>
              <a:t>l’insieme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delle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sequenze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i="1" dirty="0" smtClean="0">
                <a:ea typeface="MS PGothic" charset="-128"/>
              </a:rPr>
              <a:t>S=a1,a2</a:t>
            </a:r>
            <a:r>
              <a:rPr lang="en-GB" altLang="it-IT" i="1" dirty="0">
                <a:ea typeface="MS PGothic" charset="-128"/>
              </a:rPr>
              <a:t>,…,an </a:t>
            </a:r>
            <a:r>
              <a:rPr lang="en-GB" altLang="it-IT" dirty="0">
                <a:ea typeface="MS PGothic" charset="-128"/>
              </a:rPr>
              <a:t>di </a:t>
            </a:r>
            <a:r>
              <a:rPr lang="en-GB" altLang="it-IT" dirty="0" err="1">
                <a:ea typeface="MS PGothic" charset="-128"/>
              </a:rPr>
              <a:t>tipo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b="1" i="1" dirty="0" smtClean="0">
                <a:solidFill>
                  <a:srgbClr val="A84643"/>
                </a:solidFill>
                <a:ea typeface="MS PGothic" charset="-128"/>
              </a:rPr>
              <a:t>item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err="1" smtClean="0">
                <a:ea typeface="MS PGothic" charset="-128"/>
              </a:rPr>
              <a:t>L’insieme</a:t>
            </a:r>
            <a:r>
              <a:rPr lang="en-GB" altLang="it-IT" dirty="0" smtClean="0">
                <a:ea typeface="MS PGothic" charset="-128"/>
              </a:rPr>
              <a:t> stack </a:t>
            </a:r>
            <a:r>
              <a:rPr lang="en-GB" altLang="it-IT" dirty="0" err="1" smtClean="0">
                <a:ea typeface="MS PGothic" charset="-128"/>
              </a:rPr>
              <a:t>contiene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inoltre</a:t>
            </a:r>
            <a:r>
              <a:rPr lang="en-GB" altLang="it-IT" dirty="0" smtClean="0">
                <a:ea typeface="MS PGothic" charset="-128"/>
              </a:rPr>
              <a:t> un </a:t>
            </a:r>
            <a:r>
              <a:rPr lang="en-GB" altLang="it-IT" dirty="0" err="1" smtClean="0">
                <a:ea typeface="MS PGothic" charset="-128"/>
              </a:rPr>
              <a:t>elemento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b="1" i="1" dirty="0" smtClean="0">
                <a:solidFill>
                  <a:srgbClr val="C00000"/>
                </a:solidFill>
                <a:ea typeface="MS PGothic" charset="-128"/>
              </a:rPr>
              <a:t>nil</a:t>
            </a:r>
            <a:r>
              <a:rPr lang="en-GB" altLang="it-IT" dirty="0" smtClean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che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rappresenta</a:t>
            </a:r>
            <a:r>
              <a:rPr lang="en-GB" altLang="it-IT" dirty="0" smtClean="0">
                <a:ea typeface="MS PGothic" charset="-128"/>
              </a:rPr>
              <a:t> la pila </a:t>
            </a:r>
            <a:r>
              <a:rPr lang="en-GB" altLang="it-IT" dirty="0" err="1" smtClean="0">
                <a:ea typeface="MS PGothic" charset="-128"/>
              </a:rPr>
              <a:t>vuota</a:t>
            </a:r>
            <a:r>
              <a:rPr lang="en-GB" altLang="it-IT" dirty="0" smtClean="0">
                <a:ea typeface="MS PGothic" charset="-128"/>
              </a:rPr>
              <a:t> (</a:t>
            </a:r>
            <a:r>
              <a:rPr lang="en-GB" altLang="it-IT" dirty="0" err="1" smtClean="0">
                <a:ea typeface="MS PGothic" charset="-128"/>
              </a:rPr>
              <a:t>priva</a:t>
            </a:r>
            <a:r>
              <a:rPr lang="en-GB" altLang="it-IT" dirty="0" smtClean="0">
                <a:ea typeface="MS PGothic" charset="-128"/>
              </a:rPr>
              <a:t> di </a:t>
            </a:r>
            <a:r>
              <a:rPr lang="en-GB" altLang="it-IT" dirty="0" err="1" smtClean="0">
                <a:ea typeface="MS PGothic" charset="-128"/>
              </a:rPr>
              <a:t>elementi</a:t>
            </a:r>
            <a:r>
              <a:rPr lang="en-GB" altLang="it-IT" dirty="0" smtClean="0">
                <a:ea typeface="MS PGothic" charset="-128"/>
              </a:rPr>
              <a:t>)</a:t>
            </a:r>
            <a:endParaRPr lang="en-GB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177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6436"/>
            <a:ext cx="8229600" cy="63733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ADT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9983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Operatori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newStack</a:t>
            </a:r>
            <a:r>
              <a:rPr lang="en-GB" altLang="it-IT" sz="2400" dirty="0" smtClean="0">
                <a:ea typeface="MS PGothic" charset="-128"/>
              </a:rPr>
              <a:t>()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s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</a:t>
            </a:r>
            <a:r>
              <a:rPr lang="en-GB" altLang="it-IT" sz="2000" dirty="0" smtClean="0">
                <a:ea typeface="MS PGothic" charset="-128"/>
              </a:rPr>
              <a:t>ost: s = nil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emptyStack</a:t>
            </a:r>
            <a:r>
              <a:rPr lang="en-GB" altLang="it-IT" sz="2400" dirty="0" smtClean="0">
                <a:ea typeface="MS PGothic" charset="-128"/>
              </a:rPr>
              <a:t>(s)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b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 smtClean="0">
                <a:ea typeface="MS PGothic" charset="-128"/>
              </a:rPr>
              <a:t>Post: se s=nil </a:t>
            </a:r>
            <a:r>
              <a:rPr lang="en-GB" altLang="it-IT" sz="2000" dirty="0" err="1" smtClean="0">
                <a:ea typeface="MS PGothic" charset="-128"/>
              </a:rPr>
              <a:t>allora</a:t>
            </a:r>
            <a:r>
              <a:rPr lang="en-GB" altLang="it-IT" sz="2000" dirty="0" smtClean="0">
                <a:ea typeface="MS PGothic" charset="-128"/>
              </a:rPr>
              <a:t> b = true </a:t>
            </a:r>
            <a:r>
              <a:rPr lang="en-GB" altLang="it-IT" sz="2000" dirty="0" err="1" smtClean="0">
                <a:ea typeface="MS PGothic" charset="-128"/>
              </a:rPr>
              <a:t>altrimenti</a:t>
            </a:r>
            <a:r>
              <a:rPr lang="en-GB" altLang="it-IT" sz="2000" dirty="0" smtClean="0">
                <a:ea typeface="MS PGothic" charset="-128"/>
              </a:rPr>
              <a:t> b = false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push(e, s)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s’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Post: </a:t>
            </a:r>
            <a:r>
              <a:rPr lang="en-GB" altLang="it-IT" sz="2000" dirty="0" smtClean="0">
                <a:ea typeface="MS PGothic" charset="-128"/>
              </a:rPr>
              <a:t>s = &lt;a1, a2, </a:t>
            </a:r>
            <a:r>
              <a:rPr lang="is-IS" altLang="it-IT" sz="2000" dirty="0" smtClean="0">
                <a:ea typeface="MS PGothic" charset="-128"/>
              </a:rPr>
              <a:t>… an&gt; AND </a:t>
            </a:r>
            <a:r>
              <a:rPr lang="en-GB" altLang="it-IT" sz="2000" dirty="0" smtClean="0">
                <a:ea typeface="MS PGothic" charset="-128"/>
              </a:rPr>
              <a:t>s’ = &lt;e, a1, a2, </a:t>
            </a:r>
            <a:r>
              <a:rPr lang="is-IS" altLang="it-IT" sz="2000" dirty="0" smtClean="0">
                <a:ea typeface="MS PGothic" charset="-128"/>
              </a:rPr>
              <a:t>…, an&gt;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pop(s)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s’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Pre: </a:t>
            </a:r>
            <a:r>
              <a:rPr lang="en-GB" altLang="it-IT" sz="2000" dirty="0" smtClean="0">
                <a:ea typeface="MS PGothic" charset="-128"/>
              </a:rPr>
              <a:t>s </a:t>
            </a:r>
            <a:r>
              <a:rPr lang="de-DE" altLang="it-IT" sz="2000" dirty="0">
                <a:ea typeface="MS PGothic" charset="-128"/>
              </a:rPr>
              <a:t>= &lt;a1, a2, …, an&gt;   </a:t>
            </a:r>
            <a:r>
              <a:rPr lang="de-DE" altLang="it-IT" sz="2000" dirty="0" err="1">
                <a:ea typeface="MS PGothic" charset="-128"/>
              </a:rPr>
              <a:t>n</a:t>
            </a:r>
            <a:r>
              <a:rPr lang="de-DE" altLang="it-IT" sz="2000" dirty="0">
                <a:ea typeface="MS PGothic" charset="-128"/>
              </a:rPr>
              <a:t>&gt;0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Post: </a:t>
            </a:r>
            <a:r>
              <a:rPr lang="en-GB" altLang="it-IT" sz="2000" dirty="0" smtClean="0">
                <a:ea typeface="MS PGothic" charset="-128"/>
              </a:rPr>
              <a:t>s’ </a:t>
            </a:r>
            <a:r>
              <a:rPr lang="en-GB" altLang="it-IT" sz="2000" dirty="0">
                <a:ea typeface="MS PGothic" charset="-128"/>
              </a:rPr>
              <a:t>= </a:t>
            </a:r>
            <a:r>
              <a:rPr lang="de-DE" altLang="it-IT" sz="2000" dirty="0" smtClean="0">
                <a:ea typeface="MS PGothic" charset="-128"/>
              </a:rPr>
              <a:t>&lt;a2</a:t>
            </a:r>
            <a:r>
              <a:rPr lang="de-DE" altLang="it-IT" sz="2000" dirty="0">
                <a:ea typeface="MS PGothic" charset="-128"/>
              </a:rPr>
              <a:t>, …, an&gt; 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top(s)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e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 smtClean="0">
                <a:ea typeface="MS PGothic" charset="-128"/>
              </a:rPr>
              <a:t>Pre: s </a:t>
            </a:r>
            <a:r>
              <a:rPr lang="de-DE" altLang="it-IT" sz="2000" dirty="0">
                <a:ea typeface="MS PGothic" charset="-128"/>
              </a:rPr>
              <a:t>= </a:t>
            </a:r>
            <a:r>
              <a:rPr lang="de-DE" altLang="it-IT" sz="2000" dirty="0" smtClean="0">
                <a:ea typeface="MS PGothic" charset="-128"/>
              </a:rPr>
              <a:t>&lt;a1</a:t>
            </a:r>
            <a:r>
              <a:rPr lang="de-DE" altLang="it-IT" sz="2000" dirty="0">
                <a:ea typeface="MS PGothic" charset="-128"/>
              </a:rPr>
              <a:t>, a2, …, </a:t>
            </a:r>
            <a:r>
              <a:rPr lang="de-DE" altLang="it-IT" sz="2000" dirty="0" smtClean="0">
                <a:ea typeface="MS PGothic" charset="-128"/>
              </a:rPr>
              <a:t>an&gt;   </a:t>
            </a:r>
            <a:r>
              <a:rPr lang="de-DE" altLang="it-IT" sz="2000" dirty="0" err="1" smtClean="0">
                <a:ea typeface="MS PGothic" charset="-128"/>
              </a:rPr>
              <a:t>n</a:t>
            </a:r>
            <a:r>
              <a:rPr lang="de-DE" altLang="it-IT" sz="2000" dirty="0" smtClean="0">
                <a:ea typeface="MS PGothic" charset="-128"/>
              </a:rPr>
              <a:t>&gt;0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 smtClean="0">
                <a:ea typeface="MS PGothic" charset="-128"/>
              </a:rPr>
              <a:t>Post: e = a1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666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322290" y="274638"/>
            <a:ext cx="8536898" cy="1143000"/>
          </a:xfrm>
        </p:spPr>
        <p:txBody>
          <a:bodyPr/>
          <a:lstStyle/>
          <a:p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Implementare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il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417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 smtClean="0"/>
              <a:t>Tra le </a:t>
            </a:r>
            <a:r>
              <a:rPr lang="it-IT" dirty="0" smtClean="0">
                <a:solidFill>
                  <a:srgbClr val="C00000"/>
                </a:solidFill>
              </a:rPr>
              <a:t>possibili </a:t>
            </a:r>
            <a:r>
              <a:rPr lang="it-IT" dirty="0" smtClean="0"/>
              <a:t>implementazioni, le più usate sono realizzate tramite: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b="1" dirty="0" smtClean="0">
                <a:solidFill>
                  <a:srgbClr val="C00000"/>
                </a:solidFill>
              </a:rPr>
              <a:t>Array</a:t>
            </a:r>
            <a:br>
              <a:rPr lang="it-IT" b="1" dirty="0" smtClean="0">
                <a:solidFill>
                  <a:srgbClr val="C00000"/>
                </a:solidFill>
              </a:rPr>
            </a:br>
            <a:endParaRPr lang="it-IT" b="1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b="1" dirty="0" smtClean="0">
                <a:solidFill>
                  <a:srgbClr val="C00000"/>
                </a:solidFill>
              </a:rPr>
              <a:t>Lista concatenata</a:t>
            </a:r>
            <a:endParaRPr lang="it-I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325562"/>
          </a:xfrm>
        </p:spPr>
        <p:txBody>
          <a:bodyPr/>
          <a:lstStyle/>
          <a:p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semplice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stack con array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75150"/>
            <a:ext cx="8229600" cy="46057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 smtClean="0"/>
              <a:t>Lo </a:t>
            </a:r>
            <a:r>
              <a:rPr lang="it-IT" dirty="0" err="1" smtClean="0"/>
              <a:t>stack</a:t>
            </a:r>
            <a:r>
              <a:rPr lang="it-IT" dirty="0" smtClean="0"/>
              <a:t> è implementato come un puntatore ad una </a:t>
            </a:r>
            <a:r>
              <a:rPr lang="it-IT" dirty="0" err="1" smtClean="0">
                <a:solidFill>
                  <a:srgbClr val="FF0000"/>
                </a:solidFill>
              </a:rPr>
              <a:t>struct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c_stack</a:t>
            </a:r>
            <a:r>
              <a:rPr lang="it-IT" dirty="0" smtClean="0"/>
              <a:t> che contiene due elementi: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Un array di </a:t>
            </a:r>
            <a:r>
              <a:rPr lang="it-IT" altLang="it-IT" dirty="0" smtClean="0">
                <a:solidFill>
                  <a:srgbClr val="FF0000"/>
                </a:solidFill>
                <a:ea typeface="MS PGothic" charset="-128"/>
              </a:rPr>
              <a:t>MAXSTACK</a:t>
            </a:r>
            <a:r>
              <a:rPr lang="it-IT" altLang="it-IT" dirty="0" smtClean="0">
                <a:ea typeface="MS PGothic" charset="-128"/>
              </a:rPr>
              <a:t> elementi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U</a:t>
            </a:r>
            <a:r>
              <a:rPr lang="en-GB" altLang="it-IT" dirty="0" smtClean="0">
                <a:ea typeface="MS PGothic" charset="-128"/>
              </a:rPr>
              <a:t>n </a:t>
            </a:r>
            <a:r>
              <a:rPr lang="en-GB" altLang="it-IT" dirty="0" err="1" smtClean="0">
                <a:ea typeface="MS PGothic" charset="-128"/>
              </a:rPr>
              <a:t>intero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che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indica</a:t>
            </a:r>
            <a:r>
              <a:rPr lang="en-GB" altLang="it-IT" dirty="0" smtClean="0">
                <a:ea typeface="MS PGothic" charset="-128"/>
              </a:rPr>
              <a:t> la </a:t>
            </a:r>
            <a:r>
              <a:rPr lang="en-GB" altLang="it-IT" dirty="0" err="1" smtClean="0">
                <a:ea typeface="MS PGothic" charset="-128"/>
              </a:rPr>
              <a:t>posizione</a:t>
            </a:r>
            <a:r>
              <a:rPr lang="en-GB" altLang="it-IT" dirty="0" smtClean="0">
                <a:ea typeface="MS PGothic" charset="-128"/>
              </a:rPr>
              <a:t> del top </a:t>
            </a:r>
            <a:r>
              <a:rPr lang="en-GB" altLang="it-IT" dirty="0" err="1" smtClean="0">
                <a:ea typeface="MS PGothic" charset="-128"/>
              </a:rPr>
              <a:t>dello</a:t>
            </a:r>
            <a:r>
              <a:rPr lang="en-GB" altLang="it-IT" dirty="0" smtClean="0">
                <a:ea typeface="MS PGothic" charset="-128"/>
              </a:rPr>
              <a:t> stack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it-IT" dirty="0" smtClean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Quando lo </a:t>
            </a:r>
            <a:r>
              <a:rPr lang="it-IT" altLang="it-IT" dirty="0" err="1" smtClean="0">
                <a:ea typeface="MS PGothic" charset="-128"/>
              </a:rPr>
              <a:t>stack</a:t>
            </a:r>
            <a:r>
              <a:rPr lang="it-IT" altLang="it-IT" dirty="0" smtClean="0">
                <a:ea typeface="MS PGothic" charset="-128"/>
              </a:rPr>
              <a:t> si riempie, non è possibile eseguire l’operazione </a:t>
            </a:r>
            <a:r>
              <a:rPr lang="it-IT" altLang="it-IT" dirty="0" err="1" smtClean="0">
                <a:ea typeface="MS PGothic" charset="-128"/>
              </a:rPr>
              <a:t>push</a:t>
            </a:r>
            <a:r>
              <a:rPr lang="it-IT" altLang="it-IT" dirty="0" smtClean="0">
                <a:ea typeface="MS PGothic" charset="-128"/>
              </a:rPr>
              <a:t> </a:t>
            </a:r>
            <a:r>
              <a:rPr lang="is-IS" altLang="it-IT" dirty="0" smtClean="0">
                <a:ea typeface="MS PGothic" charset="-128"/>
              </a:rPr>
              <a:t>…</a:t>
            </a:r>
            <a:endParaRPr lang="it-IT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4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con array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i="1" dirty="0">
                <a:ea typeface="MS PGothic" charset="-128"/>
              </a:rPr>
              <a:t/>
            </a:r>
            <a:br>
              <a:rPr lang="en-GB" altLang="it-IT" b="1" i="1" dirty="0">
                <a:ea typeface="MS PGothic" charset="-128"/>
              </a:rPr>
            </a:br>
            <a:r>
              <a:rPr lang="en-GB" altLang="it-IT" b="1" dirty="0">
                <a:solidFill>
                  <a:srgbClr val="800000"/>
                </a:solidFill>
                <a:ea typeface="MS PGothic" charset="-128"/>
              </a:rPr>
              <a:t>h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eader 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stack.h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3970203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typedef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c_stack</a:t>
            </a:r>
            <a:r>
              <a:rPr lang="it-IT" altLang="it-IT" sz="2000" b="1" dirty="0" smtClean="0">
                <a:latin typeface="Arial" charset="0"/>
              </a:rPr>
              <a:t> *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</a:t>
            </a:r>
            <a:r>
              <a:rPr lang="it-IT" altLang="it-IT" sz="2000" b="1" dirty="0">
                <a:latin typeface="Arial" charset="0"/>
              </a:rPr>
              <a:t>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 err="1" smtClean="0">
                <a:latin typeface="Arial" charset="0"/>
              </a:rPr>
              <a:t>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pop(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push</a:t>
            </a:r>
            <a:r>
              <a:rPr lang="it-IT" altLang="it-IT" sz="2000" b="1" dirty="0" smtClean="0">
                <a:latin typeface="Arial" charset="0"/>
              </a:rPr>
              <a:t>(item </a:t>
            </a:r>
            <a:r>
              <a:rPr lang="it-IT" altLang="it-IT" sz="2000" b="1" dirty="0">
                <a:latin typeface="Arial" charset="0"/>
              </a:rPr>
              <a:t>val,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item top 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586495" y="2699405"/>
            <a:ext cx="44289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L’ADT stack è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realizzato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modo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da non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dipendere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dal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tipo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degli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elementi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contenuti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Utilizza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tipo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generico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+mn-lt"/>
              </a:rPr>
              <a:t>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già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visto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precedenza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pop e push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restituiscono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un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intero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che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indica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l’esito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dell’operazione</a:t>
            </a:r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037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Il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tipo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dati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astratto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 (</a:t>
            </a:r>
            <a:r>
              <a:rPr lang="en-GB" altLang="it-IT" b="1" i="1" dirty="0" err="1" smtClean="0">
                <a:solidFill>
                  <a:srgbClr val="0070C0"/>
                </a:solidFill>
                <a:ea typeface="MS PGothic" charset="-128"/>
              </a:rPr>
              <a:t>pila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)</a:t>
            </a:r>
            <a:endParaRPr lang="en-GB" altLang="it-IT" b="1" i="1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677" y="1287285"/>
            <a:ext cx="8474083" cy="5570715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>
                <a:ea typeface="MS PGothic" charset="-128"/>
              </a:rPr>
              <a:t>Una </a:t>
            </a:r>
            <a:r>
              <a:rPr lang="en-GB" altLang="it-IT" sz="2400" b="1" i="1" dirty="0" smtClean="0">
                <a:solidFill>
                  <a:srgbClr val="C00000"/>
                </a:solidFill>
                <a:ea typeface="MS PGothic" charset="-128"/>
              </a:rPr>
              <a:t>pila </a:t>
            </a:r>
            <a:r>
              <a:rPr lang="en-GB" altLang="it-IT" sz="2400" i="1" dirty="0" smtClean="0">
                <a:ea typeface="MS PGothic" charset="-128"/>
              </a:rPr>
              <a:t>(</a:t>
            </a:r>
            <a:r>
              <a:rPr lang="en-GB" altLang="it-IT" sz="2400" i="1" dirty="0" err="1" smtClean="0">
                <a:ea typeface="MS PGothic" charset="-128"/>
              </a:rPr>
              <a:t>spesso</a:t>
            </a:r>
            <a:r>
              <a:rPr lang="en-GB" altLang="it-IT" sz="2400" i="1" dirty="0" smtClean="0">
                <a:ea typeface="MS PGothic" charset="-128"/>
              </a:rPr>
              <a:t> </a:t>
            </a:r>
            <a:r>
              <a:rPr lang="en-GB" altLang="it-IT" sz="2400" i="1" dirty="0" err="1" smtClean="0">
                <a:ea typeface="MS PGothic" charset="-128"/>
              </a:rPr>
              <a:t>chiamata</a:t>
            </a:r>
            <a:r>
              <a:rPr lang="en-GB" altLang="it-IT" sz="2400" i="1" dirty="0" smtClean="0">
                <a:ea typeface="MS PGothic" charset="-128"/>
              </a:rPr>
              <a:t> </a:t>
            </a:r>
            <a:r>
              <a:rPr lang="en-GB" altLang="it-IT" sz="2400" i="1" dirty="0" err="1" smtClean="0">
                <a:ea typeface="MS PGothic" charset="-128"/>
              </a:rPr>
              <a:t>anche</a:t>
            </a:r>
            <a:r>
              <a:rPr lang="en-GB" altLang="it-IT" sz="2400" i="1" dirty="0" smtClean="0">
                <a:ea typeface="MS PGothic" charset="-128"/>
              </a:rPr>
              <a:t> </a:t>
            </a:r>
            <a:r>
              <a:rPr lang="en-GB" altLang="it-IT" sz="2400" b="1" i="1" dirty="0" smtClean="0">
                <a:solidFill>
                  <a:srgbClr val="C00000"/>
                </a:solidFill>
                <a:ea typeface="MS PGothic" charset="-128"/>
              </a:rPr>
              <a:t>stack</a:t>
            </a:r>
            <a:r>
              <a:rPr lang="en-GB" altLang="it-IT" sz="2400" i="1" dirty="0" smtClean="0">
                <a:ea typeface="MS PGothic" charset="-128"/>
              </a:rPr>
              <a:t>)</a:t>
            </a:r>
            <a:r>
              <a:rPr lang="en-GB" altLang="it-IT" sz="2400" b="1" i="1" dirty="0" smtClean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en-GB" altLang="it-IT" sz="2400" dirty="0" smtClean="0">
                <a:ea typeface="MS PGothic" charset="-128"/>
              </a:rPr>
              <a:t>è </a:t>
            </a:r>
            <a:r>
              <a:rPr lang="en-GB" altLang="it-IT" sz="2400" dirty="0" err="1">
                <a:ea typeface="MS PGothic" charset="-128"/>
              </a:rPr>
              <a:t>una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sequenza</a:t>
            </a:r>
            <a:r>
              <a:rPr lang="en-GB" altLang="it-IT" sz="2400" dirty="0">
                <a:ea typeface="MS PGothic" charset="-128"/>
              </a:rPr>
              <a:t> di </a:t>
            </a:r>
            <a:r>
              <a:rPr lang="en-GB" altLang="it-IT" sz="2400" dirty="0" err="1">
                <a:ea typeface="MS PGothic" charset="-128"/>
              </a:rPr>
              <a:t>elementi</a:t>
            </a:r>
            <a:r>
              <a:rPr lang="en-GB" altLang="it-IT" sz="2400" dirty="0">
                <a:ea typeface="MS PGothic" charset="-128"/>
              </a:rPr>
              <a:t> di un </a:t>
            </a:r>
            <a:r>
              <a:rPr lang="en-GB" altLang="it-IT" sz="2400" dirty="0" err="1" smtClean="0">
                <a:ea typeface="MS PGothic" charset="-128"/>
              </a:rPr>
              <a:t>determinato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tipo</a:t>
            </a:r>
            <a:r>
              <a:rPr lang="en-GB" altLang="it-IT" sz="2400" dirty="0">
                <a:ea typeface="MS PGothic" charset="-128"/>
              </a:rPr>
              <a:t>, in cui è </a:t>
            </a:r>
            <a:r>
              <a:rPr lang="en-GB" altLang="it-IT" sz="2400" dirty="0" err="1">
                <a:ea typeface="MS PGothic" charset="-128"/>
              </a:rPr>
              <a:t>possibile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aggiungere</a:t>
            </a:r>
            <a:r>
              <a:rPr lang="en-GB" altLang="it-IT" sz="2400" dirty="0">
                <a:ea typeface="MS PGothic" charset="-128"/>
              </a:rPr>
              <a:t> o </a:t>
            </a:r>
            <a:r>
              <a:rPr lang="en-GB" altLang="it-IT" sz="2400" dirty="0" err="1">
                <a:ea typeface="MS PGothic" charset="-128"/>
              </a:rPr>
              <a:t>togliere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elementi</a:t>
            </a:r>
            <a:r>
              <a:rPr lang="en-GB" altLang="it-IT" sz="2400" dirty="0" smtClean="0">
                <a:ea typeface="MS PGothic" charset="-128"/>
              </a:rPr>
              <a:t>, </a:t>
            </a:r>
            <a:r>
              <a:rPr lang="en-GB" altLang="it-IT" sz="2400" dirty="0" err="1" smtClean="0">
                <a:ea typeface="MS PGothic" charset="-128"/>
              </a:rPr>
              <a:t>uno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alla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volta</a:t>
            </a:r>
            <a:r>
              <a:rPr lang="en-GB" altLang="it-IT" sz="2400" dirty="0" smtClean="0">
                <a:ea typeface="MS PGothic" charset="-128"/>
              </a:rPr>
              <a:t>, </a:t>
            </a:r>
            <a:r>
              <a:rPr lang="en-GB" altLang="it-IT" sz="2400" dirty="0" err="1" smtClean="0">
                <a:ea typeface="MS PGothic" charset="-128"/>
              </a:rPr>
              <a:t>esclusivamente</a:t>
            </a:r>
            <a:r>
              <a:rPr lang="en-GB" altLang="it-IT" sz="2400" dirty="0" smtClean="0">
                <a:ea typeface="MS PGothic" charset="-128"/>
              </a:rPr>
              <a:t> da un </a:t>
            </a:r>
            <a:r>
              <a:rPr lang="en-GB" altLang="it-IT" sz="2400" dirty="0" err="1" smtClean="0">
                <a:ea typeface="MS PGothic" charset="-128"/>
              </a:rPr>
              <a:t>unico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lato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i="1" dirty="0" smtClean="0">
                <a:ea typeface="MS PGothic" charset="-128"/>
              </a:rPr>
              <a:t>(</a:t>
            </a:r>
            <a:r>
              <a:rPr lang="en-GB" altLang="it-IT" sz="2400" b="1" i="1" dirty="0" smtClean="0">
                <a:solidFill>
                  <a:srgbClr val="C00000"/>
                </a:solidFill>
                <a:ea typeface="MS PGothic" charset="-128"/>
              </a:rPr>
              <a:t>top</a:t>
            </a:r>
            <a:r>
              <a:rPr lang="en-GB" altLang="it-IT" sz="2400" i="1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dello</a:t>
            </a:r>
            <a:r>
              <a:rPr lang="en-GB" altLang="it-IT" sz="2400" dirty="0" smtClean="0">
                <a:ea typeface="MS PGothic" charset="-128"/>
              </a:rPr>
              <a:t> stack)</a:t>
            </a:r>
            <a:r>
              <a:rPr lang="en-GB" altLang="it-IT" sz="2400" i="1" dirty="0" smtClean="0">
                <a:ea typeface="MS PGothic" charset="-128"/>
              </a:rPr>
              <a:t>.</a:t>
            </a:r>
            <a:endParaRPr lang="en-GB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Q</a:t>
            </a:r>
            <a:r>
              <a:rPr lang="en-GB" altLang="it-IT" sz="2400" dirty="0" err="1" smtClean="0">
                <a:ea typeface="MS PGothic" charset="-128"/>
              </a:rPr>
              <a:t>uesto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significa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che</a:t>
            </a:r>
            <a:r>
              <a:rPr lang="en-GB" altLang="it-IT" sz="2400" dirty="0" smtClean="0">
                <a:ea typeface="MS PGothic" charset="-128"/>
              </a:rPr>
              <a:t> la </a:t>
            </a:r>
            <a:r>
              <a:rPr lang="en-GB" altLang="it-IT" sz="2400" dirty="0" err="1" smtClean="0">
                <a:ea typeface="MS PGothic" charset="-128"/>
              </a:rPr>
              <a:t>sequenza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viene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gestita</a:t>
            </a:r>
            <a:r>
              <a:rPr lang="en-GB" altLang="it-IT" sz="2400" dirty="0" smtClean="0">
                <a:ea typeface="MS PGothic" charset="-128"/>
              </a:rPr>
              <a:t> con la </a:t>
            </a:r>
            <a:r>
              <a:rPr lang="en-GB" altLang="it-IT" sz="2400" dirty="0" err="1" smtClean="0">
                <a:ea typeface="MS PGothic" charset="-128"/>
              </a:rPr>
              <a:t>modalità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detta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b="1" i="1" dirty="0" smtClean="0">
                <a:solidFill>
                  <a:srgbClr val="C00000"/>
                </a:solidFill>
                <a:ea typeface="MS PGothic" charset="-128"/>
              </a:rPr>
              <a:t>LIFO (Last-in-first-out)</a:t>
            </a:r>
            <a:r>
              <a:rPr lang="en-GB" altLang="it-IT" sz="2400" i="1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cioè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l’ultimo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elemento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inserito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nella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sequenza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sarà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il</a:t>
            </a:r>
            <a:r>
              <a:rPr lang="en-GB" altLang="it-IT" sz="2400" dirty="0" smtClean="0">
                <a:ea typeface="MS PGothic" charset="-128"/>
              </a:rPr>
              <a:t> primo ad </a:t>
            </a:r>
            <a:r>
              <a:rPr lang="en-GB" altLang="it-IT" sz="2400" dirty="0" err="1" smtClean="0">
                <a:ea typeface="MS PGothic" charset="-128"/>
              </a:rPr>
              <a:t>essere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eliminato</a:t>
            </a:r>
            <a:r>
              <a:rPr lang="en-GB" altLang="it-IT" sz="2400" dirty="0" smtClean="0">
                <a:ea typeface="MS PGothic" charset="-128"/>
              </a:rPr>
              <a:t>.</a:t>
            </a:r>
            <a:endParaRPr lang="en-GB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La pila è </a:t>
            </a:r>
            <a:r>
              <a:rPr lang="en-GB" altLang="it-IT" sz="2400" dirty="0" err="1" smtClean="0">
                <a:ea typeface="MS PGothic" charset="-128"/>
              </a:rPr>
              <a:t>una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struttura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dati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i="1" dirty="0" err="1" smtClean="0">
                <a:ea typeface="MS PGothic" charset="-128"/>
              </a:rPr>
              <a:t>lineare</a:t>
            </a:r>
            <a:r>
              <a:rPr lang="en-GB" altLang="it-IT" sz="2400" i="1" dirty="0" smtClean="0">
                <a:ea typeface="MS PGothic" charset="-128"/>
              </a:rPr>
              <a:t>, </a:t>
            </a:r>
            <a:r>
              <a:rPr lang="en-GB" altLang="it-IT" sz="2400" i="1" dirty="0" err="1" smtClean="0">
                <a:ea typeface="MS PGothic" charset="-128"/>
              </a:rPr>
              <a:t>omogenea</a:t>
            </a:r>
            <a:r>
              <a:rPr lang="en-GB" altLang="it-IT" sz="2400" i="1" dirty="0" smtClean="0">
                <a:ea typeface="MS PGothic" charset="-128"/>
              </a:rPr>
              <a:t>,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>
                <a:ea typeface="MS PGothic" charset="-128"/>
              </a:rPr>
              <a:t>a </a:t>
            </a:r>
            <a:r>
              <a:rPr lang="en-GB" altLang="it-IT" sz="2400" i="1" dirty="0" err="1">
                <a:ea typeface="MS PGothic" charset="-128"/>
              </a:rPr>
              <a:t>dimensione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i="1" dirty="0" err="1">
                <a:ea typeface="MS PGothic" charset="-128"/>
              </a:rPr>
              <a:t>variabile</a:t>
            </a:r>
            <a:r>
              <a:rPr lang="en-GB" altLang="it-IT" sz="2400" i="1" dirty="0">
                <a:ea typeface="MS PGothic" charset="-128"/>
              </a:rPr>
              <a:t> </a:t>
            </a:r>
            <a:r>
              <a:rPr lang="en-GB" altLang="it-IT" sz="2400" dirty="0" smtClean="0">
                <a:ea typeface="MS PGothic" charset="-128"/>
              </a:rPr>
              <a:t>in cui </a:t>
            </a:r>
            <a:r>
              <a:rPr lang="en-GB" altLang="it-IT" sz="2400" dirty="0" err="1" smtClean="0">
                <a:ea typeface="MS PGothic" charset="-128"/>
              </a:rPr>
              <a:t>si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può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accedere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direttamente</a:t>
            </a:r>
            <a:r>
              <a:rPr lang="en-GB" altLang="it-IT" sz="2400" dirty="0">
                <a:ea typeface="MS PGothic" charset="-128"/>
              </a:rPr>
              <a:t> solo al </a:t>
            </a:r>
            <a:r>
              <a:rPr lang="en-GB" altLang="it-IT" sz="2400" b="1" i="1" dirty="0">
                <a:ea typeface="MS PGothic" charset="-128"/>
              </a:rPr>
              <a:t>primo </a:t>
            </a:r>
            <a:r>
              <a:rPr lang="en-GB" altLang="it-IT" sz="2400" dirty="0" err="1">
                <a:ea typeface="MS PGothic" charset="-128"/>
              </a:rPr>
              <a:t>elemento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della</a:t>
            </a:r>
            <a:r>
              <a:rPr lang="en-GB" altLang="it-IT" sz="2400" dirty="0">
                <a:ea typeface="MS PGothic" charset="-128"/>
              </a:rPr>
              <a:t> </a:t>
            </a:r>
            <a:r>
              <a:rPr lang="en-GB" altLang="it-IT" sz="2400" dirty="0" err="1">
                <a:ea typeface="MS PGothic" charset="-128"/>
              </a:rPr>
              <a:t>lista</a:t>
            </a:r>
            <a:r>
              <a:rPr lang="en-GB" altLang="it-IT" sz="2400" dirty="0" smtClean="0">
                <a:ea typeface="MS PGothic" charset="-128"/>
              </a:rPr>
              <a:t>.</a:t>
            </a:r>
            <a:endParaRPr lang="en-GB" altLang="it-IT" sz="2400" dirty="0">
              <a:ea typeface="MS PGothic" charset="-128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Non è </a:t>
            </a:r>
            <a:r>
              <a:rPr lang="en-GB" altLang="it-IT" sz="2400" dirty="0" err="1" smtClean="0">
                <a:ea typeface="MS PGothic" charset="-128"/>
              </a:rPr>
              <a:t>possibile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accedere</a:t>
            </a:r>
            <a:r>
              <a:rPr lang="en-GB" altLang="it-IT" sz="2400" dirty="0" smtClean="0">
                <a:ea typeface="MS PGothic" charset="-128"/>
              </a:rPr>
              <a:t> ad un </a:t>
            </a:r>
            <a:r>
              <a:rPr lang="en-GB" altLang="it-IT" sz="2400" dirty="0" err="1" smtClean="0">
                <a:ea typeface="MS PGothic" charset="-128"/>
              </a:rPr>
              <a:t>elemento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diverso</a:t>
            </a:r>
            <a:r>
              <a:rPr lang="en-GB" altLang="it-IT" sz="2400" dirty="0" smtClean="0">
                <a:ea typeface="MS PGothic" charset="-128"/>
              </a:rPr>
              <a:t> dal primo, </a:t>
            </a:r>
            <a:r>
              <a:rPr lang="en-GB" altLang="it-IT" sz="2400" dirty="0" err="1" smtClean="0">
                <a:ea typeface="MS PGothic" charset="-128"/>
              </a:rPr>
              <a:t>cioè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quello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che</a:t>
            </a:r>
            <a:r>
              <a:rPr lang="en-GB" altLang="it-IT" sz="2400" dirty="0" smtClean="0">
                <a:ea typeface="MS PGothic" charset="-128"/>
              </a:rPr>
              <a:t> è </a:t>
            </a:r>
            <a:r>
              <a:rPr lang="en-GB" altLang="it-IT" sz="2400" dirty="0" err="1" smtClean="0">
                <a:ea typeface="MS PGothic" charset="-128"/>
              </a:rPr>
              <a:t>stato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inserito</a:t>
            </a:r>
            <a:r>
              <a:rPr lang="en-GB" altLang="it-IT" sz="2400" dirty="0" smtClean="0">
                <a:ea typeface="MS PGothic" charset="-128"/>
              </a:rPr>
              <a:t> per ultimo, </a:t>
            </a:r>
            <a:r>
              <a:rPr lang="en-GB" altLang="it-IT" sz="2400" b="1" dirty="0" smtClean="0">
                <a:ea typeface="MS PGothic" charset="-128"/>
              </a:rPr>
              <a:t>se non </a:t>
            </a:r>
            <a:r>
              <a:rPr lang="en-GB" altLang="it-IT" sz="2400" b="1" dirty="0" err="1" smtClean="0">
                <a:ea typeface="MS PGothic" charset="-128"/>
              </a:rPr>
              <a:t>dopo</a:t>
            </a:r>
            <a:r>
              <a:rPr lang="en-GB" altLang="it-IT" sz="2400" b="1" dirty="0" smtClean="0">
                <a:ea typeface="MS PGothic" charset="-128"/>
              </a:rPr>
              <a:t> </a:t>
            </a:r>
            <a:r>
              <a:rPr lang="en-GB" altLang="it-IT" sz="2400" dirty="0" smtClean="0">
                <a:ea typeface="MS PGothic" charset="-128"/>
              </a:rPr>
              <a:t>aver </a:t>
            </a:r>
            <a:r>
              <a:rPr lang="en-GB" altLang="it-IT" sz="2400" dirty="0" err="1" smtClean="0">
                <a:ea typeface="MS PGothic" charset="-128"/>
              </a:rPr>
              <a:t>eliminato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tutti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gli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elementi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che</a:t>
            </a:r>
            <a:r>
              <a:rPr lang="en-GB" altLang="it-IT" sz="2400" dirty="0" smtClean="0">
                <a:ea typeface="MS PGothic" charset="-128"/>
              </a:rPr>
              <a:t> lo </a:t>
            </a:r>
            <a:r>
              <a:rPr lang="en-GB" altLang="it-IT" sz="2400" dirty="0" err="1" smtClean="0">
                <a:ea typeface="MS PGothic" charset="-128"/>
              </a:rPr>
              <a:t>precedono</a:t>
            </a:r>
            <a:r>
              <a:rPr lang="en-GB" altLang="it-IT" sz="2400" dirty="0" smtClean="0">
                <a:ea typeface="MS PGothic" charset="-128"/>
              </a:rPr>
              <a:t> (</a:t>
            </a:r>
            <a:r>
              <a:rPr lang="en-GB" altLang="it-IT" sz="2400" dirty="0" err="1" smtClean="0">
                <a:ea typeface="MS PGothic" charset="-128"/>
              </a:rPr>
              <a:t>cioè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che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sono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stati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inseriti</a:t>
            </a:r>
            <a:r>
              <a:rPr lang="en-GB" altLang="it-IT" sz="2400" dirty="0" smtClean="0">
                <a:ea typeface="MS PGothic" charset="-128"/>
              </a:rPr>
              <a:t> </a:t>
            </a:r>
            <a:r>
              <a:rPr lang="en-GB" altLang="it-IT" sz="2400" dirty="0" err="1" smtClean="0">
                <a:ea typeface="MS PGothic" charset="-128"/>
              </a:rPr>
              <a:t>dopo</a:t>
            </a:r>
            <a:r>
              <a:rPr lang="en-GB" altLang="it-IT" sz="2400" dirty="0" smtClean="0">
                <a:ea typeface="MS PGothic" charset="-128"/>
              </a:rPr>
              <a:t>).</a:t>
            </a:r>
            <a:endParaRPr lang="en-GB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317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33377" y="1123406"/>
            <a:ext cx="4678466" cy="5585041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</a:t>
            </a:r>
            <a:r>
              <a:rPr lang="it-IT" altLang="it-IT" sz="2000" b="1" dirty="0" smtClean="0">
                <a:latin typeface="Arial" charset="0"/>
              </a:rPr>
              <a:t>"</a:t>
            </a:r>
            <a:r>
              <a:rPr lang="it-IT" altLang="it-IT" sz="2000" b="1" dirty="0" err="1" smtClean="0">
                <a:latin typeface="Arial" charset="0"/>
              </a:rPr>
              <a:t>item.h</a:t>
            </a:r>
            <a:r>
              <a:rPr lang="it-IT" altLang="it-IT" sz="2000" b="1" dirty="0" smtClean="0">
                <a:latin typeface="Arial" charset="0"/>
              </a:rPr>
              <a:t>"</a:t>
            </a:r>
            <a:r>
              <a:rPr lang="it-IT" altLang="it-IT" sz="2000" b="1" dirty="0" smtClean="0">
                <a:latin typeface="Arial" charset="0"/>
              </a:rPr>
              <a:t>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</a:t>
            </a:r>
            <a:r>
              <a:rPr lang="it-IT" altLang="it-IT" sz="2000" b="1" dirty="0" smtClean="0">
                <a:latin typeface="Arial" charset="0"/>
              </a:rPr>
              <a:t>"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r>
              <a:rPr lang="it-IT" altLang="it-IT" sz="2000" b="1" dirty="0" smtClean="0">
                <a:latin typeface="Arial" charset="0"/>
              </a:rPr>
              <a:t>"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MAXSTACK </a:t>
            </a:r>
            <a:r>
              <a:rPr lang="it-IT" altLang="it-IT" sz="2000" b="1" dirty="0" smtClean="0">
                <a:latin typeface="Arial" charset="0"/>
              </a:rPr>
              <a:t>50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c_stack</a:t>
            </a:r>
            <a:r>
              <a:rPr lang="it-IT" altLang="it-IT" sz="2000" b="1" dirty="0" smtClean="0">
                <a:latin typeface="Arial" charset="0"/>
              </a:rPr>
              <a:t> {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smtClean="0">
                <a:latin typeface="Arial" charset="0"/>
              </a:rPr>
              <a:t>item 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[MAXSTACK];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top;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s;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m</a:t>
            </a:r>
            <a:r>
              <a:rPr lang="it-IT" altLang="it-IT" sz="2000" b="1" dirty="0" err="1" smtClean="0">
                <a:latin typeface="Arial" charset="0"/>
              </a:rPr>
              <a:t>alloc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c_stack</a:t>
            </a:r>
            <a:r>
              <a:rPr lang="it-IT" altLang="it-IT" sz="2000" b="1" dirty="0">
                <a:latin typeface="Arial" charset="0"/>
              </a:rPr>
              <a:t>));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 == NULL)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4926479" y="1604076"/>
            <a:ext cx="4178482" cy="507381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==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push</a:t>
            </a:r>
            <a:r>
              <a:rPr lang="it-IT" altLang="it-IT" sz="2000" b="1" dirty="0" smtClean="0">
                <a:latin typeface="Arial" charset="0"/>
              </a:rPr>
              <a:t>(item </a:t>
            </a:r>
            <a:r>
              <a:rPr lang="it-IT" altLang="it-IT" sz="2000" b="1" dirty="0">
                <a:latin typeface="Arial" charset="0"/>
              </a:rPr>
              <a:t>val,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-&gt;top </a:t>
            </a:r>
            <a:r>
              <a:rPr lang="it-IT" altLang="it-IT" sz="2000" b="1" dirty="0" smtClean="0">
                <a:latin typeface="Arial" charset="0"/>
              </a:rPr>
              <a:t>== MAXSTACK)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s-&gt;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[s-&gt;top] = val;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-&gt;top)++;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74638"/>
            <a:ext cx="8418513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uso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di array)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230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764233" y="1825625"/>
            <a:ext cx="3544295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pop(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</a:t>
            </a:r>
            <a:r>
              <a:rPr lang="it-IT" altLang="it-IT" sz="2000" b="1" dirty="0">
                <a:latin typeface="Arial" charset="0"/>
              </a:rPr>
              <a:t>&gt;top </a:t>
            </a:r>
            <a:r>
              <a:rPr lang="it-IT" altLang="it-IT" sz="2000" b="1" dirty="0" smtClean="0">
                <a:latin typeface="Arial" charset="0"/>
              </a:rPr>
              <a:t>== </a:t>
            </a:r>
            <a:r>
              <a:rPr lang="it-IT" altLang="it-IT" sz="2000" b="1" dirty="0">
                <a:latin typeface="Arial" charset="0"/>
              </a:rPr>
              <a:t>0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0;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-&gt;top)--;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4765219" y="1825625"/>
            <a:ext cx="3602404" cy="35480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</a:t>
            </a:r>
            <a:r>
              <a:rPr lang="it-IT" altLang="it-IT" sz="2000" b="1" dirty="0" smtClean="0">
                <a:latin typeface="Arial" charset="0"/>
              </a:rPr>
              <a:t>tem top(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&gt; 0)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	e = s-&gt;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[s-&gt;top-1];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e =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74638"/>
            <a:ext cx="8418513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uso di array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67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0480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Esercizio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sull’uso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b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</a:b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Espressioni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aritmetiche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con </a:t>
            </a:r>
            <a:r>
              <a:rPr lang="en-GB" altLang="it-IT" sz="3200" b="1" dirty="0" err="1">
                <a:solidFill>
                  <a:srgbClr val="0070C0"/>
                </a:solidFill>
                <a:ea typeface="MS PGothic" charset="-128"/>
              </a:rPr>
              <a:t>p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arentesi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bilanciate</a:t>
            </a:r>
            <a:endParaRPr lang="en-GB" altLang="it-IT" sz="3200" b="1" i="1" dirty="0">
              <a:solidFill>
                <a:srgbClr val="C00000"/>
              </a:solidFill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5494" y="1939636"/>
            <a:ext cx="836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+mn-lt"/>
              </a:rPr>
              <a:t>Verificare se una data espressione aritmetica è ben bilanciata</a:t>
            </a:r>
            <a:br>
              <a:rPr lang="it-IT" b="1" dirty="0" smtClean="0">
                <a:latin typeface="+mn-lt"/>
              </a:rPr>
            </a:br>
            <a:r>
              <a:rPr lang="it-IT" b="1" dirty="0" smtClean="0">
                <a:latin typeface="+mn-lt"/>
              </a:rPr>
              <a:t>rispetto a tre tipi di parentesi:  ( ) ,  [  ] ,  {  }</a:t>
            </a:r>
          </a:p>
          <a:p>
            <a:endParaRPr lang="it-IT" b="1" dirty="0">
              <a:latin typeface="+mn-lt"/>
            </a:endParaRPr>
          </a:p>
          <a:p>
            <a:r>
              <a:rPr lang="it-IT" b="1" dirty="0" smtClean="0">
                <a:latin typeface="+mn-lt"/>
              </a:rPr>
              <a:t>	</a:t>
            </a:r>
            <a:r>
              <a:rPr lang="it-IT" b="1" dirty="0" smtClean="0">
                <a:solidFill>
                  <a:srgbClr val="002060"/>
                </a:solidFill>
                <a:latin typeface="+mn-lt"/>
              </a:rPr>
              <a:t>(4 + a) * {[1 – (2/x)] * (8 – a)}   è ben bilanciata</a:t>
            </a:r>
          </a:p>
          <a:p>
            <a:endParaRPr lang="it-IT" b="1" dirty="0">
              <a:latin typeface="+mn-lt"/>
            </a:endParaRPr>
          </a:p>
          <a:p>
            <a:r>
              <a:rPr lang="it-IT" b="1" dirty="0" smtClean="0">
                <a:latin typeface="+mn-lt"/>
              </a:rPr>
              <a:t>	</a:t>
            </a:r>
            <a:r>
              <a:rPr lang="it-IT" b="1" dirty="0" smtClean="0">
                <a:solidFill>
                  <a:srgbClr val="FF0000"/>
                </a:solidFill>
                <a:latin typeface="+mn-lt"/>
              </a:rPr>
              <a:t>[x – (4y + 3] * (1 – x))  non è ben bilanciata</a:t>
            </a:r>
            <a:endParaRPr lang="it-IT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57200" y="5135407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smtClean="0">
                <a:latin typeface="+mn-lt"/>
              </a:rPr>
              <a:t>N.B.:  per semplicità supponiamo che non esista un ordine di priorità fra i tre tipi di parentesi</a:t>
            </a:r>
          </a:p>
          <a:p>
            <a:endParaRPr lang="it-IT" sz="1800" b="1" dirty="0">
              <a:solidFill>
                <a:srgbClr val="002060"/>
              </a:solidFill>
              <a:latin typeface="+mn-lt"/>
            </a:endParaRPr>
          </a:p>
          <a:p>
            <a:r>
              <a:rPr lang="it-IT" sz="1800" b="1" dirty="0" smtClean="0">
                <a:solidFill>
                  <a:srgbClr val="002060"/>
                </a:solidFill>
                <a:latin typeface="+mn-lt"/>
              </a:rPr>
              <a:t>	(a + {b -1}) / [b + 2]  è ammessa come valida</a:t>
            </a:r>
            <a:endParaRPr lang="it-IT" sz="1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88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0480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Parentesi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bilanciate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analisi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del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problema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2400" dirty="0" smtClean="0">
                <a:ea typeface="MS PGothic" charset="-128"/>
              </a:rPr>
              <a:t>(1 di 2)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endParaRPr lang="en-GB" altLang="it-IT" sz="3200" b="1" i="1" dirty="0">
              <a:solidFill>
                <a:srgbClr val="C00000"/>
              </a:solidFill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5494" y="1939636"/>
            <a:ext cx="8573950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+mn-lt"/>
              </a:rPr>
              <a:t>Vogliamo solo verificare se una data espressione aritmetica è ben bilanciata</a:t>
            </a:r>
            <a:br>
              <a:rPr lang="it-IT" sz="2000" b="1" dirty="0" smtClean="0">
                <a:latin typeface="+mn-lt"/>
              </a:rPr>
            </a:br>
            <a:r>
              <a:rPr lang="it-IT" sz="2000" b="1" dirty="0" smtClean="0">
                <a:latin typeface="+mn-lt"/>
              </a:rPr>
              <a:t>rispetto alle parentesi, non ci interessa sapere se gli operatori in essa</a:t>
            </a:r>
            <a:br>
              <a:rPr lang="it-IT" sz="2000" b="1" dirty="0" smtClean="0">
                <a:latin typeface="+mn-lt"/>
              </a:rPr>
            </a:br>
            <a:r>
              <a:rPr lang="it-IT" sz="2000" b="1" dirty="0" smtClean="0">
                <a:latin typeface="+mn-lt"/>
              </a:rPr>
              <a:t>contenuti sono corretti e se hanno il giusto numero di operandi</a:t>
            </a:r>
            <a:br>
              <a:rPr lang="it-IT" sz="2000" b="1" dirty="0" smtClean="0">
                <a:latin typeface="+mn-lt"/>
              </a:rPr>
            </a:br>
            <a:endParaRPr lang="it-IT" sz="2000" b="1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+mn-lt"/>
              </a:rPr>
              <a:t>Possiamo estrarre dall’espressione solo le parentesi, cancellando tutto il</a:t>
            </a:r>
            <a:br>
              <a:rPr lang="it-IT" sz="2000" b="1" dirty="0" smtClean="0">
                <a:latin typeface="+mn-lt"/>
              </a:rPr>
            </a:br>
            <a:r>
              <a:rPr lang="it-IT" sz="2000" b="1" dirty="0" smtClean="0">
                <a:latin typeface="+mn-lt"/>
              </a:rPr>
              <a:t>resto</a:t>
            </a:r>
          </a:p>
          <a:p>
            <a:endParaRPr lang="it-IT" sz="2000" b="1" dirty="0">
              <a:latin typeface="+mn-lt"/>
            </a:endParaRPr>
          </a:p>
          <a:p>
            <a:r>
              <a:rPr lang="it-IT" sz="2000" b="1" dirty="0" smtClean="0">
                <a:latin typeface="+mn-lt"/>
              </a:rPr>
              <a:t>	se l’espressione  </a:t>
            </a:r>
            <a:r>
              <a:rPr lang="it-IT" sz="2000" b="1" dirty="0" smtClean="0">
                <a:solidFill>
                  <a:srgbClr val="002060"/>
                </a:solidFill>
                <a:latin typeface="+mn-lt"/>
              </a:rPr>
              <a:t>(4 + a) * {[1 – (2/x)] * (8 – a)}   </a:t>
            </a:r>
            <a:r>
              <a:rPr lang="it-IT" sz="2000" b="1" dirty="0" smtClean="0">
                <a:latin typeface="+mn-lt"/>
              </a:rPr>
              <a:t>è ben bilanciata,</a:t>
            </a:r>
            <a:br>
              <a:rPr lang="it-IT" sz="2000" b="1" dirty="0" smtClean="0">
                <a:latin typeface="+mn-lt"/>
              </a:rPr>
            </a:br>
            <a:r>
              <a:rPr lang="it-IT" sz="2000" b="1" dirty="0" smtClean="0">
                <a:latin typeface="+mn-lt"/>
              </a:rPr>
              <a:t>	lo valutiamo dalla sua versione semplificata:</a:t>
            </a:r>
          </a:p>
          <a:p>
            <a:endParaRPr lang="it-IT" sz="2000" b="1" dirty="0">
              <a:latin typeface="+mn-lt"/>
            </a:endParaRPr>
          </a:p>
          <a:p>
            <a:r>
              <a:rPr lang="it-IT" sz="2000" b="1" dirty="0" smtClean="0">
                <a:latin typeface="+mn-lt"/>
              </a:rPr>
              <a:t>	</a:t>
            </a:r>
            <a:r>
              <a:rPr lang="it-IT" sz="3200" b="1" dirty="0" smtClean="0">
                <a:solidFill>
                  <a:srgbClr val="FF0000"/>
                </a:solidFill>
                <a:latin typeface="+mn-lt"/>
              </a:rPr>
              <a:t>( ) { [ ( ) ] ( ) }</a:t>
            </a:r>
            <a:endParaRPr lang="it-IT" sz="32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0551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0480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Parentesi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bilanciate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analisi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del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problema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2400" dirty="0" smtClean="0">
                <a:ea typeface="MS PGothic" charset="-128"/>
              </a:rPr>
              <a:t>(2 di 2)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endParaRPr lang="en-GB" altLang="it-IT" sz="3200" b="1" i="1" dirty="0">
              <a:solidFill>
                <a:srgbClr val="C00000"/>
              </a:solidFill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5493" y="1939636"/>
            <a:ext cx="85113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+mn-lt"/>
              </a:rPr>
              <a:t>Dati in ingresso:</a:t>
            </a:r>
            <a:br>
              <a:rPr lang="it-IT" sz="2000" b="1" dirty="0" smtClean="0">
                <a:latin typeface="+mn-lt"/>
              </a:rPr>
            </a:br>
            <a:r>
              <a:rPr lang="it-IT" sz="2000" b="1" dirty="0" smtClean="0">
                <a:latin typeface="+mn-lt"/>
              </a:rPr>
              <a:t>  </a:t>
            </a:r>
            <a:r>
              <a:rPr lang="it-IT" sz="2000" dirty="0" smtClean="0">
                <a:latin typeface="+mn-lt"/>
              </a:rPr>
              <a:t>una stringa</a:t>
            </a:r>
            <a:r>
              <a:rPr lang="it-IT" sz="2000" b="1" dirty="0" smtClean="0">
                <a:latin typeface="+mn-lt"/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  <a:latin typeface="+mn-lt"/>
              </a:rPr>
              <a:t>exp</a:t>
            </a:r>
            <a:r>
              <a:rPr lang="it-IT" sz="2000" b="1" dirty="0" smtClean="0">
                <a:latin typeface="+mn-lt"/>
              </a:rPr>
              <a:t/>
            </a:r>
            <a:br>
              <a:rPr lang="it-IT" sz="2000" b="1" dirty="0" smtClean="0">
                <a:latin typeface="+mn-lt"/>
              </a:rPr>
            </a:br>
            <a:endParaRPr lang="it-IT" sz="2000" b="1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+mn-lt"/>
              </a:rPr>
              <a:t>Dati in uscita:</a:t>
            </a:r>
            <a:br>
              <a:rPr lang="it-IT" sz="2000" b="1" dirty="0" smtClean="0">
                <a:latin typeface="+mn-lt"/>
              </a:rPr>
            </a:br>
            <a:r>
              <a:rPr lang="it-IT" sz="2000" b="1" dirty="0" smtClean="0">
                <a:latin typeface="+mn-lt"/>
              </a:rPr>
              <a:t>  </a:t>
            </a:r>
            <a:r>
              <a:rPr lang="it-IT" sz="2000" dirty="0" smtClean="0">
                <a:latin typeface="+mn-lt"/>
              </a:rPr>
              <a:t>un valore booleano </a:t>
            </a:r>
            <a:r>
              <a:rPr lang="it-IT" sz="2000" b="1" dirty="0" err="1" smtClean="0">
                <a:solidFill>
                  <a:srgbClr val="FF0000"/>
                </a:solidFill>
                <a:latin typeface="+mn-lt"/>
              </a:rPr>
              <a:t>ris</a:t>
            </a:r>
            <a:endParaRPr lang="it-IT" sz="2000" b="1" dirty="0" smtClean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+mn-lt"/>
              </a:rPr>
              <a:t>Precondizione: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 smtClean="0">
                <a:latin typeface="+mn-lt"/>
              </a:rPr>
              <a:t>Postcondizione</a:t>
            </a:r>
            <a:r>
              <a:rPr lang="it-IT" sz="2000" b="1" dirty="0" smtClean="0"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+mn-lt"/>
              </a:rPr>
              <a:t>se la stringa </a:t>
            </a:r>
            <a:r>
              <a:rPr lang="it-IT" sz="2000" dirty="0" err="1" smtClean="0">
                <a:latin typeface="+mn-lt"/>
              </a:rPr>
              <a:t>exp</a:t>
            </a:r>
            <a:r>
              <a:rPr lang="it-IT" sz="2000" dirty="0" smtClean="0">
                <a:latin typeface="+mn-lt"/>
              </a:rPr>
              <a:t> è vuota, allora </a:t>
            </a:r>
            <a:r>
              <a:rPr lang="it-IT" sz="2000" dirty="0" err="1" smtClean="0">
                <a:latin typeface="+mn-lt"/>
              </a:rPr>
              <a:t>ris</a:t>
            </a:r>
            <a:r>
              <a:rPr lang="it-IT" sz="2000" dirty="0" smtClean="0">
                <a:latin typeface="+mn-lt"/>
              </a:rPr>
              <a:t> = </a:t>
            </a:r>
            <a:r>
              <a:rPr lang="it-IT" sz="2000" dirty="0" err="1" smtClean="0">
                <a:latin typeface="+mn-lt"/>
              </a:rPr>
              <a:t>true</a:t>
            </a:r>
            <a:endParaRPr lang="it-IT" sz="2000" dirty="0" smtClean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+mn-lt"/>
              </a:rPr>
              <a:t>se la stringa </a:t>
            </a:r>
            <a:r>
              <a:rPr lang="it-IT" sz="2000" dirty="0" err="1" smtClean="0">
                <a:latin typeface="+mn-lt"/>
              </a:rPr>
              <a:t>exp</a:t>
            </a:r>
            <a:r>
              <a:rPr lang="it-IT" sz="2000" dirty="0" smtClean="0">
                <a:latin typeface="+mn-lt"/>
              </a:rPr>
              <a:t> non è vuota, allora </a:t>
            </a:r>
            <a:r>
              <a:rPr lang="it-IT" sz="2000" dirty="0" err="1" smtClean="0">
                <a:latin typeface="+mn-lt"/>
              </a:rPr>
              <a:t>ris</a:t>
            </a:r>
            <a:r>
              <a:rPr lang="it-IT" sz="2000" dirty="0" smtClean="0">
                <a:latin typeface="+mn-lt"/>
              </a:rPr>
              <a:t>=</a:t>
            </a:r>
            <a:r>
              <a:rPr lang="it-IT" sz="2000" dirty="0" err="1" smtClean="0">
                <a:latin typeface="+mn-lt"/>
              </a:rPr>
              <a:t>true</a:t>
            </a:r>
            <a:r>
              <a:rPr lang="it-IT" sz="2000" dirty="0" smtClean="0">
                <a:latin typeface="+mn-lt"/>
              </a:rPr>
              <a:t> se le parentesi in essa presenti sono bilanciate, </a:t>
            </a:r>
            <a:r>
              <a:rPr lang="it-IT" sz="2000" dirty="0" err="1" smtClean="0">
                <a:latin typeface="+mn-lt"/>
              </a:rPr>
              <a:t>ris</a:t>
            </a:r>
            <a:r>
              <a:rPr lang="it-IT" sz="2000" dirty="0" smtClean="0">
                <a:latin typeface="+mn-lt"/>
              </a:rPr>
              <a:t>=false se non lo sono</a:t>
            </a:r>
          </a:p>
          <a:p>
            <a:endParaRPr lang="it-IT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6284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0480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Parentesi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bilanciate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progettazione</a:t>
            </a:r>
            <a:endParaRPr lang="en-GB" altLang="it-IT" sz="3200" b="1" i="1" dirty="0">
              <a:solidFill>
                <a:srgbClr val="C00000"/>
              </a:solidFill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5493" y="1422400"/>
            <a:ext cx="8511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latin typeface="+mn-lt"/>
              </a:rPr>
              <a:t>Step</a:t>
            </a:r>
            <a:r>
              <a:rPr lang="it-IT" sz="2000" b="1" dirty="0" smtClean="0">
                <a:latin typeface="+mn-lt"/>
              </a:rPr>
              <a:t> 1:</a:t>
            </a:r>
            <a:r>
              <a:rPr lang="it-IT" sz="2000" dirty="0">
                <a:latin typeface="+mn-lt"/>
              </a:rPr>
              <a:t> </a:t>
            </a:r>
            <a:r>
              <a:rPr lang="it-IT" sz="2000" dirty="0" smtClean="0">
                <a:latin typeface="+mn-lt"/>
              </a:rPr>
              <a:t>prendere in input una stringa </a:t>
            </a:r>
            <a:r>
              <a:rPr lang="it-IT" sz="2000" dirty="0" err="1" smtClean="0">
                <a:latin typeface="+mn-lt"/>
              </a:rPr>
              <a:t>exp</a:t>
            </a:r>
            <a:r>
              <a:rPr lang="it-IT" sz="2000" dirty="0" smtClean="0">
                <a:latin typeface="+mn-lt"/>
              </a:rPr>
              <a:t> </a:t>
            </a:r>
            <a:r>
              <a:rPr lang="it-IT" sz="2000" b="1" dirty="0" smtClean="0">
                <a:latin typeface="+mn-lt"/>
              </a:rPr>
              <a:t/>
            </a:r>
            <a:br>
              <a:rPr lang="it-IT" sz="2000" b="1" dirty="0" smtClean="0">
                <a:latin typeface="+mn-lt"/>
              </a:rPr>
            </a:br>
            <a:endParaRPr lang="it-IT" sz="2000" b="1" dirty="0" smtClean="0">
              <a:latin typeface="+mn-lt"/>
            </a:endParaRPr>
          </a:p>
          <a:p>
            <a:r>
              <a:rPr lang="it-IT" sz="2000" b="1" dirty="0" err="1" smtClean="0">
                <a:latin typeface="+mn-lt"/>
              </a:rPr>
              <a:t>Step</a:t>
            </a:r>
            <a:r>
              <a:rPr lang="it-IT" sz="2000" b="1" dirty="0" smtClean="0">
                <a:latin typeface="+mn-lt"/>
              </a:rPr>
              <a:t> 2: </a:t>
            </a:r>
            <a:r>
              <a:rPr lang="it-IT" sz="2000" dirty="0" smtClean="0">
                <a:latin typeface="+mn-lt"/>
              </a:rPr>
              <a:t>se </a:t>
            </a:r>
            <a:r>
              <a:rPr lang="it-IT" sz="2000" dirty="0" err="1" smtClean="0">
                <a:latin typeface="+mn-lt"/>
              </a:rPr>
              <a:t>exp</a:t>
            </a:r>
            <a:r>
              <a:rPr lang="it-IT" sz="2000" dirty="0" smtClean="0">
                <a:latin typeface="+mn-lt"/>
              </a:rPr>
              <a:t> è vuota, dare in output </a:t>
            </a:r>
            <a:r>
              <a:rPr lang="it-IT" sz="2000" dirty="0" err="1" smtClean="0">
                <a:latin typeface="+mn-lt"/>
              </a:rPr>
              <a:t>true</a:t>
            </a:r>
            <a:endParaRPr lang="it-IT" sz="2000" b="1" dirty="0" smtClean="0">
              <a:latin typeface="+mn-lt"/>
            </a:endParaRPr>
          </a:p>
          <a:p>
            <a:endParaRPr lang="it-IT" sz="2000" b="1" dirty="0">
              <a:latin typeface="+mn-lt"/>
            </a:endParaRPr>
          </a:p>
          <a:p>
            <a:r>
              <a:rPr lang="it-IT" sz="2000" b="1" dirty="0" err="1">
                <a:latin typeface="+mn-lt"/>
              </a:rPr>
              <a:t>Step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smtClean="0">
                <a:latin typeface="+mn-lt"/>
              </a:rPr>
              <a:t>3: </a:t>
            </a:r>
            <a:r>
              <a:rPr lang="it-IT" sz="2000" dirty="0">
                <a:latin typeface="+mn-lt"/>
              </a:rPr>
              <a:t>sia S uno </a:t>
            </a:r>
            <a:r>
              <a:rPr lang="it-IT" sz="2000" dirty="0" err="1">
                <a:latin typeface="+mn-lt"/>
              </a:rPr>
              <a:t>stack</a:t>
            </a:r>
            <a:r>
              <a:rPr lang="it-IT" sz="2000" dirty="0">
                <a:latin typeface="+mn-lt"/>
              </a:rPr>
              <a:t> di caratteri inizialmente vuoto</a:t>
            </a:r>
            <a:endParaRPr lang="it-IT" sz="2000" b="1" dirty="0">
              <a:latin typeface="+mn-lt"/>
            </a:endParaRPr>
          </a:p>
          <a:p>
            <a:endParaRPr lang="it-IT" sz="2000" b="1" dirty="0">
              <a:latin typeface="+mn-lt"/>
            </a:endParaRPr>
          </a:p>
          <a:p>
            <a:r>
              <a:rPr lang="it-IT" sz="2000" b="1" dirty="0" err="1">
                <a:latin typeface="+mn-lt"/>
              </a:rPr>
              <a:t>Step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smtClean="0">
                <a:latin typeface="+mn-lt"/>
              </a:rPr>
              <a:t>4: </a:t>
            </a:r>
            <a:r>
              <a:rPr lang="it-IT" sz="2000" dirty="0" smtClean="0">
                <a:latin typeface="+mn-lt"/>
              </a:rPr>
              <a:t>per ogni carattere car della stringa</a:t>
            </a:r>
          </a:p>
          <a:p>
            <a:r>
              <a:rPr lang="it-IT" sz="2000" b="1" dirty="0">
                <a:latin typeface="+mn-lt"/>
              </a:rPr>
              <a:t>	</a:t>
            </a:r>
            <a:r>
              <a:rPr lang="it-IT" sz="2000" dirty="0" smtClean="0">
                <a:latin typeface="+mn-lt"/>
              </a:rPr>
              <a:t>se car == ‘(‘  or  car==‘[‘   or  car==‘{‘</a:t>
            </a:r>
          </a:p>
          <a:p>
            <a:r>
              <a:rPr lang="it-IT" sz="2000" dirty="0">
                <a:latin typeface="+mn-lt"/>
              </a:rPr>
              <a:t>	</a:t>
            </a:r>
            <a:r>
              <a:rPr lang="it-IT" sz="2000" dirty="0" smtClean="0">
                <a:latin typeface="+mn-lt"/>
              </a:rPr>
              <a:t>	inserisci car in S</a:t>
            </a:r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	se car == </a:t>
            </a:r>
            <a:r>
              <a:rPr lang="it-IT" sz="2000" dirty="0" smtClean="0">
                <a:latin typeface="+mn-lt"/>
              </a:rPr>
              <a:t>‘)‘  </a:t>
            </a:r>
            <a:r>
              <a:rPr lang="it-IT" sz="2000" dirty="0">
                <a:latin typeface="+mn-lt"/>
              </a:rPr>
              <a:t>or  car</a:t>
            </a:r>
            <a:r>
              <a:rPr lang="it-IT" sz="2000" dirty="0" smtClean="0">
                <a:latin typeface="+mn-lt"/>
              </a:rPr>
              <a:t>==‘]‘   </a:t>
            </a:r>
            <a:r>
              <a:rPr lang="it-IT" sz="2000" dirty="0">
                <a:latin typeface="+mn-lt"/>
              </a:rPr>
              <a:t>or  car</a:t>
            </a:r>
            <a:r>
              <a:rPr lang="it-IT" sz="2000" dirty="0" smtClean="0">
                <a:latin typeface="+mn-lt"/>
              </a:rPr>
              <a:t>==‘}‘</a:t>
            </a:r>
          </a:p>
          <a:p>
            <a:r>
              <a:rPr lang="it-IT" sz="2000" dirty="0">
                <a:latin typeface="+mn-lt"/>
              </a:rPr>
              <a:t>	</a:t>
            </a:r>
            <a:r>
              <a:rPr lang="it-IT" sz="2000" dirty="0" smtClean="0">
                <a:latin typeface="+mn-lt"/>
              </a:rPr>
              <a:t>	se </a:t>
            </a:r>
            <a:r>
              <a:rPr lang="it-IT" sz="2000" dirty="0">
                <a:latin typeface="+mn-lt"/>
              </a:rPr>
              <a:t>S è vuoto dare in output </a:t>
            </a:r>
            <a:r>
              <a:rPr lang="it-IT" sz="2000" dirty="0" smtClean="0">
                <a:latin typeface="+mn-lt"/>
              </a:rPr>
              <a:t>false</a:t>
            </a:r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		</a:t>
            </a:r>
            <a:r>
              <a:rPr lang="it-IT" sz="2000" dirty="0" smtClean="0">
                <a:latin typeface="+mn-lt"/>
              </a:rPr>
              <a:t>estrarre un elemento da S e metterlo in t</a:t>
            </a:r>
          </a:p>
          <a:p>
            <a:r>
              <a:rPr lang="it-IT" sz="2000" dirty="0">
                <a:latin typeface="+mn-lt"/>
              </a:rPr>
              <a:t>	</a:t>
            </a:r>
            <a:r>
              <a:rPr lang="it-IT" sz="2000" dirty="0" smtClean="0">
                <a:latin typeface="+mn-lt"/>
              </a:rPr>
              <a:t>	se   car non corrisponde a t </a:t>
            </a:r>
            <a:r>
              <a:rPr lang="it-IT" sz="2000" dirty="0">
                <a:latin typeface="+mn-lt"/>
              </a:rPr>
              <a:t>dare in output </a:t>
            </a:r>
            <a:r>
              <a:rPr lang="it-IT" sz="2000" dirty="0" smtClean="0">
                <a:latin typeface="+mn-lt"/>
              </a:rPr>
              <a:t>false</a:t>
            </a:r>
            <a:endParaRPr lang="it-IT" sz="2000" dirty="0">
              <a:latin typeface="+mn-lt"/>
            </a:endParaRPr>
          </a:p>
          <a:p>
            <a:endParaRPr lang="it-IT" sz="2000" b="1" dirty="0" smtClean="0">
              <a:latin typeface="+mn-lt"/>
            </a:endParaRPr>
          </a:p>
          <a:p>
            <a:r>
              <a:rPr lang="it-IT" sz="2000" b="1" dirty="0" err="1">
                <a:latin typeface="+mn-lt"/>
              </a:rPr>
              <a:t>Step</a:t>
            </a:r>
            <a:r>
              <a:rPr lang="it-IT" sz="2000" b="1" dirty="0">
                <a:latin typeface="+mn-lt"/>
              </a:rPr>
              <a:t> </a:t>
            </a:r>
            <a:r>
              <a:rPr lang="it-IT" sz="2000" b="1" dirty="0" smtClean="0">
                <a:latin typeface="+mn-lt"/>
              </a:rPr>
              <a:t>5: </a:t>
            </a:r>
            <a:r>
              <a:rPr lang="it-IT" sz="2000" dirty="0" smtClean="0">
                <a:latin typeface="+mn-lt"/>
              </a:rPr>
              <a:t>se </a:t>
            </a:r>
            <a:r>
              <a:rPr lang="it-IT" sz="2000" dirty="0">
                <a:latin typeface="+mn-lt"/>
              </a:rPr>
              <a:t>S </a:t>
            </a:r>
            <a:r>
              <a:rPr lang="it-IT" sz="2000" dirty="0" smtClean="0">
                <a:latin typeface="+mn-lt"/>
              </a:rPr>
              <a:t>è vuoto </a:t>
            </a:r>
            <a:r>
              <a:rPr lang="it-IT" sz="2000" dirty="0">
                <a:latin typeface="+mn-lt"/>
              </a:rPr>
              <a:t>dare in output </a:t>
            </a:r>
            <a:r>
              <a:rPr lang="it-IT" sz="2000" dirty="0" err="1" smtClean="0">
                <a:latin typeface="+mn-lt"/>
              </a:rPr>
              <a:t>true</a:t>
            </a:r>
            <a:endParaRPr lang="it-IT" sz="2000" dirty="0" smtClean="0">
              <a:latin typeface="+mn-lt"/>
            </a:endParaRPr>
          </a:p>
          <a:p>
            <a:r>
              <a:rPr lang="it-IT" sz="2000" b="1" dirty="0">
                <a:latin typeface="+mn-lt"/>
              </a:rPr>
              <a:t>	</a:t>
            </a:r>
            <a:r>
              <a:rPr lang="it-IT" sz="2000" dirty="0" smtClean="0">
                <a:latin typeface="+mn-lt"/>
              </a:rPr>
              <a:t>altrimenti </a:t>
            </a:r>
            <a:r>
              <a:rPr lang="it-IT" sz="2000" dirty="0">
                <a:latin typeface="+mn-lt"/>
              </a:rPr>
              <a:t>dare in output </a:t>
            </a:r>
            <a:r>
              <a:rPr lang="it-IT" sz="2000" dirty="0" smtClean="0">
                <a:latin typeface="+mn-lt"/>
              </a:rPr>
              <a:t>false</a:t>
            </a:r>
            <a:endParaRPr 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0972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45522" y="47059"/>
            <a:ext cx="5024584" cy="534839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Parentesi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bilanciate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codifica</a:t>
            </a:r>
            <a:endParaRPr lang="en-GB" altLang="it-IT" sz="3200" b="1" i="1" dirty="0">
              <a:solidFill>
                <a:srgbClr val="C00000"/>
              </a:solidFill>
              <a:ea typeface="MS PGothic" charset="-128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4932" y="581898"/>
            <a:ext cx="4646952" cy="612654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//  file:  </a:t>
            </a:r>
            <a:r>
              <a:rPr lang="it-IT" altLang="it-IT" sz="2000" b="1" dirty="0" err="1" smtClean="0">
                <a:latin typeface="Arial" charset="0"/>
              </a:rPr>
              <a:t>parentesi.c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>
                <a:latin typeface="Arial" charset="0"/>
              </a:rPr>
              <a:t>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 smtClean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</a:t>
            </a:r>
            <a:r>
              <a:rPr lang="it-IT" altLang="it-IT" sz="2000" b="1" dirty="0" smtClean="0">
                <a:latin typeface="Arial" charset="0"/>
              </a:rPr>
              <a:t>"</a:t>
            </a:r>
            <a:r>
              <a:rPr lang="it-IT" altLang="it-IT" sz="2000" b="1" dirty="0" err="1" smtClean="0">
                <a:latin typeface="Arial" charset="0"/>
              </a:rPr>
              <a:t>item.h</a:t>
            </a:r>
            <a:r>
              <a:rPr lang="it-IT" altLang="it-IT" sz="2000" b="1" dirty="0" smtClean="0">
                <a:latin typeface="Arial" charset="0"/>
              </a:rPr>
              <a:t>"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"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r>
              <a:rPr lang="it-IT" altLang="it-IT" sz="2000" b="1" dirty="0" smtClean="0">
                <a:latin typeface="Arial" charset="0"/>
              </a:rPr>
              <a:t>"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MAX_S_size</a:t>
            </a:r>
            <a:r>
              <a:rPr lang="it-IT" altLang="it-IT" sz="2000" b="1" dirty="0" smtClean="0">
                <a:latin typeface="Arial" charset="0"/>
              </a:rPr>
              <a:t>  81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verifica (</a:t>
            </a:r>
            <a:r>
              <a:rPr lang="it-IT" altLang="it-IT" sz="2000" b="1" dirty="0" err="1" smtClean="0">
                <a:latin typeface="Arial" charset="0"/>
              </a:rPr>
              <a:t>char</a:t>
            </a:r>
            <a:r>
              <a:rPr lang="it-IT" altLang="it-IT" sz="2000" b="1" dirty="0" smtClean="0">
                <a:latin typeface="Arial" charset="0"/>
              </a:rPr>
              <a:t> *</a:t>
            </a:r>
            <a:r>
              <a:rPr lang="it-IT" altLang="it-IT" sz="2000" b="1" dirty="0" err="1" smtClean="0">
                <a:latin typeface="Arial" charset="0"/>
              </a:rPr>
              <a:t>expr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corrisp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char</a:t>
            </a:r>
            <a:r>
              <a:rPr lang="it-IT" altLang="it-IT" sz="2000" b="1" dirty="0">
                <a:latin typeface="Arial" charset="0"/>
              </a:rPr>
              <a:t> a, </a:t>
            </a:r>
            <a:r>
              <a:rPr lang="it-IT" altLang="it-IT" sz="2000" b="1" dirty="0" err="1">
                <a:latin typeface="Arial" charset="0"/>
              </a:rPr>
              <a:t>char</a:t>
            </a:r>
            <a:r>
              <a:rPr lang="it-IT" altLang="it-IT" sz="2000" b="1" dirty="0">
                <a:latin typeface="Arial" charset="0"/>
              </a:rPr>
              <a:t> b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/* vanno aggiunte al modulo item: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char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itemtoch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(item e);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item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chtoitem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(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char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c);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*/</a:t>
            </a:r>
            <a:endParaRPr lang="it-IT" altLang="it-IT" sz="2000" b="1" dirty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71803" y="581898"/>
            <a:ext cx="4197247" cy="6095994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871803" y="599717"/>
            <a:ext cx="427219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main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ris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char</a:t>
            </a:r>
            <a:r>
              <a:rPr lang="it-IT" altLang="it-IT" sz="2000" b="1" dirty="0">
                <a:latin typeface="Arial" charset="0"/>
              </a:rPr>
              <a:t>  </a:t>
            </a:r>
            <a:r>
              <a:rPr lang="it-IT" altLang="it-IT" sz="2000" b="1" dirty="0" err="1">
                <a:latin typeface="Arial" charset="0"/>
              </a:rPr>
              <a:t>expr</a:t>
            </a:r>
            <a:r>
              <a:rPr lang="it-IT" altLang="it-IT" sz="2000" b="1" dirty="0">
                <a:latin typeface="Arial" charset="0"/>
              </a:rPr>
              <a:t>[</a:t>
            </a:r>
            <a:r>
              <a:rPr lang="it-IT" altLang="it-IT" sz="2000" b="1" dirty="0" err="1">
                <a:latin typeface="Arial" charset="0"/>
              </a:rPr>
              <a:t>MAX_S_size</a:t>
            </a:r>
            <a:r>
              <a:rPr lang="it-IT" altLang="it-IT" sz="2000" b="1" dirty="0">
                <a:latin typeface="Arial" charset="0"/>
              </a:rPr>
              <a:t>];</a:t>
            </a:r>
          </a:p>
          <a:p>
            <a:pPr algn="just" eaLnBrk="1" hangingPunct="1">
              <a:lnSpc>
                <a:spcPct val="90000"/>
              </a:lnSpc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  </a:t>
            </a:r>
            <a:r>
              <a:rPr lang="it-IT" altLang="it-IT" sz="2000" b="1" dirty="0" err="1">
                <a:latin typeface="Arial" charset="0"/>
              </a:rPr>
              <a:t>printf</a:t>
            </a:r>
            <a:r>
              <a:rPr lang="it-IT" altLang="it-IT" sz="2000" b="1" dirty="0">
                <a:latin typeface="Arial" charset="0"/>
              </a:rPr>
              <a:t> ("Inserire una espressione ");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  </a:t>
            </a:r>
            <a:r>
              <a:rPr lang="it-IT" altLang="it-IT" sz="2000" b="1" dirty="0" err="1">
                <a:latin typeface="Arial" charset="0"/>
              </a:rPr>
              <a:t>printf</a:t>
            </a:r>
            <a:r>
              <a:rPr lang="it-IT" altLang="it-IT" sz="2000" b="1" dirty="0">
                <a:latin typeface="Arial" charset="0"/>
              </a:rPr>
              <a:t> ("senza spazi\n");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  </a:t>
            </a:r>
            <a:r>
              <a:rPr lang="it-IT" altLang="it-IT" sz="2000" b="1" dirty="0" err="1">
                <a:latin typeface="Arial" charset="0"/>
              </a:rPr>
              <a:t>scanf</a:t>
            </a:r>
            <a:r>
              <a:rPr lang="it-IT" altLang="it-IT" sz="2000" b="1" dirty="0">
                <a:latin typeface="Arial" charset="0"/>
              </a:rPr>
              <a:t> ("%s", </a:t>
            </a:r>
            <a:r>
              <a:rPr lang="it-IT" altLang="it-IT" sz="2000" b="1" dirty="0" err="1">
                <a:latin typeface="Arial" charset="0"/>
              </a:rPr>
              <a:t>expr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  </a:t>
            </a:r>
            <a:r>
              <a:rPr lang="it-IT" altLang="it-IT" sz="2000" b="1" dirty="0" err="1">
                <a:latin typeface="Arial" charset="0"/>
              </a:rPr>
              <a:t>ris</a:t>
            </a:r>
            <a:r>
              <a:rPr lang="it-IT" altLang="it-IT" sz="2000" b="1" dirty="0">
                <a:latin typeface="Arial" charset="0"/>
              </a:rPr>
              <a:t> = verifica (</a:t>
            </a:r>
            <a:r>
              <a:rPr lang="it-IT" altLang="it-IT" sz="2000" b="1" dirty="0" err="1">
                <a:latin typeface="Arial" charset="0"/>
              </a:rPr>
              <a:t>expr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 smtClean="0">
                <a:latin typeface="Arial" charset="0"/>
              </a:rPr>
              <a:t>   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ris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printf</a:t>
            </a:r>
            <a:r>
              <a:rPr lang="it-IT" altLang="it-IT" sz="2000" b="1" dirty="0" smtClean="0">
                <a:latin typeface="Arial" charset="0"/>
              </a:rPr>
              <a:t> ("parentesi bilanciate");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else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printf</a:t>
            </a:r>
            <a:r>
              <a:rPr lang="it-IT" altLang="it-IT" sz="2000" b="1" dirty="0" smtClean="0">
                <a:latin typeface="Arial" charset="0"/>
              </a:rPr>
              <a:t> ("parentesi sbilanciate");</a:t>
            </a:r>
          </a:p>
          <a:p>
            <a:pPr algn="just" eaLnBrk="1" hangingPunct="1">
              <a:lnSpc>
                <a:spcPct val="90000"/>
              </a:lnSpc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 smtClean="0">
                <a:latin typeface="Arial" charset="0"/>
              </a:rPr>
              <a:t>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//   … continua prossimo </a:t>
            </a:r>
            <a:r>
              <a:rPr lang="it-IT" altLang="it-IT" sz="2000" b="1" dirty="0" smtClean="0">
                <a:latin typeface="Arial" charset="0"/>
              </a:rPr>
              <a:t>lucido   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45522" y="47059"/>
            <a:ext cx="5024584" cy="534839"/>
          </a:xfrm>
        </p:spPr>
        <p:txBody>
          <a:bodyPr/>
          <a:lstStyle/>
          <a:p>
            <a:pPr algn="l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Parentesi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bilanciate</a:t>
            </a:r>
            <a:r>
              <a:rPr lang="en-GB" altLang="it-IT" sz="3200" b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sz="3200" b="1" dirty="0" err="1" smtClean="0">
                <a:solidFill>
                  <a:srgbClr val="0070C0"/>
                </a:solidFill>
                <a:ea typeface="MS PGothic" charset="-128"/>
              </a:rPr>
              <a:t>codifica</a:t>
            </a:r>
            <a:endParaRPr lang="en-GB" altLang="it-IT" sz="3200" b="1" i="1" dirty="0">
              <a:solidFill>
                <a:srgbClr val="C00000"/>
              </a:solidFill>
              <a:ea typeface="MS PGothic" charset="-128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4931" y="581898"/>
            <a:ext cx="4236160" cy="612654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err="1" smtClean="0">
                <a:latin typeface="Arial" charset="0"/>
              </a:rPr>
              <a:t>int</a:t>
            </a:r>
            <a:r>
              <a:rPr lang="it-IT" altLang="it-IT" sz="1800" b="1" dirty="0" smtClean="0">
                <a:latin typeface="Arial" charset="0"/>
              </a:rPr>
              <a:t> verifica (</a:t>
            </a:r>
            <a:r>
              <a:rPr lang="it-IT" altLang="it-IT" sz="1800" b="1" dirty="0" err="1" smtClean="0">
                <a:latin typeface="Arial" charset="0"/>
              </a:rPr>
              <a:t>char</a:t>
            </a:r>
            <a:r>
              <a:rPr lang="it-IT" altLang="it-IT" sz="1800" b="1" dirty="0" smtClean="0">
                <a:latin typeface="Arial" charset="0"/>
              </a:rPr>
              <a:t> *</a:t>
            </a:r>
            <a:r>
              <a:rPr lang="it-IT" altLang="it-IT" sz="1800" b="1" dirty="0" err="1" smtClean="0">
                <a:latin typeface="Arial" charset="0"/>
              </a:rPr>
              <a:t>expr</a:t>
            </a:r>
            <a:r>
              <a:rPr lang="it-IT" altLang="it-IT" sz="1800" b="1" dirty="0" smtClean="0">
                <a:latin typeface="Arial" charset="0"/>
              </a:rPr>
              <a:t>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</a:t>
            </a:r>
            <a:r>
              <a:rPr lang="it-IT" altLang="it-IT" sz="1800" b="1" dirty="0" err="1" smtClean="0">
                <a:latin typeface="Arial" charset="0"/>
              </a:rPr>
              <a:t>stack</a:t>
            </a:r>
            <a:r>
              <a:rPr lang="it-IT" altLang="it-IT" sz="1800" b="1" dirty="0" smtClean="0">
                <a:latin typeface="Arial" charset="0"/>
              </a:rPr>
              <a:t> S = </a:t>
            </a:r>
            <a:r>
              <a:rPr lang="it-IT" altLang="it-IT" sz="1800" b="1" dirty="0" err="1" smtClean="0">
                <a:latin typeface="Arial" charset="0"/>
              </a:rPr>
              <a:t>newStack</a:t>
            </a:r>
            <a:r>
              <a:rPr lang="it-IT" altLang="it-IT" sz="1800" b="1" dirty="0" smtClean="0">
                <a:latin typeface="Arial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</a:t>
            </a:r>
            <a:r>
              <a:rPr lang="it-IT" altLang="it-IT" sz="1800" b="1" dirty="0" err="1" smtClean="0">
                <a:latin typeface="Arial" charset="0"/>
              </a:rPr>
              <a:t>int</a:t>
            </a:r>
            <a:r>
              <a:rPr lang="it-IT" altLang="it-IT" sz="1800" b="1" dirty="0" smtClean="0">
                <a:latin typeface="Arial" charset="0"/>
              </a:rPr>
              <a:t> c, i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item </a:t>
            </a:r>
            <a:r>
              <a:rPr lang="it-IT" altLang="it-IT" sz="1800" b="1" dirty="0" err="1" smtClean="0">
                <a:latin typeface="Arial" charset="0"/>
              </a:rPr>
              <a:t>top_el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(!</a:t>
            </a:r>
            <a:r>
              <a:rPr lang="it-IT" altLang="it-IT" sz="1800" b="1" dirty="0" err="1" smtClean="0">
                <a:latin typeface="Arial" charset="0"/>
              </a:rPr>
              <a:t>expr</a:t>
            </a:r>
            <a:r>
              <a:rPr lang="it-IT" altLang="it-IT" sz="1800" b="1" dirty="0" smtClean="0">
                <a:latin typeface="Arial" charset="0"/>
              </a:rPr>
              <a:t>)   </a:t>
            </a:r>
            <a:r>
              <a:rPr lang="it-IT" altLang="it-IT" sz="1800" b="1" dirty="0" err="1" smtClean="0">
                <a:latin typeface="Arial" charset="0"/>
              </a:rPr>
              <a:t>return</a:t>
            </a:r>
            <a:r>
              <a:rPr lang="it-IT" altLang="it-IT" sz="1800" b="1" dirty="0" smtClean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</a:t>
            </a:r>
            <a:r>
              <a:rPr lang="it-IT" altLang="it-IT" sz="1800" b="1" dirty="0" err="1" smtClean="0">
                <a:latin typeface="Arial" charset="0"/>
              </a:rPr>
              <a:t>while</a:t>
            </a:r>
            <a:r>
              <a:rPr lang="it-IT" altLang="it-IT" sz="1800" b="1" dirty="0" smtClean="0">
                <a:latin typeface="Arial" charset="0"/>
              </a:rPr>
              <a:t> (</a:t>
            </a:r>
            <a:r>
              <a:rPr lang="it-IT" altLang="it-IT" sz="1800" b="1" dirty="0" err="1" smtClean="0">
                <a:latin typeface="Arial" charset="0"/>
              </a:rPr>
              <a:t>expr</a:t>
            </a:r>
            <a:r>
              <a:rPr lang="it-IT" altLang="it-IT" sz="1800" b="1" dirty="0" smtClean="0">
                <a:latin typeface="Arial" charset="0"/>
              </a:rPr>
              <a:t>[i] != </a:t>
            </a:r>
            <a:r>
              <a:rPr lang="it-IT" altLang="it-IT" sz="1800" b="1" dirty="0" smtClean="0">
                <a:latin typeface="Arial" charset="0"/>
              </a:rPr>
              <a:t>'\</a:t>
            </a:r>
            <a:r>
              <a:rPr lang="it-IT" altLang="it-IT" sz="1800" b="1" dirty="0" smtClean="0">
                <a:latin typeface="Arial" charset="0"/>
              </a:rPr>
              <a:t>0’)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c = </a:t>
            </a:r>
            <a:r>
              <a:rPr lang="it-IT" altLang="it-IT" sz="1800" b="1" dirty="0" err="1" smtClean="0">
                <a:latin typeface="Arial" charset="0"/>
              </a:rPr>
              <a:t>expr</a:t>
            </a:r>
            <a:r>
              <a:rPr lang="it-IT" altLang="it-IT" sz="1800" b="1" dirty="0" smtClean="0">
                <a:latin typeface="Arial" charset="0"/>
              </a:rPr>
              <a:t>[i];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(c</a:t>
            </a:r>
            <a:r>
              <a:rPr lang="it-IT" altLang="it-IT" sz="1800" b="1" dirty="0" smtClean="0">
                <a:latin typeface="Arial" charset="0"/>
              </a:rPr>
              <a:t>=='(' </a:t>
            </a:r>
            <a:r>
              <a:rPr lang="it-IT" altLang="it-IT" sz="1800" b="1" dirty="0" smtClean="0">
                <a:latin typeface="Arial" charset="0"/>
              </a:rPr>
              <a:t>|| c</a:t>
            </a:r>
            <a:r>
              <a:rPr lang="it-IT" altLang="it-IT" sz="1800" b="1" dirty="0" smtClean="0">
                <a:latin typeface="Arial" charset="0"/>
              </a:rPr>
              <a:t>=='['  </a:t>
            </a:r>
            <a:r>
              <a:rPr lang="it-IT" altLang="it-IT" sz="1800" b="1" dirty="0" smtClean="0">
                <a:latin typeface="Arial" charset="0"/>
              </a:rPr>
              <a:t>||  c</a:t>
            </a:r>
            <a:r>
              <a:rPr lang="it-IT" altLang="it-IT" sz="1800" b="1" dirty="0" smtClean="0">
                <a:latin typeface="Arial" charset="0"/>
              </a:rPr>
              <a:t>=='{')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       </a:t>
            </a:r>
            <a:r>
              <a:rPr lang="it-IT" altLang="it-IT" sz="1800" b="1" dirty="0" err="1" smtClean="0">
                <a:latin typeface="Arial" charset="0"/>
              </a:rPr>
              <a:t>push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(</a:t>
            </a:r>
            <a:r>
              <a:rPr lang="it-IT" altLang="it-IT" sz="1800" b="1" dirty="0" err="1" smtClean="0">
                <a:solidFill>
                  <a:srgbClr val="FF0000"/>
                </a:solidFill>
                <a:latin typeface="Arial" charset="0"/>
              </a:rPr>
              <a:t>chtoitem</a:t>
            </a:r>
            <a:r>
              <a:rPr lang="it-IT" altLang="it-IT" sz="1800" b="1" dirty="0" smtClean="0">
                <a:solidFill>
                  <a:srgbClr val="FF0000"/>
                </a:solidFill>
                <a:latin typeface="Arial" charset="0"/>
              </a:rPr>
              <a:t>(c)</a:t>
            </a:r>
            <a:r>
              <a:rPr lang="it-IT" altLang="it-IT" sz="1800" b="1" dirty="0" smtClean="0">
                <a:latin typeface="Arial" charset="0"/>
              </a:rPr>
              <a:t>, </a:t>
            </a:r>
            <a:r>
              <a:rPr lang="it-IT" altLang="it-IT" sz="1800" b="1" dirty="0" smtClean="0">
                <a:latin typeface="Arial" charset="0"/>
              </a:rPr>
              <a:t>S);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>
                <a:latin typeface="Arial" charset="0"/>
              </a:rPr>
              <a:t>(c</a:t>
            </a:r>
            <a:r>
              <a:rPr lang="it-IT" altLang="it-IT" sz="1800" b="1" dirty="0" smtClean="0">
                <a:latin typeface="Arial" charset="0"/>
              </a:rPr>
              <a:t>==')' </a:t>
            </a:r>
            <a:r>
              <a:rPr lang="it-IT" altLang="it-IT" sz="1800" b="1" dirty="0">
                <a:latin typeface="Arial" charset="0"/>
              </a:rPr>
              <a:t>|| c</a:t>
            </a:r>
            <a:r>
              <a:rPr lang="it-IT" altLang="it-IT" sz="1800" b="1" dirty="0" smtClean="0">
                <a:latin typeface="Arial" charset="0"/>
              </a:rPr>
              <a:t>==']'  </a:t>
            </a:r>
            <a:r>
              <a:rPr lang="it-IT" altLang="it-IT" sz="1800" b="1" dirty="0">
                <a:latin typeface="Arial" charset="0"/>
              </a:rPr>
              <a:t>||  c</a:t>
            </a:r>
            <a:r>
              <a:rPr lang="it-IT" altLang="it-IT" sz="1800" b="1" dirty="0" smtClean="0">
                <a:latin typeface="Arial" charset="0"/>
              </a:rPr>
              <a:t>=='}')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</a:t>
            </a:r>
            <a:r>
              <a:rPr lang="it-IT" altLang="it-IT" sz="1800" b="1" dirty="0" err="1" smtClean="0">
                <a:latin typeface="Arial" charset="0"/>
              </a:rPr>
              <a:t>emptyStack</a:t>
            </a:r>
            <a:r>
              <a:rPr lang="it-IT" altLang="it-IT" sz="1800" b="1" dirty="0" smtClean="0">
                <a:latin typeface="Arial" charset="0"/>
              </a:rPr>
              <a:t>(S))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  </a:t>
            </a:r>
            <a:r>
              <a:rPr lang="it-IT" altLang="it-IT" sz="1800" b="1" dirty="0" err="1" smtClean="0">
                <a:latin typeface="Arial" charset="0"/>
              </a:rPr>
              <a:t>return</a:t>
            </a:r>
            <a:r>
              <a:rPr lang="it-IT" altLang="it-IT" sz="18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</a:t>
            </a:r>
            <a:r>
              <a:rPr lang="it-IT" altLang="it-IT" sz="1800" b="1" dirty="0" err="1" smtClean="0">
                <a:latin typeface="Arial" charset="0"/>
              </a:rPr>
              <a:t>top_el</a:t>
            </a:r>
            <a:r>
              <a:rPr lang="it-IT" altLang="it-IT" sz="1800" b="1" dirty="0" smtClean="0">
                <a:latin typeface="Arial" charset="0"/>
              </a:rPr>
              <a:t> = top(S);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     </a:t>
            </a:r>
            <a:r>
              <a:rPr lang="it-IT" altLang="it-IT" sz="1800" b="1" dirty="0" smtClean="0">
                <a:latin typeface="Arial" charset="0"/>
              </a:rPr>
              <a:t>pop(S);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(!</a:t>
            </a:r>
            <a:r>
              <a:rPr lang="it-IT" altLang="it-IT" sz="1800" b="1" dirty="0" err="1" smtClean="0">
                <a:latin typeface="Arial" charset="0"/>
              </a:rPr>
              <a:t>corrisp</a:t>
            </a:r>
            <a:r>
              <a:rPr lang="it-IT" altLang="it-IT" sz="1800" b="1" dirty="0" smtClean="0">
                <a:latin typeface="Arial" charset="0"/>
              </a:rPr>
              <a:t>(</a:t>
            </a:r>
            <a:r>
              <a:rPr lang="it-IT" altLang="it-IT" sz="1800" b="1" dirty="0" err="1" smtClean="0">
                <a:solidFill>
                  <a:srgbClr val="FF0000"/>
                </a:solidFill>
                <a:latin typeface="Arial" charset="0"/>
              </a:rPr>
              <a:t>itemtoch</a:t>
            </a:r>
            <a:r>
              <a:rPr lang="it-IT" altLang="it-IT" sz="1800" b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it-IT" altLang="it-IT" sz="1800" b="1" dirty="0" err="1" smtClean="0">
                <a:solidFill>
                  <a:srgbClr val="FF0000"/>
                </a:solidFill>
                <a:latin typeface="Arial" charset="0"/>
              </a:rPr>
              <a:t>top_el</a:t>
            </a:r>
            <a:r>
              <a:rPr lang="it-IT" altLang="it-IT" sz="1800" b="1" dirty="0" smtClean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it-IT" altLang="it-IT" sz="1800" b="1" dirty="0" smtClean="0">
                <a:latin typeface="Arial" charset="0"/>
              </a:rPr>
              <a:t>, </a:t>
            </a:r>
            <a:r>
              <a:rPr lang="it-IT" altLang="it-IT" sz="1800" b="1" dirty="0" smtClean="0">
                <a:latin typeface="Arial" charset="0"/>
              </a:rPr>
              <a:t>c))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  </a:t>
            </a:r>
            <a:r>
              <a:rPr lang="it-IT" altLang="it-IT" sz="1800" b="1" dirty="0" err="1" smtClean="0">
                <a:latin typeface="Arial" charset="0"/>
              </a:rPr>
              <a:t>return</a:t>
            </a:r>
            <a:r>
              <a:rPr lang="it-IT" altLang="it-IT" sz="18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}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44292" y="581898"/>
            <a:ext cx="4456546" cy="612654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>
                <a:latin typeface="Arial" charset="0"/>
              </a:rPr>
              <a:t>(</a:t>
            </a:r>
            <a:r>
              <a:rPr lang="it-IT" altLang="it-IT" sz="1800" b="1" dirty="0" err="1">
                <a:latin typeface="Arial" charset="0"/>
              </a:rPr>
              <a:t>emptyStack</a:t>
            </a:r>
            <a:r>
              <a:rPr lang="it-IT" altLang="it-IT" sz="1800" b="1" dirty="0">
                <a:latin typeface="Arial" charset="0"/>
              </a:rPr>
              <a:t>(S))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        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1;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else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      </a:t>
            </a:r>
            <a:r>
              <a:rPr lang="it-IT" altLang="it-IT" sz="1800" b="1" dirty="0" err="1" smtClean="0">
                <a:latin typeface="Arial" charset="0"/>
              </a:rPr>
              <a:t>return</a:t>
            </a:r>
            <a:r>
              <a:rPr lang="it-IT" altLang="it-IT" sz="18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err="1" smtClean="0">
                <a:latin typeface="Arial" charset="0"/>
              </a:rPr>
              <a:t>int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 err="1" smtClean="0">
                <a:latin typeface="Arial" charset="0"/>
              </a:rPr>
              <a:t>corrisp</a:t>
            </a:r>
            <a:r>
              <a:rPr lang="it-IT" altLang="it-IT" sz="1800" b="1" dirty="0" smtClean="0">
                <a:latin typeface="Arial" charset="0"/>
              </a:rPr>
              <a:t>(</a:t>
            </a:r>
            <a:r>
              <a:rPr lang="it-IT" altLang="it-IT" sz="1800" b="1" dirty="0" err="1" smtClean="0">
                <a:latin typeface="Arial" charset="0"/>
              </a:rPr>
              <a:t>char</a:t>
            </a:r>
            <a:r>
              <a:rPr lang="it-IT" altLang="it-IT" sz="1800" b="1" dirty="0" smtClean="0">
                <a:latin typeface="Arial" charset="0"/>
              </a:rPr>
              <a:t> a, </a:t>
            </a:r>
            <a:r>
              <a:rPr lang="it-IT" altLang="it-IT" sz="1800" b="1" dirty="0" err="1" smtClean="0">
                <a:latin typeface="Arial" charset="0"/>
              </a:rPr>
              <a:t>char</a:t>
            </a:r>
            <a:r>
              <a:rPr lang="it-IT" altLang="it-IT" sz="1800" b="1" dirty="0" smtClean="0">
                <a:latin typeface="Arial" charset="0"/>
              </a:rPr>
              <a:t> b)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(a</a:t>
            </a:r>
            <a:r>
              <a:rPr lang="it-IT" altLang="it-IT" sz="1800" b="1" dirty="0" smtClean="0">
                <a:latin typeface="Arial" charset="0"/>
              </a:rPr>
              <a:t>=='(' </a:t>
            </a:r>
            <a:r>
              <a:rPr lang="it-IT" altLang="it-IT" sz="1800" b="1" dirty="0" smtClean="0">
                <a:latin typeface="Arial" charset="0"/>
              </a:rPr>
              <a:t>&amp;&amp; b</a:t>
            </a:r>
            <a:r>
              <a:rPr lang="it-IT" altLang="it-IT" sz="1800" b="1" dirty="0" smtClean="0">
                <a:latin typeface="Arial" charset="0"/>
              </a:rPr>
              <a:t>==')')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    </a:t>
            </a:r>
            <a:r>
              <a:rPr lang="it-IT" altLang="it-IT" sz="1800" b="1" dirty="0" err="1" smtClean="0">
                <a:latin typeface="Arial" charset="0"/>
              </a:rPr>
              <a:t>return</a:t>
            </a:r>
            <a:r>
              <a:rPr lang="it-IT" altLang="it-IT" sz="1800" b="1" dirty="0" smtClean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</a:t>
            </a:r>
            <a:r>
              <a:rPr lang="it-IT" altLang="it-IT" sz="1800" b="1" dirty="0" smtClean="0">
                <a:latin typeface="Arial" charset="0"/>
              </a:rPr>
              <a:t>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>
                <a:latin typeface="Arial" charset="0"/>
              </a:rPr>
              <a:t>(a</a:t>
            </a:r>
            <a:r>
              <a:rPr lang="it-IT" altLang="it-IT" sz="1800" b="1" dirty="0" smtClean="0">
                <a:latin typeface="Arial" charset="0"/>
              </a:rPr>
              <a:t>=='{' </a:t>
            </a:r>
            <a:r>
              <a:rPr lang="it-IT" altLang="it-IT" sz="1800" b="1" dirty="0">
                <a:latin typeface="Arial" charset="0"/>
              </a:rPr>
              <a:t>&amp;&amp; b</a:t>
            </a:r>
            <a:r>
              <a:rPr lang="it-IT" altLang="it-IT" sz="1800" b="1" dirty="0" smtClean="0">
                <a:latin typeface="Arial" charset="0"/>
              </a:rPr>
              <a:t>=='}')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  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1</a:t>
            </a:r>
            <a:r>
              <a:rPr lang="it-IT" altLang="it-IT" sz="18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 </a:t>
            </a:r>
            <a:r>
              <a:rPr lang="it-IT" altLang="it-IT" sz="1800" b="1" dirty="0" err="1" smtClean="0">
                <a:latin typeface="Arial" charset="0"/>
              </a:rPr>
              <a:t>if</a:t>
            </a:r>
            <a:r>
              <a:rPr lang="it-IT" altLang="it-IT" sz="1800" b="1" dirty="0" smtClean="0">
                <a:latin typeface="Arial" charset="0"/>
              </a:rPr>
              <a:t> </a:t>
            </a:r>
            <a:r>
              <a:rPr lang="it-IT" altLang="it-IT" sz="1800" b="1" dirty="0">
                <a:latin typeface="Arial" charset="0"/>
              </a:rPr>
              <a:t>(a</a:t>
            </a:r>
            <a:r>
              <a:rPr lang="it-IT" altLang="it-IT" sz="1800" b="1" dirty="0" smtClean="0">
                <a:latin typeface="Arial" charset="0"/>
              </a:rPr>
              <a:t>=='[' </a:t>
            </a:r>
            <a:r>
              <a:rPr lang="it-IT" altLang="it-IT" sz="1800" b="1" dirty="0">
                <a:latin typeface="Arial" charset="0"/>
              </a:rPr>
              <a:t>&amp;&amp; b</a:t>
            </a:r>
            <a:r>
              <a:rPr lang="it-IT" altLang="it-IT" sz="1800" b="1" dirty="0" smtClean="0">
                <a:latin typeface="Arial" charset="0"/>
              </a:rPr>
              <a:t>==']')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>
                <a:latin typeface="Arial" charset="0"/>
              </a:rPr>
              <a:t>         </a:t>
            </a:r>
            <a:r>
              <a:rPr lang="it-IT" altLang="it-IT" sz="1800" b="1" dirty="0" err="1">
                <a:latin typeface="Arial" charset="0"/>
              </a:rPr>
              <a:t>return</a:t>
            </a:r>
            <a:r>
              <a:rPr lang="it-IT" altLang="it-IT" sz="1800" b="1" dirty="0">
                <a:latin typeface="Arial" charset="0"/>
              </a:rPr>
              <a:t> 1;</a:t>
            </a: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     </a:t>
            </a:r>
            <a:r>
              <a:rPr lang="it-IT" altLang="it-IT" sz="1800" b="1" dirty="0" err="1" smtClean="0">
                <a:latin typeface="Arial" charset="0"/>
              </a:rPr>
              <a:t>return</a:t>
            </a:r>
            <a:r>
              <a:rPr lang="it-IT" altLang="it-IT" sz="18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 smtClean="0">
                <a:latin typeface="Arial" charset="0"/>
              </a:rPr>
              <a:t>}</a:t>
            </a:r>
            <a:endParaRPr lang="it-IT" altLang="it-IT" sz="18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8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91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93150" y="1461086"/>
            <a:ext cx="8682037" cy="353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ADT </a:t>
            </a:r>
            <a:r>
              <a:rPr lang="it-IT" altLang="it-IT" sz="5400" b="1" i="1" dirty="0" smtClean="0">
                <a:solidFill>
                  <a:schemeClr val="tx2"/>
                </a:solidFill>
              </a:rPr>
              <a:t>STACK (PILA)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5400" b="1" i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Altre implementazioni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0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325562"/>
          </a:xfrm>
        </p:spPr>
        <p:txBody>
          <a:bodyPr/>
          <a:lstStyle/>
          <a:p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Esercizio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Implementare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lo stack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senza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dimensione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max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25249"/>
            <a:ext cx="8229600" cy="5332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 smtClean="0"/>
              <a:t>Come facciamo ad evitare che lo </a:t>
            </a:r>
            <a:r>
              <a:rPr lang="it-IT" dirty="0" err="1" smtClean="0"/>
              <a:t>stack</a:t>
            </a:r>
            <a:r>
              <a:rPr lang="it-IT" dirty="0" smtClean="0"/>
              <a:t> abbia una capienza massima ?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Bisogna usare l’allocazione dinamica della memoria e due costanti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ea typeface="MS PGothic" charset="-128"/>
              </a:rPr>
              <a:t>La prima </a:t>
            </a:r>
            <a:r>
              <a:rPr lang="en-GB" altLang="it-IT" dirty="0" smtClean="0">
                <a:solidFill>
                  <a:srgbClr val="FF0000"/>
                </a:solidFill>
                <a:ea typeface="MS PGothic" charset="-128"/>
              </a:rPr>
              <a:t>STARTSIZE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definisce</a:t>
            </a:r>
            <a:r>
              <a:rPr lang="en-GB" altLang="it-IT" dirty="0" smtClean="0">
                <a:ea typeface="MS PGothic" charset="-128"/>
              </a:rPr>
              <a:t> la </a:t>
            </a:r>
            <a:r>
              <a:rPr lang="en-GB" altLang="it-IT" dirty="0" err="1" smtClean="0">
                <a:ea typeface="MS PGothic" charset="-128"/>
              </a:rPr>
              <a:t>dimensione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iniziale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dello</a:t>
            </a:r>
            <a:r>
              <a:rPr lang="en-GB" altLang="it-IT" dirty="0" smtClean="0">
                <a:ea typeface="MS PGothic" charset="-128"/>
              </a:rPr>
              <a:t> stack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ea typeface="MS PGothic" charset="-128"/>
              </a:rPr>
              <a:t>La </a:t>
            </a:r>
            <a:r>
              <a:rPr lang="en-GB" altLang="it-IT" dirty="0" err="1" smtClean="0">
                <a:ea typeface="MS PGothic" charset="-128"/>
              </a:rPr>
              <a:t>seconda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smtClean="0">
                <a:solidFill>
                  <a:srgbClr val="FF0000"/>
                </a:solidFill>
                <a:ea typeface="MS PGothic" charset="-128"/>
              </a:rPr>
              <a:t>ADDSIZE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definisce</a:t>
            </a:r>
            <a:r>
              <a:rPr lang="en-GB" altLang="it-IT" dirty="0" smtClean="0">
                <a:ea typeface="MS PGothic" charset="-128"/>
              </a:rPr>
              <a:t> di </a:t>
            </a:r>
            <a:r>
              <a:rPr lang="en-GB" altLang="it-IT" dirty="0" err="1" smtClean="0">
                <a:ea typeface="MS PGothic" charset="-128"/>
              </a:rPr>
              <a:t>quanto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allargare</a:t>
            </a:r>
            <a:r>
              <a:rPr lang="en-GB" altLang="it-IT" dirty="0" smtClean="0">
                <a:ea typeface="MS PGothic" charset="-128"/>
              </a:rPr>
              <a:t> lo stack </a:t>
            </a:r>
            <a:r>
              <a:rPr lang="en-GB" altLang="it-IT" dirty="0" err="1" smtClean="0">
                <a:ea typeface="MS PGothic" charset="-128"/>
              </a:rPr>
              <a:t>nel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 smtClean="0">
                <a:ea typeface="MS PGothic" charset="-128"/>
              </a:rPr>
              <a:t>caso</a:t>
            </a:r>
            <a:r>
              <a:rPr lang="en-GB" altLang="it-IT" dirty="0" smtClean="0">
                <a:ea typeface="MS PGothic" charset="-128"/>
              </a:rPr>
              <a:t> in cui </a:t>
            </a:r>
            <a:r>
              <a:rPr lang="en-GB" altLang="it-IT" dirty="0" err="1" smtClean="0">
                <a:ea typeface="MS PGothic" charset="-128"/>
              </a:rPr>
              <a:t>si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it-IT" altLang="it-IT" dirty="0" smtClean="0">
                <a:ea typeface="MS PGothic" charset="-128"/>
              </a:rPr>
              <a:t>riempia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Questo significa che ci occorre anche una variabile </a:t>
            </a:r>
            <a:r>
              <a:rPr lang="it-IT" altLang="it-IT" dirty="0" err="1" smtClean="0">
                <a:solidFill>
                  <a:srgbClr val="FF0000"/>
                </a:solidFill>
                <a:ea typeface="MS PGothic" charset="-128"/>
              </a:rPr>
              <a:t>size</a:t>
            </a:r>
            <a:r>
              <a:rPr lang="it-IT" altLang="it-IT" dirty="0" smtClean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it-IT" altLang="it-IT" dirty="0" smtClean="0">
                <a:ea typeface="MS PGothic" charset="-128"/>
              </a:rPr>
              <a:t>che ci dica quanti elementi può contenere lo </a:t>
            </a:r>
            <a:r>
              <a:rPr lang="it-IT" altLang="it-IT" dirty="0" err="1" smtClean="0">
                <a:ea typeface="MS PGothic" charset="-128"/>
              </a:rPr>
              <a:t>stack</a:t>
            </a:r>
            <a:r>
              <a:rPr lang="it-IT" altLang="it-IT" dirty="0" smtClean="0">
                <a:ea typeface="MS PGothic" charset="-128"/>
              </a:rPr>
              <a:t> in ogni momento</a:t>
            </a:r>
            <a:endParaRPr lang="it-IT" altLang="it-IT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2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802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88406" y="59961"/>
            <a:ext cx="8800761" cy="6730584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”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“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STARTSIZE 50  // dimensione iniziale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ADDSIZE 20      // dimensione da aggiungere se pieno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c_stack</a:t>
            </a:r>
            <a:r>
              <a:rPr lang="it-IT" altLang="it-IT" sz="2000" b="1" dirty="0" smtClean="0">
                <a:latin typeface="Arial" charset="0"/>
              </a:rPr>
              <a:t> {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smtClean="0">
                <a:latin typeface="Arial" charset="0"/>
              </a:rPr>
              <a:t>item *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size</a:t>
            </a:r>
            <a:r>
              <a:rPr lang="it-IT" altLang="it-IT" sz="2000" b="1" dirty="0" smtClean="0">
                <a:latin typeface="Arial" charset="0"/>
              </a:rPr>
              <a:t>;   // serve a mantenere la dimensione corrente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top</a:t>
            </a:r>
            <a:r>
              <a:rPr lang="it-IT" altLang="it-IT" sz="2000" b="1" dirty="0" smtClean="0">
                <a:latin typeface="Arial" charset="0"/>
              </a:rPr>
              <a:t>;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stack </a:t>
            </a:r>
            <a:r>
              <a:rPr lang="en-US" altLang="it-IT" sz="2000" b="1" dirty="0" err="1">
                <a:latin typeface="Arial" charset="0"/>
              </a:rPr>
              <a:t>newStack</a:t>
            </a:r>
            <a:r>
              <a:rPr lang="en-US" altLang="it-IT" sz="2000" b="1" dirty="0">
                <a:latin typeface="Arial" charset="0"/>
              </a:rPr>
              <a:t>(void</a:t>
            </a:r>
            <a:r>
              <a:rPr lang="en-US" altLang="it-IT" sz="2000" b="1" dirty="0" smtClean="0">
                <a:latin typeface="Arial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</a:t>
            </a:r>
            <a:r>
              <a:rPr lang="en-US" altLang="it-IT" sz="2000" b="1" dirty="0">
                <a:latin typeface="Arial" charset="0"/>
              </a:rPr>
              <a:t>stack </a:t>
            </a:r>
            <a:r>
              <a:rPr lang="en-US" altLang="it-IT" sz="2000" b="1" dirty="0" smtClean="0">
                <a:latin typeface="Arial" charset="0"/>
              </a:rPr>
              <a:t>s </a:t>
            </a:r>
            <a:r>
              <a:rPr lang="en-US" altLang="it-IT" sz="2000" b="1" dirty="0">
                <a:latin typeface="Arial" charset="0"/>
              </a:rPr>
              <a:t>= </a:t>
            </a:r>
            <a:r>
              <a:rPr lang="en-US" altLang="it-IT" sz="2000" b="1" dirty="0" err="1">
                <a:latin typeface="Arial" charset="0"/>
              </a:rPr>
              <a:t>malloc</a:t>
            </a:r>
            <a:r>
              <a:rPr lang="en-US" altLang="it-IT" sz="2000" b="1" dirty="0">
                <a:latin typeface="Arial" charset="0"/>
              </a:rPr>
              <a:t> (</a:t>
            </a:r>
            <a:r>
              <a:rPr lang="en-US" altLang="it-IT" sz="2000" b="1" dirty="0" err="1">
                <a:latin typeface="Arial" charset="0"/>
              </a:rPr>
              <a:t>sizeof</a:t>
            </a:r>
            <a:r>
              <a:rPr lang="en-US" altLang="it-IT" sz="2000" b="1" dirty="0">
                <a:latin typeface="Arial" charset="0"/>
              </a:rPr>
              <a:t>(</a:t>
            </a:r>
            <a:r>
              <a:rPr lang="en-US" altLang="it-IT" sz="2000" b="1" dirty="0" err="1">
                <a:latin typeface="Arial" charset="0"/>
              </a:rPr>
              <a:t>struct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c_stack</a:t>
            </a:r>
            <a:r>
              <a:rPr lang="en-US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if (s == NULL) 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</a:t>
            </a:r>
            <a:r>
              <a:rPr lang="en-US" altLang="it-IT" sz="2000" b="1" dirty="0" smtClean="0">
                <a:latin typeface="Arial" charset="0"/>
              </a:rPr>
              <a:t>return </a:t>
            </a:r>
            <a:r>
              <a:rPr lang="en-US" altLang="it-IT" sz="2000" b="1" dirty="0">
                <a:latin typeface="Arial" charset="0"/>
              </a:rPr>
              <a:t>NULL</a:t>
            </a:r>
            <a:r>
              <a:rPr lang="en-US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s-</a:t>
            </a:r>
            <a:r>
              <a:rPr lang="en-US" altLang="it-IT" sz="2000" b="1" dirty="0">
                <a:latin typeface="Arial" charset="0"/>
              </a:rPr>
              <a:t>&gt;vet = </a:t>
            </a:r>
            <a:r>
              <a:rPr lang="en-US" altLang="it-IT" sz="2000" b="1" dirty="0" err="1" smtClean="0">
                <a:latin typeface="Arial" charset="0"/>
              </a:rPr>
              <a:t>malloc</a:t>
            </a:r>
            <a:r>
              <a:rPr lang="en-US" altLang="it-IT" sz="2000" b="1" dirty="0" smtClean="0">
                <a:latin typeface="Arial" charset="0"/>
              </a:rPr>
              <a:t>(STARTSIZE * </a:t>
            </a:r>
            <a:r>
              <a:rPr lang="en-US" altLang="it-IT" sz="2000" b="1" dirty="0" err="1" smtClean="0">
                <a:latin typeface="Arial" charset="0"/>
              </a:rPr>
              <a:t>sizeof</a:t>
            </a:r>
            <a:r>
              <a:rPr lang="en-US" altLang="it-IT" sz="2000" b="1" dirty="0" smtClean="0">
                <a:latin typeface="Arial" charset="0"/>
              </a:rPr>
              <a:t>(item));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if (s-&gt;vet == NULL)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</a:t>
            </a:r>
            <a:r>
              <a:rPr lang="en-US" altLang="it-IT" sz="2000" b="1" dirty="0" smtClean="0">
                <a:latin typeface="Arial" charset="0"/>
              </a:rPr>
              <a:t>return NULL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s-</a:t>
            </a:r>
            <a:r>
              <a:rPr lang="en-US" altLang="it-IT" sz="2000" b="1" dirty="0">
                <a:latin typeface="Arial" charset="0"/>
              </a:rPr>
              <a:t>&gt;size = STARTSIZE;     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s-</a:t>
            </a:r>
            <a:r>
              <a:rPr lang="en-US" altLang="it-IT" sz="2000" b="1" dirty="0">
                <a:latin typeface="Arial" charset="0"/>
              </a:rPr>
              <a:t>&gt;top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return s;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}</a:t>
            </a:r>
            <a:endParaRPr lang="it-IT" altLang="it-IT" sz="2000" b="1" dirty="0" smtClean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152276" y="59961"/>
            <a:ext cx="4736891" cy="1119446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senza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dimensione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max)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77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279203" y="914529"/>
            <a:ext cx="8585591" cy="576358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==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push</a:t>
            </a:r>
            <a:r>
              <a:rPr lang="it-IT" altLang="it-IT" sz="2000" b="1" dirty="0" smtClean="0">
                <a:latin typeface="Arial" charset="0"/>
              </a:rPr>
              <a:t>(item </a:t>
            </a:r>
            <a:r>
              <a:rPr lang="it-IT" altLang="it-IT" sz="2000" b="1" dirty="0">
                <a:latin typeface="Arial" charset="0"/>
              </a:rPr>
              <a:t>val,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-&gt;top </a:t>
            </a:r>
            <a:r>
              <a:rPr lang="it-IT" altLang="it-IT" sz="2000" b="1" dirty="0" smtClean="0">
                <a:latin typeface="Arial" charset="0"/>
              </a:rPr>
              <a:t>==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size</a:t>
            </a:r>
            <a:r>
              <a:rPr lang="it-IT" altLang="it-IT" sz="2000" b="1" dirty="0">
                <a:latin typeface="Arial" charset="0"/>
              </a:rPr>
              <a:t>) </a:t>
            </a:r>
            <a:r>
              <a:rPr lang="it-IT" altLang="it-IT" sz="2000" b="1" dirty="0" smtClean="0">
                <a:latin typeface="Arial" charset="0"/>
              </a:rPr>
              <a:t>{  // necessario il </a:t>
            </a:r>
            <a:r>
              <a:rPr lang="it-IT" altLang="it-IT" sz="2000" b="1" dirty="0" err="1" smtClean="0">
                <a:latin typeface="Arial" charset="0"/>
              </a:rPr>
              <a:t>resizing</a:t>
            </a:r>
            <a:r>
              <a:rPr lang="it-IT" altLang="it-IT" sz="2000" b="1" dirty="0" smtClean="0">
                <a:latin typeface="Arial" charset="0"/>
              </a:rPr>
              <a:t> dello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item </a:t>
            </a:r>
            <a:r>
              <a:rPr lang="it-IT" altLang="it-IT" sz="2000" b="1" dirty="0" smtClean="0">
                <a:latin typeface="Arial" charset="0"/>
              </a:rPr>
              <a:t>*</a:t>
            </a:r>
            <a:r>
              <a:rPr lang="it-IT" altLang="it-IT" sz="2000" b="1" dirty="0" err="1" smtClean="0">
                <a:latin typeface="Arial" charset="0"/>
              </a:rPr>
              <a:t>tmp</a:t>
            </a:r>
            <a:r>
              <a:rPr lang="en-US" altLang="it-IT" sz="2000" b="1" dirty="0" smtClean="0">
                <a:latin typeface="Arial" charset="0"/>
              </a:rPr>
              <a:t> </a:t>
            </a:r>
            <a:r>
              <a:rPr lang="en-US" altLang="it-IT" sz="2000" b="1" dirty="0">
                <a:latin typeface="Arial" charset="0"/>
              </a:rPr>
              <a:t>= </a:t>
            </a:r>
            <a:r>
              <a:rPr lang="en-US" altLang="it-IT" sz="2000" b="1" dirty="0" err="1" smtClean="0">
                <a:latin typeface="Arial" charset="0"/>
              </a:rPr>
              <a:t>realloc</a:t>
            </a:r>
            <a:r>
              <a:rPr lang="en-US" altLang="it-IT" sz="2000" b="1" dirty="0" smtClean="0">
                <a:latin typeface="Arial" charset="0"/>
              </a:rPr>
              <a:t>(s-&gt;vet, (s-&gt;size </a:t>
            </a:r>
            <a:r>
              <a:rPr lang="it-IT" altLang="it-IT" sz="2000" b="1" dirty="0">
                <a:latin typeface="Arial" charset="0"/>
              </a:rPr>
              <a:t>+ </a:t>
            </a:r>
            <a:r>
              <a:rPr lang="it-IT" altLang="it-IT" sz="2000" b="1" dirty="0" smtClean="0">
                <a:latin typeface="Arial" charset="0"/>
              </a:rPr>
              <a:t>ADDSIZE) </a:t>
            </a:r>
            <a:r>
              <a:rPr lang="en-US" altLang="it-IT" sz="2000" b="1" dirty="0" smtClean="0">
                <a:latin typeface="Arial" charset="0"/>
              </a:rPr>
              <a:t>* </a:t>
            </a:r>
            <a:r>
              <a:rPr lang="en-US" altLang="it-IT" sz="2000" b="1" dirty="0" err="1">
                <a:latin typeface="Arial" charset="0"/>
              </a:rPr>
              <a:t>sizeof</a:t>
            </a:r>
            <a:r>
              <a:rPr lang="en-US" altLang="it-IT" sz="2000" b="1" dirty="0">
                <a:latin typeface="Arial" charset="0"/>
              </a:rPr>
              <a:t>(item</a:t>
            </a:r>
            <a:r>
              <a:rPr lang="en-US" altLang="it-IT" sz="2000" b="1" dirty="0" smtClean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if </a:t>
            </a:r>
            <a:r>
              <a:rPr lang="en-US" altLang="it-IT" sz="2000" b="1" dirty="0" smtClean="0">
                <a:latin typeface="Arial" charset="0"/>
              </a:rPr>
              <a:t>(</a:t>
            </a:r>
            <a:r>
              <a:rPr lang="en-US" altLang="it-IT" sz="2000" b="1" dirty="0" err="1" smtClean="0">
                <a:latin typeface="Arial" charset="0"/>
              </a:rPr>
              <a:t>tmp</a:t>
            </a:r>
            <a:r>
              <a:rPr lang="en-US" altLang="it-IT" sz="2000" b="1" dirty="0" smtClean="0">
                <a:latin typeface="Arial" charset="0"/>
              </a:rPr>
              <a:t> == </a:t>
            </a:r>
            <a:r>
              <a:rPr lang="en-US" altLang="it-IT" sz="2000" b="1" dirty="0">
                <a:latin typeface="Arial" charset="0"/>
              </a:rPr>
              <a:t>NULL) 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</a:t>
            </a:r>
            <a:r>
              <a:rPr lang="en-US" altLang="it-IT" sz="2000" b="1" dirty="0" smtClean="0">
                <a:latin typeface="Arial" charset="0"/>
              </a:rPr>
              <a:t>	return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vet</a:t>
            </a:r>
            <a:r>
              <a:rPr lang="en-US" altLang="it-IT" sz="2000" b="1" dirty="0" smtClean="0">
                <a:latin typeface="Arial" charset="0"/>
              </a:rPr>
              <a:t> = </a:t>
            </a:r>
            <a:r>
              <a:rPr lang="en-US" altLang="it-IT" sz="2000" b="1" dirty="0" err="1" smtClean="0">
                <a:latin typeface="Arial" charset="0"/>
              </a:rPr>
              <a:t>tmp</a:t>
            </a:r>
            <a:r>
              <a:rPr lang="en-US" altLang="it-IT" sz="2000" b="1" dirty="0" smtClean="0">
                <a:latin typeface="Arial" charset="0"/>
              </a:rPr>
              <a:t>;          </a:t>
            </a:r>
            <a:r>
              <a:rPr lang="en-US" altLang="it-IT" sz="2000" b="1" dirty="0">
                <a:latin typeface="Arial" charset="0"/>
              </a:rPr>
              <a:t>	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   s-</a:t>
            </a:r>
            <a:r>
              <a:rPr lang="en-US" altLang="it-IT" sz="2000" b="1" dirty="0">
                <a:latin typeface="Arial" charset="0"/>
              </a:rPr>
              <a:t>&gt;size = s-&gt;size + ADDSIZE;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s-&gt;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[s-&gt;top] = val;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-&gt;top)++;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9728"/>
            <a:ext cx="9143999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senza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dimensione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max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854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524390" y="1360930"/>
            <a:ext cx="4077590" cy="503237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pop(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</a:t>
            </a:r>
            <a:r>
              <a:rPr lang="it-IT" altLang="it-IT" sz="2000" b="1" dirty="0">
                <a:latin typeface="Arial" charset="0"/>
              </a:rPr>
              <a:t>&gt;top </a:t>
            </a:r>
            <a:r>
              <a:rPr lang="it-IT" altLang="it-IT" sz="2000" b="1" dirty="0" smtClean="0">
                <a:latin typeface="Arial" charset="0"/>
              </a:rPr>
              <a:t>== </a:t>
            </a:r>
            <a:r>
              <a:rPr lang="it-IT" altLang="it-IT" sz="2000" b="1" dirty="0">
                <a:latin typeface="Arial" charset="0"/>
              </a:rPr>
              <a:t>0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0;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-&gt;top)--;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item top(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item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-&gt;top &gt; 0)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e = s-&gt;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smtClean="0">
                <a:latin typeface="Arial" charset="0"/>
              </a:rPr>
              <a:t>[s-&gt;top</a:t>
            </a:r>
            <a:r>
              <a:rPr lang="it-IT" altLang="it-IT" sz="2000" b="1" dirty="0">
                <a:latin typeface="Arial" charset="0"/>
              </a:rPr>
              <a:t>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 e =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" y="169708"/>
            <a:ext cx="9144000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senza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dimensione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max)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416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325562"/>
          </a:xfrm>
        </p:spPr>
        <p:txBody>
          <a:bodyPr/>
          <a:lstStyle/>
          <a:p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dello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stack con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liste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collegate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25249"/>
            <a:ext cx="8229600" cy="5332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 smtClean="0"/>
              <a:t>Il tipo </a:t>
            </a:r>
            <a:r>
              <a:rPr lang="it-IT" dirty="0" err="1" smtClean="0"/>
              <a:t>stack</a:t>
            </a:r>
            <a:r>
              <a:rPr lang="it-IT" dirty="0" smtClean="0"/>
              <a:t> è definito come un puntatore ad una </a:t>
            </a:r>
            <a:r>
              <a:rPr lang="it-IT" dirty="0" err="1" smtClean="0"/>
              <a:t>struct</a:t>
            </a:r>
            <a:r>
              <a:rPr lang="it-IT" dirty="0" smtClean="0"/>
              <a:t> che contiene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Un intero </a:t>
            </a:r>
            <a:r>
              <a:rPr lang="it-IT" altLang="it-IT" dirty="0" err="1" smtClean="0">
                <a:solidFill>
                  <a:srgbClr val="FF0000"/>
                </a:solidFill>
                <a:ea typeface="MS PGothic" charset="-128"/>
              </a:rPr>
              <a:t>numelem</a:t>
            </a:r>
            <a:r>
              <a:rPr lang="it-IT" altLang="it-IT" dirty="0" smtClean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it-IT" altLang="it-IT" dirty="0" smtClean="0">
                <a:ea typeface="MS PGothic" charset="-128"/>
              </a:rPr>
              <a:t>che indica il numero di elementi dello </a:t>
            </a:r>
            <a:r>
              <a:rPr lang="it-IT" altLang="it-IT" dirty="0" err="1" smtClean="0">
                <a:ea typeface="MS PGothic" charset="-128"/>
              </a:rPr>
              <a:t>stack</a:t>
            </a:r>
            <a:endParaRPr lang="it-IT" altLang="it-IT" dirty="0" smtClean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Un puntatore </a:t>
            </a:r>
            <a:r>
              <a:rPr lang="it-IT" altLang="it-IT" dirty="0" smtClean="0">
                <a:solidFill>
                  <a:srgbClr val="FF0000"/>
                </a:solidFill>
                <a:ea typeface="MS PGothic" charset="-128"/>
              </a:rPr>
              <a:t>top</a:t>
            </a:r>
            <a:r>
              <a:rPr lang="it-IT" altLang="it-IT" dirty="0" smtClean="0">
                <a:ea typeface="MS PGothic" charset="-128"/>
              </a:rPr>
              <a:t> ad una </a:t>
            </a:r>
            <a:r>
              <a:rPr lang="it-IT" altLang="it-IT" dirty="0" err="1" smtClean="0">
                <a:solidFill>
                  <a:srgbClr val="FF0000"/>
                </a:solidFill>
                <a:ea typeface="MS PGothic" charset="-128"/>
              </a:rPr>
              <a:t>struct</a:t>
            </a:r>
            <a:r>
              <a:rPr lang="it-IT" altLang="it-IT" dirty="0" smtClean="0">
                <a:solidFill>
                  <a:srgbClr val="FF0000"/>
                </a:solidFill>
                <a:ea typeface="MS PGothic" charset="-128"/>
              </a:rPr>
              <a:t> nodo </a:t>
            </a:r>
            <a:r>
              <a:rPr lang="it-IT" altLang="it-IT" dirty="0" smtClean="0">
                <a:ea typeface="MS PGothic" charset="-128"/>
              </a:rPr>
              <a:t>(come per la lista)</a:t>
            </a:r>
          </a:p>
        </p:txBody>
      </p:sp>
    </p:spTree>
    <p:extLst>
      <p:ext uri="{BB962C8B-B14F-4D97-AF65-F5344CB8AC3E}">
        <p14:creationId xmlns:p14="http://schemas.microsoft.com/office/powerpoint/2010/main" val="68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268288" y="1123406"/>
            <a:ext cx="3179450" cy="5585041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”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"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r>
              <a:rPr lang="it-IT" altLang="it-IT" sz="2000" b="1" dirty="0" smtClean="0">
                <a:latin typeface="Arial" charset="0"/>
              </a:rPr>
              <a:t>"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item 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};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node</a:t>
            </a:r>
            <a:r>
              <a:rPr lang="it-IT" altLang="it-IT" sz="2000" b="1" dirty="0" smtClean="0">
                <a:latin typeface="Arial" charset="0"/>
              </a:rPr>
              <a:t> *top;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3852472" y="1123406"/>
            <a:ext cx="4967679" cy="555448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smtClean="0">
                <a:latin typeface="Arial" charset="0"/>
              </a:rPr>
              <a:t> s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malloc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c_stack</a:t>
            </a:r>
            <a:r>
              <a:rPr lang="it-IT" altLang="it-IT" sz="2000" b="1" dirty="0">
                <a:latin typeface="Arial" charset="0"/>
              </a:rPr>
              <a:t>));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 == NULL)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=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 ==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74951" y="169708"/>
            <a:ext cx="9338872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collegata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671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734253" y="1555804"/>
            <a:ext cx="5021970" cy="45901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push</a:t>
            </a:r>
            <a:r>
              <a:rPr lang="it-IT" altLang="it-IT" sz="2000" b="1" dirty="0">
                <a:latin typeface="Arial" charset="0"/>
              </a:rPr>
              <a:t>(item val, 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</a:t>
            </a: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 *nuovo;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smtClean="0">
                <a:latin typeface="Arial" charset="0"/>
              </a:rPr>
              <a:t>nuovo </a:t>
            </a:r>
            <a:r>
              <a:rPr lang="it-IT" altLang="it-IT" sz="2000" b="1" dirty="0">
                <a:latin typeface="Arial" charset="0"/>
              </a:rPr>
              <a:t>= </a:t>
            </a:r>
            <a:r>
              <a:rPr lang="it-IT" altLang="it-IT" sz="2000" b="1" dirty="0" err="1">
                <a:latin typeface="Arial" charset="0"/>
              </a:rPr>
              <a:t>malloc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(nuovo </a:t>
            </a:r>
            <a:r>
              <a:rPr lang="it-IT" altLang="it-IT" sz="2000" b="1" dirty="0" smtClean="0">
                <a:latin typeface="Arial" charset="0"/>
              </a:rPr>
              <a:t>== </a:t>
            </a:r>
            <a:r>
              <a:rPr lang="it-IT" altLang="it-IT" sz="2000" b="1" dirty="0">
                <a:latin typeface="Arial" charset="0"/>
              </a:rPr>
              <a:t>NULL)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nuovo-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value</a:t>
            </a:r>
            <a:r>
              <a:rPr lang="it-IT" altLang="it-IT" sz="2000" b="1" dirty="0">
                <a:latin typeface="Arial" charset="0"/>
              </a:rPr>
              <a:t> = val;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smtClean="0">
                <a:latin typeface="Arial" charset="0"/>
              </a:rPr>
              <a:t>nuovo-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</a:t>
            </a:r>
            <a:r>
              <a:rPr lang="it-IT" altLang="it-IT" sz="2000" b="1" dirty="0">
                <a:latin typeface="Arial" charset="0"/>
              </a:rPr>
              <a:t>= nuovo;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)++;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74638"/>
            <a:ext cx="8418513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con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collegata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009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734253" y="1615764"/>
            <a:ext cx="3544295" cy="4282580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pop (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>
                <a:latin typeface="Arial" charset="0"/>
              </a:rPr>
              <a:t> == 0)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0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node</a:t>
            </a:r>
            <a:r>
              <a:rPr lang="it-IT" altLang="it-IT" sz="2000" b="1" dirty="0" smtClean="0">
                <a:latin typeface="Arial" charset="0"/>
              </a:rPr>
              <a:t> *</a:t>
            </a:r>
            <a:r>
              <a:rPr lang="it-IT" altLang="it-IT" sz="2000" b="1" dirty="0" err="1" smtClean="0">
                <a:latin typeface="Arial" charset="0"/>
              </a:rPr>
              <a:t>temp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temp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</a:t>
            </a:r>
            <a:r>
              <a:rPr lang="it-IT" altLang="it-IT" sz="2000" b="1" dirty="0">
                <a:latin typeface="Arial" charset="0"/>
              </a:rPr>
              <a:t>=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smtClean="0">
                <a:latin typeface="Arial" charset="0"/>
              </a:rPr>
              <a:t>free(</a:t>
            </a:r>
            <a:r>
              <a:rPr lang="it-IT" altLang="it-IT" sz="2000" b="1" dirty="0" err="1" smtClean="0">
                <a:latin typeface="Arial" charset="0"/>
              </a:rPr>
              <a:t>temp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)--;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1;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</p:txBody>
      </p:sp>
      <p:sp>
        <p:nvSpPr>
          <p:cNvPr id="51205" name="AutoShape 7"/>
          <p:cNvSpPr>
            <a:spLocks noChangeArrowheads="1"/>
          </p:cNvSpPr>
          <p:nvPr/>
        </p:nvSpPr>
        <p:spPr bwMode="auto">
          <a:xfrm>
            <a:off x="4765218" y="1615764"/>
            <a:ext cx="3419411" cy="428257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item top 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numel</a:t>
            </a:r>
            <a:r>
              <a:rPr lang="it-IT" altLang="it-IT" sz="2000" b="1" dirty="0" smtClean="0">
                <a:latin typeface="Arial" charset="0"/>
              </a:rPr>
              <a:t> &gt; 0)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	e =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-&gt;top-&gt;</a:t>
            </a:r>
            <a:r>
              <a:rPr lang="it-IT" altLang="it-IT" sz="2000" b="1" dirty="0" err="1" smtClean="0">
                <a:latin typeface="Arial" charset="0"/>
              </a:rPr>
              <a:t>value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e =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7" y="274638"/>
            <a:ext cx="8418513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con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collegata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562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olo 1"/>
          <p:cNvSpPr>
            <a:spLocks noGrp="1"/>
          </p:cNvSpPr>
          <p:nvPr>
            <p:ph type="title"/>
          </p:nvPr>
        </p:nvSpPr>
        <p:spPr>
          <a:xfrm>
            <a:off x="457200" y="124738"/>
            <a:ext cx="8229600" cy="1325562"/>
          </a:xfrm>
        </p:spPr>
        <p:txBody>
          <a:bodyPr/>
          <a:lstStyle/>
          <a:p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dello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stack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basata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sull’uso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del modulo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lista</a:t>
            </a:r>
            <a:endParaRPr lang="it-IT" altLang="it-IT" dirty="0">
              <a:ea typeface="MS PGothic" charset="-128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0279"/>
            <a:ext cx="8229600" cy="5332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it-IT" dirty="0" smtClean="0"/>
              <a:t>Il tipo </a:t>
            </a:r>
            <a:r>
              <a:rPr lang="it-IT" dirty="0" err="1" smtClean="0"/>
              <a:t>stack</a:t>
            </a:r>
            <a:r>
              <a:rPr lang="it-IT" dirty="0" smtClean="0"/>
              <a:t> è definito come un puntatore ad una </a:t>
            </a:r>
            <a:r>
              <a:rPr lang="it-IT" dirty="0" err="1" smtClean="0"/>
              <a:t>struct</a:t>
            </a:r>
            <a:r>
              <a:rPr lang="it-IT" dirty="0" smtClean="0"/>
              <a:t> che contiene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Un elemento </a:t>
            </a:r>
            <a:r>
              <a:rPr lang="it-IT" altLang="it-IT" dirty="0" smtClean="0">
                <a:solidFill>
                  <a:srgbClr val="C00000"/>
                </a:solidFill>
                <a:ea typeface="MS PGothic" charset="-128"/>
              </a:rPr>
              <a:t>top </a:t>
            </a:r>
            <a:r>
              <a:rPr lang="it-IT" altLang="it-IT" dirty="0" smtClean="0">
                <a:ea typeface="MS PGothic" charset="-128"/>
              </a:rPr>
              <a:t>di tipo </a:t>
            </a:r>
            <a:r>
              <a:rPr lang="it-IT" altLang="it-IT" dirty="0" smtClean="0">
                <a:solidFill>
                  <a:srgbClr val="C00000"/>
                </a:solidFill>
                <a:ea typeface="MS PGothic" charset="-128"/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it-IT" dirty="0" smtClean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t-IT" altLang="it-IT" dirty="0" smtClean="0">
                <a:ea typeface="MS PGothic" charset="-128"/>
              </a:rPr>
              <a:t>Non serve più nemmeno l’intero </a:t>
            </a:r>
            <a:r>
              <a:rPr lang="it-IT" altLang="it-IT" dirty="0" err="1">
                <a:solidFill>
                  <a:srgbClr val="C00000"/>
                </a:solidFill>
                <a:ea typeface="MS PGothic" charset="-128"/>
              </a:rPr>
              <a:t>numelem</a:t>
            </a:r>
            <a:r>
              <a:rPr lang="it-IT" altLang="it-IT" dirty="0">
                <a:solidFill>
                  <a:srgbClr val="C00000"/>
                </a:solidFill>
                <a:ea typeface="MS PGothic" charset="-128"/>
              </a:rPr>
              <a:t> </a:t>
            </a:r>
            <a:r>
              <a:rPr lang="it-IT" altLang="it-IT" dirty="0">
                <a:ea typeface="MS PGothic" charset="-128"/>
              </a:rPr>
              <a:t>che indica il numero di elementi dello </a:t>
            </a:r>
            <a:r>
              <a:rPr lang="it-IT" altLang="it-IT" dirty="0" err="1" smtClean="0">
                <a:ea typeface="MS PGothic" charset="-128"/>
              </a:rPr>
              <a:t>stack</a:t>
            </a:r>
            <a:r>
              <a:rPr lang="it-IT" altLang="it-IT" dirty="0" smtClean="0">
                <a:ea typeface="MS PGothic" charset="-128"/>
              </a:rPr>
              <a:t> </a:t>
            </a:r>
            <a:r>
              <a:rPr lang="is-IS" altLang="it-IT" dirty="0" smtClean="0">
                <a:ea typeface="MS PGothic" charset="-128"/>
              </a:rPr>
              <a:t>…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s-IS" altLang="it-IT" dirty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is-IS" altLang="it-IT" dirty="0" smtClean="0">
                <a:ea typeface="MS PGothic" charset="-128"/>
              </a:rPr>
              <a:t>Anche se abbiamo un solo elemento nella struct, continuiamo a definire il tipo stack come puntatore a </a:t>
            </a:r>
            <a:r>
              <a:rPr lang="is-IS" altLang="it-IT" dirty="0" smtClean="0">
                <a:solidFill>
                  <a:srgbClr val="C00000"/>
                </a:solidFill>
                <a:ea typeface="MS PGothic" charset="-128"/>
              </a:rPr>
              <a:t>struct c_stack</a:t>
            </a:r>
            <a:r>
              <a:rPr lang="is-IS" altLang="it-IT" dirty="0" smtClean="0">
                <a:ea typeface="MS PGothic" charset="-128"/>
              </a:rPr>
              <a:t> per non cambiare la definizione nell’header file ...</a:t>
            </a:r>
            <a:endParaRPr lang="it-IT" altLang="it-IT" dirty="0">
              <a:ea typeface="MS PGothic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it-IT" altLang="it-IT" dirty="0" smtClean="0">
              <a:solidFill>
                <a:srgbClr val="C00000"/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0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104932" y="809470"/>
            <a:ext cx="4646952" cy="589897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 smtClean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”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"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“</a:t>
            </a:r>
            <a:r>
              <a:rPr lang="it-IT" altLang="it-IT" sz="2000" b="1" dirty="0" err="1" smtClean="0">
                <a:latin typeface="Arial" charset="0"/>
              </a:rPr>
              <a:t>list.h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list top;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newStack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*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malloc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sizeof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c_stack</a:t>
            </a:r>
            <a:r>
              <a:rPr lang="it-IT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 == NULL)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-&gt;top = </a:t>
            </a:r>
            <a:r>
              <a:rPr lang="it-IT" altLang="it-IT" sz="2000" b="1" dirty="0" err="1">
                <a:latin typeface="Arial" charset="0"/>
              </a:rPr>
              <a:t>newList</a:t>
            </a:r>
            <a:r>
              <a:rPr lang="it-IT" altLang="it-IT" sz="2000" b="1" dirty="0">
                <a:latin typeface="Arial" charset="0"/>
              </a:rPr>
              <a:t>();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</p:txBody>
      </p:sp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4871803" y="809470"/>
            <a:ext cx="4197247" cy="5868422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push</a:t>
            </a:r>
            <a:r>
              <a:rPr lang="it-IT" altLang="it-IT" sz="2000" b="1" dirty="0">
                <a:latin typeface="Arial" charset="0"/>
              </a:rPr>
              <a:t>(item val, 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insertList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</a:t>
            </a:r>
            <a:r>
              <a:rPr lang="it-IT" altLang="it-IT" sz="2000" b="1" dirty="0" smtClean="0">
                <a:latin typeface="Arial" charset="0"/>
              </a:rPr>
              <a:t>&gt;top, </a:t>
            </a:r>
            <a:r>
              <a:rPr lang="it-IT" altLang="it-IT" sz="2000" b="1" dirty="0">
                <a:latin typeface="Arial" charset="0"/>
              </a:rPr>
              <a:t>0, val);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pop (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  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removeList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-&gt;top, 0);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item top (</a:t>
            </a:r>
            <a:r>
              <a:rPr lang="it-IT" altLang="it-IT" sz="2000" b="1" dirty="0" err="1">
                <a:latin typeface="Arial" charset="0"/>
              </a:rPr>
              <a:t>stack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-74951" y="169708"/>
            <a:ext cx="9338872" cy="639762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con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uso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di modulo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lista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7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42889"/>
            <a:ext cx="8229600" cy="1228724"/>
          </a:xfrm>
        </p:spPr>
        <p:txBody>
          <a:bodyPr/>
          <a:lstStyle/>
          <a:p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 se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volessimo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realizzare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una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sola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istanza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di stack?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471613"/>
            <a:ext cx="8636000" cy="5180013"/>
          </a:xfrm>
        </p:spPr>
        <p:txBody>
          <a:bodyPr/>
          <a:lstStyle/>
          <a:p>
            <a:r>
              <a:rPr lang="en-US" altLang="it-IT" sz="2800" dirty="0" smtClean="0">
                <a:ea typeface="MS PGothic" charset="-128"/>
              </a:rPr>
              <a:t>In </a:t>
            </a:r>
            <a:r>
              <a:rPr lang="en-US" altLang="it-IT" sz="2800" dirty="0" err="1" smtClean="0">
                <a:ea typeface="MS PGothic" charset="-128"/>
              </a:rPr>
              <a:t>questo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caso</a:t>
            </a:r>
            <a:r>
              <a:rPr lang="en-US" altLang="it-IT" sz="2800" dirty="0" smtClean="0">
                <a:ea typeface="MS PGothic" charset="-128"/>
              </a:rPr>
              <a:t> non </a:t>
            </a:r>
            <a:r>
              <a:rPr lang="en-US" altLang="it-IT" sz="2800" dirty="0" err="1" smtClean="0">
                <a:ea typeface="MS PGothic" charset="-128"/>
              </a:rPr>
              <a:t>abbiamo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bisogno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definire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ed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esportare</a:t>
            </a:r>
            <a:r>
              <a:rPr lang="en-US" altLang="it-IT" sz="2800" dirty="0" smtClean="0">
                <a:ea typeface="MS PGothic" charset="-128"/>
              </a:rPr>
              <a:t> un </a:t>
            </a:r>
            <a:r>
              <a:rPr lang="en-US" altLang="it-IT" sz="2800" dirty="0" err="1" smtClean="0">
                <a:ea typeface="MS PGothic" charset="-128"/>
              </a:rPr>
              <a:t>tipo</a:t>
            </a:r>
            <a:r>
              <a:rPr lang="en-US" altLang="it-IT" sz="2800" dirty="0" smtClean="0">
                <a:ea typeface="MS PGothic" charset="-128"/>
              </a:rPr>
              <a:t> </a:t>
            </a:r>
          </a:p>
          <a:p>
            <a:r>
              <a:rPr lang="en-US" altLang="it-IT" sz="2800" dirty="0" smtClean="0">
                <a:ea typeface="MS PGothic" charset="-128"/>
              </a:rPr>
              <a:t>La </a:t>
            </a:r>
            <a:r>
              <a:rPr lang="en-US" altLang="it-IT" sz="2800" dirty="0" err="1" smtClean="0">
                <a:ea typeface="MS PGothic" charset="-128"/>
              </a:rPr>
              <a:t>struttura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dati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dello</a:t>
            </a:r>
            <a:r>
              <a:rPr lang="en-US" altLang="it-IT" sz="2800" dirty="0" smtClean="0">
                <a:ea typeface="MS PGothic" charset="-128"/>
              </a:rPr>
              <a:t> stack la </a:t>
            </a:r>
            <a:r>
              <a:rPr lang="en-US" altLang="it-IT" sz="2800" dirty="0" err="1" smtClean="0">
                <a:ea typeface="MS PGothic" charset="-128"/>
              </a:rPr>
              <a:t>manteniamo</a:t>
            </a:r>
            <a:r>
              <a:rPr lang="en-US" altLang="it-IT" sz="2800" dirty="0" smtClean="0">
                <a:ea typeface="MS PGothic" charset="-128"/>
              </a:rPr>
              <a:t> in </a:t>
            </a:r>
            <a:r>
              <a:rPr lang="en-US" altLang="it-IT" sz="2800" dirty="0" err="1" smtClean="0">
                <a:ea typeface="MS PGothic" charset="-128"/>
              </a:rPr>
              <a:t>variabili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globali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accessibili</a:t>
            </a:r>
            <a:r>
              <a:rPr lang="en-US" altLang="it-IT" sz="2800" dirty="0" smtClean="0">
                <a:ea typeface="MS PGothic" charset="-128"/>
              </a:rPr>
              <a:t> solo </a:t>
            </a:r>
            <a:r>
              <a:rPr lang="en-US" altLang="it-IT" sz="2800" dirty="0" err="1" smtClean="0">
                <a:ea typeface="MS PGothic" charset="-128"/>
              </a:rPr>
              <a:t>all’interno</a:t>
            </a:r>
            <a:r>
              <a:rPr lang="en-US" altLang="it-IT" sz="2800" dirty="0" smtClean="0">
                <a:ea typeface="MS PGothic" charset="-128"/>
              </a:rPr>
              <a:t> del modulo (</a:t>
            </a:r>
            <a:r>
              <a:rPr lang="en-US" altLang="it-IT" sz="2800" dirty="0" err="1" smtClean="0">
                <a:ea typeface="MS PGothic" charset="-128"/>
              </a:rPr>
              <a:t>dichiarazioni</a:t>
            </a:r>
            <a:r>
              <a:rPr lang="en-US" altLang="it-IT" sz="2800" dirty="0" smtClean="0">
                <a:ea typeface="MS PGothic" charset="-128"/>
              </a:rPr>
              <a:t> static)</a:t>
            </a:r>
          </a:p>
          <a:p>
            <a:r>
              <a:rPr lang="en-US" altLang="it-IT" sz="2800" dirty="0" err="1" smtClean="0">
                <a:ea typeface="MS PGothic" charset="-128"/>
              </a:rPr>
              <a:t>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della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lista</a:t>
            </a:r>
            <a:r>
              <a:rPr lang="en-US" altLang="it-IT" sz="2800" dirty="0" smtClean="0">
                <a:ea typeface="MS PGothic" charset="-128"/>
              </a:rPr>
              <a:t> non </a:t>
            </a:r>
            <a:r>
              <a:rPr lang="en-US" altLang="it-IT" sz="2800" dirty="0" err="1" smtClean="0">
                <a:ea typeface="MS PGothic" charset="-128"/>
              </a:rPr>
              <a:t>usano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parametri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tipo</a:t>
            </a:r>
            <a:r>
              <a:rPr lang="en-US" altLang="it-IT" sz="2800" dirty="0" smtClean="0">
                <a:ea typeface="MS PGothic" charset="-128"/>
              </a:rPr>
              <a:t> stack, ma </a:t>
            </a:r>
            <a:r>
              <a:rPr lang="en-US" altLang="it-IT" sz="2800" dirty="0" err="1" smtClean="0">
                <a:ea typeface="MS PGothic" charset="-128"/>
              </a:rPr>
              <a:t>operano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sulle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variabili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globali</a:t>
            </a:r>
            <a:endParaRPr lang="en-US" altLang="it-IT" sz="2800" dirty="0" smtClean="0">
              <a:ea typeface="MS PGothic" charset="-128"/>
            </a:endParaRPr>
          </a:p>
          <a:p>
            <a:r>
              <a:rPr lang="en-US" altLang="it-IT" sz="2800" dirty="0" err="1" smtClean="0">
                <a:ea typeface="MS PGothic" charset="-128"/>
              </a:rPr>
              <a:t>Quello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che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stiamo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realizzando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è</a:t>
            </a:r>
            <a:r>
              <a:rPr lang="en-US" altLang="it-IT" sz="2800" dirty="0" smtClean="0">
                <a:ea typeface="MS PGothic" charset="-128"/>
              </a:rPr>
              <a:t> un </a:t>
            </a:r>
            <a:r>
              <a:rPr lang="en-US" altLang="it-IT" sz="2800" dirty="0" err="1" smtClean="0">
                <a:ea typeface="MS PGothic" charset="-128"/>
              </a:rPr>
              <a:t>singolo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oggetto</a:t>
            </a:r>
            <a:r>
              <a:rPr lang="en-US" altLang="it-IT" sz="2800" dirty="0" smtClean="0">
                <a:ea typeface="MS PGothic" charset="-128"/>
              </a:rPr>
              <a:t> stack</a:t>
            </a:r>
          </a:p>
          <a:p>
            <a:r>
              <a:rPr lang="en-US" altLang="it-IT" sz="2800" dirty="0" err="1" smtClean="0">
                <a:ea typeface="MS PGothic" charset="-128"/>
              </a:rPr>
              <a:t>Vediamo</a:t>
            </a:r>
            <a:r>
              <a:rPr lang="en-US" altLang="it-IT" sz="2800" dirty="0" smtClean="0">
                <a:ea typeface="MS PGothic" charset="-128"/>
              </a:rPr>
              <a:t> come </a:t>
            </a:r>
            <a:r>
              <a:rPr lang="en-US" altLang="it-IT" sz="2800" dirty="0" err="1" smtClean="0">
                <a:ea typeface="MS PGothic" charset="-128"/>
              </a:rPr>
              <a:t>si</a:t>
            </a:r>
            <a:r>
              <a:rPr lang="en-US" altLang="it-IT" sz="2800" dirty="0" smtClean="0">
                <a:ea typeface="MS PGothic" charset="-128"/>
              </a:rPr>
              <a:t> fa </a:t>
            </a:r>
            <a:r>
              <a:rPr lang="is-IS" altLang="it-IT" sz="2800" dirty="0" smtClean="0">
                <a:ea typeface="MS PGothic" charset="-128"/>
              </a:rPr>
              <a:t>… implementiamo uno stack basato su array senza dimensione massima ...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975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18" name="Gruppo 17"/>
          <p:cNvGrpSpPr/>
          <p:nvPr/>
        </p:nvGrpSpPr>
        <p:grpSpPr>
          <a:xfrm>
            <a:off x="548640" y="2773670"/>
            <a:ext cx="1811383" cy="587830"/>
            <a:chOff x="1053737" y="1824443"/>
            <a:chExt cx="1811383" cy="587830"/>
          </a:xfrm>
        </p:grpSpPr>
        <p:sp>
          <p:nvSpPr>
            <p:cNvPr id="19" name="Ovale 1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ccia circolare in giù 9"/>
          <p:cNvSpPr/>
          <p:nvPr/>
        </p:nvSpPr>
        <p:spPr>
          <a:xfrm rot="1149976">
            <a:off x="2342192" y="2796187"/>
            <a:ext cx="1393371" cy="39189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71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0"/>
            <a:ext cx="8747125" cy="1371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singola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istanza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Stack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con array</a:t>
            </a:r>
            <a:endParaRPr lang="en-GB" altLang="it-IT" b="1" dirty="0">
              <a:solidFill>
                <a:srgbClr val="800000"/>
              </a:solidFill>
              <a:ea typeface="MS PGothic" charset="-128"/>
            </a:endParaRPr>
          </a:p>
        </p:txBody>
      </p:sp>
      <p:sp>
        <p:nvSpPr>
          <p:cNvPr id="47109" name="AutoShape 7"/>
          <p:cNvSpPr>
            <a:spLocks noChangeArrowheads="1"/>
          </p:cNvSpPr>
          <p:nvPr/>
        </p:nvSpPr>
        <p:spPr bwMode="auto">
          <a:xfrm>
            <a:off x="322828" y="1371599"/>
            <a:ext cx="3970203" cy="532014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file 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// </a:t>
            </a:r>
            <a:r>
              <a:rPr lang="it-IT" altLang="it-IT" sz="2000" b="1" dirty="0">
                <a:latin typeface="Arial" charset="0"/>
              </a:rPr>
              <a:t>prototipi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newStack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pop(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push</a:t>
            </a:r>
            <a:r>
              <a:rPr lang="it-IT" altLang="it-IT" sz="2000" b="1" dirty="0" smtClean="0">
                <a:latin typeface="Arial" charset="0"/>
              </a:rPr>
              <a:t>(item val);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item top 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586495" y="1954179"/>
            <a:ext cx="44289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Adesso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non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c’è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la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definizione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del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tipo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stack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nell’header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file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Gli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operatori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non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hanno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parametri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di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tipo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stack </a:t>
            </a: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Gli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operatori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newStack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pop e push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restituiscono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un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intero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che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indica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buon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esito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dell’operazione</a:t>
            </a:r>
            <a:endParaRPr lang="it-IT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06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AutoShape 6"/>
          <p:cNvSpPr>
            <a:spLocks noChangeArrowheads="1"/>
          </p:cNvSpPr>
          <p:nvPr/>
        </p:nvSpPr>
        <p:spPr bwMode="auto">
          <a:xfrm>
            <a:off x="88406" y="59961"/>
            <a:ext cx="8800761" cy="6730584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stdio.h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&lt;</a:t>
            </a:r>
            <a:r>
              <a:rPr lang="it-IT" altLang="it-IT" sz="2000" b="1" dirty="0" err="1">
                <a:latin typeface="Arial" charset="0"/>
              </a:rPr>
              <a:t>stdlib.h</a:t>
            </a:r>
            <a:r>
              <a:rPr lang="it-IT" altLang="it-IT" sz="2000" b="1" dirty="0">
                <a:latin typeface="Arial" charset="0"/>
              </a:rPr>
              <a:t>&gt;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#include “</a:t>
            </a:r>
            <a:r>
              <a:rPr lang="it-IT" altLang="it-IT" sz="2000" b="1" dirty="0" err="1">
                <a:latin typeface="Arial" charset="0"/>
              </a:rPr>
              <a:t>item.h</a:t>
            </a:r>
            <a:r>
              <a:rPr lang="it-IT" altLang="it-IT" sz="2000" b="1" dirty="0">
                <a:latin typeface="Arial" charset="0"/>
              </a:rPr>
              <a:t>”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#include “</a:t>
            </a:r>
            <a:r>
              <a:rPr lang="it-IT" altLang="it-IT" sz="2000" b="1" dirty="0" err="1" smtClean="0">
                <a:latin typeface="Arial" charset="0"/>
              </a:rPr>
              <a:t>stack.h</a:t>
            </a:r>
            <a:r>
              <a:rPr lang="it-IT" altLang="it-IT" sz="2000" b="1" dirty="0" smtClean="0">
                <a:latin typeface="Arial" charset="0"/>
              </a:rPr>
              <a:t>”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STARTSIZE 50  // dimensione iniziale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#</a:t>
            </a:r>
            <a:r>
              <a:rPr lang="it-IT" altLang="it-IT" sz="2000" b="1" dirty="0" err="1" smtClean="0">
                <a:latin typeface="Arial" charset="0"/>
              </a:rPr>
              <a:t>define</a:t>
            </a:r>
            <a:r>
              <a:rPr lang="it-IT" altLang="it-IT" sz="2000" b="1" dirty="0" smtClean="0">
                <a:latin typeface="Arial" charset="0"/>
              </a:rPr>
              <a:t> ADDSIZE 20      // dimensione da aggiungere se pieno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static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struct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c_stack</a:t>
            </a:r>
            <a:r>
              <a:rPr lang="it-IT" altLang="it-IT" sz="2000" b="1" dirty="0" smtClean="0">
                <a:latin typeface="Arial" charset="0"/>
              </a:rPr>
              <a:t> {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</a:t>
            </a:r>
            <a:r>
              <a:rPr lang="it-IT" altLang="it-IT" sz="2000" b="1" dirty="0" smtClean="0">
                <a:latin typeface="Arial" charset="0"/>
              </a:rPr>
              <a:t>item *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size</a:t>
            </a:r>
            <a:r>
              <a:rPr lang="it-IT" altLang="it-IT" sz="2000" b="1" dirty="0" smtClean="0">
                <a:latin typeface="Arial" charset="0"/>
              </a:rPr>
              <a:t>;         // serve a mantenere la dimensione corrente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top</a:t>
            </a:r>
            <a:r>
              <a:rPr lang="it-IT" altLang="it-IT" sz="2000" b="1" dirty="0" smtClean="0">
                <a:latin typeface="Arial" charset="0"/>
              </a:rPr>
              <a:t>;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} *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;  // variabile statica usata dagli operatori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err="1" smtClean="0">
                <a:latin typeface="Arial" charset="0"/>
              </a:rPr>
              <a:t>int</a:t>
            </a:r>
            <a:r>
              <a:rPr lang="en-US" altLang="it-IT" sz="2000" b="1" dirty="0" smtClean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newStack</a:t>
            </a:r>
            <a:r>
              <a:rPr lang="en-US" altLang="it-IT" sz="2000" b="1" dirty="0">
                <a:latin typeface="Arial" charset="0"/>
              </a:rPr>
              <a:t>(void</a:t>
            </a:r>
            <a:r>
              <a:rPr lang="en-US" altLang="it-IT" sz="2000" b="1" dirty="0" smtClean="0">
                <a:latin typeface="Arial" charset="0"/>
              </a:rPr>
              <a:t>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s = </a:t>
            </a:r>
            <a:r>
              <a:rPr lang="en-US" altLang="it-IT" sz="2000" b="1" dirty="0" err="1">
                <a:latin typeface="Arial" charset="0"/>
              </a:rPr>
              <a:t>malloc</a:t>
            </a:r>
            <a:r>
              <a:rPr lang="en-US" altLang="it-IT" sz="2000" b="1" dirty="0">
                <a:latin typeface="Arial" charset="0"/>
              </a:rPr>
              <a:t> (</a:t>
            </a:r>
            <a:r>
              <a:rPr lang="en-US" altLang="it-IT" sz="2000" b="1" dirty="0" err="1">
                <a:latin typeface="Arial" charset="0"/>
              </a:rPr>
              <a:t>sizeof</a:t>
            </a:r>
            <a:r>
              <a:rPr lang="en-US" altLang="it-IT" sz="2000" b="1" dirty="0">
                <a:latin typeface="Arial" charset="0"/>
              </a:rPr>
              <a:t>(</a:t>
            </a:r>
            <a:r>
              <a:rPr lang="en-US" altLang="it-IT" sz="2000" b="1" dirty="0" err="1">
                <a:latin typeface="Arial" charset="0"/>
              </a:rPr>
              <a:t>struct</a:t>
            </a: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err="1">
                <a:latin typeface="Arial" charset="0"/>
              </a:rPr>
              <a:t>c_stack</a:t>
            </a:r>
            <a:r>
              <a:rPr lang="en-US" altLang="it-IT" sz="2000" b="1" dirty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if (</a:t>
            </a:r>
            <a:r>
              <a:rPr lang="en-US" altLang="it-IT" sz="2000" b="1" dirty="0" smtClean="0">
                <a:latin typeface="Arial" charset="0"/>
              </a:rPr>
              <a:t>s </a:t>
            </a:r>
            <a:r>
              <a:rPr lang="en-US" altLang="it-IT" sz="2000" b="1" dirty="0">
                <a:latin typeface="Arial" charset="0"/>
              </a:rPr>
              <a:t>== NULL) 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</a:t>
            </a:r>
            <a:r>
              <a:rPr lang="en-US" altLang="it-IT" sz="2000" b="1" dirty="0" smtClean="0">
                <a:latin typeface="Arial" charset="0"/>
              </a:rPr>
              <a:t>return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s-</a:t>
            </a:r>
            <a:r>
              <a:rPr lang="en-US" altLang="it-IT" sz="2000" b="1" dirty="0">
                <a:latin typeface="Arial" charset="0"/>
              </a:rPr>
              <a:t>&gt;vet = </a:t>
            </a:r>
            <a:r>
              <a:rPr lang="en-US" altLang="it-IT" sz="2000" b="1" dirty="0" err="1" smtClean="0">
                <a:latin typeface="Arial" charset="0"/>
              </a:rPr>
              <a:t>malloc</a:t>
            </a:r>
            <a:r>
              <a:rPr lang="en-US" altLang="it-IT" sz="2000" b="1" dirty="0" smtClean="0">
                <a:latin typeface="Arial" charset="0"/>
              </a:rPr>
              <a:t>(STARTSIZE * </a:t>
            </a:r>
            <a:r>
              <a:rPr lang="en-US" altLang="it-IT" sz="2000" b="1" dirty="0" err="1" smtClean="0">
                <a:latin typeface="Arial" charset="0"/>
              </a:rPr>
              <a:t>sizeof</a:t>
            </a:r>
            <a:r>
              <a:rPr lang="en-US" altLang="it-IT" sz="2000" b="1" dirty="0" smtClean="0">
                <a:latin typeface="Arial" charset="0"/>
              </a:rPr>
              <a:t>(item));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if (s-&gt;vet == NULL)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</a:t>
            </a:r>
            <a:r>
              <a:rPr lang="en-US" altLang="it-IT" sz="2000" b="1" dirty="0" smtClean="0">
                <a:latin typeface="Arial" charset="0"/>
              </a:rPr>
              <a:t>return 0;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s-</a:t>
            </a:r>
            <a:r>
              <a:rPr lang="en-US" altLang="it-IT" sz="2000" b="1" dirty="0">
                <a:latin typeface="Arial" charset="0"/>
              </a:rPr>
              <a:t>&gt;size = STARTSIZE;     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     s-</a:t>
            </a:r>
            <a:r>
              <a:rPr lang="en-US" altLang="it-IT" sz="2000" b="1" dirty="0">
                <a:latin typeface="Arial" charset="0"/>
              </a:rPr>
              <a:t>&gt;top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    return </a:t>
            </a:r>
            <a:r>
              <a:rPr lang="en-US" altLang="it-IT" sz="2000" b="1" dirty="0" smtClean="0">
                <a:latin typeface="Arial" charset="0"/>
              </a:rPr>
              <a:t>1;</a:t>
            </a:r>
            <a:endParaRPr lang="en-US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 smtClean="0">
                <a:latin typeface="Arial" charset="0"/>
              </a:rPr>
              <a:t>}</a:t>
            </a:r>
            <a:endParaRPr lang="it-IT" altLang="it-IT" sz="2000" b="1" dirty="0" smtClean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4152276" y="59961"/>
            <a:ext cx="4736891" cy="1119446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senza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dimensione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max)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430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AutoShape 7"/>
          <p:cNvSpPr>
            <a:spLocks noChangeArrowheads="1"/>
          </p:cNvSpPr>
          <p:nvPr/>
        </p:nvSpPr>
        <p:spPr bwMode="auto">
          <a:xfrm>
            <a:off x="279203" y="914529"/>
            <a:ext cx="8585591" cy="576358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emptyStack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 == 0;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push</a:t>
            </a:r>
            <a:r>
              <a:rPr lang="it-IT" altLang="it-IT" sz="2000" b="1" dirty="0" smtClean="0">
                <a:latin typeface="Arial" charset="0"/>
              </a:rPr>
              <a:t>(item val)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</a:t>
            </a:r>
            <a:r>
              <a:rPr lang="it-IT" altLang="it-IT" sz="2000" b="1" dirty="0">
                <a:latin typeface="Arial" charset="0"/>
              </a:rPr>
              <a:t>&gt;top </a:t>
            </a:r>
            <a:r>
              <a:rPr lang="it-IT" altLang="it-IT" sz="2000" b="1" dirty="0" smtClean="0">
                <a:latin typeface="Arial" charset="0"/>
              </a:rPr>
              <a:t>==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size</a:t>
            </a:r>
            <a:r>
              <a:rPr lang="it-IT" altLang="it-IT" sz="2000" b="1" dirty="0">
                <a:latin typeface="Arial" charset="0"/>
              </a:rPr>
              <a:t>) </a:t>
            </a:r>
            <a:r>
              <a:rPr lang="it-IT" altLang="it-IT" sz="2000" b="1" dirty="0" smtClean="0">
                <a:latin typeface="Arial" charset="0"/>
              </a:rPr>
              <a:t>{  // necessario il </a:t>
            </a:r>
            <a:r>
              <a:rPr lang="it-IT" altLang="it-IT" sz="2000" b="1" dirty="0" err="1" smtClean="0">
                <a:latin typeface="Arial" charset="0"/>
              </a:rPr>
              <a:t>resizing</a:t>
            </a:r>
            <a:r>
              <a:rPr lang="it-IT" altLang="it-IT" sz="2000" b="1" dirty="0" smtClean="0">
                <a:latin typeface="Arial" charset="0"/>
              </a:rPr>
              <a:t> dello </a:t>
            </a:r>
            <a:r>
              <a:rPr lang="it-IT" altLang="it-IT" sz="2000" b="1" dirty="0" err="1" smtClean="0">
                <a:latin typeface="Arial" charset="0"/>
              </a:rPr>
              <a:t>stack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item </a:t>
            </a:r>
            <a:r>
              <a:rPr lang="it-IT" altLang="it-IT" sz="2000" b="1" dirty="0" smtClean="0">
                <a:latin typeface="Arial" charset="0"/>
              </a:rPr>
              <a:t>*</a:t>
            </a:r>
            <a:r>
              <a:rPr lang="it-IT" altLang="it-IT" sz="2000" b="1" dirty="0" err="1" smtClean="0">
                <a:latin typeface="Arial" charset="0"/>
              </a:rPr>
              <a:t>tmp</a:t>
            </a:r>
            <a:r>
              <a:rPr lang="en-US" altLang="it-IT" sz="2000" b="1" dirty="0" smtClean="0">
                <a:latin typeface="Arial" charset="0"/>
              </a:rPr>
              <a:t> </a:t>
            </a:r>
            <a:r>
              <a:rPr lang="en-US" altLang="it-IT" sz="2000" b="1" dirty="0">
                <a:latin typeface="Arial" charset="0"/>
              </a:rPr>
              <a:t>= </a:t>
            </a:r>
            <a:r>
              <a:rPr lang="en-US" altLang="it-IT" sz="2000" b="1" dirty="0" err="1" smtClean="0">
                <a:latin typeface="Arial" charset="0"/>
              </a:rPr>
              <a:t>realloc</a:t>
            </a:r>
            <a:r>
              <a:rPr lang="en-US" altLang="it-IT" sz="2000" b="1" dirty="0" smtClean="0">
                <a:latin typeface="Arial" charset="0"/>
              </a:rPr>
              <a:t>(s-&gt;vet, (s-&gt;size </a:t>
            </a:r>
            <a:r>
              <a:rPr lang="it-IT" altLang="it-IT" sz="2000" b="1" dirty="0">
                <a:latin typeface="Arial" charset="0"/>
              </a:rPr>
              <a:t>+ </a:t>
            </a:r>
            <a:r>
              <a:rPr lang="it-IT" altLang="it-IT" sz="2000" b="1" dirty="0" smtClean="0">
                <a:latin typeface="Arial" charset="0"/>
              </a:rPr>
              <a:t>ADDSIZE) </a:t>
            </a:r>
            <a:r>
              <a:rPr lang="en-US" altLang="it-IT" sz="2000" b="1" dirty="0" smtClean="0">
                <a:latin typeface="Arial" charset="0"/>
              </a:rPr>
              <a:t>* </a:t>
            </a:r>
            <a:r>
              <a:rPr lang="en-US" altLang="it-IT" sz="2000" b="1" dirty="0" err="1">
                <a:latin typeface="Arial" charset="0"/>
              </a:rPr>
              <a:t>sizeof</a:t>
            </a:r>
            <a:r>
              <a:rPr lang="en-US" altLang="it-IT" sz="2000" b="1" dirty="0">
                <a:latin typeface="Arial" charset="0"/>
              </a:rPr>
              <a:t>(item</a:t>
            </a:r>
            <a:r>
              <a:rPr lang="en-US" altLang="it-IT" sz="2000" b="1" dirty="0" smtClean="0">
                <a:latin typeface="Arial" charset="0"/>
              </a:rPr>
              <a:t>));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if </a:t>
            </a:r>
            <a:r>
              <a:rPr lang="en-US" altLang="it-IT" sz="2000" b="1" dirty="0" smtClean="0">
                <a:latin typeface="Arial" charset="0"/>
              </a:rPr>
              <a:t>(</a:t>
            </a:r>
            <a:r>
              <a:rPr lang="en-US" altLang="it-IT" sz="2000" b="1" dirty="0" err="1" smtClean="0">
                <a:latin typeface="Arial" charset="0"/>
              </a:rPr>
              <a:t>tmp</a:t>
            </a:r>
            <a:r>
              <a:rPr lang="en-US" altLang="it-IT" sz="2000" b="1" dirty="0" smtClean="0">
                <a:latin typeface="Arial" charset="0"/>
              </a:rPr>
              <a:t> == </a:t>
            </a:r>
            <a:r>
              <a:rPr lang="en-US" altLang="it-IT" sz="2000" b="1" dirty="0">
                <a:latin typeface="Arial" charset="0"/>
              </a:rPr>
              <a:t>NULL) 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	</a:t>
            </a:r>
            <a:r>
              <a:rPr lang="en-US" altLang="it-IT" sz="2000" b="1" dirty="0" smtClean="0">
                <a:latin typeface="Arial" charset="0"/>
              </a:rPr>
              <a:t>	return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</a:t>
            </a:r>
            <a:r>
              <a:rPr lang="it-IT" altLang="it-IT" sz="2000" b="1" dirty="0">
                <a:latin typeface="Arial" charset="0"/>
              </a:rPr>
              <a:t>&gt;</a:t>
            </a:r>
            <a:r>
              <a:rPr lang="it-IT" altLang="it-IT" sz="2000" b="1" dirty="0" err="1">
                <a:latin typeface="Arial" charset="0"/>
              </a:rPr>
              <a:t>vet</a:t>
            </a:r>
            <a:r>
              <a:rPr lang="en-US" altLang="it-IT" sz="2000" b="1" dirty="0" smtClean="0">
                <a:latin typeface="Arial" charset="0"/>
              </a:rPr>
              <a:t> = </a:t>
            </a:r>
            <a:r>
              <a:rPr lang="en-US" altLang="it-IT" sz="2000" b="1" dirty="0" err="1" smtClean="0">
                <a:latin typeface="Arial" charset="0"/>
              </a:rPr>
              <a:t>tmp</a:t>
            </a:r>
            <a:r>
              <a:rPr lang="en-US" altLang="it-IT" sz="2000" b="1" dirty="0" smtClean="0">
                <a:latin typeface="Arial" charset="0"/>
              </a:rPr>
              <a:t>;          </a:t>
            </a:r>
            <a:r>
              <a:rPr lang="en-US" altLang="it-IT" sz="2000" b="1" dirty="0">
                <a:latin typeface="Arial" charset="0"/>
              </a:rPr>
              <a:t>	</a:t>
            </a:r>
            <a:endParaRPr lang="en-US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2000" b="1" dirty="0">
                <a:latin typeface="Arial" charset="0"/>
              </a:rPr>
              <a:t> </a:t>
            </a:r>
            <a:r>
              <a:rPr lang="en-US" altLang="it-IT" sz="2000" b="1" dirty="0" smtClean="0">
                <a:latin typeface="Arial" charset="0"/>
              </a:rPr>
              <a:t>            s-</a:t>
            </a:r>
            <a:r>
              <a:rPr lang="en-US" altLang="it-IT" sz="2000" b="1" dirty="0">
                <a:latin typeface="Arial" charset="0"/>
              </a:rPr>
              <a:t>&gt;size = s-&gt;size + ADDSIZE;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vet</a:t>
            </a:r>
            <a:r>
              <a:rPr lang="it-IT" altLang="it-IT" sz="2000" b="1" dirty="0" smtClean="0">
                <a:latin typeface="Arial" charset="0"/>
              </a:rPr>
              <a:t>[top] = val;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-&gt;top)++;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39728"/>
            <a:ext cx="9143999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senza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dimensione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max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4694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AutoShape 6"/>
          <p:cNvSpPr>
            <a:spLocks noChangeArrowheads="1"/>
          </p:cNvSpPr>
          <p:nvPr/>
        </p:nvSpPr>
        <p:spPr bwMode="auto">
          <a:xfrm>
            <a:off x="524390" y="1360930"/>
            <a:ext cx="4077590" cy="5032375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pop(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</a:t>
            </a:r>
            <a:r>
              <a:rPr lang="it-IT" altLang="it-IT" sz="2000" b="1" dirty="0">
                <a:latin typeface="Arial" charset="0"/>
              </a:rPr>
              <a:t>&gt;top </a:t>
            </a:r>
            <a:r>
              <a:rPr lang="it-IT" altLang="it-IT" sz="2000" b="1" dirty="0" smtClean="0">
                <a:latin typeface="Arial" charset="0"/>
              </a:rPr>
              <a:t>== </a:t>
            </a:r>
            <a:r>
              <a:rPr lang="it-IT" altLang="it-IT" sz="2000" b="1" dirty="0">
                <a:latin typeface="Arial" charset="0"/>
              </a:rPr>
              <a:t>0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0;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(</a:t>
            </a:r>
            <a:r>
              <a:rPr lang="it-IT" altLang="it-IT" sz="2000" b="1" dirty="0" err="1" smtClean="0">
                <a:latin typeface="Arial" charset="0"/>
              </a:rPr>
              <a:t>s</a:t>
            </a:r>
            <a:r>
              <a:rPr lang="it-IT" altLang="it-IT" sz="2000" b="1" dirty="0" smtClean="0">
                <a:latin typeface="Arial" charset="0"/>
              </a:rPr>
              <a:t>-&gt;top)--;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item </a:t>
            </a:r>
            <a:r>
              <a:rPr lang="it-IT" altLang="it-IT" sz="2000" b="1" dirty="0" smtClean="0">
                <a:latin typeface="Arial" charset="0"/>
              </a:rPr>
              <a:t>top(</a:t>
            </a:r>
            <a:r>
              <a:rPr lang="it-IT" altLang="it-IT" sz="2000" b="1" dirty="0" err="1" smtClean="0">
                <a:latin typeface="Arial" charset="0"/>
              </a:rPr>
              <a:t>void</a:t>
            </a:r>
            <a:r>
              <a:rPr lang="it-IT" altLang="it-IT" sz="2000" b="1" dirty="0" smtClean="0">
                <a:latin typeface="Arial" charset="0"/>
              </a:rPr>
              <a:t>)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item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-&gt;top &gt; 0)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	e = </a:t>
            </a:r>
            <a:r>
              <a:rPr lang="it-IT" altLang="it-IT" sz="2000" b="1" dirty="0" err="1">
                <a:latin typeface="Arial" charset="0"/>
              </a:rPr>
              <a:t>s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vet</a:t>
            </a:r>
            <a:r>
              <a:rPr lang="it-IT" altLang="it-IT" sz="2000" b="1" dirty="0">
                <a:latin typeface="Arial" charset="0"/>
              </a:rPr>
              <a:t>[top];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else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 e = NULLITEM;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e;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" y="169708"/>
            <a:ext cx="9144000" cy="63976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file </a:t>
            </a:r>
            <a:r>
              <a:rPr lang="en-GB" altLang="it-IT" b="1" dirty="0" err="1" smtClean="0">
                <a:solidFill>
                  <a:srgbClr val="800000"/>
                </a:solidFill>
                <a:ea typeface="MS PGothic" charset="-128"/>
              </a:rPr>
              <a:t>stack.c</a:t>
            </a:r>
            <a:r>
              <a:rPr lang="en-GB" altLang="it-IT" b="1" dirty="0" smtClean="0">
                <a:solidFill>
                  <a:srgbClr val="800000"/>
                </a:solidFill>
                <a:ea typeface="MS PGothic" charset="-128"/>
              </a:rPr>
              <a:t> 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(</a:t>
            </a:r>
            <a:r>
              <a:rPr lang="en-GB" altLang="it-IT" sz="3600" b="1" dirty="0" err="1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versione</a:t>
            </a:r>
            <a:r>
              <a:rPr lang="en-GB" altLang="it-IT" sz="3600" b="1" dirty="0" smtClean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senza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</a:t>
            </a:r>
            <a:r>
              <a:rPr lang="en-GB" altLang="it-IT" sz="3600" b="1" dirty="0" err="1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dimensione</a:t>
            </a:r>
            <a:r>
              <a:rPr lang="en-GB" altLang="it-IT" sz="3600" b="1" dirty="0">
                <a:solidFill>
                  <a:schemeClr val="tx2">
                    <a:lumMod val="50000"/>
                  </a:schemeClr>
                </a:solidFill>
                <a:ea typeface="MS PGothic" charset="-128"/>
              </a:rPr>
              <a:t> max)</a:t>
            </a:r>
            <a:endParaRPr lang="en-GB" altLang="it-IT" sz="3600" dirty="0">
              <a:solidFill>
                <a:schemeClr val="tx2">
                  <a:lumMod val="50000"/>
                </a:schemeClr>
              </a:solidFill>
              <a:ea typeface="MS PGothic" charset="-128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826337" y="1750674"/>
            <a:ext cx="40328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NB: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corpo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dei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metodi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non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è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cambiato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maniera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sostanziale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solo che stavolta la variabile 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non è un parametro di tipo 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stack</a:t>
            </a:r>
            <a:r>
              <a:rPr lang="it-IT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degli operatori, ma una variabile globale </a:t>
            </a:r>
            <a:r>
              <a:rPr lang="it-IT" b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static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659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9901" y="1390340"/>
            <a:ext cx="8754255" cy="50254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b="1" dirty="0"/>
              <a:t>Tipo di dato astratto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Il modulo incapsula la definizione del tipo e gli operatori ed esporta il </a:t>
            </a:r>
            <a:r>
              <a:rPr lang="it-IT" altLang="it-IT" sz="2400" b="1" i="1" dirty="0"/>
              <a:t>nome</a:t>
            </a:r>
            <a:r>
              <a:rPr lang="it-IT" altLang="it-IT" sz="2400" dirty="0"/>
              <a:t> del tipo e la </a:t>
            </a:r>
            <a:r>
              <a:rPr lang="it-IT" altLang="it-IT" sz="2400" b="1" i="1" dirty="0" err="1"/>
              <a:t>signature</a:t>
            </a:r>
            <a:r>
              <a:rPr lang="it-IT" altLang="it-IT" sz="2400" dirty="0"/>
              <a:t> degli operatori 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Il tipo di riferimento compare tra i parametri degli operatori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È consentito definire variabili di tale tipo (</a:t>
            </a:r>
            <a:r>
              <a:rPr lang="it-IT" altLang="it-IT" sz="2400" b="1" i="1" dirty="0" err="1"/>
              <a:t>istanziazione</a:t>
            </a:r>
            <a:r>
              <a:rPr lang="it-IT" altLang="it-IT" sz="2400" dirty="0"/>
              <a:t>) e utilizzarle (</a:t>
            </a:r>
            <a:r>
              <a:rPr lang="it-IT" altLang="it-IT" sz="2400" b="1" i="1" dirty="0"/>
              <a:t>referenziazione</a:t>
            </a:r>
            <a:r>
              <a:rPr lang="it-IT" altLang="it-IT" sz="2400" dirty="0"/>
              <a:t>) come parametri degli operatori </a:t>
            </a:r>
          </a:p>
          <a:p>
            <a:pPr>
              <a:lnSpc>
                <a:spcPct val="90000"/>
              </a:lnSpc>
            </a:pPr>
            <a:r>
              <a:rPr lang="it-IT" altLang="it-IT" sz="2800" b="1" dirty="0"/>
              <a:t>Oggetto (astratto)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Il modulo incapsula una struttura dati (istanza) e gli operatori ed esporta la </a:t>
            </a:r>
            <a:r>
              <a:rPr lang="it-IT" altLang="it-IT" sz="2400" b="1" i="1" dirty="0" err="1"/>
              <a:t>signature</a:t>
            </a:r>
            <a:r>
              <a:rPr lang="it-IT" altLang="it-IT" sz="2400" dirty="0"/>
              <a:t> degli operatori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Non è consentito referenziare la struttura dati </a:t>
            </a:r>
            <a:r>
              <a:rPr lang="it-IT" altLang="it-IT" sz="2400" dirty="0" smtClean="0"/>
              <a:t>fuori dal </a:t>
            </a:r>
            <a:r>
              <a:rPr lang="it-IT" altLang="it-IT" sz="2400" dirty="0"/>
              <a:t>modulo 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L’uso e la manipolazione dell’oggetto consentiti unicamente attraverso i suoi operatori</a:t>
            </a:r>
          </a:p>
          <a:p>
            <a:pPr lvl="1">
              <a:lnSpc>
                <a:spcPct val="90000"/>
              </a:lnSpc>
            </a:pPr>
            <a:r>
              <a:rPr lang="it-IT" altLang="it-IT" sz="2400" dirty="0"/>
              <a:t>Un oggetto ha uno stato che può cambiare in seguito all’applicazione di determinate operazioni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7013" y="76775"/>
            <a:ext cx="8672512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b="1" dirty="0" smtClean="0">
                <a:solidFill>
                  <a:srgbClr val="0070C0"/>
                </a:solidFill>
                <a:ea typeface="MS PGothic" charset="-128"/>
              </a:rPr>
              <a:t>Moduli e Astrazioni sui dati: </a:t>
            </a:r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/>
            </a:r>
            <a:br>
              <a:rPr lang="it-IT" altLang="it-IT" b="1" dirty="0">
                <a:solidFill>
                  <a:srgbClr val="0070C0"/>
                </a:solidFill>
                <a:ea typeface="MS PGothic" charset="-128"/>
              </a:rPr>
            </a:br>
            <a:r>
              <a:rPr lang="it-IT" altLang="it-IT" b="1" dirty="0">
                <a:solidFill>
                  <a:srgbClr val="0070C0"/>
                </a:solidFill>
                <a:ea typeface="MS PGothic" charset="-128"/>
              </a:rPr>
              <a:t>Tipi di dati astratti e oggetti</a:t>
            </a:r>
          </a:p>
        </p:txBody>
      </p:sp>
    </p:spTree>
    <p:extLst>
      <p:ext uri="{BB962C8B-B14F-4D97-AF65-F5344CB8AC3E}">
        <p14:creationId xmlns:p14="http://schemas.microsoft.com/office/powerpoint/2010/main" val="9809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6963" y="266700"/>
            <a:ext cx="7048500" cy="10858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b="1">
                <a:solidFill>
                  <a:srgbClr val="0070C0"/>
                </a:solidFill>
                <a:ea typeface="MS PGothic" charset="-128"/>
              </a:rPr>
              <a:t>Moduli e Astrazioni sui dati 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522538" y="1900238"/>
            <a:ext cx="5291137" cy="3475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16" name="Line 4"/>
          <p:cNvSpPr>
            <a:spLocks noChangeShapeType="1"/>
          </p:cNvSpPr>
          <p:nvPr/>
        </p:nvSpPr>
        <p:spPr bwMode="auto">
          <a:xfrm flipV="1">
            <a:off x="2503488" y="3648075"/>
            <a:ext cx="5326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17" name="Line 5"/>
          <p:cNvSpPr>
            <a:spLocks noChangeShapeType="1"/>
          </p:cNvSpPr>
          <p:nvPr/>
        </p:nvSpPr>
        <p:spPr bwMode="auto">
          <a:xfrm>
            <a:off x="5146675" y="1884363"/>
            <a:ext cx="0" cy="3490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3214688" y="4233863"/>
            <a:ext cx="132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it-IT" altLang="it-IT" sz="2800">
                <a:latin typeface="Times New Roman" charset="0"/>
              </a:rPr>
              <a:t>Oggetto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5784850" y="4041775"/>
            <a:ext cx="1406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it-IT" altLang="it-IT" sz="2800">
                <a:latin typeface="Times New Roman" charset="0"/>
              </a:rPr>
              <a:t>Oggetto</a:t>
            </a:r>
          </a:p>
          <a:p>
            <a:pPr algn="ctr" eaLnBrk="0" hangingPunct="0"/>
            <a:r>
              <a:rPr lang="it-IT" altLang="it-IT" sz="2800">
                <a:latin typeface="Times New Roman" charset="0"/>
              </a:rPr>
              <a:t>generico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2878138" y="2368550"/>
            <a:ext cx="1920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it-IT" altLang="it-IT" sz="2800">
                <a:latin typeface="Times New Roman" charset="0"/>
              </a:rPr>
              <a:t>Tipo di dato</a:t>
            </a:r>
          </a:p>
          <a:p>
            <a:pPr algn="ctr" eaLnBrk="0" hangingPunct="0"/>
            <a:r>
              <a:rPr lang="it-IT" altLang="it-IT" sz="2800">
                <a:latin typeface="Times New Roman" charset="0"/>
              </a:rPr>
              <a:t>astratto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499100" y="2168525"/>
            <a:ext cx="19208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it-IT" altLang="it-IT" sz="2800">
                <a:latin typeface="Times New Roman" charset="0"/>
              </a:rPr>
              <a:t>Tipo di dato</a:t>
            </a:r>
          </a:p>
          <a:p>
            <a:pPr algn="ctr" eaLnBrk="0" hangingPunct="0"/>
            <a:r>
              <a:rPr lang="it-IT" altLang="it-IT" sz="2800">
                <a:latin typeface="Times New Roman" charset="0"/>
              </a:rPr>
              <a:t>astratto</a:t>
            </a:r>
          </a:p>
          <a:p>
            <a:pPr algn="ctr" eaLnBrk="0" hangingPunct="0"/>
            <a:r>
              <a:rPr lang="it-IT" altLang="it-IT" sz="2800">
                <a:latin typeface="Times New Roman" charset="0"/>
              </a:rPr>
              <a:t>generico</a:t>
            </a:r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V="1">
            <a:off x="2238375" y="5903913"/>
            <a:ext cx="5838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H="1" flipV="1">
            <a:off x="2214563" y="1470025"/>
            <a:ext cx="0" cy="442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4191000" y="5867400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1">
                <a:latin typeface="Times New Roman" charset="0"/>
              </a:rPr>
              <a:t>Genericità</a:t>
            </a: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69888" y="3136900"/>
            <a:ext cx="1824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b="1">
                <a:latin typeface="Times New Roman" charset="0"/>
              </a:rPr>
              <a:t>Tipizzazione</a:t>
            </a:r>
          </a:p>
        </p:txBody>
      </p:sp>
    </p:spTree>
    <p:extLst>
      <p:ext uri="{BB962C8B-B14F-4D97-AF65-F5344CB8AC3E}">
        <p14:creationId xmlns:p14="http://schemas.microsoft.com/office/powerpoint/2010/main" val="2223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CCC37-58DB-4C43-AAA0-D41E0D871817}" type="slidenum">
              <a:rPr lang="it-IT" altLang="it-IT"/>
              <a:pPr/>
              <a:t>46</a:t>
            </a:fld>
            <a:endParaRPr lang="it-IT" altLang="it-IT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9808" y="1098029"/>
            <a:ext cx="8374505" cy="5593465"/>
          </a:xfrm>
        </p:spPr>
        <p:txBody>
          <a:bodyPr/>
          <a:lstStyle/>
          <a:p>
            <a:r>
              <a:rPr lang="it-IT" altLang="it-IT" sz="2800" b="1" i="1" dirty="0"/>
              <a:t>Modulo generico</a:t>
            </a:r>
            <a:r>
              <a:rPr lang="it-IT" altLang="it-IT" sz="2800" dirty="0"/>
              <a:t>: un </a:t>
            </a:r>
            <a:r>
              <a:rPr lang="it-IT" altLang="it-IT" sz="2800" i="1" dirty="0" err="1"/>
              <a:t>template</a:t>
            </a:r>
            <a:r>
              <a:rPr lang="it-IT" altLang="it-IT" sz="2800" dirty="0"/>
              <a:t> dal quale è possibile istanziare più moduli</a:t>
            </a:r>
          </a:p>
          <a:p>
            <a:r>
              <a:rPr lang="it-IT" altLang="it-IT" sz="2800" dirty="0"/>
              <a:t>Tipicamente: parametrico rispetto a un tipo base o al numero di componenti di tipo base (</a:t>
            </a:r>
            <a:r>
              <a:rPr lang="it-IT" altLang="it-IT" sz="2800" i="1" dirty="0"/>
              <a:t>parametri di struttura</a:t>
            </a:r>
            <a:r>
              <a:rPr lang="it-IT" altLang="it-IT" sz="2800" dirty="0"/>
              <a:t>)</a:t>
            </a:r>
          </a:p>
          <a:p>
            <a:pPr lvl="1"/>
            <a:r>
              <a:rPr lang="it-IT" altLang="it-IT" sz="2400" dirty="0"/>
              <a:t>Esempio: </a:t>
            </a:r>
            <a:r>
              <a:rPr lang="it-IT" altLang="it-IT" sz="2400" dirty="0" smtClean="0"/>
              <a:t>l’ADT (o </a:t>
            </a:r>
            <a:r>
              <a:rPr lang="it-IT" altLang="it-IT" sz="2400" dirty="0"/>
              <a:t>oggetto) </a:t>
            </a:r>
            <a:r>
              <a:rPr lang="it-IT" altLang="it-IT" sz="2400" dirty="0" err="1" smtClean="0"/>
              <a:t>stack</a:t>
            </a:r>
            <a:r>
              <a:rPr lang="it-IT" altLang="it-IT" sz="2400" dirty="0" smtClean="0"/>
              <a:t> generico</a:t>
            </a:r>
          </a:p>
          <a:p>
            <a:r>
              <a:rPr lang="it-IT" altLang="it-IT" sz="2800" dirty="0" smtClean="0"/>
              <a:t>Un modulo cliente dovrebbe prima </a:t>
            </a:r>
            <a:r>
              <a:rPr lang="it-IT" altLang="it-IT" sz="2800" dirty="0"/>
              <a:t>istanziare il modulo specificando i parametri di struttura e poi </a:t>
            </a:r>
            <a:r>
              <a:rPr lang="it-IT" altLang="it-IT" sz="2800" dirty="0" smtClean="0"/>
              <a:t>…</a:t>
            </a:r>
          </a:p>
          <a:p>
            <a:endParaRPr lang="it-IT" altLang="it-IT" sz="2800" dirty="0" smtClean="0"/>
          </a:p>
          <a:p>
            <a:r>
              <a:rPr lang="it-IT" altLang="it-IT" sz="2800" dirty="0" smtClean="0"/>
              <a:t>In C non abbiamo costrutti per fare questo </a:t>
            </a:r>
            <a:r>
              <a:rPr lang="is-IS" altLang="it-IT" sz="2800" dirty="0" smtClean="0"/>
              <a:t>….</a:t>
            </a:r>
            <a:endParaRPr lang="it-IT" altLang="it-IT" sz="2800" dirty="0" smtClean="0"/>
          </a:p>
          <a:p>
            <a:pPr lvl="1"/>
            <a:r>
              <a:rPr lang="it-IT" altLang="it-IT" sz="2400" dirty="0" smtClean="0"/>
              <a:t>Invece dobbiamo definire un tipo generico item e delle costanti, che possiamo cambiare all’occorrenza</a:t>
            </a:r>
            <a:endParaRPr lang="it-IT" altLang="it-IT" sz="24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-119920" y="-14990"/>
            <a:ext cx="9309048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b="1">
                <a:solidFill>
                  <a:srgbClr val="0070C0"/>
                </a:solidFill>
                <a:ea typeface="MS PGothic" charset="-128"/>
              </a:rPr>
              <a:t>Moduli e astrazioni sui dati: genericità</a:t>
            </a:r>
          </a:p>
        </p:txBody>
      </p:sp>
    </p:spTree>
    <p:extLst>
      <p:ext uri="{BB962C8B-B14F-4D97-AF65-F5344CB8AC3E}">
        <p14:creationId xmlns:p14="http://schemas.microsoft.com/office/powerpoint/2010/main" val="6923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61963" y="1193800"/>
            <a:ext cx="8682037" cy="439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it-IT" altLang="it-IT" sz="54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Esercizio su</a:t>
            </a:r>
            <a:endParaRPr lang="it-IT" altLang="it-IT" sz="54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5400" b="1" dirty="0" smtClean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Libretto Universitario</a:t>
            </a:r>
            <a:endParaRPr lang="it-IT" altLang="it-IT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1537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4800" b="1" dirty="0" err="1" smtClean="0">
                <a:solidFill>
                  <a:srgbClr val="0070C0"/>
                </a:solidFill>
                <a:ea typeface="MS PGothic" charset="-128"/>
              </a:rPr>
              <a:t>Problema</a:t>
            </a:r>
            <a:endParaRPr lang="en-GB" altLang="it-IT" sz="4800" b="1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282" y="1053354"/>
            <a:ext cx="8834717" cy="4800600"/>
          </a:xfrm>
        </p:spPr>
        <p:txBody>
          <a:bodyPr/>
          <a:lstStyle/>
          <a:p>
            <a:r>
              <a:rPr lang="it-IT" dirty="0"/>
              <a:t>Si implementi, mediante l’uso di opportune strutture dati, un programma per la gestione dei libretti universitari degli studenti. </a:t>
            </a:r>
          </a:p>
          <a:p>
            <a:r>
              <a:rPr lang="it-IT" dirty="0"/>
              <a:t>Specificare e implementare l’ADT libretto: ogni libretto tiene traccia dei dati dello studente (cognome, nome, matricola) e degli esami sostenuti. Questi ultimi sono caratterizzati da nome, voto e data dell’esame. L’ADT libretto dovrà consentire di aggiungere esami al libretto e di ricercare un esame in base al nome. </a:t>
            </a:r>
          </a:p>
          <a:p>
            <a:r>
              <a:rPr lang="it-IT" dirty="0"/>
              <a:t>Realizzare il programma di test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36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4398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Libretto: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sintattica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Tipo</a:t>
            </a:r>
            <a:r>
              <a:rPr lang="en-GB" altLang="it-IT" sz="2800" b="1" dirty="0" smtClean="0">
                <a:ea typeface="MS PGothic" charset="-128"/>
              </a:rPr>
              <a:t> di </a:t>
            </a:r>
            <a:r>
              <a:rPr lang="en-GB" altLang="it-IT" sz="2800" b="1" dirty="0" err="1" smtClean="0">
                <a:ea typeface="MS PGothic" charset="-128"/>
              </a:rPr>
              <a:t>riferimento</a:t>
            </a:r>
            <a:r>
              <a:rPr lang="en-GB" altLang="it-IT" sz="2800" dirty="0" smtClean="0">
                <a:ea typeface="MS PGothic" charset="-128"/>
              </a:rPr>
              <a:t>: 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libretto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smtClean="0">
                <a:ea typeface="MS PGothic" charset="-128"/>
              </a:rPr>
              <a:t>Tipi </a:t>
            </a:r>
            <a:r>
              <a:rPr lang="en-GB" altLang="it-IT" sz="2800" b="1" dirty="0" err="1" smtClean="0">
                <a:ea typeface="MS PGothic" charset="-128"/>
              </a:rPr>
              <a:t>usati</a:t>
            </a:r>
            <a:r>
              <a:rPr lang="en-GB" altLang="it-IT" sz="2800" dirty="0" smtClean="0">
                <a:ea typeface="MS PGothic" charset="-128"/>
              </a:rPr>
              <a:t>: </a:t>
            </a:r>
            <a:r>
              <a:rPr lang="en-GB" altLang="it-IT" sz="2800" dirty="0" err="1" smtClean="0">
                <a:ea typeface="MS PGothic" charset="-128"/>
              </a:rPr>
              <a:t>lista</a:t>
            </a:r>
            <a:r>
              <a:rPr lang="en-GB" altLang="it-IT" sz="2800" dirty="0" smtClean="0">
                <a:ea typeface="MS PGothic" charset="-128"/>
              </a:rPr>
              <a:t>, 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item, </a:t>
            </a:r>
            <a:r>
              <a:rPr lang="en-GB" altLang="it-IT" sz="2800" dirty="0" err="1" smtClean="0">
                <a:solidFill>
                  <a:srgbClr val="002060"/>
                </a:solidFill>
                <a:ea typeface="MS PGothic" charset="-128"/>
              </a:rPr>
              <a:t>int</a:t>
            </a:r>
            <a:r>
              <a:rPr lang="en-GB" altLang="it-IT" sz="2800" dirty="0" smtClean="0">
                <a:solidFill>
                  <a:srgbClr val="002060"/>
                </a:solidFill>
                <a:ea typeface="MS PGothic" charset="-128"/>
              </a:rPr>
              <a:t>, string</a:t>
            </a:r>
            <a:endParaRPr lang="en-GB" altLang="it-IT" sz="2800" dirty="0">
              <a:solidFill>
                <a:srgbClr val="002060"/>
              </a:solidFill>
              <a:ea typeface="MS PGothic" charset="-128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8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Operatori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newLibretto</a:t>
            </a:r>
            <a:r>
              <a:rPr lang="en-GB" altLang="it-IT" sz="2400" dirty="0" smtClean="0">
                <a:ea typeface="MS PGothic" charset="-128"/>
              </a:rPr>
              <a:t>(</a:t>
            </a:r>
            <a:r>
              <a:rPr lang="en-GB" altLang="it-IT" sz="2400" dirty="0" err="1" smtClean="0">
                <a:ea typeface="MS PGothic" charset="-128"/>
              </a:rPr>
              <a:t>int</a:t>
            </a:r>
            <a:r>
              <a:rPr lang="en-GB" altLang="it-IT" sz="2400" dirty="0" smtClean="0">
                <a:ea typeface="MS PGothic" charset="-128"/>
              </a:rPr>
              <a:t>, string, string)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libretto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addEsame</a:t>
            </a:r>
            <a:r>
              <a:rPr lang="en-GB" altLang="it-IT" sz="2400" dirty="0" smtClean="0">
                <a:ea typeface="MS PGothic" charset="-128"/>
              </a:rPr>
              <a:t>(libretto, item)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libretto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dammiEsami</a:t>
            </a:r>
            <a:r>
              <a:rPr lang="en-GB" altLang="it-IT" sz="2400" dirty="0" smtClean="0">
                <a:ea typeface="MS PGothic" charset="-128"/>
              </a:rPr>
              <a:t>(libretto)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err="1" smtClean="0">
                <a:ea typeface="MS PGothic" charset="-128"/>
              </a:rPr>
              <a:t>lista</a:t>
            </a:r>
            <a:endParaRPr lang="en-GB" altLang="it-IT" sz="24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cercaEsame</a:t>
            </a:r>
            <a:r>
              <a:rPr lang="en-GB" altLang="it-IT" sz="2400" dirty="0" smtClean="0">
                <a:ea typeface="MS PGothic" charset="-128"/>
              </a:rPr>
              <a:t>(libretto, string)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item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400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3304899" y="3357156"/>
            <a:ext cx="1811383" cy="587830"/>
            <a:chOff x="1053737" y="1824443"/>
            <a:chExt cx="1811383" cy="587830"/>
          </a:xfrm>
        </p:grpSpPr>
        <p:sp>
          <p:nvSpPr>
            <p:cNvPr id="19" name="Ovale 1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8192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9873"/>
            <a:ext cx="8229600" cy="884237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libretto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3375"/>
            <a:ext cx="8229600" cy="5060896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dirty="0" err="1" smtClean="0">
                <a:ea typeface="MS PGothic" charset="-128"/>
              </a:rPr>
              <a:t>Tipo</a:t>
            </a:r>
            <a:r>
              <a:rPr lang="en-GB" altLang="it-IT" b="1" dirty="0" smtClean="0">
                <a:ea typeface="MS PGothic" charset="-128"/>
              </a:rPr>
              <a:t> </a:t>
            </a:r>
            <a:r>
              <a:rPr lang="en-GB" altLang="it-IT" b="1" dirty="0">
                <a:ea typeface="MS PGothic" charset="-128"/>
              </a:rPr>
              <a:t>di </a:t>
            </a:r>
            <a:r>
              <a:rPr lang="en-GB" altLang="it-IT" b="1" dirty="0" err="1" smtClean="0">
                <a:ea typeface="MS PGothic" charset="-128"/>
              </a:rPr>
              <a:t>riferimento</a:t>
            </a:r>
            <a:r>
              <a:rPr lang="en-GB" altLang="it-IT" b="1" dirty="0" smtClean="0">
                <a:ea typeface="MS PGothic" charset="-128"/>
              </a:rPr>
              <a:t> libretto</a:t>
            </a:r>
            <a:endParaRPr lang="en-GB" altLang="it-IT" dirty="0">
              <a:ea typeface="MS PGothic" charset="-128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dirty="0" smtClean="0">
                <a:ea typeface="MS PGothic" charset="-128"/>
              </a:rPr>
              <a:t>Libretto è </a:t>
            </a:r>
            <a:r>
              <a:rPr lang="en-GB" altLang="it-IT" dirty="0" err="1" smtClean="0">
                <a:ea typeface="MS PGothic" charset="-128"/>
              </a:rPr>
              <a:t>l’insieme</a:t>
            </a:r>
            <a:r>
              <a:rPr lang="en-GB" altLang="it-IT" dirty="0" smtClean="0">
                <a:ea typeface="MS PGothic" charset="-128"/>
              </a:rPr>
              <a:t> </a:t>
            </a:r>
            <a:r>
              <a:rPr lang="en-GB" altLang="it-IT" dirty="0" err="1">
                <a:ea typeface="MS PGothic" charset="-128"/>
              </a:rPr>
              <a:t>delle</a:t>
            </a:r>
            <a:r>
              <a:rPr lang="en-GB" altLang="it-IT" dirty="0">
                <a:ea typeface="MS PGothic" charset="-128"/>
              </a:rPr>
              <a:t> </a:t>
            </a:r>
            <a:r>
              <a:rPr lang="en-GB" altLang="it-IT" dirty="0" smtClean="0">
                <a:ea typeface="MS PGothic" charset="-128"/>
              </a:rPr>
              <a:t>quadruple </a:t>
            </a:r>
            <a:br>
              <a:rPr lang="en-GB" altLang="it-IT" dirty="0" smtClean="0">
                <a:ea typeface="MS PGothic" charset="-128"/>
              </a:rPr>
            </a:br>
            <a:r>
              <a:rPr lang="en-GB" altLang="it-IT" i="1" dirty="0" smtClean="0">
                <a:ea typeface="MS PGothic" charset="-128"/>
              </a:rPr>
              <a:t>L = (mat, </a:t>
            </a:r>
            <a:r>
              <a:rPr lang="en-GB" altLang="it-IT" i="1" dirty="0" err="1" smtClean="0">
                <a:ea typeface="MS PGothic" charset="-128"/>
              </a:rPr>
              <a:t>cogn</a:t>
            </a:r>
            <a:r>
              <a:rPr lang="en-GB" altLang="it-IT" i="1" dirty="0" smtClean="0">
                <a:ea typeface="MS PGothic" charset="-128"/>
              </a:rPr>
              <a:t>, nom, </a:t>
            </a:r>
            <a:r>
              <a:rPr lang="en-GB" altLang="it-IT" i="1" dirty="0" err="1" smtClean="0">
                <a:ea typeface="MS PGothic" charset="-128"/>
              </a:rPr>
              <a:t>lis</a:t>
            </a:r>
            <a:r>
              <a:rPr lang="en-GB" altLang="it-IT" i="1" dirty="0" smtClean="0">
                <a:ea typeface="MS PGothic" charset="-128"/>
              </a:rPr>
              <a:t>)</a:t>
            </a:r>
            <a:br>
              <a:rPr lang="en-GB" altLang="it-IT" i="1" dirty="0" smtClean="0">
                <a:ea typeface="MS PGothic" charset="-128"/>
              </a:rPr>
            </a:br>
            <a:r>
              <a:rPr lang="en-GB" altLang="it-IT" i="1" dirty="0" smtClean="0">
                <a:ea typeface="MS PGothic" charset="-128"/>
              </a:rPr>
              <a:t>in cui: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i="1" dirty="0" smtClean="0">
                <a:solidFill>
                  <a:srgbClr val="A84643"/>
                </a:solidFill>
                <a:ea typeface="MS PGothic" charset="-128"/>
              </a:rPr>
              <a:t>mat 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è un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numero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intero</a:t>
            </a:r>
            <a:endParaRPr lang="en-GB" altLang="it-IT" b="1" dirty="0" smtClean="0">
              <a:solidFill>
                <a:srgbClr val="A84643"/>
              </a:solidFill>
              <a:ea typeface="MS PGothic" charset="-128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i="1" dirty="0" err="1" smtClean="0">
                <a:solidFill>
                  <a:srgbClr val="A84643"/>
                </a:solidFill>
                <a:ea typeface="MS PGothic" charset="-128"/>
              </a:rPr>
              <a:t>cogn</a:t>
            </a:r>
            <a:r>
              <a:rPr lang="en-GB" altLang="it-IT" b="1" i="1" dirty="0" smtClean="0">
                <a:solidFill>
                  <a:srgbClr val="A84643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è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una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stringa</a:t>
            </a:r>
            <a:endParaRPr lang="en-GB" altLang="it-IT" b="1" dirty="0" smtClean="0">
              <a:solidFill>
                <a:srgbClr val="A84643"/>
              </a:solidFill>
              <a:ea typeface="MS PGothic" charset="-128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i="1" dirty="0" smtClean="0">
                <a:solidFill>
                  <a:srgbClr val="A84643"/>
                </a:solidFill>
                <a:ea typeface="MS PGothic" charset="-128"/>
              </a:rPr>
              <a:t>nom 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è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una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stringa</a:t>
            </a:r>
            <a:endParaRPr lang="en-GB" altLang="it-IT" b="1" dirty="0" smtClean="0">
              <a:solidFill>
                <a:srgbClr val="A84643"/>
              </a:solidFill>
              <a:ea typeface="MS PGothic" charset="-128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b="1" i="1" dirty="0" err="1" smtClean="0">
                <a:solidFill>
                  <a:srgbClr val="A84643"/>
                </a:solidFill>
                <a:ea typeface="MS PGothic" charset="-128"/>
              </a:rPr>
              <a:t>lis</a:t>
            </a:r>
            <a:r>
              <a:rPr lang="en-GB" altLang="it-IT" b="1" i="1" dirty="0" smtClean="0">
                <a:solidFill>
                  <a:srgbClr val="A84643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è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una</a:t>
            </a:r>
            <a:r>
              <a:rPr lang="en-GB" altLang="it-IT" b="1" dirty="0" smtClean="0">
                <a:solidFill>
                  <a:srgbClr val="A84643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A84643"/>
                </a:solidFill>
                <a:ea typeface="MS PGothic" charset="-128"/>
              </a:rPr>
              <a:t>lista</a:t>
            </a:r>
            <a:endParaRPr lang="en-GB" altLang="it-IT" b="1" i="1" dirty="0" smtClean="0">
              <a:solidFill>
                <a:srgbClr val="A84643"/>
              </a:solidFill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78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6436"/>
            <a:ext cx="8229600" cy="637333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libretto</a:t>
            </a:r>
            <a:r>
              <a:rPr lang="en-GB" altLang="it-IT" b="1" i="1" dirty="0" smtClean="0">
                <a:solidFill>
                  <a:srgbClr val="0070C0"/>
                </a:solidFill>
                <a:ea typeface="MS PGothic" charset="-128"/>
              </a:rPr>
              <a:t>: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Specifica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semantica</a:t>
            </a:r>
            <a:endParaRPr lang="en-GB" altLang="it-IT" dirty="0">
              <a:solidFill>
                <a:srgbClr val="0070C0"/>
              </a:solidFill>
              <a:ea typeface="MS PGothic" charset="-128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9983"/>
            <a:ext cx="8229600" cy="506089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Operatori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newLibretto</a:t>
            </a:r>
            <a:r>
              <a:rPr lang="en-GB" altLang="it-IT" sz="2400" dirty="0" smtClean="0">
                <a:ea typeface="MS PGothic" charset="-128"/>
              </a:rPr>
              <a:t>(mat, </a:t>
            </a:r>
            <a:r>
              <a:rPr lang="en-GB" altLang="it-IT" sz="2400" dirty="0" err="1" smtClean="0">
                <a:ea typeface="MS PGothic" charset="-128"/>
              </a:rPr>
              <a:t>cogn</a:t>
            </a:r>
            <a:r>
              <a:rPr lang="en-GB" altLang="it-IT" sz="2400" dirty="0" smtClean="0">
                <a:ea typeface="MS PGothic" charset="-128"/>
              </a:rPr>
              <a:t>, nom)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lib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</a:t>
            </a:r>
            <a:r>
              <a:rPr lang="en-GB" altLang="it-IT" sz="2000" dirty="0" smtClean="0">
                <a:ea typeface="MS PGothic" charset="-128"/>
              </a:rPr>
              <a:t>ost: lib = (mat, </a:t>
            </a:r>
            <a:r>
              <a:rPr lang="en-GB" altLang="it-IT" sz="2000" dirty="0" err="1" smtClean="0">
                <a:ea typeface="MS PGothic" charset="-128"/>
              </a:rPr>
              <a:t>cogn</a:t>
            </a:r>
            <a:r>
              <a:rPr lang="en-GB" altLang="it-IT" sz="2000" dirty="0" smtClean="0">
                <a:ea typeface="MS PGothic" charset="-128"/>
              </a:rPr>
              <a:t>, nom, nil)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addEsame</a:t>
            </a:r>
            <a:r>
              <a:rPr lang="en-GB" altLang="it-IT" sz="2400" dirty="0" smtClean="0">
                <a:ea typeface="MS PGothic" charset="-128"/>
              </a:rPr>
              <a:t>(lib, </a:t>
            </a:r>
            <a:r>
              <a:rPr lang="en-GB" altLang="it-IT" sz="2400" dirty="0" err="1" smtClean="0">
                <a:ea typeface="MS PGothic" charset="-128"/>
              </a:rPr>
              <a:t>es</a:t>
            </a:r>
            <a:r>
              <a:rPr lang="en-GB" altLang="it-IT" sz="2400" dirty="0" smtClean="0">
                <a:ea typeface="MS PGothic" charset="-128"/>
              </a:rPr>
              <a:t>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lib’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 smtClean="0">
                <a:ea typeface="MS PGothic" charset="-128"/>
              </a:rPr>
              <a:t>Post: se </a:t>
            </a:r>
            <a:r>
              <a:rPr lang="en-GB" altLang="it-IT" sz="2000" dirty="0">
                <a:ea typeface="MS PGothic" charset="-128"/>
              </a:rPr>
              <a:t>lib</a:t>
            </a:r>
            <a:r>
              <a:rPr lang="en-GB" altLang="it-IT" sz="2000" dirty="0" smtClean="0">
                <a:ea typeface="MS PGothic" charset="-128"/>
              </a:rPr>
              <a:t>= (</a:t>
            </a:r>
            <a:r>
              <a:rPr lang="en-GB" altLang="it-IT" sz="2000" dirty="0">
                <a:ea typeface="MS PGothic" charset="-128"/>
              </a:rPr>
              <a:t>mat, </a:t>
            </a:r>
            <a:r>
              <a:rPr lang="en-GB" altLang="it-IT" sz="2000" dirty="0" err="1">
                <a:ea typeface="MS PGothic" charset="-128"/>
              </a:rPr>
              <a:t>cogn</a:t>
            </a:r>
            <a:r>
              <a:rPr lang="en-GB" altLang="it-IT" sz="2000" dirty="0">
                <a:ea typeface="MS PGothic" charset="-128"/>
              </a:rPr>
              <a:t>, nom, </a:t>
            </a:r>
            <a:r>
              <a:rPr lang="en-GB" altLang="it-IT" sz="2000" dirty="0" err="1" smtClean="0">
                <a:ea typeface="MS PGothic" charset="-128"/>
              </a:rPr>
              <a:t>lis</a:t>
            </a:r>
            <a:r>
              <a:rPr lang="en-GB" altLang="it-IT" sz="2000" dirty="0" smtClean="0">
                <a:ea typeface="MS PGothic" charset="-128"/>
              </a:rPr>
              <a:t>) e </a:t>
            </a:r>
            <a:r>
              <a:rPr lang="en-GB" altLang="it-IT" sz="2000" dirty="0" err="1" smtClean="0">
                <a:ea typeface="MS PGothic" charset="-128"/>
              </a:rPr>
              <a:t>lis</a:t>
            </a:r>
            <a:r>
              <a:rPr lang="en-GB" altLang="it-IT" sz="2000" dirty="0" smtClean="0">
                <a:ea typeface="MS PGothic" charset="-128"/>
              </a:rPr>
              <a:t> = </a:t>
            </a:r>
            <a:r>
              <a:rPr lang="en-GB" altLang="it-IT" sz="2000" dirty="0">
                <a:ea typeface="MS PGothic" charset="-128"/>
              </a:rPr>
              <a:t>&lt;a1, a2, </a:t>
            </a:r>
            <a:r>
              <a:rPr lang="is-IS" altLang="it-IT" sz="2000" dirty="0">
                <a:ea typeface="MS PGothic" charset="-128"/>
              </a:rPr>
              <a:t>… an&gt; </a:t>
            </a:r>
            <a:r>
              <a:rPr lang="is-IS" altLang="it-IT" sz="2000" dirty="0" smtClean="0">
                <a:ea typeface="MS PGothic" charset="-128"/>
              </a:rPr>
              <a:t> </a:t>
            </a:r>
            <a:r>
              <a:rPr lang="en-GB" altLang="it-IT" sz="2000" dirty="0" smtClean="0">
                <a:ea typeface="MS PGothic" charset="-128"/>
              </a:rPr>
              <a:t/>
            </a:r>
            <a:br>
              <a:rPr lang="en-GB" altLang="it-IT" sz="2000" dirty="0" smtClean="0">
                <a:ea typeface="MS PGothic" charset="-128"/>
              </a:rPr>
            </a:br>
            <a:r>
              <a:rPr lang="en-GB" altLang="it-IT" sz="2000" dirty="0" err="1" smtClean="0">
                <a:ea typeface="MS PGothic" charset="-128"/>
              </a:rPr>
              <a:t>allora</a:t>
            </a:r>
            <a:r>
              <a:rPr lang="en-GB" altLang="it-IT" sz="2000" dirty="0" smtClean="0">
                <a:ea typeface="MS PGothic" charset="-128"/>
              </a:rPr>
              <a:t> lib’ = </a:t>
            </a:r>
            <a:r>
              <a:rPr lang="en-GB" altLang="it-IT" sz="2000" dirty="0">
                <a:ea typeface="MS PGothic" charset="-128"/>
              </a:rPr>
              <a:t>(mat, </a:t>
            </a:r>
            <a:r>
              <a:rPr lang="en-GB" altLang="it-IT" sz="2000" dirty="0" err="1">
                <a:ea typeface="MS PGothic" charset="-128"/>
              </a:rPr>
              <a:t>cogn</a:t>
            </a:r>
            <a:r>
              <a:rPr lang="en-GB" altLang="it-IT" sz="2000" dirty="0">
                <a:ea typeface="MS PGothic" charset="-128"/>
              </a:rPr>
              <a:t>, nom, </a:t>
            </a:r>
            <a:r>
              <a:rPr lang="en-GB" altLang="it-IT" sz="2000" dirty="0" err="1" smtClean="0">
                <a:ea typeface="MS PGothic" charset="-128"/>
              </a:rPr>
              <a:t>lis’</a:t>
            </a:r>
            <a:r>
              <a:rPr lang="en-GB" altLang="it-IT" sz="2000" dirty="0" smtClean="0">
                <a:ea typeface="MS PGothic" charset="-128"/>
              </a:rPr>
              <a:t>) con </a:t>
            </a:r>
            <a:r>
              <a:rPr lang="en-GB" altLang="it-IT" sz="2000" dirty="0" err="1" smtClean="0">
                <a:ea typeface="MS PGothic" charset="-128"/>
              </a:rPr>
              <a:t>lis’</a:t>
            </a:r>
            <a:r>
              <a:rPr lang="en-GB" altLang="it-IT" sz="2000" dirty="0" smtClean="0">
                <a:ea typeface="MS PGothic" charset="-128"/>
              </a:rPr>
              <a:t>=&lt;</a:t>
            </a:r>
            <a:r>
              <a:rPr lang="en-GB" altLang="it-IT" sz="2000" dirty="0" err="1" smtClean="0">
                <a:ea typeface="MS PGothic" charset="-128"/>
              </a:rPr>
              <a:t>es</a:t>
            </a:r>
            <a:r>
              <a:rPr lang="en-GB" altLang="it-IT" sz="2000" dirty="0" smtClean="0">
                <a:ea typeface="MS PGothic" charset="-128"/>
              </a:rPr>
              <a:t>, </a:t>
            </a:r>
            <a:r>
              <a:rPr lang="en-GB" altLang="it-IT" sz="2000" dirty="0">
                <a:ea typeface="MS PGothic" charset="-128"/>
              </a:rPr>
              <a:t>a1, a2, </a:t>
            </a:r>
            <a:r>
              <a:rPr lang="is-IS" altLang="it-IT" sz="2000" dirty="0">
                <a:ea typeface="MS PGothic" charset="-128"/>
              </a:rPr>
              <a:t>… an</a:t>
            </a:r>
            <a:r>
              <a:rPr lang="is-IS" altLang="it-IT" sz="2000" dirty="0" smtClean="0">
                <a:ea typeface="MS PGothic" charset="-128"/>
              </a:rPr>
              <a:t>&gt; </a:t>
            </a:r>
            <a:endParaRPr lang="en-GB" altLang="it-IT" sz="2000" dirty="0" smtClean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dammiEsame</a:t>
            </a:r>
            <a:r>
              <a:rPr lang="en-GB" altLang="it-IT" sz="2400" dirty="0" smtClean="0">
                <a:ea typeface="MS PGothic" charset="-128"/>
              </a:rPr>
              <a:t>(lib)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l</a:t>
            </a:r>
            <a:endParaRPr lang="en-GB" altLang="it-IT" sz="2400" dirty="0"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Post: se lib= (mat, </a:t>
            </a:r>
            <a:r>
              <a:rPr lang="en-GB" altLang="it-IT" sz="2000" dirty="0" err="1">
                <a:ea typeface="MS PGothic" charset="-128"/>
              </a:rPr>
              <a:t>cogn</a:t>
            </a:r>
            <a:r>
              <a:rPr lang="en-GB" altLang="it-IT" sz="2000" dirty="0">
                <a:ea typeface="MS PGothic" charset="-128"/>
              </a:rPr>
              <a:t>, nom, </a:t>
            </a:r>
            <a:r>
              <a:rPr lang="en-GB" altLang="it-IT" sz="2000" dirty="0" err="1">
                <a:ea typeface="MS PGothic" charset="-128"/>
              </a:rPr>
              <a:t>lis</a:t>
            </a:r>
            <a:r>
              <a:rPr lang="en-GB" altLang="it-IT" sz="2000" dirty="0">
                <a:ea typeface="MS PGothic" charset="-128"/>
              </a:rPr>
              <a:t>) </a:t>
            </a:r>
            <a:r>
              <a:rPr lang="is-IS" altLang="it-IT" sz="2000" dirty="0" smtClean="0">
                <a:ea typeface="MS PGothic" charset="-128"/>
              </a:rPr>
              <a:t>  </a:t>
            </a:r>
            <a:r>
              <a:rPr lang="en-GB" altLang="it-IT" sz="2000" dirty="0">
                <a:ea typeface="MS PGothic" charset="-128"/>
              </a:rPr>
              <a:t/>
            </a:r>
            <a:br>
              <a:rPr lang="en-GB" altLang="it-IT" sz="2000" dirty="0">
                <a:ea typeface="MS PGothic" charset="-128"/>
              </a:rPr>
            </a:br>
            <a:r>
              <a:rPr lang="en-GB" altLang="it-IT" sz="2000" dirty="0" err="1">
                <a:ea typeface="MS PGothic" charset="-128"/>
              </a:rPr>
              <a:t>allora</a:t>
            </a:r>
            <a:r>
              <a:rPr lang="en-GB" altLang="it-IT" sz="2000" dirty="0">
                <a:ea typeface="MS PGothic" charset="-128"/>
              </a:rPr>
              <a:t> </a:t>
            </a:r>
            <a:r>
              <a:rPr lang="en-GB" altLang="it-IT" sz="2000" dirty="0" smtClean="0">
                <a:ea typeface="MS PGothic" charset="-128"/>
              </a:rPr>
              <a:t>l= </a:t>
            </a:r>
            <a:r>
              <a:rPr lang="en-GB" altLang="it-IT" sz="2000" dirty="0" err="1" smtClean="0">
                <a:ea typeface="MS PGothic" charset="-128"/>
              </a:rPr>
              <a:t>lis</a:t>
            </a:r>
            <a:endParaRPr lang="en-GB" altLang="it-IT" sz="20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cercaEsame</a:t>
            </a:r>
            <a:r>
              <a:rPr lang="en-GB" altLang="it-IT" sz="2400" dirty="0" smtClean="0">
                <a:ea typeface="MS PGothic" charset="-128"/>
              </a:rPr>
              <a:t>(lib, </a:t>
            </a:r>
            <a:r>
              <a:rPr lang="en-GB" altLang="it-IT" sz="2400" dirty="0" err="1" smtClean="0">
                <a:ea typeface="MS PGothic" charset="-128"/>
              </a:rPr>
              <a:t>nom_es</a:t>
            </a:r>
            <a:r>
              <a:rPr lang="en-GB" altLang="it-IT" sz="2400" dirty="0" smtClean="0">
                <a:ea typeface="MS PGothic" charset="-128"/>
              </a:rPr>
              <a:t>) </a:t>
            </a:r>
            <a:r>
              <a:rPr lang="en-GB" altLang="it-IT" sz="2400" dirty="0">
                <a:ea typeface="MS PGothic" charset="-128"/>
              </a:rPr>
              <a:t>→ </a:t>
            </a:r>
            <a:r>
              <a:rPr lang="en-GB" altLang="it-IT" sz="2400" dirty="0" smtClean="0">
                <a:ea typeface="MS PGothic" charset="-128"/>
              </a:rPr>
              <a:t>a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Post: se lib= (mat, </a:t>
            </a:r>
            <a:r>
              <a:rPr lang="en-GB" altLang="it-IT" sz="2000" dirty="0" err="1">
                <a:ea typeface="MS PGothic" charset="-128"/>
              </a:rPr>
              <a:t>cogn</a:t>
            </a:r>
            <a:r>
              <a:rPr lang="en-GB" altLang="it-IT" sz="2000" dirty="0">
                <a:ea typeface="MS PGothic" charset="-128"/>
              </a:rPr>
              <a:t>, nom, </a:t>
            </a:r>
            <a:r>
              <a:rPr lang="en-GB" altLang="it-IT" sz="2000" dirty="0" err="1">
                <a:ea typeface="MS PGothic" charset="-128"/>
              </a:rPr>
              <a:t>lis</a:t>
            </a:r>
            <a:r>
              <a:rPr lang="en-GB" altLang="it-IT" sz="2000" dirty="0">
                <a:ea typeface="MS PGothic" charset="-128"/>
              </a:rPr>
              <a:t>) </a:t>
            </a:r>
            <a:r>
              <a:rPr lang="is-IS" altLang="it-IT" sz="2000" dirty="0">
                <a:ea typeface="MS PGothic" charset="-128"/>
              </a:rPr>
              <a:t>  </a:t>
            </a:r>
            <a:r>
              <a:rPr lang="en-GB" altLang="it-IT" sz="2000" dirty="0">
                <a:ea typeface="MS PGothic" charset="-128"/>
              </a:rPr>
              <a:t/>
            </a:r>
            <a:br>
              <a:rPr lang="en-GB" altLang="it-IT" sz="2000" dirty="0">
                <a:ea typeface="MS PGothic" charset="-128"/>
              </a:rPr>
            </a:br>
            <a:r>
              <a:rPr lang="en-GB" altLang="it-IT" sz="2000" dirty="0" smtClean="0">
                <a:ea typeface="MS PGothic" charset="-128"/>
              </a:rPr>
              <a:t>se </a:t>
            </a:r>
            <a:r>
              <a:rPr lang="en-GB" altLang="it-IT" sz="2000" dirty="0" err="1" smtClean="0">
                <a:ea typeface="MS PGothic" charset="-128"/>
              </a:rPr>
              <a:t>lis</a:t>
            </a:r>
            <a:r>
              <a:rPr lang="en-GB" altLang="it-IT" sz="2000" dirty="0" smtClean="0">
                <a:ea typeface="MS PGothic" charset="-128"/>
              </a:rPr>
              <a:t> </a:t>
            </a:r>
            <a:r>
              <a:rPr lang="en-GB" altLang="it-IT" sz="2000" dirty="0" err="1" smtClean="0">
                <a:ea typeface="MS PGothic" charset="-128"/>
              </a:rPr>
              <a:t>contiene</a:t>
            </a:r>
            <a:r>
              <a:rPr lang="en-GB" altLang="it-IT" sz="2000" dirty="0" smtClean="0">
                <a:ea typeface="MS PGothic" charset="-128"/>
              </a:rPr>
              <a:t> un item a’ </a:t>
            </a:r>
            <a:r>
              <a:rPr lang="en-GB" altLang="it-IT" sz="2000" dirty="0" err="1" smtClean="0">
                <a:ea typeface="MS PGothic" charset="-128"/>
              </a:rPr>
              <a:t>il</a:t>
            </a:r>
            <a:r>
              <a:rPr lang="en-GB" altLang="it-IT" sz="2000" dirty="0" smtClean="0">
                <a:ea typeface="MS PGothic" charset="-128"/>
              </a:rPr>
              <a:t> cui </a:t>
            </a:r>
            <a:r>
              <a:rPr lang="en-GB" altLang="it-IT" sz="2000" dirty="0" err="1" smtClean="0">
                <a:ea typeface="MS PGothic" charset="-128"/>
              </a:rPr>
              <a:t>nome</a:t>
            </a:r>
            <a:r>
              <a:rPr lang="en-GB" altLang="it-IT" sz="2000" dirty="0" smtClean="0">
                <a:ea typeface="MS PGothic" charset="-128"/>
              </a:rPr>
              <a:t> è </a:t>
            </a:r>
            <a:r>
              <a:rPr lang="en-GB" altLang="it-IT" sz="2000" dirty="0" err="1" smtClean="0">
                <a:ea typeface="MS PGothic" charset="-128"/>
              </a:rPr>
              <a:t>nom_es</a:t>
            </a:r>
            <a:r>
              <a:rPr lang="en-GB" altLang="it-IT" sz="2000" dirty="0" smtClean="0">
                <a:ea typeface="MS PGothic" charset="-128"/>
              </a:rPr>
              <a:t/>
            </a:r>
            <a:br>
              <a:rPr lang="en-GB" altLang="it-IT" sz="2000" dirty="0" smtClean="0">
                <a:ea typeface="MS PGothic" charset="-128"/>
              </a:rPr>
            </a:br>
            <a:r>
              <a:rPr lang="en-GB" altLang="it-IT" sz="2000" dirty="0" err="1" smtClean="0">
                <a:ea typeface="MS PGothic" charset="-128"/>
              </a:rPr>
              <a:t>allora</a:t>
            </a:r>
            <a:r>
              <a:rPr lang="en-GB" altLang="it-IT" sz="2000" dirty="0" smtClean="0">
                <a:ea typeface="MS PGothic" charset="-128"/>
              </a:rPr>
              <a:t> a = a’</a:t>
            </a:r>
            <a:br>
              <a:rPr lang="en-GB" altLang="it-IT" sz="2000" dirty="0" smtClean="0">
                <a:ea typeface="MS PGothic" charset="-128"/>
              </a:rPr>
            </a:br>
            <a:r>
              <a:rPr lang="en-GB" altLang="it-IT" sz="2000" dirty="0" err="1" smtClean="0">
                <a:ea typeface="MS PGothic" charset="-128"/>
              </a:rPr>
              <a:t>altrimenti</a:t>
            </a:r>
            <a:r>
              <a:rPr lang="en-GB" altLang="it-IT" sz="2000" dirty="0" smtClean="0">
                <a:ea typeface="MS PGothic" charset="-128"/>
              </a:rPr>
              <a:t> a = NULLITEM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smtClean="0">
                <a:ea typeface="MS PGothic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1579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3304899" y="3357156"/>
            <a:ext cx="1811383" cy="587830"/>
            <a:chOff x="1053737" y="1824443"/>
            <a:chExt cx="1811383" cy="587830"/>
          </a:xfrm>
        </p:grpSpPr>
        <p:sp>
          <p:nvSpPr>
            <p:cNvPr id="19" name="Ovale 1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>
            <a:off x="548640" y="2773670"/>
            <a:ext cx="1811383" cy="587830"/>
            <a:chOff x="1053737" y="1824443"/>
            <a:chExt cx="1811383" cy="587830"/>
          </a:xfrm>
        </p:grpSpPr>
        <p:sp>
          <p:nvSpPr>
            <p:cNvPr id="39" name="Ovale 3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ccia circolare in giù 42"/>
          <p:cNvSpPr/>
          <p:nvPr/>
        </p:nvSpPr>
        <p:spPr>
          <a:xfrm rot="1149976">
            <a:off x="2342192" y="2796187"/>
            <a:ext cx="1393371" cy="39189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6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3304899" y="3357156"/>
            <a:ext cx="1811383" cy="587830"/>
            <a:chOff x="1053737" y="1824443"/>
            <a:chExt cx="1811383" cy="587830"/>
          </a:xfrm>
        </p:grpSpPr>
        <p:sp>
          <p:nvSpPr>
            <p:cNvPr id="19" name="Ovale 1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>
            <a:off x="3296187" y="3129637"/>
            <a:ext cx="1811383" cy="587830"/>
            <a:chOff x="1053737" y="1824443"/>
            <a:chExt cx="1811383" cy="587830"/>
          </a:xfrm>
        </p:grpSpPr>
        <p:sp>
          <p:nvSpPr>
            <p:cNvPr id="39" name="Ovale 3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45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3304899" y="3357156"/>
            <a:ext cx="1811383" cy="587830"/>
            <a:chOff x="1053737" y="1824443"/>
            <a:chExt cx="1811383" cy="587830"/>
          </a:xfrm>
        </p:grpSpPr>
        <p:sp>
          <p:nvSpPr>
            <p:cNvPr id="19" name="Ovale 1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/>
          <p:cNvGrpSpPr/>
          <p:nvPr/>
        </p:nvGrpSpPr>
        <p:grpSpPr>
          <a:xfrm>
            <a:off x="6039387" y="2502620"/>
            <a:ext cx="1811383" cy="587830"/>
            <a:chOff x="1053737" y="1824443"/>
            <a:chExt cx="1811383" cy="587830"/>
          </a:xfrm>
        </p:grpSpPr>
        <p:sp>
          <p:nvSpPr>
            <p:cNvPr id="39" name="Ovale 3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ccia circolare in giù 42"/>
          <p:cNvSpPr/>
          <p:nvPr/>
        </p:nvSpPr>
        <p:spPr>
          <a:xfrm rot="19953014">
            <a:off x="4437009" y="2620436"/>
            <a:ext cx="1393371" cy="39189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00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62456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Un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esempio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di stack: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una</a:t>
            </a:r>
            <a:r>
              <a:rPr lang="en-GB" altLang="it-IT" sz="3600" b="1" dirty="0" smtClean="0">
                <a:solidFill>
                  <a:srgbClr val="0070C0"/>
                </a:solidFill>
                <a:ea typeface="MS PGothic" charset="-128"/>
              </a:rPr>
              <a:t> pila di </a:t>
            </a:r>
            <a:r>
              <a:rPr lang="en-GB" altLang="it-IT" sz="3600" b="1" dirty="0" err="1" smtClean="0">
                <a:solidFill>
                  <a:srgbClr val="0070C0"/>
                </a:solidFill>
                <a:ea typeface="MS PGothic" charset="-128"/>
              </a:rPr>
              <a:t>monete</a:t>
            </a:r>
            <a:endParaRPr lang="en-GB" altLang="it-IT" sz="3600" b="1" i="1" dirty="0">
              <a:solidFill>
                <a:srgbClr val="0070C0"/>
              </a:solidFill>
              <a:ea typeface="MS PGothic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09255" y="3805644"/>
            <a:ext cx="1811383" cy="587830"/>
            <a:chOff x="1053737" y="1824443"/>
            <a:chExt cx="1811383" cy="587830"/>
          </a:xfrm>
        </p:grpSpPr>
        <p:sp>
          <p:nvSpPr>
            <p:cNvPr id="24" name="Ovale 2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3313611" y="3683726"/>
            <a:ext cx="1811383" cy="587830"/>
            <a:chOff x="1053737" y="1824443"/>
            <a:chExt cx="1811383" cy="587830"/>
          </a:xfrm>
        </p:grpSpPr>
        <p:sp>
          <p:nvSpPr>
            <p:cNvPr id="29" name="Ovale 2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1 3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3313611" y="3550906"/>
            <a:ext cx="1811383" cy="587830"/>
            <a:chOff x="1053737" y="1824443"/>
            <a:chExt cx="1811383" cy="587830"/>
          </a:xfrm>
        </p:grpSpPr>
        <p:sp>
          <p:nvSpPr>
            <p:cNvPr id="34" name="Ovale 33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6" name="Connettore 1 35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>
            <a:off x="3304899" y="3357156"/>
            <a:ext cx="1811383" cy="587830"/>
            <a:chOff x="1053737" y="1824443"/>
            <a:chExt cx="1811383" cy="587830"/>
          </a:xfrm>
        </p:grpSpPr>
        <p:sp>
          <p:nvSpPr>
            <p:cNvPr id="19" name="Ovale 18"/>
            <p:cNvSpPr/>
            <p:nvPr/>
          </p:nvSpPr>
          <p:spPr>
            <a:xfrm>
              <a:off x="1053737" y="1881050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1053737" y="1824443"/>
              <a:ext cx="1811383" cy="53122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1 20"/>
            <p:cNvCxnSpPr/>
            <p:nvPr/>
          </p:nvCxnSpPr>
          <p:spPr>
            <a:xfrm>
              <a:off x="2865120" y="209005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/>
          </p:nvCxnSpPr>
          <p:spPr>
            <a:xfrm>
              <a:off x="1053737" y="2111825"/>
              <a:ext cx="0" cy="870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319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3916</TotalTime>
  <Pages>174</Pages>
  <Words>2592</Words>
  <Application>Microsoft Office PowerPoint</Application>
  <PresentationFormat>Presentazione su schermo (4:3)</PresentationFormat>
  <Paragraphs>618</Paragraphs>
  <Slides>51</Slides>
  <Notes>42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8" baseType="lpstr">
      <vt:lpstr>ＭＳ Ｐゴシック</vt:lpstr>
      <vt:lpstr>ＭＳ Ｐゴシック</vt:lpstr>
      <vt:lpstr>Arial</vt:lpstr>
      <vt:lpstr>Book Antiqua</vt:lpstr>
      <vt:lpstr>Calibri</vt:lpstr>
      <vt:lpstr>Times New Roman</vt:lpstr>
      <vt:lpstr>Tema di Office</vt:lpstr>
      <vt:lpstr>Presentazione standard di PowerPoint</vt:lpstr>
      <vt:lpstr>Il tipo di dati astratto Stack (pila)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Un esempio di stack: una pila di monete</vt:lpstr>
      <vt:lpstr>ADT Stack: Specifica sintattica </vt:lpstr>
      <vt:lpstr>ADT Stack: Specifica semantica</vt:lpstr>
      <vt:lpstr>ADT Stack: Specifica semantica</vt:lpstr>
      <vt:lpstr>Implementare il tipo astratto Stack</vt:lpstr>
      <vt:lpstr>Implementazione semplice di stack con array</vt:lpstr>
      <vt:lpstr>Implementazione di Stack con array:  header file stack.h</vt:lpstr>
      <vt:lpstr>file stack.c (versione con uso di array)</vt:lpstr>
      <vt:lpstr>file stack.c (versione con uso di array)</vt:lpstr>
      <vt:lpstr>Esercizio sull’uso di stack:  Espressioni aritmetiche con parentesi bilanciate</vt:lpstr>
      <vt:lpstr>Parentesi bilanciate: analisi del problema (1 di 2) </vt:lpstr>
      <vt:lpstr>Parentesi bilanciate: analisi del problema (2 di 2) </vt:lpstr>
      <vt:lpstr>Parentesi bilanciate: progettazione</vt:lpstr>
      <vt:lpstr>Parentesi bilanciate: codifica</vt:lpstr>
      <vt:lpstr>Parentesi bilanciate: codifica</vt:lpstr>
      <vt:lpstr>Presentazione standard di PowerPoint</vt:lpstr>
      <vt:lpstr>Esercizio: Implementare lo stack senza dimensione max</vt:lpstr>
      <vt:lpstr>file stack.c (versione senza dimensione max)</vt:lpstr>
      <vt:lpstr>file stack.c (versione senza dimensione max)</vt:lpstr>
      <vt:lpstr>file stack.c (versione senza dimensione max)</vt:lpstr>
      <vt:lpstr>Implementazione dello stack con liste collegate</vt:lpstr>
      <vt:lpstr>file stack.c (versione con lista collegata)</vt:lpstr>
      <vt:lpstr>file stack.c (versione con lista collegata)</vt:lpstr>
      <vt:lpstr>file stack.c (versione con lista collegata)</vt:lpstr>
      <vt:lpstr>Implementazione dello stack basata sull’uso del modulo lista</vt:lpstr>
      <vt:lpstr>file stack.c (versione con uso di modulo lista)</vt:lpstr>
      <vt:lpstr>E se volessimo realizzare una sola istanza di stack?</vt:lpstr>
      <vt:lpstr>Implementazione di singola istanza di Stack con array</vt:lpstr>
      <vt:lpstr>file stack.c (versione senza dimensione max)</vt:lpstr>
      <vt:lpstr>file stack.c (versione senza dimensione max)</vt:lpstr>
      <vt:lpstr>file stack.c (versione senza dimensione max)</vt:lpstr>
      <vt:lpstr>Moduli e Astrazioni sui dati:  Tipi di dati astratti e oggetti</vt:lpstr>
      <vt:lpstr>Moduli e Astrazioni sui dati  </vt:lpstr>
      <vt:lpstr>Moduli e astrazioni sui dati: genericità</vt:lpstr>
      <vt:lpstr>Presentazione standard di PowerPoint</vt:lpstr>
      <vt:lpstr>Problema</vt:lpstr>
      <vt:lpstr>Libretto: Specifica sintattica </vt:lpstr>
      <vt:lpstr>libretto: Specifica semantica</vt:lpstr>
      <vt:lpstr>libretto: Specifica semantica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640</cp:revision>
  <cp:lastPrinted>2000-01-25T15:49:49Z</cp:lastPrinted>
  <dcterms:created xsi:type="dcterms:W3CDTF">2017-02-15T08:15:28Z</dcterms:created>
  <dcterms:modified xsi:type="dcterms:W3CDTF">2019-04-01T13:52:06Z</dcterms:modified>
</cp:coreProperties>
</file>