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96" r:id="rId2"/>
    <p:sldId id="542" r:id="rId3"/>
    <p:sldId id="490" r:id="rId4"/>
    <p:sldId id="491" r:id="rId5"/>
    <p:sldId id="492" r:id="rId6"/>
    <p:sldId id="493" r:id="rId7"/>
    <p:sldId id="546" r:id="rId8"/>
    <p:sldId id="551" r:id="rId9"/>
    <p:sldId id="547" r:id="rId10"/>
    <p:sldId id="558" r:id="rId11"/>
    <p:sldId id="548" r:id="rId12"/>
    <p:sldId id="559" r:id="rId13"/>
    <p:sldId id="549" r:id="rId14"/>
    <p:sldId id="541" r:id="rId15"/>
    <p:sldId id="550" r:id="rId16"/>
    <p:sldId id="553" r:id="rId17"/>
    <p:sldId id="554" r:id="rId18"/>
    <p:sldId id="562" r:id="rId19"/>
    <p:sldId id="563" r:id="rId20"/>
    <p:sldId id="564" r:id="rId21"/>
    <p:sldId id="544" r:id="rId22"/>
    <p:sldId id="560" r:id="rId23"/>
    <p:sldId id="545" r:id="rId24"/>
    <p:sldId id="557" r:id="rId25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4643"/>
    <a:srgbClr val="FFFFCC"/>
    <a:srgbClr val="CC6600"/>
    <a:srgbClr val="FFFF66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5" autoAdjust="0"/>
    <p:restoredTop sz="95652" autoAdjust="0"/>
  </p:normalViewPr>
  <p:slideViewPr>
    <p:cSldViewPr snapToGrid="0">
      <p:cViewPr varScale="1">
        <p:scale>
          <a:sx n="88" d="100"/>
          <a:sy n="88" d="100"/>
        </p:scale>
        <p:origin x="16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15/04/2019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delle note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9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14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51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23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4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93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41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96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65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90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17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84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83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02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3150" y="1461086"/>
            <a:ext cx="8682037" cy="35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>
                <a:solidFill>
                  <a:schemeClr val="tx2"/>
                </a:solidFill>
              </a:rPr>
              <a:t>ADT </a:t>
            </a:r>
            <a:r>
              <a:rPr lang="it-IT" altLang="it-IT" sz="5400" b="1" i="1" dirty="0">
                <a:solidFill>
                  <a:schemeClr val="tx2"/>
                </a:solidFill>
              </a:rPr>
              <a:t>CODA (QUEUE)</a:t>
            </a:r>
            <a:endParaRPr lang="it-IT" altLang="it-IT" sz="5400" b="1" dirty="0">
              <a:solidFill>
                <a:schemeClr val="tx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005935"/>
          </a:xfrm>
        </p:spPr>
        <p:txBody>
          <a:bodyPr/>
          <a:lstStyle/>
          <a:p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Inserire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un item in coda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62262"/>
            <a:ext cx="8229600" cy="1579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Dobbiamo innanzitutto creare un nuovo nodo a cui dovrà puntare il puntatore </a:t>
            </a:r>
            <a:r>
              <a:rPr lang="it-IT" sz="2400" dirty="0" err="1"/>
              <a:t>tail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Poi bisogna distinguere il caso in cui la coda di input è vuota e il caso in cui non è vuota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sz="2000" dirty="0"/>
              <a:t>Coda vuota: il puntatore head dovrà puntare al nuovo nodo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sz="2000" dirty="0"/>
              <a:t>Coda non vuota: il puntatore </a:t>
            </a:r>
            <a:r>
              <a:rPr lang="it-IT" sz="2000" dirty="0" err="1"/>
              <a:t>next</a:t>
            </a:r>
            <a:r>
              <a:rPr lang="it-IT" sz="2000" dirty="0"/>
              <a:t> dell’ultimo nodo dovrà puntare a nuovo</a:t>
            </a:r>
          </a:p>
        </p:txBody>
      </p:sp>
      <p:sp>
        <p:nvSpPr>
          <p:cNvPr id="50" name="Figura a mano libera 49">
            <a:extLst>
              <a:ext uri="{FF2B5EF4-FFF2-40B4-BE49-F238E27FC236}">
                <a16:creationId xmlns:a16="http://schemas.microsoft.com/office/drawing/2014/main" xmlns="" id="{E5363E90-0311-4C4F-96F7-70825C152BBC}"/>
              </a:ext>
            </a:extLst>
          </p:cNvPr>
          <p:cNvSpPr/>
          <p:nvPr/>
        </p:nvSpPr>
        <p:spPr>
          <a:xfrm>
            <a:off x="5461200" y="3768282"/>
            <a:ext cx="899570" cy="594478"/>
          </a:xfrm>
          <a:custGeom>
            <a:avLst/>
            <a:gdLst>
              <a:gd name="connsiteX0" fmla="*/ 53325 w 607506"/>
              <a:gd name="connsiteY0" fmla="*/ 0 h 457200"/>
              <a:gd name="connsiteX1" fmla="*/ 53325 w 607506"/>
              <a:gd name="connsiteY1" fmla="*/ 374073 h 457200"/>
              <a:gd name="connsiteX2" fmla="*/ 607506 w 60750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06" h="457200">
                <a:moveTo>
                  <a:pt x="53325" y="0"/>
                </a:moveTo>
                <a:cubicBezTo>
                  <a:pt x="7143" y="148936"/>
                  <a:pt x="-39038" y="297873"/>
                  <a:pt x="53325" y="374073"/>
                </a:cubicBezTo>
                <a:cubicBezTo>
                  <a:pt x="145688" y="450273"/>
                  <a:pt x="607506" y="457200"/>
                  <a:pt x="607506" y="457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grpSp>
        <p:nvGrpSpPr>
          <p:cNvPr id="114" name="Gruppo 113">
            <a:extLst>
              <a:ext uri="{FF2B5EF4-FFF2-40B4-BE49-F238E27FC236}">
                <a16:creationId xmlns:a16="http://schemas.microsoft.com/office/drawing/2014/main" xmlns="" id="{5F3985F8-75E1-3A4F-887C-63279563AE5B}"/>
              </a:ext>
            </a:extLst>
          </p:cNvPr>
          <p:cNvGrpSpPr/>
          <p:nvPr/>
        </p:nvGrpSpPr>
        <p:grpSpPr>
          <a:xfrm>
            <a:off x="4951136" y="3093612"/>
            <a:ext cx="1688739" cy="1138919"/>
            <a:chOff x="4951136" y="3093612"/>
            <a:chExt cx="1688739" cy="1138919"/>
          </a:xfrm>
        </p:grpSpPr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xmlns="" id="{83B129E3-6CC6-284E-B1DC-8BA01193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904" y="3535935"/>
              <a:ext cx="279105" cy="2949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xmlns="" id="{15BEBD19-F868-0E44-9C04-3263B91D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743" y="3134153"/>
              <a:ext cx="249381" cy="363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xmlns="" id="{4FDC72DB-1E8E-6547-ABE3-AA1209D1A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074" y="3535935"/>
              <a:ext cx="685801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xmlns="" id="{92B68A35-6D30-5E4A-A9C7-E88E3396D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010" y="3535935"/>
              <a:ext cx="288732" cy="2949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xmlns="" id="{692C487C-3ED5-E34E-83C9-A1A1658F58C0}"/>
                </a:ext>
              </a:extLst>
            </p:cNvPr>
            <p:cNvSpPr txBox="1"/>
            <p:nvPr/>
          </p:nvSpPr>
          <p:spPr>
            <a:xfrm>
              <a:off x="4951136" y="3893977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head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xmlns="" id="{4DF703DD-895A-2348-8840-45BA22510428}"/>
                </a:ext>
              </a:extLst>
            </p:cNvPr>
            <p:cNvSpPr txBox="1"/>
            <p:nvPr/>
          </p:nvSpPr>
          <p:spPr>
            <a:xfrm>
              <a:off x="5554762" y="3093612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tail</a:t>
              </a:r>
              <a:endParaRPr lang="it-IT" sz="1600" dirty="0"/>
            </a:p>
          </p:txBody>
        </p: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xmlns="" id="{D4139C61-0A23-894F-A08D-F1ADD838C327}"/>
              </a:ext>
            </a:extLst>
          </p:cNvPr>
          <p:cNvGrpSpPr/>
          <p:nvPr/>
        </p:nvGrpSpPr>
        <p:grpSpPr>
          <a:xfrm>
            <a:off x="6400800" y="4115835"/>
            <a:ext cx="1143000" cy="304800"/>
            <a:chOff x="6400800" y="4115835"/>
            <a:chExt cx="1143000" cy="304800"/>
          </a:xfrm>
        </p:grpSpPr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xmlns="" id="{B9308F46-D8B6-E740-98C8-817C2A24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115835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dirty="0"/>
                <a:t>   </a:t>
              </a:r>
              <a:r>
                <a:rPr lang="it-IT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xmlns="" id="{6D13F171-DFF8-AA41-BE77-E1905958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15835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xmlns="" id="{BCF35B66-F368-0D42-8976-096966839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4192035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xmlns="" id="{7CCF7AA4-B1B9-FC4C-927C-03BD8DF9BB3D}"/>
              </a:ext>
            </a:extLst>
          </p:cNvPr>
          <p:cNvGrpSpPr/>
          <p:nvPr/>
        </p:nvGrpSpPr>
        <p:grpSpPr>
          <a:xfrm>
            <a:off x="1230560" y="3137059"/>
            <a:ext cx="1831230" cy="759086"/>
            <a:chOff x="88463" y="2080973"/>
            <a:chExt cx="1831230" cy="759086"/>
          </a:xfrm>
        </p:grpSpPr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xmlns="" id="{4233217B-1C37-C44F-91F8-CE68AB42F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22" y="2523296"/>
              <a:ext cx="279105" cy="2949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xmlns="" id="{CBC4BC48-C799-DC4D-9AF1-D34844EB0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61" y="2121514"/>
              <a:ext cx="249381" cy="363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xmlns="" id="{31B11510-CD2B-2C47-BF64-193DAD7A1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92" y="2523296"/>
              <a:ext cx="685801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xmlns="" id="{E2CC45D7-81E5-B14D-97F0-9087FDBFE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28" y="2523296"/>
              <a:ext cx="288732" cy="2949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xmlns="" id="{34A95A0E-9984-084B-998F-024B88629F4F}"/>
                </a:ext>
              </a:extLst>
            </p:cNvPr>
            <p:cNvSpPr txBox="1"/>
            <p:nvPr/>
          </p:nvSpPr>
          <p:spPr>
            <a:xfrm>
              <a:off x="88463" y="2501505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head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xmlns="" id="{93B55478-C523-CE48-8D82-817F21050776}"/>
                </a:ext>
              </a:extLst>
            </p:cNvPr>
            <p:cNvSpPr txBox="1"/>
            <p:nvPr/>
          </p:nvSpPr>
          <p:spPr>
            <a:xfrm>
              <a:off x="834580" y="2080973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tail</a:t>
              </a:r>
              <a:endParaRPr lang="it-IT" sz="1600" dirty="0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xmlns="" id="{CE728625-2068-BB4C-8F60-6E244EA70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463" y="2589406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" name="Line 15">
              <a:extLst>
                <a:ext uri="{FF2B5EF4-FFF2-40B4-BE49-F238E27FC236}">
                  <a16:creationId xmlns:a16="http://schemas.microsoft.com/office/drawing/2014/main" xmlns="" id="{4C6EBECB-2212-D34D-91B1-62FBBEFC9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2961" y="2612699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4" name="Freccia destra 23">
            <a:extLst>
              <a:ext uri="{FF2B5EF4-FFF2-40B4-BE49-F238E27FC236}">
                <a16:creationId xmlns:a16="http://schemas.microsoft.com/office/drawing/2014/main" xmlns="" id="{65A490D5-1EAA-084D-9178-A28402377A76}"/>
              </a:ext>
            </a:extLst>
          </p:cNvPr>
          <p:cNvSpPr/>
          <p:nvPr/>
        </p:nvSpPr>
        <p:spPr>
          <a:xfrm>
            <a:off x="3616026" y="346056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xmlns="" id="{4977AC1E-7ED6-6D48-9036-62207AD2B229}"/>
              </a:ext>
            </a:extLst>
          </p:cNvPr>
          <p:cNvGrpSpPr/>
          <p:nvPr/>
        </p:nvGrpSpPr>
        <p:grpSpPr>
          <a:xfrm>
            <a:off x="87552" y="5448139"/>
            <a:ext cx="3882565" cy="1217615"/>
            <a:chOff x="191725" y="5448139"/>
            <a:chExt cx="3882565" cy="121761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371600" y="6360954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dirty="0"/>
                <a:t>    </a:t>
              </a:r>
              <a:r>
                <a:rPr lang="it-IT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931290" y="6360954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dirty="0"/>
                <a:t>   </a:t>
              </a:r>
              <a:r>
                <a:rPr lang="it-IT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9800" y="6360954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69490" y="6360954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3845690" y="6437154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62722" y="5849921"/>
              <a:ext cx="279105" cy="2949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92561" y="5448139"/>
              <a:ext cx="249381" cy="363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" name="Figura a mano libera 17"/>
            <p:cNvSpPr/>
            <p:nvPr/>
          </p:nvSpPr>
          <p:spPr>
            <a:xfrm>
              <a:off x="741018" y="6082269"/>
              <a:ext cx="607506" cy="457200"/>
            </a:xfrm>
            <a:custGeom>
              <a:avLst/>
              <a:gdLst>
                <a:gd name="connsiteX0" fmla="*/ 53325 w 607506"/>
                <a:gd name="connsiteY0" fmla="*/ 0 h 457200"/>
                <a:gd name="connsiteX1" fmla="*/ 53325 w 607506"/>
                <a:gd name="connsiteY1" fmla="*/ 374073 h 457200"/>
                <a:gd name="connsiteX2" fmla="*/ 607506 w 607506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506" h="457200">
                  <a:moveTo>
                    <a:pt x="53325" y="0"/>
                  </a:moveTo>
                  <a:cubicBezTo>
                    <a:pt x="7143" y="148936"/>
                    <a:pt x="-39038" y="297873"/>
                    <a:pt x="53325" y="374073"/>
                  </a:cubicBezTo>
                  <a:cubicBezTo>
                    <a:pt x="145688" y="450273"/>
                    <a:pt x="607506" y="457200"/>
                    <a:pt x="607506" y="457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>
                <a:solidFill>
                  <a:schemeClr val="tx1"/>
                </a:solidFill>
                <a:latin typeface="Times New Roman" charset="0"/>
                <a:ea typeface="MS PGothic" charset="-128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233892" y="5849921"/>
              <a:ext cx="685801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941828" y="5849921"/>
              <a:ext cx="288732" cy="2949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191725" y="6137228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head</a:t>
              </a:r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788280" y="5453898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tail</a:t>
              </a:r>
              <a:endParaRPr lang="it-IT" sz="1600" dirty="0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xmlns="" id="{568D7940-25C8-6147-AD6D-94FAC1B3C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6530487"/>
              <a:ext cx="57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 dirty="0"/>
            </a:p>
          </p:txBody>
        </p:sp>
        <p:sp>
          <p:nvSpPr>
            <p:cNvPr id="61" name="Figura a mano libera 60">
              <a:extLst>
                <a:ext uri="{FF2B5EF4-FFF2-40B4-BE49-F238E27FC236}">
                  <a16:creationId xmlns:a16="http://schemas.microsoft.com/office/drawing/2014/main" xmlns="" id="{904E3412-BD3F-0842-993B-A228D9BBD280}"/>
                </a:ext>
              </a:extLst>
            </p:cNvPr>
            <p:cNvSpPr/>
            <p:nvPr/>
          </p:nvSpPr>
          <p:spPr>
            <a:xfrm>
              <a:off x="1088020" y="5556028"/>
              <a:ext cx="1840375" cy="752175"/>
            </a:xfrm>
            <a:custGeom>
              <a:avLst/>
              <a:gdLst>
                <a:gd name="connsiteX0" fmla="*/ 0 w 1840375"/>
                <a:gd name="connsiteY0" fmla="*/ 335486 h 752175"/>
                <a:gd name="connsiteX1" fmla="*/ 532436 w 1840375"/>
                <a:gd name="connsiteY1" fmla="*/ 11395 h 752175"/>
                <a:gd name="connsiteX2" fmla="*/ 1342664 w 1840375"/>
                <a:gd name="connsiteY2" fmla="*/ 138716 h 752175"/>
                <a:gd name="connsiteX3" fmla="*/ 1840375 w 1840375"/>
                <a:gd name="connsiteY3" fmla="*/ 752175 h 75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375" h="752175">
                  <a:moveTo>
                    <a:pt x="0" y="335486"/>
                  </a:moveTo>
                  <a:cubicBezTo>
                    <a:pt x="154329" y="189838"/>
                    <a:pt x="308659" y="44190"/>
                    <a:pt x="532436" y="11395"/>
                  </a:cubicBezTo>
                  <a:cubicBezTo>
                    <a:pt x="756213" y="-21400"/>
                    <a:pt x="1124674" y="15253"/>
                    <a:pt x="1342664" y="138716"/>
                  </a:cubicBezTo>
                  <a:cubicBezTo>
                    <a:pt x="1560654" y="262179"/>
                    <a:pt x="1700514" y="507177"/>
                    <a:pt x="1840375" y="7521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it-IT">
                <a:solidFill>
                  <a:schemeClr val="tx1"/>
                </a:solidFill>
                <a:latin typeface="Times New Roman" charset="0"/>
                <a:ea typeface="MS PGothic" charset="-128"/>
              </a:endParaRPr>
            </a:p>
          </p:txBody>
        </p:sp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xmlns="" id="{EB9A4D02-1158-6248-B9DD-775CD5DB5247}"/>
              </a:ext>
            </a:extLst>
          </p:cNvPr>
          <p:cNvGrpSpPr/>
          <p:nvPr/>
        </p:nvGrpSpPr>
        <p:grpSpPr>
          <a:xfrm>
            <a:off x="7755016" y="5659421"/>
            <a:ext cx="1143000" cy="304800"/>
            <a:chOff x="7755016" y="5659421"/>
            <a:chExt cx="1143000" cy="304800"/>
          </a:xfrm>
        </p:grpSpPr>
        <p:sp>
          <p:nvSpPr>
            <p:cNvPr id="92" name="Rectangle 7">
              <a:extLst>
                <a:ext uri="{FF2B5EF4-FFF2-40B4-BE49-F238E27FC236}">
                  <a16:creationId xmlns:a16="http://schemas.microsoft.com/office/drawing/2014/main" xmlns="" id="{18710E1B-99BD-3F4B-B692-A05359D1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5016" y="5659421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dirty="0"/>
                <a:t>   </a:t>
              </a:r>
              <a:r>
                <a:rPr lang="it-IT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4" name="Rectangle 11">
              <a:extLst>
                <a:ext uri="{FF2B5EF4-FFF2-40B4-BE49-F238E27FC236}">
                  <a16:creationId xmlns:a16="http://schemas.microsoft.com/office/drawing/2014/main" xmlns="" id="{7FDD1805-8D9F-C94D-B318-66B9C4359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216" y="5659421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5" name="Line 15">
              <a:extLst>
                <a:ext uri="{FF2B5EF4-FFF2-40B4-BE49-F238E27FC236}">
                  <a16:creationId xmlns:a16="http://schemas.microsoft.com/office/drawing/2014/main" xmlns="" id="{8CBDC654-6853-FA4A-AB75-F3E1D1DF5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9416" y="5735621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xmlns="" id="{B2ED9703-27D7-014D-AB49-74AE6A9ABA64}"/>
              </a:ext>
            </a:extLst>
          </p:cNvPr>
          <p:cNvGrpSpPr/>
          <p:nvPr/>
        </p:nvGrpSpPr>
        <p:grpSpPr>
          <a:xfrm>
            <a:off x="4645066" y="5479115"/>
            <a:ext cx="3940459" cy="1262839"/>
            <a:chOff x="4645066" y="5479115"/>
            <a:chExt cx="3940459" cy="1262839"/>
          </a:xfrm>
        </p:grpSpPr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xmlns="" id="{9729EEF5-5C1D-814D-A129-C99C2A401C73}"/>
                </a:ext>
              </a:extLst>
            </p:cNvPr>
            <p:cNvSpPr txBox="1"/>
            <p:nvPr/>
          </p:nvSpPr>
          <p:spPr>
            <a:xfrm>
              <a:off x="4645066" y="6168204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head</a:t>
              </a:r>
            </a:p>
          </p:txBody>
        </p:sp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xmlns="" id="{C1047EEE-6618-5A48-AB63-154F17AB40E8}"/>
                </a:ext>
              </a:extLst>
            </p:cNvPr>
            <p:cNvGrpSpPr/>
            <p:nvPr/>
          </p:nvGrpSpPr>
          <p:grpSpPr>
            <a:xfrm>
              <a:off x="4845902" y="5479115"/>
              <a:ext cx="3739623" cy="1262839"/>
              <a:chOff x="4845902" y="5479115"/>
              <a:chExt cx="3739623" cy="1262839"/>
            </a:xfrm>
          </p:grpSpPr>
          <p:sp>
            <p:nvSpPr>
              <p:cNvPr id="91" name="Rectangle 4">
                <a:extLst>
                  <a:ext uri="{FF2B5EF4-FFF2-40B4-BE49-F238E27FC236}">
                    <a16:creationId xmlns:a16="http://schemas.microsoft.com/office/drawing/2014/main" xmlns="" id="{19ECE87D-EF1E-3A40-98ED-26882F1D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4941" y="6391930"/>
                <a:ext cx="8382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dirty="0"/>
                  <a:t>    </a:t>
                </a:r>
                <a:r>
                  <a:rPr lang="it-IT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93" name="Rectangle 8">
                <a:extLst>
                  <a:ext uri="{FF2B5EF4-FFF2-40B4-BE49-F238E27FC236}">
                    <a16:creationId xmlns:a16="http://schemas.microsoft.com/office/drawing/2014/main" xmlns="" id="{74A9ACBA-A5CA-1840-88E5-3A0E7E512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3141" y="6391930"/>
                <a:ext cx="304800" cy="3048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6" name="Rectangle 8">
                <a:extLst>
                  <a:ext uri="{FF2B5EF4-FFF2-40B4-BE49-F238E27FC236}">
                    <a16:creationId xmlns:a16="http://schemas.microsoft.com/office/drawing/2014/main" xmlns="" id="{25968B08-F810-154E-83B4-47E232611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063" y="5880897"/>
                <a:ext cx="279105" cy="2949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xmlns="" id="{BCA8CEDB-15EF-2441-828A-A4F271CB7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5902" y="5479115"/>
                <a:ext cx="249381" cy="3636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8" name="Figura a mano libera 97">
                <a:extLst>
                  <a:ext uri="{FF2B5EF4-FFF2-40B4-BE49-F238E27FC236}">
                    <a16:creationId xmlns:a16="http://schemas.microsoft.com/office/drawing/2014/main" xmlns="" id="{A56608AD-4D0C-A741-8777-2A06999AA8C8}"/>
                  </a:ext>
                </a:extLst>
              </p:cNvPr>
              <p:cNvSpPr/>
              <p:nvPr/>
            </p:nvSpPr>
            <p:spPr>
              <a:xfrm>
                <a:off x="5194359" y="6113245"/>
                <a:ext cx="607506" cy="457200"/>
              </a:xfrm>
              <a:custGeom>
                <a:avLst/>
                <a:gdLst>
                  <a:gd name="connsiteX0" fmla="*/ 53325 w 607506"/>
                  <a:gd name="connsiteY0" fmla="*/ 0 h 457200"/>
                  <a:gd name="connsiteX1" fmla="*/ 53325 w 607506"/>
                  <a:gd name="connsiteY1" fmla="*/ 374073 h 457200"/>
                  <a:gd name="connsiteX2" fmla="*/ 607506 w 607506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7506" h="457200">
                    <a:moveTo>
                      <a:pt x="53325" y="0"/>
                    </a:moveTo>
                    <a:cubicBezTo>
                      <a:pt x="7143" y="148936"/>
                      <a:pt x="-39038" y="297873"/>
                      <a:pt x="53325" y="374073"/>
                    </a:cubicBezTo>
                    <a:cubicBezTo>
                      <a:pt x="145688" y="450273"/>
                      <a:pt x="607506" y="457200"/>
                      <a:pt x="607506" y="457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 dirty="0">
                  <a:solidFill>
                    <a:schemeClr val="tx1"/>
                  </a:solidFill>
                  <a:latin typeface="Times New Roman" charset="0"/>
                  <a:ea typeface="MS PGothic" charset="-128"/>
                </a:endParaRPr>
              </a:p>
            </p:txBody>
          </p:sp>
          <p:sp>
            <p:nvSpPr>
              <p:cNvPr id="99" name="Rectangle 8">
                <a:extLst>
                  <a:ext uri="{FF2B5EF4-FFF2-40B4-BE49-F238E27FC236}">
                    <a16:creationId xmlns:a16="http://schemas.microsoft.com/office/drawing/2014/main" xmlns="" id="{3BD2AD18-3082-8745-B25A-23EAE5FB9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7233" y="5880897"/>
                <a:ext cx="685801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xmlns="" id="{0560DE97-2111-7E41-BD05-BBA26DCE1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169" y="5880897"/>
                <a:ext cx="288732" cy="2949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xmlns="" id="{CB59F883-407F-124B-916D-056B79123BDD}"/>
                  </a:ext>
                </a:extLst>
              </p:cNvPr>
              <p:cNvSpPr txBox="1"/>
              <p:nvPr/>
            </p:nvSpPr>
            <p:spPr>
              <a:xfrm>
                <a:off x="5241621" y="5484874"/>
                <a:ext cx="449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err="1"/>
                  <a:t>tail</a:t>
                </a:r>
                <a:endParaRPr lang="it-IT" sz="1600" dirty="0"/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xmlns="" id="{5D3087C4-DCF7-4C46-BF74-6BB171FB1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5541" y="6561463"/>
                <a:ext cx="576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 dirty="0"/>
              </a:p>
            </p:txBody>
          </p:sp>
          <p:sp>
            <p:nvSpPr>
              <p:cNvPr id="105" name="Rectangle 4">
                <a:extLst>
                  <a:ext uri="{FF2B5EF4-FFF2-40B4-BE49-F238E27FC236}">
                    <a16:creationId xmlns:a16="http://schemas.microsoft.com/office/drawing/2014/main" xmlns="" id="{4C443B8F-0AAB-BC48-8F5B-A60C8D72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525" y="6437154"/>
                <a:ext cx="8382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dirty="0"/>
                  <a:t>   </a:t>
                </a:r>
                <a:r>
                  <a:rPr lang="it-IT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xmlns="" id="{AEC0D8D2-FB4F-B644-912A-ED4C89B25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0725" y="6437154"/>
                <a:ext cx="304800" cy="3048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107" name="Line 12">
            <a:extLst>
              <a:ext uri="{FF2B5EF4-FFF2-40B4-BE49-F238E27FC236}">
                <a16:creationId xmlns:a16="http://schemas.microsoft.com/office/drawing/2014/main" xmlns="" id="{288549B6-33AE-AB46-A262-FB622DD59D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0674" y="5964220"/>
            <a:ext cx="50191" cy="625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109" name="Freccia destra 108">
            <a:extLst>
              <a:ext uri="{FF2B5EF4-FFF2-40B4-BE49-F238E27FC236}">
                <a16:creationId xmlns:a16="http://schemas.microsoft.com/office/drawing/2014/main" xmlns="" id="{A8601389-63D7-D64F-8C33-7A3FA96FB7F3}"/>
              </a:ext>
            </a:extLst>
          </p:cNvPr>
          <p:cNvSpPr/>
          <p:nvPr/>
        </p:nvSpPr>
        <p:spPr>
          <a:xfrm>
            <a:off x="4022392" y="5832736"/>
            <a:ext cx="766492" cy="341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8" name="Figura a mano libera 107">
            <a:extLst>
              <a:ext uri="{FF2B5EF4-FFF2-40B4-BE49-F238E27FC236}">
                <a16:creationId xmlns:a16="http://schemas.microsoft.com/office/drawing/2014/main" xmlns="" id="{37506781-6551-6145-9F0B-A18F8C84690E}"/>
              </a:ext>
            </a:extLst>
          </p:cNvPr>
          <p:cNvSpPr/>
          <p:nvPr/>
        </p:nvSpPr>
        <p:spPr>
          <a:xfrm>
            <a:off x="5762431" y="3237206"/>
            <a:ext cx="1446646" cy="802386"/>
          </a:xfrm>
          <a:custGeom>
            <a:avLst/>
            <a:gdLst>
              <a:gd name="connsiteX0" fmla="*/ 0 w 1446646"/>
              <a:gd name="connsiteY0" fmla="*/ 339399 h 802386"/>
              <a:gd name="connsiteX1" fmla="*/ 648183 w 1446646"/>
              <a:gd name="connsiteY1" fmla="*/ 3733 h 802386"/>
              <a:gd name="connsiteX2" fmla="*/ 1388962 w 1446646"/>
              <a:gd name="connsiteY2" fmla="*/ 200502 h 802386"/>
              <a:gd name="connsiteX3" fmla="*/ 1342664 w 1446646"/>
              <a:gd name="connsiteY3" fmla="*/ 802386 h 80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646" h="802386">
                <a:moveTo>
                  <a:pt x="0" y="339399"/>
                </a:moveTo>
                <a:cubicBezTo>
                  <a:pt x="208344" y="183140"/>
                  <a:pt x="416689" y="26882"/>
                  <a:pt x="648183" y="3733"/>
                </a:cubicBezTo>
                <a:cubicBezTo>
                  <a:pt x="879677" y="-19417"/>
                  <a:pt x="1273215" y="67393"/>
                  <a:pt x="1388962" y="200502"/>
                </a:cubicBezTo>
                <a:cubicBezTo>
                  <a:pt x="1504709" y="333611"/>
                  <a:pt x="1423686" y="567998"/>
                  <a:pt x="1342664" y="8023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sp>
        <p:nvSpPr>
          <p:cNvPr id="110" name="Figura a mano libera 109">
            <a:extLst>
              <a:ext uri="{FF2B5EF4-FFF2-40B4-BE49-F238E27FC236}">
                <a16:creationId xmlns:a16="http://schemas.microsoft.com/office/drawing/2014/main" xmlns="" id="{0FFBED3A-FE60-E541-81E8-1BCA5CC27FB1}"/>
              </a:ext>
            </a:extLst>
          </p:cNvPr>
          <p:cNvSpPr/>
          <p:nvPr/>
        </p:nvSpPr>
        <p:spPr>
          <a:xfrm>
            <a:off x="5521124" y="5602099"/>
            <a:ext cx="2187615" cy="370438"/>
          </a:xfrm>
          <a:custGeom>
            <a:avLst/>
            <a:gdLst>
              <a:gd name="connsiteX0" fmla="*/ 0 w 2187615"/>
              <a:gd name="connsiteY0" fmla="*/ 370438 h 370438"/>
              <a:gd name="connsiteX1" fmla="*/ 231494 w 2187615"/>
              <a:gd name="connsiteY1" fmla="*/ 115795 h 370438"/>
              <a:gd name="connsiteX2" fmla="*/ 1111170 w 2187615"/>
              <a:gd name="connsiteY2" fmla="*/ 48 h 370438"/>
              <a:gd name="connsiteX3" fmla="*/ 2187615 w 2187615"/>
              <a:gd name="connsiteY3" fmla="*/ 127369 h 37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615" h="370438">
                <a:moveTo>
                  <a:pt x="0" y="370438"/>
                </a:moveTo>
                <a:cubicBezTo>
                  <a:pt x="23149" y="273982"/>
                  <a:pt x="46299" y="177527"/>
                  <a:pt x="231494" y="115795"/>
                </a:cubicBezTo>
                <a:cubicBezTo>
                  <a:pt x="416689" y="54063"/>
                  <a:pt x="785150" y="-1881"/>
                  <a:pt x="1111170" y="48"/>
                </a:cubicBezTo>
                <a:cubicBezTo>
                  <a:pt x="1437190" y="1977"/>
                  <a:pt x="1812402" y="64673"/>
                  <a:pt x="2187615" y="1273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17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4" grpId="0" animBg="1"/>
      <p:bldP spid="107" grpId="0" animBg="1"/>
      <p:bldP spid="109" grpId="0" animBg="1"/>
      <p:bldP spid="108" grpId="0" animBg="1"/>
      <p:bldP spid="1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734252" y="923027"/>
            <a:ext cx="8114780" cy="581698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enqueue</a:t>
            </a:r>
            <a:r>
              <a:rPr lang="it-IT" altLang="it-IT" sz="2000" b="1" dirty="0">
                <a:latin typeface="Arial" charset="0"/>
              </a:rPr>
              <a:t>(item val, 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==NULL)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 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-1;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*nuovo;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nuovo = </a:t>
            </a:r>
            <a:r>
              <a:rPr lang="it-IT" altLang="it-IT" sz="2000" b="1" dirty="0" err="1">
                <a:latin typeface="Arial" charset="0"/>
              </a:rPr>
              <a:t>malloc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(nuovo == NULL)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nuovo-&gt;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 = val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nuovo-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=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-&gt;head==NULL)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 = nuovo;     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 caso coda vuota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tail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= nuovo;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 caso coda non vuota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tail</a:t>
            </a:r>
            <a:r>
              <a:rPr lang="it-IT" altLang="it-IT" sz="2000" b="1" dirty="0">
                <a:latin typeface="Arial" charset="0"/>
              </a:rPr>
              <a:t> = nuovo;            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</a:t>
            </a:r>
            <a:r>
              <a:rPr lang="it-IT" altLang="it-IT" sz="2000" b="1" dirty="0" err="1">
                <a:solidFill>
                  <a:srgbClr val="0070C0"/>
                </a:solidFill>
                <a:latin typeface="Arial" charset="0"/>
              </a:rPr>
              <a:t>tail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 punta al nuovo nodo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)++;               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incrementare il numero di elementi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1;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57386"/>
            <a:ext cx="8418513" cy="51899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queue.c</a:t>
            </a: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collegata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39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005935"/>
          </a:xfrm>
        </p:spPr>
        <p:txBody>
          <a:bodyPr/>
          <a:lstStyle/>
          <a:p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Rimuovere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elemento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da coda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24307"/>
            <a:ext cx="8229600" cy="33939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Bisogna prima salvare il puntatore al nodo da eliminare (quello puntato da head)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Head dovrà quindi puntare al successivo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A questo punto si può </a:t>
            </a:r>
            <a:r>
              <a:rPr lang="it-IT" sz="2400" dirty="0" err="1"/>
              <a:t>deallocare</a:t>
            </a:r>
            <a:r>
              <a:rPr lang="it-IT" sz="2400" dirty="0"/>
              <a:t> la memoria del nodo da rimuovere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Se la coda aveva un solo elemento, ora è vuota, per cui bisogna porre anche il puntatore </a:t>
            </a:r>
            <a:r>
              <a:rPr lang="it-IT" sz="2400" dirty="0" err="1"/>
              <a:t>tail</a:t>
            </a:r>
            <a:r>
              <a:rPr lang="it-IT" sz="2400" dirty="0"/>
              <a:t> a NULL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3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630076" y="960700"/>
            <a:ext cx="8050933" cy="5762171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item </a:t>
            </a:r>
            <a:r>
              <a:rPr lang="it-IT" altLang="it-IT" sz="2000" b="1" dirty="0" err="1">
                <a:latin typeface="Arial" charset="0"/>
              </a:rPr>
              <a:t>dequeue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==NULL)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 == 0)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NULLITEM;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 coda vuota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item </a:t>
            </a:r>
            <a:r>
              <a:rPr lang="it-IT" altLang="it-IT" sz="2000" b="1" dirty="0" err="1">
                <a:latin typeface="Arial" charset="0"/>
              </a:rPr>
              <a:t>result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-&gt;head-&gt;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;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 item da restituire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temp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-&gt;head;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 nodo da rimuovere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 =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    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</a:t>
            </a:r>
            <a:r>
              <a:rPr lang="it-IT" altLang="it-IT" sz="2000" b="1" dirty="0" err="1">
                <a:solidFill>
                  <a:srgbClr val="0070C0"/>
                </a:solidFill>
                <a:latin typeface="Arial" charset="0"/>
              </a:rPr>
              <a:t>q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-&gt;head avanza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free(</a:t>
            </a:r>
            <a:r>
              <a:rPr lang="it-IT" altLang="it-IT" sz="2000" b="1" dirty="0" err="1">
                <a:latin typeface="Arial" charset="0"/>
              </a:rPr>
              <a:t>temp</a:t>
            </a:r>
            <a:r>
              <a:rPr lang="it-IT" altLang="it-IT" sz="2000" b="1" dirty="0">
                <a:latin typeface="Arial" charset="0"/>
              </a:rPr>
              <a:t>);             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liberiamo memoria nodo da rimuovere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-&gt;head==NULL)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se la coda conteneva un solo elemento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tail</a:t>
            </a:r>
            <a:r>
              <a:rPr lang="it-IT" altLang="it-IT" sz="2000" b="1" dirty="0">
                <a:latin typeface="Arial" charset="0"/>
              </a:rPr>
              <a:t>=NULL;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)--;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result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74638"/>
            <a:ext cx="8418513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queue.c</a:t>
            </a: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collegata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1737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3150" y="1461086"/>
            <a:ext cx="8682037" cy="35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>
                <a:solidFill>
                  <a:schemeClr val="tx2"/>
                </a:solidFill>
              </a:rPr>
              <a:t>ADT </a:t>
            </a:r>
            <a:r>
              <a:rPr lang="it-IT" altLang="it-IT" sz="5400" b="1" i="1" dirty="0">
                <a:solidFill>
                  <a:schemeClr val="tx2"/>
                </a:solidFill>
              </a:rPr>
              <a:t>QUEUE (CODA)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5400" b="1" i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>
                <a:solidFill>
                  <a:schemeClr val="tx2"/>
                </a:solidFill>
              </a:rPr>
              <a:t>Altre implementazioni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0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>
            <a:extLst>
              <a:ext uri="{FF2B5EF4-FFF2-40B4-BE49-F238E27FC236}">
                <a16:creationId xmlns:a16="http://schemas.microsoft.com/office/drawing/2014/main" xmlns="" id="{324DAB01-EDC3-2F42-8B22-85870F4F760E}"/>
              </a:ext>
            </a:extLst>
          </p:cNvPr>
          <p:cNvGrpSpPr>
            <a:grpSpLocks/>
          </p:cNvGrpSpPr>
          <p:nvPr/>
        </p:nvGrpSpPr>
        <p:grpSpPr bwMode="auto">
          <a:xfrm>
            <a:off x="1507253" y="5041325"/>
            <a:ext cx="6081712" cy="463550"/>
            <a:chOff x="905" y="1501"/>
            <a:chExt cx="3831" cy="292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FC4E9514-B79F-404F-AEA7-86CFE058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0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7422EED1-6435-CA4A-AB08-968C2F20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1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xmlns="" id="{82058F02-B7B7-3B4E-9506-AE31B6EB8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2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xmlns="" id="{BCF52C2F-8D3C-3D47-A26D-F92BE929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3</a:t>
              </a: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xmlns="" id="{7265A4CB-403B-4F44-8EFD-9E1477D5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4</a:t>
              </a: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xmlns="" id="{0F2200D1-0BEC-174A-A6CC-A5021293E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5</a:t>
              </a: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xmlns="" id="{0256F438-B43E-D647-973E-217190812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6</a:t>
              </a:r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xmlns="" id="{0D557569-60C4-2247-A8B3-AF784A9E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7</a:t>
              </a:r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xmlns="" id="{AF773273-8A7D-C94E-8495-37708225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8</a:t>
              </a:r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xmlns="" id="{B4F963DF-AFF9-AB4F-9B97-1DE7A063C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9</a:t>
              </a:r>
            </a:p>
          </p:txBody>
        </p:sp>
      </p:grpSp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325562"/>
          </a:xfrm>
        </p:spPr>
        <p:txBody>
          <a:bodyPr/>
          <a:lstStyle/>
          <a:p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Implementazione semplice di </a:t>
            </a:r>
            <a:r>
              <a:rPr lang="it-IT" altLang="it-IT" b="1" dirty="0" err="1">
                <a:solidFill>
                  <a:srgbClr val="0070C0"/>
                </a:solidFill>
                <a:ea typeface="MS PGothic" charset="-128"/>
              </a:rPr>
              <a:t>queue</a:t>
            </a:r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 con array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9215" y="1616158"/>
            <a:ext cx="8613055" cy="33614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La coda è implementata come un puntatore ad una </a:t>
            </a:r>
            <a:r>
              <a:rPr lang="it-IT" sz="2800" dirty="0" err="1">
                <a:solidFill>
                  <a:srgbClr val="FF0000"/>
                </a:solidFill>
              </a:rPr>
              <a:t>struct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c_queue</a:t>
            </a:r>
            <a:r>
              <a:rPr lang="it-IT" sz="2800" dirty="0"/>
              <a:t> che contiene due elementi: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ea typeface="MS PGothic" charset="-128"/>
              </a:rPr>
              <a:t>Un array di </a:t>
            </a:r>
            <a:r>
              <a:rPr lang="it-IT" altLang="it-IT" sz="2400" dirty="0">
                <a:solidFill>
                  <a:srgbClr val="FF0000"/>
                </a:solidFill>
                <a:ea typeface="MS PGothic" charset="-128"/>
              </a:rPr>
              <a:t>MAXQUEUE</a:t>
            </a:r>
            <a:r>
              <a:rPr lang="it-IT" altLang="it-IT" sz="2400" dirty="0">
                <a:ea typeface="MS PGothic" charset="-128"/>
              </a:rPr>
              <a:t> elementi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ea typeface="MS PGothic" charset="-128"/>
              </a:rPr>
              <a:t>Un intero che indica la posizione </a:t>
            </a:r>
            <a:r>
              <a:rPr lang="it-IT" altLang="it-IT" sz="2400" i="1" dirty="0">
                <a:solidFill>
                  <a:srgbClr val="FF0000"/>
                </a:solidFill>
                <a:ea typeface="MS PGothic" charset="-128"/>
              </a:rPr>
              <a:t>head</a:t>
            </a:r>
            <a:r>
              <a:rPr lang="it-IT" altLang="it-IT" sz="2400" dirty="0">
                <a:ea typeface="MS PGothic" charset="-128"/>
              </a:rPr>
              <a:t> della coda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ea typeface="MS PGothic" charset="-128"/>
              </a:rPr>
              <a:t>Un intero che indica la posizione </a:t>
            </a:r>
            <a:r>
              <a:rPr lang="it-IT" altLang="it-IT" sz="2400" i="1" dirty="0" err="1">
                <a:solidFill>
                  <a:srgbClr val="FF0000"/>
                </a:solidFill>
                <a:ea typeface="MS PGothic" charset="-128"/>
              </a:rPr>
              <a:t>tail</a:t>
            </a:r>
            <a:r>
              <a:rPr lang="it-IT" altLang="it-IT" sz="2400" dirty="0">
                <a:ea typeface="MS PGothic" charset="-128"/>
              </a:rPr>
              <a:t> della coda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it-IT" sz="2800" dirty="0">
                <a:ea typeface="MS PGothic" charset="-128"/>
              </a:rPr>
              <a:t>Quando la coda si riempie, non è possibile eseguire l’operazione </a:t>
            </a:r>
            <a:r>
              <a:rPr lang="it-IT" altLang="it-IT" sz="2800" dirty="0" err="1">
                <a:ea typeface="MS PGothic" charset="-128"/>
              </a:rPr>
              <a:t>enqueue</a:t>
            </a:r>
            <a:r>
              <a:rPr lang="it-IT" altLang="it-IT" sz="2800" dirty="0">
                <a:ea typeface="MS PGothic" charset="-128"/>
              </a:rPr>
              <a:t> …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949B47E0-F233-2B49-94C3-2D49CFD4DC17}"/>
              </a:ext>
            </a:extLst>
          </p:cNvPr>
          <p:cNvGrpSpPr>
            <a:grpSpLocks/>
          </p:cNvGrpSpPr>
          <p:nvPr/>
        </p:nvGrpSpPr>
        <p:grpSpPr bwMode="auto">
          <a:xfrm>
            <a:off x="1500109" y="5495206"/>
            <a:ext cx="6081712" cy="463550"/>
            <a:chOff x="905" y="1501"/>
            <a:chExt cx="3831" cy="29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5EAF6044-25DA-EC4C-AF11-6E3ADB3E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4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3A856E9C-114D-BA42-A601-1246EC2FE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6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2800C6A9-793A-4F42-8598-562E747F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7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29CEA174-CAF6-884B-BBDF-7A047B37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24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xmlns="" id="{C51C4F8D-857A-194C-9936-BE308FC83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20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8AD8E07B-88D0-4344-95A9-006D095B3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17CD8411-AB29-DA47-AA84-32D8B7A5E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xmlns="" id="{61E745A7-58E6-584E-BA5B-7C3293681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xmlns="" id="{E3E666BB-9051-3241-9366-ED8E3C8A6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xmlns="" id="{496ACDE8-CBA7-B141-8040-7B8C0CED0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B30E8FB-1718-C849-B0A4-9A21631BF7F0}"/>
              </a:ext>
            </a:extLst>
          </p:cNvPr>
          <p:cNvSpPr/>
          <p:nvPr/>
        </p:nvSpPr>
        <p:spPr>
          <a:xfrm>
            <a:off x="1284643" y="6306435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>
                <a:solidFill>
                  <a:schemeClr val="tx2"/>
                </a:solidFill>
                <a:latin typeface="+mn-lt"/>
              </a:rPr>
              <a:t>head = 0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xmlns="" id="{146C6ABE-BE52-7947-8507-82D9F5C4E247}"/>
              </a:ext>
            </a:extLst>
          </p:cNvPr>
          <p:cNvCxnSpPr>
            <a:cxnSpLocks/>
          </p:cNvCxnSpPr>
          <p:nvPr/>
        </p:nvCxnSpPr>
        <p:spPr>
          <a:xfrm flipV="1">
            <a:off x="1797765" y="6005056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xmlns="" id="{B064CAB3-29F0-B34D-AB6A-1CBC16B5025A}"/>
              </a:ext>
            </a:extLst>
          </p:cNvPr>
          <p:cNvSpPr/>
          <p:nvPr/>
        </p:nvSpPr>
        <p:spPr>
          <a:xfrm>
            <a:off x="4337455" y="6306435"/>
            <a:ext cx="82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 err="1">
                <a:solidFill>
                  <a:schemeClr val="tx2"/>
                </a:solidFill>
                <a:latin typeface="+mn-lt"/>
              </a:rPr>
              <a:t>tail</a:t>
            </a:r>
            <a:r>
              <a:rPr lang="it-IT" altLang="it-IT" sz="1800" b="1" dirty="0">
                <a:solidFill>
                  <a:schemeClr val="tx2"/>
                </a:solidFill>
                <a:latin typeface="+mn-lt"/>
              </a:rPr>
              <a:t> = </a:t>
            </a:r>
            <a:r>
              <a:rPr lang="it-IT" altLang="it-IT" sz="1800" b="1" dirty="0" smtClean="0">
                <a:solidFill>
                  <a:schemeClr val="tx2"/>
                </a:solidFill>
                <a:latin typeface="+mn-lt"/>
              </a:rPr>
              <a:t>5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xmlns="" id="{0179F04D-7364-3042-818C-BFDB0E953E36}"/>
              </a:ext>
            </a:extLst>
          </p:cNvPr>
          <p:cNvCxnSpPr>
            <a:cxnSpLocks/>
          </p:cNvCxnSpPr>
          <p:nvPr/>
        </p:nvCxnSpPr>
        <p:spPr>
          <a:xfrm flipV="1">
            <a:off x="4850577" y="6005056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ccia sinistra 32">
            <a:extLst>
              <a:ext uri="{FF2B5EF4-FFF2-40B4-BE49-F238E27FC236}">
                <a16:creationId xmlns:a16="http://schemas.microsoft.com/office/drawing/2014/main" xmlns="" id="{539C1BB5-846D-6B44-979E-D08AD9BC390B}"/>
              </a:ext>
            </a:extLst>
          </p:cNvPr>
          <p:cNvSpPr/>
          <p:nvPr/>
        </p:nvSpPr>
        <p:spPr>
          <a:xfrm>
            <a:off x="7712998" y="5617885"/>
            <a:ext cx="500033" cy="21819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2FA3A5A2-6EED-4D4C-B538-076F0CA4C2FC}"/>
              </a:ext>
            </a:extLst>
          </p:cNvPr>
          <p:cNvSpPr/>
          <p:nvPr/>
        </p:nvSpPr>
        <p:spPr>
          <a:xfrm>
            <a:off x="8260513" y="555418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>
                <a:latin typeface="+mn-lt"/>
              </a:rPr>
              <a:t>in</a:t>
            </a:r>
            <a:endParaRPr lang="it-IT" sz="1800" b="1" dirty="0">
              <a:latin typeface="+mn-lt"/>
            </a:endParaRPr>
          </a:p>
        </p:txBody>
      </p:sp>
      <p:sp>
        <p:nvSpPr>
          <p:cNvPr id="36" name="Freccia sinistra 35">
            <a:extLst>
              <a:ext uri="{FF2B5EF4-FFF2-40B4-BE49-F238E27FC236}">
                <a16:creationId xmlns:a16="http://schemas.microsoft.com/office/drawing/2014/main" xmlns="" id="{4FCBCB8C-5D92-6440-AA36-A7D733FBCDBC}"/>
              </a:ext>
            </a:extLst>
          </p:cNvPr>
          <p:cNvSpPr/>
          <p:nvPr/>
        </p:nvSpPr>
        <p:spPr>
          <a:xfrm>
            <a:off x="868899" y="5629753"/>
            <a:ext cx="500033" cy="21819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48440706-D67F-0D48-BA74-6CFCFEB08198}"/>
              </a:ext>
            </a:extLst>
          </p:cNvPr>
          <p:cNvSpPr/>
          <p:nvPr/>
        </p:nvSpPr>
        <p:spPr>
          <a:xfrm>
            <a:off x="370228" y="554231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>
                <a:latin typeface="+mn-lt"/>
              </a:rPr>
              <a:t>out</a:t>
            </a:r>
            <a:endParaRPr lang="it-IT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0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737590"/>
          </a:xfrm>
        </p:spPr>
        <p:txBody>
          <a:bodyPr/>
          <a:lstStyle/>
          <a:p>
            <a:r>
              <a:rPr lang="it-IT" altLang="it-IT" b="1" dirty="0" err="1">
                <a:solidFill>
                  <a:srgbClr val="0070C0"/>
                </a:solidFill>
                <a:ea typeface="MS PGothic" charset="-128"/>
              </a:rPr>
              <a:t>queue</a:t>
            </a:r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 rappresentata con array</a:t>
            </a:r>
            <a:endParaRPr lang="it-IT" altLang="it-IT" dirty="0">
              <a:ea typeface="MS PGothic" charset="-128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DCE286C0-76C7-5543-B94E-AC4CFEE8B33E}"/>
              </a:ext>
            </a:extLst>
          </p:cNvPr>
          <p:cNvGrpSpPr>
            <a:grpSpLocks/>
          </p:cNvGrpSpPr>
          <p:nvPr/>
        </p:nvGrpSpPr>
        <p:grpSpPr bwMode="auto">
          <a:xfrm>
            <a:off x="2305906" y="1758312"/>
            <a:ext cx="6081712" cy="463550"/>
            <a:chOff x="905" y="1501"/>
            <a:chExt cx="3831" cy="292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E1B0DFBF-2AC5-1141-93EF-AACE3A968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0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A3E875ED-F8C3-0F49-B2C0-D3545CE1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1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xmlns="" id="{4BEA779A-A5CA-A742-8516-2BAF3124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2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xmlns="" id="{1FD43E98-B1A5-804C-9F5B-C1ED85BF4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3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xmlns="" id="{CDE502B3-E28A-3749-A448-E7A3CA74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4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xmlns="" id="{AED551FA-0418-1E42-8FC7-16CC7C3A3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5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xmlns="" id="{57FCBBB4-1B0A-D14C-8374-E75545728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6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xmlns="" id="{11D050ED-12DE-D547-9CB0-F39EDFA1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7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xmlns="" id="{E1FA8F0F-D2B9-BF45-8D02-821A7828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8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xmlns="" id="{D3564EE8-3CC6-AE4E-9133-53247E6B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9</a:t>
              </a:r>
            </a:p>
          </p:txBody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xmlns="" id="{3D037005-BA7E-7D43-B14D-03025B9E65B3}"/>
              </a:ext>
            </a:extLst>
          </p:cNvPr>
          <p:cNvGrpSpPr>
            <a:grpSpLocks/>
          </p:cNvGrpSpPr>
          <p:nvPr/>
        </p:nvGrpSpPr>
        <p:grpSpPr bwMode="auto">
          <a:xfrm>
            <a:off x="2298762" y="2212193"/>
            <a:ext cx="6081712" cy="463550"/>
            <a:chOff x="905" y="1501"/>
            <a:chExt cx="3831" cy="292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xmlns="" id="{107FADAC-DA96-6946-AAC7-E898DE4F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4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365CC647-FA17-FC44-BC6C-E157FA77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6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xmlns="" id="{F6107C1D-8743-9E4D-BB4D-FE0B33441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7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xmlns="" id="{525A6FCC-8A05-F84B-B6BC-4B501455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24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xmlns="" id="{DC1124A4-F140-D145-8DAB-8EA1E9853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20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xmlns="" id="{76F9073F-18AB-F840-AA40-69481F21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xmlns="" id="{20801C9E-9DB4-B648-81C9-3DAE8B54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xmlns="" id="{DE41D1CC-3DAB-A443-AD6B-38C04DE69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xmlns="" id="{0CDE0C22-BC54-C942-8330-D937720A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xmlns="" id="{58C37937-3F44-B04B-9D5C-75A415AC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CD3A6994-9620-A94B-A269-D7C654162560}"/>
              </a:ext>
            </a:extLst>
          </p:cNvPr>
          <p:cNvSpPr/>
          <p:nvPr/>
        </p:nvSpPr>
        <p:spPr>
          <a:xfrm>
            <a:off x="2256919" y="3023422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>
                <a:solidFill>
                  <a:schemeClr val="tx2"/>
                </a:solidFill>
                <a:latin typeface="+mn-lt"/>
              </a:rPr>
              <a:t>head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xmlns="" id="{4E1A485F-A684-AD48-A00C-B5A165046AC3}"/>
              </a:ext>
            </a:extLst>
          </p:cNvPr>
          <p:cNvCxnSpPr>
            <a:cxnSpLocks/>
          </p:cNvCxnSpPr>
          <p:nvPr/>
        </p:nvCxnSpPr>
        <p:spPr>
          <a:xfrm flipV="1">
            <a:off x="2596418" y="2722043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xmlns="" id="{6F922A08-86F2-0049-A59B-881B596B4D4D}"/>
              </a:ext>
            </a:extLst>
          </p:cNvPr>
          <p:cNvSpPr/>
          <p:nvPr/>
        </p:nvSpPr>
        <p:spPr>
          <a:xfrm>
            <a:off x="5379393" y="3023422"/>
            <a:ext cx="48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 err="1">
                <a:solidFill>
                  <a:schemeClr val="tx2"/>
                </a:solidFill>
                <a:latin typeface="+mn-lt"/>
              </a:rPr>
              <a:t>tail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xmlns="" id="{BEDD2DC5-A60F-7947-AF2C-B4A799C7FCA5}"/>
              </a:ext>
            </a:extLst>
          </p:cNvPr>
          <p:cNvCxnSpPr>
            <a:cxnSpLocks/>
          </p:cNvCxnSpPr>
          <p:nvPr/>
        </p:nvCxnSpPr>
        <p:spPr>
          <a:xfrm flipV="1">
            <a:off x="5614723" y="2722043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">
            <a:extLst>
              <a:ext uri="{FF2B5EF4-FFF2-40B4-BE49-F238E27FC236}">
                <a16:creationId xmlns:a16="http://schemas.microsoft.com/office/drawing/2014/main" xmlns="" id="{6E8285FE-C3FF-6846-B9DD-17824B4C41DC}"/>
              </a:ext>
            </a:extLst>
          </p:cNvPr>
          <p:cNvGrpSpPr>
            <a:grpSpLocks/>
          </p:cNvGrpSpPr>
          <p:nvPr/>
        </p:nvGrpSpPr>
        <p:grpSpPr bwMode="auto">
          <a:xfrm>
            <a:off x="2329458" y="4103538"/>
            <a:ext cx="6081712" cy="463550"/>
            <a:chOff x="905" y="1501"/>
            <a:chExt cx="3831" cy="292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xmlns="" id="{89B03362-A259-B643-893E-FA0ED2C6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xmlns="" id="{C2DCAFBA-13C1-CD43-BD89-C3E78B80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1</a:t>
              </a: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xmlns="" id="{71CC245A-F855-F144-BD33-B0C41E9C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2</a:t>
              </a:r>
            </a:p>
          </p:txBody>
        </p: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xmlns="" id="{DB411529-5F3A-4B49-8CA3-B9446630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3</a:t>
              </a:r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xmlns="" id="{B25B93A5-FAD4-424C-9236-467ADBD2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4</a:t>
              </a: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xmlns="" id="{E4017DC5-9970-8A41-9C4C-8ECE6BE7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5</a:t>
              </a:r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xmlns="" id="{B03A08AF-0A63-2A41-BB3A-05D28487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6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xmlns="" id="{34C8F99C-0778-7442-BC4E-B57C5B6B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7</a:t>
              </a:r>
            </a:p>
          </p:txBody>
        </p:sp>
        <p:sp>
          <p:nvSpPr>
            <p:cNvPr id="42" name="Rectangle 12">
              <a:extLst>
                <a:ext uri="{FF2B5EF4-FFF2-40B4-BE49-F238E27FC236}">
                  <a16:creationId xmlns:a16="http://schemas.microsoft.com/office/drawing/2014/main" xmlns="" id="{A8C58539-1CDF-7440-9AE4-1AAFD91A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8</a:t>
              </a:r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xmlns="" id="{6EAC3198-25C1-754E-8DCD-EAD8D116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9</a:t>
              </a:r>
            </a:p>
          </p:txBody>
        </p:sp>
      </p:grpSp>
      <p:grpSp>
        <p:nvGrpSpPr>
          <p:cNvPr id="44" name="Group 3">
            <a:extLst>
              <a:ext uri="{FF2B5EF4-FFF2-40B4-BE49-F238E27FC236}">
                <a16:creationId xmlns:a16="http://schemas.microsoft.com/office/drawing/2014/main" xmlns="" id="{2E9B97E0-A973-A742-BF54-34EAFB0AB85C}"/>
              </a:ext>
            </a:extLst>
          </p:cNvPr>
          <p:cNvGrpSpPr>
            <a:grpSpLocks/>
          </p:cNvGrpSpPr>
          <p:nvPr/>
        </p:nvGrpSpPr>
        <p:grpSpPr bwMode="auto">
          <a:xfrm>
            <a:off x="2322314" y="4557419"/>
            <a:ext cx="6081712" cy="463550"/>
            <a:chOff x="905" y="1501"/>
            <a:chExt cx="3831" cy="292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xmlns="" id="{4534FA61-709B-BE44-BA2E-580A2ED01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E2D5D42A-1D0E-164F-9162-5DCB2DCF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xmlns="" id="{D7D95772-9CF8-9C4E-B67A-5ACBA2A1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xmlns="" id="{C0B299AB-0CA9-1B41-88E7-087B985E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>
                  <a:solidFill>
                    <a:srgbClr val="FF0000"/>
                  </a:solidFill>
                  <a:latin typeface="+mn-lt"/>
                  <a:ea typeface="MS PGothic" charset="-128"/>
                </a:rPr>
                <a:t>24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xmlns="" id="{FEB6D3C7-D04E-8545-BFEC-B34FA53A4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20</a:t>
              </a: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xmlns="" id="{644354CB-4F50-5B47-AFB3-E772CF2B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xmlns="" id="{4C90DEB1-E1F5-1946-96A6-B420D2C1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xmlns="" id="{4D94564B-1B74-4C43-B83A-B0D39198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xmlns="" id="{28E503F0-DB89-5440-BD1F-139F15813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xmlns="" id="{EC55E15E-9E65-4E44-A56A-7D4B1A211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xmlns="" id="{7CE2DAEF-D5CB-D546-A5F7-3DE499624355}"/>
              </a:ext>
            </a:extLst>
          </p:cNvPr>
          <p:cNvSpPr/>
          <p:nvPr/>
        </p:nvSpPr>
        <p:spPr>
          <a:xfrm>
            <a:off x="4120850" y="538022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>
                <a:solidFill>
                  <a:schemeClr val="tx2"/>
                </a:solidFill>
                <a:latin typeface="+mn-lt"/>
              </a:rPr>
              <a:t>head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xmlns="" id="{6F47528A-F673-1746-A176-6A7EF5FF2036}"/>
              </a:ext>
            </a:extLst>
          </p:cNvPr>
          <p:cNvCxnSpPr>
            <a:cxnSpLocks/>
          </p:cNvCxnSpPr>
          <p:nvPr/>
        </p:nvCxnSpPr>
        <p:spPr>
          <a:xfrm flipV="1">
            <a:off x="4448776" y="5078844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9536AC2E-57C3-8346-88C0-05A976B78CD9}"/>
              </a:ext>
            </a:extLst>
          </p:cNvPr>
          <p:cNvSpPr/>
          <p:nvPr/>
        </p:nvSpPr>
        <p:spPr>
          <a:xfrm>
            <a:off x="5431771" y="5368648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 err="1">
                <a:solidFill>
                  <a:schemeClr val="tx2"/>
                </a:solidFill>
                <a:latin typeface="+mn-lt"/>
              </a:rPr>
              <a:t>tail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xmlns="" id="{75AAE9DC-1018-AD4D-A41B-65AC3AD11777}"/>
              </a:ext>
            </a:extLst>
          </p:cNvPr>
          <p:cNvCxnSpPr>
            <a:cxnSpLocks/>
          </p:cNvCxnSpPr>
          <p:nvPr/>
        </p:nvCxnSpPr>
        <p:spPr>
          <a:xfrm flipV="1">
            <a:off x="5655525" y="5067269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9215" y="862327"/>
            <a:ext cx="8613055" cy="57931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Se l’array viene gestito normalmente, cioè mantenendo head </a:t>
            </a:r>
            <a:r>
              <a:rPr lang="it-IT" sz="2800" dirty="0" smtClean="0"/>
              <a:t>&lt;= </a:t>
            </a:r>
            <a:r>
              <a:rPr lang="it-IT" sz="2800" dirty="0" err="1"/>
              <a:t>tail</a:t>
            </a:r>
            <a:r>
              <a:rPr lang="it-IT" sz="2800" dirty="0"/>
              <a:t>, ci sono dei problemi…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Esempio: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Se rimuoviamo uno alla volta i primi tre elementi in coda otteniamo: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 lvl="8">
              <a:buFont typeface="Arial" panose="020B0604020202020204" pitchFamily="34" charset="0"/>
              <a:buChar char="•"/>
              <a:defRPr/>
            </a:pPr>
            <a:endParaRPr lang="it-IT" sz="1600" dirty="0"/>
          </a:p>
          <a:p>
            <a:pPr lvl="5">
              <a:buFont typeface="Arial" panose="020B0604020202020204" pitchFamily="34" charset="0"/>
              <a:buChar char="•"/>
              <a:defRPr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800" dirty="0"/>
              <a:t>Risultano disponibili solo le posizioni a destra di </a:t>
            </a:r>
            <a:r>
              <a:rPr lang="it-IT" sz="2800" dirty="0" err="1"/>
              <a:t>tail</a:t>
            </a:r>
            <a:r>
              <a:rPr lang="it-IT" sz="2800" dirty="0"/>
              <a:t>, ma sono libere anche quelle a sinistra di head</a:t>
            </a:r>
            <a:endParaRPr lang="it-IT" altLang="it-IT" sz="28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6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737590"/>
          </a:xfrm>
        </p:spPr>
        <p:txBody>
          <a:bodyPr/>
          <a:lstStyle/>
          <a:p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Queue rappresentata con array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440" y="1001222"/>
            <a:ext cx="8952270" cy="5619495"/>
          </a:xfrm>
        </p:spPr>
        <p:txBody>
          <a:bodyPr/>
          <a:lstStyle/>
          <a:p>
            <a:r>
              <a:rPr lang="it-IT" sz="2800" dirty="0"/>
              <a:t>Prima soluzione: ad ogni rimozione si compatta l’array nelle posizioni iniziali, con uno </a:t>
            </a:r>
            <a:r>
              <a:rPr lang="it-IT" sz="2800" dirty="0" err="1"/>
              <a:t>shift</a:t>
            </a:r>
            <a:r>
              <a:rPr lang="it-IT" sz="2800" dirty="0"/>
              <a:t> degli elementi</a:t>
            </a:r>
          </a:p>
          <a:p>
            <a:pPr lvl="1"/>
            <a:r>
              <a:rPr lang="it-IT" sz="2400" b="1" dirty="0">
                <a:solidFill>
                  <a:srgbClr val="FF0000"/>
                </a:solidFill>
              </a:rPr>
              <a:t>TROPPO COSTOSO! </a:t>
            </a:r>
          </a:p>
          <a:p>
            <a:endParaRPr lang="it-IT" sz="2800" dirty="0"/>
          </a:p>
          <a:p>
            <a:r>
              <a:rPr lang="it-IT" sz="2800" dirty="0"/>
              <a:t>Seconda soluzione: si gestisce l’array in modo circolare</a:t>
            </a:r>
          </a:p>
          <a:p>
            <a:pPr lvl="1"/>
            <a:r>
              <a:rPr lang="it-IT" sz="2400" dirty="0"/>
              <a:t>In ogni istante, gli elementi della coda si trovano nel segmento head, </a:t>
            </a:r>
            <a:r>
              <a:rPr lang="it-IT" sz="2400" dirty="0" smtClean="0"/>
              <a:t>head+1,... tail-1</a:t>
            </a:r>
          </a:p>
          <a:p>
            <a:pPr lvl="1"/>
            <a:r>
              <a:rPr lang="it-IT" sz="2400" dirty="0" smtClean="0"/>
              <a:t>… ma non necessariamente head &lt;= </a:t>
            </a:r>
            <a:r>
              <a:rPr lang="it-IT" sz="2400" dirty="0" err="1" smtClean="0"/>
              <a:t>tail</a:t>
            </a:r>
            <a:r>
              <a:rPr lang="it-IT" sz="2400" dirty="0" smtClean="0"/>
              <a:t> </a:t>
            </a:r>
          </a:p>
          <a:p>
            <a:pPr lvl="1"/>
            <a:r>
              <a:rPr lang="it-IT" sz="2400" dirty="0" smtClean="0"/>
              <a:t>Infatti</a:t>
            </a:r>
            <a:r>
              <a:rPr lang="it-IT" sz="2400" dirty="0"/>
              <a:t>, dopo aver inserito in posizione N-1 (ultima posizione dell’array), se c’è ancora spazio in coda, si inseriscono ulteriori elementi a partire dalla posizione 0 (prima posizione dell’array)</a:t>
            </a:r>
          </a:p>
          <a:p>
            <a:pPr lvl="1"/>
            <a:r>
              <a:rPr lang="it-IT" sz="2400" dirty="0"/>
              <a:t>In questo modo si riesce a garantire che ad ogni istante la coda abbia capacità massima di </a:t>
            </a:r>
            <a:r>
              <a:rPr lang="it-IT" sz="2400" dirty="0" smtClean="0"/>
              <a:t>N-1 </a:t>
            </a:r>
            <a:r>
              <a:rPr lang="it-IT" sz="2400" dirty="0"/>
              <a:t>elementi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altLang="it-IT" sz="28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0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32138"/>
            <a:ext cx="8229600" cy="757472"/>
          </a:xfrm>
        </p:spPr>
        <p:txBody>
          <a:bodyPr/>
          <a:lstStyle/>
          <a:p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Queue rappresentata con array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040" y="690162"/>
            <a:ext cx="8613055" cy="46057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Supponiamo di voler inserire 20 e 32 in questa coda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 lvl="3">
              <a:buFont typeface="Arial" panose="020B0604020202020204" pitchFamily="34" charset="0"/>
              <a:buChar char="•"/>
              <a:defRPr/>
            </a:pPr>
            <a:endParaRPr lang="it-IT" sz="1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Inseriamo 20 …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 lvl="5">
              <a:buFont typeface="Arial" panose="020B0604020202020204" pitchFamily="34" charset="0"/>
              <a:buChar char="•"/>
              <a:defRPr/>
            </a:pPr>
            <a:endParaRPr lang="it-IT" sz="1200" dirty="0"/>
          </a:p>
          <a:p>
            <a:pPr marL="0" indent="0">
              <a:buNone/>
              <a:defRPr/>
            </a:pPr>
            <a:endParaRPr lang="it-IT" sz="2400" dirty="0"/>
          </a:p>
          <a:p>
            <a:pPr marL="0" indent="0">
              <a:buNone/>
              <a:defRPr/>
            </a:pPr>
            <a:r>
              <a:rPr lang="it-IT" sz="2400" dirty="0"/>
              <a:t>						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Adesso inseriamo 32 …</a:t>
            </a:r>
          </a:p>
          <a:p>
            <a:pPr lvl="8">
              <a:buFont typeface="Arial" panose="020B0604020202020204" pitchFamily="34" charset="0"/>
              <a:buChar char="•"/>
              <a:defRPr/>
            </a:pPr>
            <a:endParaRPr lang="it-IT" sz="2400" dirty="0"/>
          </a:p>
          <a:p>
            <a:pPr marL="0" indent="0">
              <a:buNone/>
              <a:defRPr/>
            </a:pPr>
            <a:r>
              <a:rPr lang="it-IT" sz="2400" dirty="0"/>
              <a:t>										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lvl="3">
              <a:buFont typeface="Arial" panose="020B0604020202020204" pitchFamily="34" charset="0"/>
              <a:buChar char="•"/>
              <a:defRPr/>
            </a:pPr>
            <a:endParaRPr lang="it-IT" sz="1200" dirty="0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xmlns="" id="{395A8123-524B-7B40-8D9D-80693B2C0A25}"/>
              </a:ext>
            </a:extLst>
          </p:cNvPr>
          <p:cNvGrpSpPr/>
          <p:nvPr/>
        </p:nvGrpSpPr>
        <p:grpSpPr>
          <a:xfrm>
            <a:off x="1523252" y="1127741"/>
            <a:ext cx="6088856" cy="1619732"/>
            <a:chOff x="1523252" y="1127741"/>
            <a:chExt cx="6088856" cy="1619732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xmlns="" id="{821EDCD5-0CBB-4A47-9D2A-49C0A70CC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0396" y="1127741"/>
              <a:ext cx="6081712" cy="463550"/>
              <a:chOff x="905" y="1501"/>
              <a:chExt cx="3831" cy="292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xmlns="" id="{32E7A045-EC50-404F-90E9-709547F8E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0</a:t>
                </a: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xmlns="" id="{24D8CD52-7BE7-8548-BC94-1E0F13319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1</a:t>
                </a: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xmlns="" id="{4F7EE394-5CEB-B94B-879D-7675CB082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2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3E59B0FB-BCB5-064C-96C1-D6E82A73B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3</a:t>
                </a: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DC076200-DA16-7C44-AD09-DDEDB9D9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4</a:t>
                </a: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xmlns="" id="{13976340-2434-0D45-B84C-E932A3A28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5</a:t>
                </a: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03415C38-221C-FF42-BCFD-0307A620E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6</a:t>
                </a: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xmlns="" id="{E29711F6-66BF-094C-88A2-473AB1F6B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7</a:t>
                </a: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xmlns="" id="{FBE8457B-7658-214D-AF42-2C7B3CB6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8</a:t>
                </a: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xmlns="" id="{C788FDC7-8F2E-9440-B934-F6C02FAA5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9</a:t>
                </a:r>
              </a:p>
            </p:txBody>
          </p:sp>
        </p:grpSp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xmlns="" id="{B6791AF3-F033-1340-B326-117E9B346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3252" y="1581622"/>
              <a:ext cx="6081712" cy="463550"/>
              <a:chOff x="905" y="1501"/>
              <a:chExt cx="3831" cy="292"/>
            </a:xfrm>
          </p:grpSpPr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xmlns="" id="{EBC1D07A-4BE0-7441-B4B5-DA5BA2C4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2FD58BA9-BBE0-6E45-892B-B7F42CBF1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xmlns="" id="{33B4772B-6B29-D24F-BFEF-46F5BB9B5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xmlns="" id="{74AFEB6C-29B7-9845-9417-17F821ACE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xmlns="" id="{6875FCF7-652C-B041-B174-DCF5DFB91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xmlns="" id="{CD1AC0F4-7396-A648-9BD4-144E4A9C4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54</a:t>
                </a:r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xmlns="" id="{A92989F8-8726-D04B-B176-F12035A36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62</a:t>
                </a:r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xmlns="" id="{AC511B08-9BAE-F848-AD0F-5C8924190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36</a:t>
                </a:r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xmlns="" id="{2F613793-72A3-BB42-8136-EFA1EBF9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</a:rPr>
                  <a:t>24</a:t>
                </a:r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xmlns="" id="{F8708BA4-7335-C24A-AE43-FF5B16B87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</p:grp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xmlns="" id="{4AE9019C-7AB9-E743-A60D-A03F5D06CA04}"/>
                </a:ext>
              </a:extLst>
            </p:cNvPr>
            <p:cNvSpPr/>
            <p:nvPr/>
          </p:nvSpPr>
          <p:spPr>
            <a:xfrm>
              <a:off x="4505806" y="2378141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800" b="1" dirty="0">
                  <a:solidFill>
                    <a:schemeClr val="tx2"/>
                  </a:solidFill>
                  <a:latin typeface="+mn-lt"/>
                </a:rPr>
                <a:t>head</a:t>
              </a:r>
              <a:endParaRPr lang="it-IT" sz="1800" b="1" dirty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xmlns="" id="{4E819656-4FEA-0547-8000-65E380E6F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732" y="2076762"/>
              <a:ext cx="0" cy="34767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xmlns="" id="{8380C8C0-C08C-0440-BBD9-C585F435410D}"/>
                </a:ext>
              </a:extLst>
            </p:cNvPr>
            <p:cNvSpPr/>
            <p:nvPr/>
          </p:nvSpPr>
          <p:spPr>
            <a:xfrm>
              <a:off x="7086775" y="2366566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800" b="1" dirty="0" err="1">
                  <a:solidFill>
                    <a:schemeClr val="tx2"/>
                  </a:solidFill>
                  <a:latin typeface="+mn-lt"/>
                </a:rPr>
                <a:t>tail</a:t>
              </a:r>
              <a:endParaRPr lang="it-IT" sz="1800" b="1" dirty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xmlns="" id="{90C3E80C-E43E-2B41-8246-977D7ECA5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529" y="2065187"/>
              <a:ext cx="0" cy="34767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xmlns="" id="{71BD2732-95E4-C441-95F2-54507394CA60}"/>
              </a:ext>
            </a:extLst>
          </p:cNvPr>
          <p:cNvGrpSpPr/>
          <p:nvPr/>
        </p:nvGrpSpPr>
        <p:grpSpPr>
          <a:xfrm>
            <a:off x="1530396" y="3096062"/>
            <a:ext cx="6088856" cy="1619732"/>
            <a:chOff x="1530396" y="3096062"/>
            <a:chExt cx="6088856" cy="1619732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xmlns="" id="{D74DC64C-ED1F-A34B-A3F4-ADABB1AFB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540" y="3096062"/>
              <a:ext cx="6081712" cy="463550"/>
              <a:chOff x="905" y="1501"/>
              <a:chExt cx="3831" cy="292"/>
            </a:xfrm>
          </p:grpSpPr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xmlns="" id="{B5DB6076-31D1-9848-9935-B616F0877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0</a:t>
                </a:r>
              </a:p>
            </p:txBody>
          </p:sp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xmlns="" id="{26B13D00-6000-3A46-A7CA-FF15FECD2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1</a:t>
                </a:r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xmlns="" id="{E4D22033-803D-BE43-BE8F-A1FCE01E1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2</a:t>
                </a:r>
              </a:p>
            </p:txBody>
          </p: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xmlns="" id="{1B08F7AA-13F6-F34E-86BC-38C1F1104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3</a:t>
                </a:r>
              </a:p>
            </p:txBody>
          </p:sp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xmlns="" id="{5C8E2EC9-7AAB-DB4E-BDA4-52506614A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4</a:t>
                </a:r>
              </a:p>
            </p:txBody>
          </p:sp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xmlns="" id="{FC7270D8-137A-CF41-AA9D-A87FB6249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5</a:t>
                </a: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xmlns="" id="{B8EC175B-5958-3144-8285-D5432E95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6</a:t>
                </a:r>
              </a:p>
            </p:txBody>
          </p:sp>
          <p:sp>
            <p:nvSpPr>
              <p:cNvPr id="40" name="Rectangle 11">
                <a:extLst>
                  <a:ext uri="{FF2B5EF4-FFF2-40B4-BE49-F238E27FC236}">
                    <a16:creationId xmlns:a16="http://schemas.microsoft.com/office/drawing/2014/main" xmlns="" id="{B8B7B68D-5674-2C4B-A2A2-8660B6EA5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7</a:t>
                </a:r>
              </a:p>
            </p:txBody>
          </p:sp>
          <p:sp>
            <p:nvSpPr>
              <p:cNvPr id="41" name="Rectangle 12">
                <a:extLst>
                  <a:ext uri="{FF2B5EF4-FFF2-40B4-BE49-F238E27FC236}">
                    <a16:creationId xmlns:a16="http://schemas.microsoft.com/office/drawing/2014/main" xmlns="" id="{885B9FE3-4E87-8D43-9796-6BF25A675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8</a:t>
                </a:r>
              </a:p>
            </p:txBody>
          </p:sp>
          <p:sp>
            <p:nvSpPr>
              <p:cNvPr id="42" name="Rectangle 13">
                <a:extLst>
                  <a:ext uri="{FF2B5EF4-FFF2-40B4-BE49-F238E27FC236}">
                    <a16:creationId xmlns:a16="http://schemas.microsoft.com/office/drawing/2014/main" xmlns="" id="{24E09FF9-3FFB-2A47-AE9C-881C0FFF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9</a:t>
                </a:r>
              </a:p>
            </p:txBody>
          </p:sp>
        </p:grpSp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xmlns="" id="{ED357564-48E4-BF48-893E-D94CA50C7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0396" y="3549943"/>
              <a:ext cx="6081712" cy="463550"/>
              <a:chOff x="905" y="1501"/>
              <a:chExt cx="3831" cy="292"/>
            </a:xfrm>
          </p:grpSpPr>
          <p:sp>
            <p:nvSpPr>
              <p:cNvPr id="44" name="Rectangle 4">
                <a:extLst>
                  <a:ext uri="{FF2B5EF4-FFF2-40B4-BE49-F238E27FC236}">
                    <a16:creationId xmlns:a16="http://schemas.microsoft.com/office/drawing/2014/main" xmlns="" id="{857E0BE6-5B27-844D-A601-5B596FE3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xmlns="" id="{B1B98B2E-6923-3C4F-A2A7-72B6E6EC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xmlns="" id="{5A64F2C6-6013-9B4B-B289-573EF25B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xmlns="" id="{7DBDDBB0-4CDE-C24D-ADB9-101F9AE5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xmlns="" id="{FA3DECEF-B132-3D46-B72D-2DE6382C6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49" name="Rectangle 9">
                <a:extLst>
                  <a:ext uri="{FF2B5EF4-FFF2-40B4-BE49-F238E27FC236}">
                    <a16:creationId xmlns:a16="http://schemas.microsoft.com/office/drawing/2014/main" xmlns="" id="{DBA0A1DD-5563-764B-9979-54C65613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54</a:t>
                </a:r>
              </a:p>
            </p:txBody>
          </p:sp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xmlns="" id="{1F155BB9-3BD2-8246-8EA5-C0FA2955D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62</a:t>
                </a:r>
              </a:p>
            </p:txBody>
          </p:sp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xmlns="" id="{49ED960A-F5BF-F942-ABEA-0F12381F7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36</a:t>
                </a:r>
              </a:p>
            </p:txBody>
          </p:sp>
          <p:sp>
            <p:nvSpPr>
              <p:cNvPr id="52" name="Rectangle 12">
                <a:extLst>
                  <a:ext uri="{FF2B5EF4-FFF2-40B4-BE49-F238E27FC236}">
                    <a16:creationId xmlns:a16="http://schemas.microsoft.com/office/drawing/2014/main" xmlns="" id="{58E02222-590F-594E-8B1E-5FAD2AA85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</a:rPr>
                  <a:t>24</a:t>
                </a: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53" name="Rectangle 13">
                <a:extLst>
                  <a:ext uri="{FF2B5EF4-FFF2-40B4-BE49-F238E27FC236}">
                    <a16:creationId xmlns:a16="http://schemas.microsoft.com/office/drawing/2014/main" xmlns="" id="{49EE0C2B-3057-9440-B3D0-71AE36212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20</a:t>
                </a:r>
              </a:p>
            </p:txBody>
          </p:sp>
        </p:grp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xmlns="" id="{B55836C9-28ED-214D-87CF-D31E931E4D41}"/>
                </a:ext>
              </a:extLst>
            </p:cNvPr>
            <p:cNvSpPr/>
            <p:nvPr/>
          </p:nvSpPr>
          <p:spPr>
            <a:xfrm>
              <a:off x="4512950" y="4346462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800" b="1" dirty="0">
                  <a:solidFill>
                    <a:schemeClr val="tx2"/>
                  </a:solidFill>
                  <a:latin typeface="+mn-lt"/>
                </a:rPr>
                <a:t>head</a:t>
              </a:r>
              <a:endParaRPr lang="it-IT" sz="1800" b="1" dirty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xmlns="" id="{953AE8F8-DC46-0043-A9A1-C67E461AD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876" y="4045083"/>
              <a:ext cx="0" cy="34767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xmlns="" id="{71871B7D-F60B-424F-B557-C635B93C39A3}"/>
                </a:ext>
              </a:extLst>
            </p:cNvPr>
            <p:cNvSpPr/>
            <p:nvPr/>
          </p:nvSpPr>
          <p:spPr>
            <a:xfrm>
              <a:off x="1592351" y="4322247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800" b="1" dirty="0" err="1">
                  <a:solidFill>
                    <a:schemeClr val="tx2"/>
                  </a:solidFill>
                  <a:latin typeface="+mn-lt"/>
                </a:rPr>
                <a:t>tail</a:t>
              </a:r>
              <a:endParaRPr lang="it-IT" sz="1800" b="1" dirty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xmlns="" id="{75A10B31-0432-AA48-BF27-AC25D9BA3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105" y="4020868"/>
              <a:ext cx="0" cy="34767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o 89">
            <a:extLst>
              <a:ext uri="{FF2B5EF4-FFF2-40B4-BE49-F238E27FC236}">
                <a16:creationId xmlns:a16="http://schemas.microsoft.com/office/drawing/2014/main" xmlns="" id="{5863672F-369B-604B-816E-167C2E0522B8}"/>
              </a:ext>
            </a:extLst>
          </p:cNvPr>
          <p:cNvGrpSpPr/>
          <p:nvPr/>
        </p:nvGrpSpPr>
        <p:grpSpPr>
          <a:xfrm>
            <a:off x="936951" y="5104089"/>
            <a:ext cx="7085781" cy="1786512"/>
            <a:chOff x="936951" y="5104089"/>
            <a:chExt cx="7085781" cy="1786512"/>
          </a:xfrm>
        </p:grpSpPr>
        <p:grpSp>
          <p:nvGrpSpPr>
            <p:cNvPr id="60" name="Group 3">
              <a:extLst>
                <a:ext uri="{FF2B5EF4-FFF2-40B4-BE49-F238E27FC236}">
                  <a16:creationId xmlns:a16="http://schemas.microsoft.com/office/drawing/2014/main" xmlns="" id="{61D1E46E-1E7D-E045-8B16-12B179855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4684" y="5270869"/>
              <a:ext cx="6081712" cy="463550"/>
              <a:chOff x="905" y="1501"/>
              <a:chExt cx="3831" cy="292"/>
            </a:xfrm>
          </p:grpSpPr>
          <p:sp>
            <p:nvSpPr>
              <p:cNvPr id="61" name="Rectangle 4">
                <a:extLst>
                  <a:ext uri="{FF2B5EF4-FFF2-40B4-BE49-F238E27FC236}">
                    <a16:creationId xmlns:a16="http://schemas.microsoft.com/office/drawing/2014/main" xmlns="" id="{6F213B9F-6AA3-A74B-BBB7-C5C9CB23A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0</a:t>
                </a:r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xmlns="" id="{62C310A6-AC3F-CD41-968C-9D101FC38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1</a:t>
                </a:r>
              </a:p>
            </p:txBody>
          </p:sp>
          <p:sp>
            <p:nvSpPr>
              <p:cNvPr id="63" name="Rectangle 6">
                <a:extLst>
                  <a:ext uri="{FF2B5EF4-FFF2-40B4-BE49-F238E27FC236}">
                    <a16:creationId xmlns:a16="http://schemas.microsoft.com/office/drawing/2014/main" xmlns="" id="{746879EA-DF40-2C4F-82B8-8AE3CB37D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2</a:t>
                </a:r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xmlns="" id="{D7816D69-73DC-CD47-9F5B-7007E81EC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3</a:t>
                </a:r>
              </a:p>
            </p:txBody>
          </p:sp>
          <p:sp>
            <p:nvSpPr>
              <p:cNvPr id="65" name="Rectangle 8">
                <a:extLst>
                  <a:ext uri="{FF2B5EF4-FFF2-40B4-BE49-F238E27FC236}">
                    <a16:creationId xmlns:a16="http://schemas.microsoft.com/office/drawing/2014/main" xmlns="" id="{6381EA90-799B-1949-8802-5A4158051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4</a:t>
                </a:r>
              </a:p>
            </p:txBody>
          </p:sp>
          <p:sp>
            <p:nvSpPr>
              <p:cNvPr id="66" name="Rectangle 9">
                <a:extLst>
                  <a:ext uri="{FF2B5EF4-FFF2-40B4-BE49-F238E27FC236}">
                    <a16:creationId xmlns:a16="http://schemas.microsoft.com/office/drawing/2014/main" xmlns="" id="{51D7503F-224A-DE41-8248-906CFF88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5</a:t>
                </a:r>
              </a:p>
            </p:txBody>
          </p:sp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xmlns="" id="{45AEFD61-857C-5A4E-A640-AAB958434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6</a:t>
                </a:r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xmlns="" id="{8EE4BB5E-41DA-0D48-B8CC-AE0D9EA57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7</a:t>
                </a:r>
              </a:p>
            </p:txBody>
          </p:sp>
          <p:sp>
            <p:nvSpPr>
              <p:cNvPr id="69" name="Rectangle 12">
                <a:extLst>
                  <a:ext uri="{FF2B5EF4-FFF2-40B4-BE49-F238E27FC236}">
                    <a16:creationId xmlns:a16="http://schemas.microsoft.com/office/drawing/2014/main" xmlns="" id="{0D59CC62-9A52-044A-B876-0E5A64AFB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8</a:t>
                </a:r>
              </a:p>
            </p:txBody>
          </p:sp>
          <p:sp>
            <p:nvSpPr>
              <p:cNvPr id="70" name="Rectangle 13">
                <a:extLst>
                  <a:ext uri="{FF2B5EF4-FFF2-40B4-BE49-F238E27FC236}">
                    <a16:creationId xmlns:a16="http://schemas.microsoft.com/office/drawing/2014/main" xmlns="" id="{E0F5F38C-DEB2-424F-87D4-2DD41F88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600" dirty="0">
                    <a:latin typeface="+mn-lt"/>
                    <a:ea typeface="MS PGothic" charset="-128"/>
                  </a:rPr>
                  <a:t>9</a:t>
                </a:r>
              </a:p>
            </p:txBody>
          </p:sp>
        </p:grpSp>
        <p:grpSp>
          <p:nvGrpSpPr>
            <p:cNvPr id="71" name="Group 3">
              <a:extLst>
                <a:ext uri="{FF2B5EF4-FFF2-40B4-BE49-F238E27FC236}">
                  <a16:creationId xmlns:a16="http://schemas.microsoft.com/office/drawing/2014/main" xmlns="" id="{0B571240-381B-0C47-8F76-DD578CB17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540" y="5724750"/>
              <a:ext cx="6081712" cy="463550"/>
              <a:chOff x="905" y="1501"/>
              <a:chExt cx="3831" cy="292"/>
            </a:xfrm>
          </p:grpSpPr>
          <p:sp>
            <p:nvSpPr>
              <p:cNvPr id="72" name="Rectangle 4">
                <a:extLst>
                  <a:ext uri="{FF2B5EF4-FFF2-40B4-BE49-F238E27FC236}">
                    <a16:creationId xmlns:a16="http://schemas.microsoft.com/office/drawing/2014/main" xmlns="" id="{07F69E7B-458C-0646-9CF7-C4865F8BE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32</a:t>
                </a:r>
              </a:p>
            </p:txBody>
          </p:sp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xmlns="" id="{A8E02D60-DD16-5740-B3E8-44CEA012C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74" name="Rectangle 6">
                <a:extLst>
                  <a:ext uri="{FF2B5EF4-FFF2-40B4-BE49-F238E27FC236}">
                    <a16:creationId xmlns:a16="http://schemas.microsoft.com/office/drawing/2014/main" xmlns="" id="{CEA13655-927F-974D-A8C5-14309D01D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xmlns="" id="{E64B256E-FE45-CC45-9832-73DB8578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76" name="Rectangle 8">
                <a:extLst>
                  <a:ext uri="{FF2B5EF4-FFF2-40B4-BE49-F238E27FC236}">
                    <a16:creationId xmlns:a16="http://schemas.microsoft.com/office/drawing/2014/main" xmlns="" id="{63E3B40D-2766-3B4C-B826-841CC569C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77" name="Rectangle 9">
                <a:extLst>
                  <a:ext uri="{FF2B5EF4-FFF2-40B4-BE49-F238E27FC236}">
                    <a16:creationId xmlns:a16="http://schemas.microsoft.com/office/drawing/2014/main" xmlns="" id="{6D40B3AB-7CFE-804A-B609-E1CD00CBF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54</a:t>
                </a:r>
              </a:p>
            </p:txBody>
          </p:sp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xmlns="" id="{FAF9B868-B2E4-D141-AE2F-2E98862C9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62</a:t>
                </a:r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xmlns="" id="{21832EED-AF7A-1745-9AE6-682491084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36</a:t>
                </a:r>
              </a:p>
            </p:txBody>
          </p:sp>
          <p:sp>
            <p:nvSpPr>
              <p:cNvPr id="80" name="Rectangle 12">
                <a:extLst>
                  <a:ext uri="{FF2B5EF4-FFF2-40B4-BE49-F238E27FC236}">
                    <a16:creationId xmlns:a16="http://schemas.microsoft.com/office/drawing/2014/main" xmlns="" id="{1EF7542E-EFF2-454B-8801-067E3A3BF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</a:rPr>
                  <a:t>24</a:t>
                </a:r>
                <a:endPara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endParaRPr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xmlns="" id="{8E6CBD59-8D1A-F84A-B73A-DD71451F6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501"/>
                <a:ext cx="375" cy="2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b="1" dirty="0">
                    <a:solidFill>
                      <a:srgbClr val="FF0000"/>
                    </a:solidFill>
                    <a:latin typeface="+mn-lt"/>
                    <a:ea typeface="MS PGothic" charset="-128"/>
                  </a:rPr>
                  <a:t>20</a:t>
                </a:r>
              </a:p>
            </p:txBody>
          </p:sp>
        </p:grp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xmlns="" id="{A8B49B58-2816-2D49-89D4-91587BB5BCF1}"/>
                </a:ext>
              </a:extLst>
            </p:cNvPr>
            <p:cNvSpPr/>
            <p:nvPr/>
          </p:nvSpPr>
          <p:spPr>
            <a:xfrm>
              <a:off x="4520094" y="6521269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800" b="1" dirty="0">
                  <a:solidFill>
                    <a:schemeClr val="tx2"/>
                  </a:solidFill>
                  <a:latin typeface="+mn-lt"/>
                </a:rPr>
                <a:t>head</a:t>
              </a:r>
              <a:endParaRPr lang="it-IT" sz="1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xmlns="" id="{6C163BE6-62C5-ED4E-ABDE-ABDE76D3BBDA}"/>
                </a:ext>
              </a:extLst>
            </p:cNvPr>
            <p:cNvSpPr/>
            <p:nvPr/>
          </p:nvSpPr>
          <p:spPr>
            <a:xfrm>
              <a:off x="2196193" y="6521269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it-IT" sz="1800" b="1" dirty="0" err="1">
                  <a:solidFill>
                    <a:schemeClr val="tx2"/>
                  </a:solidFill>
                  <a:latin typeface="+mn-lt"/>
                </a:rPr>
                <a:t>tail</a:t>
              </a:r>
              <a:endParaRPr lang="it-IT" sz="1800" b="1" dirty="0">
                <a:solidFill>
                  <a:schemeClr val="tx2"/>
                </a:solidFill>
                <a:latin typeface="+mn-lt"/>
              </a:endParaRPr>
            </a:p>
          </p:txBody>
        </p: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xmlns="" id="{FDFDF9E2-2EC6-D849-BF38-7FD567B03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947" y="6219890"/>
              <a:ext cx="0" cy="34767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xmlns="" id="{1E1FE313-ADDA-004F-A803-A29C1251A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469" y="6219890"/>
              <a:ext cx="0" cy="34767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igura a mano libera 85">
              <a:extLst>
                <a:ext uri="{FF2B5EF4-FFF2-40B4-BE49-F238E27FC236}">
                  <a16:creationId xmlns:a16="http://schemas.microsoft.com/office/drawing/2014/main" xmlns="" id="{6F95C327-40C4-0045-B08C-01A9D657901C}"/>
                </a:ext>
              </a:extLst>
            </p:cNvPr>
            <p:cNvSpPr/>
            <p:nvPr/>
          </p:nvSpPr>
          <p:spPr>
            <a:xfrm>
              <a:off x="936951" y="5104089"/>
              <a:ext cx="7085781" cy="868448"/>
            </a:xfrm>
            <a:custGeom>
              <a:avLst/>
              <a:gdLst>
                <a:gd name="connsiteX0" fmla="*/ 6702340 w 7085781"/>
                <a:gd name="connsiteY0" fmla="*/ 856873 h 868448"/>
                <a:gd name="connsiteX1" fmla="*/ 7072730 w 7085781"/>
                <a:gd name="connsiteY1" fmla="*/ 463334 h 868448"/>
                <a:gd name="connsiteX2" fmla="*/ 6285652 w 7085781"/>
                <a:gd name="connsiteY2" fmla="*/ 139243 h 868448"/>
                <a:gd name="connsiteX3" fmla="*/ 3658198 w 7085781"/>
                <a:gd name="connsiteY3" fmla="*/ 346 h 868448"/>
                <a:gd name="connsiteX4" fmla="*/ 648781 w 7085781"/>
                <a:gd name="connsiteY4" fmla="*/ 173967 h 868448"/>
                <a:gd name="connsiteX5" fmla="*/ 598 w 7085781"/>
                <a:gd name="connsiteY5" fmla="*/ 694827 h 868448"/>
                <a:gd name="connsiteX6" fmla="*/ 556183 w 7085781"/>
                <a:gd name="connsiteY6" fmla="*/ 868448 h 8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85781" h="868448">
                  <a:moveTo>
                    <a:pt x="6702340" y="856873"/>
                  </a:moveTo>
                  <a:cubicBezTo>
                    <a:pt x="6922259" y="719906"/>
                    <a:pt x="7142178" y="582939"/>
                    <a:pt x="7072730" y="463334"/>
                  </a:cubicBezTo>
                  <a:cubicBezTo>
                    <a:pt x="7003282" y="343729"/>
                    <a:pt x="6854741" y="216408"/>
                    <a:pt x="6285652" y="139243"/>
                  </a:cubicBezTo>
                  <a:cubicBezTo>
                    <a:pt x="5716563" y="62078"/>
                    <a:pt x="4597676" y="-5441"/>
                    <a:pt x="3658198" y="346"/>
                  </a:cubicBezTo>
                  <a:cubicBezTo>
                    <a:pt x="2718720" y="6133"/>
                    <a:pt x="1258381" y="58220"/>
                    <a:pt x="648781" y="173967"/>
                  </a:cubicBezTo>
                  <a:cubicBezTo>
                    <a:pt x="39181" y="289714"/>
                    <a:pt x="16031" y="579080"/>
                    <a:pt x="598" y="694827"/>
                  </a:cubicBezTo>
                  <a:cubicBezTo>
                    <a:pt x="-14835" y="810574"/>
                    <a:pt x="270674" y="839511"/>
                    <a:pt x="556183" y="86844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5637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29852"/>
            <a:ext cx="8264106" cy="652348"/>
          </a:xfrm>
        </p:spPr>
        <p:txBody>
          <a:bodyPr/>
          <a:lstStyle/>
          <a:p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Queue rappresentata con array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976" y="2273020"/>
            <a:ext cx="8882002" cy="4442105"/>
          </a:xfrm>
        </p:spPr>
        <p:txBody>
          <a:bodyPr/>
          <a:lstStyle/>
          <a:p>
            <a:pPr>
              <a:defRPr/>
            </a:pPr>
            <a:r>
              <a:rPr lang="it-IT" sz="2400" dirty="0"/>
              <a:t>Adesso </a:t>
            </a:r>
            <a:r>
              <a:rPr lang="it-IT" sz="2400" dirty="0" err="1"/>
              <a:t>tail</a:t>
            </a:r>
            <a:r>
              <a:rPr lang="it-IT" sz="2400" dirty="0"/>
              <a:t> &lt; head, perché la posizione 0 segue la posizione N-1</a:t>
            </a:r>
          </a:p>
          <a:p>
            <a:pPr>
              <a:defRPr/>
            </a:pPr>
            <a:r>
              <a:rPr lang="it-IT" sz="2400" dirty="0"/>
              <a:t>In questo ordine circolare il successore di </a:t>
            </a:r>
            <a:r>
              <a:rPr lang="it-IT" sz="2400" dirty="0" err="1"/>
              <a:t>p</a:t>
            </a:r>
            <a:r>
              <a:rPr lang="it-IT" sz="2400" dirty="0"/>
              <a:t> è (</a:t>
            </a:r>
            <a:r>
              <a:rPr lang="it-IT" sz="2400" dirty="0" err="1"/>
              <a:t>p</a:t>
            </a:r>
            <a:r>
              <a:rPr lang="it-IT" sz="2400" dirty="0"/>
              <a:t> + 1) % </a:t>
            </a:r>
            <a:r>
              <a:rPr lang="it-IT" sz="2400" dirty="0" err="1"/>
              <a:t>N</a:t>
            </a:r>
            <a:endParaRPr lang="it-IT" sz="2800" dirty="0"/>
          </a:p>
          <a:p>
            <a:pPr lvl="1">
              <a:defRPr/>
            </a:pPr>
            <a:r>
              <a:rPr lang="it-IT" sz="2000" dirty="0"/>
              <a:t>Ogni volta che si inserisce un elemento </a:t>
            </a:r>
            <a:r>
              <a:rPr lang="it-IT" sz="2000" dirty="0" err="1"/>
              <a:t>tail</a:t>
            </a:r>
            <a:r>
              <a:rPr lang="it-IT" sz="2000" dirty="0"/>
              <a:t> avanza: </a:t>
            </a:r>
            <a:r>
              <a:rPr lang="it-IT" sz="2000" dirty="0" err="1"/>
              <a:t>tail</a:t>
            </a:r>
            <a:r>
              <a:rPr lang="it-IT" sz="2000" dirty="0"/>
              <a:t> = (</a:t>
            </a:r>
            <a:r>
              <a:rPr lang="it-IT" sz="2000" dirty="0" err="1"/>
              <a:t>tail</a:t>
            </a:r>
            <a:r>
              <a:rPr lang="it-IT" sz="2000" dirty="0"/>
              <a:t> + 1) % </a:t>
            </a:r>
            <a:r>
              <a:rPr lang="it-IT" sz="2000" dirty="0" err="1"/>
              <a:t>N</a:t>
            </a:r>
            <a:endParaRPr lang="it-IT" sz="2000" dirty="0"/>
          </a:p>
          <a:p>
            <a:pPr lvl="1">
              <a:defRPr/>
            </a:pPr>
            <a:r>
              <a:rPr lang="it-IT" sz="2000" dirty="0"/>
              <a:t>Ogni volta che si rimuove un elemento head avanza: head = (head + 1) % </a:t>
            </a:r>
            <a:r>
              <a:rPr lang="it-IT" sz="2000" dirty="0" err="1"/>
              <a:t>N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La coda è piena (e non si può eseguire </a:t>
            </a:r>
            <a:r>
              <a:rPr lang="it-IT" sz="2400" dirty="0" err="1"/>
              <a:t>enqueue</a:t>
            </a:r>
            <a:r>
              <a:rPr lang="it-IT" sz="2400" dirty="0"/>
              <a:t>) se il successore di </a:t>
            </a:r>
            <a:r>
              <a:rPr lang="it-IT" sz="2400" dirty="0" err="1"/>
              <a:t>tail</a:t>
            </a:r>
            <a:r>
              <a:rPr lang="it-IT" sz="2400" dirty="0"/>
              <a:t> in questo ordine circolare è head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sz="2000" dirty="0"/>
              <a:t>(</a:t>
            </a:r>
            <a:r>
              <a:rPr lang="it-IT" sz="2000" dirty="0" err="1"/>
              <a:t>tail</a:t>
            </a:r>
            <a:r>
              <a:rPr lang="it-IT" sz="2000" dirty="0"/>
              <a:t> + 1) % n == head </a:t>
            </a:r>
            <a:r>
              <a:rPr lang="it-IT" sz="2000" dirty="0" smtClean="0"/>
              <a:t>        La </a:t>
            </a:r>
            <a:r>
              <a:rPr lang="it-IT" sz="2000" dirty="0"/>
              <a:t>condizione comporta </a:t>
            </a:r>
            <a:r>
              <a:rPr lang="it-IT" sz="2000" dirty="0" smtClean="0"/>
              <a:t>una </a:t>
            </a:r>
            <a:r>
              <a:rPr lang="it-IT" sz="2000" dirty="0"/>
              <a:t>locazione vuota necessaria a distinguere la condizione di buffer vuoto da quella di </a:t>
            </a:r>
            <a:r>
              <a:rPr lang="it-IT" sz="2000" dirty="0" smtClean="0"/>
              <a:t>pieno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La coda ha un solo elemento se </a:t>
            </a:r>
            <a:r>
              <a:rPr lang="it-IT" sz="2400" dirty="0" err="1"/>
              <a:t>tail</a:t>
            </a:r>
            <a:r>
              <a:rPr lang="it-IT" sz="2400" dirty="0"/>
              <a:t> == (</a:t>
            </a:r>
            <a:r>
              <a:rPr lang="it-IT" sz="2400" dirty="0" smtClean="0"/>
              <a:t>head +1)%N</a:t>
            </a:r>
            <a:endParaRPr lang="it-IT" sz="24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sz="2000" dirty="0"/>
              <a:t>eseguendo </a:t>
            </a:r>
            <a:r>
              <a:rPr lang="it-IT" sz="2000" dirty="0" err="1"/>
              <a:t>dequeue</a:t>
            </a:r>
            <a:r>
              <a:rPr lang="it-IT" sz="2000" dirty="0"/>
              <a:t> la coda si svuota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Quando la coda è vuota, i valori di head e </a:t>
            </a:r>
            <a:r>
              <a:rPr lang="it-IT" sz="2400" dirty="0" err="1"/>
              <a:t>tail</a:t>
            </a:r>
            <a:r>
              <a:rPr lang="it-IT" sz="2400" dirty="0"/>
              <a:t> </a:t>
            </a:r>
            <a:r>
              <a:rPr lang="it-IT" sz="2400" dirty="0" smtClean="0"/>
              <a:t>coincidono</a:t>
            </a:r>
            <a:endParaRPr lang="it-IT" sz="2400" dirty="0"/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xmlns="" id="{EA007685-1632-1243-9775-3BC5BA076B2D}"/>
              </a:ext>
            </a:extLst>
          </p:cNvPr>
          <p:cNvGrpSpPr>
            <a:grpSpLocks/>
          </p:cNvGrpSpPr>
          <p:nvPr/>
        </p:nvGrpSpPr>
        <p:grpSpPr bwMode="auto">
          <a:xfrm>
            <a:off x="1203830" y="777086"/>
            <a:ext cx="6081712" cy="285206"/>
            <a:chOff x="905" y="1501"/>
            <a:chExt cx="3831" cy="292"/>
          </a:xfrm>
        </p:grpSpPr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xmlns="" id="{1ABB4C2A-E2C0-894E-B6D5-06190D25C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xmlns="" id="{B1E72AC4-39D6-5A47-96A1-22D2D727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1</a:t>
              </a:r>
            </a:p>
          </p:txBody>
        </p:sp>
        <p:sp>
          <p:nvSpPr>
            <p:cNvPr id="78" name="Rectangle 6">
              <a:extLst>
                <a:ext uri="{FF2B5EF4-FFF2-40B4-BE49-F238E27FC236}">
                  <a16:creationId xmlns:a16="http://schemas.microsoft.com/office/drawing/2014/main" xmlns="" id="{52D44A89-A818-B848-BF61-D016C77E2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2</a:t>
              </a:r>
            </a:p>
          </p:txBody>
        </p:sp>
        <p:sp>
          <p:nvSpPr>
            <p:cNvPr id="79" name="Rectangle 7">
              <a:extLst>
                <a:ext uri="{FF2B5EF4-FFF2-40B4-BE49-F238E27FC236}">
                  <a16:creationId xmlns:a16="http://schemas.microsoft.com/office/drawing/2014/main" xmlns="" id="{64D07EEE-9991-1748-9D01-FEEBE300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3</a:t>
              </a: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xmlns="" id="{9EFF951C-FDB5-FF4A-97BF-DF4B01E7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4</a:t>
              </a:r>
            </a:p>
          </p:txBody>
        </p:sp>
        <p:sp>
          <p:nvSpPr>
            <p:cNvPr id="81" name="Rectangle 9">
              <a:extLst>
                <a:ext uri="{FF2B5EF4-FFF2-40B4-BE49-F238E27FC236}">
                  <a16:creationId xmlns:a16="http://schemas.microsoft.com/office/drawing/2014/main" xmlns="" id="{0DC99CB0-B667-0641-A8DD-7E94F4FE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5</a:t>
              </a:r>
            </a:p>
          </p:txBody>
        </p:sp>
        <p:sp>
          <p:nvSpPr>
            <p:cNvPr id="82" name="Rectangle 10">
              <a:extLst>
                <a:ext uri="{FF2B5EF4-FFF2-40B4-BE49-F238E27FC236}">
                  <a16:creationId xmlns:a16="http://schemas.microsoft.com/office/drawing/2014/main" xmlns="" id="{06774A63-15D5-CE44-9A3D-C45D5B5D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6</a:t>
              </a:r>
            </a:p>
          </p:txBody>
        </p:sp>
        <p:sp>
          <p:nvSpPr>
            <p:cNvPr id="83" name="Rectangle 11">
              <a:extLst>
                <a:ext uri="{FF2B5EF4-FFF2-40B4-BE49-F238E27FC236}">
                  <a16:creationId xmlns:a16="http://schemas.microsoft.com/office/drawing/2014/main" xmlns="" id="{16C2CB7A-4308-B544-923C-D0A51D65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7</a:t>
              </a:r>
            </a:p>
          </p:txBody>
        </p:sp>
        <p:sp>
          <p:nvSpPr>
            <p:cNvPr id="84" name="Rectangle 12">
              <a:extLst>
                <a:ext uri="{FF2B5EF4-FFF2-40B4-BE49-F238E27FC236}">
                  <a16:creationId xmlns:a16="http://schemas.microsoft.com/office/drawing/2014/main" xmlns="" id="{7D66C4B5-32DC-644F-B293-416AD1A5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8</a:t>
              </a:r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xmlns="" id="{2E9FD727-B912-A641-B846-0BAFA4B36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600" dirty="0">
                  <a:latin typeface="+mn-lt"/>
                  <a:ea typeface="MS PGothic" charset="-128"/>
                </a:rPr>
                <a:t>9</a:t>
              </a:r>
            </a:p>
          </p:txBody>
        </p:sp>
      </p:grpSp>
      <p:grpSp>
        <p:nvGrpSpPr>
          <p:cNvPr id="60" name="Group 3">
            <a:extLst>
              <a:ext uri="{FF2B5EF4-FFF2-40B4-BE49-F238E27FC236}">
                <a16:creationId xmlns:a16="http://schemas.microsoft.com/office/drawing/2014/main" xmlns="" id="{0F8B5D52-CA32-9643-B5F6-809C050F8C7D}"/>
              </a:ext>
            </a:extLst>
          </p:cNvPr>
          <p:cNvGrpSpPr>
            <a:grpSpLocks/>
          </p:cNvGrpSpPr>
          <p:nvPr/>
        </p:nvGrpSpPr>
        <p:grpSpPr bwMode="auto">
          <a:xfrm>
            <a:off x="1196686" y="1052623"/>
            <a:ext cx="6081712" cy="463550"/>
            <a:chOff x="905" y="1501"/>
            <a:chExt cx="3831" cy="29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08B317DC-4FBD-0143-B678-54C9D5EEE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32</a:t>
              </a:r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xmlns="" id="{66F07FB8-6C2E-E34D-AD23-310C2813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xmlns="" id="{B0926225-8B17-E548-9AAC-F8E04B41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xmlns="" id="{0D5FEEF4-2FDA-E345-9306-5CB4C632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xmlns="" id="{2A19032F-6003-544F-BD5C-C6A1B386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xmlns="" id="{EC60E5FA-4035-C840-A4E5-253B5E489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54</a:t>
              </a:r>
            </a:p>
          </p:txBody>
        </p:sp>
        <p:sp>
          <p:nvSpPr>
            <p:cNvPr id="72" name="Rectangle 10">
              <a:extLst>
                <a:ext uri="{FF2B5EF4-FFF2-40B4-BE49-F238E27FC236}">
                  <a16:creationId xmlns:a16="http://schemas.microsoft.com/office/drawing/2014/main" xmlns="" id="{0E46464F-58CE-734F-8CB4-F1D7743A9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62</a:t>
              </a:r>
            </a:p>
          </p:txBody>
        </p:sp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xmlns="" id="{0EEE0BEB-5ECD-C642-811C-32362571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36</a:t>
              </a:r>
            </a:p>
          </p:txBody>
        </p:sp>
        <p:sp>
          <p:nvSpPr>
            <p:cNvPr id="74" name="Rectangle 12">
              <a:extLst>
                <a:ext uri="{FF2B5EF4-FFF2-40B4-BE49-F238E27FC236}">
                  <a16:creationId xmlns:a16="http://schemas.microsoft.com/office/drawing/2014/main" xmlns="" id="{1B9C30FB-4067-CC48-977A-1E2827E7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</a:rPr>
                <a:t>24</a:t>
              </a:r>
              <a:endParaRPr lang="en-US" altLang="it-IT" b="1" dirty="0">
                <a:solidFill>
                  <a:srgbClr val="FF0000"/>
                </a:solidFill>
                <a:latin typeface="+mn-lt"/>
                <a:ea typeface="MS PGothic" charset="-128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xmlns="" id="{D27ACD71-B385-D448-9A51-7302E4FAA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501"/>
              <a:ext cx="375" cy="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dirty="0">
                  <a:solidFill>
                    <a:srgbClr val="FF0000"/>
                  </a:solidFill>
                  <a:latin typeface="+mn-lt"/>
                  <a:ea typeface="MS PGothic" charset="-128"/>
                </a:rPr>
                <a:t>20</a:t>
              </a:r>
            </a:p>
          </p:txBody>
        </p:sp>
      </p:grp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07338664-E12A-8C4A-A8CD-4A10FA516EB9}"/>
              </a:ext>
            </a:extLst>
          </p:cNvPr>
          <p:cNvSpPr/>
          <p:nvPr/>
        </p:nvSpPr>
        <p:spPr>
          <a:xfrm>
            <a:off x="4179240" y="1849142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>
                <a:solidFill>
                  <a:schemeClr val="tx2"/>
                </a:solidFill>
                <a:latin typeface="+mn-lt"/>
              </a:rPr>
              <a:t>head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xmlns="" id="{3C76FEBE-C558-634C-A31C-E550D3B853D5}"/>
              </a:ext>
            </a:extLst>
          </p:cNvPr>
          <p:cNvSpPr/>
          <p:nvPr/>
        </p:nvSpPr>
        <p:spPr>
          <a:xfrm>
            <a:off x="1872591" y="1849142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800" b="1" dirty="0" err="1">
                <a:solidFill>
                  <a:schemeClr val="tx2"/>
                </a:solidFill>
                <a:latin typeface="+mn-lt"/>
              </a:rPr>
              <a:t>tail</a:t>
            </a:r>
            <a:endParaRPr lang="it-IT" sz="1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xmlns="" id="{DECA77BF-A3FC-D446-9D9E-86783C7C28F9}"/>
              </a:ext>
            </a:extLst>
          </p:cNvPr>
          <p:cNvCxnSpPr>
            <a:cxnSpLocks/>
          </p:cNvCxnSpPr>
          <p:nvPr/>
        </p:nvCxnSpPr>
        <p:spPr>
          <a:xfrm flipV="1">
            <a:off x="2096345" y="1547763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xmlns="" id="{BA4700DF-50AC-5C49-BE26-7C37892A233F}"/>
              </a:ext>
            </a:extLst>
          </p:cNvPr>
          <p:cNvCxnSpPr>
            <a:cxnSpLocks/>
          </p:cNvCxnSpPr>
          <p:nvPr/>
        </p:nvCxnSpPr>
        <p:spPr>
          <a:xfrm flipV="1">
            <a:off x="4520615" y="1547763"/>
            <a:ext cx="0" cy="34767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55" y="333375"/>
            <a:ext cx="8509819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Il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dati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Coda (queue)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677" y="1139801"/>
            <a:ext cx="8650097" cy="557071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sz="2400" dirty="0">
                <a:ea typeface="MS PGothic" charset="-128"/>
              </a:rPr>
              <a:t>Una </a:t>
            </a:r>
            <a:r>
              <a:rPr lang="it-IT" altLang="it-IT" sz="2400" b="1" i="1" dirty="0">
                <a:solidFill>
                  <a:srgbClr val="C00000"/>
                </a:solidFill>
                <a:ea typeface="MS PGothic" charset="-128"/>
              </a:rPr>
              <a:t>coda </a:t>
            </a:r>
            <a:r>
              <a:rPr lang="it-IT" altLang="it-IT" sz="2400" dirty="0">
                <a:ea typeface="MS PGothic" charset="-128"/>
              </a:rPr>
              <a:t>(</a:t>
            </a:r>
            <a:r>
              <a:rPr lang="it-IT" altLang="it-IT" sz="2400" i="1" dirty="0">
                <a:ea typeface="MS PGothic" charset="-128"/>
              </a:rPr>
              <a:t>spesso chiamata anche </a:t>
            </a:r>
            <a:r>
              <a:rPr lang="it-IT" altLang="it-IT" sz="2400" b="1" i="1" dirty="0" err="1">
                <a:solidFill>
                  <a:srgbClr val="C00000"/>
                </a:solidFill>
                <a:ea typeface="MS PGothic" charset="-128"/>
              </a:rPr>
              <a:t>queue</a:t>
            </a:r>
            <a:r>
              <a:rPr lang="it-IT" altLang="it-IT" sz="2400" dirty="0">
                <a:ea typeface="MS PGothic" charset="-128"/>
              </a:rPr>
              <a:t>)</a:t>
            </a:r>
            <a:r>
              <a:rPr lang="it-IT" altLang="it-IT" sz="2400" b="1" i="1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it-IT" altLang="it-IT" sz="2400" dirty="0">
                <a:ea typeface="MS PGothic" charset="-128"/>
              </a:rPr>
              <a:t>è una sequenza di elementi di un determinato tipo, in cui gli elementi si aggiungono da un lato (</a:t>
            </a:r>
            <a:r>
              <a:rPr lang="it-IT" altLang="it-IT" sz="2400" b="1" i="1" dirty="0" err="1">
                <a:solidFill>
                  <a:srgbClr val="C00000"/>
                </a:solidFill>
                <a:ea typeface="MS PGothic" charset="-128"/>
              </a:rPr>
              <a:t>tail</a:t>
            </a:r>
            <a:r>
              <a:rPr lang="it-IT" altLang="it-IT" sz="2400" dirty="0">
                <a:ea typeface="MS PGothic" charset="-128"/>
              </a:rPr>
              <a:t>)</a:t>
            </a:r>
            <a:r>
              <a:rPr lang="it-IT" altLang="it-IT" sz="2400" i="1" dirty="0">
                <a:ea typeface="MS PGothic" charset="-128"/>
              </a:rPr>
              <a:t> </a:t>
            </a:r>
            <a:r>
              <a:rPr lang="it-IT" altLang="it-IT" sz="2400" dirty="0">
                <a:ea typeface="MS PGothic" charset="-128"/>
              </a:rPr>
              <a:t>e si tolgono dall’altro lato (</a:t>
            </a:r>
            <a:r>
              <a:rPr lang="it-IT" altLang="it-IT" sz="2400" b="1" i="1" dirty="0">
                <a:solidFill>
                  <a:srgbClr val="C00000"/>
                </a:solidFill>
                <a:ea typeface="MS PGothic" charset="-128"/>
              </a:rPr>
              <a:t>head</a:t>
            </a:r>
            <a:r>
              <a:rPr lang="it-IT" altLang="it-IT" sz="2400" dirty="0">
                <a:ea typeface="MS PGothic" charset="-128"/>
              </a:rPr>
              <a:t>)</a:t>
            </a:r>
            <a:r>
              <a:rPr lang="it-IT" altLang="it-IT" sz="2400" i="1" dirty="0">
                <a:ea typeface="MS PGothic" charset="-128"/>
              </a:rPr>
              <a:t>.</a:t>
            </a:r>
            <a:endParaRPr lang="it-IT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sz="2400" dirty="0">
                <a:ea typeface="MS PGothic" charset="-128"/>
              </a:rPr>
              <a:t>Questo significa che la sequenza viene gestita con la modalità detta </a:t>
            </a:r>
            <a:r>
              <a:rPr lang="it-IT" altLang="it-IT" sz="2400" b="1" i="1" dirty="0">
                <a:solidFill>
                  <a:srgbClr val="C00000"/>
                </a:solidFill>
                <a:ea typeface="MS PGothic" charset="-128"/>
              </a:rPr>
              <a:t>FIFO (First-in-first-out)</a:t>
            </a:r>
            <a:r>
              <a:rPr lang="it-IT" altLang="it-IT" sz="2400" i="1" dirty="0">
                <a:ea typeface="MS PGothic" charset="-128"/>
              </a:rPr>
              <a:t> </a:t>
            </a:r>
            <a:r>
              <a:rPr lang="it-IT" altLang="it-IT" sz="2400" dirty="0">
                <a:ea typeface="MS PGothic" charset="-128"/>
              </a:rPr>
              <a:t>cioè il primo elemento inserito nella sequenza sarà il primo ad essere eliminato.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sz="2400" dirty="0">
                <a:ea typeface="MS PGothic" charset="-128"/>
              </a:rPr>
              <a:t>La coda è una struttura dati </a:t>
            </a:r>
            <a:r>
              <a:rPr lang="it-IT" altLang="it-IT" sz="2400" i="1" dirty="0">
                <a:ea typeface="MS PGothic" charset="-128"/>
              </a:rPr>
              <a:t>lineare</a:t>
            </a:r>
            <a:r>
              <a:rPr lang="it-IT" altLang="it-IT" sz="2400" dirty="0">
                <a:ea typeface="MS PGothic" charset="-128"/>
              </a:rPr>
              <a:t> a </a:t>
            </a:r>
            <a:r>
              <a:rPr lang="it-IT" altLang="it-IT" sz="2400" i="1" dirty="0">
                <a:ea typeface="MS PGothic" charset="-128"/>
              </a:rPr>
              <a:t>dimensione variabile </a:t>
            </a:r>
            <a:r>
              <a:rPr lang="it-IT" altLang="it-IT" sz="2400" dirty="0">
                <a:ea typeface="MS PGothic" charset="-128"/>
              </a:rPr>
              <a:t>in cui si può accedere direttamente solo alla testa (</a:t>
            </a:r>
            <a:r>
              <a:rPr lang="it-IT" altLang="it-IT" sz="2400" b="1" i="1" dirty="0">
                <a:ea typeface="MS PGothic" charset="-128"/>
              </a:rPr>
              <a:t>head</a:t>
            </a:r>
            <a:r>
              <a:rPr lang="it-IT" altLang="it-IT" sz="2400" dirty="0">
                <a:ea typeface="MS PGothic" charset="-128"/>
              </a:rPr>
              <a:t>)</a:t>
            </a:r>
            <a:r>
              <a:rPr lang="it-IT" altLang="it-IT" sz="2400" b="1" i="1" dirty="0">
                <a:ea typeface="MS PGothic" charset="-128"/>
              </a:rPr>
              <a:t> </a:t>
            </a:r>
            <a:r>
              <a:rPr lang="it-IT" altLang="it-IT" sz="2400" dirty="0">
                <a:ea typeface="MS PGothic" charset="-128"/>
              </a:rPr>
              <a:t>della lista.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sz="2400" dirty="0">
                <a:ea typeface="MS PGothic" charset="-128"/>
              </a:rPr>
              <a:t>Non è possibile accedere ad un elemento diverso da </a:t>
            </a:r>
            <a:r>
              <a:rPr lang="it-IT" altLang="it-IT" sz="2400" b="1" i="1" dirty="0">
                <a:ea typeface="MS PGothic" charset="-128"/>
              </a:rPr>
              <a:t>head</a:t>
            </a:r>
            <a:r>
              <a:rPr lang="it-IT" altLang="it-IT" sz="2400" dirty="0">
                <a:ea typeface="MS PGothic" charset="-128"/>
              </a:rPr>
              <a:t>, se non dopo</a:t>
            </a:r>
            <a:r>
              <a:rPr lang="it-IT" altLang="it-IT" sz="2400" b="1" dirty="0">
                <a:ea typeface="MS PGothic" charset="-128"/>
              </a:rPr>
              <a:t> </a:t>
            </a:r>
            <a:r>
              <a:rPr lang="it-IT" altLang="it-IT" sz="2400" dirty="0">
                <a:ea typeface="MS PGothic" charset="-128"/>
              </a:rPr>
              <a:t>aver eliminato tutti gli elementi che lo precedono (cioè quelli inseriti prima).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3097161" y="2467489"/>
            <a:ext cx="2594979" cy="1135891"/>
            <a:chOff x="3097161" y="2467489"/>
            <a:chExt cx="2594979" cy="1135891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61" y="2467489"/>
              <a:ext cx="2505986" cy="1135891"/>
            </a:xfrm>
            <a:prstGeom prst="rect">
              <a:avLst/>
            </a:prstGeom>
          </p:spPr>
        </p:pic>
        <p:sp>
          <p:nvSpPr>
            <p:cNvPr id="4" name="CasellaDiTesto 3"/>
            <p:cNvSpPr txBox="1"/>
            <p:nvPr/>
          </p:nvSpPr>
          <p:spPr>
            <a:xfrm>
              <a:off x="5063490" y="3234048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/>
                <a:t>head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3097161" y="3234048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 err="1"/>
                <a:t>tail</a:t>
              </a:r>
              <a:endParaRPr lang="it-IT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188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0304" y="0"/>
            <a:ext cx="9008447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Queue 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con array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header 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queue.h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656272"/>
            <a:ext cx="3970203" cy="4304581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// file </a:t>
            </a:r>
            <a:r>
              <a:rPr lang="it-IT" altLang="it-IT" sz="2000" b="1" dirty="0" err="1">
                <a:latin typeface="Arial" charset="0"/>
              </a:rPr>
              <a:t>queue.h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c_queue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// 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newQueue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emptyQueue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item </a:t>
            </a:r>
            <a:r>
              <a:rPr lang="it-IT" altLang="it-IT" sz="2000" b="1" dirty="0" err="1">
                <a:latin typeface="Arial" charset="0"/>
              </a:rPr>
              <a:t>dequeue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enqueue</a:t>
            </a:r>
            <a:r>
              <a:rPr lang="it-IT" altLang="it-IT" sz="2000" b="1" dirty="0">
                <a:latin typeface="Arial" charset="0"/>
              </a:rPr>
              <a:t>(item val, 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615604" y="2234679"/>
            <a:ext cx="4528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L’</a:t>
            </a:r>
            <a:r>
              <a:rPr lang="it-IT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header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file non cambia rispetto alla versione con le liste collegate</a:t>
            </a:r>
          </a:p>
          <a:p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Gli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operatori 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hanno la stessa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interfaccia</a:t>
            </a:r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996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725881" y="1203766"/>
            <a:ext cx="7674983" cy="473404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”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queue.h</a:t>
            </a:r>
            <a:r>
              <a:rPr lang="it-IT" altLang="it-IT" sz="2000" b="1" dirty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 </a:t>
            </a:r>
            <a:r>
              <a:rPr lang="it-IT" altLang="it-IT" sz="2000" b="1" dirty="0" err="1">
                <a:latin typeface="Arial" charset="0"/>
              </a:rPr>
              <a:t>define</a:t>
            </a:r>
            <a:r>
              <a:rPr lang="it-IT" altLang="it-IT" sz="2000" b="1" dirty="0">
                <a:latin typeface="Arial" charset="0"/>
              </a:rPr>
              <a:t> MAXQUEUE 100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dimensione massima di default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c_queue</a:t>
            </a:r>
            <a:r>
              <a:rPr lang="it-IT" altLang="it-IT" sz="20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item </a:t>
            </a:r>
            <a:r>
              <a:rPr lang="it-IT" altLang="it-IT" sz="2000" b="1" dirty="0" smtClean="0">
                <a:latin typeface="Arial" charset="0"/>
              </a:rPr>
              <a:t>*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size</a:t>
            </a:r>
            <a:r>
              <a:rPr lang="it-IT" altLang="it-IT" sz="2000" b="1" dirty="0">
                <a:latin typeface="Arial" charset="0"/>
              </a:rPr>
              <a:t>;                 </a:t>
            </a: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dimensione della coda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head, </a:t>
            </a:r>
            <a:r>
              <a:rPr lang="it-IT" altLang="it-IT" sz="2000" b="1" dirty="0" err="1">
                <a:latin typeface="Arial" charset="0"/>
              </a:rPr>
              <a:t>tail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0070C0"/>
                </a:solidFill>
                <a:latin typeface="Arial" charset="0"/>
              </a:rPr>
              <a:t>// Continua su prossime slide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74638"/>
            <a:ext cx="8418513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queue.c</a:t>
            </a: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uso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di array)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745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297617" y="1052423"/>
            <a:ext cx="8557015" cy="546914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 err="1">
                <a:latin typeface="Arial" charset="0"/>
              </a:rPr>
              <a:t>queue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err="1" smtClean="0">
                <a:latin typeface="Arial" charset="0"/>
              </a:rPr>
              <a:t>newQueue</a:t>
            </a:r>
            <a:r>
              <a:rPr lang="it-IT" altLang="it-IT" sz="1700" b="1" dirty="0" smtClean="0">
                <a:latin typeface="Arial" charset="0"/>
              </a:rPr>
              <a:t>(</a:t>
            </a:r>
            <a:r>
              <a:rPr lang="it-IT" altLang="it-IT" sz="1700" b="1" dirty="0" err="1" smtClean="0">
                <a:latin typeface="Arial" charset="0"/>
              </a:rPr>
              <a:t>void</a:t>
            </a:r>
            <a:r>
              <a:rPr lang="it-IT" altLang="it-IT" sz="1700" b="1" dirty="0" smtClean="0">
                <a:latin typeface="Arial" charset="0"/>
              </a:rPr>
              <a:t>)</a:t>
            </a:r>
            <a:endParaRPr lang="it-IT" altLang="it-IT" sz="17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    </a:t>
            </a:r>
            <a:r>
              <a:rPr lang="it-IT" altLang="it-IT" sz="1700" b="1" dirty="0" err="1">
                <a:latin typeface="Arial" charset="0"/>
              </a:rPr>
              <a:t>struct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err="1">
                <a:latin typeface="Arial" charset="0"/>
              </a:rPr>
              <a:t>c_queue</a:t>
            </a:r>
            <a:r>
              <a:rPr lang="it-IT" altLang="it-IT" sz="1700" b="1" dirty="0">
                <a:latin typeface="Arial" charset="0"/>
              </a:rPr>
              <a:t> *</a:t>
            </a:r>
            <a:r>
              <a:rPr lang="it-IT" altLang="it-IT" sz="1700" b="1" dirty="0" err="1">
                <a:latin typeface="Arial" charset="0"/>
              </a:rPr>
              <a:t>q</a:t>
            </a:r>
            <a:r>
              <a:rPr lang="it-IT" altLang="it-IT" sz="1700" b="1" dirty="0">
                <a:latin typeface="Arial" charset="0"/>
              </a:rPr>
              <a:t> = </a:t>
            </a:r>
            <a:r>
              <a:rPr lang="it-IT" altLang="it-IT" sz="1700" b="1" dirty="0" err="1">
                <a:latin typeface="Arial" charset="0"/>
              </a:rPr>
              <a:t>malloc</a:t>
            </a:r>
            <a:r>
              <a:rPr lang="it-IT" altLang="it-IT" sz="1700" b="1" dirty="0">
                <a:latin typeface="Arial" charset="0"/>
              </a:rPr>
              <a:t>(</a:t>
            </a:r>
            <a:r>
              <a:rPr lang="it-IT" altLang="it-IT" sz="1700" b="1" dirty="0" err="1">
                <a:latin typeface="Arial" charset="0"/>
              </a:rPr>
              <a:t>sizeof</a:t>
            </a:r>
            <a:r>
              <a:rPr lang="it-IT" altLang="it-IT" sz="1700" b="1" dirty="0">
                <a:latin typeface="Arial" charset="0"/>
              </a:rPr>
              <a:t>(</a:t>
            </a:r>
            <a:r>
              <a:rPr lang="it-IT" altLang="it-IT" sz="1700" b="1" dirty="0" err="1">
                <a:latin typeface="Arial" charset="0"/>
              </a:rPr>
              <a:t>struct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err="1">
                <a:latin typeface="Arial" charset="0"/>
              </a:rPr>
              <a:t>c_queue</a:t>
            </a:r>
            <a:r>
              <a:rPr lang="it-IT" altLang="it-IT" sz="17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7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    </a:t>
            </a:r>
            <a:r>
              <a:rPr lang="it-IT" altLang="it-IT" sz="1700" b="1" dirty="0" err="1">
                <a:latin typeface="Arial" charset="0"/>
              </a:rPr>
              <a:t>if</a:t>
            </a:r>
            <a:r>
              <a:rPr lang="it-IT" altLang="it-IT" sz="1700" b="1" dirty="0">
                <a:latin typeface="Arial" charset="0"/>
              </a:rPr>
              <a:t> (q == NULL) </a:t>
            </a:r>
            <a:r>
              <a:rPr lang="it-IT" altLang="it-IT" sz="1700" b="1" dirty="0" err="1">
                <a:latin typeface="Arial" charset="0"/>
              </a:rPr>
              <a:t>return</a:t>
            </a:r>
            <a:r>
              <a:rPr lang="it-IT" altLang="it-IT" sz="1700" b="1" dirty="0">
                <a:latin typeface="Arial" charset="0"/>
              </a:rPr>
              <a:t> NULL</a:t>
            </a:r>
            <a:r>
              <a:rPr lang="it-IT" altLang="it-IT" sz="1700" b="1" dirty="0" smtClean="0">
                <a:latin typeface="Arial" charset="0"/>
              </a:rPr>
              <a:t>;</a:t>
            </a:r>
            <a:endParaRPr lang="it-IT" altLang="it-IT" sz="17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    q-&gt;</a:t>
            </a:r>
            <a:r>
              <a:rPr lang="it-IT" altLang="it-IT" sz="1700" b="1" dirty="0" err="1">
                <a:latin typeface="Arial" charset="0"/>
              </a:rPr>
              <a:t>vet</a:t>
            </a:r>
            <a:r>
              <a:rPr lang="it-IT" altLang="it-IT" sz="1700" b="1" dirty="0">
                <a:latin typeface="Arial" charset="0"/>
              </a:rPr>
              <a:t> = </a:t>
            </a:r>
            <a:r>
              <a:rPr lang="it-IT" altLang="it-IT" sz="1700" b="1" dirty="0" err="1">
                <a:latin typeface="Arial" charset="0"/>
              </a:rPr>
              <a:t>malloc</a:t>
            </a:r>
            <a:r>
              <a:rPr lang="it-IT" altLang="it-IT" sz="1700" b="1" dirty="0">
                <a:latin typeface="Arial" charset="0"/>
              </a:rPr>
              <a:t>(MAXQUEUE </a:t>
            </a:r>
            <a:r>
              <a:rPr lang="it-IT" altLang="it-IT" sz="1700" b="1" dirty="0" smtClean="0">
                <a:latin typeface="Arial" charset="0"/>
              </a:rPr>
              <a:t>* </a:t>
            </a:r>
            <a:r>
              <a:rPr lang="it-IT" altLang="it-IT" sz="1700" b="1" dirty="0" err="1" smtClean="0">
                <a:latin typeface="Arial" charset="0"/>
              </a:rPr>
              <a:t>sizeof</a:t>
            </a:r>
            <a:r>
              <a:rPr lang="it-IT" altLang="it-IT" sz="1700" b="1" dirty="0" smtClean="0">
                <a:latin typeface="Arial" charset="0"/>
              </a:rPr>
              <a:t>(item</a:t>
            </a:r>
            <a:r>
              <a:rPr lang="it-IT" altLang="it-IT" sz="17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7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smtClean="0">
                <a:latin typeface="Arial" charset="0"/>
              </a:rPr>
              <a:t>    </a:t>
            </a:r>
            <a:r>
              <a:rPr lang="it-IT" altLang="it-IT" sz="1700" b="1" dirty="0" err="1" smtClean="0">
                <a:latin typeface="Arial" charset="0"/>
              </a:rPr>
              <a:t>if</a:t>
            </a:r>
            <a:r>
              <a:rPr lang="it-IT" altLang="it-IT" sz="1700" b="1" dirty="0" smtClean="0">
                <a:latin typeface="Arial" charset="0"/>
              </a:rPr>
              <a:t> </a:t>
            </a:r>
            <a:r>
              <a:rPr lang="it-IT" altLang="it-IT" sz="1700" b="1" dirty="0">
                <a:latin typeface="Arial" charset="0"/>
              </a:rPr>
              <a:t>(q-&gt;</a:t>
            </a:r>
            <a:r>
              <a:rPr lang="it-IT" altLang="it-IT" sz="1700" b="1" dirty="0" err="1">
                <a:latin typeface="Arial" charset="0"/>
              </a:rPr>
              <a:t>vet</a:t>
            </a:r>
            <a:r>
              <a:rPr lang="it-IT" altLang="it-IT" sz="1700" b="1" dirty="0">
                <a:latin typeface="Arial" charset="0"/>
              </a:rPr>
              <a:t> == NULL)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	free (q);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	</a:t>
            </a:r>
            <a:r>
              <a:rPr lang="it-IT" altLang="it-IT" sz="1700" b="1" dirty="0" err="1">
                <a:latin typeface="Arial" charset="0"/>
              </a:rPr>
              <a:t>return</a:t>
            </a:r>
            <a:r>
              <a:rPr lang="it-IT" altLang="it-IT" sz="1700" b="1" dirty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700" b="1" dirty="0">
                <a:latin typeface="Arial" charset="0"/>
              </a:rPr>
              <a:t>     q-&gt;</a:t>
            </a:r>
            <a:r>
              <a:rPr lang="it-IT" altLang="it-IT" sz="1700" b="1" dirty="0" err="1">
                <a:latin typeface="Arial" charset="0"/>
              </a:rPr>
              <a:t>size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smtClean="0">
                <a:latin typeface="Arial" charset="0"/>
              </a:rPr>
              <a:t>= 0;         </a:t>
            </a:r>
            <a:r>
              <a:rPr lang="it-IT" altLang="it-IT" sz="1700" b="1" dirty="0" smtClean="0">
                <a:solidFill>
                  <a:srgbClr val="0070C0"/>
                </a:solidFill>
                <a:latin typeface="Arial" charset="0"/>
              </a:rPr>
              <a:t>// </a:t>
            </a:r>
            <a:r>
              <a:rPr lang="it-IT" altLang="it-IT" sz="1700" b="1" dirty="0">
                <a:solidFill>
                  <a:srgbClr val="0070C0"/>
                </a:solidFill>
                <a:latin typeface="Arial" charset="0"/>
              </a:rPr>
              <a:t>dimensione massima di default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 smtClean="0">
                <a:latin typeface="Arial" charset="0"/>
              </a:rPr>
              <a:t>     q-</a:t>
            </a:r>
            <a:r>
              <a:rPr lang="it-IT" altLang="it-IT" sz="1700" b="1" dirty="0">
                <a:latin typeface="Arial" charset="0"/>
              </a:rPr>
              <a:t>&gt;head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    q-&gt;</a:t>
            </a:r>
            <a:r>
              <a:rPr lang="it-IT" altLang="it-IT" sz="1700" b="1" dirty="0" err="1">
                <a:latin typeface="Arial" charset="0"/>
              </a:rPr>
              <a:t>tail</a:t>
            </a:r>
            <a:r>
              <a:rPr lang="it-IT" altLang="it-IT" sz="1700" b="1" dirty="0">
                <a:latin typeface="Arial" charset="0"/>
              </a:rPr>
              <a:t> = 0;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     </a:t>
            </a:r>
            <a:r>
              <a:rPr lang="it-IT" altLang="it-IT" sz="1700" b="1" dirty="0" err="1">
                <a:latin typeface="Arial" charset="0"/>
              </a:rPr>
              <a:t>return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err="1">
                <a:latin typeface="Arial" charset="0"/>
              </a:rPr>
              <a:t>q</a:t>
            </a:r>
            <a:r>
              <a:rPr lang="it-IT" altLang="it-IT" sz="17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7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 err="1">
                <a:latin typeface="Arial" charset="0"/>
              </a:rPr>
              <a:t>int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err="1">
                <a:latin typeface="Arial" charset="0"/>
              </a:rPr>
              <a:t>emptyQueue</a:t>
            </a:r>
            <a:r>
              <a:rPr lang="it-IT" altLang="it-IT" sz="1700" b="1" dirty="0">
                <a:latin typeface="Arial" charset="0"/>
              </a:rPr>
              <a:t>(</a:t>
            </a:r>
            <a:r>
              <a:rPr lang="it-IT" altLang="it-IT" sz="1700" b="1" dirty="0" err="1">
                <a:latin typeface="Arial" charset="0"/>
              </a:rPr>
              <a:t>queue</a:t>
            </a: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err="1">
                <a:latin typeface="Arial" charset="0"/>
              </a:rPr>
              <a:t>q</a:t>
            </a:r>
            <a:r>
              <a:rPr lang="it-IT" altLang="it-IT" sz="17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700" b="1" dirty="0">
                <a:latin typeface="Arial" charset="0"/>
              </a:rPr>
              <a:t> </a:t>
            </a:r>
            <a:r>
              <a:rPr lang="it-IT" altLang="it-IT" sz="1700" b="1" dirty="0" smtClean="0">
                <a:latin typeface="Arial" charset="0"/>
              </a:rPr>
              <a:t>     </a:t>
            </a:r>
            <a:r>
              <a:rPr lang="it-IT" altLang="it-IT" sz="1800" b="1" dirty="0" err="1">
                <a:latin typeface="Arial" charset="0"/>
              </a:rPr>
              <a:t>if</a:t>
            </a:r>
            <a:r>
              <a:rPr lang="it-IT" altLang="it-IT" sz="1800" b="1" dirty="0">
                <a:latin typeface="Arial" charset="0"/>
              </a:rPr>
              <a:t>(q==NULL)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-1;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 smtClean="0">
                <a:latin typeface="Arial" charset="0"/>
              </a:rPr>
              <a:t>      </a:t>
            </a:r>
            <a:r>
              <a:rPr lang="it-IT" altLang="it-IT" sz="1700" b="1" dirty="0" err="1">
                <a:latin typeface="Arial" charset="0"/>
              </a:rPr>
              <a:t>return</a:t>
            </a:r>
            <a:r>
              <a:rPr lang="it-IT" altLang="it-IT" sz="1700" b="1" dirty="0">
                <a:latin typeface="Arial" charset="0"/>
              </a:rPr>
              <a:t> (q-</a:t>
            </a:r>
            <a:r>
              <a:rPr lang="it-IT" altLang="it-IT" sz="1700" b="1" dirty="0" smtClean="0">
                <a:latin typeface="Arial" charset="0"/>
              </a:rPr>
              <a:t>&gt;</a:t>
            </a:r>
            <a:r>
              <a:rPr lang="it-IT" altLang="it-IT" sz="1700" b="1" dirty="0" err="1" smtClean="0">
                <a:latin typeface="Arial" charset="0"/>
              </a:rPr>
              <a:t>size</a:t>
            </a:r>
            <a:r>
              <a:rPr lang="it-IT" altLang="it-IT" sz="1700" b="1" dirty="0" smtClean="0">
                <a:latin typeface="Arial" charset="0"/>
              </a:rPr>
              <a:t> </a:t>
            </a:r>
            <a:r>
              <a:rPr lang="it-IT" altLang="it-IT" sz="1700" b="1" dirty="0">
                <a:latin typeface="Arial" charset="0"/>
              </a:rPr>
              <a:t>== </a:t>
            </a:r>
            <a:r>
              <a:rPr lang="it-IT" altLang="it-IT" sz="1700" b="1" dirty="0" smtClean="0">
                <a:latin typeface="Arial" charset="0"/>
              </a:rPr>
              <a:t>0); </a:t>
            </a:r>
            <a:endParaRPr lang="it-IT" altLang="it-IT" sz="17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 b="1" dirty="0">
                <a:latin typeface="Arial" charset="0"/>
              </a:rPr>
              <a:t>}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5879938" y="193614"/>
            <a:ext cx="2934186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queue.c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989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178263" y="300951"/>
            <a:ext cx="8821053" cy="611142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err="1">
                <a:latin typeface="Arial" charset="0"/>
              </a:rPr>
              <a:t>int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err="1">
                <a:latin typeface="Arial" charset="0"/>
              </a:rPr>
              <a:t>enqueue</a:t>
            </a:r>
            <a:r>
              <a:rPr lang="it-IT" altLang="it-IT" sz="1800" b="1" dirty="0">
                <a:latin typeface="Arial" charset="0"/>
              </a:rPr>
              <a:t>(item val, </a:t>
            </a:r>
            <a:r>
              <a:rPr lang="it-IT" altLang="it-IT" sz="1800" b="1" dirty="0" err="1">
                <a:latin typeface="Arial" charset="0"/>
              </a:rPr>
              <a:t>queue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err="1">
                <a:latin typeface="Arial" charset="0"/>
              </a:rPr>
              <a:t>q</a:t>
            </a:r>
            <a:r>
              <a:rPr lang="it-IT" altLang="it-IT" sz="18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</a:t>
            </a:r>
            <a:r>
              <a:rPr lang="it-IT" altLang="it-IT" sz="1800" b="1" dirty="0" err="1">
                <a:latin typeface="Arial" charset="0"/>
              </a:rPr>
              <a:t>if</a:t>
            </a:r>
            <a:r>
              <a:rPr lang="it-IT" altLang="it-IT" sz="1800" b="1" dirty="0">
                <a:latin typeface="Arial" charset="0"/>
              </a:rPr>
              <a:t>(</a:t>
            </a:r>
            <a:r>
              <a:rPr lang="it-IT" altLang="it-IT" sz="1800" b="1" dirty="0" err="1">
                <a:latin typeface="Arial" charset="0"/>
              </a:rPr>
              <a:t>q</a:t>
            </a:r>
            <a:r>
              <a:rPr lang="it-IT" altLang="it-IT" sz="1800" b="1" dirty="0">
                <a:latin typeface="Arial" charset="0"/>
              </a:rPr>
              <a:t>==NULL)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-1;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    </a:t>
            </a:r>
            <a:r>
              <a:rPr lang="it-IT" altLang="it-IT" sz="1800" b="1" dirty="0" err="1">
                <a:latin typeface="Arial" charset="0"/>
              </a:rPr>
              <a:t>if</a:t>
            </a:r>
            <a:r>
              <a:rPr lang="it-IT" altLang="it-IT" sz="1800" b="1" dirty="0">
                <a:latin typeface="Arial" charset="0"/>
              </a:rPr>
              <a:t> (q-</a:t>
            </a:r>
            <a:r>
              <a:rPr lang="it-IT" altLang="it-IT" sz="1800" b="1" dirty="0" smtClean="0">
                <a:latin typeface="Arial" charset="0"/>
              </a:rPr>
              <a:t>&gt;</a:t>
            </a:r>
            <a:r>
              <a:rPr lang="it-IT" altLang="it-IT" sz="1800" b="1" dirty="0" err="1" smtClean="0">
                <a:latin typeface="Arial" charset="0"/>
              </a:rPr>
              <a:t>size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>
                <a:latin typeface="Arial" charset="0"/>
              </a:rPr>
              <a:t>== </a:t>
            </a:r>
            <a:r>
              <a:rPr lang="it-IT" altLang="it-IT" sz="1800" b="1" dirty="0" smtClean="0">
                <a:latin typeface="Arial" charset="0"/>
              </a:rPr>
              <a:t>MAXQUEUE</a:t>
            </a:r>
            <a:r>
              <a:rPr lang="it-IT" altLang="it-IT" sz="1800" b="1" dirty="0" smtClean="0">
                <a:latin typeface="Arial" charset="0"/>
              </a:rPr>
              <a:t>)        </a:t>
            </a:r>
            <a:r>
              <a:rPr lang="it-IT" altLang="it-IT" sz="1800" b="1" dirty="0" smtClean="0">
                <a:solidFill>
                  <a:srgbClr val="0070C0"/>
                </a:solidFill>
                <a:latin typeface="Arial" charset="0"/>
              </a:rPr>
              <a:t>//coda piena</a:t>
            </a:r>
            <a:endParaRPr lang="it-IT" altLang="it-IT" sz="1800" b="1" dirty="0">
              <a:solidFill>
                <a:srgbClr val="0070C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	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(q-&gt;</a:t>
            </a:r>
            <a:r>
              <a:rPr lang="it-IT" altLang="it-IT" sz="1800" b="1" dirty="0" err="1" smtClean="0">
                <a:latin typeface="Arial" charset="0"/>
              </a:rPr>
              <a:t>size</a:t>
            </a:r>
            <a:r>
              <a:rPr lang="it-IT" altLang="it-IT" sz="1800" b="1" dirty="0" smtClean="0">
                <a:latin typeface="Arial" charset="0"/>
              </a:rPr>
              <a:t>)++;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</a:t>
            </a:r>
            <a:r>
              <a:rPr lang="it-IT" altLang="it-IT" sz="1800" b="1" dirty="0" smtClean="0">
                <a:latin typeface="Arial" charset="0"/>
              </a:rPr>
              <a:t>q-</a:t>
            </a:r>
            <a:r>
              <a:rPr lang="it-IT" altLang="it-IT" sz="1800" b="1" dirty="0">
                <a:latin typeface="Arial" charset="0"/>
              </a:rPr>
              <a:t>&gt;</a:t>
            </a:r>
            <a:r>
              <a:rPr lang="it-IT" altLang="it-IT" sz="1800" b="1" dirty="0" err="1">
                <a:latin typeface="Arial" charset="0"/>
              </a:rPr>
              <a:t>vet</a:t>
            </a:r>
            <a:r>
              <a:rPr lang="it-IT" altLang="it-IT" sz="1800" b="1" dirty="0">
                <a:latin typeface="Arial" charset="0"/>
              </a:rPr>
              <a:t>[q-&gt;</a:t>
            </a:r>
            <a:r>
              <a:rPr lang="it-IT" altLang="it-IT" sz="1800" b="1" dirty="0" err="1">
                <a:latin typeface="Arial" charset="0"/>
              </a:rPr>
              <a:t>tail</a:t>
            </a:r>
            <a:r>
              <a:rPr lang="it-IT" altLang="it-IT" sz="1800" b="1" dirty="0">
                <a:latin typeface="Arial" charset="0"/>
              </a:rPr>
              <a:t>]=val; </a:t>
            </a:r>
            <a:r>
              <a:rPr lang="it-IT" altLang="it-IT" sz="1800" b="1" dirty="0" smtClean="0">
                <a:latin typeface="Arial" charset="0"/>
              </a:rPr>
              <a:t>                          </a:t>
            </a:r>
            <a:r>
              <a:rPr lang="it-IT" altLang="it-IT" sz="1800" b="1" dirty="0" smtClean="0">
                <a:solidFill>
                  <a:srgbClr val="0070C0"/>
                </a:solidFill>
                <a:latin typeface="Arial" charset="0"/>
              </a:rPr>
              <a:t>// </a:t>
            </a:r>
            <a:r>
              <a:rPr lang="it-IT" altLang="it-IT" sz="1800" b="1" dirty="0">
                <a:solidFill>
                  <a:srgbClr val="0070C0"/>
                </a:solidFill>
                <a:latin typeface="Arial" charset="0"/>
              </a:rPr>
              <a:t>inserisco in coda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    q-&gt;</a:t>
            </a:r>
            <a:r>
              <a:rPr lang="it-IT" altLang="it-IT" sz="1800" b="1" dirty="0" err="1">
                <a:latin typeface="Arial" charset="0"/>
              </a:rPr>
              <a:t>tail</a:t>
            </a:r>
            <a:r>
              <a:rPr lang="it-IT" altLang="it-IT" sz="1800" b="1" dirty="0">
                <a:latin typeface="Arial" charset="0"/>
              </a:rPr>
              <a:t>= (q-&gt;</a:t>
            </a:r>
            <a:r>
              <a:rPr lang="it-IT" altLang="it-IT" sz="1800" b="1" dirty="0" err="1">
                <a:latin typeface="Arial" charset="0"/>
              </a:rPr>
              <a:t>tail</a:t>
            </a:r>
            <a:r>
              <a:rPr lang="it-IT" altLang="it-IT" sz="1800" b="1" dirty="0">
                <a:latin typeface="Arial" charset="0"/>
              </a:rPr>
              <a:t> + </a:t>
            </a:r>
            <a:r>
              <a:rPr lang="it-IT" altLang="it-IT" sz="1800" b="1" dirty="0" smtClean="0">
                <a:latin typeface="Arial" charset="0"/>
              </a:rPr>
              <a:t>1)%MAXQUEUE;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1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}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item </a:t>
            </a:r>
            <a:r>
              <a:rPr lang="it-IT" altLang="it-IT" sz="1800" b="1" dirty="0" err="1">
                <a:latin typeface="Arial" charset="0"/>
              </a:rPr>
              <a:t>dequeue</a:t>
            </a:r>
            <a:r>
              <a:rPr lang="it-IT" altLang="it-IT" sz="1800" b="1" dirty="0">
                <a:latin typeface="Arial" charset="0"/>
              </a:rPr>
              <a:t>(</a:t>
            </a:r>
            <a:r>
              <a:rPr lang="it-IT" altLang="it-IT" sz="1800" b="1" dirty="0" err="1">
                <a:latin typeface="Arial" charset="0"/>
              </a:rPr>
              <a:t>queue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err="1">
                <a:latin typeface="Arial" charset="0"/>
              </a:rPr>
              <a:t>q</a:t>
            </a:r>
            <a:r>
              <a:rPr lang="it-IT" altLang="it-IT" sz="18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</a:t>
            </a:r>
            <a:r>
              <a:rPr lang="it-IT" altLang="it-IT" sz="1800" b="1" dirty="0" err="1">
                <a:latin typeface="Arial" charset="0"/>
              </a:rPr>
              <a:t>if</a:t>
            </a:r>
            <a:r>
              <a:rPr lang="it-IT" altLang="it-IT" sz="1800" b="1" dirty="0">
                <a:latin typeface="Arial" charset="0"/>
              </a:rPr>
              <a:t>(q ==</a:t>
            </a:r>
            <a:r>
              <a:rPr lang="it-IT" altLang="it-IT" sz="1800" b="1" dirty="0" smtClean="0">
                <a:latin typeface="Arial" charset="0"/>
              </a:rPr>
              <a:t>NULL || q-</a:t>
            </a:r>
            <a:r>
              <a:rPr lang="it-IT" altLang="it-IT" sz="1800" b="1" dirty="0" smtClean="0">
                <a:latin typeface="Arial" charset="0"/>
              </a:rPr>
              <a:t>&gt;</a:t>
            </a:r>
            <a:r>
              <a:rPr lang="it-IT" altLang="it-IT" sz="1800" b="1" dirty="0" err="1" smtClean="0">
                <a:latin typeface="Arial" charset="0"/>
              </a:rPr>
              <a:t>size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== </a:t>
            </a:r>
            <a:r>
              <a:rPr lang="it-IT" altLang="it-IT" sz="1800" b="1" dirty="0" smtClean="0">
                <a:latin typeface="Arial" charset="0"/>
              </a:rPr>
              <a:t>0)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item </a:t>
            </a:r>
            <a:r>
              <a:rPr lang="it-IT" altLang="it-IT" sz="1800" b="1" dirty="0" err="1">
                <a:latin typeface="Arial" charset="0"/>
              </a:rPr>
              <a:t>result</a:t>
            </a:r>
            <a:r>
              <a:rPr lang="it-IT" altLang="it-IT" sz="1800" b="1" dirty="0">
                <a:latin typeface="Arial" charset="0"/>
              </a:rPr>
              <a:t> = </a:t>
            </a:r>
            <a:r>
              <a:rPr lang="it-IT" altLang="it-IT" sz="1800" b="1" dirty="0" err="1">
                <a:latin typeface="Arial" charset="0"/>
              </a:rPr>
              <a:t>q</a:t>
            </a:r>
            <a:r>
              <a:rPr lang="it-IT" altLang="it-IT" sz="1800" b="1" dirty="0">
                <a:latin typeface="Arial" charset="0"/>
              </a:rPr>
              <a:t>-&gt;</a:t>
            </a:r>
            <a:r>
              <a:rPr lang="it-IT" altLang="it-IT" sz="1800" b="1" dirty="0" err="1">
                <a:latin typeface="Arial" charset="0"/>
              </a:rPr>
              <a:t>vet</a:t>
            </a:r>
            <a:r>
              <a:rPr lang="it-IT" altLang="it-IT" sz="1800" b="1" dirty="0">
                <a:latin typeface="Arial" charset="0"/>
              </a:rPr>
              <a:t>[</a:t>
            </a:r>
            <a:r>
              <a:rPr lang="it-IT" altLang="it-IT" sz="1800" b="1" dirty="0" err="1">
                <a:latin typeface="Arial" charset="0"/>
              </a:rPr>
              <a:t>q</a:t>
            </a:r>
            <a:r>
              <a:rPr lang="it-IT" altLang="it-IT" sz="1800" b="1" dirty="0">
                <a:latin typeface="Arial" charset="0"/>
              </a:rPr>
              <a:t>-&gt;head];             </a:t>
            </a:r>
            <a:r>
              <a:rPr lang="it-IT" altLang="it-IT" sz="1800" b="1" dirty="0">
                <a:solidFill>
                  <a:srgbClr val="0070C0"/>
                </a:solidFill>
                <a:latin typeface="Arial" charset="0"/>
              </a:rPr>
              <a:t>// item da restituire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1800" b="1" dirty="0">
                <a:latin typeface="Arial" charset="0"/>
              </a:rPr>
              <a:t>      q-&gt;head = (q-&gt;head + 1) % </a:t>
            </a:r>
            <a:r>
              <a:rPr lang="it-IT" altLang="it-IT" sz="1800" b="1" dirty="0" smtClean="0">
                <a:latin typeface="Arial" charset="0"/>
              </a:rPr>
              <a:t>MAXQUEUE</a:t>
            </a:r>
            <a:r>
              <a:rPr lang="it-IT" altLang="it-IT" sz="1800" b="1" dirty="0" smtClean="0">
                <a:latin typeface="Arial" charset="0"/>
              </a:rPr>
              <a:t>;  </a:t>
            </a:r>
            <a:r>
              <a:rPr lang="it-IT" altLang="it-IT" sz="1800" b="1" dirty="0">
                <a:solidFill>
                  <a:srgbClr val="0070C0"/>
                </a:solidFill>
                <a:latin typeface="Arial" charset="0"/>
              </a:rPr>
              <a:t>// operatore % per gestione circolare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err="1">
                <a:latin typeface="Arial" charset="0"/>
              </a:rPr>
              <a:t>result</a:t>
            </a:r>
            <a:r>
              <a:rPr lang="it-IT" altLang="it-IT" sz="18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5914663" y="370400"/>
            <a:ext cx="3084653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queue.c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635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656565"/>
          </a:xfrm>
        </p:spPr>
        <p:txBody>
          <a:bodyPr/>
          <a:lstStyle/>
          <a:p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Considerazioni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865" y="781303"/>
            <a:ext cx="8952270" cy="5995672"/>
          </a:xfrm>
        </p:spPr>
        <p:txBody>
          <a:bodyPr/>
          <a:lstStyle/>
          <a:p>
            <a:r>
              <a:rPr lang="it-IT" sz="2800" dirty="0"/>
              <a:t>Abbiamo visto due implementazioni diverse dell’ADT coda. </a:t>
            </a: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lista</a:t>
            </a:r>
          </a:p>
          <a:p>
            <a:pPr lvl="2"/>
            <a:r>
              <a:rPr lang="it-IT" sz="2000" b="1" dirty="0"/>
              <a:t>pro</a:t>
            </a:r>
            <a:r>
              <a:rPr lang="it-IT" sz="2000" dirty="0"/>
              <a:t>: è una implementazione </a:t>
            </a:r>
            <a:r>
              <a:rPr lang="it-IT" sz="2000" dirty="0" smtClean="0"/>
              <a:t>espandibile (unico limite è la capacità della memoria) </a:t>
            </a:r>
            <a:endParaRPr lang="it-IT" sz="2000" dirty="0"/>
          </a:p>
          <a:p>
            <a:pPr lvl="2"/>
            <a:r>
              <a:rPr lang="it-IT" sz="2000" b="1" dirty="0"/>
              <a:t>contro</a:t>
            </a:r>
            <a:r>
              <a:rPr lang="it-IT" sz="2000" dirty="0"/>
              <a:t>: </a:t>
            </a:r>
            <a:r>
              <a:rPr lang="it-IT" sz="2000" dirty="0" smtClean="0"/>
              <a:t>la struttura è più complessa </a:t>
            </a:r>
            <a:endParaRPr lang="it-IT" altLang="it-IT" sz="2000" dirty="0">
              <a:ea typeface="MS PGothic" charset="-128"/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vettore circolare</a:t>
            </a:r>
          </a:p>
          <a:p>
            <a:pPr lvl="2"/>
            <a:r>
              <a:rPr lang="it-IT" sz="2000" b="1" dirty="0"/>
              <a:t>pro</a:t>
            </a:r>
            <a:r>
              <a:rPr lang="it-IT" sz="2000" dirty="0"/>
              <a:t>: </a:t>
            </a:r>
            <a:r>
              <a:rPr lang="it-IT" sz="2000" dirty="0" smtClean="0"/>
              <a:t>gli </a:t>
            </a:r>
            <a:r>
              <a:rPr lang="it-IT" sz="2000" dirty="0"/>
              <a:t>elementi sono memorizzati in modo </a:t>
            </a:r>
            <a:r>
              <a:rPr lang="it-IT" sz="2000" dirty="0" smtClean="0"/>
              <a:t>contiguo e la struttura è più semplice </a:t>
            </a:r>
            <a:endParaRPr lang="it-IT" sz="2000" dirty="0"/>
          </a:p>
          <a:p>
            <a:pPr lvl="2"/>
            <a:r>
              <a:rPr lang="it-IT" sz="2000" b="1" dirty="0"/>
              <a:t>contro</a:t>
            </a:r>
            <a:r>
              <a:rPr lang="it-IT" sz="2000" dirty="0"/>
              <a:t>: </a:t>
            </a:r>
            <a:r>
              <a:rPr lang="it-IT" sz="2000" dirty="0" smtClean="0"/>
              <a:t>dimensione fissata, bisogna </a:t>
            </a:r>
            <a:r>
              <a:rPr lang="it-IT" sz="2000" dirty="0"/>
              <a:t>conoscere a priori il numero massimo di elementi che la coda deve </a:t>
            </a:r>
            <a:r>
              <a:rPr lang="it-IT" sz="2000" dirty="0" smtClean="0"/>
              <a:t>contenere, parte dello spazio è inutilizzato</a:t>
            </a:r>
            <a:endParaRPr lang="it-IT" sz="2000" dirty="0"/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Note su vettore circolare</a:t>
            </a:r>
          </a:p>
          <a:p>
            <a:pPr lvl="2"/>
            <a:r>
              <a:rPr lang="it-IT" sz="2000" dirty="0"/>
              <a:t>Potrei usare la </a:t>
            </a:r>
            <a:r>
              <a:rPr lang="it-IT" sz="2000" dirty="0" err="1"/>
              <a:t>realloc</a:t>
            </a:r>
            <a:r>
              <a:rPr lang="it-IT" sz="2000" dirty="0"/>
              <a:t> per ridimensionare la coda (come fatto per lo </a:t>
            </a:r>
            <a:r>
              <a:rPr lang="it-IT" sz="2000" dirty="0" err="1"/>
              <a:t>stack</a:t>
            </a:r>
            <a:r>
              <a:rPr lang="it-IT" sz="2000" dirty="0"/>
              <a:t>) e poter quindi sempre inserire elementi ? </a:t>
            </a:r>
          </a:p>
          <a:p>
            <a:pPr lvl="2"/>
            <a:r>
              <a:rPr lang="it-IT" sz="2000" dirty="0" smtClean="0"/>
              <a:t>Sì, </a:t>
            </a:r>
            <a:r>
              <a:rPr lang="it-IT" sz="2000" dirty="0"/>
              <a:t>ma devo considerare che l’ordine degli elementi della coda nell’array non necessariamente va dalla posizione 0 alla posizione n-1 …</a:t>
            </a:r>
          </a:p>
          <a:p>
            <a:pPr lvl="2"/>
            <a:r>
              <a:rPr lang="it-IT" sz="2000" dirty="0"/>
              <a:t>Farlo come esercizio …</a:t>
            </a:r>
          </a:p>
        </p:txBody>
      </p:sp>
    </p:spTree>
    <p:extLst>
      <p:ext uri="{BB962C8B-B14F-4D97-AF65-F5344CB8AC3E}">
        <p14:creationId xmlns:p14="http://schemas.microsoft.com/office/powerpoint/2010/main" val="10424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Queue: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sintattica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>
                <a:ea typeface="MS PGothic" charset="-128"/>
              </a:rPr>
              <a:t>Tipo</a:t>
            </a:r>
            <a:r>
              <a:rPr lang="en-GB" altLang="it-IT" sz="2800" b="1" dirty="0">
                <a:ea typeface="MS PGothic" charset="-128"/>
              </a:rPr>
              <a:t> di </a:t>
            </a:r>
            <a:r>
              <a:rPr lang="en-GB" altLang="it-IT" sz="2800" b="1" dirty="0" err="1">
                <a:ea typeface="MS PGothic" charset="-128"/>
              </a:rPr>
              <a:t>riferimento</a:t>
            </a:r>
            <a:r>
              <a:rPr lang="en-GB" altLang="it-IT" sz="2800" dirty="0">
                <a:ea typeface="MS PGothic" charset="-128"/>
              </a:rPr>
              <a:t>: </a:t>
            </a:r>
            <a:r>
              <a:rPr lang="en-GB" altLang="it-IT" sz="2800" dirty="0">
                <a:solidFill>
                  <a:srgbClr val="002060"/>
                </a:solidFill>
                <a:ea typeface="MS PGothic" charset="-128"/>
              </a:rPr>
              <a:t>queue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>
                <a:ea typeface="MS PGothic" charset="-128"/>
              </a:rPr>
              <a:t>Tipi </a:t>
            </a:r>
            <a:r>
              <a:rPr lang="en-GB" altLang="it-IT" sz="2800" b="1" dirty="0" err="1">
                <a:ea typeface="MS PGothic" charset="-128"/>
              </a:rPr>
              <a:t>usati</a:t>
            </a:r>
            <a:r>
              <a:rPr lang="en-GB" altLang="it-IT" sz="2800" dirty="0">
                <a:ea typeface="MS PGothic" charset="-128"/>
              </a:rPr>
              <a:t>: </a:t>
            </a:r>
            <a:r>
              <a:rPr lang="en-GB" altLang="it-IT" sz="2800" dirty="0">
                <a:solidFill>
                  <a:srgbClr val="002060"/>
                </a:solidFill>
                <a:ea typeface="MS PGothic" charset="-128"/>
              </a:rPr>
              <a:t>item</a:t>
            </a:r>
            <a:r>
              <a:rPr lang="en-GB" altLang="it-IT" sz="2800" dirty="0">
                <a:ea typeface="MS PGothic" charset="-128"/>
              </a:rPr>
              <a:t>, </a:t>
            </a:r>
            <a:r>
              <a:rPr lang="en-GB" altLang="it-IT" sz="2800" dirty="0" err="1">
                <a:solidFill>
                  <a:srgbClr val="002060"/>
                </a:solidFill>
                <a:ea typeface="MS PGothic" charset="-128"/>
              </a:rPr>
              <a:t>boolean</a:t>
            </a:r>
            <a:endParaRPr lang="en-GB" altLang="it-IT" sz="2800" dirty="0">
              <a:solidFill>
                <a:srgbClr val="002060"/>
              </a:solidFill>
              <a:ea typeface="MS PGothic" charset="-128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8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>
                <a:ea typeface="MS PGothic" charset="-128"/>
              </a:rPr>
              <a:t>Operatori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newQueue</a:t>
            </a:r>
            <a:r>
              <a:rPr lang="en-GB" altLang="it-IT" sz="2400" dirty="0">
                <a:ea typeface="MS PGothic" charset="-128"/>
              </a:rPr>
              <a:t>() → queue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emptyQueue</a:t>
            </a:r>
            <a:r>
              <a:rPr lang="en-GB" altLang="it-IT" sz="2400" dirty="0">
                <a:ea typeface="MS PGothic" charset="-128"/>
              </a:rPr>
              <a:t>(queue) → </a:t>
            </a:r>
            <a:r>
              <a:rPr lang="en-GB" altLang="it-IT" sz="2400" dirty="0" err="1">
                <a:ea typeface="MS PGothic" charset="-128"/>
              </a:rPr>
              <a:t>boolean</a:t>
            </a:r>
            <a:endParaRPr lang="en-GB" altLang="it-IT" sz="24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enqueue</a:t>
            </a:r>
            <a:r>
              <a:rPr lang="en-GB" altLang="it-IT" sz="2400" dirty="0">
                <a:ea typeface="MS PGothic" charset="-128"/>
              </a:rPr>
              <a:t>(item, queue) → </a:t>
            </a:r>
            <a:r>
              <a:rPr lang="en-GB" altLang="it-IT" sz="2400" dirty="0" smtClean="0">
                <a:ea typeface="MS PGothic" charset="-128"/>
              </a:rPr>
              <a:t>queue</a:t>
            </a:r>
            <a:endParaRPr lang="en-GB" altLang="it-IT" sz="24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dequeue</a:t>
            </a:r>
            <a:r>
              <a:rPr lang="en-GB" altLang="it-IT" sz="2400" dirty="0">
                <a:ea typeface="MS PGothic" charset="-128"/>
              </a:rPr>
              <a:t>(queue) → item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980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Queue: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b="1" dirty="0">
                <a:ea typeface="MS PGothic" charset="-128"/>
              </a:rPr>
              <a:t>Tipo di riferimento </a:t>
            </a:r>
            <a:r>
              <a:rPr lang="it-IT" altLang="it-IT" b="1" dirty="0" err="1">
                <a:ea typeface="MS PGothic" charset="-128"/>
              </a:rPr>
              <a:t>queue</a:t>
            </a:r>
            <a:endParaRPr lang="it-IT" altLang="it-IT" dirty="0">
              <a:ea typeface="MS PGothic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dirty="0" err="1">
                <a:ea typeface="MS PGothic" charset="-128"/>
              </a:rPr>
              <a:t>queue</a:t>
            </a:r>
            <a:r>
              <a:rPr lang="it-IT" altLang="it-IT" dirty="0">
                <a:ea typeface="MS PGothic" charset="-128"/>
              </a:rPr>
              <a:t> è l’insieme delle sequenze </a:t>
            </a:r>
            <a:r>
              <a:rPr lang="it-IT" altLang="it-IT" i="1" dirty="0" err="1">
                <a:ea typeface="MS PGothic" charset="-128"/>
              </a:rPr>
              <a:t>S</a:t>
            </a:r>
            <a:r>
              <a:rPr lang="it-IT" altLang="it-IT" i="1" dirty="0">
                <a:ea typeface="MS PGothic" charset="-128"/>
              </a:rPr>
              <a:t>=a1,a2,…,an </a:t>
            </a:r>
            <a:r>
              <a:rPr lang="it-IT" altLang="it-IT" dirty="0">
                <a:ea typeface="MS PGothic" charset="-128"/>
              </a:rPr>
              <a:t>di tipo </a:t>
            </a:r>
            <a:r>
              <a:rPr lang="it-IT" altLang="it-IT" b="1" i="1" dirty="0">
                <a:solidFill>
                  <a:srgbClr val="A84643"/>
                </a:solidFill>
                <a:ea typeface="MS PGothic" charset="-128"/>
              </a:rPr>
              <a:t>item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dirty="0">
                <a:ea typeface="MS PGothic" charset="-128"/>
              </a:rPr>
              <a:t>L’insieme </a:t>
            </a:r>
            <a:r>
              <a:rPr lang="it-IT" altLang="it-IT" dirty="0" err="1">
                <a:ea typeface="MS PGothic" charset="-128"/>
              </a:rPr>
              <a:t>queue</a:t>
            </a:r>
            <a:r>
              <a:rPr lang="it-IT" altLang="it-IT" dirty="0">
                <a:ea typeface="MS PGothic" charset="-128"/>
              </a:rPr>
              <a:t> contiene inoltre un elemento </a:t>
            </a:r>
            <a:r>
              <a:rPr lang="it-IT" altLang="it-IT" b="1" i="1" dirty="0" err="1">
                <a:solidFill>
                  <a:srgbClr val="C00000"/>
                </a:solidFill>
                <a:ea typeface="MS PGothic" charset="-128"/>
              </a:rPr>
              <a:t>nil</a:t>
            </a:r>
            <a:r>
              <a:rPr lang="it-IT" altLang="it-IT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it-IT" altLang="it-IT" dirty="0">
                <a:ea typeface="MS PGothic" charset="-128"/>
              </a:rPr>
              <a:t>che rappresenta la coda vuota (priva di elementi)</a:t>
            </a:r>
          </a:p>
        </p:txBody>
      </p:sp>
    </p:spTree>
    <p:extLst>
      <p:ext uri="{BB962C8B-B14F-4D97-AF65-F5344CB8AC3E}">
        <p14:creationId xmlns:p14="http://schemas.microsoft.com/office/powerpoint/2010/main" val="49177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036"/>
            <a:ext cx="8229600" cy="63733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Queue: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87858"/>
            <a:ext cx="8432157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>
                <a:ea typeface="MS PGothic" charset="-128"/>
              </a:rPr>
              <a:t>Operatori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newQueue</a:t>
            </a:r>
            <a:r>
              <a:rPr lang="en-GB" altLang="it-IT" dirty="0">
                <a:ea typeface="MS PGothic" charset="-128"/>
              </a:rPr>
              <a:t>() → q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q = nil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emptyQueue</a:t>
            </a:r>
            <a:r>
              <a:rPr lang="en-GB" altLang="it-IT" dirty="0">
                <a:ea typeface="MS PGothic" charset="-128"/>
              </a:rPr>
              <a:t>(q) → b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se q=nil </a:t>
            </a:r>
            <a:r>
              <a:rPr lang="en-GB" altLang="it-IT" dirty="0" err="1">
                <a:ea typeface="MS PGothic" charset="-128"/>
              </a:rPr>
              <a:t>allora</a:t>
            </a:r>
            <a:r>
              <a:rPr lang="en-GB" altLang="it-IT" dirty="0">
                <a:ea typeface="MS PGothic" charset="-128"/>
              </a:rPr>
              <a:t> b = true </a:t>
            </a:r>
            <a:r>
              <a:rPr lang="en-GB" altLang="it-IT" dirty="0" err="1">
                <a:ea typeface="MS PGothic" charset="-128"/>
              </a:rPr>
              <a:t>altrimenti</a:t>
            </a:r>
            <a:r>
              <a:rPr lang="en-GB" altLang="it-IT" dirty="0">
                <a:ea typeface="MS PGothic" charset="-128"/>
              </a:rPr>
              <a:t> b = false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enqueue</a:t>
            </a:r>
            <a:r>
              <a:rPr lang="en-GB" altLang="it-IT" dirty="0">
                <a:ea typeface="MS PGothic" charset="-128"/>
              </a:rPr>
              <a:t>(e, q) → q’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s-IS" altLang="it-IT" dirty="0">
                <a:ea typeface="MS PGothic" charset="-128"/>
              </a:rPr>
              <a:t>Post: se q = nil allora </a:t>
            </a:r>
            <a:r>
              <a:rPr lang="en-GB" altLang="it-IT" dirty="0">
                <a:ea typeface="MS PGothic" charset="-128"/>
              </a:rPr>
              <a:t>q’ = &lt;e</a:t>
            </a:r>
            <a:r>
              <a:rPr lang="is-IS" altLang="it-IT" dirty="0">
                <a:ea typeface="MS PGothic" charset="-128"/>
              </a:rPr>
              <a:t>&gt; altrimenti </a:t>
            </a:r>
            <a:br>
              <a:rPr lang="is-IS" altLang="it-IT" dirty="0">
                <a:ea typeface="MS PGothic" charset="-128"/>
              </a:rPr>
            </a:br>
            <a:r>
              <a:rPr lang="is-IS" altLang="it-IT" dirty="0">
                <a:ea typeface="MS PGothic" charset="-128"/>
              </a:rPr>
              <a:t>se q = </a:t>
            </a:r>
            <a:r>
              <a:rPr lang="en-GB" altLang="it-IT" dirty="0">
                <a:ea typeface="MS PGothic" charset="-128"/>
              </a:rPr>
              <a:t>&lt;a</a:t>
            </a:r>
            <a:r>
              <a:rPr lang="en-GB" altLang="it-IT" baseline="-25000" dirty="0">
                <a:ea typeface="MS PGothic" charset="-128"/>
              </a:rPr>
              <a:t>1</a:t>
            </a:r>
            <a:r>
              <a:rPr lang="en-GB" altLang="it-IT" dirty="0">
                <a:ea typeface="MS PGothic" charset="-128"/>
              </a:rPr>
              <a:t>, a</a:t>
            </a:r>
            <a:r>
              <a:rPr lang="en-GB" altLang="it-IT" baseline="-25000" dirty="0">
                <a:ea typeface="MS PGothic" charset="-128"/>
              </a:rPr>
              <a:t>2</a:t>
            </a:r>
            <a:r>
              <a:rPr lang="en-GB" altLang="it-IT" dirty="0">
                <a:ea typeface="MS PGothic" charset="-128"/>
              </a:rPr>
              <a:t>, </a:t>
            </a:r>
            <a:r>
              <a:rPr lang="is-IS" altLang="it-IT" dirty="0">
                <a:ea typeface="MS PGothic" charset="-128"/>
              </a:rPr>
              <a:t>… a</a:t>
            </a:r>
            <a:r>
              <a:rPr lang="is-IS" altLang="it-IT" baseline="-25000" dirty="0">
                <a:ea typeface="MS PGothic" charset="-128"/>
              </a:rPr>
              <a:t>n</a:t>
            </a:r>
            <a:r>
              <a:rPr lang="is-IS" altLang="it-IT" dirty="0">
                <a:ea typeface="MS PGothic" charset="-128"/>
              </a:rPr>
              <a:t>&gt;  con </a:t>
            </a:r>
            <a:r>
              <a:rPr lang="de-DE" altLang="it-IT" dirty="0" err="1">
                <a:ea typeface="MS PGothic" charset="-128"/>
              </a:rPr>
              <a:t>n</a:t>
            </a:r>
            <a:r>
              <a:rPr lang="de-DE" altLang="it-IT" dirty="0">
                <a:ea typeface="MS PGothic" charset="-128"/>
              </a:rPr>
              <a:t> &gt; 0 </a:t>
            </a:r>
            <a:r>
              <a:rPr lang="de-DE" altLang="it-IT" dirty="0" err="1">
                <a:ea typeface="MS PGothic" charset="-128"/>
              </a:rPr>
              <a:t>allora</a:t>
            </a:r>
            <a:r>
              <a:rPr lang="de-DE" altLang="it-IT" dirty="0">
                <a:ea typeface="MS PGothic" charset="-128"/>
              </a:rPr>
              <a:t> </a:t>
            </a:r>
            <a:r>
              <a:rPr lang="en-GB" altLang="it-IT" dirty="0">
                <a:ea typeface="MS PGothic" charset="-128"/>
              </a:rPr>
              <a:t>q’ = </a:t>
            </a:r>
            <a:r>
              <a:rPr lang="en-GB" altLang="it-IT" dirty="0" smtClean="0">
                <a:ea typeface="MS PGothic" charset="-128"/>
              </a:rPr>
              <a:t>&lt;a</a:t>
            </a:r>
            <a:r>
              <a:rPr lang="en-GB" altLang="it-IT" baseline="-25000" dirty="0" smtClean="0">
                <a:ea typeface="MS PGothic" charset="-128"/>
              </a:rPr>
              <a:t>1</a:t>
            </a:r>
            <a:r>
              <a:rPr lang="en-GB" altLang="it-IT" dirty="0">
                <a:ea typeface="MS PGothic" charset="-128"/>
              </a:rPr>
              <a:t>, a</a:t>
            </a:r>
            <a:r>
              <a:rPr lang="en-GB" altLang="it-IT" baseline="-25000" dirty="0">
                <a:ea typeface="MS PGothic" charset="-128"/>
              </a:rPr>
              <a:t>2</a:t>
            </a:r>
            <a:r>
              <a:rPr lang="en-GB" altLang="it-IT" dirty="0">
                <a:ea typeface="MS PGothic" charset="-128"/>
              </a:rPr>
              <a:t>, </a:t>
            </a:r>
            <a:r>
              <a:rPr lang="is-IS" altLang="it-IT" dirty="0">
                <a:ea typeface="MS PGothic" charset="-128"/>
              </a:rPr>
              <a:t>… </a:t>
            </a:r>
            <a:r>
              <a:rPr lang="is-IS" altLang="it-IT" dirty="0" smtClean="0">
                <a:ea typeface="MS PGothic" charset="-128"/>
              </a:rPr>
              <a:t>a</a:t>
            </a:r>
            <a:r>
              <a:rPr lang="is-IS" altLang="it-IT" baseline="-25000" dirty="0" smtClean="0">
                <a:ea typeface="MS PGothic" charset="-128"/>
              </a:rPr>
              <a:t>n</a:t>
            </a:r>
            <a:r>
              <a:rPr lang="en-GB" altLang="it-IT" dirty="0">
                <a:ea typeface="MS PGothic" charset="-128"/>
              </a:rPr>
              <a:t>, </a:t>
            </a:r>
            <a:r>
              <a:rPr lang="en-GB" altLang="it-IT" dirty="0" smtClean="0">
                <a:ea typeface="MS PGothic" charset="-128"/>
              </a:rPr>
              <a:t>e</a:t>
            </a:r>
            <a:r>
              <a:rPr lang="is-IS" altLang="it-IT" baseline="-25000" dirty="0" smtClean="0">
                <a:ea typeface="MS PGothic" charset="-128"/>
              </a:rPr>
              <a:t> </a:t>
            </a:r>
            <a:r>
              <a:rPr lang="is-IS" altLang="it-IT" dirty="0">
                <a:ea typeface="MS PGothic" charset="-128"/>
              </a:rPr>
              <a:t>&gt;</a:t>
            </a:r>
            <a:endParaRPr lang="en-GB" altLang="it-IT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>
                <a:ea typeface="MS PGothic" charset="-128"/>
              </a:rPr>
              <a:t>dequeue</a:t>
            </a:r>
            <a:r>
              <a:rPr lang="en-GB" altLang="it-IT" dirty="0">
                <a:ea typeface="MS PGothic" charset="-128"/>
              </a:rPr>
              <a:t>(q) → </a:t>
            </a:r>
            <a:r>
              <a:rPr lang="en-GB" altLang="it-IT" dirty="0" smtClean="0">
                <a:ea typeface="MS PGothic" charset="-128"/>
              </a:rPr>
              <a:t>a</a:t>
            </a:r>
            <a:endParaRPr lang="en-GB" altLang="it-IT" dirty="0"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Pre: q </a:t>
            </a:r>
            <a:r>
              <a:rPr lang="de-DE" altLang="it-IT" dirty="0">
                <a:ea typeface="MS PGothic" charset="-128"/>
              </a:rPr>
              <a:t>= &lt;a</a:t>
            </a:r>
            <a:r>
              <a:rPr lang="de-DE" altLang="it-IT" baseline="-25000" dirty="0">
                <a:ea typeface="MS PGothic" charset="-128"/>
              </a:rPr>
              <a:t>1</a:t>
            </a:r>
            <a:r>
              <a:rPr lang="de-DE" altLang="it-IT" dirty="0">
                <a:ea typeface="MS PGothic" charset="-128"/>
              </a:rPr>
              <a:t>, a</a:t>
            </a:r>
            <a:r>
              <a:rPr lang="de-DE" altLang="it-IT" baseline="-25000" dirty="0">
                <a:ea typeface="MS PGothic" charset="-128"/>
              </a:rPr>
              <a:t>2</a:t>
            </a:r>
            <a:r>
              <a:rPr lang="de-DE" altLang="it-IT" dirty="0">
                <a:ea typeface="MS PGothic" charset="-128"/>
              </a:rPr>
              <a:t>, …, a</a:t>
            </a:r>
            <a:r>
              <a:rPr lang="de-DE" altLang="it-IT" baseline="-25000" dirty="0">
                <a:ea typeface="MS PGothic" charset="-128"/>
              </a:rPr>
              <a:t>n-1</a:t>
            </a:r>
            <a:r>
              <a:rPr lang="de-DE" altLang="it-IT" dirty="0">
                <a:ea typeface="MS PGothic" charset="-128"/>
              </a:rPr>
              <a:t>, a</a:t>
            </a:r>
            <a:r>
              <a:rPr lang="de-DE" altLang="it-IT" baseline="-25000" dirty="0">
                <a:ea typeface="MS PGothic" charset="-128"/>
              </a:rPr>
              <a:t>n</a:t>
            </a:r>
            <a:r>
              <a:rPr lang="de-DE" altLang="it-IT" dirty="0">
                <a:ea typeface="MS PGothic" charset="-128"/>
              </a:rPr>
              <a:t>&gt;   </a:t>
            </a:r>
            <a:r>
              <a:rPr lang="de-DE" altLang="it-IT" dirty="0" err="1">
                <a:ea typeface="MS PGothic" charset="-128"/>
              </a:rPr>
              <a:t>n</a:t>
            </a:r>
            <a:r>
              <a:rPr lang="de-DE" altLang="it-IT" dirty="0">
                <a:ea typeface="MS PGothic" charset="-128"/>
              </a:rPr>
              <a:t>&gt;0    (</a:t>
            </a:r>
            <a:r>
              <a:rPr lang="de-DE" altLang="it-IT" dirty="0" err="1">
                <a:ea typeface="MS PGothic" charset="-128"/>
              </a:rPr>
              <a:t>q</a:t>
            </a:r>
            <a:r>
              <a:rPr lang="de-DE" altLang="it-IT" dirty="0">
                <a:ea typeface="MS PGothic" charset="-128"/>
              </a:rPr>
              <a:t> ≠ </a:t>
            </a:r>
            <a:r>
              <a:rPr lang="de-DE" altLang="it-IT" dirty="0" err="1">
                <a:ea typeface="MS PGothic" charset="-128"/>
              </a:rPr>
              <a:t>nil</a:t>
            </a:r>
            <a:r>
              <a:rPr lang="de-DE" altLang="it-IT" dirty="0">
                <a:ea typeface="MS PGothic" charset="-128"/>
              </a:rPr>
              <a:t>)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>
                <a:ea typeface="MS PGothic" charset="-128"/>
              </a:rPr>
              <a:t>Post: </a:t>
            </a:r>
            <a:r>
              <a:rPr lang="en-GB" altLang="it-IT" dirty="0" smtClean="0">
                <a:ea typeface="MS PGothic" charset="-128"/>
              </a:rPr>
              <a:t>a = </a:t>
            </a:r>
            <a:r>
              <a:rPr lang="de-DE" altLang="it-IT" dirty="0">
                <a:ea typeface="MS PGothic" charset="-128"/>
              </a:rPr>
              <a:t>a</a:t>
            </a:r>
            <a:r>
              <a:rPr lang="de-DE" altLang="it-IT" baseline="-25000" dirty="0">
                <a:ea typeface="MS PGothic" charset="-128"/>
              </a:rPr>
              <a:t>1</a:t>
            </a:r>
            <a:r>
              <a:rPr lang="en-GB" altLang="it-IT" dirty="0" smtClean="0">
                <a:ea typeface="MS PGothic" charset="-128"/>
              </a:rPr>
              <a:t> e </a:t>
            </a:r>
            <a:r>
              <a:rPr lang="en-GB" altLang="it-IT" dirty="0" err="1" smtClean="0">
                <a:ea typeface="MS PGothic" charset="-128"/>
              </a:rPr>
              <a:t>l’elemento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de-DE" altLang="it-IT" dirty="0">
                <a:ea typeface="MS PGothic" charset="-128"/>
              </a:rPr>
              <a:t>a</a:t>
            </a:r>
            <a:r>
              <a:rPr lang="de-DE" altLang="it-IT" baseline="-25000" dirty="0">
                <a:ea typeface="MS PGothic" charset="-128"/>
              </a:rPr>
              <a:t>1 </a:t>
            </a:r>
            <a:r>
              <a:rPr lang="en-GB" altLang="it-IT" dirty="0" err="1" smtClean="0">
                <a:ea typeface="MS PGothic" charset="-128"/>
              </a:rPr>
              <a:t>viene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rimosso</a:t>
            </a:r>
            <a:r>
              <a:rPr lang="en-GB" altLang="it-IT" dirty="0" smtClean="0">
                <a:ea typeface="MS PGothic" charset="-128"/>
              </a:rPr>
              <a:t> da </a:t>
            </a:r>
            <a:r>
              <a:rPr lang="en-GB" altLang="it-IT" dirty="0" smtClean="0">
                <a:ea typeface="MS PGothic" charset="-128"/>
              </a:rPr>
              <a:t>q</a:t>
            </a:r>
            <a:r>
              <a:rPr lang="de-DE" altLang="it-IT" dirty="0" smtClean="0">
                <a:ea typeface="MS PGothic" charset="-128"/>
              </a:rPr>
              <a:t> 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666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322290" y="274638"/>
            <a:ext cx="8536898" cy="1143000"/>
          </a:xfrm>
        </p:spPr>
        <p:txBody>
          <a:bodyPr/>
          <a:lstStyle/>
          <a:p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Implementare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il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Queue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91714"/>
            <a:ext cx="8229600" cy="48160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/>
              <a:t>Tra le </a:t>
            </a:r>
            <a:r>
              <a:rPr lang="it-IT" dirty="0">
                <a:solidFill>
                  <a:srgbClr val="C00000"/>
                </a:solidFill>
              </a:rPr>
              <a:t>possibili </a:t>
            </a:r>
            <a:r>
              <a:rPr lang="it-IT" dirty="0"/>
              <a:t>implementazioni, le più usate sono realizzate tramite: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C00000"/>
                </a:solidFill>
              </a:rPr>
              <a:t>Lista concatenata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C00000"/>
                </a:solidFill>
              </a:rPr>
              <a:t>Array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325562"/>
          </a:xfrm>
        </p:spPr>
        <p:txBody>
          <a:bodyPr/>
          <a:lstStyle/>
          <a:p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della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queue con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liste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collegate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25249"/>
            <a:ext cx="8229600" cy="5332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A differenza dello </a:t>
            </a:r>
            <a:r>
              <a:rPr lang="it-IT" sz="2400" dirty="0" err="1"/>
              <a:t>stack</a:t>
            </a:r>
            <a:r>
              <a:rPr lang="it-IT" sz="2400" dirty="0"/>
              <a:t>, per gestire la politica FIFO conviene avere accesso sia al primo elemento (estrazione) sia all’ultimo (inserimento)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400" dirty="0"/>
              <a:t>Il tipo </a:t>
            </a:r>
            <a:r>
              <a:rPr lang="it-IT" sz="2400" dirty="0" err="1"/>
              <a:t>queue</a:t>
            </a:r>
            <a:r>
              <a:rPr lang="it-IT" sz="2400" dirty="0"/>
              <a:t> è definito come un puntatore ad una </a:t>
            </a:r>
            <a:r>
              <a:rPr lang="it-IT" sz="2400" dirty="0" err="1"/>
              <a:t>struct</a:t>
            </a:r>
            <a:r>
              <a:rPr lang="it-IT" sz="2400" dirty="0"/>
              <a:t> che contiene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ea typeface="MS PGothic" charset="-128"/>
              </a:rPr>
              <a:t>Un intero </a:t>
            </a:r>
            <a:r>
              <a:rPr lang="it-IT" altLang="it-IT" sz="2200" dirty="0" err="1">
                <a:solidFill>
                  <a:srgbClr val="FF0000"/>
                </a:solidFill>
                <a:ea typeface="MS PGothic" charset="-128"/>
              </a:rPr>
              <a:t>numelem</a:t>
            </a:r>
            <a:r>
              <a:rPr lang="it-IT" altLang="it-IT" sz="22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it-IT" altLang="it-IT" sz="2200" dirty="0">
                <a:ea typeface="MS PGothic" charset="-128"/>
              </a:rPr>
              <a:t>che indica il numero di elementi della coda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ea typeface="MS PGothic" charset="-128"/>
              </a:rPr>
              <a:t>Un puntatore </a:t>
            </a:r>
            <a:r>
              <a:rPr lang="it-IT" altLang="it-IT" sz="2200" dirty="0">
                <a:solidFill>
                  <a:srgbClr val="FF0000"/>
                </a:solidFill>
                <a:ea typeface="MS PGothic" charset="-128"/>
              </a:rPr>
              <a:t>head </a:t>
            </a:r>
            <a:r>
              <a:rPr lang="it-IT" altLang="it-IT" sz="2200" dirty="0">
                <a:ea typeface="MS PGothic" charset="-128"/>
              </a:rPr>
              <a:t>ad uno </a:t>
            </a:r>
            <a:r>
              <a:rPr lang="it-IT" altLang="it-IT" sz="2200" dirty="0" err="1">
                <a:solidFill>
                  <a:srgbClr val="FF0000"/>
                </a:solidFill>
                <a:ea typeface="MS PGothic" charset="-128"/>
              </a:rPr>
              <a:t>struct</a:t>
            </a:r>
            <a:r>
              <a:rPr lang="it-IT" altLang="it-IT" sz="2200" dirty="0">
                <a:solidFill>
                  <a:srgbClr val="FF0000"/>
                </a:solidFill>
                <a:ea typeface="MS PGothic" charset="-128"/>
              </a:rPr>
              <a:t> nodo</a:t>
            </a:r>
            <a:endParaRPr lang="it-IT" altLang="it-IT" sz="2200" dirty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ea typeface="MS PGothic" charset="-128"/>
              </a:rPr>
              <a:t>Un puntatore </a:t>
            </a:r>
            <a:r>
              <a:rPr lang="it-IT" altLang="it-IT" sz="2200" dirty="0" err="1">
                <a:solidFill>
                  <a:srgbClr val="FF0000"/>
                </a:solidFill>
                <a:ea typeface="MS PGothic" charset="-128"/>
              </a:rPr>
              <a:t>tail</a:t>
            </a:r>
            <a:r>
              <a:rPr lang="it-IT" altLang="it-IT" sz="22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it-IT" altLang="it-IT" sz="2200" dirty="0">
                <a:ea typeface="MS PGothic" charset="-128"/>
              </a:rPr>
              <a:t>ad uno </a:t>
            </a:r>
            <a:r>
              <a:rPr lang="it-IT" altLang="it-IT" sz="2200" dirty="0" err="1">
                <a:solidFill>
                  <a:srgbClr val="FF0000"/>
                </a:solidFill>
                <a:ea typeface="MS PGothic" charset="-128"/>
              </a:rPr>
              <a:t>struct</a:t>
            </a:r>
            <a:r>
              <a:rPr lang="it-IT" altLang="it-IT" sz="2200" dirty="0">
                <a:solidFill>
                  <a:srgbClr val="FF0000"/>
                </a:solidFill>
                <a:ea typeface="MS PGothic" charset="-128"/>
              </a:rPr>
              <a:t> nodo</a:t>
            </a:r>
            <a:endParaRPr lang="it-IT" altLang="it-IT" sz="2200" dirty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ea typeface="MS PGothic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584286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29000" y="584286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86400" y="584286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43800" y="584286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09800" y="584286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67200" y="584286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24600" y="584286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382000" y="584286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362200" y="599526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19599" y="5995261"/>
            <a:ext cx="9859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477000" y="599526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8458200" y="591906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62722" y="5331828"/>
            <a:ext cx="279105" cy="2949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2561" y="4930046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>
            <a:off x="741018" y="5564176"/>
            <a:ext cx="607506" cy="457200"/>
          </a:xfrm>
          <a:custGeom>
            <a:avLst/>
            <a:gdLst>
              <a:gd name="connsiteX0" fmla="*/ 53325 w 607506"/>
              <a:gd name="connsiteY0" fmla="*/ 0 h 457200"/>
              <a:gd name="connsiteX1" fmla="*/ 53325 w 607506"/>
              <a:gd name="connsiteY1" fmla="*/ 374073 h 457200"/>
              <a:gd name="connsiteX2" fmla="*/ 607506 w 60750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06" h="457200">
                <a:moveTo>
                  <a:pt x="53325" y="0"/>
                </a:moveTo>
                <a:cubicBezTo>
                  <a:pt x="7143" y="148936"/>
                  <a:pt x="-39038" y="297873"/>
                  <a:pt x="53325" y="374073"/>
                </a:cubicBezTo>
                <a:cubicBezTo>
                  <a:pt x="145688" y="450273"/>
                  <a:pt x="607506" y="457200"/>
                  <a:pt x="607506" y="457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233892" y="5331828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41828" y="5331828"/>
            <a:ext cx="288732" cy="2949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Figura a mano libera 1"/>
          <p:cNvSpPr/>
          <p:nvPr/>
        </p:nvSpPr>
        <p:spPr>
          <a:xfrm>
            <a:off x="1106129" y="5037264"/>
            <a:ext cx="6437671" cy="788349"/>
          </a:xfrm>
          <a:custGeom>
            <a:avLst/>
            <a:gdLst>
              <a:gd name="connsiteX0" fmla="*/ 0 w 6961239"/>
              <a:gd name="connsiteY0" fmla="*/ 375394 h 788349"/>
              <a:gd name="connsiteX1" fmla="*/ 147484 w 6961239"/>
              <a:gd name="connsiteY1" fmla="*/ 65678 h 788349"/>
              <a:gd name="connsiteX2" fmla="*/ 560439 w 6961239"/>
              <a:gd name="connsiteY2" fmla="*/ 6684 h 788349"/>
              <a:gd name="connsiteX3" fmla="*/ 1828800 w 6961239"/>
              <a:gd name="connsiteY3" fmla="*/ 168917 h 788349"/>
              <a:gd name="connsiteX4" fmla="*/ 3569110 w 6961239"/>
              <a:gd name="connsiteY4" fmla="*/ 375394 h 788349"/>
              <a:gd name="connsiteX5" fmla="*/ 5737123 w 6961239"/>
              <a:gd name="connsiteY5" fmla="*/ 611368 h 788349"/>
              <a:gd name="connsiteX6" fmla="*/ 6961239 w 6961239"/>
              <a:gd name="connsiteY6" fmla="*/ 788349 h 78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1239" h="788349">
                <a:moveTo>
                  <a:pt x="0" y="375394"/>
                </a:moveTo>
                <a:cubicBezTo>
                  <a:pt x="27039" y="251262"/>
                  <a:pt x="54078" y="127130"/>
                  <a:pt x="147484" y="65678"/>
                </a:cubicBezTo>
                <a:cubicBezTo>
                  <a:pt x="240891" y="4226"/>
                  <a:pt x="280220" y="-10522"/>
                  <a:pt x="560439" y="6684"/>
                </a:cubicBezTo>
                <a:cubicBezTo>
                  <a:pt x="840658" y="23890"/>
                  <a:pt x="1828800" y="168917"/>
                  <a:pt x="1828800" y="168917"/>
                </a:cubicBezTo>
                <a:lnTo>
                  <a:pt x="3569110" y="375394"/>
                </a:lnTo>
                <a:lnTo>
                  <a:pt x="5737123" y="611368"/>
                </a:lnTo>
                <a:cubicBezTo>
                  <a:pt x="6302478" y="680194"/>
                  <a:pt x="6961239" y="788349"/>
                  <a:pt x="6961239" y="78834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191725" y="561913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head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834580" y="4889505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tail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39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35553" y="-17364"/>
            <a:ext cx="9008447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i="1" dirty="0">
                <a:solidFill>
                  <a:srgbClr val="0070C0"/>
                </a:solidFill>
                <a:ea typeface="MS PGothic" charset="-128"/>
              </a:rPr>
              <a:t>Queue: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header 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queue.h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3970203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// file </a:t>
            </a:r>
            <a:r>
              <a:rPr lang="it-IT" altLang="it-IT" sz="2000" b="1" dirty="0" err="1">
                <a:latin typeface="Arial" charset="0"/>
              </a:rPr>
              <a:t>queue.h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c_queue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// 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newQueue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emptyQueue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item </a:t>
            </a:r>
            <a:r>
              <a:rPr lang="it-IT" altLang="it-IT" sz="2000" b="1" dirty="0" err="1">
                <a:latin typeface="Arial" charset="0"/>
              </a:rPr>
              <a:t>dequeue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enqueue</a:t>
            </a:r>
            <a:r>
              <a:rPr lang="it-IT" altLang="it-IT" sz="2000" b="1" dirty="0">
                <a:latin typeface="Arial" charset="0"/>
              </a:rPr>
              <a:t>(item val, 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);</a:t>
            </a:r>
          </a:p>
        </p:txBody>
      </p:sp>
      <p:sp>
        <p:nvSpPr>
          <p:cNvPr id="2" name="Rettangolo 1"/>
          <p:cNvSpPr/>
          <p:nvPr/>
        </p:nvSpPr>
        <p:spPr>
          <a:xfrm>
            <a:off x="4511432" y="1769514"/>
            <a:ext cx="44289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L’ADT </a:t>
            </a:r>
            <a:r>
              <a:rPr lang="it-IT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queue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è realizzato in modo da non dipendere dal tipo degli elementi contenuti.</a:t>
            </a:r>
          </a:p>
          <a:p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Utilizza il tipo generico 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item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già visto in precedenza</a:t>
            </a:r>
          </a:p>
          <a:p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it-IT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dequeue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toglie e restituisce l’elemento in testa alla coda</a:t>
            </a:r>
          </a:p>
          <a:p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it-IT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enqueue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restituisce un intero che indica l’esito dell’operazione</a:t>
            </a:r>
          </a:p>
        </p:txBody>
      </p:sp>
    </p:spTree>
    <p:extLst>
      <p:ext uri="{BB962C8B-B14F-4D97-AF65-F5344CB8AC3E}">
        <p14:creationId xmlns:p14="http://schemas.microsoft.com/office/powerpoint/2010/main" val="36431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268288" y="1123407"/>
            <a:ext cx="3279982" cy="397953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"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"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"</a:t>
            </a:r>
            <a:r>
              <a:rPr lang="it-IT" altLang="it-IT" sz="2000" b="1" dirty="0" err="1">
                <a:latin typeface="Arial" charset="0"/>
              </a:rPr>
              <a:t>queue.h</a:t>
            </a:r>
            <a:r>
              <a:rPr lang="it-IT" altLang="it-IT" sz="2000" b="1" dirty="0">
                <a:latin typeface="Arial" charset="0"/>
              </a:rPr>
              <a:t>"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item 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c_queue</a:t>
            </a:r>
            <a:r>
              <a:rPr lang="it-IT" altLang="it-IT" sz="20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*head,*</a:t>
            </a:r>
            <a:r>
              <a:rPr lang="it-IT" altLang="it-IT" sz="2000" b="1" dirty="0" err="1">
                <a:latin typeface="Arial" charset="0"/>
              </a:rPr>
              <a:t>tail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};</a:t>
            </a: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3852472" y="1123406"/>
            <a:ext cx="4967679" cy="555448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newQueue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c_queue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malloc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c_queue</a:t>
            </a:r>
            <a:r>
              <a:rPr lang="it-IT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 == NULL)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-&gt;head =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tail</a:t>
            </a:r>
            <a:r>
              <a:rPr lang="it-IT" altLang="it-IT" sz="2000" b="1" dirty="0">
                <a:latin typeface="Arial" charset="0"/>
              </a:rPr>
              <a:t> =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emptyQueue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queue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==NULL)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 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-1;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q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 ==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74951" y="169708"/>
            <a:ext cx="9338872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>
                <a:solidFill>
                  <a:srgbClr val="800000"/>
                </a:solidFill>
                <a:ea typeface="MS PGothic" charset="-128"/>
              </a:rPr>
              <a:t>queue.c</a:t>
            </a: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collegata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33698" y="6310179"/>
            <a:ext cx="253994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6020" y="6310179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04140" y="5686833"/>
            <a:ext cx="486317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15315" y="5686833"/>
            <a:ext cx="548093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285543" y="5686833"/>
            <a:ext cx="419150" cy="2949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818258" y="5429112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head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296279" y="5421487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tail</a:t>
            </a:r>
            <a:endParaRPr lang="it-IT" sz="16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220402" y="6310179"/>
            <a:ext cx="253994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482724" y="6310179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974614" y="6293014"/>
            <a:ext cx="253994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236936" y="6293014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663878" y="5775290"/>
            <a:ext cx="336942" cy="517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1482223" y="5843545"/>
            <a:ext cx="781185" cy="4666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835827" y="6474542"/>
            <a:ext cx="388289" cy="197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1628850" y="6474542"/>
            <a:ext cx="3695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2287742" y="6310178"/>
            <a:ext cx="223296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965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8158</TotalTime>
  <Pages>174</Pages>
  <Words>1785</Words>
  <Application>Microsoft Office PowerPoint</Application>
  <PresentationFormat>Presentazione su schermo (4:3)</PresentationFormat>
  <Paragraphs>454</Paragraphs>
  <Slides>24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ＭＳ Ｐゴシック</vt:lpstr>
      <vt:lpstr>ＭＳ Ｐゴシック</vt:lpstr>
      <vt:lpstr>Arial</vt:lpstr>
      <vt:lpstr>Book Antiqua</vt:lpstr>
      <vt:lpstr>Calibri</vt:lpstr>
      <vt:lpstr>Times New Roman</vt:lpstr>
      <vt:lpstr>Tema di Office</vt:lpstr>
      <vt:lpstr>Presentazione standard di PowerPoint</vt:lpstr>
      <vt:lpstr>Il tipo di dati astratto Coda (queue)</vt:lpstr>
      <vt:lpstr>ADT Queue: Specifica sintattica </vt:lpstr>
      <vt:lpstr>ADT Queue: Specifica semantica</vt:lpstr>
      <vt:lpstr>ADT Queue: Specifica semantica</vt:lpstr>
      <vt:lpstr>Implementare il tipo astratto Queue</vt:lpstr>
      <vt:lpstr>Implementazione della queue con liste collegate</vt:lpstr>
      <vt:lpstr>Implementazione di Queue:  header file queue.h</vt:lpstr>
      <vt:lpstr>file queue.c (versione con lista collegata)</vt:lpstr>
      <vt:lpstr>Inserire un item in coda</vt:lpstr>
      <vt:lpstr>file queue.c (versione con lista collegata)</vt:lpstr>
      <vt:lpstr>Rimuovere elemento da coda</vt:lpstr>
      <vt:lpstr>file queue.c (versione con lista collegata)</vt:lpstr>
      <vt:lpstr>Presentazione standard di PowerPoint</vt:lpstr>
      <vt:lpstr>Implementazione semplice di queue con array</vt:lpstr>
      <vt:lpstr>queue rappresentata con array</vt:lpstr>
      <vt:lpstr>Queue rappresentata con array</vt:lpstr>
      <vt:lpstr>Queue rappresentata con array</vt:lpstr>
      <vt:lpstr>Queue rappresentata con array</vt:lpstr>
      <vt:lpstr>Implementazione di Queue con array:  header file queue.h</vt:lpstr>
      <vt:lpstr>file queue.c (versione con uso di array)</vt:lpstr>
      <vt:lpstr>file queue.c</vt:lpstr>
      <vt:lpstr>file queue.c</vt:lpstr>
      <vt:lpstr>Considerazioni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840</cp:revision>
  <cp:lastPrinted>2000-01-25T15:49:49Z</cp:lastPrinted>
  <dcterms:created xsi:type="dcterms:W3CDTF">2017-02-15T08:15:28Z</dcterms:created>
  <dcterms:modified xsi:type="dcterms:W3CDTF">2019-04-15T09:19:19Z</dcterms:modified>
</cp:coreProperties>
</file>