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5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58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59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60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61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62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63.xml" ContentType="application/vnd.openxmlformats-officedocument.presentationml.notesSlide+xml"/>
  <Override PartName="/ppt/comments/comment1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65"/>
  </p:notesMasterIdLst>
  <p:handoutMasterIdLst>
    <p:handoutMasterId r:id="rId66"/>
  </p:handoutMasterIdLst>
  <p:sldIdLst>
    <p:sldId id="296" r:id="rId2"/>
    <p:sldId id="605" r:id="rId3"/>
    <p:sldId id="592" r:id="rId4"/>
    <p:sldId id="593" r:id="rId5"/>
    <p:sldId id="594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6" r:id="rId14"/>
    <p:sldId id="602" r:id="rId15"/>
    <p:sldId id="603" r:id="rId16"/>
    <p:sldId id="604" r:id="rId17"/>
    <p:sldId id="562" r:id="rId18"/>
    <p:sldId id="609" r:id="rId19"/>
    <p:sldId id="610" r:id="rId20"/>
    <p:sldId id="563" r:id="rId21"/>
    <p:sldId id="564" r:id="rId22"/>
    <p:sldId id="565" r:id="rId23"/>
    <p:sldId id="566" r:id="rId24"/>
    <p:sldId id="567" r:id="rId25"/>
    <p:sldId id="568" r:id="rId26"/>
    <p:sldId id="611" r:id="rId27"/>
    <p:sldId id="612" r:id="rId28"/>
    <p:sldId id="613" r:id="rId29"/>
    <p:sldId id="569" r:id="rId30"/>
    <p:sldId id="570" r:id="rId31"/>
    <p:sldId id="571" r:id="rId32"/>
    <p:sldId id="572" r:id="rId33"/>
    <p:sldId id="573" r:id="rId34"/>
    <p:sldId id="574" r:id="rId35"/>
    <p:sldId id="575" r:id="rId36"/>
    <p:sldId id="576" r:id="rId37"/>
    <p:sldId id="607" r:id="rId38"/>
    <p:sldId id="581" r:id="rId39"/>
    <p:sldId id="615" r:id="rId40"/>
    <p:sldId id="579" r:id="rId41"/>
    <p:sldId id="580" r:id="rId42"/>
    <p:sldId id="614" r:id="rId43"/>
    <p:sldId id="583" r:id="rId44"/>
    <p:sldId id="584" r:id="rId45"/>
    <p:sldId id="585" r:id="rId46"/>
    <p:sldId id="586" r:id="rId47"/>
    <p:sldId id="587" r:id="rId48"/>
    <p:sldId id="588" r:id="rId49"/>
    <p:sldId id="589" r:id="rId50"/>
    <p:sldId id="590" r:id="rId51"/>
    <p:sldId id="616" r:id="rId52"/>
    <p:sldId id="617" r:id="rId53"/>
    <p:sldId id="618" r:id="rId54"/>
    <p:sldId id="619" r:id="rId55"/>
    <p:sldId id="620" r:id="rId56"/>
    <p:sldId id="621" r:id="rId57"/>
    <p:sldId id="622" r:id="rId58"/>
    <p:sldId id="623" r:id="rId59"/>
    <p:sldId id="624" r:id="rId60"/>
    <p:sldId id="625" r:id="rId61"/>
    <p:sldId id="626" r:id="rId62"/>
    <p:sldId id="627" r:id="rId63"/>
    <p:sldId id="628" r:id="rId64"/>
  </p:sldIdLst>
  <p:sldSz cx="9144000" cy="6858000" type="screen4x3"/>
  <p:notesSz cx="6648450" cy="9782175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Utente di Microsoft Office" initials="Office [2] [2] [2] [4]" lastIdx="1" clrIdx="6">
    <p:extLst/>
  </p:cmAuthor>
  <p:cmAuthor id="1" name="Utente di Microsoft Office" initials="Office" lastIdx="1" clrIdx="0">
    <p:extLst/>
  </p:cmAuthor>
  <p:cmAuthor id="8" name="Utente di Microsoft Office" initials="Office [2] [2] [2] [4] [2]" lastIdx="1" clrIdx="7">
    <p:extLst/>
  </p:cmAuthor>
  <p:cmAuthor id="2" name="Utente di Microsoft Office" initials="Office [2]" lastIdx="1" clrIdx="1">
    <p:extLst/>
  </p:cmAuthor>
  <p:cmAuthor id="9" name="Utente di Microsoft Office" initials="Office [2] [2] [2] [4] [2] [2]" lastIdx="1" clrIdx="8">
    <p:extLst/>
  </p:cmAuthor>
  <p:cmAuthor id="3" name="Utente di Microsoft Office" initials="Office [2] [2]" lastIdx="1" clrIdx="2">
    <p:extLst/>
  </p:cmAuthor>
  <p:cmAuthor id="10" name="Utente di Microsoft Office" initials="Office [2] [2] [2] [4] [2] [2] [2]" lastIdx="1" clrIdx="9">
    <p:extLst/>
  </p:cmAuthor>
  <p:cmAuthor id="4" name="Utente di Microsoft Office" initials="Office [2] [2] [2]" lastIdx="1" clrIdx="3">
    <p:extLst/>
  </p:cmAuthor>
  <p:cmAuthor id="11" name="Utente di Microsoft Office" initials="Office [2] [2] [2] [4] [2] [2] [3]" lastIdx="1" clrIdx="10">
    <p:extLst/>
  </p:cmAuthor>
  <p:cmAuthor id="5" name="Utente di Microsoft Office" initials="Office [2] [2] [2] [2]" lastIdx="1" clrIdx="4">
    <p:extLst/>
  </p:cmAuthor>
  <p:cmAuthor id="12" name="Utente di Microsoft Office" initials="Office [2] [2] [2] [4] [2] [2] [3] [2]" lastIdx="1" clrIdx="11">
    <p:extLst/>
  </p:cmAuthor>
  <p:cmAuthor id="6" name="Utente di Microsoft Office" initials="Office [2] [2] [2] [3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A84643"/>
    <a:srgbClr val="FFFFCC"/>
    <a:srgbClr val="CC6600"/>
    <a:srgbClr val="FFFF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68" autoAdjust="0"/>
    <p:restoredTop sz="95652" autoAdjust="0"/>
  </p:normalViewPr>
  <p:slideViewPr>
    <p:cSldViewPr snapToGrid="0">
      <p:cViewPr varScale="1">
        <p:scale>
          <a:sx n="85" d="100"/>
          <a:sy n="85" d="100"/>
        </p:scale>
        <p:origin x="72" y="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19T17:33:49.49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" dt="2017-04-19T17:33:49.49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1" dt="2017-04-19T17:33:49.49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2" dt="2017-04-19T17:33:49.49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4-19T17:33:49.49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4-19T17:33:49.49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7-04-19T17:33:49.49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4-19T17:33:49.49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7-04-19T17:33:49.49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7" dt="2017-04-19T17:33:49.49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8" dt="2017-04-19T17:33:49.49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17-04-19T17:33:49.49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54100" y="288925"/>
            <a:ext cx="28813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t" anchorCtr="0" compatLnSpc="1">
            <a:prstTxWarp prst="textNoShape">
              <a:avLst/>
            </a:prstTxWarp>
          </a:bodyPr>
          <a:lstStyle>
            <a:lvl1pPr defTabSz="901700" eaLnBrk="0" hangingPunct="0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it-IT"/>
              <a:t>Informatica Generale - Introduzione al linguaggio C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054100" y="9047163"/>
            <a:ext cx="288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b" anchorCtr="0" compatLnSpc="1">
            <a:prstTxWarp prst="textNoShape">
              <a:avLst/>
            </a:prstTxWarp>
          </a:bodyPr>
          <a:lstStyle>
            <a:lvl1pPr defTabSz="901700" eaLnBrk="0" hangingPunct="0">
              <a:defRPr sz="14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it-IT" altLang="it-IT"/>
              <a:t>© Andrea De Lucia</a:t>
            </a:r>
          </a:p>
        </p:txBody>
      </p:sp>
    </p:spTree>
    <p:extLst>
      <p:ext uri="{BB962C8B-B14F-4D97-AF65-F5344CB8AC3E}">
        <p14:creationId xmlns:p14="http://schemas.microsoft.com/office/powerpoint/2010/main" val="1798643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113"/>
            <a:ext cx="288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t" anchorCtr="0" compatLnSpc="1">
            <a:prstTxWarp prst="textNoShape">
              <a:avLst/>
            </a:prstTxWarp>
          </a:bodyPr>
          <a:lstStyle>
            <a:lvl1pPr defTabSz="750888" eaLnBrk="0" hangingPunct="0">
              <a:defRPr sz="1000" i="1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it-IT"/>
              <a:t>Informatica Generale - Introduzione al linguaggio C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11113"/>
            <a:ext cx="288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t" anchorCtr="0" compatLnSpc="1">
            <a:prstTxWarp prst="textNoShape">
              <a:avLst/>
            </a:prstTxWarp>
          </a:bodyPr>
          <a:lstStyle>
            <a:lvl1pPr algn="r" defTabSz="750888" eaLnBrk="0" hangingPunct="0">
              <a:defRPr sz="1000" i="1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1FD25F01-C8CD-4C47-AF35-9F011BC226DC}" type="datetime1">
              <a:rPr lang="it-IT" altLang="it-IT"/>
              <a:pPr>
                <a:defRPr/>
              </a:pPr>
              <a:t>20/04/2017</a:t>
            </a:fld>
            <a:endParaRPr lang="it-IT" altLang="it-IT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13863"/>
            <a:ext cx="288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b" anchorCtr="0" compatLnSpc="1">
            <a:prstTxWarp prst="textNoShape">
              <a:avLst/>
            </a:prstTxWarp>
          </a:bodyPr>
          <a:lstStyle>
            <a:lvl1pPr defTabSz="750888" eaLnBrk="0" hangingPunct="0">
              <a:defRPr sz="1000" i="1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it-IT" altLang="it-IT"/>
              <a:t>© Andrea De Lucia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313863"/>
            <a:ext cx="288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b" anchorCtr="0" compatLnSpc="1">
            <a:prstTxWarp prst="textNoShape">
              <a:avLst/>
            </a:prstTxWarp>
          </a:bodyPr>
          <a:lstStyle>
            <a:lvl1pPr algn="r" defTabSz="750888" eaLnBrk="0" hangingPunct="0">
              <a:defRPr sz="1000" i="1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2AFA912A-A9A2-3449-814B-93347DE6106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8200"/>
            <a:ext cx="4876800" cy="439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785" tIns="45393" rIns="90785" bIns="453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delle note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2650" y="733425"/>
            <a:ext cx="4887913" cy="36655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64638370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it-IT" altLang="it-IT" sz="1000"/>
              <a:t>Informatica Generale - Introduzione al linguaggio C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1pPr>
            <a:lvl2pPr marL="742950" indent="-28575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2pPr>
            <a:lvl3pPr marL="11430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3pPr>
            <a:lvl4pPr marL="16002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4pPr>
            <a:lvl5pPr marL="20574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5pPr>
            <a:lvl6pPr marL="25146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6pPr>
            <a:lvl7pPr marL="29718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7pPr>
            <a:lvl8pPr marL="34290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8pPr>
            <a:lvl9pPr marL="38862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it-IT" altLang="it-IT" sz="1000">
                <a:latin typeface="Times New Roman" charset="0"/>
              </a:rPr>
              <a:t>© Andrea De Lucia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1pPr>
            <a:lvl2pPr marL="742950" indent="-28575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2pPr>
            <a:lvl3pPr marL="11430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3pPr>
            <a:lvl4pPr marL="16002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4pPr>
            <a:lvl5pPr marL="20574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5pPr>
            <a:lvl6pPr marL="25146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6pPr>
            <a:lvl7pPr marL="29718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7pPr>
            <a:lvl8pPr marL="34290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8pPr>
            <a:lvl9pPr marL="38862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fld id="{C277C4C0-50BB-354C-AAC4-805F3C617387}" type="slidenum">
              <a:rPr lang="it-IT" altLang="it-IT" sz="1000">
                <a:latin typeface="Times New Roman" charset="0"/>
              </a:rPr>
              <a:pPr>
                <a:spcBef>
                  <a:spcPct val="0"/>
                </a:spcBef>
              </a:pPr>
              <a:t>1</a:t>
            </a:fld>
            <a:endParaRPr lang="it-IT" altLang="it-IT" sz="1000">
              <a:latin typeface="Times New Roman" charset="0"/>
            </a:endParaRPr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9959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06174A-AA02-AC4D-ADF9-31444A0D2630}" type="slidenum">
              <a:rPr lang="it-IT" altLang="it-IT">
                <a:latin typeface="Times New Roman" charset="0"/>
              </a:rPr>
              <a:pPr/>
              <a:t>10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92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06174A-AA02-AC4D-ADF9-31444A0D2630}" type="slidenum">
              <a:rPr lang="it-IT" altLang="it-IT">
                <a:latin typeface="Times New Roman" charset="0"/>
              </a:rPr>
              <a:pPr/>
              <a:t>11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96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06174A-AA02-AC4D-ADF9-31444A0D2630}" type="slidenum">
              <a:rPr lang="it-IT" altLang="it-IT">
                <a:latin typeface="Times New Roman" charset="0"/>
              </a:rPr>
              <a:pPr/>
              <a:t>12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785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0A013EA-0A7C-C549-AD22-A16C0D8DDFBC}" type="slidenum">
              <a:rPr lang="it-IT" altLang="it-IT">
                <a:latin typeface="Times New Roman" charset="0"/>
              </a:rPr>
              <a:pPr/>
              <a:t>13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31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1AC081-69F5-D94B-B4AA-2916A82E4886}" type="slidenum">
              <a:rPr lang="it-IT" altLang="it-IT">
                <a:latin typeface="Times New Roman" charset="0"/>
              </a:rPr>
              <a:pPr/>
              <a:t>14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34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A70EA51-6CCD-514C-B058-DF83D91D9385}" type="slidenum">
              <a:rPr lang="it-IT" altLang="it-IT">
                <a:latin typeface="Times New Roman" charset="0"/>
              </a:rPr>
              <a:pPr/>
              <a:t>15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76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06174A-AA02-AC4D-ADF9-31444A0D2630}" type="slidenum">
              <a:rPr lang="it-IT" altLang="it-IT">
                <a:latin typeface="Times New Roman" charset="0"/>
              </a:rPr>
              <a:pPr/>
              <a:t>16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350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88CF64-EA50-3547-8004-B095BBC95219}" type="slidenum">
              <a:rPr lang="it-IT" altLang="it-IT">
                <a:latin typeface="Times New Roman" charset="0"/>
              </a:rPr>
              <a:pPr/>
              <a:t>17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18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06174A-AA02-AC4D-ADF9-31444A0D2630}" type="slidenum">
              <a:rPr lang="it-IT" altLang="it-IT">
                <a:latin typeface="Times New Roman" charset="0"/>
              </a:rPr>
              <a:pPr/>
              <a:t>18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344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06174A-AA02-AC4D-ADF9-31444A0D2630}" type="slidenum">
              <a:rPr lang="it-IT" altLang="it-IT">
                <a:latin typeface="Times New Roman" charset="0"/>
              </a:rPr>
              <a:pPr/>
              <a:t>19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096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0A013EA-0A7C-C549-AD22-A16C0D8DDFBC}" type="slidenum">
              <a:rPr lang="it-IT" altLang="it-IT">
                <a:latin typeface="Times New Roman" charset="0"/>
              </a:rPr>
              <a:pPr/>
              <a:t>2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4097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36DC177-73B2-8B4C-BF33-486BE3B338AB}" type="slidenum">
              <a:rPr lang="it-IT" altLang="it-IT">
                <a:latin typeface="Times New Roman" charset="0"/>
              </a:rPr>
              <a:pPr/>
              <a:t>20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58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00FEA8D-3766-894E-973F-B5C5FE7DA322}" type="slidenum">
              <a:rPr lang="it-IT" altLang="it-IT">
                <a:latin typeface="Times New Roman" charset="0"/>
              </a:rPr>
              <a:pPr/>
              <a:t>21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264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5E8E2FC-417D-CF41-B973-4BC96F963B70}" type="slidenum">
              <a:rPr lang="it-IT" altLang="it-IT">
                <a:latin typeface="Times New Roman" charset="0"/>
              </a:rPr>
              <a:pPr/>
              <a:t>22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55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6072FD-2779-2E4C-A619-350730597FE8}" type="slidenum">
              <a:rPr lang="it-IT" altLang="it-IT">
                <a:latin typeface="Times New Roman" charset="0"/>
              </a:rPr>
              <a:pPr/>
              <a:t>23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13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A783D9C-7E5F-2446-922B-3664527A0E70}" type="slidenum">
              <a:rPr lang="it-IT" altLang="it-IT">
                <a:latin typeface="Times New Roman" charset="0"/>
              </a:rPr>
              <a:pPr/>
              <a:t>24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2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107B2B-E929-0641-9E25-909A0A44F6B3}" type="slidenum">
              <a:rPr lang="it-IT" altLang="it-IT">
                <a:latin typeface="Times New Roman" charset="0"/>
              </a:rPr>
              <a:pPr/>
              <a:t>25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649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06174A-AA02-AC4D-ADF9-31444A0D2630}" type="slidenum">
              <a:rPr lang="it-IT" altLang="it-IT">
                <a:latin typeface="Times New Roman" charset="0"/>
              </a:rPr>
              <a:pPr/>
              <a:t>26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56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06174A-AA02-AC4D-ADF9-31444A0D2630}" type="slidenum">
              <a:rPr lang="it-IT" altLang="it-IT">
                <a:latin typeface="Times New Roman" charset="0"/>
              </a:rPr>
              <a:pPr/>
              <a:t>27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7094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06174A-AA02-AC4D-ADF9-31444A0D2630}" type="slidenum">
              <a:rPr lang="it-IT" altLang="it-IT">
                <a:latin typeface="Times New Roman" charset="0"/>
              </a:rPr>
              <a:pPr/>
              <a:t>28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688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9895D2A-4FD8-EE4D-98E9-D62F69F933BB}" type="slidenum">
              <a:rPr lang="it-IT" altLang="it-IT">
                <a:latin typeface="Times New Roman" charset="0"/>
              </a:rPr>
              <a:pPr/>
              <a:t>29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014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06174A-AA02-AC4D-ADF9-31444A0D2630}" type="slidenum">
              <a:rPr lang="it-IT" altLang="it-IT">
                <a:latin typeface="Times New Roman" charset="0"/>
              </a:rPr>
              <a:pPr/>
              <a:t>3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975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1A6789-6A27-A54C-BEDE-F6020EA2AD99}" type="slidenum">
              <a:rPr lang="it-IT" altLang="it-IT">
                <a:latin typeface="Times New Roman" charset="0"/>
              </a:rPr>
              <a:pPr/>
              <a:t>30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D616834-A4AF-7145-A90B-E2AE499D23D3}" type="slidenum">
              <a:rPr lang="it-IT" altLang="it-IT">
                <a:latin typeface="Times New Roman" charset="0"/>
              </a:rPr>
              <a:pPr/>
              <a:t>31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4928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32D20F9-7A78-9048-986D-23E0BAEB779C}" type="slidenum">
              <a:rPr lang="it-IT" altLang="it-IT">
                <a:latin typeface="Times New Roman" charset="0"/>
              </a:rPr>
              <a:pPr/>
              <a:t>32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7908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7645B64-CB7C-0740-B403-0A5E0B440807}" type="slidenum">
              <a:rPr lang="it-IT" altLang="it-IT">
                <a:latin typeface="Times New Roman" charset="0"/>
              </a:rPr>
              <a:pPr/>
              <a:t>33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504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07ACEA7-D4C3-3341-96F6-D772C49FF8C5}" type="slidenum">
              <a:rPr lang="it-IT" altLang="it-IT">
                <a:latin typeface="Times New Roman" charset="0"/>
              </a:rPr>
              <a:pPr/>
              <a:t>34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5444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153361-6B98-8347-BE81-CFD905C31F2F}" type="slidenum">
              <a:rPr lang="it-IT" altLang="it-IT">
                <a:latin typeface="Times New Roman" charset="0"/>
              </a:rPr>
              <a:pPr/>
              <a:t>35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6494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2D1A6A-C5F9-4C47-AF57-B31D9536B9AC}" type="slidenum">
              <a:rPr lang="it-IT" altLang="it-IT">
                <a:latin typeface="Times New Roman" charset="0"/>
              </a:rPr>
              <a:pPr/>
              <a:t>36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381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0A013EA-0A7C-C549-AD22-A16C0D8DDFBC}" type="slidenum">
              <a:rPr lang="it-IT" altLang="it-IT">
                <a:latin typeface="Times New Roman" charset="0"/>
              </a:rPr>
              <a:pPr/>
              <a:t>37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199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AA69AB6-EFBA-3C4F-8264-62ADB167D7F2}" type="slidenum">
              <a:rPr lang="it-IT" altLang="it-IT">
                <a:latin typeface="Times New Roman" charset="0"/>
              </a:rPr>
              <a:pPr/>
              <a:t>38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8288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06174A-AA02-AC4D-ADF9-31444A0D2630}" type="slidenum">
              <a:rPr lang="it-IT" altLang="it-IT">
                <a:latin typeface="Times New Roman" charset="0"/>
              </a:rPr>
              <a:pPr/>
              <a:t>39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72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06174A-AA02-AC4D-ADF9-31444A0D2630}" type="slidenum">
              <a:rPr lang="it-IT" altLang="it-IT">
                <a:latin typeface="Times New Roman" charset="0"/>
              </a:rPr>
              <a:pPr/>
              <a:t>4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61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FEC7D08-0B44-7747-A632-78232318C48F}" type="slidenum">
              <a:rPr lang="it-IT" altLang="it-IT">
                <a:latin typeface="Times New Roman" charset="0"/>
              </a:rPr>
              <a:pPr/>
              <a:t>40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370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DE9ECE-8DF1-914F-9D0F-88D8D46CE2CD}" type="slidenum">
              <a:rPr lang="it-IT" altLang="it-IT">
                <a:latin typeface="Times New Roman" charset="0"/>
              </a:rPr>
              <a:pPr/>
              <a:t>41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588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0A013EA-0A7C-C549-AD22-A16C0D8DDFBC}" type="slidenum">
              <a:rPr lang="it-IT" altLang="it-IT">
                <a:latin typeface="Times New Roman" charset="0"/>
              </a:rPr>
              <a:pPr/>
              <a:t>42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18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F4EB8F2-7D5A-BA4D-9D72-C92DA3297AF9}" type="slidenum">
              <a:rPr lang="it-IT" altLang="it-IT">
                <a:latin typeface="Times New Roman" charset="0"/>
              </a:rPr>
              <a:pPr/>
              <a:t>43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8200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DFDAA0-65AD-5E40-B54C-53644903FD20}" type="slidenum">
              <a:rPr lang="it-IT" altLang="it-IT">
                <a:latin typeface="Times New Roman" charset="0"/>
              </a:rPr>
              <a:pPr/>
              <a:t>44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026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628414-317F-F24C-81A6-A49011FA7741}" type="slidenum">
              <a:rPr lang="it-IT" altLang="it-IT">
                <a:latin typeface="Times New Roman" charset="0"/>
              </a:rPr>
              <a:pPr/>
              <a:t>45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3827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707FBA2-4135-464D-9688-402FD6F7CCD4}" type="slidenum">
              <a:rPr lang="it-IT" altLang="it-IT">
                <a:latin typeface="Times New Roman" charset="0"/>
              </a:rPr>
              <a:pPr/>
              <a:t>46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486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92855A2-9859-334C-933B-FAF724A68F7C}" type="slidenum">
              <a:rPr lang="it-IT" altLang="it-IT">
                <a:latin typeface="Times New Roman" charset="0"/>
              </a:rPr>
              <a:pPr/>
              <a:t>47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0904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A4320C9-BFB4-EF4C-AA5F-C83BABE20624}" type="slidenum">
              <a:rPr lang="it-IT" altLang="it-IT">
                <a:latin typeface="Times New Roman" charset="0"/>
              </a:rPr>
              <a:pPr/>
              <a:t>48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2280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EFCF88C-D6EC-CB41-8B10-485F43FD6C13}" type="slidenum">
              <a:rPr lang="it-IT" altLang="it-IT">
                <a:latin typeface="Times New Roman" charset="0"/>
              </a:rPr>
              <a:pPr/>
              <a:t>49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768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06174A-AA02-AC4D-ADF9-31444A0D2630}" type="slidenum">
              <a:rPr lang="it-IT" altLang="it-IT">
                <a:latin typeface="Times New Roman" charset="0"/>
              </a:rPr>
              <a:pPr/>
              <a:t>5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140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E7931B6-B7C1-B444-BDCA-808CFFEC7A7E}" type="slidenum">
              <a:rPr lang="it-IT" altLang="it-IT">
                <a:latin typeface="Times New Roman" charset="0"/>
              </a:rPr>
              <a:pPr/>
              <a:t>50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8472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06174A-AA02-AC4D-ADF9-31444A0D2630}" type="slidenum">
              <a:rPr lang="it-IT" altLang="it-IT">
                <a:latin typeface="Times New Roman" charset="0"/>
              </a:rPr>
              <a:pPr/>
              <a:t>51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3255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06174A-AA02-AC4D-ADF9-31444A0D2630}" type="slidenum">
              <a:rPr lang="it-IT" altLang="it-IT">
                <a:latin typeface="Times New Roman" charset="0"/>
              </a:rPr>
              <a:pPr/>
              <a:t>52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400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06174A-AA02-AC4D-ADF9-31444A0D2630}" type="slidenum">
              <a:rPr lang="it-IT" altLang="it-IT">
                <a:latin typeface="Times New Roman" charset="0"/>
              </a:rPr>
              <a:pPr/>
              <a:t>53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3474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06174A-AA02-AC4D-ADF9-31444A0D2630}" type="slidenum">
              <a:rPr lang="it-IT" altLang="it-IT">
                <a:latin typeface="Times New Roman" charset="0"/>
              </a:rPr>
              <a:pPr/>
              <a:t>54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78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06174A-AA02-AC4D-ADF9-31444A0D2630}" type="slidenum">
              <a:rPr lang="it-IT" altLang="it-IT">
                <a:latin typeface="Times New Roman" charset="0"/>
              </a:rPr>
              <a:pPr/>
              <a:t>55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062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06174A-AA02-AC4D-ADF9-31444A0D2630}" type="slidenum">
              <a:rPr lang="it-IT" altLang="it-IT">
                <a:latin typeface="Times New Roman" charset="0"/>
              </a:rPr>
              <a:pPr/>
              <a:t>56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720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06174A-AA02-AC4D-ADF9-31444A0D2630}" type="slidenum">
              <a:rPr lang="it-IT" altLang="it-IT">
                <a:latin typeface="Times New Roman" charset="0"/>
              </a:rPr>
              <a:pPr/>
              <a:t>57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50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06174A-AA02-AC4D-ADF9-31444A0D2630}" type="slidenum">
              <a:rPr lang="it-IT" altLang="it-IT">
                <a:latin typeface="Times New Roman" charset="0"/>
              </a:rPr>
              <a:pPr/>
              <a:t>58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954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06174A-AA02-AC4D-ADF9-31444A0D2630}" type="slidenum">
              <a:rPr lang="it-IT" altLang="it-IT">
                <a:latin typeface="Times New Roman" charset="0"/>
              </a:rPr>
              <a:pPr/>
              <a:t>59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229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06174A-AA02-AC4D-ADF9-31444A0D2630}" type="slidenum">
              <a:rPr lang="it-IT" altLang="it-IT">
                <a:latin typeface="Times New Roman" charset="0"/>
              </a:rPr>
              <a:pPr/>
              <a:t>6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3570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06174A-AA02-AC4D-ADF9-31444A0D2630}" type="slidenum">
              <a:rPr lang="it-IT" altLang="it-IT">
                <a:latin typeface="Times New Roman" charset="0"/>
              </a:rPr>
              <a:pPr/>
              <a:t>60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26356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06174A-AA02-AC4D-ADF9-31444A0D2630}" type="slidenum">
              <a:rPr lang="it-IT" altLang="it-IT">
                <a:latin typeface="Times New Roman" charset="0"/>
              </a:rPr>
              <a:pPr/>
              <a:t>61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6724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06174A-AA02-AC4D-ADF9-31444A0D2630}" type="slidenum">
              <a:rPr lang="it-IT" altLang="it-IT">
                <a:latin typeface="Times New Roman" charset="0"/>
              </a:rPr>
              <a:pPr/>
              <a:t>62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64518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06174A-AA02-AC4D-ADF9-31444A0D2630}" type="slidenum">
              <a:rPr lang="it-IT" altLang="it-IT">
                <a:latin typeface="Times New Roman" charset="0"/>
              </a:rPr>
              <a:pPr/>
              <a:t>63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416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06174A-AA02-AC4D-ADF9-31444A0D2630}" type="slidenum">
              <a:rPr lang="it-IT" altLang="it-IT">
                <a:latin typeface="Times New Roman" charset="0"/>
              </a:rPr>
              <a:pPr/>
              <a:t>7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194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06174A-AA02-AC4D-ADF9-31444A0D2630}" type="slidenum">
              <a:rPr lang="it-IT" altLang="it-IT">
                <a:latin typeface="Times New Roman" charset="0"/>
              </a:rPr>
              <a:pPr/>
              <a:t>8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671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06174A-AA02-AC4D-ADF9-31444A0D2630}" type="slidenum">
              <a:rPr lang="it-IT" altLang="it-IT">
                <a:latin typeface="Times New Roman" charset="0"/>
              </a:rPr>
              <a:pPr/>
              <a:t>9</a:t>
            </a:fld>
            <a:endParaRPr lang="it-IT" altLang="it-IT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3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41163-0490-9242-B3BF-403CE11F7C9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6244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0E01-2030-1647-B4BE-1C68E8D2A18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337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E7F2A-C2D9-0841-8DAC-423AA0E5B0A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9450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EDA6F-23C4-FC42-8D54-52E9CB292A1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2032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6F46B-FE9E-4640-9B33-3E6E5A8981B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6633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1E559-3106-0B4B-A622-AD789BE92AF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7896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6814A-2952-C141-A997-FBDAF03D28D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3230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DC63C-8C1C-4D4B-A1C2-EF313F8DA75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5619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E944E-2FA8-CF43-AADA-3272B42E91A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3249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9226A-4BB6-A548-98E1-5A98E848704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0034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Trascinare l'immagine su un segnaposto o fare clic sull'icona per aggiungerla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C5815-9BE8-4F4D-A87F-5215BD5B584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4787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B2F9EE66-6FAE-9244-A51F-0CFA1E10F41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93150" y="1461086"/>
            <a:ext cx="8682037" cy="3532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0" tIns="152400" rIns="381000" bIns="152400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it-IT" altLang="it-IT" sz="5400" b="1" i="1" dirty="0" smtClean="0">
                <a:solidFill>
                  <a:schemeClr val="tx2"/>
                </a:solidFill>
              </a:rPr>
              <a:t>RICORSIONE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838200" y="7366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069FA2-C949-A842-A043-9178A93524E9}" type="slidenum">
              <a:rPr lang="it-IT" altLang="it-IT"/>
              <a:pPr/>
              <a:t>10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279073" y="96512"/>
            <a:ext cx="8686800" cy="1143000"/>
          </a:xfrm>
        </p:spPr>
        <p:txBody>
          <a:bodyPr/>
          <a:lstStyle/>
          <a:p>
            <a:r>
              <a:rPr lang="it-IT" altLang="it-IT" sz="4000" dirty="0" smtClean="0">
                <a:solidFill>
                  <a:srgbClr val="0070C0"/>
                </a:solidFill>
              </a:rPr>
              <a:t>Record di </a:t>
            </a:r>
            <a:r>
              <a:rPr lang="it-IT" altLang="it-IT" sz="4000" dirty="0">
                <a:solidFill>
                  <a:srgbClr val="0070C0"/>
                </a:solidFill>
              </a:rPr>
              <a:t>attivazione</a:t>
            </a:r>
          </a:p>
        </p:txBody>
      </p:sp>
      <p:sp>
        <p:nvSpPr>
          <p:cNvPr id="1126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56261" y="1104406"/>
            <a:ext cx="8597737" cy="4975760"/>
          </a:xfrm>
        </p:spPr>
        <p:txBody>
          <a:bodyPr/>
          <a:lstStyle/>
          <a:p>
            <a:r>
              <a:rPr lang="it-IT" sz="2800" dirty="0"/>
              <a:t>Normalmente lo STACK dei record di attivazione si disegna nel modo seguente</a:t>
            </a:r>
            <a:r>
              <a:rPr lang="it-IT" sz="2800" dirty="0" smtClean="0"/>
              <a:t>:</a:t>
            </a:r>
          </a:p>
          <a:p>
            <a:endParaRPr lang="it-IT" sz="2800" dirty="0"/>
          </a:p>
          <a:p>
            <a:endParaRPr lang="it-IT" sz="2800" dirty="0" smtClean="0"/>
          </a:p>
          <a:p>
            <a:endParaRPr lang="it-IT" sz="2800" dirty="0" smtClean="0"/>
          </a:p>
          <a:p>
            <a:r>
              <a:rPr lang="it-IT" sz="2800" dirty="0" smtClean="0"/>
              <a:t>Quindi</a:t>
            </a:r>
            <a:r>
              <a:rPr lang="it-IT" sz="2800" dirty="0"/>
              <a:t>, se la funzione A chiama la funzione B, lo </a:t>
            </a:r>
            <a:r>
              <a:rPr lang="it-IT" sz="2800" dirty="0" err="1"/>
              <a:t>stack</a:t>
            </a:r>
            <a:r>
              <a:rPr lang="it-IT" sz="2800" dirty="0"/>
              <a:t> evolve nel modo seguente </a:t>
            </a:r>
          </a:p>
          <a:p>
            <a:endParaRPr lang="it-IT" sz="28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699" y="1991100"/>
            <a:ext cx="3171129" cy="159731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3" y="4500231"/>
            <a:ext cx="8915400" cy="190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069FA2-C949-A842-A043-9178A93524E9}" type="slidenum">
              <a:rPr lang="it-IT" altLang="it-IT"/>
              <a:pPr/>
              <a:t>11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279073" y="96512"/>
            <a:ext cx="8686800" cy="1143000"/>
          </a:xfrm>
        </p:spPr>
        <p:txBody>
          <a:bodyPr/>
          <a:lstStyle/>
          <a:p>
            <a:r>
              <a:rPr lang="it-IT" altLang="it-IT" sz="4000" dirty="0">
                <a:solidFill>
                  <a:srgbClr val="0070C0"/>
                </a:solidFill>
              </a:rPr>
              <a:t>Esempio: chiamate </a:t>
            </a:r>
            <a:r>
              <a:rPr lang="it-IT" altLang="it-IT" sz="4000" dirty="0" smtClean="0">
                <a:solidFill>
                  <a:srgbClr val="0070C0"/>
                </a:solidFill>
              </a:rPr>
              <a:t>annidate</a:t>
            </a:r>
            <a:endParaRPr lang="it-IT" altLang="it-IT" sz="4000" dirty="0">
              <a:solidFill>
                <a:srgbClr val="0070C0"/>
              </a:solidFill>
            </a:endParaRPr>
          </a:p>
        </p:txBody>
      </p:sp>
      <p:sp>
        <p:nvSpPr>
          <p:cNvPr id="1126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56261" y="1104406"/>
            <a:ext cx="8597737" cy="497576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Programma: </a:t>
            </a:r>
            <a:r>
              <a:rPr lang="it-IT" dirty="0" smtClean="0"/>
              <a:t> </a:t>
            </a:r>
            <a:endParaRPr lang="it-IT" dirty="0"/>
          </a:p>
          <a:p>
            <a:r>
              <a:rPr lang="it-IT" sz="2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it-IT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2400" b="1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it-IT" sz="2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it-IT" sz="2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it-IT" sz="2400" b="1" dirty="0">
                <a:latin typeface="Courier New" charset="0"/>
                <a:ea typeface="Courier New" charset="0"/>
                <a:cs typeface="Courier New" charset="0"/>
              </a:rPr>
              <a:t> A) { </a:t>
            </a:r>
            <a:r>
              <a:rPr lang="it-IT" sz="24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it-IT" sz="2400" b="1" dirty="0">
                <a:latin typeface="Courier New" charset="0"/>
                <a:ea typeface="Courier New" charset="0"/>
                <a:cs typeface="Courier New" charset="0"/>
              </a:rPr>
              <a:t> A+1; } </a:t>
            </a:r>
            <a:endParaRPr lang="it-IT" sz="2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t-IT" sz="24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it-IT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2400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it-IT" sz="2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it-IT" sz="2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it-IT" sz="2400" b="1" dirty="0">
                <a:latin typeface="Courier New" charset="0"/>
                <a:ea typeface="Courier New" charset="0"/>
                <a:cs typeface="Courier New" charset="0"/>
              </a:rPr>
              <a:t> x) { </a:t>
            </a:r>
            <a:r>
              <a:rPr lang="it-IT" sz="24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it-IT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2400" b="1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it-IT" sz="2400" b="1" dirty="0">
                <a:latin typeface="Courier New" charset="0"/>
                <a:ea typeface="Courier New" charset="0"/>
                <a:cs typeface="Courier New" charset="0"/>
              </a:rPr>
              <a:t>(x); } </a:t>
            </a:r>
            <a:endParaRPr lang="it-IT" sz="2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t-IT" sz="24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it-IT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2400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it-IT" sz="2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it-IT" sz="2400" b="1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it-IT" sz="2400" b="1" dirty="0">
                <a:latin typeface="Courier New" charset="0"/>
                <a:ea typeface="Courier New" charset="0"/>
                <a:cs typeface="Courier New" charset="0"/>
              </a:rPr>
              <a:t>) { </a:t>
            </a:r>
            <a:r>
              <a:rPr lang="it-IT" sz="2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it-IT" sz="2400" b="1" dirty="0">
                <a:latin typeface="Courier New" charset="0"/>
                <a:ea typeface="Courier New" charset="0"/>
                <a:cs typeface="Courier New" charset="0"/>
              </a:rPr>
              <a:t> a=10; </a:t>
            </a:r>
            <a:r>
              <a:rPr lang="it-IT" sz="24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it-IT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2400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it-IT" sz="2400" b="1" dirty="0">
                <a:latin typeface="Courier New" charset="0"/>
                <a:ea typeface="Courier New" charset="0"/>
                <a:cs typeface="Courier New" charset="0"/>
              </a:rPr>
              <a:t>(a); } </a:t>
            </a:r>
            <a:endParaRPr lang="it-IT" sz="2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t-IT" sz="2400" b="1" dirty="0" err="1" smtClean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it-IT" sz="2400" b="1" dirty="0">
                <a:latin typeface="Courier New" charset="0"/>
                <a:ea typeface="Courier New" charset="0"/>
                <a:cs typeface="Courier New" charset="0"/>
              </a:rPr>
              <a:t>() { </a:t>
            </a:r>
            <a:r>
              <a:rPr lang="it-IT" sz="2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it-IT" sz="2400" b="1" dirty="0">
                <a:latin typeface="Courier New" charset="0"/>
                <a:ea typeface="Courier New" charset="0"/>
                <a:cs typeface="Courier New" charset="0"/>
              </a:rPr>
              <a:t> x = </a:t>
            </a:r>
            <a:r>
              <a:rPr lang="it-IT" sz="2400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it-IT" sz="2400" b="1" dirty="0">
                <a:latin typeface="Courier New" charset="0"/>
                <a:ea typeface="Courier New" charset="0"/>
                <a:cs typeface="Courier New" charset="0"/>
              </a:rPr>
              <a:t>(); } </a:t>
            </a:r>
            <a:endParaRPr lang="it-IT" sz="2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Sequenza </a:t>
            </a:r>
            <a:r>
              <a:rPr lang="it-IT" dirty="0"/>
              <a:t>chiamate: </a:t>
            </a:r>
          </a:p>
          <a:p>
            <a:r>
              <a:rPr lang="it-IT" sz="2800" b="1" dirty="0">
                <a:latin typeface="Courier New" charset="0"/>
                <a:ea typeface="Courier New" charset="0"/>
                <a:cs typeface="Courier New" charset="0"/>
              </a:rPr>
              <a:t>S.O. </a:t>
            </a:r>
            <a:r>
              <a:rPr lang="it-IT" sz="3600" dirty="0"/>
              <a:t>→ </a:t>
            </a:r>
            <a:r>
              <a:rPr lang="it-IT" sz="2800" b="1" dirty="0" err="1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it-IT" sz="3600" dirty="0"/>
              <a:t> → </a:t>
            </a:r>
            <a:r>
              <a:rPr lang="it-IT" sz="2800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it-IT" sz="28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it-IT" sz="3600" dirty="0"/>
              <a:t>→ </a:t>
            </a:r>
            <a:r>
              <a:rPr lang="it-IT" sz="2800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it-IT" sz="28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it-IT" sz="3600" dirty="0"/>
              <a:t>→ </a:t>
            </a:r>
            <a:r>
              <a:rPr lang="it-IT" sz="2800" b="1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it-IT" sz="28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76498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069FA2-C949-A842-A043-9178A93524E9}" type="slidenum">
              <a:rPr lang="it-IT" altLang="it-IT"/>
              <a:pPr/>
              <a:t>12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279073" y="96512"/>
            <a:ext cx="8686800" cy="1143000"/>
          </a:xfrm>
        </p:spPr>
        <p:txBody>
          <a:bodyPr/>
          <a:lstStyle/>
          <a:p>
            <a:r>
              <a:rPr lang="it-IT" altLang="it-IT" sz="4000" dirty="0">
                <a:solidFill>
                  <a:srgbClr val="0070C0"/>
                </a:solidFill>
              </a:rPr>
              <a:t>Esempio: chiamate </a:t>
            </a:r>
            <a:r>
              <a:rPr lang="it-IT" altLang="it-IT" sz="4000" dirty="0" smtClean="0">
                <a:solidFill>
                  <a:srgbClr val="0070C0"/>
                </a:solidFill>
              </a:rPr>
              <a:t>annidate</a:t>
            </a:r>
            <a:endParaRPr lang="it-IT" altLang="it-IT" sz="4000" dirty="0">
              <a:solidFill>
                <a:srgbClr val="0070C0"/>
              </a:solidFill>
            </a:endParaRPr>
          </a:p>
        </p:txBody>
      </p:sp>
      <p:sp>
        <p:nvSpPr>
          <p:cNvPr id="1126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56261" y="1104406"/>
            <a:ext cx="8597737" cy="4975760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Sequenza </a:t>
            </a:r>
            <a:r>
              <a:rPr lang="it-IT" dirty="0"/>
              <a:t>chiamate: </a:t>
            </a:r>
          </a:p>
          <a:p>
            <a:r>
              <a:rPr lang="it-IT" sz="2800" b="1" dirty="0">
                <a:latin typeface="Courier New" charset="0"/>
                <a:ea typeface="Courier New" charset="0"/>
                <a:cs typeface="Courier New" charset="0"/>
              </a:rPr>
              <a:t>S.O. </a:t>
            </a:r>
            <a:r>
              <a:rPr lang="it-IT" sz="3600" dirty="0"/>
              <a:t>→ </a:t>
            </a:r>
            <a:r>
              <a:rPr lang="it-IT" sz="2800" b="1" dirty="0" err="1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it-IT" sz="3600" dirty="0"/>
              <a:t> → </a:t>
            </a:r>
            <a:r>
              <a:rPr lang="it-IT" sz="2800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it-IT" sz="28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it-IT" sz="3600" dirty="0"/>
              <a:t>→ </a:t>
            </a:r>
            <a:r>
              <a:rPr lang="it-IT" sz="2800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it-IT" sz="28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it-IT" sz="3600" dirty="0"/>
              <a:t>→ </a:t>
            </a:r>
            <a:r>
              <a:rPr lang="it-IT" sz="2800" b="1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it-IT" sz="28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73" y="2657288"/>
            <a:ext cx="4502727" cy="369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5E5B582-D20E-F042-8785-138BDCDA61FF}" type="slidenum">
              <a:rPr lang="it-IT" altLang="it-IT"/>
              <a:pPr/>
              <a:t>13</a:t>
            </a:fld>
            <a:endParaRPr lang="it-IT" altLang="it-IT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solidFill>
                  <a:srgbClr val="0070C0"/>
                </a:solidFill>
              </a:rPr>
              <a:t>Agenda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 dirty="0"/>
              <a:t>Record di attivazione</a:t>
            </a:r>
          </a:p>
          <a:p>
            <a:pPr eaLnBrk="1" hangingPunct="1">
              <a:defRPr/>
            </a:pPr>
            <a:r>
              <a:rPr lang="it-IT" altLang="it-IT" u="sng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Ricorsione</a:t>
            </a:r>
            <a:endParaRPr lang="it-IT" altLang="it-IT" u="sng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it-IT" altLang="it-IT" dirty="0" smtClean="0"/>
              <a:t>Iterazione</a:t>
            </a:r>
          </a:p>
          <a:p>
            <a:pPr eaLnBrk="1" hangingPunct="1">
              <a:defRPr/>
            </a:pPr>
            <a:r>
              <a:rPr lang="it-IT" altLang="it-IT" dirty="0" err="1" smtClean="0"/>
              <a:t>Ricorsione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Tail</a:t>
            </a:r>
            <a:endParaRPr lang="it-IT" altLang="it-IT" dirty="0" smtClean="0"/>
          </a:p>
        </p:txBody>
      </p:sp>
    </p:spTree>
    <p:extLst>
      <p:ext uri="{BB962C8B-B14F-4D97-AF65-F5344CB8AC3E}">
        <p14:creationId xmlns:p14="http://schemas.microsoft.com/office/powerpoint/2010/main" val="197976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48CEA2-2D6A-414D-BCEB-7D41A56C9046}" type="slidenum">
              <a:rPr lang="it-IT" altLang="it-IT"/>
              <a:pPr/>
              <a:t>14</a:t>
            </a:fld>
            <a:endParaRPr lang="it-IT" altLang="it-IT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solidFill>
                  <a:srgbClr val="0070C0"/>
                </a:solidFill>
              </a:rPr>
              <a:t>La </a:t>
            </a:r>
            <a:r>
              <a:rPr lang="it-IT" altLang="it-IT" dirty="0" err="1">
                <a:solidFill>
                  <a:srgbClr val="0070C0"/>
                </a:solidFill>
              </a:rPr>
              <a:t>Ricorsione</a:t>
            </a:r>
            <a:endParaRPr lang="it-IT" altLang="it-IT" dirty="0">
              <a:solidFill>
                <a:srgbClr val="0070C0"/>
              </a:solidFill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 dirty="0"/>
              <a:t>Una funzione matematica è definita </a:t>
            </a:r>
            <a:r>
              <a:rPr lang="it-IT" altLang="it-IT" sz="2800" b="1" i="1" dirty="0"/>
              <a:t>ricorsivamente </a:t>
            </a:r>
            <a:r>
              <a:rPr lang="it-IT" altLang="it-IT" sz="2800" dirty="0"/>
              <a:t>quando nella sua definizione compare un riferimento a se stessa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 dirty="0"/>
              <a:t>La </a:t>
            </a:r>
            <a:r>
              <a:rPr lang="it-IT" altLang="it-IT" sz="2800" dirty="0" err="1"/>
              <a:t>ricorsione</a:t>
            </a:r>
            <a:r>
              <a:rPr lang="it-IT" altLang="it-IT" sz="2800" dirty="0"/>
              <a:t> consiste nella possibilità di </a:t>
            </a:r>
            <a:r>
              <a:rPr lang="it-IT" altLang="it-IT" sz="2800" b="1" i="1" dirty="0"/>
              <a:t>definire una funzione in termini di se stessa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 dirty="0"/>
              <a:t>È basata sul </a:t>
            </a:r>
            <a:r>
              <a:rPr lang="it-IT" altLang="it-IT" sz="2800" i="1" dirty="0"/>
              <a:t>principio di induzione </a:t>
            </a:r>
            <a:r>
              <a:rPr lang="it-IT" altLang="it-IT" sz="2800" dirty="0"/>
              <a:t>matematica: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800" dirty="0"/>
              <a:t>	– se una proprietà </a:t>
            </a:r>
            <a:r>
              <a:rPr lang="it-IT" altLang="it-IT" sz="2800" dirty="0" err="1"/>
              <a:t>P</a:t>
            </a:r>
            <a:r>
              <a:rPr lang="it-IT" altLang="it-IT" sz="2800" dirty="0"/>
              <a:t> vale per </a:t>
            </a:r>
            <a:r>
              <a:rPr lang="it-IT" altLang="it-IT" sz="2800" dirty="0" err="1"/>
              <a:t>n</a:t>
            </a:r>
            <a:r>
              <a:rPr lang="it-IT" altLang="it-IT" sz="2800" dirty="0"/>
              <a:t>=n</a:t>
            </a:r>
            <a:r>
              <a:rPr lang="it-IT" altLang="it-IT" sz="2800" baseline="-25000" dirty="0"/>
              <a:t>0</a:t>
            </a:r>
            <a:r>
              <a:rPr lang="it-IT" altLang="it-IT" sz="2800" dirty="0"/>
              <a:t> (</a:t>
            </a:r>
            <a:r>
              <a:rPr lang="it-IT" altLang="it-IT" sz="2800" b="1" u="sng" dirty="0"/>
              <a:t>CASO BASE</a:t>
            </a:r>
            <a:r>
              <a:rPr lang="it-IT" altLang="it-IT" sz="28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800" dirty="0"/>
              <a:t>	– e si può provare che, </a:t>
            </a:r>
            <a:r>
              <a:rPr lang="it-IT" altLang="it-IT" sz="2800" b="1" i="1" dirty="0"/>
              <a:t>assumendola valida per </a:t>
            </a:r>
            <a:r>
              <a:rPr lang="it-IT" altLang="it-IT" sz="2800" b="1" i="1" dirty="0" err="1"/>
              <a:t>n</a:t>
            </a:r>
            <a:r>
              <a:rPr lang="it-IT" altLang="it-IT" sz="2800" dirty="0"/>
              <a:t>, allora vale per n+1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 dirty="0"/>
              <a:t>allora </a:t>
            </a:r>
            <a:r>
              <a:rPr lang="it-IT" altLang="it-IT" sz="2400" dirty="0" err="1"/>
              <a:t>P</a:t>
            </a:r>
            <a:r>
              <a:rPr lang="it-IT" altLang="it-IT" sz="2400" dirty="0"/>
              <a:t> vale per ogni n≥n</a:t>
            </a:r>
            <a:r>
              <a:rPr lang="it-IT" altLang="it-IT" sz="2400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2420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C59CB5D-3B93-5944-BE0F-2EA8409DEC0B}" type="slidenum">
              <a:rPr lang="it-IT" altLang="it-IT"/>
              <a:pPr/>
              <a:t>15</a:t>
            </a:fld>
            <a:endParaRPr lang="it-IT" altLang="it-IT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solidFill>
                  <a:srgbClr val="0070C0"/>
                </a:solidFill>
              </a:rPr>
              <a:t>La </a:t>
            </a:r>
            <a:r>
              <a:rPr lang="it-IT" altLang="it-IT" dirty="0" err="1">
                <a:solidFill>
                  <a:srgbClr val="0070C0"/>
                </a:solidFill>
              </a:rPr>
              <a:t>Ricorsione</a:t>
            </a:r>
            <a:r>
              <a:rPr lang="it-IT" altLang="it-IT" dirty="0">
                <a:solidFill>
                  <a:srgbClr val="0070C0"/>
                </a:solidFill>
              </a:rPr>
              <a:t> </a:t>
            </a:r>
            <a:r>
              <a:rPr lang="it-IT" altLang="it-IT" sz="1600" dirty="0">
                <a:solidFill>
                  <a:srgbClr val="0070C0"/>
                </a:solidFill>
              </a:rPr>
              <a:t>(</a:t>
            </a:r>
            <a:r>
              <a:rPr lang="it-IT" altLang="it-IT" sz="1600" dirty="0" err="1">
                <a:solidFill>
                  <a:srgbClr val="0070C0"/>
                </a:solidFill>
              </a:rPr>
              <a:t>cont</a:t>
            </a:r>
            <a:r>
              <a:rPr lang="it-IT" altLang="it-IT" sz="1600" dirty="0">
                <a:solidFill>
                  <a:srgbClr val="0070C0"/>
                </a:solidFill>
              </a:rPr>
              <a:t>.)</a:t>
            </a:r>
            <a:endParaRPr lang="it-IT" altLang="it-IT" dirty="0">
              <a:solidFill>
                <a:srgbClr val="0070C0"/>
              </a:solidFill>
            </a:endParaRP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Operativamente, risolvere un problema con un approccio ricorsivo comporta</a:t>
            </a:r>
          </a:p>
          <a:p>
            <a:pPr eaLnBrk="1" hangingPunct="1">
              <a:buFontTx/>
              <a:buNone/>
            </a:pPr>
            <a:r>
              <a:rPr lang="it-IT" altLang="it-IT" dirty="0"/>
              <a:t>	– di identificare un “caso base”, con soluzione nota</a:t>
            </a:r>
          </a:p>
          <a:p>
            <a:pPr eaLnBrk="1" hangingPunct="1">
              <a:buFontTx/>
              <a:buNone/>
            </a:pPr>
            <a:r>
              <a:rPr lang="it-IT" altLang="it-IT" dirty="0"/>
              <a:t>	– di riuscire a esprimere la soluzione al caso generico </a:t>
            </a:r>
            <a:r>
              <a:rPr lang="it-IT" altLang="it-IT" i="1" dirty="0" err="1"/>
              <a:t>n</a:t>
            </a:r>
            <a:r>
              <a:rPr lang="it-IT" altLang="it-IT" i="1" dirty="0"/>
              <a:t> </a:t>
            </a:r>
            <a:r>
              <a:rPr lang="it-IT" altLang="it-IT" dirty="0"/>
              <a:t>in termini dello </a:t>
            </a:r>
            <a:r>
              <a:rPr lang="it-IT" altLang="it-IT" i="1" dirty="0"/>
              <a:t>stesso problema in uno o più casi più semplici </a:t>
            </a:r>
            <a:r>
              <a:rPr lang="it-IT" altLang="it-IT" dirty="0"/>
              <a:t>(n-1, n-2, etc.)</a:t>
            </a:r>
          </a:p>
        </p:txBody>
      </p:sp>
    </p:spTree>
    <p:extLst>
      <p:ext uri="{BB962C8B-B14F-4D97-AF65-F5344CB8AC3E}">
        <p14:creationId xmlns:p14="http://schemas.microsoft.com/office/powerpoint/2010/main" val="161561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069FA2-C949-A842-A043-9178A93524E9}" type="slidenum">
              <a:rPr lang="it-IT" altLang="it-IT"/>
              <a:pPr/>
              <a:t>16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solidFill>
                  <a:srgbClr val="0070C0"/>
                </a:solidFill>
              </a:rPr>
              <a:t>La </a:t>
            </a:r>
            <a:r>
              <a:rPr lang="it-IT" altLang="it-IT" dirty="0" err="1">
                <a:solidFill>
                  <a:srgbClr val="0070C0"/>
                </a:solidFill>
              </a:rPr>
              <a:t>Ricorsione</a:t>
            </a:r>
            <a:r>
              <a:rPr lang="it-IT" altLang="it-IT" dirty="0">
                <a:solidFill>
                  <a:srgbClr val="0070C0"/>
                </a:solidFill>
              </a:rPr>
              <a:t> </a:t>
            </a:r>
            <a:r>
              <a:rPr lang="it-IT" altLang="it-IT" sz="1600" dirty="0">
                <a:solidFill>
                  <a:srgbClr val="0070C0"/>
                </a:solidFill>
              </a:rPr>
              <a:t>(</a:t>
            </a:r>
            <a:r>
              <a:rPr lang="it-IT" altLang="it-IT" sz="1600" dirty="0" err="1">
                <a:solidFill>
                  <a:srgbClr val="0070C0"/>
                </a:solidFill>
              </a:rPr>
              <a:t>cont</a:t>
            </a:r>
            <a:r>
              <a:rPr lang="it-IT" altLang="it-IT" sz="1600" dirty="0">
                <a:solidFill>
                  <a:srgbClr val="0070C0"/>
                </a:solidFill>
              </a:rPr>
              <a:t>.)</a:t>
            </a:r>
            <a:endParaRPr lang="it-IT" altLang="it-IT" dirty="0">
              <a:solidFill>
                <a:srgbClr val="0070C0"/>
              </a:solidFill>
            </a:endParaRPr>
          </a:p>
        </p:txBody>
      </p:sp>
      <p:sp>
        <p:nvSpPr>
          <p:cNvPr id="1126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303316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 dirty="0"/>
              <a:t>Un sottoprogramma ricorsivo </a:t>
            </a:r>
            <a:r>
              <a:rPr lang="it-IT" altLang="it-IT" sz="2800" dirty="0" smtClean="0"/>
              <a:t>è: </a:t>
            </a:r>
          </a:p>
          <a:p>
            <a:pPr lvl="1">
              <a:lnSpc>
                <a:spcPct val="90000"/>
              </a:lnSpc>
            </a:pPr>
            <a:r>
              <a:rPr lang="it-IT" altLang="it-IT" sz="2400" dirty="0" smtClean="0"/>
              <a:t>un </a:t>
            </a:r>
            <a:r>
              <a:rPr lang="it-IT" altLang="it-IT" sz="2400" dirty="0"/>
              <a:t>sottoprogramma che richiama </a:t>
            </a:r>
            <a:r>
              <a:rPr lang="it-IT" altLang="it-IT" sz="2400" u="sng" dirty="0"/>
              <a:t>direttamente</a:t>
            </a:r>
            <a:r>
              <a:rPr lang="it-IT" altLang="it-IT" sz="2400" dirty="0"/>
              <a:t> o </a:t>
            </a:r>
            <a:r>
              <a:rPr lang="it-IT" altLang="it-IT" sz="2400" u="sng" dirty="0"/>
              <a:t>indirettamente</a:t>
            </a:r>
            <a:r>
              <a:rPr lang="it-IT" altLang="it-IT" sz="2400" dirty="0"/>
              <a:t> se stesso</a:t>
            </a:r>
            <a:r>
              <a:rPr lang="it-IT" altLang="it-IT" sz="2400" dirty="0" smtClean="0"/>
              <a:t>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it-IT" altLang="it-IT" sz="2400" dirty="0"/>
          </a:p>
          <a:p>
            <a:pPr eaLnBrk="1" hangingPunct="1">
              <a:lnSpc>
                <a:spcPct val="90000"/>
              </a:lnSpc>
            </a:pPr>
            <a:r>
              <a:rPr lang="it-IT" altLang="it-IT" sz="2800" dirty="0"/>
              <a:t>Non tutti i linguaggi realizzano il meccanismo della </a:t>
            </a:r>
            <a:r>
              <a:rPr lang="it-IT" altLang="it-IT" sz="2800" dirty="0" err="1"/>
              <a:t>ricorsione</a:t>
            </a:r>
            <a:r>
              <a:rPr lang="it-IT" altLang="it-IT" sz="2800" dirty="0"/>
              <a:t>. Quelli che lo </a:t>
            </a:r>
            <a:r>
              <a:rPr lang="it-IT" altLang="it-IT" sz="2800" dirty="0" smtClean="0"/>
              <a:t>realizzano, di solito utilizzano la tecnica di </a:t>
            </a:r>
            <a:r>
              <a:rPr lang="it-IT" altLang="it-IT" sz="2800" dirty="0">
                <a:solidFill>
                  <a:srgbClr val="CC3300"/>
                </a:solidFill>
              </a:rPr>
              <a:t>gestione mediante record di attivazione</a:t>
            </a:r>
            <a:r>
              <a:rPr lang="it-IT" altLang="it-IT" sz="2800" dirty="0"/>
              <a:t>: </a:t>
            </a:r>
            <a:r>
              <a:rPr lang="it-IT" altLang="it-IT" sz="2800" dirty="0" smtClean="0"/>
              <a:t>ad </a:t>
            </a:r>
            <a:r>
              <a:rPr lang="it-IT" altLang="it-IT" sz="2800" dirty="0"/>
              <a:t>ogni chiamata è associato un record di attivazione (variabili locali e punto di ritorno).</a:t>
            </a:r>
          </a:p>
        </p:txBody>
      </p:sp>
    </p:spTree>
    <p:extLst>
      <p:ext uri="{BB962C8B-B14F-4D97-AF65-F5344CB8AC3E}">
        <p14:creationId xmlns:p14="http://schemas.microsoft.com/office/powerpoint/2010/main" val="150558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7976047-7CC5-D642-B6AD-A307A511D8E5}" type="slidenum">
              <a:rPr lang="it-IT" altLang="it-IT"/>
              <a:pPr/>
              <a:t>17</a:t>
            </a:fld>
            <a:endParaRPr lang="it-IT" altLang="it-IT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solidFill>
                  <a:srgbClr val="0070C0"/>
                </a:solidFill>
              </a:rPr>
              <a:t>La </a:t>
            </a:r>
            <a:r>
              <a:rPr lang="it-IT" altLang="it-IT" dirty="0" err="1">
                <a:solidFill>
                  <a:srgbClr val="0070C0"/>
                </a:solidFill>
              </a:rPr>
              <a:t>Ricorsione</a:t>
            </a:r>
            <a:r>
              <a:rPr lang="it-IT" altLang="it-IT" dirty="0">
                <a:solidFill>
                  <a:srgbClr val="0070C0"/>
                </a:solidFill>
              </a:rPr>
              <a:t>: Il Fattoriale</a:t>
            </a:r>
            <a:endParaRPr lang="it-IT" altLang="it-IT" sz="1600" dirty="0">
              <a:solidFill>
                <a:srgbClr val="0070C0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4330"/>
            <a:ext cx="9144000" cy="386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069FA2-C949-A842-A043-9178A93524E9}" type="slidenum">
              <a:rPr lang="it-IT" altLang="it-IT"/>
              <a:pPr/>
              <a:t>18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>
                <a:solidFill>
                  <a:srgbClr val="0070C0"/>
                </a:solidFill>
              </a:rPr>
              <a:t>La </a:t>
            </a:r>
            <a:r>
              <a:rPr lang="it-IT" altLang="it-IT" dirty="0" err="1">
                <a:solidFill>
                  <a:srgbClr val="0070C0"/>
                </a:solidFill>
              </a:rPr>
              <a:t>Ricorsione</a:t>
            </a:r>
            <a:r>
              <a:rPr lang="it-IT" altLang="it-IT" dirty="0">
                <a:solidFill>
                  <a:srgbClr val="0070C0"/>
                </a:solidFill>
              </a:rPr>
              <a:t>: Il Fattoriale</a:t>
            </a:r>
          </a:p>
        </p:txBody>
      </p:sp>
      <p:sp>
        <p:nvSpPr>
          <p:cNvPr id="1126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303316"/>
            <a:ext cx="8229600" cy="4525963"/>
          </a:xfrm>
        </p:spPr>
        <p:txBody>
          <a:bodyPr/>
          <a:lstStyle/>
          <a:p>
            <a:r>
              <a:rPr lang="it-IT" sz="2800" dirty="0"/>
              <a:t>In C è</a:t>
            </a:r>
            <a:r>
              <a:rPr lang="it-IT" sz="2800" dirty="0" smtClean="0"/>
              <a:t> </a:t>
            </a:r>
            <a:r>
              <a:rPr lang="it-IT" sz="2800" dirty="0"/>
              <a:t>possibile definire funzioni ricorsive: </a:t>
            </a:r>
          </a:p>
          <a:p>
            <a:r>
              <a:rPr lang="it-IT" sz="2800" dirty="0"/>
              <a:t>Il corpo di ogni funzione ricorsiva contiene almeno una chiamata alla funzione stessa. </a:t>
            </a:r>
          </a:p>
          <a:p>
            <a:r>
              <a:rPr lang="it-IT" sz="2800" b="1" dirty="0"/>
              <a:t>Esempio: definizione in C della funzione ricorsiva fattoriale. </a:t>
            </a:r>
            <a:endParaRPr lang="it-IT" sz="2800" dirty="0"/>
          </a:p>
          <a:p>
            <a:pPr marL="0" indent="363538">
              <a:buNone/>
            </a:pPr>
            <a:r>
              <a:rPr lang="it-IT" sz="2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it-IT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2400" b="1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fact</a:t>
            </a:r>
            <a:r>
              <a:rPr lang="it-IT" sz="2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it-IT" sz="2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it-IT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24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it-IT" sz="2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it-IT" sz="2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it-IT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2400" b="1" dirty="0" smtClean="0">
                <a:latin typeface="Courier New" charset="0"/>
                <a:ea typeface="Courier New" charset="0"/>
                <a:cs typeface="Courier New" charset="0"/>
              </a:rPr>
              <a:t> { </a:t>
            </a:r>
          </a:p>
          <a:p>
            <a:pPr marL="0" indent="363538">
              <a:buNone/>
            </a:pPr>
            <a:r>
              <a:rPr lang="it-IT" sz="2400" b="1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it-IT" sz="2400" b="1" dirty="0" err="1" smtClean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it-IT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2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it-IT" sz="24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it-IT" sz="2400" b="1" dirty="0">
                <a:latin typeface="Courier New" charset="0"/>
                <a:ea typeface="Courier New" charset="0"/>
                <a:cs typeface="Courier New" charset="0"/>
              </a:rPr>
              <a:t>==0) </a:t>
            </a:r>
            <a:r>
              <a:rPr lang="it-IT" sz="24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it-IT" sz="2400" b="1" dirty="0">
                <a:latin typeface="Courier New" charset="0"/>
                <a:ea typeface="Courier New" charset="0"/>
                <a:cs typeface="Courier New" charset="0"/>
              </a:rPr>
              <a:t> 1; </a:t>
            </a:r>
          </a:p>
          <a:p>
            <a:pPr marL="0" indent="363538">
              <a:buNone/>
            </a:pPr>
            <a:r>
              <a:rPr lang="it-IT" sz="2400" b="1" dirty="0" smtClean="0">
                <a:latin typeface="Courier New" charset="0"/>
                <a:ea typeface="Courier New" charset="0"/>
                <a:cs typeface="Courier New" charset="0"/>
              </a:rPr>
              <a:t>  else </a:t>
            </a:r>
            <a:r>
              <a:rPr lang="it-IT" sz="24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it-IT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24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it-IT" sz="2400" b="1" dirty="0"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it-IT" sz="2400" b="1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fact</a:t>
            </a:r>
            <a:r>
              <a:rPr lang="it-IT" sz="2400" b="1" dirty="0">
                <a:latin typeface="Courier New" charset="0"/>
                <a:ea typeface="Courier New" charset="0"/>
                <a:cs typeface="Courier New" charset="0"/>
              </a:rPr>
              <a:t>(n-1); </a:t>
            </a:r>
            <a:endParaRPr lang="it-IT" sz="2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363538">
              <a:buNone/>
            </a:pPr>
            <a:r>
              <a:rPr lang="it-IT" sz="2400" b="1" dirty="0" smtClean="0">
                <a:latin typeface="Courier New" charset="0"/>
                <a:ea typeface="Courier New" charset="0"/>
                <a:cs typeface="Courier New" charset="0"/>
              </a:rPr>
              <a:t>} </a:t>
            </a:r>
            <a:endParaRPr lang="it-IT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1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069FA2-C949-A842-A043-9178A93524E9}" type="slidenum">
              <a:rPr lang="it-IT" altLang="it-IT"/>
              <a:pPr/>
              <a:t>19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>
                <a:solidFill>
                  <a:srgbClr val="0070C0"/>
                </a:solidFill>
              </a:rPr>
              <a:t>La </a:t>
            </a:r>
            <a:r>
              <a:rPr lang="it-IT" altLang="it-IT" dirty="0" err="1">
                <a:solidFill>
                  <a:srgbClr val="0070C0"/>
                </a:solidFill>
              </a:rPr>
              <a:t>Ricorsione</a:t>
            </a:r>
            <a:r>
              <a:rPr lang="it-IT" altLang="it-IT" dirty="0">
                <a:solidFill>
                  <a:srgbClr val="0070C0"/>
                </a:solidFill>
              </a:rPr>
              <a:t>: Il Fattoriale</a:t>
            </a:r>
          </a:p>
        </p:txBody>
      </p:sp>
      <p:sp>
        <p:nvSpPr>
          <p:cNvPr id="1126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303316"/>
            <a:ext cx="8229600" cy="4525963"/>
          </a:xfrm>
        </p:spPr>
        <p:txBody>
          <a:bodyPr/>
          <a:lstStyle/>
          <a:p>
            <a:r>
              <a:rPr lang="it-IT" sz="2800" dirty="0">
                <a:solidFill>
                  <a:srgbClr val="FF0000"/>
                </a:solidFill>
              </a:rPr>
              <a:t>Servitore &amp; Cliente</a:t>
            </a:r>
            <a:r>
              <a:rPr lang="it-IT" sz="2800" dirty="0"/>
              <a:t>: </a:t>
            </a:r>
            <a:r>
              <a:rPr lang="it-IT" sz="2400" b="1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fact</a:t>
            </a:r>
            <a:r>
              <a:rPr lang="it-IT" sz="2800" dirty="0"/>
              <a:t> è</a:t>
            </a:r>
            <a:r>
              <a:rPr lang="it-IT" sz="2800" dirty="0" smtClean="0"/>
              <a:t> </a:t>
            </a:r>
            <a:r>
              <a:rPr lang="it-IT" sz="2800" dirty="0"/>
              <a:t>sia servitore che cliente (di se stessa): </a:t>
            </a:r>
            <a:endParaRPr lang="it-IT" sz="2800" dirty="0" smtClean="0"/>
          </a:p>
          <a:p>
            <a:endParaRPr lang="it-IT" sz="2400" dirty="0"/>
          </a:p>
          <a:p>
            <a:pPr marL="0" indent="363538">
              <a:buNone/>
            </a:pPr>
            <a:r>
              <a:rPr lang="it-IT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2000" b="1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fact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it-IT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20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it-IT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  { </a:t>
            </a:r>
          </a:p>
          <a:p>
            <a:pPr marL="0" indent="363538">
              <a:buNone/>
            </a:pP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it-IT" sz="2000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it-IT" sz="20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==0) </a:t>
            </a:r>
            <a:r>
              <a:rPr lang="it-IT" sz="20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 1; </a:t>
            </a:r>
          </a:p>
          <a:p>
            <a:pPr marL="0" indent="363538">
              <a:buNone/>
            </a:pP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  else </a:t>
            </a:r>
            <a:r>
              <a:rPr lang="it-IT" sz="20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20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it-IT" sz="2000" b="1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fact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(n-1); </a:t>
            </a:r>
          </a:p>
          <a:p>
            <a:pPr marL="0" indent="363538">
              <a:buNone/>
            </a:pP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} </a:t>
            </a:r>
            <a:endParaRPr lang="it-IT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363538">
              <a:buNone/>
            </a:pPr>
            <a:endParaRPr lang="it-IT" sz="20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400050" lvl="1" indent="0">
              <a:buNone/>
            </a:pPr>
            <a:r>
              <a:rPr lang="it-IT" sz="2000" b="1" dirty="0" err="1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() { </a:t>
            </a:r>
          </a:p>
          <a:p>
            <a:pPr marL="400050" lvl="1" indent="0">
              <a:buNone/>
            </a:pPr>
            <a:r>
              <a:rPr lang="it-IT" sz="2000" b="1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it-IT" sz="20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it-IT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2000" b="1" dirty="0" err="1" smtClean="0">
                <a:latin typeface="Courier New" charset="0"/>
                <a:ea typeface="Courier New" charset="0"/>
                <a:cs typeface="Courier New" charset="0"/>
              </a:rPr>
              <a:t>fz,z</a:t>
            </a:r>
            <a:r>
              <a:rPr lang="it-IT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= 5; </a:t>
            </a:r>
          </a:p>
          <a:p>
            <a:pPr marL="400050" lvl="1" indent="0">
              <a:buNone/>
            </a:pPr>
            <a:r>
              <a:rPr lang="it-IT" sz="2000" b="1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it-IT" sz="2000" b="1" dirty="0" err="1" smtClean="0">
                <a:latin typeface="Courier New" charset="0"/>
                <a:ea typeface="Courier New" charset="0"/>
                <a:cs typeface="Courier New" charset="0"/>
              </a:rPr>
              <a:t>fz</a:t>
            </a:r>
            <a:r>
              <a:rPr lang="it-IT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it-IT" sz="2000" b="1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fact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(z-2); </a:t>
            </a:r>
            <a:endParaRPr lang="it-IT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00050" lvl="1" indent="0">
              <a:buNone/>
            </a:pPr>
            <a:r>
              <a:rPr lang="it-IT" sz="20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it-IT" sz="2000" b="1" dirty="0" smtClean="0"/>
              <a:t> </a:t>
            </a:r>
            <a:endParaRPr lang="it-IT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55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5E5B582-D20E-F042-8785-138BDCDA61FF}" type="slidenum">
              <a:rPr lang="it-IT" altLang="it-IT"/>
              <a:pPr/>
              <a:t>2</a:t>
            </a:fld>
            <a:endParaRPr lang="it-IT" altLang="it-IT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solidFill>
                  <a:srgbClr val="0070C0"/>
                </a:solidFill>
              </a:rPr>
              <a:t>Agenda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Record di attivazione</a:t>
            </a:r>
          </a:p>
          <a:p>
            <a:pPr eaLnBrk="1" hangingPunct="1">
              <a:defRPr/>
            </a:pPr>
            <a:r>
              <a:rPr lang="it-IT" altLang="it-IT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Ricorsione</a:t>
            </a:r>
            <a:endParaRPr lang="it-IT" altLang="it-IT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it-IT" altLang="it-IT" dirty="0" smtClean="0"/>
              <a:t>Iterazione</a:t>
            </a:r>
          </a:p>
          <a:p>
            <a:pPr eaLnBrk="1" hangingPunct="1">
              <a:defRPr/>
            </a:pPr>
            <a:r>
              <a:rPr lang="it-IT" altLang="it-IT" dirty="0" err="1" smtClean="0"/>
              <a:t>Ricorsione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Tail</a:t>
            </a:r>
            <a:endParaRPr lang="it-IT" altLang="it-IT" dirty="0" smtClean="0"/>
          </a:p>
        </p:txBody>
      </p:sp>
    </p:spTree>
    <p:extLst>
      <p:ext uri="{BB962C8B-B14F-4D97-AF65-F5344CB8AC3E}">
        <p14:creationId xmlns:p14="http://schemas.microsoft.com/office/powerpoint/2010/main" val="99442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AD67A3-00D0-6A44-BDD6-01AA4AEB3220}" type="slidenum">
              <a:rPr lang="it-IT" altLang="it-IT"/>
              <a:pPr/>
              <a:t>20</a:t>
            </a:fld>
            <a:endParaRPr lang="it-IT" altLang="it-IT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solidFill>
                  <a:srgbClr val="0070C0"/>
                </a:solidFill>
              </a:rPr>
              <a:t>La </a:t>
            </a:r>
            <a:r>
              <a:rPr lang="it-IT" altLang="it-IT" dirty="0" err="1">
                <a:solidFill>
                  <a:srgbClr val="0070C0"/>
                </a:solidFill>
              </a:rPr>
              <a:t>Ricorsione</a:t>
            </a:r>
            <a:r>
              <a:rPr lang="it-IT" altLang="it-IT" dirty="0">
                <a:solidFill>
                  <a:srgbClr val="0070C0"/>
                </a:solidFill>
              </a:rPr>
              <a:t>: Il Fattoriale </a:t>
            </a:r>
            <a:r>
              <a:rPr lang="it-IT" altLang="it-IT" sz="1600" dirty="0">
                <a:solidFill>
                  <a:srgbClr val="0070C0"/>
                </a:solidFill>
              </a:rPr>
              <a:t>(</a:t>
            </a:r>
            <a:r>
              <a:rPr lang="it-IT" altLang="it-IT" sz="1600" dirty="0" err="1">
                <a:solidFill>
                  <a:srgbClr val="0070C0"/>
                </a:solidFill>
              </a:rPr>
              <a:t>cont</a:t>
            </a:r>
            <a:r>
              <a:rPr lang="it-IT" altLang="it-IT" sz="1600" dirty="0">
                <a:solidFill>
                  <a:srgbClr val="0070C0"/>
                </a:solidFill>
              </a:rPr>
              <a:t>.)</a:t>
            </a:r>
            <a:endParaRPr lang="it-IT" altLang="it-IT" dirty="0">
              <a:solidFill>
                <a:srgbClr val="0070C0"/>
              </a:solidFill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84313"/>
            <a:ext cx="8207375" cy="472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7956550" y="5949950"/>
            <a:ext cx="215900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6934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A4F36E-AD76-BA49-9EFF-185F07F27649}" type="slidenum">
              <a:rPr lang="it-IT" altLang="it-IT"/>
              <a:pPr/>
              <a:t>21</a:t>
            </a:fld>
            <a:endParaRPr lang="it-IT" altLang="it-IT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solidFill>
                  <a:srgbClr val="0070C0"/>
                </a:solidFill>
              </a:rPr>
              <a:t>La </a:t>
            </a:r>
            <a:r>
              <a:rPr lang="it-IT" altLang="it-IT" dirty="0" err="1">
                <a:solidFill>
                  <a:srgbClr val="0070C0"/>
                </a:solidFill>
              </a:rPr>
              <a:t>Ricorsione</a:t>
            </a:r>
            <a:r>
              <a:rPr lang="it-IT" altLang="it-IT" dirty="0">
                <a:solidFill>
                  <a:srgbClr val="0070C0"/>
                </a:solidFill>
              </a:rPr>
              <a:t>: Il Fattoriale </a:t>
            </a:r>
            <a:r>
              <a:rPr lang="it-IT" altLang="it-IT" sz="1600" dirty="0">
                <a:solidFill>
                  <a:srgbClr val="0070C0"/>
                </a:solidFill>
              </a:rPr>
              <a:t>(</a:t>
            </a:r>
            <a:r>
              <a:rPr lang="it-IT" altLang="it-IT" sz="1600" dirty="0" err="1">
                <a:solidFill>
                  <a:srgbClr val="0070C0"/>
                </a:solidFill>
              </a:rPr>
              <a:t>cont</a:t>
            </a:r>
            <a:r>
              <a:rPr lang="it-IT" altLang="it-IT" sz="1600" dirty="0">
                <a:solidFill>
                  <a:srgbClr val="0070C0"/>
                </a:solidFill>
              </a:rPr>
              <a:t>.)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84313"/>
            <a:ext cx="8496300" cy="443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8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8B03E7B-3B73-F647-8A0E-F4C389634119}" type="slidenum">
              <a:rPr lang="it-IT" altLang="it-IT"/>
              <a:pPr/>
              <a:t>22</a:t>
            </a:fld>
            <a:endParaRPr lang="it-IT" altLang="it-I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solidFill>
                  <a:srgbClr val="0070C0"/>
                </a:solidFill>
              </a:rPr>
              <a:t>La </a:t>
            </a:r>
            <a:r>
              <a:rPr lang="it-IT" altLang="it-IT" dirty="0" err="1">
                <a:solidFill>
                  <a:srgbClr val="0070C0"/>
                </a:solidFill>
              </a:rPr>
              <a:t>Ricorsione</a:t>
            </a:r>
            <a:r>
              <a:rPr lang="it-IT" altLang="it-IT" dirty="0">
                <a:solidFill>
                  <a:srgbClr val="0070C0"/>
                </a:solidFill>
              </a:rPr>
              <a:t>: Il Fattoriale </a:t>
            </a:r>
            <a:r>
              <a:rPr lang="it-IT" altLang="it-IT" sz="1600" dirty="0">
                <a:solidFill>
                  <a:srgbClr val="0070C0"/>
                </a:solidFill>
              </a:rPr>
              <a:t>(</a:t>
            </a:r>
            <a:r>
              <a:rPr lang="it-IT" altLang="it-IT" sz="1600" dirty="0" err="1">
                <a:solidFill>
                  <a:srgbClr val="0070C0"/>
                </a:solidFill>
              </a:rPr>
              <a:t>cont</a:t>
            </a:r>
            <a:r>
              <a:rPr lang="it-IT" altLang="it-IT" sz="1600" dirty="0">
                <a:solidFill>
                  <a:srgbClr val="0070C0"/>
                </a:solidFill>
              </a:rPr>
              <a:t>.)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84313"/>
            <a:ext cx="82804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5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7F4AE5-0588-3043-8447-548FC2AA85C8}" type="slidenum">
              <a:rPr lang="it-IT" altLang="it-IT"/>
              <a:pPr/>
              <a:t>23</a:t>
            </a:fld>
            <a:endParaRPr lang="it-IT" altLang="it-IT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solidFill>
                  <a:srgbClr val="0070C0"/>
                </a:solidFill>
              </a:rPr>
              <a:t>La </a:t>
            </a:r>
            <a:r>
              <a:rPr lang="it-IT" altLang="it-IT" dirty="0" err="1">
                <a:solidFill>
                  <a:srgbClr val="0070C0"/>
                </a:solidFill>
              </a:rPr>
              <a:t>Ricorsione</a:t>
            </a:r>
            <a:r>
              <a:rPr lang="it-IT" altLang="it-IT" dirty="0">
                <a:solidFill>
                  <a:srgbClr val="0070C0"/>
                </a:solidFill>
              </a:rPr>
              <a:t>: Il Fattoriale </a:t>
            </a:r>
            <a:r>
              <a:rPr lang="it-IT" altLang="it-IT" sz="1600" dirty="0">
                <a:solidFill>
                  <a:srgbClr val="0070C0"/>
                </a:solidFill>
              </a:rPr>
              <a:t>(</a:t>
            </a:r>
            <a:r>
              <a:rPr lang="it-IT" altLang="it-IT" sz="1600" dirty="0" err="1">
                <a:solidFill>
                  <a:srgbClr val="0070C0"/>
                </a:solidFill>
              </a:rPr>
              <a:t>cont</a:t>
            </a:r>
            <a:r>
              <a:rPr lang="it-IT" altLang="it-IT" sz="1600" dirty="0">
                <a:solidFill>
                  <a:srgbClr val="0070C0"/>
                </a:solidFill>
              </a:rPr>
              <a:t>.)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557338"/>
            <a:ext cx="8351837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1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46B636B-0F89-8B44-ADA1-C9A8BF0FD5FE}" type="slidenum">
              <a:rPr lang="it-IT" altLang="it-IT"/>
              <a:pPr/>
              <a:t>24</a:t>
            </a:fld>
            <a:endParaRPr lang="it-IT" altLang="it-IT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solidFill>
                  <a:srgbClr val="0070C0"/>
                </a:solidFill>
              </a:rPr>
              <a:t>La </a:t>
            </a:r>
            <a:r>
              <a:rPr lang="it-IT" altLang="it-IT" dirty="0" err="1">
                <a:solidFill>
                  <a:srgbClr val="0070C0"/>
                </a:solidFill>
              </a:rPr>
              <a:t>Ricorsione</a:t>
            </a:r>
            <a:r>
              <a:rPr lang="it-IT" altLang="it-IT" dirty="0">
                <a:solidFill>
                  <a:srgbClr val="0070C0"/>
                </a:solidFill>
              </a:rPr>
              <a:t>: Il Fattoriale </a:t>
            </a:r>
            <a:r>
              <a:rPr lang="it-IT" altLang="it-IT" sz="1600" dirty="0">
                <a:solidFill>
                  <a:srgbClr val="0070C0"/>
                </a:solidFill>
              </a:rPr>
              <a:t>(</a:t>
            </a:r>
            <a:r>
              <a:rPr lang="it-IT" altLang="it-IT" sz="1600" dirty="0" err="1">
                <a:solidFill>
                  <a:srgbClr val="0070C0"/>
                </a:solidFill>
              </a:rPr>
              <a:t>cont</a:t>
            </a:r>
            <a:r>
              <a:rPr lang="it-IT" altLang="it-IT" sz="1600" dirty="0">
                <a:solidFill>
                  <a:srgbClr val="0070C0"/>
                </a:solidFill>
              </a:rPr>
              <a:t>.)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557338"/>
            <a:ext cx="8424862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7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E07F2E6-3656-AD41-B8C6-B5484B74C198}" type="slidenum">
              <a:rPr lang="it-IT" altLang="it-IT"/>
              <a:pPr/>
              <a:t>25</a:t>
            </a:fld>
            <a:endParaRPr lang="it-IT" altLang="it-IT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solidFill>
                  <a:srgbClr val="0070C0"/>
                </a:solidFill>
              </a:rPr>
              <a:t>La </a:t>
            </a:r>
            <a:r>
              <a:rPr lang="it-IT" altLang="it-IT" dirty="0" err="1">
                <a:solidFill>
                  <a:srgbClr val="0070C0"/>
                </a:solidFill>
              </a:rPr>
              <a:t>Ricorsione</a:t>
            </a:r>
            <a:r>
              <a:rPr lang="it-IT" altLang="it-IT" dirty="0">
                <a:solidFill>
                  <a:srgbClr val="0070C0"/>
                </a:solidFill>
              </a:rPr>
              <a:t>: Il Fattoriale </a:t>
            </a:r>
            <a:r>
              <a:rPr lang="it-IT" altLang="it-IT" sz="1600" dirty="0">
                <a:solidFill>
                  <a:srgbClr val="0070C0"/>
                </a:solidFill>
              </a:rPr>
              <a:t>(</a:t>
            </a:r>
            <a:r>
              <a:rPr lang="it-IT" altLang="it-IT" sz="1600" dirty="0" err="1">
                <a:solidFill>
                  <a:srgbClr val="0070C0"/>
                </a:solidFill>
              </a:rPr>
              <a:t>cont</a:t>
            </a:r>
            <a:r>
              <a:rPr lang="it-IT" altLang="it-IT" sz="1600" dirty="0">
                <a:solidFill>
                  <a:srgbClr val="0070C0"/>
                </a:solidFill>
              </a:rPr>
              <a:t>.)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1533525"/>
            <a:ext cx="6884988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91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069FA2-C949-A842-A043-9178A93524E9}" type="slidenum">
              <a:rPr lang="it-IT" altLang="it-IT"/>
              <a:pPr/>
              <a:t>26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>
                <a:solidFill>
                  <a:srgbClr val="0070C0"/>
                </a:solidFill>
              </a:rPr>
              <a:t>Cosa succede nello </a:t>
            </a:r>
            <a:r>
              <a:rPr lang="it-IT" altLang="it-IT" dirty="0" err="1">
                <a:solidFill>
                  <a:srgbClr val="0070C0"/>
                </a:solidFill>
              </a:rPr>
              <a:t>stack</a:t>
            </a:r>
            <a:r>
              <a:rPr lang="it-IT" altLang="it-IT" dirty="0">
                <a:solidFill>
                  <a:srgbClr val="0070C0"/>
                </a:solidFill>
              </a:rPr>
              <a:t> ? </a:t>
            </a:r>
          </a:p>
        </p:txBody>
      </p:sp>
      <p:sp>
        <p:nvSpPr>
          <p:cNvPr id="1126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303316"/>
            <a:ext cx="8229600" cy="4525963"/>
          </a:xfrm>
        </p:spPr>
        <p:txBody>
          <a:bodyPr/>
          <a:lstStyle/>
          <a:p>
            <a:pPr marL="0" indent="363538">
              <a:buNone/>
            </a:pPr>
            <a:r>
              <a:rPr lang="it-IT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2000" b="1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fact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it-IT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20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it-IT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  { </a:t>
            </a:r>
          </a:p>
          <a:p>
            <a:pPr marL="0" indent="363538">
              <a:buNone/>
            </a:pP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it-IT" sz="2000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it-IT" sz="20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==0) </a:t>
            </a:r>
            <a:r>
              <a:rPr lang="it-IT" sz="20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 1; </a:t>
            </a:r>
          </a:p>
          <a:p>
            <a:pPr marL="0" indent="363538">
              <a:buNone/>
            </a:pP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  else </a:t>
            </a:r>
            <a:r>
              <a:rPr lang="it-IT" sz="20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20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it-IT" sz="2000" b="1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fact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(n-1); </a:t>
            </a:r>
          </a:p>
          <a:p>
            <a:pPr marL="0" indent="363538">
              <a:buNone/>
            </a:pP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} </a:t>
            </a:r>
          </a:p>
          <a:p>
            <a:pPr marL="0" indent="363538">
              <a:buNone/>
            </a:pPr>
            <a:endParaRPr lang="it-IT" sz="20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400050" lvl="1" indent="0">
              <a:buNone/>
            </a:pPr>
            <a:r>
              <a:rPr lang="it-IT" sz="2000" b="1" dirty="0" err="1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() { </a:t>
            </a:r>
          </a:p>
          <a:p>
            <a:pPr marL="400050" lvl="1" indent="0">
              <a:buNone/>
            </a:pP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it-IT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 fz,f6,z = 5; </a:t>
            </a:r>
          </a:p>
          <a:p>
            <a:pPr marL="400050" lvl="1" indent="0">
              <a:buNone/>
            </a:pP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it-IT" sz="2000" b="1" dirty="0" err="1">
                <a:latin typeface="Courier New" charset="0"/>
                <a:ea typeface="Courier New" charset="0"/>
                <a:cs typeface="Courier New" charset="0"/>
              </a:rPr>
              <a:t>fz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it-IT" sz="2000" b="1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fact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(z-2); </a:t>
            </a:r>
          </a:p>
          <a:p>
            <a:pPr marL="400050" lvl="1" indent="0">
              <a:buNone/>
            </a:pP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it-IT" sz="2000" b="1" dirty="0"/>
              <a:t> </a:t>
            </a:r>
            <a:endParaRPr lang="it-IT" sz="2400" dirty="0"/>
          </a:p>
          <a:p>
            <a:pPr marL="0" indent="363538">
              <a:buNone/>
            </a:pPr>
            <a:endParaRPr lang="it-IT" sz="2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363538">
              <a:buNone/>
            </a:pPr>
            <a:r>
              <a:rPr lang="it-IT" sz="2400" b="1" dirty="0"/>
              <a:t>Seguiamo l'evoluzione dello </a:t>
            </a:r>
            <a:r>
              <a:rPr lang="it-IT" sz="2400" b="1" dirty="0" err="1"/>
              <a:t>stack</a:t>
            </a:r>
            <a:r>
              <a:rPr lang="it-IT" sz="2400" b="1" dirty="0"/>
              <a:t> durante l'esecuzione: </a:t>
            </a:r>
            <a:endParaRPr lang="it-IT" sz="2400" dirty="0"/>
          </a:p>
          <a:p>
            <a:pPr marL="0" indent="363538">
              <a:buNone/>
            </a:pPr>
            <a:r>
              <a:rPr lang="it-IT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it-IT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5373584" y="3111334"/>
            <a:ext cx="3313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NOTA: Anche il </a:t>
            </a:r>
            <a:r>
              <a:rPr lang="it-IT" sz="2000" b="1" dirty="0" err="1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it-IT" b="1" dirty="0" smtClean="0"/>
              <a:t>() </a:t>
            </a:r>
            <a:r>
              <a:rPr lang="it-IT" dirty="0" smtClean="0"/>
              <a:t>è </a:t>
            </a:r>
            <a:r>
              <a:rPr lang="it-IT" dirty="0"/>
              <a:t>una funzione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4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069FA2-C949-A842-A043-9178A93524E9}" type="slidenum">
              <a:rPr lang="it-IT" altLang="it-IT"/>
              <a:pPr/>
              <a:t>27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>
                <a:solidFill>
                  <a:srgbClr val="0070C0"/>
                </a:solidFill>
              </a:rPr>
              <a:t>Cosa succede nello </a:t>
            </a:r>
            <a:r>
              <a:rPr lang="it-IT" altLang="it-IT" dirty="0" err="1">
                <a:solidFill>
                  <a:srgbClr val="0070C0"/>
                </a:solidFill>
              </a:rPr>
              <a:t>stack</a:t>
            </a:r>
            <a:r>
              <a:rPr lang="it-IT" altLang="it-IT" dirty="0">
                <a:solidFill>
                  <a:srgbClr val="0070C0"/>
                </a:solidFill>
              </a:rPr>
              <a:t> ? 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1792"/>
            <a:ext cx="8686800" cy="3972968"/>
          </a:xfrm>
        </p:spPr>
      </p:pic>
    </p:spTree>
    <p:extLst>
      <p:ext uri="{BB962C8B-B14F-4D97-AF65-F5344CB8AC3E}">
        <p14:creationId xmlns:p14="http://schemas.microsoft.com/office/powerpoint/2010/main" val="194755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069FA2-C949-A842-A043-9178A93524E9}" type="slidenum">
              <a:rPr lang="it-IT" altLang="it-IT"/>
              <a:pPr/>
              <a:t>28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>
                <a:solidFill>
                  <a:srgbClr val="0070C0"/>
                </a:solidFill>
              </a:rPr>
              <a:t>Cosa succede nello </a:t>
            </a:r>
            <a:r>
              <a:rPr lang="it-IT" altLang="it-IT" dirty="0" err="1">
                <a:solidFill>
                  <a:srgbClr val="0070C0"/>
                </a:solidFill>
              </a:rPr>
              <a:t>stack</a:t>
            </a:r>
            <a:r>
              <a:rPr lang="it-IT" altLang="it-IT" dirty="0">
                <a:solidFill>
                  <a:srgbClr val="0070C0"/>
                </a:solidFill>
              </a:rPr>
              <a:t> ? </a:t>
            </a: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6" y="1291441"/>
            <a:ext cx="8535984" cy="4851271"/>
          </a:xfrm>
        </p:spPr>
      </p:pic>
    </p:spTree>
    <p:extLst>
      <p:ext uri="{BB962C8B-B14F-4D97-AF65-F5344CB8AC3E}">
        <p14:creationId xmlns:p14="http://schemas.microsoft.com/office/powerpoint/2010/main" val="64935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1A949F1-095D-8148-AA4F-4F92B22452F1}" type="slidenum">
              <a:rPr lang="it-IT" altLang="it-IT"/>
              <a:pPr/>
              <a:t>29</a:t>
            </a:fld>
            <a:endParaRPr lang="it-IT" altLang="it-IT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 dirty="0">
                <a:solidFill>
                  <a:srgbClr val="0070C0"/>
                </a:solidFill>
              </a:rPr>
              <a:t>La </a:t>
            </a:r>
            <a:r>
              <a:rPr lang="it-IT" altLang="it-IT" sz="4000" dirty="0" err="1">
                <a:solidFill>
                  <a:srgbClr val="0070C0"/>
                </a:solidFill>
              </a:rPr>
              <a:t>Ricorsione</a:t>
            </a:r>
            <a:r>
              <a:rPr lang="it-IT" altLang="it-IT" sz="4000" dirty="0">
                <a:solidFill>
                  <a:srgbClr val="0070C0"/>
                </a:solidFill>
              </a:rPr>
              <a:t>: La Somma </a:t>
            </a:r>
            <a:br>
              <a:rPr lang="it-IT" altLang="it-IT" sz="4000" dirty="0">
                <a:solidFill>
                  <a:srgbClr val="0070C0"/>
                </a:solidFill>
              </a:rPr>
            </a:br>
            <a:r>
              <a:rPr lang="it-IT" altLang="it-IT" sz="4000" dirty="0">
                <a:solidFill>
                  <a:srgbClr val="0070C0"/>
                </a:solidFill>
              </a:rPr>
              <a:t>dei Primi </a:t>
            </a:r>
            <a:r>
              <a:rPr lang="it-IT" altLang="it-IT" sz="4000" i="1" dirty="0" err="1">
                <a:solidFill>
                  <a:srgbClr val="0070C0"/>
                </a:solidFill>
              </a:rPr>
              <a:t>n</a:t>
            </a:r>
            <a:r>
              <a:rPr lang="it-IT" altLang="it-IT" sz="4000" i="1" dirty="0">
                <a:solidFill>
                  <a:srgbClr val="0070C0"/>
                </a:solidFill>
              </a:rPr>
              <a:t> </a:t>
            </a:r>
            <a:r>
              <a:rPr lang="it-IT" altLang="it-IT" sz="4000" dirty="0">
                <a:solidFill>
                  <a:srgbClr val="0070C0"/>
                </a:solidFill>
              </a:rPr>
              <a:t>Interi </a:t>
            </a:r>
            <a:endParaRPr lang="it-IT" altLang="it-IT" sz="1400" dirty="0">
              <a:solidFill>
                <a:srgbClr val="0070C0"/>
              </a:solidFill>
            </a:endParaRPr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9138"/>
            <a:ext cx="7704138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3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069FA2-C949-A842-A043-9178A93524E9}" type="slidenum">
              <a:rPr lang="it-IT" altLang="it-IT"/>
              <a:pPr/>
              <a:t>3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279073" y="96512"/>
            <a:ext cx="8686800" cy="1143000"/>
          </a:xfrm>
        </p:spPr>
        <p:txBody>
          <a:bodyPr/>
          <a:lstStyle/>
          <a:p>
            <a:r>
              <a:rPr lang="it-IT" altLang="it-IT" sz="4000" smtClean="0">
                <a:solidFill>
                  <a:srgbClr val="0070C0"/>
                </a:solidFill>
              </a:rPr>
              <a:t>Gestione </a:t>
            </a:r>
            <a:r>
              <a:rPr lang="it-IT" altLang="it-IT" sz="4000" dirty="0">
                <a:solidFill>
                  <a:srgbClr val="0070C0"/>
                </a:solidFill>
              </a:rPr>
              <a:t>mediante record di attivazione</a:t>
            </a:r>
          </a:p>
        </p:txBody>
      </p:sp>
      <p:sp>
        <p:nvSpPr>
          <p:cNvPr id="1126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303316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dirty="0"/>
              <a:t>Ogni volta che viene invocata una funzione:</a:t>
            </a:r>
          </a:p>
          <a:p>
            <a:pPr lvl="1">
              <a:lnSpc>
                <a:spcPct val="90000"/>
              </a:lnSpc>
            </a:pPr>
            <a:r>
              <a:rPr lang="it-IT" altLang="it-IT" dirty="0"/>
              <a:t>si crea di una nuova </a:t>
            </a:r>
            <a:r>
              <a:rPr lang="it-IT" altLang="it-IT" dirty="0">
                <a:solidFill>
                  <a:srgbClr val="FF0000"/>
                </a:solidFill>
              </a:rPr>
              <a:t>attivazione</a:t>
            </a:r>
            <a:r>
              <a:rPr lang="it-IT" altLang="it-IT" dirty="0"/>
              <a:t> (istanza) del servitore</a:t>
            </a:r>
          </a:p>
          <a:p>
            <a:pPr lvl="1">
              <a:lnSpc>
                <a:spcPct val="90000"/>
              </a:lnSpc>
            </a:pPr>
            <a:r>
              <a:rPr lang="it-IT" altLang="it-IT" dirty="0"/>
              <a:t>viene </a:t>
            </a:r>
            <a:r>
              <a:rPr lang="it-IT" altLang="it-IT" dirty="0">
                <a:solidFill>
                  <a:srgbClr val="FF0000"/>
                </a:solidFill>
              </a:rPr>
              <a:t>allocata la memoria </a:t>
            </a:r>
            <a:r>
              <a:rPr lang="it-IT" altLang="it-IT" dirty="0"/>
              <a:t>per i parametri e per le variabili </a:t>
            </a:r>
            <a:r>
              <a:rPr lang="it-IT" altLang="it-IT" dirty="0" smtClean="0"/>
              <a:t>locali</a:t>
            </a:r>
          </a:p>
          <a:p>
            <a:pPr lvl="1">
              <a:lnSpc>
                <a:spcPct val="90000"/>
              </a:lnSpc>
            </a:pPr>
            <a:r>
              <a:rPr lang="it-IT" altLang="it-IT" dirty="0" smtClean="0"/>
              <a:t>si </a:t>
            </a:r>
            <a:r>
              <a:rPr lang="it-IT" altLang="it-IT" dirty="0"/>
              <a:t>effettua il </a:t>
            </a:r>
            <a:r>
              <a:rPr lang="it-IT" altLang="it-IT" dirty="0">
                <a:solidFill>
                  <a:srgbClr val="FF0000"/>
                </a:solidFill>
              </a:rPr>
              <a:t>passaggio dei parametri</a:t>
            </a:r>
          </a:p>
          <a:p>
            <a:pPr lvl="1">
              <a:lnSpc>
                <a:spcPct val="90000"/>
              </a:lnSpc>
            </a:pPr>
            <a:r>
              <a:rPr lang="it-IT" altLang="it-IT" dirty="0" smtClean="0"/>
              <a:t>si </a:t>
            </a:r>
            <a:r>
              <a:rPr lang="it-IT" altLang="it-IT" dirty="0">
                <a:solidFill>
                  <a:srgbClr val="FF0000"/>
                </a:solidFill>
              </a:rPr>
              <a:t>trasferisce il controllo </a:t>
            </a:r>
            <a:r>
              <a:rPr lang="it-IT" altLang="it-IT" dirty="0"/>
              <a:t>al servitore</a:t>
            </a:r>
          </a:p>
          <a:p>
            <a:pPr lvl="1">
              <a:lnSpc>
                <a:spcPct val="90000"/>
              </a:lnSpc>
            </a:pPr>
            <a:r>
              <a:rPr lang="it-IT" altLang="it-IT" dirty="0" smtClean="0"/>
              <a:t>si </a:t>
            </a:r>
            <a:r>
              <a:rPr lang="it-IT" altLang="it-IT" dirty="0">
                <a:solidFill>
                  <a:srgbClr val="FF0000"/>
                </a:solidFill>
              </a:rPr>
              <a:t>esegue il codice </a:t>
            </a:r>
            <a:r>
              <a:rPr lang="it-IT" altLang="it-IT" dirty="0"/>
              <a:t>della funzione</a:t>
            </a:r>
          </a:p>
        </p:txBody>
      </p:sp>
    </p:spTree>
    <p:extLst>
      <p:ext uri="{BB962C8B-B14F-4D97-AF65-F5344CB8AC3E}">
        <p14:creationId xmlns:p14="http://schemas.microsoft.com/office/powerpoint/2010/main" val="180010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A11FCC-1ED3-5448-8B5D-F9B8F6299D94}" type="slidenum">
              <a:rPr lang="it-IT" altLang="it-IT"/>
              <a:pPr/>
              <a:t>30</a:t>
            </a:fld>
            <a:endParaRPr lang="it-IT" altLang="it-IT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 dirty="0">
                <a:solidFill>
                  <a:srgbClr val="0070C0"/>
                </a:solidFill>
              </a:rPr>
              <a:t>La </a:t>
            </a:r>
            <a:r>
              <a:rPr lang="it-IT" altLang="it-IT" sz="4000" dirty="0" err="1">
                <a:solidFill>
                  <a:srgbClr val="0070C0"/>
                </a:solidFill>
              </a:rPr>
              <a:t>Ricorsione</a:t>
            </a:r>
            <a:r>
              <a:rPr lang="it-IT" altLang="it-IT" sz="4000" dirty="0">
                <a:solidFill>
                  <a:srgbClr val="0070C0"/>
                </a:solidFill>
              </a:rPr>
              <a:t>: La Somma </a:t>
            </a:r>
            <a:br>
              <a:rPr lang="it-IT" altLang="it-IT" sz="4000" dirty="0">
                <a:solidFill>
                  <a:srgbClr val="0070C0"/>
                </a:solidFill>
              </a:rPr>
            </a:br>
            <a:r>
              <a:rPr lang="it-IT" altLang="it-IT" sz="4000" dirty="0">
                <a:solidFill>
                  <a:srgbClr val="0070C0"/>
                </a:solidFill>
              </a:rPr>
              <a:t>dei Primi </a:t>
            </a:r>
            <a:r>
              <a:rPr lang="it-IT" altLang="it-IT" sz="4000" i="1" dirty="0" err="1">
                <a:solidFill>
                  <a:srgbClr val="0070C0"/>
                </a:solidFill>
              </a:rPr>
              <a:t>n</a:t>
            </a:r>
            <a:r>
              <a:rPr lang="it-IT" altLang="it-IT" sz="4000" i="1" dirty="0">
                <a:solidFill>
                  <a:srgbClr val="0070C0"/>
                </a:solidFill>
              </a:rPr>
              <a:t> </a:t>
            </a:r>
            <a:r>
              <a:rPr lang="it-IT" altLang="it-IT" sz="4000" dirty="0">
                <a:solidFill>
                  <a:srgbClr val="0070C0"/>
                </a:solidFill>
              </a:rPr>
              <a:t>Interi </a:t>
            </a:r>
            <a:r>
              <a:rPr lang="it-IT" altLang="it-IT" sz="1400" dirty="0">
                <a:solidFill>
                  <a:srgbClr val="0070C0"/>
                </a:solidFill>
              </a:rPr>
              <a:t>(</a:t>
            </a:r>
            <a:r>
              <a:rPr lang="it-IT" altLang="it-IT" sz="1400" dirty="0" err="1">
                <a:solidFill>
                  <a:srgbClr val="0070C0"/>
                </a:solidFill>
              </a:rPr>
              <a:t>cont</a:t>
            </a:r>
            <a:r>
              <a:rPr lang="it-IT" altLang="it-IT" sz="1400" dirty="0">
                <a:solidFill>
                  <a:srgbClr val="0070C0"/>
                </a:solidFill>
              </a:rPr>
              <a:t>.)</a:t>
            </a:r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00213"/>
            <a:ext cx="8137525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09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D8069F6-2AD2-4F4D-9D12-8DA956DCF6AF}" type="slidenum">
              <a:rPr lang="it-IT" altLang="it-IT"/>
              <a:pPr/>
              <a:t>31</a:t>
            </a:fld>
            <a:endParaRPr lang="it-IT" altLang="it-IT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 dirty="0">
                <a:solidFill>
                  <a:srgbClr val="0070C0"/>
                </a:solidFill>
              </a:rPr>
              <a:t>La </a:t>
            </a:r>
            <a:r>
              <a:rPr lang="it-IT" altLang="it-IT" sz="4000" dirty="0" err="1">
                <a:solidFill>
                  <a:srgbClr val="0070C0"/>
                </a:solidFill>
              </a:rPr>
              <a:t>Ricorsione</a:t>
            </a:r>
            <a:r>
              <a:rPr lang="it-IT" altLang="it-IT" sz="4000" dirty="0">
                <a:solidFill>
                  <a:srgbClr val="0070C0"/>
                </a:solidFill>
              </a:rPr>
              <a:t>: La Somma </a:t>
            </a:r>
            <a:br>
              <a:rPr lang="it-IT" altLang="it-IT" sz="4000" dirty="0">
                <a:solidFill>
                  <a:srgbClr val="0070C0"/>
                </a:solidFill>
              </a:rPr>
            </a:br>
            <a:r>
              <a:rPr lang="it-IT" altLang="it-IT" sz="4000" dirty="0">
                <a:solidFill>
                  <a:srgbClr val="0070C0"/>
                </a:solidFill>
              </a:rPr>
              <a:t>dei Primi </a:t>
            </a:r>
            <a:r>
              <a:rPr lang="it-IT" altLang="it-IT" sz="4000" i="1" dirty="0" err="1">
                <a:solidFill>
                  <a:srgbClr val="0070C0"/>
                </a:solidFill>
              </a:rPr>
              <a:t>n</a:t>
            </a:r>
            <a:r>
              <a:rPr lang="it-IT" altLang="it-IT" sz="4000" i="1" dirty="0">
                <a:solidFill>
                  <a:srgbClr val="0070C0"/>
                </a:solidFill>
              </a:rPr>
              <a:t> </a:t>
            </a:r>
            <a:r>
              <a:rPr lang="it-IT" altLang="it-IT" sz="4000" dirty="0">
                <a:solidFill>
                  <a:srgbClr val="0070C0"/>
                </a:solidFill>
              </a:rPr>
              <a:t>Interi </a:t>
            </a:r>
            <a:r>
              <a:rPr lang="it-IT" altLang="it-IT" sz="1400" dirty="0">
                <a:solidFill>
                  <a:srgbClr val="0070C0"/>
                </a:solidFill>
              </a:rPr>
              <a:t>(</a:t>
            </a:r>
            <a:r>
              <a:rPr lang="it-IT" altLang="it-IT" sz="1400" dirty="0" err="1">
                <a:solidFill>
                  <a:srgbClr val="0070C0"/>
                </a:solidFill>
              </a:rPr>
              <a:t>cont</a:t>
            </a:r>
            <a:r>
              <a:rPr lang="it-IT" altLang="it-IT" sz="1400" dirty="0">
                <a:solidFill>
                  <a:srgbClr val="0070C0"/>
                </a:solidFill>
              </a:rPr>
              <a:t>.)</a:t>
            </a:r>
          </a:p>
        </p:txBody>
      </p:sp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775"/>
            <a:ext cx="85693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8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4F5C410-FEE7-2F46-85A6-EFE078B9899F}" type="slidenum">
              <a:rPr lang="it-IT" altLang="it-IT"/>
              <a:pPr/>
              <a:t>32</a:t>
            </a:fld>
            <a:endParaRPr lang="it-IT" altLang="it-IT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solidFill>
                  <a:srgbClr val="0070C0"/>
                </a:solidFill>
              </a:rPr>
              <a:t>La </a:t>
            </a:r>
            <a:r>
              <a:rPr lang="it-IT" altLang="it-IT" dirty="0" err="1">
                <a:solidFill>
                  <a:srgbClr val="0070C0"/>
                </a:solidFill>
              </a:rPr>
              <a:t>Ricorsione</a:t>
            </a:r>
            <a:r>
              <a:rPr lang="it-IT" altLang="it-IT" dirty="0">
                <a:solidFill>
                  <a:srgbClr val="0070C0"/>
                </a:solidFill>
              </a:rPr>
              <a:t>: Fibonacci</a:t>
            </a:r>
            <a:endParaRPr lang="it-IT" altLang="it-IT" sz="1600" dirty="0">
              <a:solidFill>
                <a:srgbClr val="0070C0"/>
              </a:solidFill>
            </a:endParaRPr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628775"/>
            <a:ext cx="7489825" cy="391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6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56F7E1-1282-FE41-BF3C-260786F2D511}" type="slidenum">
              <a:rPr lang="it-IT" altLang="it-IT"/>
              <a:pPr/>
              <a:t>33</a:t>
            </a:fld>
            <a:endParaRPr lang="it-IT" altLang="it-IT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solidFill>
                  <a:srgbClr val="0070C0"/>
                </a:solidFill>
              </a:rPr>
              <a:t>La </a:t>
            </a:r>
            <a:r>
              <a:rPr lang="it-IT" altLang="it-IT" dirty="0" err="1">
                <a:solidFill>
                  <a:srgbClr val="0070C0"/>
                </a:solidFill>
              </a:rPr>
              <a:t>Ricorsione</a:t>
            </a:r>
            <a:r>
              <a:rPr lang="it-IT" altLang="it-IT" dirty="0">
                <a:solidFill>
                  <a:srgbClr val="0070C0"/>
                </a:solidFill>
              </a:rPr>
              <a:t>: Fibonacci </a:t>
            </a:r>
            <a:r>
              <a:rPr lang="it-IT" altLang="it-IT" sz="1600" dirty="0">
                <a:solidFill>
                  <a:srgbClr val="0070C0"/>
                </a:solidFill>
              </a:rPr>
              <a:t>(</a:t>
            </a:r>
            <a:r>
              <a:rPr lang="it-IT" altLang="it-IT" sz="1600" dirty="0" err="1">
                <a:solidFill>
                  <a:srgbClr val="0070C0"/>
                </a:solidFill>
              </a:rPr>
              <a:t>cont</a:t>
            </a:r>
            <a:r>
              <a:rPr lang="it-IT" altLang="it-IT" sz="1600" dirty="0">
                <a:solidFill>
                  <a:srgbClr val="0070C0"/>
                </a:solidFill>
              </a:rPr>
              <a:t>.)</a:t>
            </a:r>
          </a:p>
        </p:txBody>
      </p:sp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41438"/>
            <a:ext cx="777557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8172450" y="5661025"/>
            <a:ext cx="287338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1376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F45754-3FE3-874A-B503-3302A720063C}" type="slidenum">
              <a:rPr lang="it-IT" altLang="it-IT"/>
              <a:pPr/>
              <a:t>34</a:t>
            </a:fld>
            <a:endParaRPr lang="it-IT" altLang="it-IT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solidFill>
                  <a:srgbClr val="0070C0"/>
                </a:solidFill>
              </a:rPr>
              <a:t>La </a:t>
            </a:r>
            <a:r>
              <a:rPr lang="it-IT" altLang="it-IT" dirty="0" err="1">
                <a:solidFill>
                  <a:srgbClr val="0070C0"/>
                </a:solidFill>
              </a:rPr>
              <a:t>Ricorsione</a:t>
            </a:r>
            <a:r>
              <a:rPr lang="it-IT" altLang="it-IT" dirty="0">
                <a:solidFill>
                  <a:srgbClr val="0070C0"/>
                </a:solidFill>
              </a:rPr>
              <a:t>: Fibonacci </a:t>
            </a:r>
            <a:r>
              <a:rPr lang="it-IT" altLang="it-IT" sz="1600" dirty="0">
                <a:solidFill>
                  <a:srgbClr val="0070C0"/>
                </a:solidFill>
              </a:rPr>
              <a:t>(</a:t>
            </a:r>
            <a:r>
              <a:rPr lang="it-IT" altLang="it-IT" sz="1600" dirty="0" err="1">
                <a:solidFill>
                  <a:srgbClr val="0070C0"/>
                </a:solidFill>
              </a:rPr>
              <a:t>cont</a:t>
            </a:r>
            <a:r>
              <a:rPr lang="it-IT" altLang="it-IT" sz="1600" dirty="0">
                <a:solidFill>
                  <a:srgbClr val="0070C0"/>
                </a:solidFill>
              </a:rPr>
              <a:t>.)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8172450" y="5661025"/>
            <a:ext cx="287338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x-none"/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12875"/>
            <a:ext cx="7272338" cy="425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46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2EF32C9-04B3-5A4E-B281-ECDB4699446A}" type="slidenum">
              <a:rPr lang="it-IT" altLang="it-IT"/>
              <a:pPr/>
              <a:t>35</a:t>
            </a:fld>
            <a:endParaRPr lang="it-IT" altLang="it-IT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solidFill>
                  <a:srgbClr val="0070C0"/>
                </a:solidFill>
              </a:rPr>
              <a:t>La </a:t>
            </a:r>
            <a:r>
              <a:rPr lang="it-IT" altLang="it-IT" dirty="0" err="1">
                <a:solidFill>
                  <a:srgbClr val="0070C0"/>
                </a:solidFill>
              </a:rPr>
              <a:t>Ricorsione</a:t>
            </a:r>
            <a:r>
              <a:rPr lang="it-IT" altLang="it-IT" dirty="0">
                <a:solidFill>
                  <a:srgbClr val="0070C0"/>
                </a:solidFill>
              </a:rPr>
              <a:t>: Riflessioni</a:t>
            </a:r>
            <a:endParaRPr lang="it-IT" altLang="it-IT" sz="1600" dirty="0">
              <a:solidFill>
                <a:srgbClr val="0070C0"/>
              </a:solidFill>
            </a:endParaRPr>
          </a:p>
        </p:txBody>
      </p:sp>
      <p:sp>
        <p:nvSpPr>
          <p:cNvPr id="39941" name="Rectangle 3"/>
          <p:cNvSpPr>
            <a:spLocks noChangeArrowheads="1"/>
          </p:cNvSpPr>
          <p:nvPr/>
        </p:nvSpPr>
        <p:spPr bwMode="auto">
          <a:xfrm>
            <a:off x="8172450" y="5661025"/>
            <a:ext cx="287338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x-none"/>
          </a:p>
        </p:txBody>
      </p:sp>
      <p:pic>
        <p:nvPicPr>
          <p:cNvPr id="3994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268413"/>
            <a:ext cx="7993062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4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35E525-C7AE-ED4F-96BD-F7D5D18B9636}" type="slidenum">
              <a:rPr lang="it-IT" altLang="it-IT"/>
              <a:pPr/>
              <a:t>36</a:t>
            </a:fld>
            <a:endParaRPr lang="it-IT" altLang="it-IT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solidFill>
                  <a:srgbClr val="0070C0"/>
                </a:solidFill>
              </a:rPr>
              <a:t>La </a:t>
            </a:r>
            <a:r>
              <a:rPr lang="it-IT" altLang="it-IT" dirty="0" err="1">
                <a:solidFill>
                  <a:srgbClr val="0070C0"/>
                </a:solidFill>
              </a:rPr>
              <a:t>Ricorsione</a:t>
            </a:r>
            <a:r>
              <a:rPr lang="it-IT" altLang="it-IT" dirty="0">
                <a:solidFill>
                  <a:srgbClr val="0070C0"/>
                </a:solidFill>
              </a:rPr>
              <a:t>: Riflessioni </a:t>
            </a:r>
            <a:r>
              <a:rPr lang="it-IT" altLang="it-IT" sz="1600" dirty="0">
                <a:solidFill>
                  <a:srgbClr val="0070C0"/>
                </a:solidFill>
              </a:rPr>
              <a:t>(</a:t>
            </a:r>
            <a:r>
              <a:rPr lang="it-IT" altLang="it-IT" sz="1600" dirty="0" err="1">
                <a:solidFill>
                  <a:srgbClr val="0070C0"/>
                </a:solidFill>
              </a:rPr>
              <a:t>cont</a:t>
            </a:r>
            <a:r>
              <a:rPr lang="it-IT" altLang="it-IT" sz="1600" dirty="0">
                <a:solidFill>
                  <a:srgbClr val="0070C0"/>
                </a:solidFill>
              </a:rPr>
              <a:t>.)</a:t>
            </a: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8172450" y="5661025"/>
            <a:ext cx="287338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x-none"/>
          </a:p>
        </p:txBody>
      </p:sp>
      <p:pic>
        <p:nvPicPr>
          <p:cNvPr id="4199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7993063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0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5E5B582-D20E-F042-8785-138BDCDA61FF}" type="slidenum">
              <a:rPr lang="it-IT" altLang="it-IT"/>
              <a:pPr/>
              <a:t>37</a:t>
            </a:fld>
            <a:endParaRPr lang="it-IT" altLang="it-IT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solidFill>
                  <a:srgbClr val="0070C0"/>
                </a:solidFill>
              </a:rPr>
              <a:t>Agenda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 dirty="0"/>
              <a:t>Record di attivazione</a:t>
            </a:r>
          </a:p>
          <a:p>
            <a:pPr eaLnBrk="1" hangingPunct="1">
              <a:defRPr/>
            </a:pPr>
            <a:r>
              <a:rPr lang="it-IT" altLang="it-IT" dirty="0" err="1"/>
              <a:t>Ricorsione</a:t>
            </a:r>
            <a:endParaRPr lang="it-IT" altLang="it-IT" dirty="0"/>
          </a:p>
          <a:p>
            <a:pPr eaLnBrk="1" hangingPunct="1">
              <a:defRPr/>
            </a:pPr>
            <a:r>
              <a:rPr lang="it-IT" altLang="it-IT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Iterazione</a:t>
            </a:r>
          </a:p>
          <a:p>
            <a:pPr eaLnBrk="1" hangingPunct="1">
              <a:defRPr/>
            </a:pPr>
            <a:r>
              <a:rPr lang="it-IT" altLang="it-IT" dirty="0" err="1" smtClean="0"/>
              <a:t>Ricorsione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Tail</a:t>
            </a:r>
            <a:endParaRPr lang="it-IT" altLang="it-IT" dirty="0" smtClean="0"/>
          </a:p>
        </p:txBody>
      </p:sp>
    </p:spTree>
    <p:extLst>
      <p:ext uri="{BB962C8B-B14F-4D97-AF65-F5344CB8AC3E}">
        <p14:creationId xmlns:p14="http://schemas.microsoft.com/office/powerpoint/2010/main" val="8806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BDC153-E18B-A64E-A81E-3C60B3DE9450}" type="slidenum">
              <a:rPr lang="it-IT" altLang="it-IT"/>
              <a:pPr/>
              <a:t>38</a:t>
            </a:fld>
            <a:endParaRPr lang="it-IT" altLang="it-IT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solidFill>
                  <a:srgbClr val="0070C0"/>
                </a:solidFill>
              </a:rPr>
              <a:t>Iterazione: Fattoriale </a:t>
            </a:r>
            <a:r>
              <a:rPr lang="it-IT" altLang="it-IT" sz="1600" dirty="0">
                <a:solidFill>
                  <a:srgbClr val="0070C0"/>
                </a:solidFill>
              </a:rPr>
              <a:t>(</a:t>
            </a:r>
            <a:r>
              <a:rPr lang="it-IT" altLang="it-IT" sz="1600" dirty="0" err="1">
                <a:solidFill>
                  <a:srgbClr val="0070C0"/>
                </a:solidFill>
              </a:rPr>
              <a:t>cont</a:t>
            </a:r>
            <a:r>
              <a:rPr lang="it-IT" altLang="it-IT" sz="1600" dirty="0">
                <a:solidFill>
                  <a:srgbClr val="0070C0"/>
                </a:solidFill>
              </a:rPr>
              <a:t>.)</a:t>
            </a:r>
          </a:p>
        </p:txBody>
      </p:sp>
      <p:pic>
        <p:nvPicPr>
          <p:cNvPr id="522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37" y="1417638"/>
            <a:ext cx="7497295" cy="475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7524750" y="5157788"/>
            <a:ext cx="215900" cy="287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96664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069FA2-C949-A842-A043-9178A93524E9}" type="slidenum">
              <a:rPr lang="it-IT" altLang="it-IT"/>
              <a:pPr/>
              <a:t>39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>
                <a:solidFill>
                  <a:srgbClr val="0070C0"/>
                </a:solidFill>
              </a:rPr>
              <a:t>Iterazione</a:t>
            </a:r>
          </a:p>
        </p:txBody>
      </p:sp>
      <p:sp>
        <p:nvSpPr>
          <p:cNvPr id="1126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303316"/>
            <a:ext cx="8229600" cy="4525963"/>
          </a:xfrm>
        </p:spPr>
        <p:txBody>
          <a:bodyPr/>
          <a:lstStyle/>
          <a:p>
            <a:r>
              <a:rPr lang="it-IT" sz="2400" dirty="0"/>
              <a:t>Nell'esempio precedente il risultato viene sintetizzato </a:t>
            </a:r>
            <a:r>
              <a:rPr lang="it-IT" sz="2400" i="1" dirty="0"/>
              <a:t>“</a:t>
            </a:r>
            <a:r>
              <a:rPr lang="it-IT" sz="2400" i="1" dirty="0">
                <a:solidFill>
                  <a:srgbClr val="FF0000"/>
                </a:solidFill>
              </a:rPr>
              <a:t>in avanti</a:t>
            </a:r>
            <a:r>
              <a:rPr lang="it-IT" sz="2400" i="1" dirty="0"/>
              <a:t>” </a:t>
            </a:r>
            <a:endParaRPr lang="it-IT" sz="2400" dirty="0"/>
          </a:p>
          <a:p>
            <a:r>
              <a:rPr lang="it-IT" sz="2400" dirty="0"/>
              <a:t>L'esecuzione di un algoritmo di calcolo che computi “in avanti”, per </a:t>
            </a:r>
            <a:r>
              <a:rPr lang="it-IT" sz="2400" dirty="0" smtClean="0"/>
              <a:t>accumulo</a:t>
            </a:r>
            <a:r>
              <a:rPr lang="it-IT" sz="2400" dirty="0"/>
              <a:t>, è</a:t>
            </a:r>
            <a:r>
              <a:rPr lang="it-IT" sz="2400" dirty="0" smtClean="0"/>
              <a:t> </a:t>
            </a:r>
            <a:r>
              <a:rPr lang="it-IT" sz="2400" dirty="0"/>
              <a:t>un </a:t>
            </a:r>
            <a:r>
              <a:rPr lang="it-IT" sz="2400" i="1" dirty="0">
                <a:solidFill>
                  <a:srgbClr val="FF0000"/>
                </a:solidFill>
              </a:rPr>
              <a:t>processo computazionale iterativo</a:t>
            </a:r>
            <a:r>
              <a:rPr lang="it-IT" sz="2400" i="1" dirty="0"/>
              <a:t>. </a:t>
            </a:r>
            <a:endParaRPr lang="it-IT" sz="2400" dirty="0"/>
          </a:p>
          <a:p>
            <a:r>
              <a:rPr lang="it-IT" sz="2400" dirty="0"/>
              <a:t>La caratteristica fondamentale di un </a:t>
            </a:r>
            <a:r>
              <a:rPr lang="it-IT" sz="2400" i="1" dirty="0">
                <a:solidFill>
                  <a:srgbClr val="FF0000"/>
                </a:solidFill>
              </a:rPr>
              <a:t>processo computazionale iterativo</a:t>
            </a:r>
            <a:r>
              <a:rPr lang="it-IT" sz="2400" i="1" dirty="0"/>
              <a:t> </a:t>
            </a:r>
            <a:r>
              <a:rPr lang="it-IT" sz="2400" dirty="0"/>
              <a:t>è che </a:t>
            </a:r>
            <a:r>
              <a:rPr lang="it-IT" sz="2400" i="1" dirty="0">
                <a:solidFill>
                  <a:srgbClr val="FF0000"/>
                </a:solidFill>
              </a:rPr>
              <a:t>a ogni passo è disponibile un risultato parziale </a:t>
            </a:r>
            <a:endParaRPr lang="it-IT" sz="2400" dirty="0">
              <a:solidFill>
                <a:srgbClr val="FF0000"/>
              </a:solidFill>
            </a:endParaRPr>
          </a:p>
          <a:p>
            <a:pPr lvl="1"/>
            <a:r>
              <a:rPr lang="it-IT" sz="2400" dirty="0" smtClean="0"/>
              <a:t>dopo </a:t>
            </a:r>
            <a:r>
              <a:rPr lang="it-IT" sz="2400" dirty="0"/>
              <a:t>k passi, si ha a disposizione il risultato parziale relativo al caso k </a:t>
            </a:r>
            <a:endParaRPr lang="it-IT" sz="1000" dirty="0"/>
          </a:p>
          <a:p>
            <a:pPr lvl="1"/>
            <a:r>
              <a:rPr lang="it-IT" sz="2400" dirty="0" smtClean="0"/>
              <a:t>questo </a:t>
            </a:r>
            <a:r>
              <a:rPr lang="it-IT" sz="2400" i="1" dirty="0">
                <a:solidFill>
                  <a:srgbClr val="FF0000"/>
                </a:solidFill>
              </a:rPr>
              <a:t>non è vero </a:t>
            </a:r>
            <a:r>
              <a:rPr lang="it-IT" sz="2400" dirty="0">
                <a:solidFill>
                  <a:srgbClr val="FF0000"/>
                </a:solidFill>
              </a:rPr>
              <a:t>nei processi computazionali </a:t>
            </a:r>
            <a:r>
              <a:rPr lang="it-IT" sz="2400" i="1" dirty="0">
                <a:solidFill>
                  <a:srgbClr val="FF0000"/>
                </a:solidFill>
              </a:rPr>
              <a:t>ricorsivi</a:t>
            </a:r>
            <a:r>
              <a:rPr lang="it-IT" sz="2400" i="1" dirty="0"/>
              <a:t>, </a:t>
            </a:r>
            <a:r>
              <a:rPr lang="it-IT" sz="2400" dirty="0"/>
              <a:t>in cui nulla </a:t>
            </a:r>
            <a:r>
              <a:rPr lang="it-IT" sz="2400" dirty="0" smtClean="0"/>
              <a:t>è disponibile </a:t>
            </a:r>
            <a:r>
              <a:rPr lang="it-IT" sz="2400" dirty="0"/>
              <a:t>finché non si è giunti fino al caso elementare.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57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069FA2-C949-A842-A043-9178A93524E9}" type="slidenum">
              <a:rPr lang="it-IT" altLang="it-IT"/>
              <a:pPr/>
              <a:t>4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279073" y="96512"/>
            <a:ext cx="8686800" cy="1143000"/>
          </a:xfrm>
        </p:spPr>
        <p:txBody>
          <a:bodyPr/>
          <a:lstStyle/>
          <a:p>
            <a:r>
              <a:rPr lang="it-IT" altLang="it-IT" sz="4000" dirty="0" smtClean="0">
                <a:solidFill>
                  <a:srgbClr val="0070C0"/>
                </a:solidFill>
              </a:rPr>
              <a:t>Record di </a:t>
            </a:r>
            <a:r>
              <a:rPr lang="it-IT" altLang="it-IT" sz="4000" dirty="0">
                <a:solidFill>
                  <a:srgbClr val="0070C0"/>
                </a:solidFill>
              </a:rPr>
              <a:t>attivazione</a:t>
            </a:r>
          </a:p>
        </p:txBody>
      </p:sp>
      <p:sp>
        <p:nvSpPr>
          <p:cNvPr id="1126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68136" y="1128156"/>
            <a:ext cx="8508673" cy="49757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800" dirty="0"/>
              <a:t>Al momento dell’invocazione:</a:t>
            </a:r>
          </a:p>
          <a:p>
            <a:pPr lvl="1">
              <a:lnSpc>
                <a:spcPct val="90000"/>
              </a:lnSpc>
            </a:pPr>
            <a:r>
              <a:rPr lang="it-IT" altLang="it-IT" sz="2000" dirty="0"/>
              <a:t>viene creata dinamicamente una struttura dati che contiene </a:t>
            </a:r>
            <a:r>
              <a:rPr lang="it-IT" altLang="it-IT" sz="2000" dirty="0" smtClean="0"/>
              <a:t>il </a:t>
            </a:r>
            <a:r>
              <a:rPr lang="it-IT" altLang="it-IT" sz="2000" dirty="0" err="1"/>
              <a:t>binding</a:t>
            </a:r>
            <a:r>
              <a:rPr lang="it-IT" altLang="it-IT" sz="2000" dirty="0"/>
              <a:t> dei parametri e degli identificatori definiti localmente alla funzione detta </a:t>
            </a:r>
            <a:r>
              <a:rPr lang="it-IT" altLang="it-IT" sz="2000" dirty="0">
                <a:solidFill>
                  <a:srgbClr val="FF0000"/>
                </a:solidFill>
              </a:rPr>
              <a:t>RECORD DI ATTIVAZIONE</a:t>
            </a:r>
            <a:r>
              <a:rPr lang="it-IT" altLang="it-IT" sz="2000" dirty="0" smtClean="0"/>
              <a:t>.</a:t>
            </a:r>
          </a:p>
          <a:p>
            <a:pPr lvl="1">
              <a:lnSpc>
                <a:spcPct val="90000"/>
              </a:lnSpc>
            </a:pPr>
            <a:endParaRPr lang="it-IT" altLang="it-IT" sz="2000" dirty="0" smtClean="0"/>
          </a:p>
          <a:p>
            <a:pPr>
              <a:lnSpc>
                <a:spcPct val="90000"/>
              </a:lnSpc>
            </a:pPr>
            <a:r>
              <a:rPr lang="it-IT" altLang="it-IT" sz="2800" dirty="0"/>
              <a:t>È il “</a:t>
            </a:r>
            <a:r>
              <a:rPr lang="it-IT" altLang="it-IT" sz="2800" dirty="0">
                <a:solidFill>
                  <a:srgbClr val="FF0000"/>
                </a:solidFill>
              </a:rPr>
              <a:t>mondo della funzione</a:t>
            </a:r>
            <a:r>
              <a:rPr lang="it-IT" altLang="it-IT" sz="2800" dirty="0"/>
              <a:t>”: contiene </a:t>
            </a:r>
            <a:r>
              <a:rPr lang="it-IT" altLang="it-IT" sz="2800" dirty="0" smtClean="0"/>
              <a:t>tutto ciò </a:t>
            </a:r>
            <a:r>
              <a:rPr lang="it-IT" altLang="it-IT" sz="2800" dirty="0"/>
              <a:t>che serve per la chiamata alla quale è</a:t>
            </a:r>
            <a:r>
              <a:rPr lang="it-IT" altLang="it-IT" sz="2800" dirty="0" smtClean="0"/>
              <a:t> associato:</a:t>
            </a:r>
          </a:p>
          <a:p>
            <a:pPr lvl="1">
              <a:lnSpc>
                <a:spcPct val="90000"/>
              </a:lnSpc>
            </a:pPr>
            <a:r>
              <a:rPr lang="it-IT" altLang="it-IT" sz="2000" dirty="0" smtClean="0"/>
              <a:t>i </a:t>
            </a:r>
            <a:r>
              <a:rPr lang="it-IT" altLang="it-IT" sz="2000" dirty="0">
                <a:solidFill>
                  <a:srgbClr val="FF0000"/>
                </a:solidFill>
              </a:rPr>
              <a:t>parametri</a:t>
            </a:r>
            <a:r>
              <a:rPr lang="it-IT" altLang="it-IT" sz="2000" dirty="0"/>
              <a:t> formali</a:t>
            </a:r>
          </a:p>
          <a:p>
            <a:pPr lvl="1">
              <a:lnSpc>
                <a:spcPct val="90000"/>
              </a:lnSpc>
            </a:pPr>
            <a:r>
              <a:rPr lang="it-IT" altLang="it-IT" sz="2000" dirty="0" smtClean="0"/>
              <a:t>le </a:t>
            </a:r>
            <a:r>
              <a:rPr lang="it-IT" altLang="it-IT" sz="2000" dirty="0">
                <a:solidFill>
                  <a:srgbClr val="FF0000"/>
                </a:solidFill>
              </a:rPr>
              <a:t>variabili locali</a:t>
            </a:r>
          </a:p>
          <a:p>
            <a:pPr lvl="1">
              <a:lnSpc>
                <a:spcPct val="90000"/>
              </a:lnSpc>
            </a:pPr>
            <a:r>
              <a:rPr lang="it-IT" altLang="it-IT" sz="2000" dirty="0"/>
              <a:t>l’</a:t>
            </a:r>
            <a:r>
              <a:rPr lang="it-IT" altLang="it-IT" sz="2000" dirty="0">
                <a:solidFill>
                  <a:srgbClr val="FF0000"/>
                </a:solidFill>
              </a:rPr>
              <a:t>indirizzo di ritorno</a:t>
            </a:r>
            <a:r>
              <a:rPr lang="it-IT" altLang="it-IT" sz="2000" dirty="0"/>
              <a:t> (Return </a:t>
            </a:r>
            <a:r>
              <a:rPr lang="it-IT" altLang="it-IT" sz="2000" dirty="0" err="1"/>
              <a:t>address</a:t>
            </a:r>
            <a:r>
              <a:rPr lang="it-IT" altLang="it-IT" sz="2000" dirty="0"/>
              <a:t> RA) che indica il punto a cui tornare (nel codice del cliente) al termine della funzione, per permettere al cliente di proseguire una volta che la funzione termina.</a:t>
            </a:r>
          </a:p>
          <a:p>
            <a:pPr lvl="1">
              <a:lnSpc>
                <a:spcPct val="90000"/>
              </a:lnSpc>
            </a:pPr>
            <a:r>
              <a:rPr lang="it-IT" altLang="it-IT" sz="2000" dirty="0"/>
              <a:t>un collegamento al record di attivazione del cliente (</a:t>
            </a:r>
            <a:r>
              <a:rPr lang="it-IT" altLang="it-IT" sz="2000" dirty="0">
                <a:solidFill>
                  <a:srgbClr val="FF0000"/>
                </a:solidFill>
              </a:rPr>
              <a:t>Link Dinamico DL</a:t>
            </a:r>
            <a:r>
              <a:rPr lang="it-IT" altLang="it-IT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it-IT" altLang="it-IT" sz="2000" dirty="0"/>
              <a:t>l'</a:t>
            </a:r>
            <a:r>
              <a:rPr lang="it-IT" altLang="it-IT" sz="2000" dirty="0">
                <a:solidFill>
                  <a:srgbClr val="FF0000"/>
                </a:solidFill>
              </a:rPr>
              <a:t>indirizzo del codice </a:t>
            </a:r>
            <a:r>
              <a:rPr lang="it-IT" altLang="it-IT" sz="2000" dirty="0"/>
              <a:t>della funzione (puntatore alla prima istruzione del corpo)</a:t>
            </a:r>
          </a:p>
        </p:txBody>
      </p:sp>
    </p:spTree>
    <p:extLst>
      <p:ext uri="{BB962C8B-B14F-4D97-AF65-F5344CB8AC3E}">
        <p14:creationId xmlns:p14="http://schemas.microsoft.com/office/powerpoint/2010/main" val="56745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638AE6F-C851-144D-9579-33ACBC09E526}" type="slidenum">
              <a:rPr lang="it-IT" altLang="it-IT"/>
              <a:pPr/>
              <a:t>40</a:t>
            </a:fld>
            <a:endParaRPr lang="it-IT" altLang="it-IT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solidFill>
                  <a:srgbClr val="0070C0"/>
                </a:solidFill>
              </a:rPr>
              <a:t>Iterazione </a:t>
            </a:r>
            <a:r>
              <a:rPr lang="it-IT" altLang="it-IT" sz="1600" dirty="0">
                <a:solidFill>
                  <a:srgbClr val="0070C0"/>
                </a:solidFill>
              </a:rPr>
              <a:t>(</a:t>
            </a:r>
            <a:r>
              <a:rPr lang="it-IT" altLang="it-IT" sz="1600" dirty="0" err="1">
                <a:solidFill>
                  <a:srgbClr val="0070C0"/>
                </a:solidFill>
              </a:rPr>
              <a:t>cont</a:t>
            </a:r>
            <a:r>
              <a:rPr lang="it-IT" altLang="it-IT" sz="1600" dirty="0">
                <a:solidFill>
                  <a:srgbClr val="0070C0"/>
                </a:solidFill>
              </a:rPr>
              <a:t>.)</a:t>
            </a:r>
          </a:p>
        </p:txBody>
      </p:sp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84313"/>
            <a:ext cx="8351837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90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3271E4-A35E-064D-945F-9B242870D9D6}" type="slidenum">
              <a:rPr lang="it-IT" altLang="it-IT"/>
              <a:pPr/>
              <a:t>41</a:t>
            </a:fld>
            <a:endParaRPr lang="it-IT" altLang="it-IT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solidFill>
                  <a:srgbClr val="0070C0"/>
                </a:solidFill>
              </a:rPr>
              <a:t>Iterazione: Fattoriale </a:t>
            </a:r>
            <a:r>
              <a:rPr lang="it-IT" altLang="it-IT" sz="1600" dirty="0">
                <a:solidFill>
                  <a:srgbClr val="0070C0"/>
                </a:solidFill>
              </a:rPr>
              <a:t>(</a:t>
            </a:r>
            <a:r>
              <a:rPr lang="it-IT" altLang="it-IT" sz="1600" dirty="0" err="1">
                <a:solidFill>
                  <a:srgbClr val="0070C0"/>
                </a:solidFill>
              </a:rPr>
              <a:t>cont</a:t>
            </a:r>
            <a:r>
              <a:rPr lang="it-IT" altLang="it-IT" sz="1600" dirty="0">
                <a:solidFill>
                  <a:srgbClr val="0070C0"/>
                </a:solidFill>
              </a:rPr>
              <a:t>.)</a:t>
            </a:r>
          </a:p>
        </p:txBody>
      </p:sp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628775"/>
            <a:ext cx="81375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4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5E5B582-D20E-F042-8785-138BDCDA61FF}" type="slidenum">
              <a:rPr lang="it-IT" altLang="it-IT"/>
              <a:pPr/>
              <a:t>42</a:t>
            </a:fld>
            <a:endParaRPr lang="it-IT" altLang="it-IT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solidFill>
                  <a:srgbClr val="0070C0"/>
                </a:solidFill>
              </a:rPr>
              <a:t>Agenda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 dirty="0"/>
              <a:t>Record di attivazione</a:t>
            </a:r>
          </a:p>
          <a:p>
            <a:pPr eaLnBrk="1" hangingPunct="1">
              <a:defRPr/>
            </a:pPr>
            <a:r>
              <a:rPr lang="it-IT" altLang="it-IT" dirty="0" err="1"/>
              <a:t>Ricorsione</a:t>
            </a:r>
            <a:endParaRPr lang="it-IT" altLang="it-IT" dirty="0"/>
          </a:p>
          <a:p>
            <a:pPr eaLnBrk="1" hangingPunct="1">
              <a:defRPr/>
            </a:pPr>
            <a:r>
              <a:rPr lang="it-IT" altLang="it-IT" dirty="0"/>
              <a:t>Iterazione</a:t>
            </a:r>
          </a:p>
          <a:p>
            <a:pPr eaLnBrk="1" hangingPunct="1">
              <a:defRPr/>
            </a:pPr>
            <a:r>
              <a:rPr lang="it-IT" altLang="it-IT" u="sng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Ricorsione</a:t>
            </a:r>
            <a:r>
              <a:rPr lang="it-IT" altLang="it-IT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it-IT" altLang="it-IT" u="sng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Tail</a:t>
            </a:r>
            <a:endParaRPr lang="it-IT" altLang="it-IT" u="sng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746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egnaposto data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1BBAB6-2BE4-4541-A080-DA1ACC8F44CA}" type="datetime1">
              <a:rPr lang="en-US" altLang="it-IT"/>
              <a:pPr/>
              <a:t>4/20/2017</a:t>
            </a:fld>
            <a:endParaRPr lang="it-IT" altLang="it-IT"/>
          </a:p>
        </p:txBody>
      </p:sp>
      <p:sp>
        <p:nvSpPr>
          <p:cNvPr id="56323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B6A9623-FA4A-A84E-AD0B-AE7CEEF7DE3D}" type="slidenum">
              <a:rPr lang="it-IT" altLang="it-IT"/>
              <a:pPr/>
              <a:t>43</a:t>
            </a:fld>
            <a:endParaRPr lang="it-IT" altLang="it-IT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>
                <a:solidFill>
                  <a:srgbClr val="0070C0"/>
                </a:solidFill>
              </a:rPr>
              <a:t>Ricorsione</a:t>
            </a:r>
            <a:r>
              <a:rPr lang="it-IT" altLang="it-IT" dirty="0">
                <a:solidFill>
                  <a:srgbClr val="0070C0"/>
                </a:solidFill>
              </a:rPr>
              <a:t> </a:t>
            </a:r>
            <a:r>
              <a:rPr lang="it-IT" altLang="it-IT" dirty="0" err="1">
                <a:solidFill>
                  <a:srgbClr val="0070C0"/>
                </a:solidFill>
              </a:rPr>
              <a:t>Tail</a:t>
            </a:r>
            <a:endParaRPr lang="it-IT" altLang="it-IT" sz="1800" dirty="0">
              <a:solidFill>
                <a:srgbClr val="0070C0"/>
              </a:solidFill>
            </a:endParaRPr>
          </a:p>
        </p:txBody>
      </p:sp>
      <p:sp>
        <p:nvSpPr>
          <p:cNvPr id="56325" name="Rectangle 3"/>
          <p:cNvSpPr>
            <a:spLocks noChangeArrowheads="1"/>
          </p:cNvSpPr>
          <p:nvPr/>
        </p:nvSpPr>
        <p:spPr bwMode="auto">
          <a:xfrm>
            <a:off x="7524750" y="5157788"/>
            <a:ext cx="215900" cy="287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x-none"/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8172450" y="5661025"/>
            <a:ext cx="215900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x-none"/>
          </a:p>
        </p:txBody>
      </p:sp>
      <p:pic>
        <p:nvPicPr>
          <p:cNvPr id="563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628775"/>
            <a:ext cx="7272337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3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egnaposto data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D20C8F-7881-F04C-91B6-F94F9B794C4F}" type="datetime1">
              <a:rPr lang="en-US" altLang="it-IT"/>
              <a:pPr/>
              <a:t>4/20/2017</a:t>
            </a:fld>
            <a:endParaRPr lang="it-IT" altLang="it-IT"/>
          </a:p>
        </p:txBody>
      </p:sp>
      <p:sp>
        <p:nvSpPr>
          <p:cNvPr id="58371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AE8139-3914-614A-9167-25F3FBFC5288}" type="slidenum">
              <a:rPr lang="it-IT" altLang="it-IT"/>
              <a:pPr/>
              <a:t>44</a:t>
            </a:fld>
            <a:endParaRPr lang="it-IT" altLang="it-IT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>
                <a:solidFill>
                  <a:srgbClr val="0070C0"/>
                </a:solidFill>
              </a:rPr>
              <a:t>Ricorsione</a:t>
            </a:r>
            <a:r>
              <a:rPr lang="it-IT" altLang="it-IT" dirty="0">
                <a:solidFill>
                  <a:srgbClr val="0070C0"/>
                </a:solidFill>
              </a:rPr>
              <a:t> </a:t>
            </a:r>
            <a:r>
              <a:rPr lang="it-IT" altLang="it-IT" dirty="0" err="1">
                <a:solidFill>
                  <a:srgbClr val="0070C0"/>
                </a:solidFill>
              </a:rPr>
              <a:t>Tail</a:t>
            </a:r>
            <a:r>
              <a:rPr lang="it-IT" altLang="it-IT" dirty="0">
                <a:solidFill>
                  <a:srgbClr val="0070C0"/>
                </a:solidFill>
              </a:rPr>
              <a:t>: Il Fattoriale</a:t>
            </a: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7524750" y="5157788"/>
            <a:ext cx="215900" cy="287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x-none"/>
          </a:p>
        </p:txBody>
      </p:sp>
      <p:pic>
        <p:nvPicPr>
          <p:cNvPr id="583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28775"/>
            <a:ext cx="74898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11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egnaposto data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614A211-2A41-8340-A237-7A90EAB830A9}" type="datetime1">
              <a:rPr lang="en-US" altLang="it-IT"/>
              <a:pPr/>
              <a:t>4/20/2017</a:t>
            </a:fld>
            <a:endParaRPr lang="it-IT" altLang="it-IT"/>
          </a:p>
        </p:txBody>
      </p:sp>
      <p:sp>
        <p:nvSpPr>
          <p:cNvPr id="60419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DF0175-397A-E74D-A2D1-1029732CC0C5}" type="slidenum">
              <a:rPr lang="it-IT" altLang="it-IT"/>
              <a:pPr/>
              <a:t>45</a:t>
            </a:fld>
            <a:endParaRPr lang="it-IT" altLang="it-IT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>
                <a:solidFill>
                  <a:srgbClr val="0070C0"/>
                </a:solidFill>
              </a:rPr>
              <a:t>Ricorsione</a:t>
            </a:r>
            <a:r>
              <a:rPr lang="it-IT" altLang="it-IT" dirty="0">
                <a:solidFill>
                  <a:srgbClr val="0070C0"/>
                </a:solidFill>
              </a:rPr>
              <a:t> </a:t>
            </a:r>
            <a:r>
              <a:rPr lang="it-IT" altLang="it-IT" dirty="0" err="1">
                <a:solidFill>
                  <a:srgbClr val="0070C0"/>
                </a:solidFill>
              </a:rPr>
              <a:t>Tail</a:t>
            </a:r>
            <a:r>
              <a:rPr lang="it-IT" altLang="it-IT" dirty="0">
                <a:solidFill>
                  <a:srgbClr val="0070C0"/>
                </a:solidFill>
              </a:rPr>
              <a:t>: Il Fattoriale </a:t>
            </a:r>
            <a:r>
              <a:rPr lang="it-IT" altLang="it-IT" sz="1800" dirty="0">
                <a:solidFill>
                  <a:srgbClr val="0070C0"/>
                </a:solidFill>
              </a:rPr>
              <a:t>(</a:t>
            </a:r>
            <a:r>
              <a:rPr lang="it-IT" altLang="it-IT" sz="1800" dirty="0" err="1">
                <a:solidFill>
                  <a:srgbClr val="0070C0"/>
                </a:solidFill>
              </a:rPr>
              <a:t>cont</a:t>
            </a:r>
            <a:r>
              <a:rPr lang="it-IT" altLang="it-IT" sz="1800" dirty="0">
                <a:solidFill>
                  <a:srgbClr val="0070C0"/>
                </a:solidFill>
              </a:rPr>
              <a:t>.)</a:t>
            </a:r>
          </a:p>
        </p:txBody>
      </p:sp>
      <p:sp>
        <p:nvSpPr>
          <p:cNvPr id="60421" name="Rectangle 3"/>
          <p:cNvSpPr>
            <a:spLocks noChangeArrowheads="1"/>
          </p:cNvSpPr>
          <p:nvPr/>
        </p:nvSpPr>
        <p:spPr bwMode="auto">
          <a:xfrm>
            <a:off x="7524750" y="5157788"/>
            <a:ext cx="215900" cy="287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x-none"/>
          </a:p>
        </p:txBody>
      </p:sp>
      <p:pic>
        <p:nvPicPr>
          <p:cNvPr id="604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557338"/>
            <a:ext cx="74168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8172450" y="5661025"/>
            <a:ext cx="215900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210084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egnaposto data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D775491-71DA-6545-B8F9-FFD4570293AC}" type="datetime1">
              <a:rPr lang="en-US" altLang="it-IT"/>
              <a:pPr/>
              <a:t>4/20/2017</a:t>
            </a:fld>
            <a:endParaRPr lang="it-IT" altLang="it-IT"/>
          </a:p>
        </p:txBody>
      </p:sp>
      <p:sp>
        <p:nvSpPr>
          <p:cNvPr id="62467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AF6F254-CCB5-1C47-B0D9-AE3E0899A354}" type="slidenum">
              <a:rPr lang="it-IT" altLang="it-IT"/>
              <a:pPr/>
              <a:t>46</a:t>
            </a:fld>
            <a:endParaRPr lang="it-IT" altLang="it-IT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>
                <a:solidFill>
                  <a:srgbClr val="0070C0"/>
                </a:solidFill>
              </a:rPr>
              <a:t>Ricorsione</a:t>
            </a:r>
            <a:r>
              <a:rPr lang="it-IT" altLang="it-IT" dirty="0">
                <a:solidFill>
                  <a:srgbClr val="0070C0"/>
                </a:solidFill>
              </a:rPr>
              <a:t> </a:t>
            </a:r>
            <a:r>
              <a:rPr lang="it-IT" altLang="it-IT" dirty="0" err="1">
                <a:solidFill>
                  <a:srgbClr val="0070C0"/>
                </a:solidFill>
              </a:rPr>
              <a:t>Tail</a:t>
            </a:r>
            <a:r>
              <a:rPr lang="it-IT" altLang="it-IT" dirty="0">
                <a:solidFill>
                  <a:srgbClr val="0070C0"/>
                </a:solidFill>
              </a:rPr>
              <a:t>: Il Fattoriale </a:t>
            </a:r>
            <a:r>
              <a:rPr lang="it-IT" altLang="it-IT" sz="1800" dirty="0">
                <a:solidFill>
                  <a:srgbClr val="0070C0"/>
                </a:solidFill>
              </a:rPr>
              <a:t>(</a:t>
            </a:r>
            <a:r>
              <a:rPr lang="it-IT" altLang="it-IT" sz="1800" dirty="0" err="1">
                <a:solidFill>
                  <a:srgbClr val="0070C0"/>
                </a:solidFill>
              </a:rPr>
              <a:t>cont</a:t>
            </a:r>
            <a:r>
              <a:rPr lang="it-IT" altLang="it-IT" sz="1800" dirty="0">
                <a:solidFill>
                  <a:srgbClr val="0070C0"/>
                </a:solidFill>
              </a:rPr>
              <a:t>.)</a:t>
            </a:r>
          </a:p>
        </p:txBody>
      </p:sp>
      <p:sp>
        <p:nvSpPr>
          <p:cNvPr id="62469" name="Rectangle 3"/>
          <p:cNvSpPr>
            <a:spLocks noChangeArrowheads="1"/>
          </p:cNvSpPr>
          <p:nvPr/>
        </p:nvSpPr>
        <p:spPr bwMode="auto">
          <a:xfrm>
            <a:off x="7524750" y="5157788"/>
            <a:ext cx="215900" cy="287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x-none"/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8172450" y="5661025"/>
            <a:ext cx="215900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x-none"/>
          </a:p>
        </p:txBody>
      </p:sp>
      <p:pic>
        <p:nvPicPr>
          <p:cNvPr id="624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00213"/>
            <a:ext cx="7920037" cy="428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9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egnaposto data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004BA8B-CA3F-EF46-A72A-58B629F97641}" type="datetime1">
              <a:rPr lang="en-US" altLang="it-IT"/>
              <a:pPr/>
              <a:t>4/20/2017</a:t>
            </a:fld>
            <a:endParaRPr lang="it-IT" altLang="it-IT"/>
          </a:p>
        </p:txBody>
      </p:sp>
      <p:sp>
        <p:nvSpPr>
          <p:cNvPr id="64515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AFD20FB-AA57-CE45-8AB7-EA5A36409A75}" type="slidenum">
              <a:rPr lang="it-IT" altLang="it-IT"/>
              <a:pPr/>
              <a:t>47</a:t>
            </a:fld>
            <a:endParaRPr lang="it-IT" altLang="it-IT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>
                <a:solidFill>
                  <a:srgbClr val="0070C0"/>
                </a:solidFill>
              </a:rPr>
              <a:t>Ricorsione</a:t>
            </a:r>
            <a:r>
              <a:rPr lang="it-IT" altLang="it-IT" dirty="0">
                <a:solidFill>
                  <a:srgbClr val="0070C0"/>
                </a:solidFill>
              </a:rPr>
              <a:t> </a:t>
            </a:r>
            <a:r>
              <a:rPr lang="it-IT" altLang="it-IT" dirty="0" err="1">
                <a:solidFill>
                  <a:srgbClr val="0070C0"/>
                </a:solidFill>
              </a:rPr>
              <a:t>Tail</a:t>
            </a:r>
            <a:r>
              <a:rPr lang="it-IT" altLang="it-IT" dirty="0">
                <a:solidFill>
                  <a:srgbClr val="0070C0"/>
                </a:solidFill>
              </a:rPr>
              <a:t>: Il Fattoriale </a:t>
            </a:r>
            <a:r>
              <a:rPr lang="it-IT" altLang="it-IT" sz="1800" dirty="0">
                <a:solidFill>
                  <a:srgbClr val="0070C0"/>
                </a:solidFill>
              </a:rPr>
              <a:t>(</a:t>
            </a:r>
            <a:r>
              <a:rPr lang="it-IT" altLang="it-IT" sz="1800" dirty="0" err="1">
                <a:solidFill>
                  <a:srgbClr val="0070C0"/>
                </a:solidFill>
              </a:rPr>
              <a:t>cont</a:t>
            </a:r>
            <a:r>
              <a:rPr lang="it-IT" altLang="it-IT" sz="1800" dirty="0">
                <a:solidFill>
                  <a:srgbClr val="0070C0"/>
                </a:solidFill>
              </a:rPr>
              <a:t>.)</a:t>
            </a:r>
          </a:p>
        </p:txBody>
      </p:sp>
      <p:sp>
        <p:nvSpPr>
          <p:cNvPr id="64517" name="Rectangle 3"/>
          <p:cNvSpPr>
            <a:spLocks noChangeArrowheads="1"/>
          </p:cNvSpPr>
          <p:nvPr/>
        </p:nvSpPr>
        <p:spPr bwMode="auto">
          <a:xfrm>
            <a:off x="7524750" y="5157788"/>
            <a:ext cx="215900" cy="287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x-none"/>
          </a:p>
        </p:txBody>
      </p:sp>
      <p:sp>
        <p:nvSpPr>
          <p:cNvPr id="64518" name="Rectangle 4"/>
          <p:cNvSpPr>
            <a:spLocks noChangeArrowheads="1"/>
          </p:cNvSpPr>
          <p:nvPr/>
        </p:nvSpPr>
        <p:spPr bwMode="auto">
          <a:xfrm>
            <a:off x="8172450" y="5661025"/>
            <a:ext cx="215900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x-none"/>
          </a:p>
        </p:txBody>
      </p:sp>
      <p:pic>
        <p:nvPicPr>
          <p:cNvPr id="645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557338"/>
            <a:ext cx="7561263" cy="443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86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egnaposto data 3"/>
          <p:cNvSpPr>
            <a:spLocks noGrp="1"/>
          </p:cNvSpPr>
          <p:nvPr>
            <p:ph type="dt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70415DC-E361-9943-AA3C-8AF7D0E391F2}" type="datetime1">
              <a:rPr lang="en-US" altLang="it-IT"/>
              <a:pPr/>
              <a:t>4/20/2017</a:t>
            </a:fld>
            <a:endParaRPr lang="it-IT" altLang="it-IT"/>
          </a:p>
        </p:txBody>
      </p:sp>
      <p:sp>
        <p:nvSpPr>
          <p:cNvPr id="6656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C20C0DA-BE18-554B-8105-90F544CA16EC}" type="slidenum">
              <a:rPr lang="it-IT" altLang="it-IT"/>
              <a:pPr/>
              <a:t>48</a:t>
            </a:fld>
            <a:endParaRPr lang="it-IT" altLang="it-IT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en-US" altLang="it-IT" sz="3600" b="1" dirty="0" err="1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Ricorsione</a:t>
            </a:r>
            <a:r>
              <a:rPr lang="en-US" altLang="it-IT" sz="3600" b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 vs. </a:t>
            </a:r>
            <a:r>
              <a:rPr lang="it-IT" altLang="it-IT" sz="3600" b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it-IT" sz="3600" b="1" dirty="0" err="1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terazione</a:t>
            </a:r>
            <a:endParaRPr lang="en-US" altLang="it-IT" sz="3600" b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pPr eaLnBrk="1" hangingPunct="1"/>
            <a:r>
              <a:rPr lang="en-US" altLang="it-IT"/>
              <a:t>Ripetizione</a:t>
            </a:r>
          </a:p>
          <a:p>
            <a:pPr lvl="1" eaLnBrk="1" hangingPunct="1"/>
            <a:r>
              <a:rPr lang="en-US" altLang="it-IT" sz="2400"/>
              <a:t>Iterazione:  ciclo esplicito</a:t>
            </a:r>
          </a:p>
          <a:p>
            <a:pPr lvl="1" eaLnBrk="1" hangingPunct="1"/>
            <a:r>
              <a:rPr lang="en-US" altLang="it-IT" sz="2400"/>
              <a:t>Ricorsione:  chiamate di funzione ripetute</a:t>
            </a:r>
          </a:p>
          <a:p>
            <a:pPr eaLnBrk="1" hangingPunct="1"/>
            <a:r>
              <a:rPr lang="en-US" altLang="it-IT"/>
              <a:t>Terminazione</a:t>
            </a:r>
          </a:p>
          <a:p>
            <a:pPr lvl="1" eaLnBrk="1" hangingPunct="1"/>
            <a:r>
              <a:rPr lang="en-US" altLang="it-IT" sz="2400"/>
              <a:t>Iterazione : il ciclo fallisce la condizione</a:t>
            </a:r>
          </a:p>
          <a:p>
            <a:pPr lvl="1" eaLnBrk="1" hangingPunct="1"/>
            <a:r>
              <a:rPr lang="en-US" altLang="it-IT" sz="2400"/>
              <a:t>Ricorsione : il caso base </a:t>
            </a:r>
            <a:r>
              <a:rPr lang="en-US" altLang="it-IT" sz="2400">
                <a:latin typeface="Times New Roman" charset="0"/>
              </a:rPr>
              <a:t>è</a:t>
            </a:r>
            <a:r>
              <a:rPr lang="en-US" altLang="it-IT" sz="2400"/>
              <a:t> riconosciuto</a:t>
            </a:r>
          </a:p>
          <a:p>
            <a:pPr eaLnBrk="1" hangingPunct="1"/>
            <a:r>
              <a:rPr lang="en-US" altLang="it-IT"/>
              <a:t>Entrambe possono dar luogo a cicli infiniti</a:t>
            </a:r>
          </a:p>
          <a:p>
            <a:pPr eaLnBrk="1" hangingPunct="1"/>
            <a:r>
              <a:rPr lang="en-US" altLang="it-IT"/>
              <a:t>Bilancio</a:t>
            </a:r>
            <a:r>
              <a:rPr lang="en-US" altLang="it-IT" sz="2800"/>
              <a:t> </a:t>
            </a:r>
          </a:p>
          <a:p>
            <a:pPr lvl="1" eaLnBrk="1" hangingPunct="1"/>
            <a:r>
              <a:rPr lang="en-US" altLang="it-IT" sz="2400"/>
              <a:t>Scegli tra performance (iterazione) e buona ingegneria del software (ricorsione)</a:t>
            </a:r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767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egnaposto data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373C240-5FB7-1847-9912-747F403553B9}" type="datetime1">
              <a:rPr lang="en-US" altLang="it-IT"/>
              <a:pPr/>
              <a:t>4/20/2017</a:t>
            </a:fld>
            <a:endParaRPr lang="it-IT" altLang="it-IT"/>
          </a:p>
        </p:txBody>
      </p:sp>
      <p:sp>
        <p:nvSpPr>
          <p:cNvPr id="68611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74FAFE0-3A2E-D74C-845F-35DD60C48B5D}" type="slidenum">
              <a:rPr lang="it-IT" altLang="it-IT"/>
              <a:pPr/>
              <a:t>49</a:t>
            </a:fld>
            <a:endParaRPr lang="it-IT" altLang="it-IT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sz="4000" b="1" dirty="0" err="1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Ricorsione</a:t>
            </a:r>
            <a:r>
              <a:rPr lang="en-US" altLang="it-IT" sz="4000" b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 vs. </a:t>
            </a:r>
            <a:r>
              <a:rPr lang="it-IT" altLang="it-IT" sz="4000" b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it-IT" sz="4000" b="1" dirty="0" err="1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terazione</a:t>
            </a:r>
            <a:endParaRPr lang="it-IT" altLang="it-IT" sz="4000" b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628775"/>
            <a:ext cx="67691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6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069FA2-C949-A842-A043-9178A93524E9}" type="slidenum">
              <a:rPr lang="it-IT" altLang="it-IT"/>
              <a:pPr/>
              <a:t>5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279073" y="96512"/>
            <a:ext cx="8686800" cy="1143000"/>
          </a:xfrm>
        </p:spPr>
        <p:txBody>
          <a:bodyPr/>
          <a:lstStyle/>
          <a:p>
            <a:r>
              <a:rPr lang="it-IT" altLang="it-IT" sz="4000" dirty="0" smtClean="0">
                <a:solidFill>
                  <a:srgbClr val="0070C0"/>
                </a:solidFill>
              </a:rPr>
              <a:t>Record di </a:t>
            </a:r>
            <a:r>
              <a:rPr lang="it-IT" altLang="it-IT" sz="4000" dirty="0">
                <a:solidFill>
                  <a:srgbClr val="0070C0"/>
                </a:solidFill>
              </a:rPr>
              <a:t>attivazione</a:t>
            </a: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06" y="1350818"/>
            <a:ext cx="5686931" cy="4525963"/>
          </a:xfrm>
        </p:spPr>
      </p:pic>
    </p:spTree>
    <p:extLst>
      <p:ext uri="{BB962C8B-B14F-4D97-AF65-F5344CB8AC3E}">
        <p14:creationId xmlns:p14="http://schemas.microsoft.com/office/powerpoint/2010/main" val="170304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egnaposto data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4B2C361-4C30-3D49-856A-9A717C24F5F1}" type="datetime1">
              <a:rPr lang="en-US" altLang="it-IT"/>
              <a:pPr/>
              <a:t>4/20/2017</a:t>
            </a:fld>
            <a:endParaRPr lang="it-IT" altLang="it-IT"/>
          </a:p>
        </p:txBody>
      </p:sp>
      <p:sp>
        <p:nvSpPr>
          <p:cNvPr id="70659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C2EB4A-F9B0-A54C-9A68-5B7D30E8DCDD}" type="slidenum">
              <a:rPr lang="it-IT" altLang="it-IT"/>
              <a:pPr/>
              <a:t>50</a:t>
            </a:fld>
            <a:endParaRPr lang="it-IT" altLang="it-IT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b="1" dirty="0" err="1">
                <a:solidFill>
                  <a:srgbClr val="0070C0"/>
                </a:solidFill>
                <a:ea typeface="MS PGothic" charset="-128"/>
              </a:rPr>
              <a:t>Ricorsione</a:t>
            </a:r>
            <a:r>
              <a:rPr lang="en-US" altLang="it-IT" b="1" dirty="0">
                <a:solidFill>
                  <a:srgbClr val="0070C0"/>
                </a:solidFill>
                <a:ea typeface="MS PGothic" charset="-128"/>
              </a:rPr>
              <a:t> vs. </a:t>
            </a:r>
            <a:r>
              <a:rPr lang="it-IT" altLang="it-IT" b="1" dirty="0">
                <a:solidFill>
                  <a:srgbClr val="0070C0"/>
                </a:solidFill>
                <a:ea typeface="MS PGothic" charset="-128"/>
              </a:rPr>
              <a:t>I</a:t>
            </a:r>
            <a:r>
              <a:rPr lang="en-US" altLang="it-IT" b="1" dirty="0" err="1">
                <a:solidFill>
                  <a:srgbClr val="0070C0"/>
                </a:solidFill>
                <a:ea typeface="MS PGothic" charset="-128"/>
              </a:rPr>
              <a:t>terazione</a:t>
            </a:r>
            <a:endParaRPr lang="it-IT" altLang="it-IT" b="1" dirty="0">
              <a:solidFill>
                <a:srgbClr val="0070C0"/>
              </a:solidFill>
              <a:ea typeface="MS PGothic" charset="-128"/>
            </a:endParaRPr>
          </a:p>
        </p:txBody>
      </p:sp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00213"/>
            <a:ext cx="6769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36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069FA2-C949-A842-A043-9178A93524E9}" type="slidenum">
              <a:rPr lang="it-IT" altLang="it-IT"/>
              <a:pPr/>
              <a:t>51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>
                <a:solidFill>
                  <a:srgbClr val="0070C0"/>
                </a:solidFill>
              </a:rPr>
              <a:t>Esercizio </a:t>
            </a:r>
          </a:p>
        </p:txBody>
      </p:sp>
      <p:sp>
        <p:nvSpPr>
          <p:cNvPr id="1126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303316"/>
            <a:ext cx="8229600" cy="4525963"/>
          </a:xfrm>
        </p:spPr>
        <p:txBody>
          <a:bodyPr/>
          <a:lstStyle/>
          <a:p>
            <a:r>
              <a:rPr lang="it-IT" sz="2400" b="1" dirty="0"/>
              <a:t>Scrivere una funzione ricorsiva </a:t>
            </a:r>
            <a:r>
              <a:rPr lang="it-IT" sz="2400" b="1" dirty="0" err="1">
                <a:solidFill>
                  <a:srgbClr val="FF0000"/>
                </a:solidFill>
              </a:rPr>
              <a:t>print_rev</a:t>
            </a:r>
            <a:r>
              <a:rPr lang="it-IT" sz="2400" b="1" dirty="0"/>
              <a:t> che, data una sequenza di caratteri (terminata dal carattere </a:t>
            </a:r>
            <a:r>
              <a:rPr lang="it-IT" sz="2400" b="1" dirty="0" smtClean="0"/>
              <a:t>'.') stampi </a:t>
            </a:r>
            <a:r>
              <a:rPr lang="it-IT" sz="2400" b="1" dirty="0"/>
              <a:t>i caratteri della sequenza in ordine inverso. La funzione non deve utilizzare stringhe. </a:t>
            </a:r>
            <a:endParaRPr lang="it-IT" sz="2400" dirty="0"/>
          </a:p>
          <a:p>
            <a:r>
              <a:rPr lang="it-IT" sz="2400" b="1" dirty="0"/>
              <a:t>Ad esempio: </a:t>
            </a:r>
            <a:endParaRPr lang="it-IT" sz="2400" dirty="0"/>
          </a:p>
          <a:p>
            <a:pPr marL="0" indent="363538">
              <a:buNone/>
            </a:pPr>
            <a:r>
              <a:rPr lang="it-IT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it-IT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94" y="4005613"/>
            <a:ext cx="7238612" cy="127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069FA2-C949-A842-A043-9178A93524E9}" type="slidenum">
              <a:rPr lang="it-IT" altLang="it-IT"/>
              <a:pPr/>
              <a:t>52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>
                <a:solidFill>
                  <a:srgbClr val="0070C0"/>
                </a:solidFill>
              </a:rPr>
              <a:t>Soluzione</a:t>
            </a:r>
            <a:endParaRPr lang="it-IT" altLang="it-IT" dirty="0">
              <a:solidFill>
                <a:srgbClr val="0070C0"/>
              </a:solidFill>
            </a:endParaRPr>
          </a:p>
        </p:txBody>
      </p:sp>
      <p:sp>
        <p:nvSpPr>
          <p:cNvPr id="1126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199" y="1303316"/>
            <a:ext cx="8556171" cy="4525963"/>
          </a:xfrm>
        </p:spPr>
        <p:txBody>
          <a:bodyPr/>
          <a:lstStyle/>
          <a:p>
            <a:r>
              <a:rPr lang="it-IT" sz="2400" b="1" dirty="0">
                <a:solidFill>
                  <a:srgbClr val="FF0000"/>
                </a:solidFill>
              </a:rPr>
              <a:t>Osservazione</a:t>
            </a:r>
            <a:r>
              <a:rPr lang="it-IT" sz="2400" dirty="0"/>
              <a:t>: l'estrazione (pop) dei record di attivazione dallo </a:t>
            </a:r>
            <a:r>
              <a:rPr lang="it-IT" sz="2400" dirty="0" err="1"/>
              <a:t>stack</a:t>
            </a:r>
            <a:r>
              <a:rPr lang="it-IT" sz="2400" dirty="0"/>
              <a:t> avviene sempre in ordine inverso rispetto all'ordine di inserimento (</a:t>
            </a:r>
            <a:r>
              <a:rPr lang="it-IT" sz="2400" dirty="0" err="1"/>
              <a:t>push</a:t>
            </a:r>
            <a:r>
              <a:rPr lang="it-IT" sz="2400" dirty="0"/>
              <a:t>). </a:t>
            </a:r>
          </a:p>
          <a:p>
            <a:r>
              <a:rPr lang="it-IT" sz="2400" dirty="0">
                <a:latin typeface="Wingdings" charset="2"/>
              </a:rPr>
              <a:t> </a:t>
            </a:r>
            <a:r>
              <a:rPr lang="it-IT" sz="2400" dirty="0"/>
              <a:t>associamo ogni carattere letto a una nuova chiamata ricorsiva della funzione </a:t>
            </a:r>
            <a:endParaRPr lang="it-IT" sz="2400" dirty="0" smtClean="0"/>
          </a:p>
          <a:p>
            <a:r>
              <a:rPr lang="it-IT" sz="2400" b="1" dirty="0"/>
              <a:t>Soluzione:</a:t>
            </a:r>
            <a:br>
              <a:rPr lang="it-IT" sz="2400" b="1" dirty="0"/>
            </a:br>
            <a:r>
              <a:rPr lang="it-IT" sz="2000" b="1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20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print_rev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it-IT" sz="2000" b="1" dirty="0" err="1"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 car</a:t>
            </a:r>
            <a:r>
              <a:rPr lang="it-IT" sz="2000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it-IT" sz="2000" b="1" dirty="0" smtClean="0">
                <a:latin typeface="Courier New" charset="0"/>
                <a:ea typeface="Courier New" charset="0"/>
                <a:cs typeface="Courier New" charset="0"/>
              </a:rPr>
              <a:t>{ </a:t>
            </a:r>
            <a:r>
              <a:rPr lang="it-IT" sz="2000" b="1" dirty="0" err="1"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2000" b="1" dirty="0" smtClean="0">
                <a:latin typeface="Courier New" charset="0"/>
                <a:ea typeface="Courier New" charset="0"/>
                <a:cs typeface="Courier New" charset="0"/>
              </a:rPr>
              <a:t>c;</a:t>
            </a:r>
          </a:p>
          <a:p>
            <a:pPr marL="0" indent="0">
              <a:buNone/>
            </a:pP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	 </a:t>
            </a:r>
            <a:r>
              <a:rPr lang="it-IT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2000" b="1" dirty="0" err="1" smtClean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it-IT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(car != '.')</a:t>
            </a:r>
            <a:br>
              <a:rPr lang="it-IT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it-IT" sz="2000" b="1" dirty="0" smtClean="0">
                <a:latin typeface="Courier New" charset="0"/>
                <a:ea typeface="Courier New" charset="0"/>
                <a:cs typeface="Courier New" charset="0"/>
              </a:rPr>
              <a:t>     { </a:t>
            </a:r>
            <a:r>
              <a:rPr lang="it-IT" sz="2000" b="1" dirty="0" err="1">
                <a:latin typeface="Courier New" charset="0"/>
                <a:ea typeface="Courier New" charset="0"/>
                <a:cs typeface="Courier New" charset="0"/>
              </a:rPr>
              <a:t>scanf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("%c", &amp;c</a:t>
            </a:r>
            <a:r>
              <a:rPr lang="it-IT" sz="20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2000" b="1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it-IT" sz="20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print_rev</a:t>
            </a:r>
            <a:r>
              <a:rPr lang="it-IT" sz="2000" b="1" dirty="0" smtClean="0">
                <a:latin typeface="Courier New" charset="0"/>
                <a:ea typeface="Courier New" charset="0"/>
                <a:cs typeface="Courier New" charset="0"/>
              </a:rPr>
              <a:t>(c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); </a:t>
            </a:r>
            <a:endParaRPr lang="it-IT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2000" b="1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it-IT" sz="2000" b="1" dirty="0" err="1" smtClean="0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("%c", car); </a:t>
            </a:r>
            <a:endParaRPr lang="it-IT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2000" b="1" dirty="0" smtClean="0">
                <a:latin typeface="Courier New" charset="0"/>
                <a:ea typeface="Courier New" charset="0"/>
                <a:cs typeface="Courier New" charset="0"/>
              </a:rPr>
              <a:t>    } </a:t>
            </a:r>
          </a:p>
          <a:p>
            <a:pPr marL="0" indent="0">
              <a:buNone/>
            </a:pP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2000" b="1" dirty="0" smtClean="0">
                <a:latin typeface="Courier New" charset="0"/>
                <a:ea typeface="Courier New" charset="0"/>
                <a:cs typeface="Courier New" charset="0"/>
              </a:rPr>
              <a:t>    else </a:t>
            </a:r>
            <a:r>
              <a:rPr lang="it-IT" sz="20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it-IT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it-IT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2000" b="1" dirty="0" smtClean="0">
                <a:latin typeface="Courier New" charset="0"/>
                <a:ea typeface="Courier New" charset="0"/>
                <a:cs typeface="Courier New" charset="0"/>
              </a:rPr>
              <a:t>  } </a:t>
            </a:r>
            <a:endParaRPr lang="it-IT" sz="20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it-IT" sz="2400" dirty="0"/>
          </a:p>
          <a:p>
            <a:pPr marL="0" indent="363538">
              <a:buNone/>
            </a:pPr>
            <a:r>
              <a:rPr lang="it-IT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it-IT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5735782" y="4109581"/>
            <a:ext cx="3277588" cy="2246769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ogni record di attivazione nello </a:t>
            </a:r>
            <a:r>
              <a:rPr lang="it-IT" sz="2000" dirty="0" err="1"/>
              <a:t>stack</a:t>
            </a:r>
            <a:r>
              <a:rPr lang="it-IT" sz="2000" dirty="0"/>
              <a:t> memorizza un singolo carattere letto (</a:t>
            </a:r>
            <a:r>
              <a:rPr lang="it-IT" sz="2000" i="1" dirty="0" err="1"/>
              <a:t>push</a:t>
            </a:r>
            <a:r>
              <a:rPr lang="it-IT" sz="2000" dirty="0"/>
              <a:t>); in fase di </a:t>
            </a:r>
            <a:r>
              <a:rPr lang="it-IT" sz="2000" i="1" dirty="0"/>
              <a:t>pop, </a:t>
            </a:r>
            <a:r>
              <a:rPr lang="it-IT" sz="2000" dirty="0"/>
              <a:t>i caratteri vengono stampati nella sequenza inversa </a:t>
            </a:r>
          </a:p>
          <a:p>
            <a:endParaRPr lang="it-IT" sz="2000" dirty="0"/>
          </a:p>
        </p:txBody>
      </p:sp>
      <p:cxnSp>
        <p:nvCxnSpPr>
          <p:cNvPr id="5" name="Connettore 2 4"/>
          <p:cNvCxnSpPr>
            <a:stCxn id="2" idx="1"/>
          </p:cNvCxnSpPr>
          <p:nvPr/>
        </p:nvCxnSpPr>
        <p:spPr>
          <a:xfrm flipH="1">
            <a:off x="4476997" y="5232966"/>
            <a:ext cx="1258785" cy="27718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87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069FA2-C949-A842-A043-9178A93524E9}" type="slidenum">
              <a:rPr lang="it-IT" altLang="it-IT"/>
              <a:pPr/>
              <a:t>53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12250"/>
            <a:ext cx="8229600" cy="1143000"/>
          </a:xfrm>
        </p:spPr>
        <p:txBody>
          <a:bodyPr/>
          <a:lstStyle/>
          <a:p>
            <a:r>
              <a:rPr lang="it-IT" altLang="it-IT" smtClean="0">
                <a:solidFill>
                  <a:srgbClr val="0070C0"/>
                </a:solidFill>
              </a:rPr>
              <a:t>Soluzione</a:t>
            </a:r>
            <a:endParaRPr lang="it-IT" altLang="it-IT" dirty="0">
              <a:solidFill>
                <a:srgbClr val="0070C0"/>
              </a:solidFill>
            </a:endParaRPr>
          </a:p>
        </p:txBody>
      </p:sp>
      <p:sp>
        <p:nvSpPr>
          <p:cNvPr id="1126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650172"/>
            <a:ext cx="8556171" cy="4525963"/>
          </a:xfrm>
        </p:spPr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it-IT" sz="1600" b="1" dirty="0" err="1">
                <a:latin typeface="Courier New" charset="0"/>
                <a:ea typeface="Courier New" charset="0"/>
                <a:cs typeface="Courier New" charset="0"/>
              </a:rPr>
              <a:t>stdio.h</a:t>
            </a: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endParaRPr lang="it-IT" sz="16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it-IT" sz="1600" b="1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include &lt;</a:t>
            </a:r>
            <a:r>
              <a:rPr lang="it-IT" sz="1600" b="1" dirty="0" err="1">
                <a:latin typeface="Courier New" charset="0"/>
                <a:ea typeface="Courier New" charset="0"/>
                <a:cs typeface="Courier New" charset="0"/>
              </a:rPr>
              <a:t>string.h</a:t>
            </a:r>
            <a:r>
              <a:rPr lang="it-IT" sz="1600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</a:pPr>
            <a:r>
              <a:rPr lang="it-IT" sz="1600" b="1" dirty="0" err="1" smtClean="0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it-IT" sz="16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1600" b="1" dirty="0" err="1">
                <a:latin typeface="Courier New" charset="0"/>
                <a:ea typeface="Courier New" charset="0"/>
                <a:cs typeface="Courier New" charset="0"/>
              </a:rPr>
              <a:t>print_rev</a:t>
            </a: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it-IT" sz="1600" b="1" dirty="0" err="1"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 car); </a:t>
            </a:r>
            <a:endParaRPr lang="it-IT" sz="16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it-IT" sz="1600" b="1" dirty="0" err="1" smtClean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it-IT" sz="1600" b="1" dirty="0" smtClean="0">
                <a:latin typeface="Courier New" charset="0"/>
                <a:ea typeface="Courier New" charset="0"/>
                <a:cs typeface="Courier New" charset="0"/>
              </a:rPr>
              <a:t>(){</a:t>
            </a:r>
          </a:p>
          <a:p>
            <a:pPr marL="0" indent="0">
              <a:buNone/>
            </a:pPr>
            <a:r>
              <a:rPr lang="it-IT" sz="16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it-IT" sz="1600" b="1" dirty="0" err="1" smtClean="0"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it-IT" sz="16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k</a:t>
            </a:r>
            <a:r>
              <a:rPr lang="it-IT" sz="16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it-IT" sz="1600" b="1" dirty="0" err="1" smtClean="0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("\</a:t>
            </a:r>
            <a:r>
              <a:rPr lang="it-IT" sz="1600" b="1" dirty="0" err="1">
                <a:latin typeface="Courier New" charset="0"/>
                <a:ea typeface="Courier New" charset="0"/>
                <a:cs typeface="Courier New" charset="0"/>
              </a:rPr>
              <a:t>nIntrodurre</a:t>
            </a: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 una sequenza terminata da .:\t</a:t>
            </a:r>
            <a:r>
              <a:rPr lang="it-IT" sz="1600" b="1" dirty="0" smtClean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pPr marL="0" indent="0">
              <a:buNone/>
            </a:pPr>
            <a:r>
              <a:rPr lang="it-IT" sz="16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it-IT" sz="1600" b="1" dirty="0" err="1" smtClean="0">
                <a:latin typeface="Courier New" charset="0"/>
                <a:ea typeface="Courier New" charset="0"/>
                <a:cs typeface="Courier New" charset="0"/>
              </a:rPr>
              <a:t>scanf</a:t>
            </a: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("%c", &amp;k</a:t>
            </a:r>
            <a:r>
              <a:rPr lang="it-IT" sz="16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it-IT" sz="1600" b="1" dirty="0" err="1" smtClean="0">
                <a:latin typeface="Courier New" charset="0"/>
                <a:ea typeface="Courier New" charset="0"/>
                <a:cs typeface="Courier New" charset="0"/>
              </a:rPr>
              <a:t>print_rev</a:t>
            </a:r>
            <a:r>
              <a:rPr lang="it-IT" sz="1600" b="1" dirty="0" smtClean="0">
                <a:latin typeface="Courier New" charset="0"/>
                <a:ea typeface="Courier New" charset="0"/>
                <a:cs typeface="Courier New" charset="0"/>
              </a:rPr>
              <a:t>(k</a:t>
            </a:r>
            <a:r>
              <a:rPr lang="it-IT" sz="16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it-IT" sz="1600" b="1" dirty="0" err="1" smtClean="0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("\</a:t>
            </a:r>
            <a:r>
              <a:rPr lang="it-IT" sz="16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*** FINE ***\</a:t>
            </a:r>
            <a:r>
              <a:rPr lang="it-IT" sz="16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it-IT" sz="1600" b="1" dirty="0" smtClean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pPr marL="0" indent="0">
              <a:buNone/>
            </a:pPr>
            <a:r>
              <a:rPr lang="it-IT" sz="16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 err="1" smtClean="0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it-IT" sz="16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print_rev</a:t>
            </a: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it-IT" sz="1600" b="1" dirty="0" err="1"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 car) </a:t>
            </a:r>
            <a:r>
              <a:rPr lang="it-IT" sz="16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indent="0">
              <a:buNone/>
            </a:pPr>
            <a:r>
              <a:rPr lang="it-IT" sz="16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it-IT" sz="1600" b="1" dirty="0" err="1"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 c</a:t>
            </a:r>
            <a:r>
              <a:rPr lang="it-IT" sz="16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it-IT" sz="1600" b="1" dirty="0" err="1" smtClean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it-IT" sz="16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(car != '.')	</a:t>
            </a:r>
            <a:r>
              <a:rPr lang="it-IT" sz="16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indent="0">
              <a:buNone/>
            </a:pPr>
            <a:r>
              <a:rPr lang="it-IT" sz="16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it-IT" sz="1600" b="1" dirty="0" err="1">
                <a:latin typeface="Courier New" charset="0"/>
                <a:ea typeface="Courier New" charset="0"/>
                <a:cs typeface="Courier New" charset="0"/>
              </a:rPr>
              <a:t>scanf</a:t>
            </a: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("%c", &amp;c</a:t>
            </a:r>
            <a:r>
              <a:rPr lang="it-IT" sz="16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it-IT" sz="1600" b="1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("lettera %c\</a:t>
            </a:r>
            <a:r>
              <a:rPr lang="it-IT" sz="16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",c</a:t>
            </a:r>
            <a:r>
              <a:rPr lang="it-IT" sz="16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 		</a:t>
            </a:r>
            <a:r>
              <a:rPr lang="it-IT" sz="16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print_rev</a:t>
            </a: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(c</a:t>
            </a:r>
            <a:r>
              <a:rPr lang="it-IT" sz="16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 		</a:t>
            </a:r>
            <a:r>
              <a:rPr lang="it-IT" sz="1600" b="1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("%c", car</a:t>
            </a:r>
            <a:r>
              <a:rPr lang="it-IT" sz="16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 	</a:t>
            </a:r>
            <a:r>
              <a:rPr lang="it-IT" sz="16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>
                <a:latin typeface="Courier New" charset="0"/>
                <a:ea typeface="Courier New" charset="0"/>
                <a:cs typeface="Courier New" charset="0"/>
              </a:rPr>
              <a:t> 	else </a:t>
            </a:r>
            <a:r>
              <a:rPr lang="it-IT" sz="16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it-IT" sz="16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it-IT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069FA2-C949-A842-A043-9178A93524E9}" type="slidenum">
              <a:rPr lang="it-IT" altLang="it-IT"/>
              <a:pPr/>
              <a:t>54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12250"/>
            <a:ext cx="8229600" cy="1143000"/>
          </a:xfrm>
        </p:spPr>
        <p:txBody>
          <a:bodyPr/>
          <a:lstStyle/>
          <a:p>
            <a:r>
              <a:rPr lang="it-IT" altLang="it-IT" dirty="0" err="1" smtClean="0">
                <a:solidFill>
                  <a:srgbClr val="0070C0"/>
                </a:solidFill>
              </a:rPr>
              <a:t>Stack</a:t>
            </a:r>
            <a:endParaRPr lang="it-IT" altLang="it-IT" dirty="0">
              <a:solidFill>
                <a:srgbClr val="0070C0"/>
              </a:solidFill>
            </a:endParaRP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30750"/>
            <a:ext cx="7859303" cy="4913365"/>
          </a:xfrm>
        </p:spPr>
      </p:pic>
    </p:spTree>
    <p:extLst>
      <p:ext uri="{BB962C8B-B14F-4D97-AF65-F5344CB8AC3E}">
        <p14:creationId xmlns:p14="http://schemas.microsoft.com/office/powerpoint/2010/main" val="2549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069FA2-C949-A842-A043-9178A93524E9}" type="slidenum">
              <a:rPr lang="it-IT" altLang="it-IT"/>
              <a:pPr/>
              <a:t>55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12250"/>
            <a:ext cx="8229600" cy="1143000"/>
          </a:xfrm>
        </p:spPr>
        <p:txBody>
          <a:bodyPr/>
          <a:lstStyle/>
          <a:p>
            <a:r>
              <a:rPr lang="it-IT" altLang="it-IT" dirty="0" err="1" smtClean="0">
                <a:solidFill>
                  <a:srgbClr val="0070C0"/>
                </a:solidFill>
              </a:rPr>
              <a:t>Stack</a:t>
            </a:r>
            <a:endParaRPr lang="it-IT" altLang="it-IT" dirty="0">
              <a:solidFill>
                <a:srgbClr val="0070C0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9" y="930750"/>
            <a:ext cx="8278167" cy="5195413"/>
          </a:xfrm>
        </p:spPr>
      </p:pic>
    </p:spTree>
    <p:extLst>
      <p:ext uri="{BB962C8B-B14F-4D97-AF65-F5344CB8AC3E}">
        <p14:creationId xmlns:p14="http://schemas.microsoft.com/office/powerpoint/2010/main" val="13205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069FA2-C949-A842-A043-9178A93524E9}" type="slidenum">
              <a:rPr lang="it-IT" altLang="it-IT"/>
              <a:pPr/>
              <a:t>56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12250"/>
            <a:ext cx="8229600" cy="1143000"/>
          </a:xfrm>
        </p:spPr>
        <p:txBody>
          <a:bodyPr/>
          <a:lstStyle/>
          <a:p>
            <a:r>
              <a:rPr lang="it-IT" altLang="it-IT" dirty="0" err="1" smtClean="0">
                <a:solidFill>
                  <a:srgbClr val="0070C0"/>
                </a:solidFill>
              </a:rPr>
              <a:t>Stack</a:t>
            </a:r>
            <a:endParaRPr lang="it-IT" altLang="it-IT" dirty="0">
              <a:solidFill>
                <a:srgbClr val="0070C0"/>
              </a:solidFill>
            </a:endParaRP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09" y="930750"/>
            <a:ext cx="8008977" cy="5054414"/>
          </a:xfrm>
        </p:spPr>
      </p:pic>
    </p:spTree>
    <p:extLst>
      <p:ext uri="{BB962C8B-B14F-4D97-AF65-F5344CB8AC3E}">
        <p14:creationId xmlns:p14="http://schemas.microsoft.com/office/powerpoint/2010/main" val="16502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069FA2-C949-A842-A043-9178A93524E9}" type="slidenum">
              <a:rPr lang="it-IT" altLang="it-IT"/>
              <a:pPr/>
              <a:t>57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12250"/>
            <a:ext cx="8229600" cy="1143000"/>
          </a:xfrm>
        </p:spPr>
        <p:txBody>
          <a:bodyPr/>
          <a:lstStyle/>
          <a:p>
            <a:r>
              <a:rPr lang="it-IT" altLang="it-IT" dirty="0" err="1" smtClean="0">
                <a:solidFill>
                  <a:srgbClr val="0070C0"/>
                </a:solidFill>
              </a:rPr>
              <a:t>Stack</a:t>
            </a:r>
            <a:endParaRPr lang="it-IT" altLang="it-IT" dirty="0">
              <a:solidFill>
                <a:srgbClr val="0070C0"/>
              </a:solidFill>
            </a:endParaRP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77" y="930750"/>
            <a:ext cx="8128656" cy="5195413"/>
          </a:xfrm>
        </p:spPr>
      </p:pic>
    </p:spTree>
    <p:extLst>
      <p:ext uri="{BB962C8B-B14F-4D97-AF65-F5344CB8AC3E}">
        <p14:creationId xmlns:p14="http://schemas.microsoft.com/office/powerpoint/2010/main" val="58903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069FA2-C949-A842-A043-9178A93524E9}" type="slidenum">
              <a:rPr lang="it-IT" altLang="it-IT"/>
              <a:pPr/>
              <a:t>58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12250"/>
            <a:ext cx="8229600" cy="1143000"/>
          </a:xfrm>
        </p:spPr>
        <p:txBody>
          <a:bodyPr/>
          <a:lstStyle/>
          <a:p>
            <a:r>
              <a:rPr lang="it-IT" altLang="it-IT" dirty="0" err="1" smtClean="0">
                <a:solidFill>
                  <a:srgbClr val="0070C0"/>
                </a:solidFill>
              </a:rPr>
              <a:t>Stack</a:t>
            </a:r>
            <a:endParaRPr lang="it-IT" altLang="it-IT" dirty="0">
              <a:solidFill>
                <a:srgbClr val="0070C0"/>
              </a:solidFill>
            </a:endParaRP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5" y="930750"/>
            <a:ext cx="8203925" cy="5244419"/>
          </a:xfrm>
        </p:spPr>
      </p:pic>
    </p:spTree>
    <p:extLst>
      <p:ext uri="{BB962C8B-B14F-4D97-AF65-F5344CB8AC3E}">
        <p14:creationId xmlns:p14="http://schemas.microsoft.com/office/powerpoint/2010/main" val="79777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069FA2-C949-A842-A043-9178A93524E9}" type="slidenum">
              <a:rPr lang="it-IT" altLang="it-IT"/>
              <a:pPr/>
              <a:t>59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12250"/>
            <a:ext cx="8229600" cy="1143000"/>
          </a:xfrm>
        </p:spPr>
        <p:txBody>
          <a:bodyPr/>
          <a:lstStyle/>
          <a:p>
            <a:r>
              <a:rPr lang="it-IT" altLang="it-IT" dirty="0" err="1" smtClean="0">
                <a:solidFill>
                  <a:srgbClr val="0070C0"/>
                </a:solidFill>
              </a:rPr>
              <a:t>Stack</a:t>
            </a:r>
            <a:endParaRPr lang="it-IT" altLang="it-IT" dirty="0">
              <a:solidFill>
                <a:srgbClr val="0070C0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9" y="1222771"/>
            <a:ext cx="7525839" cy="4784640"/>
          </a:xfrm>
        </p:spPr>
      </p:pic>
    </p:spTree>
    <p:extLst>
      <p:ext uri="{BB962C8B-B14F-4D97-AF65-F5344CB8AC3E}">
        <p14:creationId xmlns:p14="http://schemas.microsoft.com/office/powerpoint/2010/main" val="209718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069FA2-C949-A842-A043-9178A93524E9}" type="slidenum">
              <a:rPr lang="it-IT" altLang="it-IT"/>
              <a:pPr/>
              <a:t>6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279073" y="96512"/>
            <a:ext cx="8686800" cy="1143000"/>
          </a:xfrm>
        </p:spPr>
        <p:txBody>
          <a:bodyPr/>
          <a:lstStyle/>
          <a:p>
            <a:r>
              <a:rPr lang="it-IT" altLang="it-IT" sz="4000" dirty="0" smtClean="0">
                <a:solidFill>
                  <a:srgbClr val="0070C0"/>
                </a:solidFill>
              </a:rPr>
              <a:t>Record di </a:t>
            </a:r>
            <a:r>
              <a:rPr lang="it-IT" altLang="it-IT" sz="4000" dirty="0">
                <a:solidFill>
                  <a:srgbClr val="0070C0"/>
                </a:solidFill>
              </a:rPr>
              <a:t>attivazione</a:t>
            </a:r>
          </a:p>
        </p:txBody>
      </p:sp>
      <p:sp>
        <p:nvSpPr>
          <p:cNvPr id="1126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29393" y="1092531"/>
            <a:ext cx="8146471" cy="4975760"/>
          </a:xfrm>
        </p:spPr>
        <p:txBody>
          <a:bodyPr/>
          <a:lstStyle/>
          <a:p>
            <a:r>
              <a:rPr lang="it-IT" sz="2800" dirty="0"/>
              <a:t>Il record di attivazione associato a una chiamata di una funzione </a:t>
            </a:r>
            <a:r>
              <a:rPr lang="it-IT" sz="2800" dirty="0" err="1" smtClean="0"/>
              <a:t>f</a:t>
            </a:r>
            <a:r>
              <a:rPr lang="it-IT" sz="2800" dirty="0" smtClean="0"/>
              <a:t>: </a:t>
            </a:r>
          </a:p>
          <a:p>
            <a:pPr lvl="1"/>
            <a:r>
              <a:rPr lang="it-IT" sz="2400" dirty="0" smtClean="0"/>
              <a:t>creato </a:t>
            </a:r>
            <a:r>
              <a:rPr lang="it-IT" sz="2400" dirty="0"/>
              <a:t>al momento della invocazione di </a:t>
            </a:r>
            <a:r>
              <a:rPr lang="it-IT" sz="2400" dirty="0" err="1"/>
              <a:t>f</a:t>
            </a:r>
            <a:r>
              <a:rPr lang="it-IT" sz="2400" dirty="0"/>
              <a:t> </a:t>
            </a:r>
            <a:endParaRPr lang="it-IT" sz="2400" dirty="0" smtClean="0"/>
          </a:p>
          <a:p>
            <a:pPr lvl="1"/>
            <a:r>
              <a:rPr lang="it-IT" sz="2400" dirty="0" smtClean="0"/>
              <a:t>permane </a:t>
            </a:r>
            <a:r>
              <a:rPr lang="it-IT" sz="2400" dirty="0"/>
              <a:t>per tutto il tempo in cui la funzione </a:t>
            </a:r>
            <a:r>
              <a:rPr lang="it-IT" sz="2400" dirty="0" err="1"/>
              <a:t>f</a:t>
            </a:r>
            <a:r>
              <a:rPr lang="it-IT" sz="2400" dirty="0"/>
              <a:t> è in </a:t>
            </a:r>
            <a:r>
              <a:rPr lang="it-IT" sz="2400" dirty="0" smtClean="0"/>
              <a:t>esecuzione</a:t>
            </a:r>
          </a:p>
          <a:p>
            <a:pPr lvl="1"/>
            <a:r>
              <a:rPr lang="it-IT" sz="2400" dirty="0"/>
              <a:t>è</a:t>
            </a:r>
            <a:r>
              <a:rPr lang="it-IT" sz="2400" dirty="0" smtClean="0"/>
              <a:t> </a:t>
            </a:r>
            <a:r>
              <a:rPr lang="it-IT" sz="2400" dirty="0"/>
              <a:t>distrutto (deallocato) al termine dell’esecuzione della funzione stessa. </a:t>
            </a:r>
            <a:endParaRPr lang="it-IT" dirty="0"/>
          </a:p>
          <a:p>
            <a:r>
              <a:rPr lang="it-IT" sz="2800" dirty="0"/>
              <a:t>Ad ogni chiamata di funzione viene creato un nuovo record, specifico per quella chiamata di quella funzione </a:t>
            </a:r>
          </a:p>
          <a:p>
            <a:r>
              <a:rPr lang="it-IT" sz="2800" dirty="0"/>
              <a:t>La dimensione del record di </a:t>
            </a:r>
            <a:r>
              <a:rPr lang="it-IT" sz="2800" dirty="0" smtClean="0"/>
              <a:t>attivazione</a:t>
            </a:r>
          </a:p>
          <a:p>
            <a:pPr lvl="1"/>
            <a:r>
              <a:rPr lang="it-IT" sz="2400" dirty="0"/>
              <a:t>varia da una funzione all’altra</a:t>
            </a:r>
          </a:p>
          <a:p>
            <a:pPr lvl="1"/>
            <a:r>
              <a:rPr lang="it-IT" sz="2400" dirty="0"/>
              <a:t>per una data funzione, è fissa e calcolabile a priori </a:t>
            </a:r>
          </a:p>
        </p:txBody>
      </p:sp>
    </p:spTree>
    <p:extLst>
      <p:ext uri="{BB962C8B-B14F-4D97-AF65-F5344CB8AC3E}">
        <p14:creationId xmlns:p14="http://schemas.microsoft.com/office/powerpoint/2010/main" val="14344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069FA2-C949-A842-A043-9178A93524E9}" type="slidenum">
              <a:rPr lang="it-IT" altLang="it-IT"/>
              <a:pPr/>
              <a:t>60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12250"/>
            <a:ext cx="8229600" cy="1143000"/>
          </a:xfrm>
        </p:spPr>
        <p:txBody>
          <a:bodyPr/>
          <a:lstStyle/>
          <a:p>
            <a:r>
              <a:rPr lang="it-IT" altLang="it-IT" dirty="0" err="1" smtClean="0">
                <a:solidFill>
                  <a:srgbClr val="0070C0"/>
                </a:solidFill>
              </a:rPr>
              <a:t>Stack</a:t>
            </a:r>
            <a:endParaRPr lang="it-IT" altLang="it-IT" dirty="0">
              <a:solidFill>
                <a:srgbClr val="0070C0"/>
              </a:solidFill>
            </a:endParaRP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1" y="1064732"/>
            <a:ext cx="7733586" cy="5025805"/>
          </a:xfrm>
        </p:spPr>
      </p:pic>
    </p:spTree>
    <p:extLst>
      <p:ext uri="{BB962C8B-B14F-4D97-AF65-F5344CB8AC3E}">
        <p14:creationId xmlns:p14="http://schemas.microsoft.com/office/powerpoint/2010/main" val="100707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069FA2-C949-A842-A043-9178A93524E9}" type="slidenum">
              <a:rPr lang="it-IT" altLang="it-IT"/>
              <a:pPr/>
              <a:t>61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12250"/>
            <a:ext cx="8229600" cy="1143000"/>
          </a:xfrm>
        </p:spPr>
        <p:txBody>
          <a:bodyPr/>
          <a:lstStyle/>
          <a:p>
            <a:r>
              <a:rPr lang="it-IT" altLang="it-IT" dirty="0" err="1" smtClean="0">
                <a:solidFill>
                  <a:srgbClr val="0070C0"/>
                </a:solidFill>
              </a:rPr>
              <a:t>Stack</a:t>
            </a:r>
            <a:endParaRPr lang="it-IT" altLang="it-IT" dirty="0">
              <a:solidFill>
                <a:srgbClr val="0070C0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30750"/>
            <a:ext cx="7580710" cy="4949639"/>
          </a:xfrm>
        </p:spPr>
      </p:pic>
    </p:spTree>
    <p:extLst>
      <p:ext uri="{BB962C8B-B14F-4D97-AF65-F5344CB8AC3E}">
        <p14:creationId xmlns:p14="http://schemas.microsoft.com/office/powerpoint/2010/main" val="40324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069FA2-C949-A842-A043-9178A93524E9}" type="slidenum">
              <a:rPr lang="it-IT" altLang="it-IT"/>
              <a:pPr/>
              <a:t>62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12250"/>
            <a:ext cx="8229600" cy="1143000"/>
          </a:xfrm>
        </p:spPr>
        <p:txBody>
          <a:bodyPr/>
          <a:lstStyle/>
          <a:p>
            <a:r>
              <a:rPr lang="it-IT" altLang="it-IT" dirty="0" err="1" smtClean="0">
                <a:solidFill>
                  <a:srgbClr val="0070C0"/>
                </a:solidFill>
              </a:rPr>
              <a:t>Stack</a:t>
            </a:r>
            <a:endParaRPr lang="it-IT" altLang="it-IT" dirty="0">
              <a:solidFill>
                <a:srgbClr val="0070C0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38" y="930750"/>
            <a:ext cx="8010923" cy="5195413"/>
          </a:xfrm>
        </p:spPr>
      </p:pic>
    </p:spTree>
    <p:extLst>
      <p:ext uri="{BB962C8B-B14F-4D97-AF65-F5344CB8AC3E}">
        <p14:creationId xmlns:p14="http://schemas.microsoft.com/office/powerpoint/2010/main" val="18476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069FA2-C949-A842-A043-9178A93524E9}" type="slidenum">
              <a:rPr lang="it-IT" altLang="it-IT"/>
              <a:pPr/>
              <a:t>63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12250"/>
            <a:ext cx="8229600" cy="1143000"/>
          </a:xfrm>
        </p:spPr>
        <p:txBody>
          <a:bodyPr/>
          <a:lstStyle/>
          <a:p>
            <a:r>
              <a:rPr lang="it-IT" altLang="it-IT" dirty="0" err="1" smtClean="0">
                <a:solidFill>
                  <a:srgbClr val="0070C0"/>
                </a:solidFill>
              </a:rPr>
              <a:t>Stack</a:t>
            </a:r>
            <a:endParaRPr lang="it-IT" altLang="it-IT" dirty="0">
              <a:solidFill>
                <a:srgbClr val="0070C0"/>
              </a:solidFill>
            </a:endParaRP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8" y="930750"/>
            <a:ext cx="7680759" cy="4995037"/>
          </a:xfrm>
        </p:spPr>
      </p:pic>
    </p:spTree>
    <p:extLst>
      <p:ext uri="{BB962C8B-B14F-4D97-AF65-F5344CB8AC3E}">
        <p14:creationId xmlns:p14="http://schemas.microsoft.com/office/powerpoint/2010/main" val="58376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069FA2-C949-A842-A043-9178A93524E9}" type="slidenum">
              <a:rPr lang="it-IT" altLang="it-IT"/>
              <a:pPr/>
              <a:t>7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279073" y="96512"/>
            <a:ext cx="8686800" cy="1143000"/>
          </a:xfrm>
        </p:spPr>
        <p:txBody>
          <a:bodyPr/>
          <a:lstStyle/>
          <a:p>
            <a:r>
              <a:rPr lang="it-IT" altLang="it-IT" sz="4000" dirty="0" smtClean="0">
                <a:solidFill>
                  <a:srgbClr val="0070C0"/>
                </a:solidFill>
              </a:rPr>
              <a:t>Record di </a:t>
            </a:r>
            <a:r>
              <a:rPr lang="it-IT" altLang="it-IT" sz="4000" dirty="0">
                <a:solidFill>
                  <a:srgbClr val="0070C0"/>
                </a:solidFill>
              </a:rPr>
              <a:t>attivazione</a:t>
            </a:r>
          </a:p>
        </p:txBody>
      </p:sp>
      <p:sp>
        <p:nvSpPr>
          <p:cNvPr id="1126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56261" y="1104406"/>
            <a:ext cx="8597737" cy="4975760"/>
          </a:xfrm>
        </p:spPr>
        <p:txBody>
          <a:bodyPr/>
          <a:lstStyle/>
          <a:p>
            <a:r>
              <a:rPr lang="it-IT" dirty="0"/>
              <a:t>Funzioni che chiamano altre funzioni danno luogo a una sequenza di record di </a:t>
            </a:r>
            <a:r>
              <a:rPr lang="it-IT" dirty="0" smtClean="0"/>
              <a:t>attivazione</a:t>
            </a:r>
          </a:p>
          <a:p>
            <a:pPr lvl="1"/>
            <a:r>
              <a:rPr lang="it-IT" dirty="0" smtClean="0"/>
              <a:t>allocati </a:t>
            </a:r>
            <a:r>
              <a:rPr lang="it-IT" dirty="0"/>
              <a:t>secondo l’ordine delle </a:t>
            </a:r>
            <a:r>
              <a:rPr lang="it-IT" dirty="0" smtClean="0"/>
              <a:t>chiamate</a:t>
            </a:r>
          </a:p>
          <a:p>
            <a:pPr lvl="1"/>
            <a:r>
              <a:rPr lang="it-IT" dirty="0" smtClean="0"/>
              <a:t>deallocati </a:t>
            </a:r>
            <a:r>
              <a:rPr lang="it-IT" dirty="0"/>
              <a:t>in ordine inverso </a:t>
            </a:r>
            <a:endParaRPr lang="it-IT" sz="3200" dirty="0"/>
          </a:p>
          <a:p>
            <a:r>
              <a:rPr lang="it-IT" dirty="0"/>
              <a:t>La sequenza dei link dinamici costituisce la cosiddetta catena dinamica, che rappresenta la storia delle attivazioni (“chi ha chiamato chi”) </a:t>
            </a:r>
          </a:p>
        </p:txBody>
      </p:sp>
    </p:spTree>
    <p:extLst>
      <p:ext uri="{BB962C8B-B14F-4D97-AF65-F5344CB8AC3E}">
        <p14:creationId xmlns:p14="http://schemas.microsoft.com/office/powerpoint/2010/main" val="1548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069FA2-C949-A842-A043-9178A93524E9}" type="slidenum">
              <a:rPr lang="it-IT" altLang="it-IT"/>
              <a:pPr/>
              <a:t>8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279073" y="96512"/>
            <a:ext cx="8686800" cy="1143000"/>
          </a:xfrm>
        </p:spPr>
        <p:txBody>
          <a:bodyPr/>
          <a:lstStyle/>
          <a:p>
            <a:r>
              <a:rPr lang="it-IT" altLang="it-IT" sz="4000" dirty="0" err="1">
                <a:solidFill>
                  <a:srgbClr val="0070C0"/>
                </a:solidFill>
              </a:rPr>
              <a:t>Stack</a:t>
            </a:r>
            <a:r>
              <a:rPr lang="it-IT" altLang="it-IT" sz="4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126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56261" y="1104406"/>
            <a:ext cx="8597737" cy="4975760"/>
          </a:xfrm>
        </p:spPr>
        <p:txBody>
          <a:bodyPr/>
          <a:lstStyle/>
          <a:p>
            <a:r>
              <a:rPr lang="it-IT" sz="2800" dirty="0"/>
              <a:t>L’area di memoria in cui vengono allocati i record di attivazione viene gestita come una </a:t>
            </a:r>
            <a:r>
              <a:rPr lang="it-IT" sz="2800" b="1" dirty="0" smtClean="0"/>
              <a:t>pila</a:t>
            </a:r>
            <a:r>
              <a:rPr lang="it-IT" sz="2800" dirty="0" smtClean="0"/>
              <a:t>: </a:t>
            </a:r>
            <a:endParaRPr lang="it-IT" sz="2800" dirty="0"/>
          </a:p>
          <a:p>
            <a:pPr marL="0" indent="0" algn="ctr">
              <a:buNone/>
            </a:pPr>
            <a:r>
              <a:rPr lang="it-IT" sz="2800" b="1" dirty="0">
                <a:solidFill>
                  <a:srgbClr val="FF0000"/>
                </a:solidFill>
              </a:rPr>
              <a:t>STACK</a:t>
            </a:r>
            <a:r>
              <a:rPr lang="it-IT" sz="2800" b="1" dirty="0"/>
              <a:t> </a:t>
            </a:r>
            <a:endParaRPr lang="it-IT" sz="2800" dirty="0"/>
          </a:p>
          <a:p>
            <a:r>
              <a:rPr lang="it-IT" sz="2800" dirty="0"/>
              <a:t>E` una struttura dati gestita a tempo di esecuzione con politica LIFO (</a:t>
            </a:r>
            <a:r>
              <a:rPr lang="it-IT" sz="2800" b="1" dirty="0"/>
              <a:t>Last In, First Out </a:t>
            </a:r>
            <a:r>
              <a:rPr lang="it-IT" sz="2800" dirty="0"/>
              <a:t>- l’ultimo a entrare è il primo a uscire) nella quale ogni elemento </a:t>
            </a:r>
            <a:r>
              <a:rPr lang="it-IT" sz="2800" dirty="0" smtClean="0"/>
              <a:t>è </a:t>
            </a:r>
            <a:r>
              <a:rPr lang="it-IT" sz="2800" dirty="0"/>
              <a:t>un record di attivazione. </a:t>
            </a:r>
          </a:p>
          <a:p>
            <a:r>
              <a:rPr lang="it-IT" sz="2800" dirty="0" smtClean="0"/>
              <a:t>La </a:t>
            </a:r>
            <a:r>
              <a:rPr lang="it-IT" sz="2800" dirty="0"/>
              <a:t>gestione dello </a:t>
            </a:r>
            <a:r>
              <a:rPr lang="it-IT" sz="2800" dirty="0" err="1"/>
              <a:t>stack</a:t>
            </a:r>
            <a:r>
              <a:rPr lang="it-IT" sz="2800" dirty="0"/>
              <a:t> avviene mediante due operazioni: </a:t>
            </a:r>
          </a:p>
          <a:p>
            <a:pPr lvl="1"/>
            <a:r>
              <a:rPr lang="it-IT" sz="2400" b="1" dirty="0" err="1"/>
              <a:t>push</a:t>
            </a:r>
            <a:r>
              <a:rPr lang="it-IT" sz="2400" b="1" dirty="0"/>
              <a:t>: </a:t>
            </a:r>
            <a:r>
              <a:rPr lang="it-IT" sz="2400" dirty="0"/>
              <a:t>aggiunta di un elemento (in cima alla pila) </a:t>
            </a:r>
          </a:p>
          <a:p>
            <a:pPr lvl="1"/>
            <a:r>
              <a:rPr lang="it-IT" sz="2400" b="1" dirty="0"/>
              <a:t>pop: </a:t>
            </a:r>
            <a:r>
              <a:rPr lang="it-IT" sz="2400" dirty="0"/>
              <a:t>prelievo di un elemento (dalla cima della pila) </a:t>
            </a:r>
            <a:endParaRPr lang="it-IT" sz="2400" dirty="0">
              <a:effectLst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376" y="3930732"/>
            <a:ext cx="1315813" cy="214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1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069FA2-C949-A842-A043-9178A93524E9}" type="slidenum">
              <a:rPr lang="it-IT" altLang="it-IT"/>
              <a:pPr/>
              <a:t>9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279073" y="96512"/>
            <a:ext cx="8686800" cy="1143000"/>
          </a:xfrm>
        </p:spPr>
        <p:txBody>
          <a:bodyPr/>
          <a:lstStyle/>
          <a:p>
            <a:r>
              <a:rPr lang="it-IT" altLang="it-IT" sz="4000" dirty="0" err="1">
                <a:solidFill>
                  <a:srgbClr val="0070C0"/>
                </a:solidFill>
              </a:rPr>
              <a:t>Stack</a:t>
            </a:r>
            <a:r>
              <a:rPr lang="it-IT" altLang="it-IT" sz="4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126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56261" y="1104406"/>
            <a:ext cx="8597737" cy="4975760"/>
          </a:xfrm>
        </p:spPr>
        <p:txBody>
          <a:bodyPr/>
          <a:lstStyle/>
          <a:p>
            <a:r>
              <a:rPr lang="it-IT" sz="2800" dirty="0"/>
              <a:t>L'ordine di collocazione dei record di attivazione nello </a:t>
            </a:r>
            <a:r>
              <a:rPr lang="it-IT" sz="2800" dirty="0" err="1"/>
              <a:t>stack</a:t>
            </a:r>
            <a:r>
              <a:rPr lang="it-IT" sz="2800" dirty="0"/>
              <a:t> indica la cronologia delle chiamate: </a:t>
            </a:r>
            <a:endParaRPr lang="it-IT" sz="2800" dirty="0">
              <a:effectLst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0" y="2822699"/>
            <a:ext cx="39878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0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03xx - ADT e liste concatenate rev Andrea" id="{81EFBFD1-74AB-B74F-AA25-312648444BAE}" vid="{83AADF57-A02F-3F49-8164-A3A48B8BB0BC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L03b - ADT copia</Template>
  <TotalTime>7655</TotalTime>
  <Pages>174</Pages>
  <Words>1352</Words>
  <Application>Microsoft Office PowerPoint</Application>
  <PresentationFormat>Presentazione su schermo (4:3)</PresentationFormat>
  <Paragraphs>357</Paragraphs>
  <Slides>63</Slides>
  <Notes>63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63</vt:i4>
      </vt:variant>
    </vt:vector>
  </HeadingPairs>
  <TitlesOfParts>
    <vt:vector size="72" baseType="lpstr">
      <vt:lpstr>MS PGothic</vt:lpstr>
      <vt:lpstr>MS PGothic</vt:lpstr>
      <vt:lpstr>Arial</vt:lpstr>
      <vt:lpstr>Book Antiqua</vt:lpstr>
      <vt:lpstr>Calibri</vt:lpstr>
      <vt:lpstr>Courier New</vt:lpstr>
      <vt:lpstr>Times New Roman</vt:lpstr>
      <vt:lpstr>Wingdings</vt:lpstr>
      <vt:lpstr>Tema di Office</vt:lpstr>
      <vt:lpstr>Presentazione standard di PowerPoint</vt:lpstr>
      <vt:lpstr>Agenda</vt:lpstr>
      <vt:lpstr>Gestione mediante record di attivazione</vt:lpstr>
      <vt:lpstr>Record di attivazione</vt:lpstr>
      <vt:lpstr>Record di attivazione</vt:lpstr>
      <vt:lpstr>Record di attivazione</vt:lpstr>
      <vt:lpstr>Record di attivazione</vt:lpstr>
      <vt:lpstr>Stack </vt:lpstr>
      <vt:lpstr>Stack </vt:lpstr>
      <vt:lpstr>Record di attivazione</vt:lpstr>
      <vt:lpstr>Esempio: chiamate annidate</vt:lpstr>
      <vt:lpstr>Esempio: chiamate annidate</vt:lpstr>
      <vt:lpstr>Agenda</vt:lpstr>
      <vt:lpstr>La Ricorsione</vt:lpstr>
      <vt:lpstr>La Ricorsione (cont.)</vt:lpstr>
      <vt:lpstr>La Ricorsione (cont.)</vt:lpstr>
      <vt:lpstr>La Ricorsione: Il Fattoriale</vt:lpstr>
      <vt:lpstr>La Ricorsione: Il Fattoriale</vt:lpstr>
      <vt:lpstr>La Ricorsione: Il Fattoriale</vt:lpstr>
      <vt:lpstr>La Ricorsione: Il Fattoriale (cont.)</vt:lpstr>
      <vt:lpstr>La Ricorsione: Il Fattoriale (cont.)</vt:lpstr>
      <vt:lpstr>La Ricorsione: Il Fattoriale (cont.)</vt:lpstr>
      <vt:lpstr>La Ricorsione: Il Fattoriale (cont.)</vt:lpstr>
      <vt:lpstr>La Ricorsione: Il Fattoriale (cont.)</vt:lpstr>
      <vt:lpstr>La Ricorsione: Il Fattoriale (cont.)</vt:lpstr>
      <vt:lpstr>Cosa succede nello stack ? </vt:lpstr>
      <vt:lpstr>Cosa succede nello stack ? </vt:lpstr>
      <vt:lpstr>Cosa succede nello stack ? </vt:lpstr>
      <vt:lpstr>La Ricorsione: La Somma  dei Primi n Interi </vt:lpstr>
      <vt:lpstr>La Ricorsione: La Somma  dei Primi n Interi (cont.)</vt:lpstr>
      <vt:lpstr>La Ricorsione: La Somma  dei Primi n Interi (cont.)</vt:lpstr>
      <vt:lpstr>La Ricorsione: Fibonacci</vt:lpstr>
      <vt:lpstr>La Ricorsione: Fibonacci (cont.)</vt:lpstr>
      <vt:lpstr>La Ricorsione: Fibonacci (cont.)</vt:lpstr>
      <vt:lpstr>La Ricorsione: Riflessioni</vt:lpstr>
      <vt:lpstr>La Ricorsione: Riflessioni (cont.)</vt:lpstr>
      <vt:lpstr>Agenda</vt:lpstr>
      <vt:lpstr>Iterazione: Fattoriale (cont.)</vt:lpstr>
      <vt:lpstr>Iterazione</vt:lpstr>
      <vt:lpstr>Iterazione (cont.)</vt:lpstr>
      <vt:lpstr>Iterazione: Fattoriale (cont.)</vt:lpstr>
      <vt:lpstr>Agenda</vt:lpstr>
      <vt:lpstr>Ricorsione Tail</vt:lpstr>
      <vt:lpstr>Ricorsione Tail: Il Fattoriale</vt:lpstr>
      <vt:lpstr>Ricorsione Tail: Il Fattoriale (cont.)</vt:lpstr>
      <vt:lpstr>Ricorsione Tail: Il Fattoriale (cont.)</vt:lpstr>
      <vt:lpstr>Ricorsione Tail: Il Fattoriale (cont.)</vt:lpstr>
      <vt:lpstr>Ricorsione vs. Iterazione</vt:lpstr>
      <vt:lpstr>Ricorsione vs. Iterazione</vt:lpstr>
      <vt:lpstr>Ricorsione vs. Iterazione</vt:lpstr>
      <vt:lpstr>Esercizio </vt:lpstr>
      <vt:lpstr>Soluzione</vt:lpstr>
      <vt:lpstr>Soluzione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Utente di Microsoft Office</dc:creator>
  <cp:keywords/>
  <dc:description/>
  <cp:lastModifiedBy>Nessuno</cp:lastModifiedBy>
  <cp:revision>755</cp:revision>
  <cp:lastPrinted>2000-01-25T15:49:49Z</cp:lastPrinted>
  <dcterms:created xsi:type="dcterms:W3CDTF">2017-02-15T08:15:28Z</dcterms:created>
  <dcterms:modified xsi:type="dcterms:W3CDTF">2017-04-20T05:00:15Z</dcterms:modified>
</cp:coreProperties>
</file>