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6" r:id="rId2"/>
    <p:sldId id="558" r:id="rId3"/>
    <p:sldId id="559" r:id="rId4"/>
    <p:sldId id="574" r:id="rId5"/>
    <p:sldId id="575" r:id="rId6"/>
    <p:sldId id="560" r:id="rId7"/>
    <p:sldId id="576" r:id="rId8"/>
    <p:sldId id="563" r:id="rId9"/>
    <p:sldId id="564" r:id="rId10"/>
    <p:sldId id="565" r:id="rId11"/>
    <p:sldId id="577" r:id="rId12"/>
    <p:sldId id="566" r:id="rId13"/>
    <p:sldId id="578" r:id="rId14"/>
    <p:sldId id="567" r:id="rId15"/>
    <p:sldId id="568" r:id="rId16"/>
    <p:sldId id="569" r:id="rId17"/>
    <p:sldId id="570" r:id="rId18"/>
    <p:sldId id="579" r:id="rId19"/>
    <p:sldId id="580" r:id="rId20"/>
    <p:sldId id="581" r:id="rId21"/>
    <p:sldId id="583" r:id="rId22"/>
    <p:sldId id="584" r:id="rId23"/>
    <p:sldId id="586" r:id="rId24"/>
    <p:sldId id="588" r:id="rId25"/>
    <p:sldId id="589" r:id="rId26"/>
    <p:sldId id="590" r:id="rId27"/>
    <p:sldId id="571" r:id="rId28"/>
    <p:sldId id="572" r:id="rId29"/>
    <p:sldId id="573" r:id="rId30"/>
    <p:sldId id="594" r:id="rId31"/>
    <p:sldId id="591" r:id="rId32"/>
    <p:sldId id="592" r:id="rId33"/>
    <p:sldId id="593" r:id="rId34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3" autoAdjust="0"/>
    <p:restoredTop sz="95652" autoAdjust="0"/>
  </p:normalViewPr>
  <p:slideViewPr>
    <p:cSldViewPr snapToGrid="0">
      <p:cViewPr varScale="1">
        <p:scale>
          <a:sx n="81" d="100"/>
          <a:sy n="81" d="100"/>
        </p:scale>
        <p:origin x="69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5" Type="http://schemas.openxmlformats.org/officeDocument/2006/relationships/slide" Target="slides/slide18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04/05/2018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97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90E46D-163F-4FE0-80BA-2B42A73B1550}" type="slidenum">
              <a:rPr lang="it-IT" altLang="it-IT"/>
              <a:pPr eaLnBrk="1" hangingPunct="1"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700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07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597E85-3AB7-47E1-BF74-12A5BD3C991F}" type="slidenum">
              <a:rPr lang="it-IT" altLang="it-IT"/>
              <a:pPr eaLnBrk="1" hangingPunct="1"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569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AD2B8F-9BB0-4634-8149-A06A25084236}" type="slidenum">
              <a:rPr lang="it-IT" altLang="it-IT"/>
              <a:pPr eaLnBrk="1" hangingPunct="1"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3168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27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B783B-457E-4BC9-B9A3-D6DBE9BDB788}" type="slidenum">
              <a:rPr lang="it-IT" altLang="it-IT"/>
              <a:pPr eaLnBrk="1" hangingPunct="1"/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8166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3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B1FF82-037E-4B87-B57E-D1C958DE351D}" type="slidenum">
              <a:rPr lang="it-IT" altLang="it-IT"/>
              <a:pPr eaLnBrk="1" hangingPunct="1"/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2005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41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95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135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48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4D4E75-A2B7-4F1D-A0CF-F59D4DF67BB8}" type="slidenum">
              <a:rPr lang="it-IT" altLang="it-IT"/>
              <a:pPr eaLnBrk="1" hangingPunct="1"/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70764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58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282835-D879-4CF1-B61D-4C36D32A7381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900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4991E1-017F-4177-82E2-3868CED2C381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110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68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2DFBCB-B437-401A-A0C7-E39AF9491B95}" type="slidenum">
              <a:rPr lang="it-IT" altLang="it-IT"/>
              <a:pPr eaLnBrk="1" hangingPunct="1"/>
              <a:t>29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492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68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2DFBCB-B437-401A-A0C7-E39AF9491B95}" type="slidenum">
              <a:rPr lang="it-IT" altLang="it-IT"/>
              <a:pPr eaLnBrk="1" hangingPunct="1"/>
              <a:t>30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85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25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D5AE2-5A9A-4F30-8640-DFB4E50B14D1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536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it-IT" altLang="it-IT"/>
              <a:t>Alberi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it-IT" altLang="it-IT"/>
              <a:t>Facoltà di Ingegneria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it-IT" altLang="it-IT"/>
              <a:t>Programmazione (Prof. A. De Lucia)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ECEFF-A5AA-48FA-8572-9EE4B5FC8ADA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8937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35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218505-1AC5-42F2-9079-2E78CE3AC7FF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93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66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4EF398-9BD2-42D5-B013-DEFDD7E9C51B}" type="slidenum">
              <a:rPr lang="it-IT" altLang="it-IT"/>
              <a:pPr eaLnBrk="1" hangingPunct="1"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85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76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70A7A4-A79C-45B7-8211-C54FC4062398}" type="slidenum">
              <a:rPr lang="it-IT" altLang="it-IT"/>
              <a:pPr eaLnBrk="1" hangingPunct="1"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888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86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F9F3F5-7B0B-42AF-BEEB-FBB7DF6A4702}" type="slidenum">
              <a:rPr lang="it-IT" altLang="it-IT"/>
              <a:pPr eaLnBrk="1" hangingPunct="1"/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09145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286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F9F3F5-7B0B-42AF-BEEB-FBB7DF6A4702}" type="slidenum">
              <a:rPr lang="it-IT" altLang="it-IT"/>
              <a:pPr eaLnBrk="1" hangingPunct="1"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123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ADT  </a:t>
            </a:r>
            <a:r>
              <a:rPr lang="it-IT" altLang="it-IT" sz="5400" b="1" i="1" dirty="0" smtClean="0">
                <a:solidFill>
                  <a:schemeClr val="tx2"/>
                </a:solidFill>
              </a:rPr>
              <a:t>Albero binario</a:t>
            </a:r>
            <a:endParaRPr lang="it-IT" altLang="it-IT" sz="5400" b="1" dirty="0" smtClean="0">
              <a:solidFill>
                <a:schemeClr val="tx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La natura </a:t>
            </a:r>
            <a:r>
              <a:rPr lang="it-IT" b="1" dirty="0" smtClean="0"/>
              <a:t>ricorsiva</a:t>
            </a:r>
            <a:r>
              <a:rPr lang="it-IT" dirty="0" smtClean="0"/>
              <a:t> degli alberi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Un albero può essere definito ricorsivamente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Un albero e’ un insieme di nodi ai quali sono associate delle informazioni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Tra i nodi esiste un nodo particolare che e’ la radice (livello 0)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Gli altri nodi sono partizionati in sottoinsiemi che sono a loro volta alberi (livelli successivi):</a:t>
            </a:r>
          </a:p>
          <a:p>
            <a:pPr lvl="2">
              <a:defRPr/>
            </a:pPr>
            <a:r>
              <a:rPr lang="it-IT" i="1" dirty="0" smtClean="0">
                <a:ea typeface="+mn-ea"/>
                <a:cs typeface="+mn-cs"/>
              </a:rPr>
              <a:t>Vuoto o costituito da un solo nodo (detto radice)</a:t>
            </a:r>
          </a:p>
          <a:p>
            <a:pPr lvl="2">
              <a:defRPr/>
            </a:pPr>
            <a:r>
              <a:rPr lang="it-IT" i="1" dirty="0" smtClean="0">
                <a:ea typeface="+mn-ea"/>
                <a:cs typeface="+mn-cs"/>
              </a:rPr>
              <a:t>Oppure è una radice cui sono connessi altri alberi</a:t>
            </a:r>
            <a:endParaRPr lang="it-IT" dirty="0"/>
          </a:p>
        </p:txBody>
      </p:sp>
      <p:sp>
        <p:nvSpPr>
          <p:cNvPr id="1024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8A6105-894C-4FEB-B834-F523D64ADF29}" type="slidenum">
              <a:rPr lang="it-IT" altLang="it-IT"/>
              <a:pPr eaLnBrk="1" hangingPunct="1"/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01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6883" y="1437205"/>
            <a:ext cx="8229600" cy="826477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>La natura </a:t>
            </a:r>
            <a:r>
              <a:rPr lang="it-IT" b="1" dirty="0" smtClean="0"/>
              <a:t>ricorsiva</a:t>
            </a:r>
            <a:r>
              <a:rPr lang="it-IT" dirty="0" smtClean="0"/>
              <a:t> degli alberi</a:t>
            </a:r>
          </a:p>
        </p:txBody>
      </p:sp>
      <p:sp>
        <p:nvSpPr>
          <p:cNvPr id="1024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8A6105-894C-4FEB-B834-F523D64ADF29}" type="slidenum">
              <a:rPr lang="it-IT" altLang="it-IT"/>
              <a:pPr eaLnBrk="1" hangingPunct="1"/>
              <a:t>11</a:t>
            </a:fld>
            <a:endParaRPr lang="it-IT" altLang="it-IT"/>
          </a:p>
        </p:txBody>
      </p:sp>
      <p:sp>
        <p:nvSpPr>
          <p:cNvPr id="2" name="Ovale 1"/>
          <p:cNvSpPr/>
          <p:nvPr/>
        </p:nvSpPr>
        <p:spPr>
          <a:xfrm>
            <a:off x="3560885" y="2980592"/>
            <a:ext cx="518746" cy="3341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/>
          <p:cNvCxnSpPr>
            <a:endCxn id="2" idx="1"/>
          </p:cNvCxnSpPr>
          <p:nvPr/>
        </p:nvCxnSpPr>
        <p:spPr>
          <a:xfrm>
            <a:off x="2954215" y="2751992"/>
            <a:ext cx="682639" cy="27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2" idx="4"/>
          </p:cNvCxnSpPr>
          <p:nvPr/>
        </p:nvCxnSpPr>
        <p:spPr>
          <a:xfrm flipH="1">
            <a:off x="1406769" y="3314700"/>
            <a:ext cx="2413489" cy="87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>
            <a:off x="2613513" y="3325475"/>
            <a:ext cx="1215540" cy="87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3829051" y="3325475"/>
            <a:ext cx="8794" cy="87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3829051" y="3314700"/>
            <a:ext cx="1645264" cy="87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riangolo isoscele 22"/>
          <p:cNvSpPr/>
          <p:nvPr/>
        </p:nvSpPr>
        <p:spPr>
          <a:xfrm>
            <a:off x="1003788" y="4213499"/>
            <a:ext cx="805962" cy="1661746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>
            <a:off x="2210532" y="4213499"/>
            <a:ext cx="805962" cy="1661746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>
            <a:off x="3417276" y="4213499"/>
            <a:ext cx="805962" cy="1661746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>
            <a:off x="5071334" y="4213499"/>
            <a:ext cx="805962" cy="1661746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4223238" y="4398347"/>
            <a:ext cx="302605" cy="5856"/>
            <a:chOff x="2481628" y="2414099"/>
            <a:chExt cx="302605" cy="5856"/>
          </a:xfrm>
        </p:grpSpPr>
        <p:cxnSp>
          <p:nvCxnSpPr>
            <p:cNvPr id="15" name="Connettore 1 14"/>
            <p:cNvCxnSpPr/>
            <p:nvPr/>
          </p:nvCxnSpPr>
          <p:spPr>
            <a:xfrm>
              <a:off x="2481628" y="2419955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/>
          </p:nvCxnSpPr>
          <p:spPr>
            <a:xfrm>
              <a:off x="2590068" y="2414099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/>
          </p:nvCxnSpPr>
          <p:spPr>
            <a:xfrm>
              <a:off x="2716092" y="2417035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>
            <a:off x="4593573" y="4398347"/>
            <a:ext cx="302605" cy="5856"/>
            <a:chOff x="2481628" y="2414099"/>
            <a:chExt cx="302605" cy="5856"/>
          </a:xfrm>
        </p:grpSpPr>
        <p:cxnSp>
          <p:nvCxnSpPr>
            <p:cNvPr id="39" name="Connettore 1 38"/>
            <p:cNvCxnSpPr/>
            <p:nvPr/>
          </p:nvCxnSpPr>
          <p:spPr>
            <a:xfrm>
              <a:off x="2481628" y="2419955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2590068" y="2414099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2716092" y="2417035"/>
              <a:ext cx="681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/>
          <p:cNvSpPr txBox="1"/>
          <p:nvPr/>
        </p:nvSpPr>
        <p:spPr>
          <a:xfrm>
            <a:off x="2664689" y="245514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+mn-lt"/>
              </a:rPr>
              <a:t>T</a:t>
            </a:r>
            <a:endParaRPr lang="it-IT" b="1" dirty="0">
              <a:latin typeface="+mn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978551" y="4015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+mn-lt"/>
              </a:rPr>
              <a:t>T</a:t>
            </a:r>
            <a:r>
              <a:rPr lang="it-IT" b="1" baseline="-25000" dirty="0" smtClean="0">
                <a:latin typeface="+mn-lt"/>
              </a:rPr>
              <a:t>1</a:t>
            </a:r>
            <a:endParaRPr lang="it-IT" b="1" dirty="0">
              <a:latin typeface="+mn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2185030" y="4015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+mn-lt"/>
              </a:rPr>
              <a:t>T</a:t>
            </a:r>
            <a:r>
              <a:rPr lang="it-IT" b="1" baseline="-25000" dirty="0">
                <a:latin typeface="+mn-lt"/>
              </a:rPr>
              <a:t>2</a:t>
            </a:r>
            <a:endParaRPr lang="it-IT" b="1" dirty="0">
              <a:latin typeface="+mn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08054" y="398514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+mn-lt"/>
              </a:rPr>
              <a:t>T</a:t>
            </a:r>
            <a:r>
              <a:rPr lang="it-IT" b="1" baseline="-25000" dirty="0">
                <a:latin typeface="+mn-lt"/>
              </a:rPr>
              <a:t>3</a:t>
            </a:r>
            <a:endParaRPr lang="it-IT" b="1" dirty="0">
              <a:latin typeface="+mn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5032049" y="407918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latin typeface="+mn-lt"/>
              </a:rPr>
              <a:t>T</a:t>
            </a:r>
            <a:r>
              <a:rPr lang="it-IT" b="1" baseline="-25000" dirty="0" err="1" smtClean="0">
                <a:latin typeface="+mn-lt"/>
              </a:rPr>
              <a:t>k</a:t>
            </a:r>
            <a:endParaRPr lang="it-I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15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Gli Alberi binari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Alberi Binari</a:t>
            </a:r>
          </a:p>
          <a:p>
            <a:pPr lvl="1">
              <a:defRPr/>
            </a:pPr>
            <a:r>
              <a:rPr lang="it-IT" sz="1600" dirty="0" smtClean="0">
                <a:ea typeface="+mn-ea"/>
                <a:cs typeface="+mn-cs"/>
              </a:rPr>
              <a:t>Sono particolari alberi ordinati in cui ogni nodo ha al più due figli e si fa sempre distinzione tra il figlio sinistro, che viene prima nell’ordinamento e il figlio destro. Nell’esempio gli alberi sono etichettati con interi e con caratteri</a:t>
            </a:r>
          </a:p>
          <a:p>
            <a:pPr lvl="1">
              <a:defRPr/>
            </a:pPr>
            <a:r>
              <a:rPr lang="it-IT" sz="1600" dirty="0" smtClean="0"/>
              <a:t>Un albero binario è un grafo orientato che o è vuoto o è costituito da un solo nodo o è formato da un nodo n (detto radice) e da due sottoalberi binari, chiamati rispettivamente sottoalbero (o figlio) sinistro e sottoalbero (o figlio) destro</a:t>
            </a:r>
            <a:endParaRPr lang="it-IT" sz="1600" dirty="0"/>
          </a:p>
        </p:txBody>
      </p:sp>
      <p:sp>
        <p:nvSpPr>
          <p:cNvPr id="1126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7121C0-72E1-4ED4-84A5-74DEBB400D21}" type="slidenum">
              <a:rPr lang="it-IT" altLang="it-IT"/>
              <a:pPr eaLnBrk="1" hangingPunct="1"/>
              <a:t>12</a:t>
            </a:fld>
            <a:endParaRPr lang="it-IT" altLang="it-IT"/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2500313"/>
            <a:ext cx="46212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7154"/>
          </a:xfrm>
        </p:spPr>
        <p:txBody>
          <a:bodyPr/>
          <a:lstStyle/>
          <a:p>
            <a:r>
              <a:rPr lang="it-IT" altLang="it-IT" dirty="0"/>
              <a:t>Alberi binari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911"/>
            <a:ext cx="8382000" cy="51956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Particolari alberi n-ari con caratteristiche molto importanti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Ogni nodo può avere al più due figli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sottoalbero sinistro e sottoalbero destro 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 Definizione ricorsiva: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un albero binario è vuoto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oppure è una terna (s, r, d), dove r è un nodo (la radice), s e d sono alberi binari 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Alberi binari semplificati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Costruttore bottom-up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Operatori di selezione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Operatori di visita</a:t>
            </a:r>
          </a:p>
        </p:txBody>
      </p:sp>
    </p:spTree>
    <p:extLst>
      <p:ext uri="{BB962C8B-B14F-4D97-AF65-F5344CB8AC3E}">
        <p14:creationId xmlns:p14="http://schemas.microsoft.com/office/powerpoint/2010/main" val="1141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2254121"/>
            <a:ext cx="7358063" cy="3287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29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 Binari</a:t>
            </a:r>
          </a:p>
        </p:txBody>
      </p:sp>
      <p:sp>
        <p:nvSpPr>
          <p:cNvPr id="12292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B8E98F-FE2B-4524-85C9-64867D195983}" type="slidenum">
              <a:rPr lang="it-IT" altLang="it-IT"/>
              <a:pPr eaLnBrk="1" hangingPunct="1"/>
              <a:t>14</a:t>
            </a:fld>
            <a:endParaRPr lang="it-IT" altLang="it-IT"/>
          </a:p>
        </p:txBody>
      </p:sp>
      <p:sp>
        <p:nvSpPr>
          <p:cNvPr id="12295" name="CasellaDiTesto 6"/>
          <p:cNvSpPr txBox="1">
            <a:spLocks noChangeArrowheads="1"/>
          </p:cNvSpPr>
          <p:nvPr/>
        </p:nvSpPr>
        <p:spPr bwMode="auto">
          <a:xfrm>
            <a:off x="3071813" y="1428750"/>
            <a:ext cx="280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SPECIFICA SINTATTICA</a:t>
            </a:r>
          </a:p>
        </p:txBody>
      </p:sp>
      <p:sp>
        <p:nvSpPr>
          <p:cNvPr id="12296" name="CasellaDiTesto 9"/>
          <p:cNvSpPr txBox="1">
            <a:spLocks noChangeArrowheads="1"/>
          </p:cNvSpPr>
          <p:nvPr/>
        </p:nvSpPr>
        <p:spPr bwMode="auto">
          <a:xfrm>
            <a:off x="714375" y="2318965"/>
            <a:ext cx="686559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TIPI</a:t>
            </a:r>
            <a:r>
              <a:rPr lang="it-IT" altLang="it-IT" sz="1600" dirty="0"/>
              <a:t>:  </a:t>
            </a:r>
            <a:r>
              <a:rPr lang="it-IT" altLang="it-IT" sz="1600" i="1" dirty="0"/>
              <a:t>ALBEROBIN,  BOOLEAN,  </a:t>
            </a:r>
            <a:r>
              <a:rPr lang="it-IT" altLang="it-IT" sz="1600" i="1" dirty="0" smtClean="0"/>
              <a:t>NODO, ITEM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newBtree</a:t>
            </a:r>
            <a:r>
              <a:rPr lang="it-IT" altLang="it-IT" sz="1600" dirty="0" smtClean="0"/>
              <a:t> </a:t>
            </a:r>
            <a:r>
              <a:rPr lang="it-IT" altLang="it-IT" sz="1600" dirty="0"/>
              <a:t>	:  ( ) → ALBEROBIN</a:t>
            </a:r>
          </a:p>
          <a:p>
            <a:pPr eaLnBrk="1" hangingPunct="1"/>
            <a:r>
              <a:rPr lang="it-IT" altLang="it-IT" sz="1600" dirty="0" err="1" smtClean="0"/>
              <a:t>emptyBtree</a:t>
            </a:r>
            <a:r>
              <a:rPr lang="it-IT" altLang="it-IT" sz="1600" dirty="0"/>
              <a:t>	:  (ALBEROBIN) → BOOLEAN</a:t>
            </a:r>
          </a:p>
          <a:p>
            <a:pPr eaLnBrk="1" hangingPunct="1"/>
            <a:r>
              <a:rPr lang="it-IT" altLang="it-IT" sz="1600" dirty="0" err="1" smtClean="0"/>
              <a:t>getRoot</a:t>
            </a:r>
            <a:r>
              <a:rPr lang="it-IT" altLang="it-IT" sz="1600" dirty="0"/>
              <a:t>		:  (ALBEROBIN) → </a:t>
            </a:r>
            <a:r>
              <a:rPr lang="it-IT" altLang="it-IT" sz="1600" dirty="0" smtClean="0"/>
              <a:t>NODO</a:t>
            </a:r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figlioSX</a:t>
            </a:r>
            <a:r>
              <a:rPr lang="it-IT" altLang="it-IT" sz="1600" dirty="0"/>
              <a:t>	</a:t>
            </a:r>
            <a:r>
              <a:rPr lang="it-IT" altLang="it-IT" sz="1600" dirty="0" smtClean="0"/>
              <a:t>	:  </a:t>
            </a:r>
            <a:r>
              <a:rPr lang="it-IT" altLang="it-IT" sz="1600" dirty="0"/>
              <a:t>(ALBEROBIN) → ALBEROBIN</a:t>
            </a:r>
          </a:p>
          <a:p>
            <a:pPr eaLnBrk="1" hangingPunct="1"/>
            <a:r>
              <a:rPr lang="it-IT" altLang="it-IT" sz="1600" dirty="0" err="1" smtClean="0"/>
              <a:t>figlioDX</a:t>
            </a:r>
            <a:r>
              <a:rPr lang="it-IT" altLang="it-IT" sz="1600" dirty="0" smtClean="0"/>
              <a:t>	</a:t>
            </a:r>
            <a:r>
              <a:rPr lang="it-IT" altLang="it-IT" sz="1600" dirty="0"/>
              <a:t>	:  (ALBEROBIN) → ALBEROBIN</a:t>
            </a:r>
          </a:p>
          <a:p>
            <a:pPr eaLnBrk="1" hangingPunct="1"/>
            <a:r>
              <a:rPr lang="it-IT" altLang="it-IT" sz="1600" dirty="0" err="1" smtClean="0"/>
              <a:t>consBtree</a:t>
            </a:r>
            <a:r>
              <a:rPr lang="it-IT" altLang="it-IT" sz="1600" dirty="0"/>
              <a:t>	:  </a:t>
            </a:r>
            <a:r>
              <a:rPr lang="it-IT" altLang="it-IT" sz="1600" dirty="0" smtClean="0"/>
              <a:t>(ITEM, </a:t>
            </a:r>
            <a:r>
              <a:rPr lang="it-IT" altLang="it-IT" sz="1600" dirty="0"/>
              <a:t>ALBEROBIN, ALBEROBIN) → ALBEROBIN</a:t>
            </a:r>
          </a:p>
          <a:p>
            <a:pPr eaLnBrk="1" hangingPunct="1"/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9119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2473935"/>
            <a:ext cx="7358063" cy="3411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31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 Binari</a:t>
            </a:r>
          </a:p>
        </p:txBody>
      </p:sp>
      <p:sp>
        <p:nvSpPr>
          <p:cNvPr id="13316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97522-4E56-4C1E-903E-B47099631372}" type="slidenum">
              <a:rPr lang="it-IT" altLang="it-IT"/>
              <a:pPr eaLnBrk="1" hangingPunct="1"/>
              <a:t>15</a:t>
            </a:fld>
            <a:endParaRPr lang="it-IT" altLang="it-IT"/>
          </a:p>
        </p:txBody>
      </p:sp>
      <p:sp>
        <p:nvSpPr>
          <p:cNvPr id="13319" name="CasellaDiTesto 6"/>
          <p:cNvSpPr txBox="1">
            <a:spLocks noChangeArrowheads="1"/>
          </p:cNvSpPr>
          <p:nvPr/>
        </p:nvSpPr>
        <p:spPr bwMode="auto">
          <a:xfrm>
            <a:off x="3071813" y="1428750"/>
            <a:ext cx="2843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SPECIFICA SEMANTICA</a:t>
            </a:r>
          </a:p>
        </p:txBody>
      </p:sp>
      <p:sp>
        <p:nvSpPr>
          <p:cNvPr id="13320" name="CasellaDiTesto 9"/>
          <p:cNvSpPr txBox="1">
            <a:spLocks noChangeArrowheads="1"/>
          </p:cNvSpPr>
          <p:nvPr/>
        </p:nvSpPr>
        <p:spPr bwMode="auto">
          <a:xfrm>
            <a:off x="714375" y="2688248"/>
            <a:ext cx="516083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TIPI</a:t>
            </a:r>
            <a:r>
              <a:rPr lang="it-IT" altLang="it-IT" sz="1600" dirty="0"/>
              <a:t>:  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/>
              <a:t>ALBEROBIN = insieme degli alberi binari, dove:</a:t>
            </a:r>
          </a:p>
          <a:p>
            <a:pPr eaLnBrk="1" hangingPunct="1"/>
            <a:r>
              <a:rPr lang="it-IT" altLang="it-IT" sz="1600" i="1" dirty="0"/>
              <a:t>	</a:t>
            </a:r>
            <a:r>
              <a:rPr lang="el-GR" altLang="it-IT" sz="1600" dirty="0"/>
              <a:t>ᴧ</a:t>
            </a:r>
            <a:r>
              <a:rPr lang="it-IT" altLang="it-IT" sz="1600" dirty="0"/>
              <a:t> </a:t>
            </a:r>
            <a:r>
              <a:rPr lang="el-GR" altLang="it-IT" sz="1600" dirty="0"/>
              <a:t>ϵ </a:t>
            </a:r>
            <a:r>
              <a:rPr lang="it-IT" altLang="it-IT" sz="1600" dirty="0"/>
              <a:t> ALBEROBIN   (albero vuoto) </a:t>
            </a:r>
          </a:p>
          <a:p>
            <a:pPr eaLnBrk="1" hangingPunct="1"/>
            <a:r>
              <a:rPr lang="it-IT" altLang="it-IT" sz="1600" i="1" dirty="0"/>
              <a:t>	</a:t>
            </a:r>
            <a:r>
              <a:rPr lang="it-IT" altLang="it-IT" sz="1600" dirty="0"/>
              <a:t>se N </a:t>
            </a:r>
            <a:r>
              <a:rPr lang="el-GR" altLang="it-IT" sz="1600" dirty="0"/>
              <a:t>ϵ</a:t>
            </a:r>
            <a:r>
              <a:rPr lang="it-IT" altLang="it-IT" sz="1600" dirty="0"/>
              <a:t> NODO, T1 e T2 </a:t>
            </a:r>
            <a:r>
              <a:rPr lang="el-GR" altLang="it-IT" sz="1600" dirty="0"/>
              <a:t>ϵ</a:t>
            </a:r>
            <a:r>
              <a:rPr lang="it-IT" altLang="it-IT" sz="1600" dirty="0"/>
              <a:t> ALBEROBIN</a:t>
            </a:r>
            <a:r>
              <a:rPr lang="it-IT" altLang="it-IT" sz="1600" i="1" dirty="0"/>
              <a:t>   </a:t>
            </a:r>
          </a:p>
          <a:p>
            <a:pPr eaLnBrk="1" hangingPunct="1"/>
            <a:r>
              <a:rPr lang="it-IT" altLang="it-IT" sz="1600" i="1" dirty="0"/>
              <a:t>		allora </a:t>
            </a:r>
            <a:r>
              <a:rPr lang="it-IT" altLang="it-IT" sz="1600" dirty="0"/>
              <a:t> &lt;N, T1, T2&gt; </a:t>
            </a:r>
            <a:r>
              <a:rPr lang="el-GR" altLang="it-IT" sz="1600" dirty="0"/>
              <a:t>ϵ</a:t>
            </a:r>
            <a:r>
              <a:rPr lang="it-IT" altLang="it-IT" sz="1600" dirty="0"/>
              <a:t> ALBEROBIN</a:t>
            </a:r>
            <a:r>
              <a:rPr lang="it-IT" altLang="it-IT" sz="1600" i="1" dirty="0"/>
              <a:t> </a:t>
            </a:r>
          </a:p>
          <a:p>
            <a:pPr eaLnBrk="1" hangingPunct="1"/>
            <a:r>
              <a:rPr lang="it-IT" altLang="it-IT" sz="1600" i="1" dirty="0"/>
              <a:t>BOOLEAN = {vero, falso}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NODO  è </a:t>
            </a:r>
            <a:r>
              <a:rPr lang="it-IT" altLang="it-IT" sz="1600" i="1" dirty="0"/>
              <a:t>un qualsiasi insieme non </a:t>
            </a:r>
            <a:r>
              <a:rPr lang="it-IT" altLang="it-IT" sz="1600" i="1" dirty="0" smtClean="0"/>
              <a:t>vuoto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ITEM è </a:t>
            </a:r>
            <a:r>
              <a:rPr lang="it-IT" altLang="it-IT" sz="1600" i="1" dirty="0"/>
              <a:t>un qualsiasi insieme non </a:t>
            </a:r>
            <a:r>
              <a:rPr lang="it-IT" altLang="it-IT" sz="1600" i="1" dirty="0" smtClean="0"/>
              <a:t>vuoto</a:t>
            </a:r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21448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1632068"/>
            <a:ext cx="7500938" cy="471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339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altLang="it-IT" smtClean="0"/>
              <a:t>Gli Alberi Binari</a:t>
            </a:r>
          </a:p>
        </p:txBody>
      </p:sp>
      <p:sp>
        <p:nvSpPr>
          <p:cNvPr id="1434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255976" y="6356350"/>
            <a:ext cx="43082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AD36F8-DFDB-448A-8A8D-73AE063F6BB2}" type="slidenum">
              <a:rPr lang="it-IT" altLang="it-IT"/>
              <a:pPr eaLnBrk="1" hangingPunct="1"/>
              <a:t>16</a:t>
            </a:fld>
            <a:endParaRPr lang="it-IT" altLang="it-IT"/>
          </a:p>
        </p:txBody>
      </p:sp>
      <p:sp>
        <p:nvSpPr>
          <p:cNvPr id="14343" name="CasellaDiTesto 6"/>
          <p:cNvSpPr txBox="1">
            <a:spLocks noChangeArrowheads="1"/>
          </p:cNvSpPr>
          <p:nvPr/>
        </p:nvSpPr>
        <p:spPr bwMode="auto">
          <a:xfrm>
            <a:off x="3071813" y="1071563"/>
            <a:ext cx="284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SPECIFICA SEMANTICA</a:t>
            </a:r>
          </a:p>
        </p:txBody>
      </p:sp>
      <p:sp>
        <p:nvSpPr>
          <p:cNvPr id="14344" name="CasellaDiTesto 9"/>
          <p:cNvSpPr txBox="1">
            <a:spLocks noChangeArrowheads="1"/>
          </p:cNvSpPr>
          <p:nvPr/>
        </p:nvSpPr>
        <p:spPr bwMode="auto">
          <a:xfrm>
            <a:off x="714375" y="1703505"/>
            <a:ext cx="59785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newBtree</a:t>
            </a:r>
            <a:r>
              <a:rPr lang="it-IT" altLang="it-IT" sz="1600" dirty="0" smtClean="0"/>
              <a:t> ( </a:t>
            </a:r>
            <a:r>
              <a:rPr lang="it-IT" altLang="it-IT" sz="1600" dirty="0"/>
              <a:t>) = T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</a:t>
            </a:r>
          </a:p>
          <a:p>
            <a:pPr eaLnBrk="1" hangingPunct="1"/>
            <a:r>
              <a:rPr lang="it-IT" altLang="it-IT" sz="1600" dirty="0"/>
              <a:t>	post:  T = </a:t>
            </a:r>
            <a:r>
              <a:rPr lang="el-GR" altLang="it-IT" sz="1600" dirty="0"/>
              <a:t>ᴧ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emptyBtree</a:t>
            </a:r>
            <a:r>
              <a:rPr lang="it-IT" altLang="it-IT" sz="1600" dirty="0" smtClean="0"/>
              <a:t> (T</a:t>
            </a:r>
            <a:r>
              <a:rPr lang="it-IT" altLang="it-IT" sz="1600" dirty="0"/>
              <a:t>) = v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</a:t>
            </a:r>
          </a:p>
          <a:p>
            <a:pPr eaLnBrk="1" hangingPunct="1"/>
            <a:r>
              <a:rPr lang="it-IT" altLang="it-IT" sz="1600" dirty="0"/>
              <a:t>	post:  se T è vuoto, allora v = vero, altrimenti v = falso</a:t>
            </a:r>
          </a:p>
          <a:p>
            <a:pPr eaLnBrk="1" hangingPunct="1"/>
            <a:r>
              <a:rPr lang="it-IT" altLang="it-IT" sz="1600" dirty="0"/>
              <a:t> 	</a:t>
            </a:r>
          </a:p>
          <a:p>
            <a:pPr eaLnBrk="1" hangingPunct="1"/>
            <a:r>
              <a:rPr lang="it-IT" altLang="it-IT" sz="1600" dirty="0" err="1" smtClean="0"/>
              <a:t>getRoot</a:t>
            </a:r>
            <a:r>
              <a:rPr lang="it-IT" altLang="it-IT" sz="1600" dirty="0" smtClean="0"/>
              <a:t> (T</a:t>
            </a:r>
            <a:r>
              <a:rPr lang="it-IT" altLang="it-IT" sz="1600" dirty="0"/>
              <a:t>) = N’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T = &lt;N, </a:t>
            </a:r>
            <a:r>
              <a:rPr lang="it-IT" altLang="it-IT" sz="1600" dirty="0" err="1"/>
              <a:t>Tsx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Tdx</a:t>
            </a:r>
            <a:r>
              <a:rPr lang="it-IT" altLang="it-IT" sz="1600" dirty="0"/>
              <a:t>&gt;  non è l’albero vuoto</a:t>
            </a:r>
          </a:p>
          <a:p>
            <a:pPr eaLnBrk="1" hangingPunct="1"/>
            <a:r>
              <a:rPr lang="it-IT" altLang="it-IT" sz="1600" dirty="0"/>
              <a:t>	post:  N = N’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figlioSX</a:t>
            </a:r>
            <a:r>
              <a:rPr lang="it-IT" altLang="it-IT" sz="1600" dirty="0" smtClean="0"/>
              <a:t> </a:t>
            </a:r>
            <a:r>
              <a:rPr lang="it-IT" altLang="it-IT" sz="1600" dirty="0"/>
              <a:t>(T) = T’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T = &lt;N, </a:t>
            </a:r>
            <a:r>
              <a:rPr lang="it-IT" altLang="it-IT" sz="1600" dirty="0" err="1"/>
              <a:t>Tsx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Tdx</a:t>
            </a:r>
            <a:r>
              <a:rPr lang="it-IT" altLang="it-IT" sz="1600" dirty="0"/>
              <a:t>&gt;  non è l’albero vuoto</a:t>
            </a:r>
          </a:p>
          <a:p>
            <a:pPr eaLnBrk="1" hangingPunct="1"/>
            <a:r>
              <a:rPr lang="it-IT" altLang="it-IT" sz="1600" dirty="0"/>
              <a:t>	post:  T’ = </a:t>
            </a:r>
            <a:r>
              <a:rPr lang="it-IT" altLang="it-IT" sz="1600" dirty="0" err="1"/>
              <a:t>Tsx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4170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1714500"/>
            <a:ext cx="7500938" cy="2714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363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altLang="it-IT" smtClean="0"/>
              <a:t>Gli Alberi Binari</a:t>
            </a:r>
          </a:p>
        </p:txBody>
      </p:sp>
      <p:sp>
        <p:nvSpPr>
          <p:cNvPr id="1536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AB1F6D-4F47-427B-A859-B917D74C548E}" type="slidenum">
              <a:rPr lang="it-IT" altLang="it-IT"/>
              <a:pPr eaLnBrk="1" hangingPunct="1"/>
              <a:t>17</a:t>
            </a:fld>
            <a:endParaRPr lang="it-IT" altLang="it-IT"/>
          </a:p>
        </p:txBody>
      </p:sp>
      <p:sp>
        <p:nvSpPr>
          <p:cNvPr id="9" name="Rettangolo 8"/>
          <p:cNvSpPr/>
          <p:nvPr/>
        </p:nvSpPr>
        <p:spPr>
          <a:xfrm>
            <a:off x="6572250" y="5715000"/>
            <a:ext cx="214313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643688" y="5500688"/>
            <a:ext cx="714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367" name="CasellaDiTesto 6"/>
          <p:cNvSpPr txBox="1">
            <a:spLocks noChangeArrowheads="1"/>
          </p:cNvSpPr>
          <p:nvPr/>
        </p:nvSpPr>
        <p:spPr bwMode="auto">
          <a:xfrm>
            <a:off x="3071813" y="1071563"/>
            <a:ext cx="284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SPECIFICA SEMANTICA</a:t>
            </a:r>
          </a:p>
        </p:txBody>
      </p:sp>
      <p:sp>
        <p:nvSpPr>
          <p:cNvPr id="15368" name="CasellaDiTesto 9"/>
          <p:cNvSpPr txBox="1">
            <a:spLocks noChangeArrowheads="1"/>
          </p:cNvSpPr>
          <p:nvPr/>
        </p:nvSpPr>
        <p:spPr bwMode="auto">
          <a:xfrm>
            <a:off x="714375" y="1803400"/>
            <a:ext cx="503778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figlioDX</a:t>
            </a:r>
            <a:r>
              <a:rPr lang="it-IT" altLang="it-IT" sz="1600" dirty="0" smtClean="0"/>
              <a:t> </a:t>
            </a:r>
            <a:r>
              <a:rPr lang="it-IT" altLang="it-IT" sz="1600" dirty="0"/>
              <a:t>(T) = T’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T = &lt;N, </a:t>
            </a:r>
            <a:r>
              <a:rPr lang="it-IT" altLang="it-IT" sz="1600" dirty="0" err="1"/>
              <a:t>Tsx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Tdx</a:t>
            </a:r>
            <a:r>
              <a:rPr lang="it-IT" altLang="it-IT" sz="1600" dirty="0"/>
              <a:t>&gt;  non è l’albero vuoto</a:t>
            </a:r>
          </a:p>
          <a:p>
            <a:pPr eaLnBrk="1" hangingPunct="1"/>
            <a:r>
              <a:rPr lang="it-IT" altLang="it-IT" sz="1600" dirty="0"/>
              <a:t>	post:  T’ = </a:t>
            </a:r>
            <a:r>
              <a:rPr lang="it-IT" altLang="it-IT" sz="1600" dirty="0" err="1"/>
              <a:t>Tdx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consBtree</a:t>
            </a:r>
            <a:r>
              <a:rPr lang="it-IT" altLang="it-IT" sz="1600" dirty="0" smtClean="0"/>
              <a:t> (</a:t>
            </a:r>
            <a:r>
              <a:rPr lang="it-IT" altLang="it-IT" sz="1600" dirty="0" err="1" smtClean="0"/>
              <a:t>elem</a:t>
            </a:r>
            <a:r>
              <a:rPr lang="it-IT" altLang="it-IT" sz="1600" dirty="0" smtClean="0"/>
              <a:t>, </a:t>
            </a:r>
            <a:r>
              <a:rPr lang="it-IT" altLang="it-IT" sz="1600" dirty="0"/>
              <a:t>T1, T2) = T’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 smtClean="0"/>
              <a:t>:  </a:t>
            </a:r>
            <a:r>
              <a:rPr lang="it-IT" altLang="it-IT" sz="1600" dirty="0" err="1" smtClean="0"/>
              <a:t>elem</a:t>
            </a:r>
            <a:r>
              <a:rPr lang="it-IT" altLang="it-IT" sz="1600" dirty="0" smtClean="0"/>
              <a:t> ≠ NULLITEM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post: T’ = &lt;N, T1, T2</a:t>
            </a:r>
            <a:r>
              <a:rPr lang="it-IT" altLang="it-IT" sz="1600" dirty="0" smtClean="0"/>
              <a:t>&gt;</a:t>
            </a:r>
          </a:p>
          <a:p>
            <a:pPr eaLnBrk="1" hangingPunct="1"/>
            <a:r>
              <a:rPr lang="it-IT" altLang="it-IT" sz="1600" dirty="0"/>
              <a:t> </a:t>
            </a:r>
            <a:r>
              <a:rPr lang="it-IT" altLang="it-IT" sz="1600" dirty="0" smtClean="0"/>
              <a:t>   		N è un nodo con etichetta </a:t>
            </a:r>
            <a:r>
              <a:rPr lang="it-IT" altLang="it-IT" sz="1600" dirty="0" err="1" smtClean="0"/>
              <a:t>elem</a:t>
            </a:r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39174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7154"/>
          </a:xfrm>
        </p:spPr>
        <p:txBody>
          <a:bodyPr/>
          <a:lstStyle/>
          <a:p>
            <a:r>
              <a:rPr lang="it-IT" altLang="it-IT" dirty="0"/>
              <a:t>Alberi </a:t>
            </a:r>
            <a:r>
              <a:rPr lang="it-IT" altLang="it-IT" dirty="0" smtClean="0"/>
              <a:t>binari: realizzazione</a:t>
            </a:r>
            <a:endParaRPr lang="it-IT" altLang="it-IT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4580"/>
            <a:ext cx="8382000" cy="42724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 smtClean="0"/>
              <a:t>Realizzazione più diffusa: struttura a puntatori con nodi doppiamente concatenati</a:t>
            </a:r>
            <a:endParaRPr lang="it-IT" altLang="it-IT" sz="2800" dirty="0"/>
          </a:p>
          <a:p>
            <a:pPr>
              <a:lnSpc>
                <a:spcPct val="90000"/>
              </a:lnSpc>
            </a:pPr>
            <a:r>
              <a:rPr lang="it-IT" altLang="it-IT" sz="2800" dirty="0"/>
              <a:t>Ogni nodo </a:t>
            </a:r>
            <a:r>
              <a:rPr lang="it-IT" altLang="it-IT" sz="2800" dirty="0" smtClean="0"/>
              <a:t>è una struttura con 3 componenti:</a:t>
            </a:r>
            <a:endParaRPr lang="it-IT" altLang="it-IT" sz="2800" dirty="0"/>
          </a:p>
          <a:p>
            <a:pPr lvl="1">
              <a:lnSpc>
                <a:spcPct val="90000"/>
              </a:lnSpc>
            </a:pPr>
            <a:r>
              <a:rPr lang="it-IT" altLang="it-IT" sz="2400" dirty="0" smtClean="0"/>
              <a:t>Puntatore alla radice del sottoalbero </a:t>
            </a:r>
            <a:r>
              <a:rPr lang="it-IT" altLang="it-IT" sz="2400" dirty="0"/>
              <a:t>sinistro </a:t>
            </a:r>
            <a:endParaRPr lang="it-IT" altLang="it-IT" sz="2400" dirty="0" smtClean="0"/>
          </a:p>
          <a:p>
            <a:pPr lvl="1">
              <a:lnSpc>
                <a:spcPct val="90000"/>
              </a:lnSpc>
            </a:pPr>
            <a:r>
              <a:rPr lang="it-IT" altLang="it-IT" sz="2400" dirty="0" smtClean="0"/>
              <a:t>Puntatore alla radice del sottoalbero destro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 smtClean="0"/>
              <a:t>Etichetta (useremo il tipo generico ITEM per questo campo) </a:t>
            </a:r>
            <a:endParaRPr lang="it-IT" altLang="it-IT" sz="2400" dirty="0"/>
          </a:p>
          <a:p>
            <a:pPr>
              <a:lnSpc>
                <a:spcPct val="90000"/>
              </a:lnSpc>
            </a:pPr>
            <a:r>
              <a:rPr lang="it-IT" altLang="it-IT" sz="2800" dirty="0"/>
              <a:t> </a:t>
            </a:r>
            <a:r>
              <a:rPr lang="it-IT" altLang="it-IT" sz="2800" dirty="0" smtClean="0"/>
              <a:t>Un albero binario è definito come puntatore ad un nodo: </a:t>
            </a:r>
            <a:endParaRPr lang="it-IT" altLang="it-IT" sz="2800" dirty="0"/>
          </a:p>
          <a:p>
            <a:pPr lvl="1">
              <a:lnSpc>
                <a:spcPct val="90000"/>
              </a:lnSpc>
            </a:pPr>
            <a:r>
              <a:rPr lang="it-IT" altLang="it-IT" sz="2400" dirty="0" smtClean="0"/>
              <a:t>Se l’albero </a:t>
            </a:r>
            <a:r>
              <a:rPr lang="it-IT" altLang="it-IT" sz="2400" dirty="0"/>
              <a:t>binario è </a:t>
            </a:r>
            <a:r>
              <a:rPr lang="it-IT" altLang="it-IT" sz="2400" dirty="0" smtClean="0"/>
              <a:t>vuoto, puntatore nullo</a:t>
            </a:r>
            <a:endParaRPr lang="it-IT" altLang="it-IT" sz="2400" dirty="0"/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Se l’albero binario </a:t>
            </a:r>
            <a:r>
              <a:rPr lang="it-IT" altLang="it-IT" sz="2400" dirty="0" smtClean="0"/>
              <a:t>non è </a:t>
            </a:r>
            <a:r>
              <a:rPr lang="it-IT" altLang="it-IT" sz="2400" dirty="0"/>
              <a:t>vuoto, </a:t>
            </a:r>
            <a:r>
              <a:rPr lang="it-IT" altLang="it-IT" sz="2400" dirty="0" smtClean="0"/>
              <a:t>puntatore al nodo radice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4156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olo 1"/>
          <p:cNvSpPr>
            <a:spLocks noGrp="1"/>
          </p:cNvSpPr>
          <p:nvPr>
            <p:ph type="title"/>
          </p:nvPr>
        </p:nvSpPr>
        <p:spPr>
          <a:xfrm>
            <a:off x="382588" y="2509838"/>
            <a:ext cx="8229600" cy="1143000"/>
          </a:xfrm>
        </p:spPr>
        <p:txBody>
          <a:bodyPr/>
          <a:lstStyle/>
          <a:p>
            <a:r>
              <a:rPr lang="it-IT" altLang="it-IT">
                <a:latin typeface="Arial" charset="0"/>
                <a:ea typeface="MS PGothic" charset="-128"/>
              </a:rPr>
              <a:t>… e adesso un po’ di codice C</a:t>
            </a:r>
          </a:p>
        </p:txBody>
      </p:sp>
    </p:spTree>
    <p:extLst>
      <p:ext uri="{BB962C8B-B14F-4D97-AF65-F5344CB8AC3E}">
        <p14:creationId xmlns:p14="http://schemas.microsoft.com/office/powerpoint/2010/main" val="35983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 Grafi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14313" y="1600200"/>
            <a:ext cx="4643437" cy="4525963"/>
          </a:xfrm>
        </p:spPr>
        <p:txBody>
          <a:bodyPr/>
          <a:lstStyle/>
          <a:p>
            <a:pPr eaLnBrk="1" hangingPunct="1">
              <a:defRPr/>
            </a:pPr>
            <a:r>
              <a:rPr lang="it-IT" sz="2000" dirty="0" smtClean="0"/>
              <a:t>Un grafo orientato G e’ una coppia &lt;N,A&gt; dove N è un insieme finito non vuoto (insieme di nodi) e A ⊆ </a:t>
            </a:r>
            <a:r>
              <a:rPr lang="it-IT" sz="2000" dirty="0" err="1" smtClean="0"/>
              <a:t>NxN</a:t>
            </a:r>
            <a:r>
              <a:rPr lang="it-IT" sz="2000" dirty="0" smtClean="0"/>
              <a:t> è un insieme finito di coppie ordinate di nodi, detti archi (o spigoli o linee). </a:t>
            </a:r>
          </a:p>
          <a:p>
            <a:pPr eaLnBrk="1" hangingPunct="1">
              <a:defRPr/>
            </a:pPr>
            <a:r>
              <a:rPr lang="it-IT" sz="2000" dirty="0" smtClean="0"/>
              <a:t>Se &lt; </a:t>
            </a:r>
            <a:r>
              <a:rPr lang="it-IT" sz="2000" dirty="0" err="1" smtClean="0"/>
              <a:t>u</a:t>
            </a:r>
            <a:r>
              <a:rPr lang="it-IT" sz="1200" dirty="0" err="1" smtClean="0"/>
              <a:t>i</a:t>
            </a:r>
            <a:r>
              <a:rPr lang="it-IT" sz="2000" dirty="0" smtClean="0"/>
              <a:t>, </a:t>
            </a:r>
            <a:r>
              <a:rPr lang="it-IT" sz="2000" dirty="0" err="1" smtClean="0"/>
              <a:t>u</a:t>
            </a:r>
            <a:r>
              <a:rPr lang="it-IT" sz="1200" dirty="0" err="1" smtClean="0"/>
              <a:t>j</a:t>
            </a:r>
            <a:r>
              <a:rPr lang="it-IT" sz="2000" dirty="0" smtClean="0"/>
              <a:t> &gt; ∈ A nel grafo vi è un arco da </a:t>
            </a:r>
            <a:r>
              <a:rPr lang="it-IT" sz="2000" dirty="0" err="1" smtClean="0"/>
              <a:t>u</a:t>
            </a:r>
            <a:r>
              <a:rPr lang="it-IT" sz="1200" dirty="0" err="1" smtClean="0"/>
              <a:t>i</a:t>
            </a:r>
            <a:r>
              <a:rPr lang="it-IT" sz="2000" dirty="0" smtClean="0"/>
              <a:t> ad </a:t>
            </a:r>
            <a:r>
              <a:rPr lang="it-IT" sz="2000" dirty="0" err="1" smtClean="0"/>
              <a:t>u</a:t>
            </a:r>
            <a:r>
              <a:rPr lang="it-IT" sz="1200" dirty="0" err="1" smtClean="0"/>
              <a:t>j</a:t>
            </a:r>
            <a:r>
              <a:rPr lang="it-IT" sz="2000" dirty="0" smtClean="0"/>
              <a:t> </a:t>
            </a:r>
          </a:p>
          <a:p>
            <a:pPr eaLnBrk="1" hangingPunct="1">
              <a:defRPr/>
            </a:pPr>
            <a:r>
              <a:rPr lang="it-IT" sz="2000" dirty="0" smtClean="0"/>
              <a:t>N</a:t>
            </a:r>
            <a:r>
              <a:rPr lang="pl-PL" sz="2000" dirty="0" smtClean="0"/>
              <a:t>ell’esempio </a:t>
            </a:r>
            <a:endParaRPr lang="it-IT" sz="2000" dirty="0" smtClean="0"/>
          </a:p>
          <a:p>
            <a:pPr lvl="1" eaLnBrk="1" hangingPunct="1">
              <a:defRPr/>
            </a:pPr>
            <a:r>
              <a:rPr lang="it-IT" sz="1600" dirty="0" smtClean="0">
                <a:ea typeface="+mn-ea"/>
                <a:cs typeface="+mn-cs"/>
              </a:rPr>
              <a:t>N</a:t>
            </a:r>
            <a:r>
              <a:rPr lang="pl-PL" sz="1600" dirty="0" smtClean="0">
                <a:ea typeface="+mn-ea"/>
                <a:cs typeface="+mn-cs"/>
              </a:rPr>
              <a:t> = {u</a:t>
            </a:r>
            <a:r>
              <a:rPr lang="pl-PL" sz="800" dirty="0" smtClean="0">
                <a:ea typeface="+mn-ea"/>
                <a:cs typeface="+mn-cs"/>
              </a:rPr>
              <a:t>1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2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3</a:t>
            </a:r>
            <a:r>
              <a:rPr lang="pl-PL" sz="1600" dirty="0" smtClean="0">
                <a:ea typeface="+mn-ea"/>
                <a:cs typeface="+mn-cs"/>
              </a:rPr>
              <a:t>}, </a:t>
            </a:r>
            <a:endParaRPr lang="it-IT" sz="1600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it-IT" sz="1600" dirty="0" smtClean="0">
                <a:ea typeface="+mn-ea"/>
                <a:cs typeface="+mn-cs"/>
              </a:rPr>
              <a:t>A</a:t>
            </a:r>
            <a:r>
              <a:rPr lang="pl-PL" sz="1600" dirty="0" smtClean="0">
                <a:ea typeface="+mn-ea"/>
                <a:cs typeface="+mn-cs"/>
              </a:rPr>
              <a:t> = {(u</a:t>
            </a:r>
            <a:r>
              <a:rPr lang="pl-PL" sz="800" dirty="0" smtClean="0"/>
              <a:t>1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1</a:t>
            </a:r>
            <a:r>
              <a:rPr lang="pl-PL" sz="1600" dirty="0" smtClean="0">
                <a:ea typeface="+mn-ea"/>
                <a:cs typeface="+mn-cs"/>
              </a:rPr>
              <a:t>),(u</a:t>
            </a:r>
            <a:r>
              <a:rPr lang="pl-PL" sz="800" dirty="0" smtClean="0"/>
              <a:t>1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2</a:t>
            </a:r>
            <a:r>
              <a:rPr lang="pl-PL" sz="1600" dirty="0" smtClean="0">
                <a:ea typeface="+mn-ea"/>
                <a:cs typeface="+mn-cs"/>
              </a:rPr>
              <a:t>),(u</a:t>
            </a:r>
            <a:r>
              <a:rPr lang="pl-PL" sz="800" dirty="0" smtClean="0"/>
              <a:t>2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1</a:t>
            </a:r>
            <a:r>
              <a:rPr lang="pl-PL" sz="1600" dirty="0" smtClean="0">
                <a:ea typeface="+mn-ea"/>
                <a:cs typeface="+mn-cs"/>
              </a:rPr>
              <a:t>),(u</a:t>
            </a:r>
            <a:r>
              <a:rPr lang="pl-PL" sz="800" dirty="0" smtClean="0"/>
              <a:t>1</a:t>
            </a:r>
            <a:r>
              <a:rPr lang="pl-PL" sz="1600" dirty="0" smtClean="0">
                <a:ea typeface="+mn-ea"/>
                <a:cs typeface="+mn-cs"/>
              </a:rPr>
              <a:t>,u</a:t>
            </a:r>
            <a:r>
              <a:rPr lang="pl-PL" sz="800" dirty="0" smtClean="0"/>
              <a:t>3</a:t>
            </a:r>
            <a:r>
              <a:rPr lang="pl-PL" sz="1600" dirty="0" smtClean="0">
                <a:ea typeface="+mn-ea"/>
                <a:cs typeface="+mn-cs"/>
              </a:rPr>
              <a:t>)}.</a:t>
            </a:r>
            <a:endParaRPr lang="it-IT" sz="1600" dirty="0" smtClean="0"/>
          </a:p>
        </p:txBody>
      </p:sp>
      <p:sp>
        <p:nvSpPr>
          <p:cNvPr id="3076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262379-83D6-4F06-9A84-4DFDCEE89D42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  <p:pic>
        <p:nvPicPr>
          <p:cNvPr id="307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6313" y="2214563"/>
            <a:ext cx="3810000" cy="2044700"/>
          </a:xfrm>
          <a:noFill/>
        </p:spPr>
      </p:pic>
    </p:spTree>
    <p:extLst>
      <p:ext uri="{BB962C8B-B14F-4D97-AF65-F5344CB8AC3E}">
        <p14:creationId xmlns:p14="http://schemas.microsoft.com/office/powerpoint/2010/main" val="32097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835025"/>
          </a:xfrm>
        </p:spPr>
        <p:txBody>
          <a:bodyPr/>
          <a:lstStyle/>
          <a:p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Dichiarazione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del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tipo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nodo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50106" y="1507637"/>
            <a:ext cx="8636000" cy="4453548"/>
          </a:xfrm>
        </p:spPr>
        <p:txBody>
          <a:bodyPr/>
          <a:lstStyle/>
          <a:p>
            <a:r>
              <a:rPr lang="en-US" altLang="it-IT" dirty="0">
                <a:ea typeface="MS PGothic" charset="-128"/>
              </a:rPr>
              <a:t>Per </a:t>
            </a:r>
            <a:r>
              <a:rPr lang="en-US" altLang="it-IT" dirty="0" err="1">
                <a:ea typeface="MS PGothic" charset="-128"/>
              </a:rPr>
              <a:t>usare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una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concatenata</a:t>
            </a:r>
            <a:r>
              <a:rPr lang="en-US" altLang="it-IT" dirty="0">
                <a:ea typeface="MS PGothic" charset="-128"/>
              </a:rPr>
              <a:t> serve </a:t>
            </a:r>
            <a:r>
              <a:rPr lang="en-US" altLang="it-IT" dirty="0" err="1">
                <a:ea typeface="MS PGothic" charset="-128"/>
              </a:rPr>
              <a:t>una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che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rappresenti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nodi</a:t>
            </a:r>
            <a:endParaRPr lang="en-US" altLang="it-IT" dirty="0">
              <a:ea typeface="MS PGothic" charset="-128"/>
            </a:endParaRPr>
          </a:p>
          <a:p>
            <a:r>
              <a:rPr lang="en-US" altLang="it-IT" dirty="0">
                <a:ea typeface="MS PGothic" charset="-128"/>
              </a:rPr>
              <a:t>La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conterrà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dati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necessari</a:t>
            </a:r>
            <a:r>
              <a:rPr lang="en-US" altLang="it-IT" dirty="0">
                <a:ea typeface="MS PGothic" charset="-128"/>
              </a:rPr>
              <a:t> (un </a:t>
            </a:r>
            <a:r>
              <a:rPr lang="en-US" altLang="it-IT" dirty="0" err="1">
                <a:ea typeface="MS PGothic" charset="-128"/>
              </a:rPr>
              <a:t>intero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nel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seguente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esempio</a:t>
            </a:r>
            <a:r>
              <a:rPr lang="en-US" altLang="it-IT" dirty="0">
                <a:ea typeface="MS PGothic" charset="-128"/>
              </a:rPr>
              <a:t>) </a:t>
            </a:r>
            <a:r>
              <a:rPr lang="en-US" altLang="it-IT" dirty="0" err="1">
                <a:ea typeface="MS PGothic" charset="-128"/>
              </a:rPr>
              <a:t>ed</a:t>
            </a:r>
            <a:r>
              <a:rPr lang="en-US" altLang="it-IT" dirty="0">
                <a:ea typeface="MS PGothic" charset="-128"/>
              </a:rPr>
              <a:t> un </a:t>
            </a:r>
            <a:r>
              <a:rPr lang="en-US" altLang="it-IT" dirty="0" err="1">
                <a:ea typeface="MS PGothic" charset="-128"/>
              </a:rPr>
              <a:t>puntatore</a:t>
            </a:r>
            <a:r>
              <a:rPr lang="en-US" altLang="it-IT" dirty="0">
                <a:ea typeface="MS PGothic" charset="-128"/>
              </a:rPr>
              <a:t> al </a:t>
            </a:r>
            <a:r>
              <a:rPr lang="en-US" altLang="it-IT" dirty="0" err="1">
                <a:ea typeface="MS PGothic" charset="-128"/>
              </a:rPr>
              <a:t>prossimo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elemento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della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r>
              <a:rPr lang="en-US" altLang="it-IT" dirty="0">
                <a:ea typeface="MS PGothic" charset="-128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smtClean="0">
                <a:ea typeface="MS PGothic" charset="-128"/>
              </a:rPr>
              <a:t>item</a:t>
            </a:r>
            <a:r>
              <a:rPr lang="en-US" altLang="it-IT" sz="1400" dirty="0" smtClean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value;       </a:t>
            </a:r>
            <a:r>
              <a:rPr lang="en-US" altLang="it-IT" sz="1400" dirty="0">
                <a:ea typeface="MS PGothic" charset="-128"/>
              </a:rPr>
              <a:t>             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etichetta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 del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nodo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*/</a:t>
            </a:r>
            <a:endParaRPr lang="en-US" altLang="it-IT" sz="2000" dirty="0">
              <a:solidFill>
                <a:srgbClr val="C00000"/>
              </a:solidFill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 smtClean="0">
                <a:ea typeface="MS PGothic" charset="-128"/>
              </a:rPr>
              <a:t>*left;</a:t>
            </a:r>
            <a:r>
              <a:rPr lang="en-US" altLang="it-IT" sz="1400" dirty="0" smtClean="0">
                <a:ea typeface="MS PGothic" charset="-128"/>
              </a:rPr>
              <a:t>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puntatore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 al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sottoalbero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sinistro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 </a:t>
            </a:r>
            <a:r>
              <a:rPr lang="en-US" altLang="it-IT" sz="2000" dirty="0" smtClean="0">
                <a:ea typeface="MS PGothic" charset="-128"/>
              </a:rPr>
              <a:t>       </a:t>
            </a:r>
            <a:r>
              <a:rPr lang="en-US" altLang="it-IT" sz="2000" dirty="0" err="1" smtClean="0">
                <a:ea typeface="MS PGothic" charset="-128"/>
              </a:rPr>
              <a:t>struct</a:t>
            </a:r>
            <a:r>
              <a:rPr lang="en-US" altLang="it-IT" sz="1400" dirty="0" smtClean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 smtClean="0">
                <a:ea typeface="MS PGothic" charset="-128"/>
              </a:rPr>
              <a:t>*right;</a:t>
            </a:r>
            <a:r>
              <a:rPr lang="en-US" altLang="it-IT" sz="1400" dirty="0" smtClean="0">
                <a:ea typeface="MS PGothic" charset="-128"/>
              </a:rPr>
              <a:t>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 err="1">
                <a:solidFill>
                  <a:srgbClr val="C00000"/>
                </a:solidFill>
                <a:ea typeface="MS PGothic" charset="-128"/>
              </a:rPr>
              <a:t>puntatore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 al </a:t>
            </a:r>
            <a:r>
              <a:rPr lang="en-US" altLang="it-IT" sz="2000" dirty="0" err="1">
                <a:solidFill>
                  <a:srgbClr val="C00000"/>
                </a:solidFill>
                <a:ea typeface="MS PGothic" charset="-128"/>
              </a:rPr>
              <a:t>sottoalbero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 err="1" smtClean="0">
                <a:solidFill>
                  <a:srgbClr val="C00000"/>
                </a:solidFill>
                <a:ea typeface="MS PGothic" charset="-128"/>
              </a:rPr>
              <a:t>destro</a:t>
            </a:r>
            <a:r>
              <a:rPr lang="en-US" altLang="it-IT" sz="2000" dirty="0" smtClean="0">
                <a:solidFill>
                  <a:srgbClr val="C00000"/>
                </a:solidFill>
                <a:ea typeface="MS PGothic" charset="-128"/>
              </a:rPr>
              <a:t>*/</a:t>
            </a:r>
            <a:endParaRPr lang="en-US" altLang="it-IT" sz="2000" dirty="0">
              <a:solidFill>
                <a:srgbClr val="C00000"/>
              </a:solidFill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</a:t>
            </a:r>
            <a:r>
              <a:rPr lang="en-US" altLang="it-IT" sz="2000" dirty="0" smtClean="0">
                <a:ea typeface="MS PGothic" charset="-128"/>
              </a:rPr>
              <a:t>};</a:t>
            </a:r>
            <a:endParaRPr lang="en-US" altLang="it-IT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259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altLang="it-IT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Dichiarazione</a:t>
            </a:r>
            <a:r>
              <a:rPr lang="en-US" altLang="it-IT" dirty="0">
                <a:solidFill>
                  <a:srgbClr val="0070C0"/>
                </a:solidFill>
                <a:latin typeface="Arial" charset="0"/>
                <a:ea typeface="MS PGothic" charset="-128"/>
              </a:rPr>
              <a:t> del </a:t>
            </a:r>
            <a:r>
              <a:rPr lang="en-US" altLang="it-IT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tipo</a:t>
            </a:r>
            <a:r>
              <a:rPr lang="en-US" altLang="it-IT" dirty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dirty="0" err="1" smtClean="0">
                <a:latin typeface="Arial" charset="0"/>
                <a:ea typeface="MS PGothic" charset="-128"/>
              </a:rPr>
              <a:t>Btree</a:t>
            </a:r>
            <a:endParaRPr lang="en-US" altLang="it-IT" dirty="0">
              <a:latin typeface="Arial" charset="0"/>
              <a:ea typeface="MS PGothic" charset="-128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360487"/>
            <a:ext cx="8229600" cy="46182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successivo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è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quello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dichiarare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Btree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Btree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Btree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punterà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radice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dell’albero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Assegnare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valore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l’albero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è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inizialmente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vuoto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Btree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NULL;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Costruire</a:t>
            </a:r>
            <a:r>
              <a:rPr lang="en-US" altLang="it-IT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un </a:t>
            </a:r>
            <a:r>
              <a:rPr lang="en-US" altLang="it-IT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albero</a:t>
            </a:r>
            <a:r>
              <a:rPr lang="en-US" altLang="it-IT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binario</a:t>
            </a:r>
            <a:endParaRPr lang="en-US" altLang="it-IT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 smtClean="0">
                <a:ea typeface="MS PGothic" charset="-128"/>
              </a:rPr>
              <a:t>Un </a:t>
            </a:r>
            <a:r>
              <a:rPr lang="en-US" altLang="it-IT" sz="2800" dirty="0" err="1" smtClean="0">
                <a:ea typeface="MS PGothic" charset="-128"/>
              </a:rPr>
              <a:t>albero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binario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viene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costruito</a:t>
            </a:r>
            <a:r>
              <a:rPr lang="en-US" altLang="it-IT" sz="2800" dirty="0" smtClean="0">
                <a:ea typeface="MS PGothic" charset="-128"/>
              </a:rPr>
              <a:t> in </a:t>
            </a:r>
            <a:r>
              <a:rPr lang="en-US" altLang="it-IT" sz="2800" dirty="0" err="1" smtClean="0">
                <a:ea typeface="MS PGothic" charset="-128"/>
              </a:rPr>
              <a:t>maniera</a:t>
            </a:r>
            <a:r>
              <a:rPr lang="en-US" altLang="it-IT" sz="2800" dirty="0" smtClean="0">
                <a:ea typeface="MS PGothic" charset="-128"/>
              </a:rPr>
              <a:t> bottom-up</a:t>
            </a:r>
          </a:p>
          <a:p>
            <a:r>
              <a:rPr lang="en-US" altLang="it-IT" sz="2800" dirty="0" smtClean="0">
                <a:ea typeface="MS PGothic" charset="-128"/>
              </a:rPr>
              <a:t>Man </a:t>
            </a:r>
            <a:r>
              <a:rPr lang="en-US" altLang="it-IT" sz="2800" dirty="0" err="1">
                <a:ea typeface="MS PGothic" charset="-128"/>
              </a:rPr>
              <a:t>mano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che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costruiamo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l’albero</a:t>
            </a:r>
            <a:r>
              <a:rPr lang="en-US" altLang="it-IT" sz="2800" dirty="0" smtClean="0">
                <a:ea typeface="MS PGothic" charset="-128"/>
              </a:rPr>
              <a:t>, </a:t>
            </a:r>
            <a:r>
              <a:rPr lang="en-US" altLang="it-IT" sz="2800" dirty="0" err="1">
                <a:ea typeface="MS PGothic" charset="-128"/>
              </a:rPr>
              <a:t>creiamo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dei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nuovi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nodi</a:t>
            </a:r>
            <a:r>
              <a:rPr lang="en-US" altLang="it-IT" sz="2800" dirty="0">
                <a:ea typeface="MS PGothic" charset="-128"/>
              </a:rPr>
              <a:t> da </a:t>
            </a:r>
            <a:r>
              <a:rPr lang="en-US" altLang="it-IT" sz="2800" dirty="0" err="1">
                <a:ea typeface="MS PGothic" charset="-128"/>
              </a:rPr>
              <a:t>aggiungere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smtClean="0">
                <a:ea typeface="MS PGothic" charset="-128"/>
              </a:rPr>
              <a:t>come </a:t>
            </a:r>
            <a:r>
              <a:rPr lang="en-US" altLang="it-IT" sz="2800" dirty="0" err="1" smtClean="0">
                <a:ea typeface="MS PGothic" charset="-128"/>
              </a:rPr>
              <a:t>nodo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radice</a:t>
            </a:r>
            <a:endParaRPr lang="en-US" altLang="it-IT" sz="2800" dirty="0">
              <a:ea typeface="MS PGothic" charset="-128"/>
            </a:endParaRPr>
          </a:p>
          <a:p>
            <a:r>
              <a:rPr lang="en-US" altLang="it-IT" sz="2800" dirty="0">
                <a:ea typeface="MS PGothic" charset="-128"/>
              </a:rPr>
              <a:t>I </a:t>
            </a:r>
            <a:r>
              <a:rPr lang="en-US" altLang="it-IT" sz="2800" dirty="0" err="1">
                <a:ea typeface="MS PGothic" charset="-128"/>
              </a:rPr>
              <a:t>passi</a:t>
            </a:r>
            <a:r>
              <a:rPr lang="en-US" altLang="it-IT" sz="2800" dirty="0">
                <a:ea typeface="MS PGothic" charset="-128"/>
              </a:rPr>
              <a:t> per </a:t>
            </a:r>
            <a:r>
              <a:rPr lang="en-US" altLang="it-IT" sz="2800" dirty="0" err="1">
                <a:ea typeface="MS PGothic" charset="-128"/>
              </a:rPr>
              <a:t>creare</a:t>
            </a:r>
            <a:r>
              <a:rPr lang="en-US" altLang="it-IT" sz="2800" dirty="0">
                <a:ea typeface="MS PGothic" charset="-128"/>
              </a:rPr>
              <a:t> un </a:t>
            </a:r>
            <a:r>
              <a:rPr lang="en-US" altLang="it-IT" sz="2800" dirty="0" err="1">
                <a:ea typeface="MS PGothic" charset="-128"/>
              </a:rPr>
              <a:t>nodo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sono</a:t>
            </a:r>
            <a:r>
              <a:rPr lang="en-US" altLang="it-IT" sz="2800" dirty="0">
                <a:ea typeface="MS PGothic" charset="-128"/>
              </a:rPr>
              <a:t>:</a:t>
            </a:r>
          </a:p>
          <a:p>
            <a:pPr marL="914400" lvl="1" indent="-514350">
              <a:buFontTx/>
              <a:buAutoNum type="arabicPeriod"/>
            </a:pPr>
            <a:r>
              <a:rPr lang="en-US" altLang="it-IT" sz="2400" dirty="0" err="1">
                <a:ea typeface="MS PGothic" charset="-128"/>
              </a:rPr>
              <a:t>Allocare</a:t>
            </a:r>
            <a:r>
              <a:rPr lang="en-US" altLang="it-IT" sz="2400" dirty="0">
                <a:ea typeface="MS PGothic" charset="-128"/>
              </a:rPr>
              <a:t> la </a:t>
            </a:r>
            <a:r>
              <a:rPr lang="en-US" altLang="it-IT" sz="2400" dirty="0" err="1">
                <a:ea typeface="MS PGothic" charset="-128"/>
              </a:rPr>
              <a:t>memoria</a:t>
            </a:r>
            <a:r>
              <a:rPr lang="en-US" altLang="it-IT" sz="2400" dirty="0">
                <a:ea typeface="MS PGothic" charset="-128"/>
              </a:rPr>
              <a:t> </a:t>
            </a:r>
            <a:r>
              <a:rPr lang="en-US" altLang="it-IT" sz="2400" dirty="0" err="1">
                <a:ea typeface="MS PGothic" charset="-128"/>
              </a:rPr>
              <a:t>necessaria</a:t>
            </a:r>
            <a:endParaRPr lang="en-US" altLang="it-IT" sz="2400" dirty="0">
              <a:ea typeface="MS PGothic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altLang="it-IT" sz="2400" dirty="0" err="1">
                <a:ea typeface="MS PGothic" charset="-128"/>
              </a:rPr>
              <a:t>Memorizzare</a:t>
            </a:r>
            <a:r>
              <a:rPr lang="en-US" altLang="it-IT" sz="2400" dirty="0">
                <a:ea typeface="MS PGothic" charset="-128"/>
              </a:rPr>
              <a:t> </a:t>
            </a:r>
            <a:r>
              <a:rPr lang="en-US" altLang="it-IT" sz="2400" dirty="0" err="1">
                <a:ea typeface="MS PGothic" charset="-128"/>
              </a:rPr>
              <a:t>i</a:t>
            </a:r>
            <a:r>
              <a:rPr lang="en-US" altLang="it-IT" sz="2400" dirty="0">
                <a:ea typeface="MS PGothic" charset="-128"/>
              </a:rPr>
              <a:t> </a:t>
            </a:r>
            <a:r>
              <a:rPr lang="en-US" altLang="it-IT" sz="2400" dirty="0" err="1">
                <a:ea typeface="MS PGothic" charset="-128"/>
              </a:rPr>
              <a:t>dati</a:t>
            </a:r>
            <a:r>
              <a:rPr lang="en-US" altLang="it-IT" sz="2400" dirty="0">
                <a:ea typeface="MS PGothic" charset="-128"/>
              </a:rPr>
              <a:t> </a:t>
            </a:r>
            <a:r>
              <a:rPr lang="en-US" altLang="it-IT" sz="2400" dirty="0" err="1">
                <a:ea typeface="MS PGothic" charset="-128"/>
              </a:rPr>
              <a:t>nel</a:t>
            </a:r>
            <a:r>
              <a:rPr lang="en-US" altLang="it-IT" sz="2400" dirty="0">
                <a:ea typeface="MS PGothic" charset="-128"/>
              </a:rPr>
              <a:t> </a:t>
            </a:r>
            <a:r>
              <a:rPr lang="en-US" altLang="it-IT" sz="2400" dirty="0" err="1">
                <a:ea typeface="MS PGothic" charset="-128"/>
              </a:rPr>
              <a:t>nodo</a:t>
            </a:r>
            <a:endParaRPr lang="en-US" altLang="it-IT" sz="2400" dirty="0">
              <a:ea typeface="MS PGothic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altLang="it-IT" sz="2400" dirty="0" err="1" smtClean="0">
                <a:ea typeface="MS PGothic" charset="-128"/>
              </a:rPr>
              <a:t>Collegare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il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sottoalbero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sinistro</a:t>
            </a:r>
            <a:r>
              <a:rPr lang="en-US" altLang="it-IT" sz="2400" dirty="0" smtClean="0">
                <a:ea typeface="MS PGothic" charset="-128"/>
              </a:rPr>
              <a:t> e </a:t>
            </a:r>
            <a:r>
              <a:rPr lang="en-US" altLang="it-IT" sz="2400" dirty="0" err="1" smtClean="0">
                <a:ea typeface="MS PGothic" charset="-128"/>
              </a:rPr>
              <a:t>il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sottoalbero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destro</a:t>
            </a:r>
            <a:r>
              <a:rPr lang="en-US" altLang="it-IT" sz="2400" dirty="0" smtClean="0">
                <a:ea typeface="MS PGothic" charset="-128"/>
              </a:rPr>
              <a:t>, </a:t>
            </a:r>
            <a:r>
              <a:rPr lang="en-US" altLang="it-IT" sz="2400" dirty="0" err="1" smtClean="0">
                <a:ea typeface="MS PGothic" charset="-128"/>
              </a:rPr>
              <a:t>già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costruiti</a:t>
            </a:r>
            <a:r>
              <a:rPr lang="en-US" altLang="it-IT" sz="2400" dirty="0" smtClean="0">
                <a:ea typeface="MS PGothic" charset="-128"/>
              </a:rPr>
              <a:t> in </a:t>
            </a:r>
            <a:r>
              <a:rPr lang="en-US" altLang="it-IT" sz="2400" dirty="0" err="1" smtClean="0">
                <a:ea typeface="MS PGothic" charset="-128"/>
              </a:rPr>
              <a:t>precedenza</a:t>
            </a:r>
            <a:endParaRPr lang="en-US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Realizzare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modulo </a:t>
            </a:r>
            <a:r>
              <a:rPr lang="en-GB" altLang="it-IT" b="1" i="1" dirty="0" err="1" smtClean="0">
                <a:solidFill>
                  <a:srgbClr val="0070C0"/>
                </a:solidFill>
                <a:ea typeface="MS PGothic" charset="-128"/>
              </a:rPr>
              <a:t>Btree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eader 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Btree.h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5669599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Btree.h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*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</a:t>
            </a:r>
            <a:r>
              <a:rPr lang="it-IT" altLang="it-IT" sz="2000" b="1" dirty="0">
                <a:latin typeface="Arial" charset="0"/>
              </a:rPr>
              <a:t>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newBtree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emptyBtree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figlioSX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Btree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figlioDX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consBtree</a:t>
            </a:r>
            <a:r>
              <a:rPr lang="it-IT" altLang="it-IT" sz="2000" b="1" dirty="0" smtClean="0">
                <a:latin typeface="Arial" charset="0"/>
              </a:rPr>
              <a:t>(item val, 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sx</a:t>
            </a:r>
            <a:r>
              <a:rPr lang="it-IT" altLang="it-IT" sz="2000" b="1" dirty="0" smtClean="0">
                <a:latin typeface="Arial" charset="0"/>
              </a:rPr>
              <a:t>, 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dx);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node</a:t>
            </a:r>
            <a:r>
              <a:rPr lang="it-IT" altLang="it-IT" sz="2000" b="1" dirty="0" smtClean="0">
                <a:latin typeface="Arial" charset="0"/>
              </a:rPr>
              <a:t> *</a:t>
            </a:r>
            <a:r>
              <a:rPr lang="it-IT" altLang="it-IT" sz="2000" b="1" dirty="0" err="1" smtClean="0">
                <a:latin typeface="Arial" charset="0"/>
              </a:rPr>
              <a:t>getRoot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T);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116715" y="2699405"/>
            <a:ext cx="28986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L’ADT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Btree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è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indipendente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dal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tipo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degli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elementi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contenuti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endParaRPr lang="en-US" sz="2000" b="1" i="1" dirty="0">
              <a:solidFill>
                <a:srgbClr val="C00000"/>
              </a:solidFill>
              <a:latin typeface="+mn-lt"/>
            </a:endParaRPr>
          </a:p>
          <a:p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Utilizziamo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un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tipo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generico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 item definite in un file </a:t>
            </a:r>
            <a:r>
              <a:rPr lang="en-US" sz="2000" b="1" i="1" dirty="0" err="1" smtClean="0">
                <a:solidFill>
                  <a:srgbClr val="C00000"/>
                </a:solidFill>
                <a:latin typeface="+mn-lt"/>
              </a:rPr>
              <a:t>item.h</a:t>
            </a:r>
            <a:endParaRPr lang="it-IT" sz="2000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466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0" y="932154"/>
            <a:ext cx="4119237" cy="583262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&lt;</a:t>
            </a:r>
            <a:r>
              <a:rPr lang="it-IT" altLang="it-IT" sz="1600" b="1" dirty="0" err="1">
                <a:latin typeface="Arial" charset="0"/>
              </a:rPr>
              <a:t>stdio.h</a:t>
            </a:r>
            <a:r>
              <a:rPr lang="it-IT" altLang="it-IT" sz="16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&lt;</a:t>
            </a:r>
            <a:r>
              <a:rPr lang="it-IT" altLang="it-IT" sz="1600" b="1" dirty="0" err="1">
                <a:latin typeface="Arial" charset="0"/>
              </a:rPr>
              <a:t>stdlib.h</a:t>
            </a:r>
            <a:r>
              <a:rPr lang="it-IT" altLang="it-IT" sz="16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“</a:t>
            </a:r>
            <a:r>
              <a:rPr lang="it-IT" altLang="it-IT" sz="1600" b="1" dirty="0" err="1">
                <a:latin typeface="Arial" charset="0"/>
              </a:rPr>
              <a:t>item.h</a:t>
            </a:r>
            <a:r>
              <a:rPr lang="it-IT" altLang="it-IT" sz="1600" b="1" dirty="0">
                <a:latin typeface="Arial" charset="0"/>
              </a:rPr>
              <a:t>” </a:t>
            </a: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#include “</a:t>
            </a:r>
            <a:r>
              <a:rPr lang="it-IT" altLang="it-IT" sz="1600" b="1" dirty="0" err="1" smtClean="0">
                <a:latin typeface="Arial" charset="0"/>
              </a:rPr>
              <a:t>Btree.h</a:t>
            </a:r>
            <a:r>
              <a:rPr lang="it-IT" altLang="it-IT" sz="16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smtClean="0">
                <a:latin typeface="Arial" charset="0"/>
              </a:rPr>
              <a:t>item </a:t>
            </a:r>
            <a:r>
              <a:rPr lang="it-IT" altLang="it-IT" sz="1600" b="1" dirty="0" err="1">
                <a:latin typeface="Arial" charset="0"/>
              </a:rPr>
              <a:t>value</a:t>
            </a:r>
            <a:r>
              <a:rPr lang="it-IT" altLang="it-IT" sz="16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err="1">
                <a:latin typeface="Arial" charset="0"/>
              </a:rPr>
              <a:t>struct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*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*right;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i</a:t>
            </a:r>
            <a:r>
              <a:rPr lang="it-IT" altLang="it-IT" sz="1600" b="1" dirty="0" smtClean="0">
                <a:latin typeface="Arial" charset="0"/>
              </a:rPr>
              <a:t>tem </a:t>
            </a:r>
            <a:r>
              <a:rPr lang="it-IT" altLang="it-IT" sz="1600" b="1" dirty="0" err="1" smtClean="0">
                <a:latin typeface="Arial" charset="0"/>
              </a:rPr>
              <a:t>getItem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latin typeface="Arial" charset="0"/>
              </a:rPr>
              <a:t>v</a:t>
            </a:r>
            <a:r>
              <a:rPr lang="it-IT" altLang="it-IT" sz="1600" b="1" dirty="0" err="1" smtClean="0">
                <a:latin typeface="Arial" charset="0"/>
              </a:rPr>
              <a:t>oid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setItem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*N, item </a:t>
            </a:r>
            <a:r>
              <a:rPr lang="it-IT" altLang="it-IT" sz="1600" b="1" dirty="0" err="1" smtClean="0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item </a:t>
            </a:r>
            <a:r>
              <a:rPr lang="it-IT" altLang="it-IT" sz="1600" b="1" dirty="0" err="1">
                <a:latin typeface="Arial" charset="0"/>
              </a:rPr>
              <a:t>getItem</a:t>
            </a:r>
            <a:r>
              <a:rPr lang="it-IT" altLang="it-IT" sz="1600" b="1" dirty="0">
                <a:latin typeface="Arial" charset="0"/>
              </a:rPr>
              <a:t>(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*N</a:t>
            </a:r>
            <a:r>
              <a:rPr lang="it-IT" altLang="it-IT" sz="16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(N == NULL)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N-&gt;</a:t>
            </a:r>
            <a:r>
              <a:rPr lang="it-IT" altLang="it-IT" sz="1600" b="1" dirty="0" err="1" smtClean="0">
                <a:latin typeface="Arial" charset="0"/>
              </a:rPr>
              <a:t>value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latin typeface="Arial" charset="0"/>
              </a:rPr>
              <a:t>void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setItem</a:t>
            </a:r>
            <a:r>
              <a:rPr lang="it-IT" altLang="it-IT" sz="1600" b="1" dirty="0">
                <a:latin typeface="Arial" charset="0"/>
              </a:rPr>
              <a:t>(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*N, item </a:t>
            </a:r>
            <a:r>
              <a:rPr lang="it-IT" altLang="it-IT" sz="1600" b="1" dirty="0" err="1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(N==NULL)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N-&gt;</a:t>
            </a:r>
            <a:r>
              <a:rPr lang="it-IT" altLang="it-IT" sz="1600" b="1" dirty="0" err="1" smtClean="0">
                <a:latin typeface="Arial" charset="0"/>
              </a:rPr>
              <a:t>value</a:t>
            </a:r>
            <a:r>
              <a:rPr lang="it-IT" altLang="it-IT" sz="1600" b="1" dirty="0" smtClean="0">
                <a:latin typeface="Arial" charset="0"/>
              </a:rPr>
              <a:t> = </a:t>
            </a:r>
            <a:r>
              <a:rPr lang="it-IT" altLang="it-IT" sz="1600" b="1" dirty="0" err="1" smtClean="0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;  </a:t>
            </a:r>
            <a:r>
              <a:rPr lang="it-IT" altLang="it-IT" sz="1600" b="1" dirty="0" smtClean="0">
                <a:solidFill>
                  <a:srgbClr val="FF0000"/>
                </a:solidFill>
                <a:latin typeface="Arial" charset="0"/>
              </a:rPr>
              <a:t>// correttezza di =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                             </a:t>
            </a:r>
            <a:r>
              <a:rPr lang="it-IT" altLang="it-IT" sz="1600" b="1" dirty="0" smtClean="0">
                <a:solidFill>
                  <a:srgbClr val="FF0000"/>
                </a:solidFill>
                <a:latin typeface="Arial" charset="0"/>
              </a:rPr>
              <a:t>// dipende dal tipo item</a:t>
            </a:r>
            <a:endParaRPr lang="it-IT" altLang="it-IT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4119238" y="932155"/>
            <a:ext cx="5024761" cy="583263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newBtree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void</a:t>
            </a:r>
            <a:r>
              <a:rPr lang="it-IT" altLang="it-IT" sz="16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err="1">
                <a:latin typeface="Arial" charset="0"/>
              </a:rPr>
              <a:t>return</a:t>
            </a:r>
            <a:r>
              <a:rPr lang="it-IT" altLang="it-IT" sz="16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int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emptyBtree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T)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T == NULL;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 err="1">
                <a:latin typeface="Arial" charset="0"/>
              </a:rPr>
              <a:t>n</a:t>
            </a:r>
            <a:r>
              <a:rPr lang="it-IT" altLang="it-IT" sz="1600" b="1" dirty="0" err="1" smtClean="0">
                <a:latin typeface="Arial" charset="0"/>
              </a:rPr>
              <a:t>ode</a:t>
            </a:r>
            <a:r>
              <a:rPr lang="it-IT" altLang="it-IT" sz="1600" b="1" dirty="0" smtClean="0">
                <a:latin typeface="Arial" charset="0"/>
              </a:rPr>
              <a:t> *</a:t>
            </a:r>
            <a:r>
              <a:rPr lang="it-IT" altLang="it-IT" sz="1600" b="1" dirty="0" err="1" smtClean="0">
                <a:latin typeface="Arial" charset="0"/>
              </a:rPr>
              <a:t>getRoot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T)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T;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}</a:t>
            </a:r>
            <a:r>
              <a:rPr lang="it-IT" altLang="it-IT" sz="1600" b="1" dirty="0" smtClean="0">
                <a:latin typeface="Arial" charset="0"/>
              </a:rPr>
              <a:t> 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consBtree</a:t>
            </a:r>
            <a:r>
              <a:rPr lang="it-IT" altLang="it-IT" sz="1600" b="1" dirty="0" smtClean="0">
                <a:latin typeface="Arial" charset="0"/>
              </a:rPr>
              <a:t>(item </a:t>
            </a:r>
            <a:r>
              <a:rPr lang="it-IT" altLang="it-IT" sz="1600" b="1" dirty="0">
                <a:latin typeface="Arial" charset="0"/>
              </a:rPr>
              <a:t>val, </a:t>
            </a: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sx</a:t>
            </a:r>
            <a:r>
              <a:rPr lang="it-IT" altLang="it-IT" sz="1600" b="1" dirty="0" smtClean="0">
                <a:latin typeface="Arial" charset="0"/>
              </a:rPr>
              <a:t>, </a:t>
            </a:r>
            <a:r>
              <a:rPr lang="it-IT" altLang="it-IT" sz="1600" b="1" dirty="0" err="1" smtClean="0">
                <a:latin typeface="Arial" charset="0"/>
              </a:rPr>
              <a:t>Btree</a:t>
            </a:r>
            <a:r>
              <a:rPr lang="it-IT" altLang="it-IT" sz="1600" b="1" dirty="0" smtClean="0">
                <a:latin typeface="Arial" charset="0"/>
              </a:rPr>
              <a:t> dx)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 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*nuovo</a:t>
            </a:r>
            <a:r>
              <a:rPr lang="it-IT" altLang="it-IT" sz="16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 nuovo = </a:t>
            </a:r>
            <a:r>
              <a:rPr lang="it-IT" altLang="it-IT" sz="1600" b="1" dirty="0" err="1">
                <a:latin typeface="Arial" charset="0"/>
              </a:rPr>
              <a:t>malloc</a:t>
            </a:r>
            <a:r>
              <a:rPr lang="it-IT" altLang="it-IT" sz="1600" b="1" dirty="0">
                <a:latin typeface="Arial" charset="0"/>
              </a:rPr>
              <a:t> (</a:t>
            </a:r>
            <a:r>
              <a:rPr lang="it-IT" altLang="it-IT" sz="1600" b="1" dirty="0" err="1" smtClean="0">
                <a:latin typeface="Arial" charset="0"/>
              </a:rPr>
              <a:t>sizeof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     </a:t>
            </a:r>
            <a:r>
              <a:rPr lang="it-IT" altLang="it-IT" sz="1600" b="1" dirty="0" err="1">
                <a:latin typeface="Arial" charset="0"/>
              </a:rPr>
              <a:t>if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(nuovo != NULL) {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smtClean="0">
                <a:latin typeface="Arial" charset="0"/>
              </a:rPr>
              <a:t>	</a:t>
            </a:r>
            <a:r>
              <a:rPr lang="it-IT" altLang="it-IT" sz="1600" b="1" dirty="0" err="1" smtClean="0">
                <a:latin typeface="Arial" charset="0"/>
              </a:rPr>
              <a:t>setItem</a:t>
            </a:r>
            <a:r>
              <a:rPr lang="it-IT" altLang="it-IT" sz="1600" b="1" dirty="0" smtClean="0">
                <a:latin typeface="Arial" charset="0"/>
              </a:rPr>
              <a:t>(nuovo, val);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 </a:t>
            </a:r>
            <a:r>
              <a:rPr lang="it-IT" altLang="it-IT" sz="1600" b="1" dirty="0" smtClean="0">
                <a:latin typeface="Arial" charset="0"/>
              </a:rPr>
              <a:t>	nuovo-&gt;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>
                <a:latin typeface="Arial" charset="0"/>
              </a:rPr>
              <a:t>= </a:t>
            </a:r>
            <a:r>
              <a:rPr lang="it-IT" altLang="it-IT" sz="1600" b="1" dirty="0" err="1" smtClean="0">
                <a:latin typeface="Arial" charset="0"/>
              </a:rPr>
              <a:t>sx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	nuovo-</a:t>
            </a:r>
            <a:r>
              <a:rPr lang="it-IT" altLang="it-IT" sz="1600" b="1" dirty="0" smtClean="0">
                <a:latin typeface="Arial" charset="0"/>
              </a:rPr>
              <a:t>&gt;right = dx;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}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 </a:t>
            </a:r>
            <a:r>
              <a:rPr lang="it-IT" altLang="it-IT" sz="1600" b="1" dirty="0" err="1">
                <a:latin typeface="Arial" charset="0"/>
              </a:rPr>
              <a:t>return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nuovo;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3712"/>
            <a:ext cx="8229600" cy="66639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Realizzazione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Btree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Btree.c</a:t>
            </a: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775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371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Realizzazione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Btree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Btree.c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64233" y="1825625"/>
            <a:ext cx="3544295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figlioSX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T)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(T != NULL)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 T-&gt;</a:t>
            </a:r>
            <a:r>
              <a:rPr lang="it-IT" altLang="it-IT" sz="2000" b="1" dirty="0" err="1" smtClean="0">
                <a:latin typeface="Arial" charset="0"/>
              </a:rPr>
              <a:t>left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NULL;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4765219" y="1825625"/>
            <a:ext cx="3278402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Btree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figlioDX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Btree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T)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(T != NULL)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T-</a:t>
            </a:r>
            <a:r>
              <a:rPr lang="it-IT" altLang="it-IT" sz="2000" b="1" dirty="0" smtClean="0">
                <a:latin typeface="Arial" charset="0"/>
              </a:rPr>
              <a:t>&gt;right;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356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Alcune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note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sull’ADT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Btree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158875"/>
            <a:ext cx="8636000" cy="5449888"/>
          </a:xfrm>
        </p:spPr>
        <p:txBody>
          <a:bodyPr/>
          <a:lstStyle/>
          <a:p>
            <a:r>
              <a:rPr lang="en-US" altLang="it-IT" sz="2800" dirty="0" err="1" smtClean="0">
                <a:ea typeface="MS PGothic" charset="-128"/>
              </a:rPr>
              <a:t>L’insieme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così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definiti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costituisce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l’insieme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di base (</a:t>
            </a:r>
            <a:r>
              <a:rPr lang="en-US" altLang="it-IT" sz="2800" dirty="0" err="1" smtClean="0">
                <a:ea typeface="MS PGothic" charset="-128"/>
              </a:rPr>
              <a:t>il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minimo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insieme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) di un </a:t>
            </a:r>
            <a:r>
              <a:rPr lang="en-US" altLang="it-IT" sz="2800" dirty="0" err="1" smtClean="0">
                <a:ea typeface="MS PGothic" charset="-128"/>
              </a:rPr>
              <a:t>albero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binario</a:t>
            </a:r>
            <a:endParaRPr lang="en-US" altLang="it-IT" sz="2800" dirty="0" smtClean="0">
              <a:ea typeface="MS PGothic" charset="-128"/>
            </a:endParaRPr>
          </a:p>
          <a:p>
            <a:r>
              <a:rPr lang="en-US" altLang="it-IT" sz="2800" dirty="0" err="1" smtClean="0">
                <a:ea typeface="MS PGothic" charset="-128"/>
              </a:rPr>
              <a:t>Ogni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altro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che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volesse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aggiungere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all’ADT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albero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binario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potrebbe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essere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implementato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utilizzando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dell’insieme</a:t>
            </a:r>
            <a:r>
              <a:rPr lang="en-US" altLang="it-IT" sz="2800" dirty="0" smtClean="0">
                <a:ea typeface="MS PGothic" charset="-128"/>
              </a:rPr>
              <a:t> di base</a:t>
            </a:r>
          </a:p>
          <a:p>
            <a:r>
              <a:rPr lang="en-US" altLang="it-IT" sz="2800" dirty="0" smtClean="0">
                <a:ea typeface="MS PGothic" charset="-128"/>
              </a:rPr>
              <a:t>E’ </a:t>
            </a:r>
            <a:r>
              <a:rPr lang="en-US" altLang="it-IT" sz="2800" dirty="0" err="1" smtClean="0">
                <a:ea typeface="MS PGothic" charset="-128"/>
              </a:rPr>
              <a:t>frequente</a:t>
            </a:r>
            <a:r>
              <a:rPr lang="en-US" altLang="it-IT" sz="2800" dirty="0" smtClean="0">
                <a:ea typeface="MS PGothic" charset="-128"/>
              </a:rPr>
              <a:t> la </a:t>
            </a:r>
            <a:r>
              <a:rPr lang="en-US" altLang="it-IT" sz="2800" dirty="0" err="1" smtClean="0">
                <a:ea typeface="MS PGothic" charset="-128"/>
              </a:rPr>
              <a:t>pratica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arricchire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il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tipo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Btree</a:t>
            </a:r>
            <a:r>
              <a:rPr lang="en-US" altLang="it-IT" sz="2800" dirty="0" smtClean="0">
                <a:ea typeface="MS PGothic" charset="-128"/>
              </a:rPr>
              <a:t> con </a:t>
            </a:r>
            <a:r>
              <a:rPr lang="en-US" altLang="it-IT" sz="2800" dirty="0" err="1" smtClean="0">
                <a:ea typeface="MS PGothic" charset="-128"/>
              </a:rPr>
              <a:t>l’aggiunta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per </a:t>
            </a:r>
            <a:r>
              <a:rPr lang="en-US" altLang="it-IT" sz="2800" dirty="0" err="1" smtClean="0">
                <a:ea typeface="MS PGothic" charset="-128"/>
              </a:rPr>
              <a:t>inserire</a:t>
            </a:r>
            <a:r>
              <a:rPr lang="en-US" altLang="it-IT" sz="2800" dirty="0" smtClean="0">
                <a:ea typeface="MS PGothic" charset="-128"/>
              </a:rPr>
              <a:t> o </a:t>
            </a:r>
            <a:r>
              <a:rPr lang="en-US" altLang="it-IT" sz="2800" dirty="0" err="1" smtClean="0">
                <a:ea typeface="MS PGothic" charset="-128"/>
              </a:rPr>
              <a:t>cancellare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nodi</a:t>
            </a:r>
            <a:r>
              <a:rPr lang="en-US" altLang="it-IT" sz="2800" dirty="0" smtClean="0">
                <a:ea typeface="MS PGothic" charset="-128"/>
              </a:rPr>
              <a:t> in determinate </a:t>
            </a:r>
            <a:r>
              <a:rPr lang="en-US" altLang="it-IT" sz="2800" dirty="0" err="1" smtClean="0">
                <a:ea typeface="MS PGothic" charset="-128"/>
              </a:rPr>
              <a:t>posizioni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dell’albero</a:t>
            </a:r>
            <a:endParaRPr lang="en-US" altLang="it-IT" sz="2800" dirty="0" smtClean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93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r>
              <a:rPr lang="it-IT" altLang="it-IT" dirty="0" smtClean="0"/>
              <a:t>Algoritmi di Visita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160637" y="1210361"/>
            <a:ext cx="8822725" cy="4948881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La visita di un albero non vuoto consiste nel seguire una rotta di viaggio che consenta di esaminare ogni nodo dell’albero esattamente una </a:t>
            </a:r>
            <a:r>
              <a:rPr lang="it-IT" sz="2800" smtClean="0"/>
              <a:t>volta.</a:t>
            </a:r>
            <a:br>
              <a:rPr lang="it-IT" sz="2800" smtClean="0"/>
            </a:br>
            <a:endParaRPr lang="it-IT" sz="2800" dirty="0" smtClean="0"/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Visita in </a:t>
            </a:r>
            <a:r>
              <a:rPr lang="it-IT" sz="2000" b="1" dirty="0" err="1" smtClean="0">
                <a:ea typeface="+mn-ea"/>
                <a:cs typeface="+mn-cs"/>
              </a:rPr>
              <a:t>pre</a:t>
            </a:r>
            <a:r>
              <a:rPr lang="it-IT" sz="2000" b="1" dirty="0" smtClean="0">
                <a:ea typeface="+mn-ea"/>
                <a:cs typeface="+mn-cs"/>
              </a:rPr>
              <a:t>-ordine</a:t>
            </a:r>
            <a:r>
              <a:rPr lang="it-IT" sz="2000" dirty="0" smtClean="0">
                <a:ea typeface="+mn-ea"/>
                <a:cs typeface="+mn-cs"/>
              </a:rPr>
              <a:t>: richiede dapprima l’analisi della radice dell’albero e, poi, la visita, effettuata con lo stesso metodo, dei due sottoalberi, prima il sinistro, poi il destro</a:t>
            </a:r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Visita in </a:t>
            </a:r>
            <a:r>
              <a:rPr lang="it-IT" sz="2000" b="1" dirty="0" smtClean="0">
                <a:ea typeface="+mn-ea"/>
                <a:cs typeface="+mn-cs"/>
              </a:rPr>
              <a:t>post-ordine</a:t>
            </a:r>
            <a:r>
              <a:rPr lang="it-IT" sz="2000" dirty="0" smtClean="0">
                <a:ea typeface="+mn-ea"/>
                <a:cs typeface="+mn-cs"/>
              </a:rPr>
              <a:t>: richiede dapprima la visita, effettuata con lo stesso metodo, dei sottoalberi, prima il sinistro e poi il destro, e, in seguito, l’analisi della radice dell’albero</a:t>
            </a:r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Visita </a:t>
            </a:r>
            <a:r>
              <a:rPr lang="it-IT" sz="2000" b="1" dirty="0" smtClean="0">
                <a:ea typeface="+mn-ea"/>
                <a:cs typeface="+mn-cs"/>
              </a:rPr>
              <a:t>simmetrica</a:t>
            </a:r>
            <a:r>
              <a:rPr lang="it-IT" sz="2000" dirty="0" smtClean="0">
                <a:ea typeface="+mn-ea"/>
                <a:cs typeface="+mn-cs"/>
              </a:rPr>
              <a:t>: richiede prima la visita del sottoalbero sinistro (effettuata sempre con lo stesso metodo), poi l’analisi della radice, e poi la visita del sottoalbero destro</a:t>
            </a:r>
          </a:p>
        </p:txBody>
      </p:sp>
      <p:sp>
        <p:nvSpPr>
          <p:cNvPr id="1638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78D51B-8925-4582-9057-B08B1B001586}" type="slidenum">
              <a:rPr lang="it-IT" altLang="it-IT"/>
              <a:pPr eaLnBrk="1" hangingPunct="1"/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16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Algoritmi di Visita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2F4DB1-54DB-4902-B73A-67B4EE0FE991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600200"/>
            <a:ext cx="5867400" cy="4525963"/>
          </a:xfrm>
          <a:noFill/>
        </p:spPr>
      </p:pic>
      <p:sp>
        <p:nvSpPr>
          <p:cNvPr id="10" name="Rettangolo 9"/>
          <p:cNvSpPr/>
          <p:nvPr/>
        </p:nvSpPr>
        <p:spPr>
          <a:xfrm>
            <a:off x="6786563" y="5500688"/>
            <a:ext cx="214312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Algoritmi di Visita</a:t>
            </a:r>
          </a:p>
        </p:txBody>
      </p:sp>
      <p:sp>
        <p:nvSpPr>
          <p:cNvPr id="18435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altLang="it-IT" sz="2800" b="1" smtClean="0"/>
              <a:t>visita in preordine l’albero binario t</a:t>
            </a:r>
          </a:p>
          <a:p>
            <a:pPr>
              <a:buFontTx/>
              <a:buNone/>
            </a:pPr>
            <a:r>
              <a:rPr lang="it-IT" altLang="it-IT" sz="2800" smtClean="0"/>
              <a:t>{</a:t>
            </a:r>
          </a:p>
          <a:p>
            <a:pPr>
              <a:buFontTx/>
              <a:buNone/>
            </a:pPr>
            <a:r>
              <a:rPr lang="it-IT" altLang="it-IT" sz="2800" i="1" smtClean="0"/>
              <a:t>se l’albero non è vuoto</a:t>
            </a:r>
          </a:p>
          <a:p>
            <a:pPr>
              <a:buFontTx/>
              <a:buNone/>
            </a:pPr>
            <a:r>
              <a:rPr lang="it-IT" altLang="it-IT" sz="2800" i="1" smtClean="0"/>
              <a:t>allora</a:t>
            </a:r>
          </a:p>
          <a:p>
            <a:pPr>
              <a:buFontTx/>
              <a:buNone/>
            </a:pPr>
            <a:r>
              <a:rPr lang="it-IT" altLang="it-IT" sz="2800" i="1" smtClean="0"/>
              <a:t>	visita la radice di t</a:t>
            </a:r>
          </a:p>
          <a:p>
            <a:pPr>
              <a:buFontTx/>
              <a:buNone/>
            </a:pPr>
            <a:r>
              <a:rPr lang="it-IT" altLang="it-IT" sz="2800" i="1" smtClean="0"/>
              <a:t>	visita in preordine il sottoalbero sinistro di t</a:t>
            </a:r>
          </a:p>
          <a:p>
            <a:pPr>
              <a:buFontTx/>
              <a:buNone/>
            </a:pPr>
            <a:r>
              <a:rPr lang="it-IT" altLang="it-IT" sz="2800" i="1" smtClean="0"/>
              <a:t>	visita in preordine il sottoalbero destro di t</a:t>
            </a:r>
          </a:p>
          <a:p>
            <a:pPr>
              <a:buFontTx/>
              <a:buNone/>
            </a:pPr>
            <a:r>
              <a:rPr lang="it-IT" altLang="it-IT" sz="2800" i="1" smtClean="0"/>
              <a:t>fine</a:t>
            </a:r>
          </a:p>
          <a:p>
            <a:pPr>
              <a:buFontTx/>
              <a:buNone/>
            </a:pPr>
            <a:r>
              <a:rPr lang="it-IT" altLang="it-IT" sz="2800" smtClean="0"/>
              <a:t>}</a:t>
            </a:r>
          </a:p>
          <a:p>
            <a:pPr>
              <a:buFontTx/>
              <a:buNone/>
            </a:pPr>
            <a:endParaRPr lang="it-IT" altLang="it-IT" i="1" smtClean="0"/>
          </a:p>
        </p:txBody>
      </p:sp>
      <p:sp>
        <p:nvSpPr>
          <p:cNvPr id="18436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6BA02D-ADB8-48BE-A0FA-8479965C2600}" type="slidenum">
              <a:rPr lang="it-IT" altLang="it-IT"/>
              <a:pPr eaLnBrk="1" hangingPunct="1"/>
              <a:t>29</a:t>
            </a:fld>
            <a:endParaRPr lang="it-IT" altLang="it-IT"/>
          </a:p>
        </p:txBody>
      </p:sp>
      <p:sp>
        <p:nvSpPr>
          <p:cNvPr id="10" name="Rettangolo 9"/>
          <p:cNvSpPr/>
          <p:nvPr/>
        </p:nvSpPr>
        <p:spPr>
          <a:xfrm>
            <a:off x="6786563" y="5500688"/>
            <a:ext cx="214312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3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Gli Alberi</a:t>
            </a:r>
          </a:p>
        </p:txBody>
      </p:sp>
      <p:sp>
        <p:nvSpPr>
          <p:cNvPr id="9222" name="Segnaposto contenuto 7"/>
          <p:cNvSpPr>
            <a:spLocks noGrp="1"/>
          </p:cNvSpPr>
          <p:nvPr>
            <p:ph sz="half" idx="1"/>
          </p:nvPr>
        </p:nvSpPr>
        <p:spPr>
          <a:xfrm>
            <a:off x="214313" y="1600200"/>
            <a:ext cx="4281487" cy="4525963"/>
          </a:xfrm>
        </p:spPr>
        <p:txBody>
          <a:bodyPr/>
          <a:lstStyle/>
          <a:p>
            <a:pPr>
              <a:defRPr/>
            </a:pPr>
            <a:r>
              <a:rPr lang="it-IT" sz="2000" dirty="0" smtClean="0"/>
              <a:t>Il GRAFO è una struttura dati alla quale si possono ricondurre strutture più semplici</a:t>
            </a:r>
            <a:r>
              <a:rPr lang="it-IT" sz="1800" dirty="0" smtClean="0"/>
              <a:t>: LISTE ed ALBERI</a:t>
            </a:r>
            <a:br>
              <a:rPr lang="it-IT" sz="1800" dirty="0" smtClean="0"/>
            </a:br>
            <a:endParaRPr lang="it-IT" sz="1800" dirty="0" smtClean="0"/>
          </a:p>
          <a:p>
            <a:pPr>
              <a:defRPr/>
            </a:pPr>
            <a:r>
              <a:rPr lang="it-IT" sz="2000" dirty="0" smtClean="0"/>
              <a:t>L’ALBERO è una struttura informativa per rappresentare:</a:t>
            </a:r>
          </a:p>
          <a:p>
            <a:pPr lvl="1">
              <a:defRPr/>
            </a:pPr>
            <a:r>
              <a:rPr lang="it-IT" sz="1600" dirty="0" smtClean="0">
                <a:ea typeface="+mn-ea"/>
                <a:cs typeface="+mn-cs"/>
              </a:rPr>
              <a:t>partizioni successive di un insieme in sottoinsiemi disgiunti</a:t>
            </a:r>
          </a:p>
          <a:p>
            <a:pPr lvl="1">
              <a:defRPr/>
            </a:pPr>
            <a:r>
              <a:rPr lang="it-IT" sz="1600" dirty="0" smtClean="0">
                <a:ea typeface="+mn-ea"/>
                <a:cs typeface="+mn-cs"/>
              </a:rPr>
              <a:t>organizzazioni gerarchiche di dati</a:t>
            </a:r>
          </a:p>
          <a:p>
            <a:pPr lvl="1">
              <a:defRPr/>
            </a:pPr>
            <a:r>
              <a:rPr lang="it-IT" sz="1600" dirty="0" smtClean="0">
                <a:ea typeface="+mn-ea"/>
                <a:cs typeface="+mn-cs"/>
              </a:rPr>
              <a:t>procedimenti decisionali enumerativi</a:t>
            </a:r>
          </a:p>
        </p:txBody>
      </p:sp>
      <p:sp>
        <p:nvSpPr>
          <p:cNvPr id="4100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480222-0B95-4B1A-82C9-CD801F44FA03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  <p:grpSp>
        <p:nvGrpSpPr>
          <p:cNvPr id="3" name="Gruppo 2"/>
          <p:cNvGrpSpPr/>
          <p:nvPr/>
        </p:nvGrpSpPr>
        <p:grpSpPr>
          <a:xfrm>
            <a:off x="4495800" y="1529862"/>
            <a:ext cx="4569069" cy="4114800"/>
            <a:chOff x="4900613" y="1935408"/>
            <a:chExt cx="3786187" cy="2214562"/>
          </a:xfrm>
        </p:grpSpPr>
        <p:pic>
          <p:nvPicPr>
            <p:cNvPr id="410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488" y="1935408"/>
              <a:ext cx="3379787" cy="210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ttangolo arrotondato 9"/>
            <p:cNvSpPr/>
            <p:nvPr/>
          </p:nvSpPr>
          <p:spPr>
            <a:xfrm>
              <a:off x="4900613" y="1935408"/>
              <a:ext cx="3786187" cy="221456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248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Algoritmi di Visita</a:t>
            </a:r>
          </a:p>
        </p:txBody>
      </p:sp>
      <p:sp>
        <p:nvSpPr>
          <p:cNvPr id="18435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inorder</a:t>
            </a:r>
            <a:r>
              <a:rPr lang="it-IT" dirty="0"/>
              <a:t> (</a:t>
            </a:r>
            <a:r>
              <a:rPr lang="it-IT" dirty="0" err="1"/>
              <a:t>Btree</a:t>
            </a:r>
            <a:r>
              <a:rPr lang="it-IT" dirty="0"/>
              <a:t> T)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emptyBtree</a:t>
            </a:r>
            <a:r>
              <a:rPr lang="it-IT" dirty="0"/>
              <a:t>(T)) </a:t>
            </a:r>
            <a:r>
              <a:rPr lang="it-IT" dirty="0" err="1"/>
              <a:t>return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inorder</a:t>
            </a:r>
            <a:r>
              <a:rPr lang="it-IT" dirty="0"/>
              <a:t>(</a:t>
            </a:r>
            <a:r>
              <a:rPr lang="it-IT" dirty="0" err="1"/>
              <a:t>figlioSX</a:t>
            </a:r>
            <a:r>
              <a:rPr lang="it-IT" dirty="0"/>
              <a:t>(T));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output_item</a:t>
            </a:r>
            <a:r>
              <a:rPr lang="it-IT" dirty="0"/>
              <a:t>(</a:t>
            </a:r>
            <a:r>
              <a:rPr lang="it-IT" dirty="0" err="1"/>
              <a:t>getItem</a:t>
            </a:r>
            <a:r>
              <a:rPr lang="it-IT" dirty="0"/>
              <a:t>(</a:t>
            </a:r>
            <a:r>
              <a:rPr lang="it-IT" dirty="0" err="1"/>
              <a:t>getRoot</a:t>
            </a:r>
            <a:r>
              <a:rPr lang="it-IT" dirty="0"/>
              <a:t>(T)));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inorder</a:t>
            </a:r>
            <a:r>
              <a:rPr lang="it-IT" dirty="0"/>
              <a:t>(</a:t>
            </a:r>
            <a:r>
              <a:rPr lang="it-IT" dirty="0" err="1"/>
              <a:t>figlioDX</a:t>
            </a:r>
            <a:r>
              <a:rPr lang="it-IT" dirty="0"/>
              <a:t>(T));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18436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6BA02D-ADB8-48BE-A0FA-8479965C2600}" type="slidenum">
              <a:rPr lang="it-IT" altLang="it-IT"/>
              <a:pPr eaLnBrk="1" hangingPunct="1"/>
              <a:t>30</a:t>
            </a:fld>
            <a:endParaRPr lang="it-IT" altLang="it-IT"/>
          </a:p>
        </p:txBody>
      </p:sp>
      <p:sp>
        <p:nvSpPr>
          <p:cNvPr id="10" name="Rettangolo 9"/>
          <p:cNvSpPr/>
          <p:nvPr/>
        </p:nvSpPr>
        <p:spPr>
          <a:xfrm>
            <a:off x="6786563" y="5500688"/>
            <a:ext cx="214312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9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342"/>
            <a:ext cx="8229600" cy="736477"/>
          </a:xfrm>
        </p:spPr>
        <p:txBody>
          <a:bodyPr/>
          <a:lstStyle/>
          <a:p>
            <a:r>
              <a:rPr lang="it-IT" altLang="it-IT" dirty="0"/>
              <a:t>Esercizi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736" y="1236908"/>
            <a:ext cx="8970264" cy="5392492"/>
          </a:xfrm>
        </p:spPr>
        <p:txBody>
          <a:bodyPr/>
          <a:lstStyle/>
          <a:p>
            <a:r>
              <a:rPr lang="it-IT" altLang="it-IT" dirty="0" smtClean="0"/>
              <a:t>Realizzare una funzione </a:t>
            </a:r>
            <a:r>
              <a:rPr lang="it-IT" altLang="it-IT" dirty="0" err="1" smtClean="0"/>
              <a:t>inputBtree</a:t>
            </a:r>
            <a:r>
              <a:rPr lang="it-IT" altLang="it-IT" dirty="0" smtClean="0"/>
              <a:t>() per costruire ricorsivamente un albero binario</a:t>
            </a:r>
            <a:br>
              <a:rPr lang="it-IT" altLang="it-IT" dirty="0" smtClean="0"/>
            </a:br>
            <a:endParaRPr lang="it-IT" altLang="it-IT" sz="800" dirty="0" smtClean="0"/>
          </a:p>
          <a:p>
            <a:r>
              <a:rPr lang="it-IT" altLang="it-IT" dirty="0" smtClean="0"/>
              <a:t>Realizzare </a:t>
            </a:r>
            <a:r>
              <a:rPr lang="it-IT" altLang="it-IT" dirty="0"/>
              <a:t>delle funzioni per determinare l’altezza e il numero di nodi di un albero </a:t>
            </a:r>
            <a:r>
              <a:rPr lang="it-IT" altLang="it-IT" dirty="0" smtClean="0"/>
              <a:t>binario</a:t>
            </a:r>
            <a:br>
              <a:rPr lang="it-IT" altLang="it-IT" dirty="0" smtClean="0"/>
            </a:br>
            <a:endParaRPr lang="it-IT" altLang="it-IT" sz="800" dirty="0"/>
          </a:p>
          <a:p>
            <a:r>
              <a:rPr lang="it-IT" altLang="it-IT" dirty="0" smtClean="0"/>
              <a:t>Realizzare </a:t>
            </a:r>
            <a:r>
              <a:rPr lang="it-IT" altLang="it-IT" dirty="0"/>
              <a:t>le tre visite dell’albero binario in </a:t>
            </a:r>
            <a:r>
              <a:rPr lang="it-IT" altLang="it-IT" dirty="0" smtClean="0"/>
              <a:t>maniera iterativa, con l’uso di uno </a:t>
            </a:r>
            <a:r>
              <a:rPr lang="it-IT" altLang="it-IT" dirty="0" err="1" smtClean="0"/>
              <a:t>stack</a:t>
            </a:r>
            <a:r>
              <a:rPr lang="it-IT" altLang="it-IT" dirty="0" smtClean="0"/>
              <a:t>, e in maniera ricorsiva</a:t>
            </a:r>
            <a:br>
              <a:rPr lang="it-IT" altLang="it-IT" dirty="0" smtClean="0"/>
            </a:br>
            <a:endParaRPr lang="it-IT" altLang="it-IT" sz="800" dirty="0"/>
          </a:p>
          <a:p>
            <a:r>
              <a:rPr lang="it-IT" altLang="it-IT" dirty="0"/>
              <a:t>Realizzare </a:t>
            </a:r>
            <a:r>
              <a:rPr lang="it-IT" altLang="it-IT" dirty="0" smtClean="0"/>
              <a:t>una visita </a:t>
            </a:r>
            <a:r>
              <a:rPr lang="it-IT" altLang="it-IT" dirty="0"/>
              <a:t>per </a:t>
            </a:r>
            <a:r>
              <a:rPr lang="it-IT" altLang="it-IT" dirty="0" smtClean="0"/>
              <a:t>livelli di un albero binario 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6891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736" y="197708"/>
            <a:ext cx="8970264" cy="6431692"/>
          </a:xfrm>
        </p:spPr>
        <p:txBody>
          <a:bodyPr/>
          <a:lstStyle/>
          <a:p>
            <a:r>
              <a:rPr lang="it-IT" altLang="it-IT" dirty="0" smtClean="0"/>
              <a:t>Realizzare una funzione </a:t>
            </a:r>
            <a:r>
              <a:rPr lang="it-IT" altLang="it-IT" dirty="0" err="1" smtClean="0"/>
              <a:t>inputBtree</a:t>
            </a:r>
            <a:r>
              <a:rPr lang="it-IT" altLang="it-IT" dirty="0" smtClean="0"/>
              <a:t>() per costruire ricorsivamente un albero binario</a:t>
            </a:r>
          </a:p>
          <a:p>
            <a:pPr marL="0" indent="0">
              <a:buNone/>
            </a:pPr>
            <a:endParaRPr lang="it-IT" altLang="it-IT" dirty="0" smtClean="0"/>
          </a:p>
          <a:p>
            <a:pPr marL="0" indent="0">
              <a:buNone/>
            </a:pPr>
            <a:r>
              <a:rPr lang="it-IT" altLang="it-IT" sz="2800" dirty="0" smtClean="0"/>
              <a:t>l’albero è vuoto?				// caso di base</a:t>
            </a:r>
          </a:p>
          <a:p>
            <a:pPr marL="0" indent="0">
              <a:buNone/>
            </a:pPr>
            <a:r>
              <a:rPr lang="it-IT" altLang="it-IT" sz="2800" dirty="0"/>
              <a:t>	</a:t>
            </a:r>
            <a:r>
              <a:rPr lang="it-IT" altLang="it-IT" sz="2800" dirty="0" smtClean="0"/>
              <a:t>ritorna </a:t>
            </a:r>
            <a:r>
              <a:rPr lang="it-IT" altLang="it-IT" sz="2800" dirty="0" err="1" smtClean="0"/>
              <a:t>newBtree</a:t>
            </a:r>
            <a:r>
              <a:rPr lang="it-IT" altLang="it-IT" sz="2800" dirty="0" smtClean="0"/>
              <a:t>()</a:t>
            </a:r>
          </a:p>
          <a:p>
            <a:pPr marL="0" indent="0">
              <a:buNone/>
            </a:pPr>
            <a:r>
              <a:rPr lang="it-IT" altLang="it-IT" sz="2800" dirty="0" smtClean="0"/>
              <a:t>inserisci la radice </a:t>
            </a:r>
            <a:r>
              <a:rPr lang="it-IT" altLang="it-IT" sz="2800" dirty="0" err="1" smtClean="0"/>
              <a:t>el</a:t>
            </a:r>
            <a:endParaRPr lang="it-IT" altLang="it-IT" sz="2800" dirty="0" smtClean="0"/>
          </a:p>
          <a:p>
            <a:pPr marL="0" indent="0">
              <a:buNone/>
            </a:pPr>
            <a:r>
              <a:rPr lang="it-IT" altLang="it-IT" sz="2800" dirty="0" smtClean="0"/>
              <a:t>T1 = </a:t>
            </a:r>
            <a:r>
              <a:rPr lang="it-IT" altLang="it-IT" sz="2800" dirty="0" err="1" smtClean="0"/>
              <a:t>inputBtree</a:t>
            </a:r>
            <a:r>
              <a:rPr lang="it-IT" altLang="it-IT" sz="2800" dirty="0" smtClean="0"/>
              <a:t>()			// costruisci sottoalbero SX</a:t>
            </a:r>
          </a:p>
          <a:p>
            <a:pPr marL="0" indent="0">
              <a:buNone/>
            </a:pPr>
            <a:r>
              <a:rPr lang="it-IT" altLang="it-IT" sz="2800" dirty="0" smtClean="0"/>
              <a:t>T2 = </a:t>
            </a:r>
            <a:r>
              <a:rPr lang="it-IT" altLang="it-IT" sz="2800" dirty="0" err="1" smtClean="0"/>
              <a:t>inputBtree</a:t>
            </a:r>
            <a:r>
              <a:rPr lang="it-IT" altLang="it-IT" sz="2800" dirty="0"/>
              <a:t>()			// costruisci sottoalbero </a:t>
            </a:r>
            <a:r>
              <a:rPr lang="it-IT" altLang="it-IT" sz="2800" dirty="0" smtClean="0"/>
              <a:t>DX</a:t>
            </a:r>
          </a:p>
          <a:p>
            <a:pPr marL="0" indent="0">
              <a:buNone/>
            </a:pPr>
            <a:r>
              <a:rPr lang="it-IT" altLang="it-IT" sz="2800" dirty="0"/>
              <a:t>	</a:t>
            </a:r>
            <a:r>
              <a:rPr lang="it-IT" altLang="it-IT" sz="2800" dirty="0" smtClean="0"/>
              <a:t>							//  ricorsivamente</a:t>
            </a:r>
          </a:p>
          <a:p>
            <a:pPr marL="0" indent="0">
              <a:buNone/>
            </a:pPr>
            <a:r>
              <a:rPr lang="it-IT" altLang="it-IT" sz="2800" dirty="0" smtClean="0"/>
              <a:t>ritorna </a:t>
            </a:r>
            <a:r>
              <a:rPr lang="it-IT" altLang="it-IT" sz="2800" dirty="0" err="1" smtClean="0"/>
              <a:t>consBtree</a:t>
            </a:r>
            <a:r>
              <a:rPr lang="it-IT" altLang="it-IT" sz="2800" dirty="0" smtClean="0"/>
              <a:t>(</a:t>
            </a:r>
            <a:r>
              <a:rPr lang="it-IT" altLang="it-IT" sz="2800" dirty="0" err="1" smtClean="0"/>
              <a:t>el</a:t>
            </a:r>
            <a:r>
              <a:rPr lang="it-IT" altLang="it-IT" sz="2800" dirty="0" smtClean="0"/>
              <a:t>, T1, T2)</a:t>
            </a:r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17572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736" y="197707"/>
            <a:ext cx="8678033" cy="6561311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400" dirty="0" smtClean="0"/>
              <a:t>Realizzare una funzione </a:t>
            </a:r>
            <a:r>
              <a:rPr lang="it-IT" altLang="it-IT" sz="2400" dirty="0" err="1" smtClean="0"/>
              <a:t>inputBtree</a:t>
            </a:r>
            <a:r>
              <a:rPr lang="it-IT" altLang="it-IT" sz="2400" dirty="0" smtClean="0"/>
              <a:t>() per costruire ricorsivamente un albero binario</a:t>
            </a:r>
          </a:p>
          <a:p>
            <a:pPr marL="0" indent="0">
              <a:buNone/>
            </a:pPr>
            <a:endParaRPr lang="it-IT" altLang="it-IT" sz="2400" dirty="0" smtClean="0"/>
          </a:p>
          <a:p>
            <a:pPr marL="0" indent="0">
              <a:buNone/>
            </a:pPr>
            <a:r>
              <a:rPr lang="it-IT" sz="1800" b="1" dirty="0" err="1"/>
              <a:t>Btree</a:t>
            </a:r>
            <a:r>
              <a:rPr lang="it-IT" sz="1800" b="1" dirty="0"/>
              <a:t>  </a:t>
            </a:r>
            <a:r>
              <a:rPr lang="it-IT" sz="1800" b="1" dirty="0" err="1"/>
              <a:t>inputBtree</a:t>
            </a:r>
            <a:r>
              <a:rPr lang="it-IT" sz="1800" b="1" dirty="0"/>
              <a:t>(</a:t>
            </a:r>
            <a:r>
              <a:rPr lang="it-IT" sz="1800" b="1" dirty="0" err="1"/>
              <a:t>void</a:t>
            </a:r>
            <a:r>
              <a:rPr lang="it-IT" sz="1800" b="1" dirty="0"/>
              <a:t>)</a:t>
            </a:r>
          </a:p>
          <a:p>
            <a:pPr marL="0" indent="0">
              <a:buNone/>
            </a:pPr>
            <a:r>
              <a:rPr lang="it-IT" sz="1800" b="1" dirty="0"/>
              <a:t>{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Btree</a:t>
            </a:r>
            <a:r>
              <a:rPr lang="it-IT" sz="1800" b="1" dirty="0"/>
              <a:t> T1, T2;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int</a:t>
            </a:r>
            <a:r>
              <a:rPr lang="it-IT" sz="1800" b="1" dirty="0"/>
              <a:t> </a:t>
            </a:r>
            <a:r>
              <a:rPr lang="it-IT" sz="1800" b="1" dirty="0" err="1"/>
              <a:t>ris</a:t>
            </a:r>
            <a:r>
              <a:rPr lang="it-IT" sz="1800" b="1" dirty="0"/>
              <a:t>;</a:t>
            </a:r>
          </a:p>
          <a:p>
            <a:pPr marL="0" indent="0">
              <a:buNone/>
            </a:pPr>
            <a:r>
              <a:rPr lang="it-IT" sz="1800" b="1" dirty="0"/>
              <a:t>	item </a:t>
            </a:r>
            <a:r>
              <a:rPr lang="it-IT" sz="1800" b="1" dirty="0" err="1"/>
              <a:t>el</a:t>
            </a:r>
            <a:r>
              <a:rPr lang="it-IT" sz="1800" b="1" dirty="0"/>
              <a:t>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printf</a:t>
            </a:r>
            <a:r>
              <a:rPr lang="it-IT" sz="1800" b="1" dirty="0"/>
              <a:t>("\</a:t>
            </a:r>
            <a:r>
              <a:rPr lang="it-IT" sz="1800" b="1" dirty="0" err="1"/>
              <a:t>nL'albero</a:t>
            </a:r>
            <a:r>
              <a:rPr lang="it-IT" sz="1800" b="1" dirty="0"/>
              <a:t> è vuoto? (1/0): ");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scanf</a:t>
            </a:r>
            <a:r>
              <a:rPr lang="it-IT" sz="1800" b="1" dirty="0"/>
              <a:t>("%d", &amp;</a:t>
            </a:r>
            <a:r>
              <a:rPr lang="it-IT" sz="1800" b="1" dirty="0" err="1"/>
              <a:t>ris</a:t>
            </a:r>
            <a:r>
              <a:rPr lang="it-IT" sz="1800" b="1" dirty="0"/>
              <a:t>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if</a:t>
            </a:r>
            <a:r>
              <a:rPr lang="it-IT" sz="1800" b="1" dirty="0"/>
              <a:t> (</a:t>
            </a:r>
            <a:r>
              <a:rPr lang="it-IT" sz="1800" b="1" dirty="0" err="1"/>
              <a:t>ris</a:t>
            </a:r>
            <a:r>
              <a:rPr lang="it-IT" sz="1800" b="1" dirty="0"/>
              <a:t>)  </a:t>
            </a:r>
            <a:r>
              <a:rPr lang="it-IT" sz="1800" b="1" dirty="0" err="1"/>
              <a:t>return</a:t>
            </a:r>
            <a:r>
              <a:rPr lang="it-IT" sz="1800" b="1" dirty="0"/>
              <a:t> </a:t>
            </a:r>
            <a:r>
              <a:rPr lang="it-IT" sz="1800" b="1" dirty="0" err="1"/>
              <a:t>newBtree</a:t>
            </a:r>
            <a:r>
              <a:rPr lang="it-IT" sz="1800" b="1" dirty="0"/>
              <a:t>();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printf</a:t>
            </a:r>
            <a:r>
              <a:rPr lang="it-IT" sz="1800" b="1" dirty="0"/>
              <a:t>("\</a:t>
            </a:r>
            <a:r>
              <a:rPr lang="it-IT" sz="1800" b="1" dirty="0" err="1"/>
              <a:t>nInserisci</a:t>
            </a:r>
            <a:r>
              <a:rPr lang="it-IT" sz="1800" b="1" dirty="0"/>
              <a:t> la radice: ");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input_item</a:t>
            </a:r>
            <a:r>
              <a:rPr lang="it-IT" sz="1800" b="1" dirty="0"/>
              <a:t>(&amp;</a:t>
            </a:r>
            <a:r>
              <a:rPr lang="it-IT" sz="1800" b="1" dirty="0" err="1"/>
              <a:t>el</a:t>
            </a:r>
            <a:r>
              <a:rPr lang="it-IT" sz="1800" b="1" dirty="0"/>
              <a:t>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printf</a:t>
            </a:r>
            <a:r>
              <a:rPr lang="it-IT" sz="1800" b="1" dirty="0"/>
              <a:t> ("costruisco il sottoalbero SX\n");</a:t>
            </a:r>
          </a:p>
          <a:p>
            <a:pPr marL="0" indent="0">
              <a:buNone/>
            </a:pPr>
            <a:r>
              <a:rPr lang="it-IT" sz="1800" b="1" dirty="0"/>
              <a:t>	T1 = </a:t>
            </a:r>
            <a:r>
              <a:rPr lang="it-IT" sz="1800" b="1" dirty="0" err="1"/>
              <a:t>inputBtree</a:t>
            </a:r>
            <a:r>
              <a:rPr lang="it-IT" sz="1800" b="1" dirty="0"/>
              <a:t>();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printf</a:t>
            </a:r>
            <a:r>
              <a:rPr lang="it-IT" sz="1800" b="1" dirty="0"/>
              <a:t> ("costruisco il sottoalbero DX\n");</a:t>
            </a:r>
          </a:p>
          <a:p>
            <a:pPr marL="0" indent="0">
              <a:buNone/>
            </a:pPr>
            <a:r>
              <a:rPr lang="it-IT" sz="1800" b="1" dirty="0"/>
              <a:t>	T2 = </a:t>
            </a:r>
            <a:r>
              <a:rPr lang="it-IT" sz="1800" b="1" dirty="0" err="1"/>
              <a:t>inputBtree</a:t>
            </a:r>
            <a:r>
              <a:rPr lang="it-IT" sz="1800" b="1" dirty="0"/>
              <a:t>();</a:t>
            </a:r>
          </a:p>
          <a:p>
            <a:pPr marL="0" indent="0">
              <a:buNone/>
            </a:pPr>
            <a:r>
              <a:rPr lang="it-IT" sz="1800" b="1" dirty="0"/>
              <a:t>	</a:t>
            </a:r>
            <a:r>
              <a:rPr lang="it-IT" sz="1800" b="1" dirty="0" err="1"/>
              <a:t>return</a:t>
            </a:r>
            <a:r>
              <a:rPr lang="it-IT" sz="1800" b="1" dirty="0"/>
              <a:t> </a:t>
            </a:r>
            <a:r>
              <a:rPr lang="it-IT" sz="1800" b="1" dirty="0" err="1"/>
              <a:t>consBtree</a:t>
            </a:r>
            <a:r>
              <a:rPr lang="it-IT" sz="1800" b="1" dirty="0"/>
              <a:t>(</a:t>
            </a:r>
            <a:r>
              <a:rPr lang="it-IT" sz="1800" b="1" dirty="0" err="1"/>
              <a:t>el</a:t>
            </a:r>
            <a:r>
              <a:rPr lang="it-IT" sz="1800" b="1" dirty="0"/>
              <a:t>, T1, T2);</a:t>
            </a:r>
          </a:p>
          <a:p>
            <a:pPr marL="0" indent="0">
              <a:buNone/>
            </a:pPr>
            <a:r>
              <a:rPr lang="it-IT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5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21323"/>
            <a:ext cx="8610600" cy="1600200"/>
          </a:xfrm>
        </p:spPr>
        <p:txBody>
          <a:bodyPr/>
          <a:lstStyle/>
          <a:p>
            <a:pPr algn="ctr"/>
            <a:r>
              <a:rPr lang="it-IT" altLang="it-IT" dirty="0"/>
              <a:t>Strutture dati: Alberi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62000" y="2594097"/>
            <a:ext cx="8382000" cy="28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3063" indent="-3730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52500" indent="-3730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43351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2401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it-IT" altLang="it-IT" sz="3200" dirty="0"/>
              <a:t>Strutture gerarchiche di dati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it-IT" altLang="it-IT" sz="3200" dirty="0"/>
              <a:t>Esempi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it-IT" altLang="it-IT" sz="2800" dirty="0"/>
              <a:t>Il file </a:t>
            </a:r>
            <a:r>
              <a:rPr lang="it-IT" altLang="it-IT" sz="2800" dirty="0" err="1"/>
              <a:t>system</a:t>
            </a:r>
            <a:r>
              <a:rPr lang="it-IT" altLang="it-IT" sz="2800" dirty="0"/>
              <a:t> di un sistema operativo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it-IT" altLang="it-IT" sz="2800" dirty="0"/>
              <a:t>L’organigramma di un’azienda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it-IT" altLang="it-IT" sz="2800" dirty="0"/>
              <a:t>Alberi generali, alberi n-ari, alberi binari, …</a:t>
            </a:r>
          </a:p>
        </p:txBody>
      </p:sp>
    </p:spTree>
    <p:extLst>
      <p:ext uri="{BB962C8B-B14F-4D97-AF65-F5344CB8AC3E}">
        <p14:creationId xmlns:p14="http://schemas.microsoft.com/office/powerpoint/2010/main" val="34702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62100"/>
            <a:ext cx="8229600" cy="747712"/>
          </a:xfrm>
        </p:spPr>
        <p:txBody>
          <a:bodyPr/>
          <a:lstStyle/>
          <a:p>
            <a:r>
              <a:rPr lang="it-IT" altLang="it-IT" dirty="0"/>
              <a:t>Alberi</a:t>
            </a:r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41181"/>
            <a:ext cx="8382000" cy="2868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dirty="0"/>
              <a:t>Ogni nodo ha un unico arco entrante, tranne un nodo particolare, chiamato radice, che non ha archi entranti;</a:t>
            </a:r>
          </a:p>
          <a:p>
            <a:pPr>
              <a:lnSpc>
                <a:spcPct val="90000"/>
              </a:lnSpc>
            </a:pPr>
            <a:r>
              <a:rPr lang="it-IT" altLang="it-IT" sz="2400" dirty="0"/>
              <a:t>Ogni nodo può avere zero o più archi uscenti</a:t>
            </a:r>
          </a:p>
          <a:p>
            <a:pPr>
              <a:lnSpc>
                <a:spcPct val="90000"/>
              </a:lnSpc>
            </a:pPr>
            <a:r>
              <a:rPr lang="it-IT" altLang="it-IT" sz="2400" dirty="0"/>
              <a:t>I nodi senza archi uscenti sono detti foglie</a:t>
            </a:r>
          </a:p>
          <a:p>
            <a:pPr>
              <a:lnSpc>
                <a:spcPct val="90000"/>
              </a:lnSpc>
            </a:pPr>
            <a:r>
              <a:rPr lang="it-IT" altLang="it-IT" sz="2400" dirty="0"/>
              <a:t>Un arco nell’albero induce una relazione </a:t>
            </a:r>
            <a:r>
              <a:rPr lang="it-IT" altLang="it-IT" sz="2400" dirty="0" smtClean="0"/>
              <a:t>padre-figlio</a:t>
            </a:r>
          </a:p>
          <a:p>
            <a:pPr>
              <a:lnSpc>
                <a:spcPct val="90000"/>
              </a:lnSpc>
            </a:pPr>
            <a:r>
              <a:rPr lang="it-IT" altLang="it-IT" sz="2400" dirty="0" smtClean="0"/>
              <a:t>A ciascun nodo è solitamente associato un valore, detto </a:t>
            </a:r>
            <a:r>
              <a:rPr lang="it-IT" altLang="it-IT" sz="2400" i="1" dirty="0" smtClean="0"/>
              <a:t>etichetta</a:t>
            </a:r>
            <a:r>
              <a:rPr lang="it-IT" altLang="it-IT" sz="2400" dirty="0" smtClean="0"/>
              <a:t> del nodo</a:t>
            </a:r>
            <a:endParaRPr lang="it-IT" altLang="it-IT" sz="2400" dirty="0"/>
          </a:p>
        </p:txBody>
      </p:sp>
      <p:grpSp>
        <p:nvGrpSpPr>
          <p:cNvPr id="2" name="Gruppo 1"/>
          <p:cNvGrpSpPr/>
          <p:nvPr/>
        </p:nvGrpSpPr>
        <p:grpSpPr>
          <a:xfrm>
            <a:off x="1327638" y="3956539"/>
            <a:ext cx="7114687" cy="2572850"/>
            <a:chOff x="4524375" y="4803775"/>
            <a:chExt cx="3917950" cy="1725613"/>
          </a:xfrm>
        </p:grpSpPr>
        <p:sp>
          <p:nvSpPr>
            <p:cNvPr id="262148" name="Freeform 1028"/>
            <p:cNvSpPr>
              <a:spLocks/>
            </p:cNvSpPr>
            <p:nvPr/>
          </p:nvSpPr>
          <p:spPr bwMode="auto">
            <a:xfrm>
              <a:off x="5805488" y="5238750"/>
              <a:ext cx="647700" cy="923925"/>
            </a:xfrm>
            <a:custGeom>
              <a:avLst/>
              <a:gdLst>
                <a:gd name="T0" fmla="*/ 408 w 408"/>
                <a:gd name="T1" fmla="*/ 0 h 582"/>
                <a:gd name="T2" fmla="*/ 144 w 408"/>
                <a:gd name="T3" fmla="*/ 42 h 582"/>
                <a:gd name="T4" fmla="*/ 126 w 408"/>
                <a:gd name="T5" fmla="*/ 210 h 582"/>
                <a:gd name="T6" fmla="*/ 114 w 408"/>
                <a:gd name="T7" fmla="*/ 444 h 582"/>
                <a:gd name="T8" fmla="*/ 0 w 408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582">
                  <a:moveTo>
                    <a:pt x="408" y="0"/>
                  </a:moveTo>
                  <a:cubicBezTo>
                    <a:pt x="299" y="3"/>
                    <a:pt x="191" y="7"/>
                    <a:pt x="144" y="42"/>
                  </a:cubicBezTo>
                  <a:cubicBezTo>
                    <a:pt x="97" y="77"/>
                    <a:pt x="131" y="143"/>
                    <a:pt x="126" y="210"/>
                  </a:cubicBezTo>
                  <a:cubicBezTo>
                    <a:pt x="121" y="277"/>
                    <a:pt x="135" y="382"/>
                    <a:pt x="114" y="444"/>
                  </a:cubicBezTo>
                  <a:cubicBezTo>
                    <a:pt x="93" y="506"/>
                    <a:pt x="18" y="560"/>
                    <a:pt x="0" y="582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49" name="Oval 1029"/>
            <p:cNvSpPr>
              <a:spLocks noChangeArrowheads="1"/>
            </p:cNvSpPr>
            <p:nvPr/>
          </p:nvSpPr>
          <p:spPr bwMode="auto">
            <a:xfrm>
              <a:off x="6384925" y="49942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0" name="Oval 1030"/>
            <p:cNvSpPr>
              <a:spLocks noChangeArrowheads="1"/>
            </p:cNvSpPr>
            <p:nvPr/>
          </p:nvSpPr>
          <p:spPr bwMode="auto">
            <a:xfrm>
              <a:off x="6537325" y="5338763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1" name="Oval 1031"/>
            <p:cNvSpPr>
              <a:spLocks noChangeArrowheads="1"/>
            </p:cNvSpPr>
            <p:nvPr/>
          </p:nvSpPr>
          <p:spPr bwMode="auto">
            <a:xfrm>
              <a:off x="6864350" y="5351463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2" name="Oval 1032"/>
            <p:cNvSpPr>
              <a:spLocks noChangeArrowheads="1"/>
            </p:cNvSpPr>
            <p:nvPr/>
          </p:nvSpPr>
          <p:spPr bwMode="auto">
            <a:xfrm>
              <a:off x="5886450" y="5316538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3" name="Oval 1033"/>
            <p:cNvSpPr>
              <a:spLocks noChangeArrowheads="1"/>
            </p:cNvSpPr>
            <p:nvPr/>
          </p:nvSpPr>
          <p:spPr bwMode="auto">
            <a:xfrm>
              <a:off x="6213475" y="5329238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4" name="Oval 1034"/>
            <p:cNvSpPr>
              <a:spLocks noChangeArrowheads="1"/>
            </p:cNvSpPr>
            <p:nvPr/>
          </p:nvSpPr>
          <p:spPr bwMode="auto">
            <a:xfrm>
              <a:off x="6727825" y="57689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5" name="Oval 1035"/>
            <p:cNvSpPr>
              <a:spLocks noChangeArrowheads="1"/>
            </p:cNvSpPr>
            <p:nvPr/>
          </p:nvSpPr>
          <p:spPr bwMode="auto">
            <a:xfrm>
              <a:off x="7054850" y="57816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6" name="Oval 1036"/>
            <p:cNvSpPr>
              <a:spLocks noChangeArrowheads="1"/>
            </p:cNvSpPr>
            <p:nvPr/>
          </p:nvSpPr>
          <p:spPr bwMode="auto">
            <a:xfrm>
              <a:off x="5873750" y="56927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7" name="Oval 1037"/>
            <p:cNvSpPr>
              <a:spLocks noChangeArrowheads="1"/>
            </p:cNvSpPr>
            <p:nvPr/>
          </p:nvSpPr>
          <p:spPr bwMode="auto">
            <a:xfrm>
              <a:off x="6200775" y="57054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8" name="Oval 1038"/>
            <p:cNvSpPr>
              <a:spLocks noChangeArrowheads="1"/>
            </p:cNvSpPr>
            <p:nvPr/>
          </p:nvSpPr>
          <p:spPr bwMode="auto">
            <a:xfrm>
              <a:off x="6000750" y="61626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59" name="Oval 1039"/>
            <p:cNvSpPr>
              <a:spLocks noChangeArrowheads="1"/>
            </p:cNvSpPr>
            <p:nvPr/>
          </p:nvSpPr>
          <p:spPr bwMode="auto">
            <a:xfrm>
              <a:off x="7070725" y="6175375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0" name="Oval 1040"/>
            <p:cNvSpPr>
              <a:spLocks noChangeArrowheads="1"/>
            </p:cNvSpPr>
            <p:nvPr/>
          </p:nvSpPr>
          <p:spPr bwMode="auto">
            <a:xfrm>
              <a:off x="5349875" y="6140450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1" name="Oval 1041"/>
            <p:cNvSpPr>
              <a:spLocks noChangeArrowheads="1"/>
            </p:cNvSpPr>
            <p:nvPr/>
          </p:nvSpPr>
          <p:spPr bwMode="auto">
            <a:xfrm>
              <a:off x="5676900" y="6153150"/>
              <a:ext cx="247650" cy="2476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2" name="Line 1042"/>
            <p:cNvSpPr>
              <a:spLocks noChangeShapeType="1"/>
            </p:cNvSpPr>
            <p:nvPr/>
          </p:nvSpPr>
          <p:spPr bwMode="auto">
            <a:xfrm flipV="1">
              <a:off x="6015038" y="5241925"/>
              <a:ext cx="493712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3" name="Line 1043"/>
            <p:cNvSpPr>
              <a:spLocks noChangeShapeType="1"/>
            </p:cNvSpPr>
            <p:nvPr/>
          </p:nvSpPr>
          <p:spPr bwMode="auto">
            <a:xfrm flipH="1">
              <a:off x="6329363" y="5238750"/>
              <a:ext cx="1714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4" name="Line 1044"/>
            <p:cNvSpPr>
              <a:spLocks noChangeShapeType="1"/>
            </p:cNvSpPr>
            <p:nvPr/>
          </p:nvSpPr>
          <p:spPr bwMode="auto">
            <a:xfrm>
              <a:off x="6500813" y="5238750"/>
              <a:ext cx="161925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5" name="Line 1045"/>
            <p:cNvSpPr>
              <a:spLocks noChangeShapeType="1"/>
            </p:cNvSpPr>
            <p:nvPr/>
          </p:nvSpPr>
          <p:spPr bwMode="auto">
            <a:xfrm>
              <a:off x="6510338" y="5248275"/>
              <a:ext cx="447675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6" name="Line 1046"/>
            <p:cNvSpPr>
              <a:spLocks noChangeShapeType="1"/>
            </p:cNvSpPr>
            <p:nvPr/>
          </p:nvSpPr>
          <p:spPr bwMode="auto">
            <a:xfrm flipH="1">
              <a:off x="6005513" y="5562600"/>
              <a:ext cx="9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7" name="Line 1047"/>
            <p:cNvSpPr>
              <a:spLocks noChangeShapeType="1"/>
            </p:cNvSpPr>
            <p:nvPr/>
          </p:nvSpPr>
          <p:spPr bwMode="auto">
            <a:xfrm flipH="1">
              <a:off x="6329363" y="5581650"/>
              <a:ext cx="9525" cy="133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8" name="Line 1048"/>
            <p:cNvSpPr>
              <a:spLocks noChangeShapeType="1"/>
            </p:cNvSpPr>
            <p:nvPr/>
          </p:nvSpPr>
          <p:spPr bwMode="auto">
            <a:xfrm flipH="1">
              <a:off x="6843713" y="5600700"/>
              <a:ext cx="142875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69" name="Line 1049"/>
            <p:cNvSpPr>
              <a:spLocks noChangeShapeType="1"/>
            </p:cNvSpPr>
            <p:nvPr/>
          </p:nvSpPr>
          <p:spPr bwMode="auto">
            <a:xfrm>
              <a:off x="6986588" y="5600700"/>
              <a:ext cx="1905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0" name="Line 1050"/>
            <p:cNvSpPr>
              <a:spLocks noChangeShapeType="1"/>
            </p:cNvSpPr>
            <p:nvPr/>
          </p:nvSpPr>
          <p:spPr bwMode="auto">
            <a:xfrm flipH="1">
              <a:off x="5472113" y="5943600"/>
              <a:ext cx="51435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1" name="Line 1051"/>
            <p:cNvSpPr>
              <a:spLocks noChangeShapeType="1"/>
            </p:cNvSpPr>
            <p:nvPr/>
          </p:nvSpPr>
          <p:spPr bwMode="auto">
            <a:xfrm>
              <a:off x="5986463" y="5934075"/>
              <a:ext cx="15240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2" name="Line 1052"/>
            <p:cNvSpPr>
              <a:spLocks noChangeShapeType="1"/>
            </p:cNvSpPr>
            <p:nvPr/>
          </p:nvSpPr>
          <p:spPr bwMode="auto">
            <a:xfrm flipH="1">
              <a:off x="5805488" y="5943600"/>
              <a:ext cx="18097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3" name="Line 1053"/>
            <p:cNvSpPr>
              <a:spLocks noChangeShapeType="1"/>
            </p:cNvSpPr>
            <p:nvPr/>
          </p:nvSpPr>
          <p:spPr bwMode="auto">
            <a:xfrm>
              <a:off x="7186613" y="6029325"/>
              <a:ext cx="9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4" name="Freeform 1054"/>
            <p:cNvSpPr>
              <a:spLocks/>
            </p:cNvSpPr>
            <p:nvPr/>
          </p:nvSpPr>
          <p:spPr bwMode="auto">
            <a:xfrm>
              <a:off x="6618288" y="5135563"/>
              <a:ext cx="1049337" cy="1393825"/>
            </a:xfrm>
            <a:custGeom>
              <a:avLst/>
              <a:gdLst>
                <a:gd name="T0" fmla="*/ 154 w 661"/>
                <a:gd name="T1" fmla="*/ 41 h 878"/>
                <a:gd name="T2" fmla="*/ 124 w 661"/>
                <a:gd name="T3" fmla="*/ 155 h 878"/>
                <a:gd name="T4" fmla="*/ 136 w 661"/>
                <a:gd name="T5" fmla="*/ 299 h 878"/>
                <a:gd name="T6" fmla="*/ 70 w 661"/>
                <a:gd name="T7" fmla="*/ 401 h 878"/>
                <a:gd name="T8" fmla="*/ 4 w 661"/>
                <a:gd name="T9" fmla="*/ 569 h 878"/>
                <a:gd name="T10" fmla="*/ 46 w 661"/>
                <a:gd name="T11" fmla="*/ 701 h 878"/>
                <a:gd name="T12" fmla="*/ 178 w 661"/>
                <a:gd name="T13" fmla="*/ 797 h 878"/>
                <a:gd name="T14" fmla="*/ 436 w 661"/>
                <a:gd name="T15" fmla="*/ 857 h 878"/>
                <a:gd name="T16" fmla="*/ 658 w 661"/>
                <a:gd name="T17" fmla="*/ 755 h 878"/>
                <a:gd name="T18" fmla="*/ 454 w 661"/>
                <a:gd name="T19" fmla="*/ 119 h 878"/>
                <a:gd name="T20" fmla="*/ 154 w 661"/>
                <a:gd name="T21" fmla="*/ 4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1" h="878">
                  <a:moveTo>
                    <a:pt x="154" y="41"/>
                  </a:moveTo>
                  <a:cubicBezTo>
                    <a:pt x="99" y="47"/>
                    <a:pt x="127" y="112"/>
                    <a:pt x="124" y="155"/>
                  </a:cubicBezTo>
                  <a:cubicBezTo>
                    <a:pt x="121" y="198"/>
                    <a:pt x="145" y="258"/>
                    <a:pt x="136" y="299"/>
                  </a:cubicBezTo>
                  <a:cubicBezTo>
                    <a:pt x="127" y="340"/>
                    <a:pt x="92" y="356"/>
                    <a:pt x="70" y="401"/>
                  </a:cubicBezTo>
                  <a:cubicBezTo>
                    <a:pt x="48" y="446"/>
                    <a:pt x="8" y="519"/>
                    <a:pt x="4" y="569"/>
                  </a:cubicBezTo>
                  <a:cubicBezTo>
                    <a:pt x="0" y="619"/>
                    <a:pt x="17" y="663"/>
                    <a:pt x="46" y="701"/>
                  </a:cubicBezTo>
                  <a:cubicBezTo>
                    <a:pt x="75" y="739"/>
                    <a:pt x="113" y="771"/>
                    <a:pt x="178" y="797"/>
                  </a:cubicBezTo>
                  <a:cubicBezTo>
                    <a:pt x="243" y="823"/>
                    <a:pt x="356" y="864"/>
                    <a:pt x="436" y="857"/>
                  </a:cubicBezTo>
                  <a:cubicBezTo>
                    <a:pt x="516" y="850"/>
                    <a:pt x="655" y="878"/>
                    <a:pt x="658" y="755"/>
                  </a:cubicBezTo>
                  <a:cubicBezTo>
                    <a:pt x="661" y="632"/>
                    <a:pt x="537" y="238"/>
                    <a:pt x="454" y="119"/>
                  </a:cubicBezTo>
                  <a:cubicBezTo>
                    <a:pt x="371" y="0"/>
                    <a:pt x="209" y="35"/>
                    <a:pt x="154" y="41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2175" name="Text Box 1055"/>
            <p:cNvSpPr txBox="1">
              <a:spLocks noChangeArrowheads="1"/>
            </p:cNvSpPr>
            <p:nvPr/>
          </p:nvSpPr>
          <p:spPr bwMode="auto">
            <a:xfrm>
              <a:off x="7227888" y="4964113"/>
              <a:ext cx="1214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>
                  <a:latin typeface="Arial Narrow" panose="020B0606020202030204" pitchFamily="34" charset="0"/>
                </a:rPr>
                <a:t>sottoalbero</a:t>
              </a:r>
            </a:p>
          </p:txBody>
        </p:sp>
        <p:sp>
          <p:nvSpPr>
            <p:cNvPr id="262176" name="Text Box 1056"/>
            <p:cNvSpPr txBox="1">
              <a:spLocks noChangeArrowheads="1"/>
            </p:cNvSpPr>
            <p:nvPr/>
          </p:nvSpPr>
          <p:spPr bwMode="auto">
            <a:xfrm>
              <a:off x="4987925" y="5392738"/>
              <a:ext cx="1028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>
                  <a:latin typeface="Arial Narrow" panose="020B0606020202030204" pitchFamily="34" charset="0"/>
                </a:rPr>
                <a:t>cammino</a:t>
              </a:r>
            </a:p>
          </p:txBody>
        </p:sp>
        <p:sp>
          <p:nvSpPr>
            <p:cNvPr id="262177" name="Text Box 1057"/>
            <p:cNvSpPr txBox="1">
              <a:spLocks noChangeArrowheads="1"/>
            </p:cNvSpPr>
            <p:nvPr/>
          </p:nvSpPr>
          <p:spPr bwMode="auto">
            <a:xfrm>
              <a:off x="5480050" y="4803775"/>
              <a:ext cx="752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>
                  <a:latin typeface="Arial Narrow" panose="020B0606020202030204" pitchFamily="34" charset="0"/>
                </a:rPr>
                <a:t>radice</a:t>
              </a:r>
            </a:p>
          </p:txBody>
        </p:sp>
        <p:sp>
          <p:nvSpPr>
            <p:cNvPr id="262178" name="Text Box 1058"/>
            <p:cNvSpPr txBox="1">
              <a:spLocks noChangeArrowheads="1"/>
            </p:cNvSpPr>
            <p:nvPr/>
          </p:nvSpPr>
          <p:spPr bwMode="auto">
            <a:xfrm>
              <a:off x="4524375" y="6086475"/>
              <a:ext cx="681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>
                  <a:latin typeface="Arial Narrow" panose="020B0606020202030204" pitchFamily="34" charset="0"/>
                </a:rPr>
                <a:t>foglia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7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Gli Alberi</a:t>
            </a:r>
          </a:p>
        </p:txBody>
      </p:sp>
      <p:sp>
        <p:nvSpPr>
          <p:cNvPr id="5123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8BDA7B-4434-495A-88FA-FD4B35C263D8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428750"/>
            <a:ext cx="6162675" cy="4730750"/>
          </a:xfrm>
          <a:noFill/>
        </p:spPr>
      </p:pic>
    </p:spTree>
    <p:extLst>
      <p:ext uri="{BB962C8B-B14F-4D97-AF65-F5344CB8AC3E}">
        <p14:creationId xmlns:p14="http://schemas.microsoft.com/office/powerpoint/2010/main" val="5015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Alberi: Alcuni concetti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7638"/>
            <a:ext cx="8382000" cy="51895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it-IT" altLang="it-IT" sz="2800" dirty="0"/>
              <a:t>Grado di un nodo: numero di figli del nodo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it-IT" altLang="it-IT" sz="2800" dirty="0"/>
              <a:t>Cammino: sequenza di nodi &lt;n</a:t>
            </a:r>
            <a:r>
              <a:rPr lang="it-IT" altLang="it-IT" sz="2800" baseline="-25000" dirty="0"/>
              <a:t>0</a:t>
            </a:r>
            <a:r>
              <a:rPr lang="it-IT" altLang="it-IT" sz="2800" dirty="0"/>
              <a:t>, n</a:t>
            </a:r>
            <a:r>
              <a:rPr lang="it-IT" altLang="it-IT" sz="2800" baseline="-25000" dirty="0"/>
              <a:t>1</a:t>
            </a:r>
            <a:r>
              <a:rPr lang="it-IT" altLang="it-IT" sz="2800" dirty="0"/>
              <a:t>, …, </a:t>
            </a:r>
            <a:r>
              <a:rPr lang="it-IT" altLang="it-IT" sz="2800" dirty="0" err="1"/>
              <a:t>n</a:t>
            </a:r>
            <a:r>
              <a:rPr lang="it-IT" altLang="it-IT" sz="2800" baseline="-25000" dirty="0" err="1"/>
              <a:t>k</a:t>
            </a:r>
            <a:r>
              <a:rPr lang="it-IT" altLang="it-IT" sz="2800" dirty="0"/>
              <a:t>&gt; dove il nodo n</a:t>
            </a:r>
            <a:r>
              <a:rPr lang="it-IT" altLang="it-IT" sz="2800" baseline="-25000" dirty="0"/>
              <a:t>i</a:t>
            </a:r>
            <a:r>
              <a:rPr lang="it-IT" altLang="it-IT" sz="2800" dirty="0"/>
              <a:t> è padre del nodo n</a:t>
            </a:r>
            <a:r>
              <a:rPr lang="it-IT" altLang="it-IT" sz="2800" baseline="-25000" dirty="0"/>
              <a:t>i+1</a:t>
            </a:r>
            <a:r>
              <a:rPr lang="it-IT" altLang="it-IT" sz="2800" dirty="0"/>
              <a:t>, per 0 </a:t>
            </a:r>
            <a:r>
              <a:rPr lang="it-IT" altLang="it-IT" sz="2800" dirty="0">
                <a:sym typeface="Symbol" panose="05050102010706020507" pitchFamily="18" charset="2"/>
              </a:rPr>
              <a:t></a:t>
            </a:r>
            <a:r>
              <a:rPr lang="it-IT" altLang="it-IT" sz="2800" dirty="0"/>
              <a:t> i &lt; k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it-IT" sz="2400" dirty="0"/>
              <a:t>La lunghezza del cammino è k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it-IT" sz="2400" dirty="0"/>
              <a:t>Dato un nodo, esiste un unico cammino dalla radice dell’albero al nodo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it-IT" altLang="it-IT" sz="2800" dirty="0"/>
              <a:t>Livello di un nodo: lunghezza del cammino dalla radice al nodo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it-IT" sz="2400" dirty="0"/>
              <a:t>Definizione ricorsiva: il livello della radice è 0, il livello di un nodo non radice è 1 + il livello del padre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it-IT" altLang="it-IT" sz="2800" dirty="0"/>
              <a:t>Altezza dell’albero: la lunghezza del più lungo cammino nell’albero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it-IT" sz="2400" dirty="0"/>
              <a:t>Parte dalla radice e termina in una foglia </a:t>
            </a:r>
          </a:p>
        </p:txBody>
      </p:sp>
    </p:spTree>
    <p:extLst>
      <p:ext uri="{BB962C8B-B14F-4D97-AF65-F5344CB8AC3E}">
        <p14:creationId xmlns:p14="http://schemas.microsoft.com/office/powerpoint/2010/main" val="26208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</a:t>
            </a:r>
          </a:p>
        </p:txBody>
      </p:sp>
      <p:sp>
        <p:nvSpPr>
          <p:cNvPr id="819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277B43-8F84-40FD-ACB0-E30183D4AEFA}" type="slidenum">
              <a:rPr lang="it-IT" altLang="it-IT"/>
              <a:pPr eaLnBrk="1" hangingPunct="1"/>
              <a:t>8</a:t>
            </a:fld>
            <a:endParaRPr lang="it-IT" altLang="it-IT"/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" y="1628775"/>
            <a:ext cx="7099300" cy="4468813"/>
          </a:xfrm>
          <a:noFill/>
        </p:spPr>
      </p:pic>
    </p:spTree>
    <p:extLst>
      <p:ext uri="{BB962C8B-B14F-4D97-AF65-F5344CB8AC3E}">
        <p14:creationId xmlns:p14="http://schemas.microsoft.com/office/powerpoint/2010/main" val="21683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Alberi</a:t>
            </a:r>
          </a:p>
        </p:txBody>
      </p:sp>
      <p:sp>
        <p:nvSpPr>
          <p:cNvPr id="92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A67B6C-B900-424C-BB7B-4C6730A056C3}" type="slidenum">
              <a:rPr lang="it-IT" altLang="it-IT"/>
              <a:pPr eaLnBrk="1" hangingPunct="1"/>
              <a:t>9</a:t>
            </a:fld>
            <a:endParaRPr lang="it-IT" altLang="it-IT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Proprietà</a:t>
            </a:r>
          </a:p>
          <a:p>
            <a:pPr lvl="1">
              <a:defRPr/>
            </a:pPr>
            <a:r>
              <a:rPr lang="it-IT" sz="1800" dirty="0" smtClean="0">
                <a:ea typeface="+mn-ea"/>
                <a:cs typeface="+mn-cs"/>
              </a:rPr>
              <a:t>Un albero e’ un grafo aciclico, in cui per ogni nodo esiste un solo arco entrante (tranne che per la radice che non ne ha nessuno)</a:t>
            </a:r>
          </a:p>
          <a:p>
            <a:pPr lvl="1">
              <a:defRPr/>
            </a:pPr>
            <a:r>
              <a:rPr lang="it-IT" sz="1800" dirty="0" smtClean="0">
                <a:ea typeface="+mn-ea"/>
                <a:cs typeface="+mn-cs"/>
              </a:rPr>
              <a:t>Se esiste un cammino che va da un nodo u ad un altro nodo v, tale cammino è unico</a:t>
            </a:r>
          </a:p>
          <a:p>
            <a:pPr lvl="1">
              <a:defRPr/>
            </a:pPr>
            <a:r>
              <a:rPr lang="it-IT" sz="1800" dirty="0" smtClean="0">
                <a:ea typeface="+mn-ea"/>
                <a:cs typeface="+mn-cs"/>
              </a:rPr>
              <a:t>In un albero esiste un solo cammino che va dalla Radice a qualunque altro nodo</a:t>
            </a:r>
          </a:p>
          <a:p>
            <a:pPr lvl="1">
              <a:defRPr/>
            </a:pPr>
            <a:r>
              <a:rPr lang="it-IT" sz="1800" dirty="0" smtClean="0">
                <a:ea typeface="+mn-ea"/>
                <a:cs typeface="+mn-cs"/>
              </a:rPr>
              <a:t>Tutti i nodi di un albero t (tranne la radice) possono essere ripartiti in insiemi ciascuno dei quali individua un albero: dato un nodo u, i suoi </a:t>
            </a:r>
            <a:r>
              <a:rPr lang="it-IT" sz="1800" dirty="0" smtClean="0"/>
              <a:t>d</a:t>
            </a:r>
            <a:r>
              <a:rPr lang="it-IT" sz="1800" dirty="0" smtClean="0">
                <a:ea typeface="+mn-ea"/>
                <a:cs typeface="+mn-cs"/>
              </a:rPr>
              <a:t>iscendenti costituiscono un albero detto sottoalbero di radice u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8305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8621</TotalTime>
  <Pages>174</Pages>
  <Words>1464</Words>
  <Application>Microsoft Office PowerPoint</Application>
  <PresentationFormat>Presentazione su schermo (4:3)</PresentationFormat>
  <Paragraphs>356</Paragraphs>
  <Slides>33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2" baseType="lpstr">
      <vt:lpstr>MS PGothic</vt:lpstr>
      <vt:lpstr>MS PGothic</vt:lpstr>
      <vt:lpstr>Arial</vt:lpstr>
      <vt:lpstr>Arial Narrow</vt:lpstr>
      <vt:lpstr>Book Antiqua</vt:lpstr>
      <vt:lpstr>Calibri</vt:lpstr>
      <vt:lpstr>Symbol</vt:lpstr>
      <vt:lpstr>Times New Roman</vt:lpstr>
      <vt:lpstr>Tema di Office</vt:lpstr>
      <vt:lpstr>Presentazione standard di PowerPoint</vt:lpstr>
      <vt:lpstr>I Grafi</vt:lpstr>
      <vt:lpstr>Gli Alberi</vt:lpstr>
      <vt:lpstr>Strutture dati: Alberi</vt:lpstr>
      <vt:lpstr>Alberi</vt:lpstr>
      <vt:lpstr>Gli Alberi</vt:lpstr>
      <vt:lpstr>Alberi: Alcuni concetti</vt:lpstr>
      <vt:lpstr>Gli Alberi</vt:lpstr>
      <vt:lpstr>Gli Alberi</vt:lpstr>
      <vt:lpstr>Gli Alberi</vt:lpstr>
      <vt:lpstr>Gli Alberi</vt:lpstr>
      <vt:lpstr>Gli Alberi binari</vt:lpstr>
      <vt:lpstr>Alberi binari</vt:lpstr>
      <vt:lpstr>Gli Alberi Binari</vt:lpstr>
      <vt:lpstr>Gli Alberi Binari</vt:lpstr>
      <vt:lpstr>Gli Alberi Binari</vt:lpstr>
      <vt:lpstr>Gli Alberi Binari</vt:lpstr>
      <vt:lpstr>Alberi binari: realizzazione</vt:lpstr>
      <vt:lpstr>… e adesso un po’ di codice C</vt:lpstr>
      <vt:lpstr>Dichiarazione del tipo nodo</vt:lpstr>
      <vt:lpstr>Dichiarazione del tipo Btree</vt:lpstr>
      <vt:lpstr>Costruire un albero binario</vt:lpstr>
      <vt:lpstr>Realizzare il modulo Btree:  header file Btree.h</vt:lpstr>
      <vt:lpstr>Realizzazione di Btree: file Btree.c</vt:lpstr>
      <vt:lpstr>Realizzazione di Btree: file Btree.c</vt:lpstr>
      <vt:lpstr>Alcune note sull’ADT Btree</vt:lpstr>
      <vt:lpstr>Algoritmi di Visita</vt:lpstr>
      <vt:lpstr>Algoritmi di Visita</vt:lpstr>
      <vt:lpstr>Algoritmi di Visita</vt:lpstr>
      <vt:lpstr>Algoritmi di Visita</vt:lpstr>
      <vt:lpstr>Esercizi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757</cp:revision>
  <cp:lastPrinted>2000-01-25T15:49:49Z</cp:lastPrinted>
  <dcterms:created xsi:type="dcterms:W3CDTF">2017-02-15T08:15:28Z</dcterms:created>
  <dcterms:modified xsi:type="dcterms:W3CDTF">2018-05-04T09:20:00Z</dcterms:modified>
</cp:coreProperties>
</file>