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44"/>
  </p:notesMasterIdLst>
  <p:handoutMasterIdLst>
    <p:handoutMasterId r:id="rId45"/>
  </p:handoutMasterIdLst>
  <p:sldIdLst>
    <p:sldId id="592" r:id="rId2"/>
    <p:sldId id="593" r:id="rId3"/>
    <p:sldId id="594" r:id="rId4"/>
    <p:sldId id="647" r:id="rId5"/>
    <p:sldId id="648" r:id="rId6"/>
    <p:sldId id="599" r:id="rId7"/>
    <p:sldId id="600" r:id="rId8"/>
    <p:sldId id="603" r:id="rId9"/>
    <p:sldId id="604" r:id="rId10"/>
    <p:sldId id="605" r:id="rId11"/>
    <p:sldId id="606" r:id="rId12"/>
    <p:sldId id="607" r:id="rId13"/>
    <p:sldId id="644" r:id="rId14"/>
    <p:sldId id="645" r:id="rId15"/>
    <p:sldId id="649" r:id="rId16"/>
    <p:sldId id="65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51" r:id="rId27"/>
    <p:sldId id="652" r:id="rId28"/>
    <p:sldId id="653" r:id="rId29"/>
    <p:sldId id="654" r:id="rId30"/>
    <p:sldId id="655" r:id="rId31"/>
    <p:sldId id="620" r:id="rId32"/>
    <p:sldId id="621" r:id="rId33"/>
    <p:sldId id="622" r:id="rId34"/>
    <p:sldId id="623" r:id="rId35"/>
    <p:sldId id="656" r:id="rId36"/>
    <p:sldId id="657" r:id="rId37"/>
    <p:sldId id="658" r:id="rId38"/>
    <p:sldId id="659" r:id="rId39"/>
    <p:sldId id="660" r:id="rId40"/>
    <p:sldId id="662" r:id="rId41"/>
    <p:sldId id="663" r:id="rId42"/>
    <p:sldId id="664" r:id="rId43"/>
  </p:sldIdLst>
  <p:sldSz cx="9144000" cy="6858000" type="screen4x3"/>
  <p:notesSz cx="6648450" cy="978217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4643"/>
    <a:srgbClr val="FFFFCC"/>
    <a:srgbClr val="CC6600"/>
    <a:srgbClr val="FFFF66"/>
    <a:srgbClr val="FFFF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5652" autoAdjust="0"/>
  </p:normalViewPr>
  <p:slideViewPr>
    <p:cSldViewPr snapToGrid="0">
      <p:cViewPr varScale="1">
        <p:scale>
          <a:sx n="80" d="100"/>
          <a:sy n="80" d="100"/>
        </p:scale>
        <p:origin x="10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54100" y="288925"/>
            <a:ext cx="2881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54100" y="90471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4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</p:spTree>
    <p:extLst>
      <p:ext uri="{BB962C8B-B14F-4D97-AF65-F5344CB8AC3E}">
        <p14:creationId xmlns:p14="http://schemas.microsoft.com/office/powerpoint/2010/main" val="179864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1111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FD25F01-C8CD-4C47-AF35-9F011BC226DC}" type="datetime1">
              <a:rPr lang="it-IT" altLang="it-IT"/>
              <a:pPr>
                <a:defRPr/>
              </a:pPr>
              <a:t>13/05/2019</a:t>
            </a:fld>
            <a:endParaRPr lang="it-IT" alt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38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1386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AFA912A-A9A2-3449-814B-93347DE610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8200"/>
            <a:ext cx="487680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785" tIns="45393" rIns="90785" bIns="453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delle note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887913" cy="366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463837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it-IT" altLang="it-IT"/>
              <a:t>Implementazioni di insiemi: dizionari e tabelle, alberi di ricerca binaria, heap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it-IT" altLang="it-IT"/>
              <a:t>Facoltà di Ingegneria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it-IT" altLang="it-IT"/>
              <a:t>Programmazione (Prof. A. De Lucia)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F76C3-ABCD-44D0-A69B-A77D6775624C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2468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31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867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02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900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35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27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17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75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2106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17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AD2B8F-9BB0-4634-8149-A06A25084236}" type="slidenum">
              <a:rPr lang="it-IT" altLang="it-IT"/>
              <a:pPr eaLnBrk="1" hangingPunct="1"/>
              <a:t>28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944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27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6B783B-457E-4BC9-B9A3-D6DBE9BDB788}" type="slidenum">
              <a:rPr lang="it-IT" altLang="it-IT"/>
              <a:pPr eaLnBrk="1" hangingPunct="1"/>
              <a:t>29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444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327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6B783B-457E-4BC9-B9A3-D6DBE9BDB788}" type="slidenum">
              <a:rPr lang="it-IT" altLang="it-IT"/>
              <a:pPr eaLnBrk="1" hangingPunct="1"/>
              <a:t>30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9535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120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1163-0490-9242-B3BF-403CE11F7C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244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0E01-2030-1647-B4BE-1C68E8D2A18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3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7F2A-C2D9-0841-8DAC-423AA0E5B0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5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DA6F-23C4-FC42-8D54-52E9CB292A1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032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F46B-FE9E-4640-9B33-3E6E5A8981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63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E559-3106-0B4B-A622-AD789BE92A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89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814A-2952-C141-A997-FBDAF03D28D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323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C63C-8C1C-4D4B-A1C2-EF313F8DA7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61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E944E-2FA8-CF43-AADA-3272B42E91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24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9226A-4BB6-A548-98E1-5A98E848704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03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C5815-9BE8-4F4D-A87F-5215BD5B584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78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2F9EE66-6FAE-9244-A51F-0CFA1E10F41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76400"/>
            <a:ext cx="8610600" cy="1600200"/>
          </a:xfrm>
        </p:spPr>
        <p:txBody>
          <a:bodyPr/>
          <a:lstStyle/>
          <a:p>
            <a:pPr algn="ctr"/>
            <a:r>
              <a:rPr lang="it-IT" altLang="it-IT"/>
              <a:t>Alberi di ricerca binaria</a:t>
            </a:r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457200" y="3605213"/>
            <a:ext cx="8382000" cy="28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73063" indent="-3730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952500" indent="-3730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43351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2401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it-IT" altLang="it-IT" sz="3200" b="0"/>
              <a:t>Utilizzato per la realizzazione di insiemi ordinati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it-IT" altLang="it-IT" sz="3200" b="0"/>
              <a:t>Operazioni efficienti di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it-IT" altLang="it-IT" sz="2800" b="0"/>
              <a:t>ricerca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it-IT" altLang="it-IT" sz="2800" b="0"/>
              <a:t>inserimento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it-IT" altLang="it-IT" sz="2800" b="0"/>
              <a:t>cancellazione</a:t>
            </a:r>
          </a:p>
        </p:txBody>
      </p:sp>
    </p:spTree>
    <p:extLst>
      <p:ext uri="{BB962C8B-B14F-4D97-AF65-F5344CB8AC3E}">
        <p14:creationId xmlns:p14="http://schemas.microsoft.com/office/powerpoint/2010/main" val="35658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Esempio: Eliminazione di 40</a:t>
            </a:r>
          </a:p>
        </p:txBody>
      </p:sp>
      <p:grpSp>
        <p:nvGrpSpPr>
          <p:cNvPr id="520195" name="Group 3"/>
          <p:cNvGrpSpPr>
            <a:grpSpLocks/>
          </p:cNvGrpSpPr>
          <p:nvPr/>
        </p:nvGrpSpPr>
        <p:grpSpPr bwMode="auto">
          <a:xfrm>
            <a:off x="344488" y="2047875"/>
            <a:ext cx="4030662" cy="3498850"/>
            <a:chOff x="1563" y="1264"/>
            <a:chExt cx="2539" cy="2204"/>
          </a:xfrm>
        </p:grpSpPr>
        <p:sp>
          <p:nvSpPr>
            <p:cNvPr id="520196" name="Text Box 4"/>
            <p:cNvSpPr txBox="1">
              <a:spLocks noChangeArrowheads="1"/>
            </p:cNvSpPr>
            <p:nvPr/>
          </p:nvSpPr>
          <p:spPr bwMode="auto">
            <a:xfrm>
              <a:off x="2920" y="12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20197" name="Text Box 5"/>
            <p:cNvSpPr txBox="1">
              <a:spLocks noChangeArrowheads="1"/>
            </p:cNvSpPr>
            <p:nvPr/>
          </p:nvSpPr>
          <p:spPr bwMode="auto">
            <a:xfrm>
              <a:off x="2283" y="18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20198" name="Text Box 6"/>
            <p:cNvSpPr txBox="1">
              <a:spLocks noChangeArrowheads="1"/>
            </p:cNvSpPr>
            <p:nvPr/>
          </p:nvSpPr>
          <p:spPr bwMode="auto">
            <a:xfrm>
              <a:off x="3466" y="18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20199" name="Text Box 7"/>
            <p:cNvSpPr txBox="1">
              <a:spLocks noChangeArrowheads="1"/>
            </p:cNvSpPr>
            <p:nvPr/>
          </p:nvSpPr>
          <p:spPr bwMode="auto">
            <a:xfrm>
              <a:off x="1845" y="2461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20200" name="Text Box 8"/>
            <p:cNvSpPr txBox="1">
              <a:spLocks noChangeArrowheads="1"/>
            </p:cNvSpPr>
            <p:nvPr/>
          </p:nvSpPr>
          <p:spPr bwMode="auto">
            <a:xfrm>
              <a:off x="2642" y="247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20201" name="Text Box 9"/>
            <p:cNvSpPr txBox="1">
              <a:spLocks noChangeArrowheads="1"/>
            </p:cNvSpPr>
            <p:nvPr/>
          </p:nvSpPr>
          <p:spPr bwMode="auto">
            <a:xfrm>
              <a:off x="1563" y="312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20202" name="Text Box 10"/>
            <p:cNvSpPr txBox="1">
              <a:spLocks noChangeArrowheads="1"/>
            </p:cNvSpPr>
            <p:nvPr/>
          </p:nvSpPr>
          <p:spPr bwMode="auto">
            <a:xfrm>
              <a:off x="2004" y="314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20203" name="Text Box 11"/>
            <p:cNvSpPr txBox="1">
              <a:spLocks noChangeArrowheads="1"/>
            </p:cNvSpPr>
            <p:nvPr/>
          </p:nvSpPr>
          <p:spPr bwMode="auto">
            <a:xfrm>
              <a:off x="3127" y="246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20204" name="Text Box 12"/>
            <p:cNvSpPr txBox="1">
              <a:spLocks noChangeArrowheads="1"/>
            </p:cNvSpPr>
            <p:nvPr/>
          </p:nvSpPr>
          <p:spPr bwMode="auto">
            <a:xfrm>
              <a:off x="3810" y="2486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40</a:t>
              </a:r>
            </a:p>
          </p:txBody>
        </p:sp>
        <p:sp>
          <p:nvSpPr>
            <p:cNvPr id="520205" name="Text Box 13"/>
            <p:cNvSpPr txBox="1">
              <a:spLocks noChangeArrowheads="1"/>
            </p:cNvSpPr>
            <p:nvPr/>
          </p:nvSpPr>
          <p:spPr bwMode="auto">
            <a:xfrm>
              <a:off x="3543" y="318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520206" name="Line 14"/>
            <p:cNvSpPr>
              <a:spLocks noChangeShapeType="1"/>
            </p:cNvSpPr>
            <p:nvPr/>
          </p:nvSpPr>
          <p:spPr bwMode="auto">
            <a:xfrm flipH="1">
              <a:off x="2478" y="1570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07" name="Line 15"/>
            <p:cNvSpPr>
              <a:spLocks noChangeShapeType="1"/>
            </p:cNvSpPr>
            <p:nvPr/>
          </p:nvSpPr>
          <p:spPr bwMode="auto">
            <a:xfrm>
              <a:off x="3000" y="1570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08" name="Line 16"/>
            <p:cNvSpPr>
              <a:spLocks noChangeShapeType="1"/>
            </p:cNvSpPr>
            <p:nvPr/>
          </p:nvSpPr>
          <p:spPr bwMode="auto">
            <a:xfrm>
              <a:off x="2389" y="2103"/>
              <a:ext cx="34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09" name="Line 17"/>
            <p:cNvSpPr>
              <a:spLocks noChangeShapeType="1"/>
            </p:cNvSpPr>
            <p:nvPr/>
          </p:nvSpPr>
          <p:spPr bwMode="auto">
            <a:xfrm flipH="1">
              <a:off x="1970" y="2103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10" name="Line 18"/>
            <p:cNvSpPr>
              <a:spLocks noChangeShapeType="1"/>
            </p:cNvSpPr>
            <p:nvPr/>
          </p:nvSpPr>
          <p:spPr bwMode="auto">
            <a:xfrm flipH="1">
              <a:off x="3268" y="2103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11" name="Line 19"/>
            <p:cNvSpPr>
              <a:spLocks noChangeShapeType="1"/>
            </p:cNvSpPr>
            <p:nvPr/>
          </p:nvSpPr>
          <p:spPr bwMode="auto">
            <a:xfrm>
              <a:off x="3567" y="2092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12" name="Line 20"/>
            <p:cNvSpPr>
              <a:spLocks noChangeShapeType="1"/>
            </p:cNvSpPr>
            <p:nvPr/>
          </p:nvSpPr>
          <p:spPr bwMode="auto">
            <a:xfrm flipH="1">
              <a:off x="3708" y="2794"/>
              <a:ext cx="25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13" name="Line 21"/>
            <p:cNvSpPr>
              <a:spLocks noChangeShapeType="1"/>
            </p:cNvSpPr>
            <p:nvPr/>
          </p:nvSpPr>
          <p:spPr bwMode="auto">
            <a:xfrm>
              <a:off x="1936" y="2744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14" name="Line 22"/>
            <p:cNvSpPr>
              <a:spLocks noChangeShapeType="1"/>
            </p:cNvSpPr>
            <p:nvPr/>
          </p:nvSpPr>
          <p:spPr bwMode="auto">
            <a:xfrm flipH="1">
              <a:off x="1725" y="2744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20215" name="Freeform 23"/>
          <p:cNvSpPr>
            <a:spLocks/>
          </p:cNvSpPr>
          <p:nvPr/>
        </p:nvSpPr>
        <p:spPr bwMode="auto">
          <a:xfrm flipH="1">
            <a:off x="2974975" y="2247900"/>
            <a:ext cx="687388" cy="723900"/>
          </a:xfrm>
          <a:custGeom>
            <a:avLst/>
            <a:gdLst>
              <a:gd name="T0" fmla="*/ 576 w 576"/>
              <a:gd name="T1" fmla="*/ 11 h 469"/>
              <a:gd name="T2" fmla="*/ 144 w 576"/>
              <a:gd name="T3" fmla="*/ 76 h 469"/>
              <a:gd name="T4" fmla="*/ 0 w 576"/>
              <a:gd name="T5" fmla="*/ 46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69">
                <a:moveTo>
                  <a:pt x="576" y="11"/>
                </a:moveTo>
                <a:cubicBezTo>
                  <a:pt x="408" y="5"/>
                  <a:pt x="240" y="0"/>
                  <a:pt x="144" y="76"/>
                </a:cubicBezTo>
                <a:cubicBezTo>
                  <a:pt x="48" y="152"/>
                  <a:pt x="24" y="310"/>
                  <a:pt x="0" y="46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0216" name="Freeform 24"/>
          <p:cNvSpPr>
            <a:spLocks/>
          </p:cNvSpPr>
          <p:nvPr/>
        </p:nvSpPr>
        <p:spPr bwMode="auto">
          <a:xfrm>
            <a:off x="3846513" y="3201988"/>
            <a:ext cx="744537" cy="830262"/>
          </a:xfrm>
          <a:custGeom>
            <a:avLst/>
            <a:gdLst>
              <a:gd name="T0" fmla="*/ 0 w 469"/>
              <a:gd name="T1" fmla="*/ 0 h 523"/>
              <a:gd name="T2" fmla="*/ 419 w 469"/>
              <a:gd name="T3" fmla="*/ 104 h 523"/>
              <a:gd name="T4" fmla="*/ 301 w 469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" h="523">
                <a:moveTo>
                  <a:pt x="0" y="0"/>
                </a:moveTo>
                <a:cubicBezTo>
                  <a:pt x="184" y="8"/>
                  <a:pt x="369" y="17"/>
                  <a:pt x="419" y="104"/>
                </a:cubicBezTo>
                <a:cubicBezTo>
                  <a:pt x="469" y="191"/>
                  <a:pt x="385" y="357"/>
                  <a:pt x="301" y="52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0217" name="Freeform 25"/>
          <p:cNvSpPr>
            <a:spLocks/>
          </p:cNvSpPr>
          <p:nvPr/>
        </p:nvSpPr>
        <p:spPr bwMode="auto">
          <a:xfrm flipV="1">
            <a:off x="3916363" y="4497388"/>
            <a:ext cx="598487" cy="831850"/>
          </a:xfrm>
          <a:custGeom>
            <a:avLst/>
            <a:gdLst>
              <a:gd name="T0" fmla="*/ 0 w 469"/>
              <a:gd name="T1" fmla="*/ 0 h 523"/>
              <a:gd name="T2" fmla="*/ 419 w 469"/>
              <a:gd name="T3" fmla="*/ 104 h 523"/>
              <a:gd name="T4" fmla="*/ 301 w 469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" h="523">
                <a:moveTo>
                  <a:pt x="0" y="0"/>
                </a:moveTo>
                <a:cubicBezTo>
                  <a:pt x="184" y="8"/>
                  <a:pt x="369" y="17"/>
                  <a:pt x="419" y="104"/>
                </a:cubicBezTo>
                <a:cubicBezTo>
                  <a:pt x="469" y="191"/>
                  <a:pt x="385" y="357"/>
                  <a:pt x="301" y="52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20218" name="Group 26"/>
          <p:cNvGrpSpPr>
            <a:grpSpLocks/>
          </p:cNvGrpSpPr>
          <p:nvPr/>
        </p:nvGrpSpPr>
        <p:grpSpPr bwMode="auto">
          <a:xfrm>
            <a:off x="4630738" y="2116138"/>
            <a:ext cx="4030662" cy="3438525"/>
            <a:chOff x="2917" y="1333"/>
            <a:chExt cx="2539" cy="2166"/>
          </a:xfrm>
        </p:grpSpPr>
        <p:sp>
          <p:nvSpPr>
            <p:cNvPr id="520219" name="Text Box 27"/>
            <p:cNvSpPr txBox="1">
              <a:spLocks noChangeArrowheads="1"/>
            </p:cNvSpPr>
            <p:nvPr/>
          </p:nvSpPr>
          <p:spPr bwMode="auto">
            <a:xfrm>
              <a:off x="4274" y="133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20220" name="Text Box 28"/>
            <p:cNvSpPr txBox="1">
              <a:spLocks noChangeArrowheads="1"/>
            </p:cNvSpPr>
            <p:nvPr/>
          </p:nvSpPr>
          <p:spPr bwMode="auto">
            <a:xfrm>
              <a:off x="3637" y="1907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20221" name="Text Box 29"/>
            <p:cNvSpPr txBox="1">
              <a:spLocks noChangeArrowheads="1"/>
            </p:cNvSpPr>
            <p:nvPr/>
          </p:nvSpPr>
          <p:spPr bwMode="auto">
            <a:xfrm>
              <a:off x="4820" y="193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20222" name="Text Box 30"/>
            <p:cNvSpPr txBox="1">
              <a:spLocks noChangeArrowheads="1"/>
            </p:cNvSpPr>
            <p:nvPr/>
          </p:nvSpPr>
          <p:spPr bwMode="auto">
            <a:xfrm>
              <a:off x="3199" y="2530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20223" name="Text Box 31"/>
            <p:cNvSpPr txBox="1">
              <a:spLocks noChangeArrowheads="1"/>
            </p:cNvSpPr>
            <p:nvPr/>
          </p:nvSpPr>
          <p:spPr bwMode="auto">
            <a:xfrm>
              <a:off x="3996" y="254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20224" name="Text Box 32"/>
            <p:cNvSpPr txBox="1">
              <a:spLocks noChangeArrowheads="1"/>
            </p:cNvSpPr>
            <p:nvPr/>
          </p:nvSpPr>
          <p:spPr bwMode="auto">
            <a:xfrm>
              <a:off x="2917" y="3193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20225" name="Text Box 33"/>
            <p:cNvSpPr txBox="1">
              <a:spLocks noChangeArrowheads="1"/>
            </p:cNvSpPr>
            <p:nvPr/>
          </p:nvSpPr>
          <p:spPr bwMode="auto">
            <a:xfrm>
              <a:off x="3358" y="3211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20226" name="Text Box 34"/>
            <p:cNvSpPr txBox="1">
              <a:spLocks noChangeArrowheads="1"/>
            </p:cNvSpPr>
            <p:nvPr/>
          </p:nvSpPr>
          <p:spPr bwMode="auto">
            <a:xfrm>
              <a:off x="4481" y="253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20227" name="Text Box 35"/>
            <p:cNvSpPr txBox="1">
              <a:spLocks noChangeArrowheads="1"/>
            </p:cNvSpPr>
            <p:nvPr/>
          </p:nvSpPr>
          <p:spPr bwMode="auto">
            <a:xfrm>
              <a:off x="5164" y="255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520228" name="Line 36"/>
            <p:cNvSpPr>
              <a:spLocks noChangeShapeType="1"/>
            </p:cNvSpPr>
            <p:nvPr/>
          </p:nvSpPr>
          <p:spPr bwMode="auto">
            <a:xfrm flipH="1">
              <a:off x="3832" y="1639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29" name="Line 37"/>
            <p:cNvSpPr>
              <a:spLocks noChangeShapeType="1"/>
            </p:cNvSpPr>
            <p:nvPr/>
          </p:nvSpPr>
          <p:spPr bwMode="auto">
            <a:xfrm>
              <a:off x="4354" y="1639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30" name="Line 38"/>
            <p:cNvSpPr>
              <a:spLocks noChangeShapeType="1"/>
            </p:cNvSpPr>
            <p:nvPr/>
          </p:nvSpPr>
          <p:spPr bwMode="auto">
            <a:xfrm>
              <a:off x="3743" y="2172"/>
              <a:ext cx="34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31" name="Line 39"/>
            <p:cNvSpPr>
              <a:spLocks noChangeShapeType="1"/>
            </p:cNvSpPr>
            <p:nvPr/>
          </p:nvSpPr>
          <p:spPr bwMode="auto">
            <a:xfrm flipH="1">
              <a:off x="3324" y="2172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32" name="Line 40"/>
            <p:cNvSpPr>
              <a:spLocks noChangeShapeType="1"/>
            </p:cNvSpPr>
            <p:nvPr/>
          </p:nvSpPr>
          <p:spPr bwMode="auto">
            <a:xfrm flipH="1">
              <a:off x="4622" y="2172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33" name="Line 41"/>
            <p:cNvSpPr>
              <a:spLocks noChangeShapeType="1"/>
            </p:cNvSpPr>
            <p:nvPr/>
          </p:nvSpPr>
          <p:spPr bwMode="auto">
            <a:xfrm>
              <a:off x="4921" y="2161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34" name="Line 42"/>
            <p:cNvSpPr>
              <a:spLocks noChangeShapeType="1"/>
            </p:cNvSpPr>
            <p:nvPr/>
          </p:nvSpPr>
          <p:spPr bwMode="auto">
            <a:xfrm>
              <a:off x="3290" y="2813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0235" name="Line 43"/>
            <p:cNvSpPr>
              <a:spLocks noChangeShapeType="1"/>
            </p:cNvSpPr>
            <p:nvPr/>
          </p:nvSpPr>
          <p:spPr bwMode="auto">
            <a:xfrm flipH="1">
              <a:off x="3079" y="2813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20236" name="Line 44"/>
          <p:cNvSpPr>
            <a:spLocks noChangeShapeType="1"/>
          </p:cNvSpPr>
          <p:nvPr/>
        </p:nvSpPr>
        <p:spPr bwMode="auto">
          <a:xfrm flipH="1" flipV="1">
            <a:off x="3948113" y="4051300"/>
            <a:ext cx="436562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0237" name="Line 45"/>
          <p:cNvSpPr>
            <a:spLocks noChangeShapeType="1"/>
          </p:cNvSpPr>
          <p:nvPr/>
        </p:nvSpPr>
        <p:spPr bwMode="auto">
          <a:xfrm flipV="1">
            <a:off x="3783013" y="3968750"/>
            <a:ext cx="601662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0238" name="AutoShape 46"/>
          <p:cNvSpPr>
            <a:spLocks noChangeArrowheads="1"/>
          </p:cNvSpPr>
          <p:nvPr/>
        </p:nvSpPr>
        <p:spPr bwMode="auto">
          <a:xfrm>
            <a:off x="3970338" y="1704975"/>
            <a:ext cx="2668587" cy="733425"/>
          </a:xfrm>
          <a:prstGeom prst="curvedDownArrow">
            <a:avLst>
              <a:gd name="adj1" fmla="val 72771"/>
              <a:gd name="adj2" fmla="val 145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6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15" grpId="0" animBg="1"/>
      <p:bldP spid="520216" grpId="0" animBg="1"/>
      <p:bldP spid="520217" grpId="0" animBg="1"/>
      <p:bldP spid="520236" grpId="0" animBg="1"/>
      <p:bldP spid="520237" grpId="0" animBg="1"/>
      <p:bldP spid="5202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1013"/>
            <a:ext cx="7772400" cy="1066800"/>
          </a:xfrm>
        </p:spPr>
        <p:txBody>
          <a:bodyPr/>
          <a:lstStyle/>
          <a:p>
            <a:r>
              <a:rPr lang="it-IT" altLang="it-IT"/>
              <a:t>Operazioni: delete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655763"/>
            <a:ext cx="8748713" cy="487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3600"/>
              <a:t>Cancellazione di un elemento e</a:t>
            </a:r>
          </a:p>
          <a:p>
            <a:pPr lvl="1">
              <a:lnSpc>
                <a:spcPct val="90000"/>
              </a:lnSpc>
            </a:pPr>
            <a:r>
              <a:rPr lang="it-IT" altLang="it-IT" sz="3200"/>
              <a:t>Se il nodo ha entrambi i sottoalberi</a:t>
            </a:r>
          </a:p>
          <a:p>
            <a:pPr lvl="2">
              <a:lnSpc>
                <a:spcPct val="90000"/>
              </a:lnSpc>
            </a:pPr>
            <a:r>
              <a:rPr lang="it-IT" altLang="it-IT" sz="2800"/>
              <a:t>Si cerca l’elemento max nel sottoalbero sinistro (da notare che tale elemento non ha sottoalbero destro, la cui radice altrimenti sarebbe maggiore)</a:t>
            </a:r>
          </a:p>
          <a:p>
            <a:pPr lvl="3">
              <a:lnSpc>
                <a:spcPct val="90000"/>
              </a:lnSpc>
            </a:pPr>
            <a:r>
              <a:rPr lang="it-IT" altLang="it-IT" sz="2400"/>
              <a:t>Alternativamente si cerca l’elemento minimo nel sottoalbero destro</a:t>
            </a:r>
          </a:p>
          <a:p>
            <a:pPr lvl="2">
              <a:lnSpc>
                <a:spcPct val="90000"/>
              </a:lnSpc>
            </a:pPr>
            <a:r>
              <a:rPr lang="it-IT" altLang="it-IT" sz="2800"/>
              <a:t>Il nodo contenente l’elemento max viene eliminato, mentre a quello contenente l’elemento da eliminare si assegna max</a:t>
            </a:r>
          </a:p>
          <a:p>
            <a:pPr lvl="1">
              <a:lnSpc>
                <a:spcPct val="90000"/>
              </a:lnSpc>
            </a:pPr>
            <a:r>
              <a:rPr lang="it-IT" altLang="it-IT" sz="3200"/>
              <a:t>L’albero risultante è un albero di ricerca binaria</a:t>
            </a:r>
          </a:p>
        </p:txBody>
      </p:sp>
    </p:spTree>
    <p:extLst>
      <p:ext uri="{BB962C8B-B14F-4D97-AF65-F5344CB8AC3E}">
        <p14:creationId xmlns:p14="http://schemas.microsoft.com/office/powerpoint/2010/main" val="33649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Esempio: Eliminazione di 10</a:t>
            </a:r>
          </a:p>
        </p:txBody>
      </p:sp>
      <p:grpSp>
        <p:nvGrpSpPr>
          <p:cNvPr id="522243" name="Group 3"/>
          <p:cNvGrpSpPr>
            <a:grpSpLocks/>
          </p:cNvGrpSpPr>
          <p:nvPr/>
        </p:nvGrpSpPr>
        <p:grpSpPr bwMode="auto">
          <a:xfrm>
            <a:off x="344488" y="2047875"/>
            <a:ext cx="4030662" cy="3498850"/>
            <a:chOff x="1563" y="1264"/>
            <a:chExt cx="2539" cy="2204"/>
          </a:xfrm>
        </p:grpSpPr>
        <p:sp>
          <p:nvSpPr>
            <p:cNvPr id="522244" name="Text Box 4"/>
            <p:cNvSpPr txBox="1">
              <a:spLocks noChangeArrowheads="1"/>
            </p:cNvSpPr>
            <p:nvPr/>
          </p:nvSpPr>
          <p:spPr bwMode="auto">
            <a:xfrm>
              <a:off x="2920" y="12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22245" name="Text Box 5"/>
            <p:cNvSpPr txBox="1">
              <a:spLocks noChangeArrowheads="1"/>
            </p:cNvSpPr>
            <p:nvPr/>
          </p:nvSpPr>
          <p:spPr bwMode="auto">
            <a:xfrm>
              <a:off x="2283" y="18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22246" name="Text Box 6"/>
            <p:cNvSpPr txBox="1">
              <a:spLocks noChangeArrowheads="1"/>
            </p:cNvSpPr>
            <p:nvPr/>
          </p:nvSpPr>
          <p:spPr bwMode="auto">
            <a:xfrm>
              <a:off x="3466" y="18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22247" name="Text Box 7"/>
            <p:cNvSpPr txBox="1">
              <a:spLocks noChangeArrowheads="1"/>
            </p:cNvSpPr>
            <p:nvPr/>
          </p:nvSpPr>
          <p:spPr bwMode="auto">
            <a:xfrm>
              <a:off x="1845" y="2461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22248" name="Text Box 8"/>
            <p:cNvSpPr txBox="1">
              <a:spLocks noChangeArrowheads="1"/>
            </p:cNvSpPr>
            <p:nvPr/>
          </p:nvSpPr>
          <p:spPr bwMode="auto">
            <a:xfrm>
              <a:off x="2642" y="247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22249" name="Text Box 9"/>
            <p:cNvSpPr txBox="1">
              <a:spLocks noChangeArrowheads="1"/>
            </p:cNvSpPr>
            <p:nvPr/>
          </p:nvSpPr>
          <p:spPr bwMode="auto">
            <a:xfrm>
              <a:off x="1563" y="312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22250" name="Text Box 10"/>
            <p:cNvSpPr txBox="1">
              <a:spLocks noChangeArrowheads="1"/>
            </p:cNvSpPr>
            <p:nvPr/>
          </p:nvSpPr>
          <p:spPr bwMode="auto">
            <a:xfrm>
              <a:off x="2004" y="314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22251" name="Text Box 11"/>
            <p:cNvSpPr txBox="1">
              <a:spLocks noChangeArrowheads="1"/>
            </p:cNvSpPr>
            <p:nvPr/>
          </p:nvSpPr>
          <p:spPr bwMode="auto">
            <a:xfrm>
              <a:off x="3127" y="246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22252" name="Text Box 12"/>
            <p:cNvSpPr txBox="1">
              <a:spLocks noChangeArrowheads="1"/>
            </p:cNvSpPr>
            <p:nvPr/>
          </p:nvSpPr>
          <p:spPr bwMode="auto">
            <a:xfrm>
              <a:off x="3810" y="2486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40</a:t>
              </a:r>
            </a:p>
          </p:txBody>
        </p:sp>
        <p:sp>
          <p:nvSpPr>
            <p:cNvPr id="522253" name="Text Box 13"/>
            <p:cNvSpPr txBox="1">
              <a:spLocks noChangeArrowheads="1"/>
            </p:cNvSpPr>
            <p:nvPr/>
          </p:nvSpPr>
          <p:spPr bwMode="auto">
            <a:xfrm>
              <a:off x="3543" y="318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522254" name="Line 14"/>
            <p:cNvSpPr>
              <a:spLocks noChangeShapeType="1"/>
            </p:cNvSpPr>
            <p:nvPr/>
          </p:nvSpPr>
          <p:spPr bwMode="auto">
            <a:xfrm flipH="1">
              <a:off x="2478" y="1570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55" name="Line 15"/>
            <p:cNvSpPr>
              <a:spLocks noChangeShapeType="1"/>
            </p:cNvSpPr>
            <p:nvPr/>
          </p:nvSpPr>
          <p:spPr bwMode="auto">
            <a:xfrm>
              <a:off x="3000" y="1570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56" name="Line 16"/>
            <p:cNvSpPr>
              <a:spLocks noChangeShapeType="1"/>
            </p:cNvSpPr>
            <p:nvPr/>
          </p:nvSpPr>
          <p:spPr bwMode="auto">
            <a:xfrm>
              <a:off x="2389" y="2103"/>
              <a:ext cx="34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57" name="Line 17"/>
            <p:cNvSpPr>
              <a:spLocks noChangeShapeType="1"/>
            </p:cNvSpPr>
            <p:nvPr/>
          </p:nvSpPr>
          <p:spPr bwMode="auto">
            <a:xfrm flipH="1">
              <a:off x="1970" y="2103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58" name="Line 18"/>
            <p:cNvSpPr>
              <a:spLocks noChangeShapeType="1"/>
            </p:cNvSpPr>
            <p:nvPr/>
          </p:nvSpPr>
          <p:spPr bwMode="auto">
            <a:xfrm flipH="1">
              <a:off x="3268" y="2103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59" name="Line 19"/>
            <p:cNvSpPr>
              <a:spLocks noChangeShapeType="1"/>
            </p:cNvSpPr>
            <p:nvPr/>
          </p:nvSpPr>
          <p:spPr bwMode="auto">
            <a:xfrm>
              <a:off x="3567" y="2092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60" name="Line 20"/>
            <p:cNvSpPr>
              <a:spLocks noChangeShapeType="1"/>
            </p:cNvSpPr>
            <p:nvPr/>
          </p:nvSpPr>
          <p:spPr bwMode="auto">
            <a:xfrm flipH="1">
              <a:off x="3708" y="2794"/>
              <a:ext cx="25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61" name="Line 21"/>
            <p:cNvSpPr>
              <a:spLocks noChangeShapeType="1"/>
            </p:cNvSpPr>
            <p:nvPr/>
          </p:nvSpPr>
          <p:spPr bwMode="auto">
            <a:xfrm>
              <a:off x="1936" y="2744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62" name="Line 22"/>
            <p:cNvSpPr>
              <a:spLocks noChangeShapeType="1"/>
            </p:cNvSpPr>
            <p:nvPr/>
          </p:nvSpPr>
          <p:spPr bwMode="auto">
            <a:xfrm flipH="1">
              <a:off x="1725" y="2744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22263" name="Freeform 23"/>
          <p:cNvSpPr>
            <a:spLocks/>
          </p:cNvSpPr>
          <p:nvPr/>
        </p:nvSpPr>
        <p:spPr bwMode="auto">
          <a:xfrm>
            <a:off x="1751013" y="2268538"/>
            <a:ext cx="746125" cy="723900"/>
          </a:xfrm>
          <a:custGeom>
            <a:avLst/>
            <a:gdLst>
              <a:gd name="T0" fmla="*/ 576 w 576"/>
              <a:gd name="T1" fmla="*/ 11 h 469"/>
              <a:gd name="T2" fmla="*/ 144 w 576"/>
              <a:gd name="T3" fmla="*/ 76 h 469"/>
              <a:gd name="T4" fmla="*/ 0 w 576"/>
              <a:gd name="T5" fmla="*/ 46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69">
                <a:moveTo>
                  <a:pt x="576" y="11"/>
                </a:moveTo>
                <a:cubicBezTo>
                  <a:pt x="408" y="5"/>
                  <a:pt x="240" y="0"/>
                  <a:pt x="144" y="76"/>
                </a:cubicBezTo>
                <a:cubicBezTo>
                  <a:pt x="48" y="152"/>
                  <a:pt x="24" y="310"/>
                  <a:pt x="0" y="46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2264" name="Freeform 24"/>
          <p:cNvSpPr>
            <a:spLocks/>
          </p:cNvSpPr>
          <p:nvPr/>
        </p:nvSpPr>
        <p:spPr bwMode="auto">
          <a:xfrm>
            <a:off x="1103313" y="4198938"/>
            <a:ext cx="474662" cy="974725"/>
          </a:xfrm>
          <a:custGeom>
            <a:avLst/>
            <a:gdLst>
              <a:gd name="T0" fmla="*/ 0 w 469"/>
              <a:gd name="T1" fmla="*/ 0 h 523"/>
              <a:gd name="T2" fmla="*/ 419 w 469"/>
              <a:gd name="T3" fmla="*/ 104 h 523"/>
              <a:gd name="T4" fmla="*/ 301 w 469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" h="523">
                <a:moveTo>
                  <a:pt x="0" y="0"/>
                </a:moveTo>
                <a:cubicBezTo>
                  <a:pt x="184" y="8"/>
                  <a:pt x="369" y="17"/>
                  <a:pt x="419" y="104"/>
                </a:cubicBezTo>
                <a:cubicBezTo>
                  <a:pt x="469" y="191"/>
                  <a:pt x="385" y="357"/>
                  <a:pt x="301" y="52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2265" name="Freeform 25"/>
          <p:cNvSpPr>
            <a:spLocks/>
          </p:cNvSpPr>
          <p:nvPr/>
        </p:nvSpPr>
        <p:spPr bwMode="auto">
          <a:xfrm flipV="1">
            <a:off x="1422400" y="3605213"/>
            <a:ext cx="598488" cy="1641475"/>
          </a:xfrm>
          <a:custGeom>
            <a:avLst/>
            <a:gdLst>
              <a:gd name="T0" fmla="*/ 0 w 469"/>
              <a:gd name="T1" fmla="*/ 0 h 523"/>
              <a:gd name="T2" fmla="*/ 419 w 469"/>
              <a:gd name="T3" fmla="*/ 104 h 523"/>
              <a:gd name="T4" fmla="*/ 301 w 469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" h="523">
                <a:moveTo>
                  <a:pt x="0" y="0"/>
                </a:moveTo>
                <a:cubicBezTo>
                  <a:pt x="184" y="8"/>
                  <a:pt x="369" y="17"/>
                  <a:pt x="419" y="104"/>
                </a:cubicBezTo>
                <a:cubicBezTo>
                  <a:pt x="469" y="191"/>
                  <a:pt x="385" y="357"/>
                  <a:pt x="301" y="52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22266" name="Group 26"/>
          <p:cNvGrpSpPr>
            <a:grpSpLocks/>
          </p:cNvGrpSpPr>
          <p:nvPr/>
        </p:nvGrpSpPr>
        <p:grpSpPr bwMode="auto">
          <a:xfrm>
            <a:off x="4630738" y="2116138"/>
            <a:ext cx="4030662" cy="3409950"/>
            <a:chOff x="2917" y="1333"/>
            <a:chExt cx="2539" cy="2148"/>
          </a:xfrm>
        </p:grpSpPr>
        <p:sp>
          <p:nvSpPr>
            <p:cNvPr id="522267" name="Text Box 27"/>
            <p:cNvSpPr txBox="1">
              <a:spLocks noChangeArrowheads="1"/>
            </p:cNvSpPr>
            <p:nvPr/>
          </p:nvSpPr>
          <p:spPr bwMode="auto">
            <a:xfrm>
              <a:off x="4274" y="133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22268" name="Text Box 28"/>
            <p:cNvSpPr txBox="1">
              <a:spLocks noChangeArrowheads="1"/>
            </p:cNvSpPr>
            <p:nvPr/>
          </p:nvSpPr>
          <p:spPr bwMode="auto">
            <a:xfrm>
              <a:off x="3637" y="1907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22269" name="Text Box 29"/>
            <p:cNvSpPr txBox="1">
              <a:spLocks noChangeArrowheads="1"/>
            </p:cNvSpPr>
            <p:nvPr/>
          </p:nvSpPr>
          <p:spPr bwMode="auto">
            <a:xfrm>
              <a:off x="4820" y="193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22270" name="Text Box 30"/>
            <p:cNvSpPr txBox="1">
              <a:spLocks noChangeArrowheads="1"/>
            </p:cNvSpPr>
            <p:nvPr/>
          </p:nvSpPr>
          <p:spPr bwMode="auto">
            <a:xfrm>
              <a:off x="3199" y="2530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22271" name="Text Box 31"/>
            <p:cNvSpPr txBox="1">
              <a:spLocks noChangeArrowheads="1"/>
            </p:cNvSpPr>
            <p:nvPr/>
          </p:nvSpPr>
          <p:spPr bwMode="auto">
            <a:xfrm>
              <a:off x="3996" y="254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22272" name="Text Box 32"/>
            <p:cNvSpPr txBox="1">
              <a:spLocks noChangeArrowheads="1"/>
            </p:cNvSpPr>
            <p:nvPr/>
          </p:nvSpPr>
          <p:spPr bwMode="auto">
            <a:xfrm>
              <a:off x="2917" y="3193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22273" name="Text Box 33"/>
            <p:cNvSpPr txBox="1">
              <a:spLocks noChangeArrowheads="1"/>
            </p:cNvSpPr>
            <p:nvPr/>
          </p:nvSpPr>
          <p:spPr bwMode="auto">
            <a:xfrm>
              <a:off x="4481" y="253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22274" name="Text Box 34"/>
            <p:cNvSpPr txBox="1">
              <a:spLocks noChangeArrowheads="1"/>
            </p:cNvSpPr>
            <p:nvPr/>
          </p:nvSpPr>
          <p:spPr bwMode="auto">
            <a:xfrm>
              <a:off x="5164" y="255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522275" name="Line 35"/>
            <p:cNvSpPr>
              <a:spLocks noChangeShapeType="1"/>
            </p:cNvSpPr>
            <p:nvPr/>
          </p:nvSpPr>
          <p:spPr bwMode="auto">
            <a:xfrm flipH="1">
              <a:off x="3832" y="1639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76" name="Line 36"/>
            <p:cNvSpPr>
              <a:spLocks noChangeShapeType="1"/>
            </p:cNvSpPr>
            <p:nvPr/>
          </p:nvSpPr>
          <p:spPr bwMode="auto">
            <a:xfrm>
              <a:off x="4354" y="1639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77" name="Line 37"/>
            <p:cNvSpPr>
              <a:spLocks noChangeShapeType="1"/>
            </p:cNvSpPr>
            <p:nvPr/>
          </p:nvSpPr>
          <p:spPr bwMode="auto">
            <a:xfrm>
              <a:off x="3743" y="2172"/>
              <a:ext cx="34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78" name="Line 38"/>
            <p:cNvSpPr>
              <a:spLocks noChangeShapeType="1"/>
            </p:cNvSpPr>
            <p:nvPr/>
          </p:nvSpPr>
          <p:spPr bwMode="auto">
            <a:xfrm flipH="1">
              <a:off x="3324" y="2172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79" name="Line 39"/>
            <p:cNvSpPr>
              <a:spLocks noChangeShapeType="1"/>
            </p:cNvSpPr>
            <p:nvPr/>
          </p:nvSpPr>
          <p:spPr bwMode="auto">
            <a:xfrm flipH="1">
              <a:off x="4622" y="2172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80" name="Line 40"/>
            <p:cNvSpPr>
              <a:spLocks noChangeShapeType="1"/>
            </p:cNvSpPr>
            <p:nvPr/>
          </p:nvSpPr>
          <p:spPr bwMode="auto">
            <a:xfrm>
              <a:off x="4921" y="2161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281" name="Line 41"/>
            <p:cNvSpPr>
              <a:spLocks noChangeShapeType="1"/>
            </p:cNvSpPr>
            <p:nvPr/>
          </p:nvSpPr>
          <p:spPr bwMode="auto">
            <a:xfrm flipH="1">
              <a:off x="3079" y="2813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22282" name="Line 42"/>
          <p:cNvSpPr>
            <a:spLocks noChangeShapeType="1"/>
          </p:cNvSpPr>
          <p:nvPr/>
        </p:nvSpPr>
        <p:spPr bwMode="auto">
          <a:xfrm flipH="1" flipV="1">
            <a:off x="1017588" y="5089525"/>
            <a:ext cx="436562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2283" name="Line 43"/>
          <p:cNvSpPr>
            <a:spLocks noChangeShapeType="1"/>
          </p:cNvSpPr>
          <p:nvPr/>
        </p:nvSpPr>
        <p:spPr bwMode="auto">
          <a:xfrm flipV="1">
            <a:off x="852488" y="5006975"/>
            <a:ext cx="601662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2284" name="AutoShape 44"/>
          <p:cNvSpPr>
            <a:spLocks noChangeArrowheads="1"/>
          </p:cNvSpPr>
          <p:nvPr/>
        </p:nvSpPr>
        <p:spPr bwMode="auto">
          <a:xfrm>
            <a:off x="3970338" y="1704975"/>
            <a:ext cx="2668587" cy="733425"/>
          </a:xfrm>
          <a:prstGeom prst="curvedDownArrow">
            <a:avLst>
              <a:gd name="adj1" fmla="val 72771"/>
              <a:gd name="adj2" fmla="val 145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285" name="Freeform 45"/>
          <p:cNvSpPr>
            <a:spLocks/>
          </p:cNvSpPr>
          <p:nvPr/>
        </p:nvSpPr>
        <p:spPr bwMode="auto">
          <a:xfrm>
            <a:off x="904875" y="3189288"/>
            <a:ext cx="642938" cy="785812"/>
          </a:xfrm>
          <a:custGeom>
            <a:avLst/>
            <a:gdLst>
              <a:gd name="T0" fmla="*/ 576 w 576"/>
              <a:gd name="T1" fmla="*/ 11 h 469"/>
              <a:gd name="T2" fmla="*/ 144 w 576"/>
              <a:gd name="T3" fmla="*/ 76 h 469"/>
              <a:gd name="T4" fmla="*/ 0 w 576"/>
              <a:gd name="T5" fmla="*/ 46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69">
                <a:moveTo>
                  <a:pt x="576" y="11"/>
                </a:moveTo>
                <a:cubicBezTo>
                  <a:pt x="408" y="5"/>
                  <a:pt x="240" y="0"/>
                  <a:pt x="144" y="76"/>
                </a:cubicBezTo>
                <a:cubicBezTo>
                  <a:pt x="48" y="152"/>
                  <a:pt x="24" y="310"/>
                  <a:pt x="0" y="46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2286" name="Oval 46"/>
          <p:cNvSpPr>
            <a:spLocks noChangeArrowheads="1"/>
          </p:cNvSpPr>
          <p:nvPr/>
        </p:nvSpPr>
        <p:spPr bwMode="auto">
          <a:xfrm>
            <a:off x="1392238" y="2930525"/>
            <a:ext cx="665162" cy="5397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7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2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2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3" grpId="0" animBg="1"/>
      <p:bldP spid="522264" grpId="0" animBg="1"/>
      <p:bldP spid="522265" grpId="0" animBg="1"/>
      <p:bldP spid="522282" grpId="0" animBg="1"/>
      <p:bldP spid="522283" grpId="0" animBg="1"/>
      <p:bldP spid="522284" grpId="0" animBg="1"/>
      <p:bldP spid="522285" grpId="0" animBg="1"/>
      <p:bldP spid="5222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0"/>
            <a:ext cx="8747125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Realizzare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il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modulo 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BST: </a:t>
            </a:r>
            <a:r>
              <a:rPr lang="en-GB" altLang="it-IT" b="1" i="1" dirty="0">
                <a:ea typeface="MS PGothic" charset="-128"/>
              </a:rPr>
              <a:t/>
            </a:r>
            <a:br>
              <a:rPr lang="en-GB" altLang="it-IT" b="1" i="1" dirty="0">
                <a:ea typeface="MS PGothic" charset="-128"/>
              </a:rPr>
            </a:b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h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eader 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BST.h</a:t>
            </a:r>
            <a:endParaRPr lang="en-GB" altLang="it-IT" b="1" dirty="0">
              <a:solidFill>
                <a:srgbClr val="800000"/>
              </a:solidFill>
              <a:ea typeface="MS PGothic" charset="-128"/>
            </a:endParaRPr>
          </a:p>
        </p:txBody>
      </p:sp>
      <p:sp>
        <p:nvSpPr>
          <p:cNvPr id="47109" name="AutoShape 7"/>
          <p:cNvSpPr>
            <a:spLocks noChangeArrowheads="1"/>
          </p:cNvSpPr>
          <p:nvPr/>
        </p:nvSpPr>
        <p:spPr bwMode="auto">
          <a:xfrm>
            <a:off x="322828" y="1371599"/>
            <a:ext cx="6266815" cy="532014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file </a:t>
            </a:r>
            <a:r>
              <a:rPr lang="it-IT" altLang="it-IT" sz="2000" b="1" dirty="0" err="1" smtClean="0">
                <a:latin typeface="Arial" charset="0"/>
              </a:rPr>
              <a:t>BST.h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typedef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*BST;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prototipi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BST </a:t>
            </a:r>
            <a:r>
              <a:rPr lang="it-IT" altLang="it-IT" sz="2000" b="1" dirty="0" err="1" smtClean="0">
                <a:latin typeface="Arial" charset="0"/>
              </a:rPr>
              <a:t>newBST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emptyBST</a:t>
            </a:r>
            <a:r>
              <a:rPr lang="it-IT" altLang="it-IT" sz="2000" b="1" dirty="0" smtClean="0">
                <a:latin typeface="Arial" charset="0"/>
              </a:rPr>
              <a:t>(BST T);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BST </a:t>
            </a:r>
            <a:r>
              <a:rPr lang="it-IT" altLang="it-IT" sz="2000" b="1" dirty="0" err="1" smtClean="0">
                <a:latin typeface="Arial" charset="0"/>
              </a:rPr>
              <a:t>figlioSX</a:t>
            </a:r>
            <a:r>
              <a:rPr lang="it-IT" altLang="it-IT" sz="2000" b="1" dirty="0" smtClean="0">
                <a:latin typeface="Arial" charset="0"/>
              </a:rPr>
              <a:t>(BST T);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BST </a:t>
            </a:r>
            <a:r>
              <a:rPr lang="it-IT" altLang="it-IT" sz="2000" b="1" dirty="0" err="1" smtClean="0">
                <a:latin typeface="Arial" charset="0"/>
              </a:rPr>
              <a:t>figlioDX</a:t>
            </a:r>
            <a:r>
              <a:rPr lang="it-IT" altLang="it-IT" sz="2000" b="1" dirty="0" smtClean="0">
                <a:latin typeface="Arial" charset="0"/>
              </a:rPr>
              <a:t>(BST </a:t>
            </a:r>
            <a:r>
              <a:rPr lang="it-IT" altLang="it-IT" sz="2000" b="1" dirty="0">
                <a:latin typeface="Arial" charset="0"/>
              </a:rPr>
              <a:t>T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BST </a:t>
            </a:r>
            <a:r>
              <a:rPr lang="it-IT" altLang="it-IT" sz="2000" b="1" dirty="0" err="1" smtClean="0">
                <a:latin typeface="Arial" charset="0"/>
              </a:rPr>
              <a:t>insert</a:t>
            </a:r>
            <a:r>
              <a:rPr lang="it-IT" altLang="it-IT" sz="2000" b="1" dirty="0">
                <a:latin typeface="Arial" charset="0"/>
              </a:rPr>
              <a:t>(BST T, item </a:t>
            </a:r>
            <a:r>
              <a:rPr lang="it-IT" altLang="it-IT" sz="2000" b="1" dirty="0" err="1">
                <a:latin typeface="Arial" charset="0"/>
              </a:rPr>
              <a:t>elem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contains</a:t>
            </a:r>
            <a:r>
              <a:rPr lang="it-IT" altLang="it-IT" sz="2000" b="1" dirty="0">
                <a:latin typeface="Arial" charset="0"/>
              </a:rPr>
              <a:t>(BST T, item </a:t>
            </a:r>
            <a:r>
              <a:rPr lang="it-IT" altLang="it-IT" sz="2000" b="1" dirty="0" err="1">
                <a:latin typeface="Arial" charset="0"/>
              </a:rPr>
              <a:t>elem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BST </a:t>
            </a:r>
            <a:r>
              <a:rPr lang="it-IT" altLang="it-IT" sz="2000" b="1" dirty="0" err="1" smtClean="0">
                <a:latin typeface="Arial" charset="0"/>
              </a:rPr>
              <a:t>deleteNode</a:t>
            </a:r>
            <a:r>
              <a:rPr lang="it-IT" altLang="it-IT" sz="2000" b="1" dirty="0" smtClean="0">
                <a:latin typeface="Arial" charset="0"/>
              </a:rPr>
              <a:t>(BST </a:t>
            </a:r>
            <a:r>
              <a:rPr lang="it-IT" altLang="it-IT" sz="2000" b="1" dirty="0">
                <a:latin typeface="Arial" charset="0"/>
              </a:rPr>
              <a:t>T, item </a:t>
            </a:r>
            <a:r>
              <a:rPr lang="it-IT" altLang="it-IT" sz="2000" b="1" dirty="0" err="1">
                <a:latin typeface="Arial" charset="0"/>
              </a:rPr>
              <a:t>elem</a:t>
            </a:r>
            <a:r>
              <a:rPr lang="it-IT" altLang="it-IT" sz="2000" b="1" dirty="0"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6719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0" y="932154"/>
            <a:ext cx="4119237" cy="583262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#include &lt;</a:t>
            </a:r>
            <a:r>
              <a:rPr lang="it-IT" altLang="it-IT" sz="1600" b="1" dirty="0" err="1">
                <a:latin typeface="Arial" charset="0"/>
              </a:rPr>
              <a:t>stdio.h</a:t>
            </a:r>
            <a:r>
              <a:rPr lang="it-IT" altLang="it-IT" sz="16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#include &lt;</a:t>
            </a:r>
            <a:r>
              <a:rPr lang="it-IT" altLang="it-IT" sz="1600" b="1" dirty="0" err="1">
                <a:latin typeface="Arial" charset="0"/>
              </a:rPr>
              <a:t>stdlib.h</a:t>
            </a:r>
            <a:r>
              <a:rPr lang="it-IT" altLang="it-IT" sz="16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#include “</a:t>
            </a:r>
            <a:r>
              <a:rPr lang="it-IT" altLang="it-IT" sz="1600" b="1" dirty="0" err="1">
                <a:latin typeface="Arial" charset="0"/>
              </a:rPr>
              <a:t>item.h</a:t>
            </a:r>
            <a:r>
              <a:rPr lang="it-IT" altLang="it-IT" sz="1600" b="1" dirty="0">
                <a:latin typeface="Arial" charset="0"/>
              </a:rPr>
              <a:t>” </a:t>
            </a:r>
            <a:endParaRPr lang="it-IT" altLang="it-IT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#include “</a:t>
            </a:r>
            <a:r>
              <a:rPr lang="it-IT" altLang="it-IT" sz="1600" b="1" dirty="0" err="1" smtClean="0">
                <a:latin typeface="Arial" charset="0"/>
              </a:rPr>
              <a:t>BST.h</a:t>
            </a:r>
            <a:r>
              <a:rPr lang="it-IT" altLang="it-IT" sz="1600" b="1" dirty="0" smtClean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</a:t>
            </a:r>
            <a:r>
              <a:rPr lang="it-IT" altLang="it-IT" sz="1600" b="1" dirty="0" smtClean="0">
                <a:latin typeface="Arial" charset="0"/>
              </a:rPr>
              <a:t>item </a:t>
            </a:r>
            <a:r>
              <a:rPr lang="it-IT" altLang="it-IT" sz="1600" b="1" dirty="0" err="1">
                <a:latin typeface="Arial" charset="0"/>
              </a:rPr>
              <a:t>value</a:t>
            </a:r>
            <a:r>
              <a:rPr lang="it-IT" altLang="it-IT" sz="16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   </a:t>
            </a:r>
            <a:r>
              <a:rPr lang="it-IT" altLang="it-IT" sz="1600" b="1" dirty="0" err="1">
                <a:latin typeface="Arial" charset="0"/>
              </a:rPr>
              <a:t>struct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*</a:t>
            </a:r>
            <a:r>
              <a:rPr lang="it-IT" altLang="it-IT" sz="1600" b="1" dirty="0" err="1" smtClean="0">
                <a:latin typeface="Arial" charset="0"/>
              </a:rPr>
              <a:t>left</a:t>
            </a:r>
            <a:r>
              <a:rPr lang="it-IT" altLang="it-IT" sz="16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*right;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i</a:t>
            </a:r>
            <a:r>
              <a:rPr lang="it-IT" altLang="it-IT" sz="1600" b="1" dirty="0" smtClean="0">
                <a:latin typeface="Arial" charset="0"/>
              </a:rPr>
              <a:t>tem </a:t>
            </a:r>
            <a:r>
              <a:rPr lang="it-IT" altLang="it-IT" sz="1600" b="1" dirty="0" err="1" smtClean="0">
                <a:latin typeface="Arial" charset="0"/>
              </a:rPr>
              <a:t>getItem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 smtClean="0">
                <a:latin typeface="Arial" charset="0"/>
              </a:rPr>
              <a:t> *N);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>
                <a:latin typeface="Arial" charset="0"/>
              </a:rPr>
              <a:t>v</a:t>
            </a:r>
            <a:r>
              <a:rPr lang="it-IT" altLang="it-IT" sz="1600" b="1" dirty="0" err="1" smtClean="0">
                <a:latin typeface="Arial" charset="0"/>
              </a:rPr>
              <a:t>oid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setItem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 smtClean="0">
                <a:latin typeface="Arial" charset="0"/>
              </a:rPr>
              <a:t> *N, item </a:t>
            </a:r>
            <a:r>
              <a:rPr lang="it-IT" altLang="it-IT" sz="1600" b="1" dirty="0" err="1" smtClean="0">
                <a:latin typeface="Arial" charset="0"/>
              </a:rPr>
              <a:t>el</a:t>
            </a:r>
            <a:r>
              <a:rPr lang="it-IT" altLang="it-IT" sz="1600" b="1" dirty="0" smtClean="0">
                <a:latin typeface="Arial" charset="0"/>
              </a:rPr>
              <a:t>);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item </a:t>
            </a:r>
            <a:r>
              <a:rPr lang="it-IT" altLang="it-IT" sz="1600" b="1" dirty="0" err="1" smtClean="0">
                <a:latin typeface="Arial" charset="0"/>
              </a:rPr>
              <a:t>getItem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>
                <a:latin typeface="Arial" charset="0"/>
              </a:rPr>
              <a:t>*N</a:t>
            </a:r>
            <a:r>
              <a:rPr lang="it-IT" altLang="it-IT" sz="16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</a:t>
            </a:r>
            <a:r>
              <a:rPr lang="it-IT" altLang="it-IT" sz="1600" b="1" dirty="0" err="1" smtClean="0">
                <a:latin typeface="Arial" charset="0"/>
              </a:rPr>
              <a:t>if</a:t>
            </a:r>
            <a:r>
              <a:rPr lang="it-IT" altLang="it-IT" sz="1600" b="1" dirty="0" smtClean="0">
                <a:latin typeface="Arial" charset="0"/>
              </a:rPr>
              <a:t> (N == NULL)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NULLITEM;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N-&gt;</a:t>
            </a:r>
            <a:r>
              <a:rPr lang="it-IT" altLang="it-IT" sz="1600" b="1" dirty="0" err="1" smtClean="0">
                <a:latin typeface="Arial" charset="0"/>
              </a:rPr>
              <a:t>value</a:t>
            </a:r>
            <a:r>
              <a:rPr lang="it-IT" altLang="it-IT" sz="16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>
                <a:latin typeface="Arial" charset="0"/>
              </a:rPr>
              <a:t>void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setItem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>
                <a:latin typeface="Arial" charset="0"/>
              </a:rPr>
              <a:t>*N, item </a:t>
            </a:r>
            <a:r>
              <a:rPr lang="it-IT" altLang="it-IT" sz="1600" b="1" dirty="0" err="1">
                <a:latin typeface="Arial" charset="0"/>
              </a:rPr>
              <a:t>el</a:t>
            </a:r>
            <a:r>
              <a:rPr lang="it-IT" altLang="it-IT" sz="16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</a:t>
            </a:r>
            <a:r>
              <a:rPr lang="it-IT" altLang="it-IT" sz="1600" b="1" dirty="0" err="1" smtClean="0">
                <a:latin typeface="Arial" charset="0"/>
              </a:rPr>
              <a:t>if</a:t>
            </a:r>
            <a:r>
              <a:rPr lang="it-IT" altLang="it-IT" sz="1600" b="1" dirty="0" smtClean="0">
                <a:latin typeface="Arial" charset="0"/>
              </a:rPr>
              <a:t> (N==NULL)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N-&gt;</a:t>
            </a:r>
            <a:r>
              <a:rPr lang="it-IT" altLang="it-IT" sz="1600" b="1" dirty="0" err="1" smtClean="0">
                <a:latin typeface="Arial" charset="0"/>
              </a:rPr>
              <a:t>value</a:t>
            </a:r>
            <a:r>
              <a:rPr lang="it-IT" altLang="it-IT" sz="1600" b="1" dirty="0" smtClean="0">
                <a:latin typeface="Arial" charset="0"/>
              </a:rPr>
              <a:t> = </a:t>
            </a:r>
            <a:r>
              <a:rPr lang="it-IT" altLang="it-IT" sz="1600" b="1" dirty="0" err="1" smtClean="0">
                <a:latin typeface="Arial" charset="0"/>
              </a:rPr>
              <a:t>el</a:t>
            </a:r>
            <a:r>
              <a:rPr lang="it-IT" altLang="it-IT" sz="1600" b="1" dirty="0" smtClean="0">
                <a:latin typeface="Arial" charset="0"/>
              </a:rPr>
              <a:t>;  </a:t>
            </a:r>
            <a:r>
              <a:rPr lang="it-IT" altLang="it-IT" sz="1600" b="1" dirty="0" smtClean="0">
                <a:solidFill>
                  <a:srgbClr val="FF0000"/>
                </a:solidFill>
                <a:latin typeface="Arial" charset="0"/>
              </a:rPr>
              <a:t>// correttezza di =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smtClean="0">
                <a:latin typeface="Arial" charset="0"/>
              </a:rPr>
              <a:t>}                             </a:t>
            </a:r>
            <a:r>
              <a:rPr lang="it-IT" altLang="it-IT" sz="1600" b="1" dirty="0" smtClean="0">
                <a:solidFill>
                  <a:srgbClr val="FF0000"/>
                </a:solidFill>
                <a:latin typeface="Arial" charset="0"/>
              </a:rPr>
              <a:t>// dipende dal tipo item</a:t>
            </a:r>
            <a:endParaRPr lang="it-IT" altLang="it-IT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4119238" y="932155"/>
            <a:ext cx="5024761" cy="583263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 smtClean="0">
                <a:latin typeface="Arial" charset="0"/>
              </a:rPr>
              <a:t>BST </a:t>
            </a:r>
            <a:r>
              <a:rPr lang="it-IT" altLang="it-IT" sz="1500" b="1" dirty="0" err="1" smtClean="0">
                <a:latin typeface="Arial" charset="0"/>
              </a:rPr>
              <a:t>new</a:t>
            </a:r>
            <a:r>
              <a:rPr lang="it-IT" altLang="it-IT" sz="1500" b="1" dirty="0" err="1">
                <a:latin typeface="Arial" charset="0"/>
              </a:rPr>
              <a:t>BST</a:t>
            </a:r>
            <a:r>
              <a:rPr lang="it-IT" altLang="it-IT" sz="1500" b="1" dirty="0">
                <a:latin typeface="Arial" charset="0"/>
              </a:rPr>
              <a:t> </a:t>
            </a:r>
            <a:r>
              <a:rPr lang="it-IT" altLang="it-IT" sz="1500" b="1" dirty="0" smtClean="0">
                <a:latin typeface="Arial" charset="0"/>
              </a:rPr>
              <a:t>(</a:t>
            </a:r>
            <a:r>
              <a:rPr lang="it-IT" altLang="it-IT" sz="1500" b="1" dirty="0" err="1" smtClean="0">
                <a:latin typeface="Arial" charset="0"/>
              </a:rPr>
              <a:t>void</a:t>
            </a:r>
            <a:r>
              <a:rPr lang="it-IT" altLang="it-IT" sz="1500" b="1" dirty="0">
                <a:latin typeface="Arial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>
                <a:latin typeface="Arial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>
                <a:latin typeface="Arial" charset="0"/>
              </a:rPr>
              <a:t>     </a:t>
            </a:r>
            <a:r>
              <a:rPr lang="it-IT" altLang="it-IT" sz="1500" b="1" dirty="0" err="1">
                <a:latin typeface="Arial" charset="0"/>
              </a:rPr>
              <a:t>return</a:t>
            </a:r>
            <a:r>
              <a:rPr lang="it-IT" altLang="it-IT" sz="1500" b="1" dirty="0">
                <a:latin typeface="Arial" charset="0"/>
              </a:rPr>
              <a:t> NULL;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>
                <a:latin typeface="Arial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 smtClean="0">
                <a:latin typeface="Arial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 err="1" smtClean="0">
                <a:latin typeface="Arial" charset="0"/>
              </a:rPr>
              <a:t>int</a:t>
            </a:r>
            <a:r>
              <a:rPr lang="it-IT" altLang="it-IT" sz="1500" b="1" dirty="0" smtClean="0">
                <a:latin typeface="Arial" charset="0"/>
              </a:rPr>
              <a:t> </a:t>
            </a:r>
            <a:r>
              <a:rPr lang="it-IT" altLang="it-IT" sz="1500" b="1" dirty="0" err="1">
                <a:latin typeface="Arial" charset="0"/>
              </a:rPr>
              <a:t>emptyBST</a:t>
            </a:r>
            <a:r>
              <a:rPr lang="it-IT" altLang="it-IT" sz="1500" b="1" dirty="0">
                <a:latin typeface="Arial" charset="0"/>
              </a:rPr>
              <a:t> </a:t>
            </a:r>
            <a:r>
              <a:rPr lang="it-IT" altLang="it-IT" sz="1500" b="1" dirty="0" smtClean="0">
                <a:latin typeface="Arial" charset="0"/>
              </a:rPr>
              <a:t>(</a:t>
            </a:r>
            <a:r>
              <a:rPr lang="it-IT" altLang="it-IT" sz="1500" b="1" dirty="0">
                <a:latin typeface="Arial" charset="0"/>
              </a:rPr>
              <a:t>BST </a:t>
            </a:r>
            <a:r>
              <a:rPr lang="it-IT" altLang="it-IT" sz="1500" b="1" dirty="0" smtClean="0">
                <a:latin typeface="Arial" charset="0"/>
              </a:rPr>
              <a:t>T)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500" b="1" dirty="0" smtClean="0">
                <a:latin typeface="Arial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500" b="1" dirty="0">
                <a:latin typeface="Arial" charset="0"/>
              </a:rPr>
              <a:t> </a:t>
            </a:r>
            <a:r>
              <a:rPr lang="it-IT" altLang="it-IT" sz="1500" b="1" dirty="0" smtClean="0">
                <a:latin typeface="Arial" charset="0"/>
              </a:rPr>
              <a:t>    </a:t>
            </a:r>
            <a:r>
              <a:rPr lang="it-IT" altLang="it-IT" sz="1500" b="1" dirty="0" err="1" smtClean="0">
                <a:latin typeface="Arial" charset="0"/>
              </a:rPr>
              <a:t>return</a:t>
            </a:r>
            <a:r>
              <a:rPr lang="it-IT" altLang="it-IT" sz="1500" b="1" dirty="0" smtClean="0">
                <a:latin typeface="Arial" charset="0"/>
              </a:rPr>
              <a:t> T == NULL;</a:t>
            </a:r>
            <a:endParaRPr lang="it-IT" altLang="it-IT" sz="15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500" b="1" dirty="0" smtClean="0">
                <a:latin typeface="Arial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it-IT" sz="1500" b="1" dirty="0" smtClean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 err="1" smtClean="0">
                <a:latin typeface="Arial" charset="0"/>
              </a:rPr>
              <a:t>int</a:t>
            </a:r>
            <a:r>
              <a:rPr lang="it-IT" altLang="it-IT" sz="1500" b="1" dirty="0" smtClean="0">
                <a:latin typeface="Arial" charset="0"/>
              </a:rPr>
              <a:t> </a:t>
            </a:r>
            <a:r>
              <a:rPr lang="it-IT" altLang="it-IT" sz="1500" b="1" dirty="0" err="1" smtClean="0">
                <a:latin typeface="Arial" charset="0"/>
              </a:rPr>
              <a:t>contains</a:t>
            </a:r>
            <a:r>
              <a:rPr lang="it-IT" altLang="it-IT" sz="1500" b="1" dirty="0" smtClean="0">
                <a:latin typeface="Arial" charset="0"/>
              </a:rPr>
              <a:t>(BST T, item val)</a:t>
            </a:r>
            <a:endParaRPr lang="it-IT" altLang="it-IT" sz="15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>
                <a:latin typeface="Arial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>
                <a:latin typeface="Arial" charset="0"/>
              </a:rPr>
              <a:t> </a:t>
            </a:r>
            <a:r>
              <a:rPr lang="it-IT" altLang="it-IT" sz="1500" b="1" dirty="0" smtClean="0">
                <a:latin typeface="Arial" charset="0"/>
              </a:rPr>
              <a:t>     </a:t>
            </a:r>
            <a:r>
              <a:rPr lang="it-IT" altLang="it-IT" sz="1500" b="1" dirty="0" err="1" smtClean="0">
                <a:latin typeface="Arial" charset="0"/>
              </a:rPr>
              <a:t>if</a:t>
            </a:r>
            <a:r>
              <a:rPr lang="it-IT" altLang="it-IT" sz="1500" b="1" dirty="0" smtClean="0">
                <a:latin typeface="Arial" charset="0"/>
              </a:rPr>
              <a:t> (T == NULL)  </a:t>
            </a:r>
            <a:r>
              <a:rPr lang="it-IT" altLang="it-IT" sz="1500" b="1" dirty="0" err="1" smtClean="0">
                <a:latin typeface="Arial" charset="0"/>
              </a:rPr>
              <a:t>return</a:t>
            </a:r>
            <a:r>
              <a:rPr lang="it-IT" altLang="it-IT" sz="1500" b="1" dirty="0" smtClean="0">
                <a:latin typeface="Arial" charset="0"/>
              </a:rPr>
              <a:t> 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>
                <a:latin typeface="Arial" charset="0"/>
              </a:rPr>
              <a:t> </a:t>
            </a:r>
            <a:r>
              <a:rPr lang="it-IT" altLang="it-IT" sz="1500" b="1" dirty="0" smtClean="0">
                <a:latin typeface="Arial" charset="0"/>
              </a:rPr>
              <a:t>     </a:t>
            </a:r>
            <a:r>
              <a:rPr lang="it-IT" altLang="it-IT" sz="1500" b="1" dirty="0" err="1" smtClean="0">
                <a:latin typeface="Arial" charset="0"/>
              </a:rPr>
              <a:t>if</a:t>
            </a:r>
            <a:r>
              <a:rPr lang="it-IT" altLang="it-IT" sz="1500" b="1" dirty="0" smtClean="0">
                <a:latin typeface="Arial" charset="0"/>
              </a:rPr>
              <a:t> (</a:t>
            </a:r>
            <a:r>
              <a:rPr lang="it-IT" altLang="it-IT" sz="1500" b="1" dirty="0" err="1" smtClean="0">
                <a:latin typeface="Arial" charset="0"/>
              </a:rPr>
              <a:t>eq</a:t>
            </a:r>
            <a:r>
              <a:rPr lang="it-IT" altLang="it-IT" sz="1500" b="1" dirty="0" smtClean="0">
                <a:latin typeface="Arial" charset="0"/>
              </a:rPr>
              <a:t>(val, </a:t>
            </a:r>
            <a:r>
              <a:rPr lang="it-IT" altLang="it-IT" sz="1500" b="1" dirty="0" err="1" smtClean="0">
                <a:latin typeface="Arial" charset="0"/>
              </a:rPr>
              <a:t>getItem</a:t>
            </a:r>
            <a:r>
              <a:rPr lang="it-IT" altLang="it-IT" sz="1500" b="1" dirty="0" smtClean="0">
                <a:latin typeface="Arial" charset="0"/>
              </a:rPr>
              <a:t>(T)))  </a:t>
            </a:r>
            <a:r>
              <a:rPr lang="it-IT" altLang="it-IT" sz="1500" b="1" dirty="0" err="1" smtClean="0">
                <a:latin typeface="Arial" charset="0"/>
              </a:rPr>
              <a:t>return</a:t>
            </a:r>
            <a:r>
              <a:rPr lang="it-IT" altLang="it-IT" sz="1500" b="1" dirty="0" smtClean="0">
                <a:latin typeface="Arial" charset="0"/>
              </a:rPr>
              <a:t> 1;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 smtClean="0">
                <a:latin typeface="Arial" charset="0"/>
              </a:rPr>
              <a:t>      </a:t>
            </a:r>
            <a:r>
              <a:rPr lang="it-IT" altLang="it-IT" sz="1500" b="1" dirty="0" err="1">
                <a:latin typeface="Arial" charset="0"/>
              </a:rPr>
              <a:t>if</a:t>
            </a:r>
            <a:r>
              <a:rPr lang="it-IT" altLang="it-IT" sz="1500" b="1" dirty="0">
                <a:latin typeface="Arial" charset="0"/>
              </a:rPr>
              <a:t> </a:t>
            </a:r>
            <a:r>
              <a:rPr lang="it-IT" altLang="it-IT" sz="1500" b="1" dirty="0" smtClean="0">
                <a:latin typeface="Arial" charset="0"/>
              </a:rPr>
              <a:t>(minore(val, </a:t>
            </a:r>
            <a:r>
              <a:rPr lang="it-IT" altLang="it-IT" sz="1500" b="1" dirty="0" err="1">
                <a:latin typeface="Arial" charset="0"/>
              </a:rPr>
              <a:t>getItem</a:t>
            </a:r>
            <a:r>
              <a:rPr lang="it-IT" altLang="it-IT" sz="1500" b="1" dirty="0">
                <a:latin typeface="Arial" charset="0"/>
              </a:rPr>
              <a:t>(T</a:t>
            </a:r>
            <a:r>
              <a:rPr lang="it-IT" altLang="it-IT" sz="1500" b="1" dirty="0" smtClean="0">
                <a:latin typeface="Arial" charset="0"/>
              </a:rPr>
              <a:t>)))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>
                <a:latin typeface="Arial" charset="0"/>
              </a:rPr>
              <a:t> </a:t>
            </a:r>
            <a:r>
              <a:rPr lang="it-IT" altLang="it-IT" sz="1500" b="1" dirty="0" smtClean="0">
                <a:latin typeface="Arial" charset="0"/>
              </a:rPr>
              <a:t>     </a:t>
            </a:r>
            <a:r>
              <a:rPr lang="it-IT" altLang="it-IT" sz="1500" b="1" dirty="0">
                <a:latin typeface="Arial" charset="0"/>
              </a:rPr>
              <a:t> </a:t>
            </a:r>
            <a:r>
              <a:rPr lang="it-IT" altLang="it-IT" sz="1500" b="1" dirty="0" smtClean="0">
                <a:latin typeface="Arial" charset="0"/>
              </a:rPr>
              <a:t>     </a:t>
            </a:r>
            <a:r>
              <a:rPr lang="it-IT" altLang="it-IT" sz="1500" b="1" dirty="0" err="1" smtClean="0">
                <a:latin typeface="Arial" charset="0"/>
              </a:rPr>
              <a:t>return</a:t>
            </a:r>
            <a:r>
              <a:rPr lang="it-IT" altLang="it-IT" sz="1500" b="1" dirty="0" smtClean="0">
                <a:latin typeface="Arial" charset="0"/>
              </a:rPr>
              <a:t> (</a:t>
            </a:r>
            <a:r>
              <a:rPr lang="it-IT" altLang="it-IT" sz="1500" b="1" dirty="0" err="1" smtClean="0">
                <a:latin typeface="Arial" charset="0"/>
              </a:rPr>
              <a:t>contains</a:t>
            </a:r>
            <a:r>
              <a:rPr lang="it-IT" altLang="it-IT" sz="1500" b="1" dirty="0" smtClean="0">
                <a:latin typeface="Arial" charset="0"/>
              </a:rPr>
              <a:t>(</a:t>
            </a:r>
            <a:r>
              <a:rPr lang="it-IT" altLang="it-IT" sz="1500" b="1" dirty="0" err="1" smtClean="0">
                <a:latin typeface="Arial" charset="0"/>
              </a:rPr>
              <a:t>figlioSX</a:t>
            </a:r>
            <a:r>
              <a:rPr lang="it-IT" altLang="it-IT" sz="1500" b="1" dirty="0" smtClean="0">
                <a:latin typeface="Arial" charset="0"/>
              </a:rPr>
              <a:t>(T), val));</a:t>
            </a:r>
            <a:endParaRPr lang="it-IT" altLang="it-IT" sz="15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500" b="1" dirty="0" smtClean="0">
                <a:latin typeface="Arial" charset="0"/>
              </a:rPr>
              <a:t>      else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500" b="1" dirty="0">
                <a:latin typeface="Arial" charset="0"/>
              </a:rPr>
              <a:t> </a:t>
            </a:r>
            <a:r>
              <a:rPr lang="it-IT" altLang="it-IT" sz="1500" b="1" dirty="0" smtClean="0">
                <a:latin typeface="Arial" charset="0"/>
              </a:rPr>
              <a:t>           </a:t>
            </a:r>
            <a:r>
              <a:rPr lang="it-IT" altLang="it-IT" sz="1500" b="1" dirty="0" err="1" smtClean="0">
                <a:latin typeface="Arial" charset="0"/>
              </a:rPr>
              <a:t>return</a:t>
            </a:r>
            <a:r>
              <a:rPr lang="it-IT" altLang="it-IT" sz="1500" b="1" dirty="0" smtClean="0">
                <a:latin typeface="Arial" charset="0"/>
              </a:rPr>
              <a:t> (</a:t>
            </a:r>
            <a:r>
              <a:rPr lang="it-IT" altLang="it-IT" sz="1500" b="1" dirty="0" err="1" smtClean="0">
                <a:latin typeface="Arial" charset="0"/>
              </a:rPr>
              <a:t>contains</a:t>
            </a:r>
            <a:r>
              <a:rPr lang="it-IT" altLang="it-IT" sz="1500" b="1" dirty="0" smtClean="0">
                <a:latin typeface="Arial" charset="0"/>
              </a:rPr>
              <a:t>(</a:t>
            </a:r>
            <a:r>
              <a:rPr lang="it-IT" altLang="it-IT" sz="1500" b="1" dirty="0" err="1" smtClean="0">
                <a:latin typeface="Arial" charset="0"/>
              </a:rPr>
              <a:t>figlioDX</a:t>
            </a:r>
            <a:r>
              <a:rPr lang="it-IT" altLang="it-IT" sz="1500" b="1" dirty="0" smtClean="0">
                <a:latin typeface="Arial" charset="0"/>
              </a:rPr>
              <a:t>(T</a:t>
            </a:r>
            <a:r>
              <a:rPr lang="it-IT" altLang="it-IT" sz="1500" b="1" dirty="0">
                <a:latin typeface="Arial" charset="0"/>
              </a:rPr>
              <a:t>), val</a:t>
            </a:r>
            <a:r>
              <a:rPr lang="it-IT" altLang="it-IT" sz="1500" b="1" dirty="0" smtClean="0">
                <a:latin typeface="Arial" charset="0"/>
              </a:rPr>
              <a:t>));</a:t>
            </a:r>
            <a:endParaRPr lang="it-IT" altLang="it-IT" sz="15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500" b="1" dirty="0">
                <a:latin typeface="Arial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it-IT" sz="1500" b="1" dirty="0" smtClean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500" b="1" dirty="0">
                <a:latin typeface="Arial" charset="0"/>
              </a:rPr>
              <a:t>BST </a:t>
            </a:r>
            <a:r>
              <a:rPr lang="it-IT" altLang="it-IT" sz="1500" b="1" dirty="0" err="1">
                <a:latin typeface="Arial" charset="0"/>
              </a:rPr>
              <a:t>insert</a:t>
            </a:r>
            <a:r>
              <a:rPr lang="it-IT" altLang="it-IT" sz="1500" b="1" dirty="0">
                <a:latin typeface="Arial" charset="0"/>
              </a:rPr>
              <a:t>(BST T, item </a:t>
            </a:r>
            <a:r>
              <a:rPr lang="it-IT" altLang="it-IT" sz="1500" b="1" dirty="0" err="1">
                <a:latin typeface="Arial" charset="0"/>
              </a:rPr>
              <a:t>elem</a:t>
            </a:r>
            <a:r>
              <a:rPr lang="it-IT" altLang="it-IT" sz="1500" b="1" dirty="0" smtClean="0">
                <a:latin typeface="Arial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500" b="1" dirty="0" smtClean="0">
                <a:latin typeface="Arial" charset="0"/>
              </a:rPr>
              <a:t>{       /* REALIZZATA IN SEGUITO */   }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it-IT" altLang="it-IT" sz="15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500" b="1" dirty="0">
                <a:latin typeface="Arial" charset="0"/>
              </a:rPr>
              <a:t>BST </a:t>
            </a:r>
            <a:r>
              <a:rPr lang="it-IT" altLang="it-IT" sz="1500" b="1" dirty="0" err="1" smtClean="0">
                <a:latin typeface="Arial" charset="0"/>
              </a:rPr>
              <a:t>deleteNode</a:t>
            </a:r>
            <a:r>
              <a:rPr lang="it-IT" altLang="it-IT" sz="1500" b="1" dirty="0" smtClean="0">
                <a:latin typeface="Arial" charset="0"/>
              </a:rPr>
              <a:t>(BST </a:t>
            </a:r>
            <a:r>
              <a:rPr lang="it-IT" altLang="it-IT" sz="1500" b="1" dirty="0">
                <a:latin typeface="Arial" charset="0"/>
              </a:rPr>
              <a:t>T, item </a:t>
            </a:r>
            <a:r>
              <a:rPr lang="it-IT" altLang="it-IT" sz="1500" b="1" dirty="0" err="1">
                <a:latin typeface="Arial" charset="0"/>
              </a:rPr>
              <a:t>elem</a:t>
            </a:r>
            <a:r>
              <a:rPr lang="it-IT" altLang="it-IT" sz="1500" b="1" dirty="0" smtClean="0">
                <a:latin typeface="Arial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500" b="1" dirty="0">
                <a:latin typeface="Arial" charset="0"/>
              </a:rPr>
              <a:t>{       /* REALIZZATA IN SEGUITO */   </a:t>
            </a:r>
            <a:r>
              <a:rPr lang="it-IT" altLang="it-IT" sz="1500" b="1" dirty="0" smtClean="0">
                <a:latin typeface="Arial" charset="0"/>
              </a:rPr>
              <a:t>}</a:t>
            </a:r>
            <a:endParaRPr lang="it-IT" altLang="it-IT" sz="15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3712"/>
            <a:ext cx="8229600" cy="66639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Realizzazione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BST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BST.c</a:t>
            </a:r>
            <a:endParaRPr lang="en-GB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4175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54981"/>
            <a:ext cx="8747125" cy="13716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Realizzazione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BST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BST.c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188843" y="1825625"/>
            <a:ext cx="5030138" cy="481671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BST </a:t>
            </a:r>
            <a:r>
              <a:rPr lang="it-IT" altLang="it-IT" sz="1600" b="1" dirty="0" err="1" smtClean="0">
                <a:latin typeface="Arial" charset="0"/>
              </a:rPr>
              <a:t>insert</a:t>
            </a:r>
            <a:r>
              <a:rPr lang="it-IT" altLang="it-IT" sz="1600" b="1" dirty="0" smtClean="0">
                <a:latin typeface="Arial" charset="0"/>
              </a:rPr>
              <a:t>(BST T</a:t>
            </a:r>
            <a:r>
              <a:rPr lang="it-IT" altLang="it-IT" sz="1600" b="1" dirty="0">
                <a:latin typeface="Arial" charset="0"/>
              </a:rPr>
              <a:t>, item </a:t>
            </a:r>
            <a:r>
              <a:rPr lang="it-IT" altLang="it-IT" sz="1600" b="1" dirty="0" err="1">
                <a:latin typeface="Arial" charset="0"/>
              </a:rPr>
              <a:t>elem</a:t>
            </a:r>
            <a:r>
              <a:rPr lang="it-IT" altLang="it-IT" sz="1600" b="1" dirty="0">
                <a:latin typeface="Arial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{   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    </a:t>
            </a:r>
            <a:r>
              <a:rPr lang="it-IT" altLang="it-IT" sz="1600" b="1" dirty="0" err="1" smtClean="0">
                <a:latin typeface="Arial" charset="0"/>
              </a:rPr>
              <a:t>if</a:t>
            </a:r>
            <a:r>
              <a:rPr lang="it-IT" altLang="it-IT" sz="1600" b="1" dirty="0" smtClean="0">
                <a:latin typeface="Arial" charset="0"/>
              </a:rPr>
              <a:t> (T==NULL)  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creaFoglia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elem</a:t>
            </a:r>
            <a:r>
              <a:rPr lang="it-IT" altLang="it-IT" sz="1600" b="1" dirty="0" smtClean="0">
                <a:latin typeface="Arial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else   </a:t>
            </a:r>
            <a:r>
              <a:rPr lang="it-IT" altLang="it-IT" sz="1600" b="1" dirty="0" err="1" smtClean="0">
                <a:latin typeface="Arial" charset="0"/>
              </a:rPr>
              <a:t>if</a:t>
            </a:r>
            <a:r>
              <a:rPr lang="it-IT" altLang="it-IT" sz="1600" b="1" dirty="0" smtClean="0">
                <a:latin typeface="Arial" charset="0"/>
              </a:rPr>
              <a:t> (minore(</a:t>
            </a:r>
            <a:r>
              <a:rPr lang="it-IT" altLang="it-IT" sz="1600" b="1" dirty="0" err="1" smtClean="0">
                <a:latin typeface="Arial" charset="0"/>
              </a:rPr>
              <a:t>elem</a:t>
            </a:r>
            <a:r>
              <a:rPr lang="it-IT" altLang="it-IT" sz="1600" b="1" dirty="0" smtClean="0">
                <a:latin typeface="Arial" charset="0"/>
              </a:rPr>
              <a:t>, </a:t>
            </a:r>
            <a:r>
              <a:rPr lang="it-IT" altLang="it-IT" sz="1600" b="1" dirty="0" err="1" smtClean="0">
                <a:latin typeface="Arial" charset="0"/>
              </a:rPr>
              <a:t>getItem</a:t>
            </a:r>
            <a:r>
              <a:rPr lang="it-IT" altLang="it-IT" sz="1600" b="1" dirty="0" smtClean="0">
                <a:latin typeface="Arial" charset="0"/>
              </a:rPr>
              <a:t>(T)))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            T-&gt;</a:t>
            </a:r>
            <a:r>
              <a:rPr lang="it-IT" altLang="it-IT" sz="1600" b="1" dirty="0" err="1" smtClean="0">
                <a:latin typeface="Arial" charset="0"/>
              </a:rPr>
              <a:t>left</a:t>
            </a:r>
            <a:r>
              <a:rPr lang="it-IT" altLang="it-IT" sz="1600" b="1" dirty="0" smtClean="0">
                <a:latin typeface="Arial" charset="0"/>
              </a:rPr>
              <a:t> = </a:t>
            </a:r>
            <a:r>
              <a:rPr lang="it-IT" altLang="it-IT" sz="1600" b="1" dirty="0" err="1" smtClean="0">
                <a:latin typeface="Arial" charset="0"/>
              </a:rPr>
              <a:t>insert</a:t>
            </a:r>
            <a:r>
              <a:rPr lang="it-IT" altLang="it-IT" sz="1600" b="1" dirty="0" smtClean="0">
                <a:latin typeface="Arial" charset="0"/>
              </a:rPr>
              <a:t>(T-&gt;</a:t>
            </a:r>
            <a:r>
              <a:rPr lang="it-IT" altLang="it-IT" sz="1600" b="1" dirty="0" err="1" smtClean="0">
                <a:latin typeface="Arial" charset="0"/>
              </a:rPr>
              <a:t>left</a:t>
            </a:r>
            <a:r>
              <a:rPr lang="it-IT" altLang="it-IT" sz="1600" b="1" dirty="0" smtClean="0">
                <a:latin typeface="Arial" charset="0"/>
              </a:rPr>
              <a:t>, </a:t>
            </a:r>
            <a:r>
              <a:rPr lang="it-IT" altLang="it-IT" sz="1600" b="1" dirty="0" err="1" smtClean="0">
                <a:latin typeface="Arial" charset="0"/>
              </a:rPr>
              <a:t>elem</a:t>
            </a:r>
            <a:r>
              <a:rPr lang="it-IT" altLang="it-IT" sz="1600" b="1" dirty="0" smtClean="0">
                <a:latin typeface="Arial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        else  </a:t>
            </a:r>
            <a:r>
              <a:rPr lang="it-IT" altLang="it-IT" sz="1600" b="1" dirty="0" err="1">
                <a:latin typeface="Arial" charset="0"/>
              </a:rPr>
              <a:t>if</a:t>
            </a:r>
            <a:r>
              <a:rPr lang="it-IT" altLang="it-IT" sz="1600" b="1" dirty="0">
                <a:latin typeface="Arial" charset="0"/>
              </a:rPr>
              <a:t> (</a:t>
            </a:r>
            <a:r>
              <a:rPr lang="it-IT" altLang="it-IT" sz="1600" b="1" dirty="0" smtClean="0">
                <a:latin typeface="Arial" charset="0"/>
              </a:rPr>
              <a:t>minore(</a:t>
            </a:r>
            <a:r>
              <a:rPr lang="it-IT" altLang="it-IT" sz="1600" b="1" dirty="0" err="1" smtClean="0">
                <a:latin typeface="Arial" charset="0"/>
              </a:rPr>
              <a:t>getItem</a:t>
            </a:r>
            <a:r>
              <a:rPr lang="it-IT" altLang="it-IT" sz="1600" b="1" dirty="0" smtClean="0">
                <a:latin typeface="Arial" charset="0"/>
              </a:rPr>
              <a:t>(T), </a:t>
            </a:r>
            <a:r>
              <a:rPr lang="it-IT" altLang="it-IT" sz="1600" b="1" dirty="0" err="1" smtClean="0">
                <a:latin typeface="Arial" charset="0"/>
              </a:rPr>
              <a:t>elem</a:t>
            </a:r>
            <a:r>
              <a:rPr lang="it-IT" altLang="it-IT" sz="1600" b="1" dirty="0" smtClean="0">
                <a:latin typeface="Arial" charset="0"/>
              </a:rPr>
              <a:t>))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                 T-</a:t>
            </a:r>
            <a:r>
              <a:rPr lang="it-IT" altLang="it-IT" sz="1600" b="1" dirty="0" smtClean="0">
                <a:latin typeface="Arial" charset="0"/>
              </a:rPr>
              <a:t>&gt;right = </a:t>
            </a:r>
            <a:r>
              <a:rPr lang="it-IT" altLang="it-IT" sz="1600" b="1" dirty="0" err="1">
                <a:latin typeface="Arial" charset="0"/>
              </a:rPr>
              <a:t>insert</a:t>
            </a:r>
            <a:r>
              <a:rPr lang="it-IT" altLang="it-IT" sz="1600" b="1" dirty="0">
                <a:latin typeface="Arial" charset="0"/>
              </a:rPr>
              <a:t>(T-</a:t>
            </a:r>
            <a:r>
              <a:rPr lang="it-IT" altLang="it-IT" sz="1600" b="1" dirty="0" smtClean="0">
                <a:latin typeface="Arial" charset="0"/>
              </a:rPr>
              <a:t>&gt;right, </a:t>
            </a:r>
            <a:r>
              <a:rPr lang="it-IT" altLang="it-IT" sz="1600" b="1" dirty="0" err="1">
                <a:latin typeface="Arial" charset="0"/>
              </a:rPr>
              <a:t>elem</a:t>
            </a:r>
            <a:r>
              <a:rPr lang="it-IT" altLang="it-IT" sz="1600" b="1" dirty="0" smtClean="0">
                <a:latin typeface="Arial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T;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//  deve essere usata sempre nel modo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//   </a:t>
            </a:r>
            <a:r>
              <a:rPr lang="it-IT" altLang="it-IT" sz="1600" b="1" dirty="0" err="1" smtClean="0">
                <a:latin typeface="Arial" charset="0"/>
              </a:rPr>
              <a:t>bst</a:t>
            </a:r>
            <a:r>
              <a:rPr lang="it-IT" altLang="it-IT" sz="1600" b="1" dirty="0" smtClean="0">
                <a:latin typeface="Arial" charset="0"/>
              </a:rPr>
              <a:t> = </a:t>
            </a:r>
            <a:r>
              <a:rPr lang="it-IT" altLang="it-IT" sz="1600" b="1" dirty="0" err="1" smtClean="0">
                <a:latin typeface="Arial" charset="0"/>
              </a:rPr>
              <a:t>insert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bst</a:t>
            </a:r>
            <a:r>
              <a:rPr lang="it-IT" altLang="it-IT" sz="1600" b="1" dirty="0" smtClean="0">
                <a:latin typeface="Arial" charset="0"/>
              </a:rPr>
              <a:t>, </a:t>
            </a:r>
            <a:r>
              <a:rPr lang="it-IT" altLang="it-IT" sz="1600" b="1" dirty="0" err="1" smtClean="0">
                <a:latin typeface="Arial" charset="0"/>
              </a:rPr>
              <a:t>elem</a:t>
            </a:r>
            <a:r>
              <a:rPr lang="it-IT" altLang="it-IT" sz="1600" b="1" dirty="0" smtClean="0">
                <a:latin typeface="Arial" charset="0"/>
              </a:rPr>
              <a:t>);</a:t>
            </a:r>
            <a:endParaRPr lang="it-IT" altLang="it-IT" sz="1600" b="1" dirty="0">
              <a:latin typeface="Arial" charset="0"/>
            </a:endParaRPr>
          </a:p>
        </p:txBody>
      </p:sp>
      <p:sp>
        <p:nvSpPr>
          <p:cNvPr id="51205" name="AutoShape 7"/>
          <p:cNvSpPr>
            <a:spLocks noChangeArrowheads="1"/>
          </p:cNvSpPr>
          <p:nvPr/>
        </p:nvSpPr>
        <p:spPr bwMode="auto">
          <a:xfrm>
            <a:off x="5365630" y="1825625"/>
            <a:ext cx="3778370" cy="35480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 smtClean="0">
                <a:latin typeface="Arial" charset="0"/>
              </a:rPr>
              <a:t>BST </a:t>
            </a:r>
            <a:r>
              <a:rPr lang="it-IT" altLang="it-IT" sz="1600" b="1" dirty="0" err="1" smtClean="0">
                <a:latin typeface="Arial" charset="0"/>
              </a:rPr>
              <a:t>creaFoglia</a:t>
            </a:r>
            <a:r>
              <a:rPr lang="it-IT" altLang="it-IT" sz="1600" b="1" dirty="0" smtClean="0">
                <a:latin typeface="Arial" charset="0"/>
              </a:rPr>
              <a:t>(item </a:t>
            </a:r>
            <a:r>
              <a:rPr lang="it-IT" altLang="it-IT" sz="1600" b="1" dirty="0" err="1">
                <a:latin typeface="Arial" charset="0"/>
              </a:rPr>
              <a:t>elem</a:t>
            </a:r>
            <a:r>
              <a:rPr lang="it-IT" altLang="it-IT" sz="1600" b="1" dirty="0">
                <a:latin typeface="Arial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{       </a:t>
            </a:r>
            <a:endParaRPr lang="it-IT" altLang="it-IT" sz="1600" b="1" dirty="0" smtClean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 smtClean="0">
                <a:latin typeface="Arial" charset="0"/>
              </a:rPr>
              <a:t> *N;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N = </a:t>
            </a:r>
            <a:r>
              <a:rPr lang="it-IT" altLang="it-IT" sz="1600" b="1" dirty="0" err="1" smtClean="0">
                <a:latin typeface="Arial" charset="0"/>
              </a:rPr>
              <a:t>malloc</a:t>
            </a:r>
            <a:r>
              <a:rPr lang="it-IT" altLang="it-IT" sz="1600" b="1" dirty="0" smtClean="0">
                <a:latin typeface="Arial" charset="0"/>
              </a:rPr>
              <a:t> (</a:t>
            </a:r>
            <a:r>
              <a:rPr lang="it-IT" altLang="it-IT" sz="1600" b="1" dirty="0" err="1" smtClean="0">
                <a:latin typeface="Arial" charset="0"/>
              </a:rPr>
              <a:t>sizeof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node</a:t>
            </a:r>
            <a:r>
              <a:rPr lang="it-IT" altLang="it-IT" sz="1600" b="1" dirty="0" smtClean="0">
                <a:latin typeface="Arial" charset="0"/>
              </a:rPr>
              <a:t>));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</a:t>
            </a:r>
            <a:r>
              <a:rPr lang="it-IT" altLang="it-IT" sz="1600" b="1" dirty="0" err="1" smtClean="0">
                <a:latin typeface="Arial" charset="0"/>
              </a:rPr>
              <a:t>if</a:t>
            </a:r>
            <a:r>
              <a:rPr lang="it-IT" altLang="it-IT" sz="1600" b="1" dirty="0" smtClean="0">
                <a:latin typeface="Arial" charset="0"/>
              </a:rPr>
              <a:t> (N == NULL) 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NULL;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</a:t>
            </a:r>
            <a:r>
              <a:rPr lang="it-IT" altLang="it-IT" sz="1600" b="1" dirty="0" err="1" smtClean="0">
                <a:latin typeface="Arial" charset="0"/>
              </a:rPr>
              <a:t>setItem</a:t>
            </a:r>
            <a:r>
              <a:rPr lang="it-IT" altLang="it-IT" sz="1600" b="1" dirty="0" smtClean="0">
                <a:latin typeface="Arial" charset="0"/>
              </a:rPr>
              <a:t> (N, </a:t>
            </a:r>
            <a:r>
              <a:rPr lang="it-IT" altLang="it-IT" sz="1600" b="1" dirty="0" err="1" smtClean="0">
                <a:latin typeface="Arial" charset="0"/>
              </a:rPr>
              <a:t>elem</a:t>
            </a:r>
            <a:r>
              <a:rPr lang="it-IT" altLang="it-IT" sz="1600" b="1" dirty="0" smtClean="0">
                <a:latin typeface="Arial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N -&gt; </a:t>
            </a:r>
            <a:r>
              <a:rPr lang="it-IT" altLang="it-IT" sz="1600" b="1" dirty="0" err="1" smtClean="0">
                <a:latin typeface="Arial" charset="0"/>
              </a:rPr>
              <a:t>left</a:t>
            </a:r>
            <a:r>
              <a:rPr lang="it-IT" altLang="it-IT" sz="1600" b="1" dirty="0" smtClean="0">
                <a:latin typeface="Arial" charset="0"/>
              </a:rPr>
              <a:t> = NULL;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N -&gt; right = NULL;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N;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600" b="1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2418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96716" y="49477"/>
            <a:ext cx="8918698" cy="785796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4000" b="1" dirty="0" err="1">
                <a:solidFill>
                  <a:srgbClr val="0070C0"/>
                </a:solidFill>
                <a:ea typeface="MS PGothic" charset="-128"/>
              </a:rPr>
              <a:t>Realizzazione</a:t>
            </a:r>
            <a:r>
              <a:rPr lang="en-GB" altLang="it-IT" sz="4000" b="1" dirty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sz="4000" b="1" dirty="0" err="1" smtClean="0">
                <a:solidFill>
                  <a:srgbClr val="0070C0"/>
                </a:solidFill>
                <a:ea typeface="MS PGothic" charset="-128"/>
              </a:rPr>
              <a:t>deleteNode</a:t>
            </a:r>
            <a:r>
              <a:rPr lang="en-GB" altLang="it-IT" sz="4000" b="1" dirty="0" smtClean="0">
                <a:solidFill>
                  <a:srgbClr val="0070C0"/>
                </a:solidFill>
                <a:ea typeface="MS PGothic" charset="-128"/>
              </a:rPr>
              <a:t>()</a:t>
            </a:r>
            <a:r>
              <a:rPr lang="en-GB" altLang="it-IT" sz="4000" b="1" i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sz="4000" b="1" dirty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sz="4000" b="1" dirty="0" err="1" smtClean="0">
                <a:solidFill>
                  <a:srgbClr val="800000"/>
                </a:solidFill>
                <a:ea typeface="MS PGothic" charset="-128"/>
              </a:rPr>
              <a:t>BST.c</a:t>
            </a:r>
            <a:endParaRPr lang="en-GB" altLang="it-IT" sz="4000" dirty="0">
              <a:ea typeface="MS PGothic" charset="-128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96716" y="1090245"/>
            <a:ext cx="4440115" cy="5240212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 err="1">
                <a:latin typeface="Arial" charset="0"/>
              </a:rPr>
              <a:t>struct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* </a:t>
            </a:r>
            <a:r>
              <a:rPr lang="it-IT" altLang="it-IT" sz="1300" b="1" dirty="0" err="1">
                <a:latin typeface="Arial" charset="0"/>
              </a:rPr>
              <a:t>deleteNode</a:t>
            </a:r>
            <a:r>
              <a:rPr lang="it-IT" altLang="it-IT" sz="1300" b="1" dirty="0">
                <a:latin typeface="Arial" charset="0"/>
              </a:rPr>
              <a:t>(</a:t>
            </a:r>
            <a:r>
              <a:rPr lang="it-IT" altLang="it-IT" sz="1300" b="1" dirty="0" err="1">
                <a:latin typeface="Arial" charset="0"/>
              </a:rPr>
              <a:t>struct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* 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, item </a:t>
            </a:r>
            <a:r>
              <a:rPr lang="it-IT" altLang="it-IT" sz="1300" b="1" dirty="0" err="1">
                <a:latin typeface="Arial" charset="0"/>
              </a:rPr>
              <a:t>key</a:t>
            </a:r>
            <a:r>
              <a:rPr lang="it-IT" altLang="it-IT" sz="1300" b="1" dirty="0">
                <a:latin typeface="Arial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</a:t>
            </a:r>
            <a:r>
              <a:rPr lang="it-IT" altLang="it-IT" sz="1300" b="1" dirty="0" err="1">
                <a:latin typeface="Arial" charset="0"/>
              </a:rPr>
              <a:t>if</a:t>
            </a:r>
            <a:r>
              <a:rPr lang="it-IT" altLang="it-IT" sz="1300" b="1" dirty="0">
                <a:latin typeface="Arial" charset="0"/>
              </a:rPr>
              <a:t> (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 == NULL) </a:t>
            </a:r>
            <a:r>
              <a:rPr lang="it-IT" altLang="it-IT" sz="1300" b="1" dirty="0" err="1">
                <a:latin typeface="Arial" charset="0"/>
              </a:rPr>
              <a:t>return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</a:t>
            </a:r>
            <a:r>
              <a:rPr lang="it-IT" altLang="it-IT" sz="1300" b="1" dirty="0" err="1">
                <a:latin typeface="Arial" charset="0"/>
              </a:rPr>
              <a:t>if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smtClean="0">
                <a:latin typeface="Arial" charset="0"/>
              </a:rPr>
              <a:t>(minore(</a:t>
            </a:r>
            <a:r>
              <a:rPr lang="it-IT" altLang="it-IT" sz="1300" b="1" dirty="0" err="1" smtClean="0">
                <a:latin typeface="Arial" charset="0"/>
              </a:rPr>
              <a:t>key</a:t>
            </a:r>
            <a:r>
              <a:rPr lang="it-IT" altLang="it-IT" sz="1300" b="1" dirty="0" smtClean="0">
                <a:latin typeface="Arial" charset="0"/>
              </a:rPr>
              <a:t>, </a:t>
            </a:r>
            <a:r>
              <a:rPr lang="it-IT" altLang="it-IT" sz="1300" b="1" dirty="0" err="1" smtClean="0">
                <a:latin typeface="Arial" charset="0"/>
              </a:rPr>
              <a:t>root</a:t>
            </a:r>
            <a:r>
              <a:rPr lang="it-IT" altLang="it-IT" sz="1300" b="1" dirty="0" smtClean="0">
                <a:latin typeface="Arial" charset="0"/>
              </a:rPr>
              <a:t>-</a:t>
            </a:r>
            <a:r>
              <a:rPr lang="it-IT" altLang="it-IT" sz="1300" b="1" dirty="0">
                <a:latin typeface="Arial" charset="0"/>
              </a:rPr>
              <a:t>&gt;</a:t>
            </a:r>
            <a:r>
              <a:rPr lang="it-IT" altLang="it-IT" sz="1300" b="1" dirty="0" err="1" smtClean="0">
                <a:latin typeface="Arial" charset="0"/>
              </a:rPr>
              <a:t>value</a:t>
            </a:r>
            <a:r>
              <a:rPr lang="it-IT" altLang="it-IT" sz="1300" b="1" dirty="0" smtClean="0">
                <a:latin typeface="Arial" charset="0"/>
              </a:rPr>
              <a:t>))</a:t>
            </a:r>
            <a:endParaRPr lang="it-IT" altLang="it-IT" sz="13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</a:t>
            </a:r>
            <a:r>
              <a:rPr lang="it-IT" altLang="it-IT" sz="1300" b="1" dirty="0" err="1">
                <a:latin typeface="Arial" charset="0"/>
              </a:rPr>
              <a:t>left</a:t>
            </a:r>
            <a:r>
              <a:rPr lang="it-IT" altLang="it-IT" sz="1300" b="1" dirty="0">
                <a:latin typeface="Arial" charset="0"/>
              </a:rPr>
              <a:t> = </a:t>
            </a:r>
            <a:r>
              <a:rPr lang="it-IT" altLang="it-IT" sz="1300" b="1" dirty="0" err="1">
                <a:latin typeface="Arial" charset="0"/>
              </a:rPr>
              <a:t>deleteNode</a:t>
            </a:r>
            <a:r>
              <a:rPr lang="it-IT" altLang="it-IT" sz="1300" b="1" dirty="0">
                <a:latin typeface="Arial" charset="0"/>
              </a:rPr>
              <a:t>(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</a:t>
            </a:r>
            <a:r>
              <a:rPr lang="it-IT" altLang="it-IT" sz="1300" b="1" dirty="0" err="1">
                <a:latin typeface="Arial" charset="0"/>
              </a:rPr>
              <a:t>left</a:t>
            </a:r>
            <a:r>
              <a:rPr lang="it-IT" altLang="it-IT" sz="1300" b="1" dirty="0">
                <a:latin typeface="Arial" charset="0"/>
              </a:rPr>
              <a:t>, </a:t>
            </a:r>
            <a:r>
              <a:rPr lang="it-IT" altLang="it-IT" sz="1300" b="1" dirty="0" err="1">
                <a:latin typeface="Arial" charset="0"/>
              </a:rPr>
              <a:t>key</a:t>
            </a:r>
            <a:r>
              <a:rPr lang="it-IT" altLang="it-IT" sz="1300" b="1" dirty="0">
                <a:latin typeface="Arial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else </a:t>
            </a:r>
            <a:r>
              <a:rPr lang="it-IT" altLang="it-IT" sz="1300" b="1" dirty="0" err="1">
                <a:latin typeface="Arial" charset="0"/>
              </a:rPr>
              <a:t>if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smtClean="0">
                <a:latin typeface="Arial" charset="0"/>
              </a:rPr>
              <a:t>(minore(</a:t>
            </a:r>
            <a:r>
              <a:rPr lang="it-IT" altLang="it-IT" sz="1300" b="1" dirty="0" err="1" smtClean="0">
                <a:latin typeface="Arial" charset="0"/>
              </a:rPr>
              <a:t>root</a:t>
            </a:r>
            <a:r>
              <a:rPr lang="it-IT" altLang="it-IT" sz="1300" b="1" dirty="0" smtClean="0">
                <a:latin typeface="Arial" charset="0"/>
              </a:rPr>
              <a:t>-</a:t>
            </a:r>
            <a:r>
              <a:rPr lang="it-IT" altLang="it-IT" sz="1300" b="1" dirty="0">
                <a:latin typeface="Arial" charset="0"/>
              </a:rPr>
              <a:t>&gt;</a:t>
            </a:r>
            <a:r>
              <a:rPr lang="it-IT" altLang="it-IT" sz="1300" b="1" dirty="0" err="1" smtClean="0">
                <a:latin typeface="Arial" charset="0"/>
              </a:rPr>
              <a:t>value</a:t>
            </a:r>
            <a:r>
              <a:rPr lang="it-IT" altLang="it-IT" sz="1300" b="1" dirty="0" smtClean="0">
                <a:latin typeface="Arial" charset="0"/>
              </a:rPr>
              <a:t>, </a:t>
            </a:r>
            <a:r>
              <a:rPr lang="it-IT" altLang="it-IT" sz="1300" b="1" dirty="0" err="1" smtClean="0">
                <a:latin typeface="Arial" charset="0"/>
              </a:rPr>
              <a:t>key</a:t>
            </a:r>
            <a:r>
              <a:rPr lang="it-IT" altLang="it-IT" sz="1300" b="1" smtClean="0">
                <a:latin typeface="Arial" charset="0"/>
              </a:rPr>
              <a:t>))</a:t>
            </a:r>
            <a:endParaRPr lang="it-IT" altLang="it-IT" sz="13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-&gt;right = </a:t>
            </a:r>
            <a:r>
              <a:rPr lang="it-IT" altLang="it-IT" sz="1300" b="1" dirty="0" err="1">
                <a:latin typeface="Arial" charset="0"/>
              </a:rPr>
              <a:t>deleteNode</a:t>
            </a:r>
            <a:r>
              <a:rPr lang="it-IT" altLang="it-IT" sz="1300" b="1" dirty="0">
                <a:latin typeface="Arial" charset="0"/>
              </a:rPr>
              <a:t>(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-&gt;right, </a:t>
            </a:r>
            <a:r>
              <a:rPr lang="it-IT" altLang="it-IT" sz="1300" b="1" dirty="0" err="1">
                <a:latin typeface="Arial" charset="0"/>
              </a:rPr>
              <a:t>key</a:t>
            </a:r>
            <a:r>
              <a:rPr lang="it-IT" altLang="it-IT" sz="1300" b="1" dirty="0">
                <a:latin typeface="Arial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else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{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</a:t>
            </a:r>
            <a:r>
              <a:rPr lang="it-IT" altLang="it-IT" sz="1300" b="1" dirty="0" err="1">
                <a:latin typeface="Arial" charset="0"/>
              </a:rPr>
              <a:t>if</a:t>
            </a:r>
            <a:r>
              <a:rPr lang="it-IT" altLang="it-IT" sz="1300" b="1" dirty="0">
                <a:latin typeface="Arial" charset="0"/>
              </a:rPr>
              <a:t> (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</a:t>
            </a:r>
            <a:r>
              <a:rPr lang="it-IT" altLang="it-IT" sz="1300" b="1" dirty="0" err="1">
                <a:latin typeface="Arial" charset="0"/>
              </a:rPr>
              <a:t>left</a:t>
            </a:r>
            <a:r>
              <a:rPr lang="it-IT" altLang="it-IT" sz="1300" b="1" dirty="0">
                <a:latin typeface="Arial" charset="0"/>
              </a:rPr>
              <a:t> == NULL)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{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    </a:t>
            </a:r>
            <a:r>
              <a:rPr lang="it-IT" altLang="it-IT" sz="1300" b="1" dirty="0" err="1">
                <a:latin typeface="Arial" charset="0"/>
              </a:rPr>
              <a:t>struct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 *</a:t>
            </a:r>
            <a:r>
              <a:rPr lang="it-IT" altLang="it-IT" sz="1300" b="1" dirty="0" err="1">
                <a:latin typeface="Arial" charset="0"/>
              </a:rPr>
              <a:t>temp</a:t>
            </a:r>
            <a:r>
              <a:rPr lang="it-IT" altLang="it-IT" sz="1300" b="1" dirty="0">
                <a:latin typeface="Arial" charset="0"/>
              </a:rPr>
              <a:t> = 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-&gt;right;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    free(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    </a:t>
            </a:r>
            <a:r>
              <a:rPr lang="it-IT" altLang="it-IT" sz="1300" b="1" dirty="0" err="1">
                <a:latin typeface="Arial" charset="0"/>
              </a:rPr>
              <a:t>return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temp</a:t>
            </a:r>
            <a:r>
              <a:rPr lang="it-IT" altLang="it-IT" sz="1300" b="1" dirty="0">
                <a:latin typeface="Arial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}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else </a:t>
            </a:r>
            <a:r>
              <a:rPr lang="it-IT" altLang="it-IT" sz="1300" b="1" dirty="0" err="1">
                <a:latin typeface="Arial" charset="0"/>
              </a:rPr>
              <a:t>if</a:t>
            </a:r>
            <a:r>
              <a:rPr lang="it-IT" altLang="it-IT" sz="1300" b="1" dirty="0">
                <a:latin typeface="Arial" charset="0"/>
              </a:rPr>
              <a:t> (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-&gt;right == NULL)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{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    </a:t>
            </a:r>
            <a:r>
              <a:rPr lang="it-IT" altLang="it-IT" sz="1300" b="1" dirty="0" err="1">
                <a:latin typeface="Arial" charset="0"/>
              </a:rPr>
              <a:t>struct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 *</a:t>
            </a:r>
            <a:r>
              <a:rPr lang="it-IT" altLang="it-IT" sz="1300" b="1" dirty="0" err="1">
                <a:latin typeface="Arial" charset="0"/>
              </a:rPr>
              <a:t>temp</a:t>
            </a:r>
            <a:r>
              <a:rPr lang="it-IT" altLang="it-IT" sz="1300" b="1" dirty="0">
                <a:latin typeface="Arial" charset="0"/>
              </a:rPr>
              <a:t> = 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</a:t>
            </a:r>
            <a:r>
              <a:rPr lang="it-IT" altLang="it-IT" sz="1300" b="1" dirty="0" err="1">
                <a:latin typeface="Arial" charset="0"/>
              </a:rPr>
              <a:t>left</a:t>
            </a:r>
            <a:r>
              <a:rPr lang="it-IT" altLang="it-IT" sz="1300" b="1" dirty="0">
                <a:latin typeface="Arial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    free(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    </a:t>
            </a:r>
            <a:r>
              <a:rPr lang="it-IT" altLang="it-IT" sz="1300" b="1" dirty="0" err="1">
                <a:latin typeface="Arial" charset="0"/>
              </a:rPr>
              <a:t>return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temp</a:t>
            </a:r>
            <a:r>
              <a:rPr lang="it-IT" altLang="it-IT" sz="1300" b="1" dirty="0">
                <a:latin typeface="Arial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}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</a:t>
            </a:r>
            <a:r>
              <a:rPr lang="it-IT" altLang="it-IT" sz="1300" b="1" dirty="0" err="1">
                <a:latin typeface="Arial" charset="0"/>
              </a:rPr>
              <a:t>struct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* </a:t>
            </a:r>
            <a:r>
              <a:rPr lang="it-IT" altLang="it-IT" sz="1300" b="1" dirty="0" err="1">
                <a:latin typeface="Arial" charset="0"/>
              </a:rPr>
              <a:t>temp</a:t>
            </a:r>
            <a:r>
              <a:rPr lang="it-IT" altLang="it-IT" sz="1300" b="1" dirty="0">
                <a:latin typeface="Arial" charset="0"/>
              </a:rPr>
              <a:t> = </a:t>
            </a:r>
            <a:r>
              <a:rPr lang="it-IT" altLang="it-IT" sz="1300" b="1" dirty="0" err="1">
                <a:latin typeface="Arial" charset="0"/>
              </a:rPr>
              <a:t>minValue</a:t>
            </a:r>
            <a:r>
              <a:rPr lang="it-IT" altLang="it-IT" sz="1300" b="1" dirty="0">
                <a:latin typeface="Arial" charset="0"/>
              </a:rPr>
              <a:t>(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-&gt;right);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</a:t>
            </a:r>
            <a:r>
              <a:rPr lang="it-IT" altLang="it-IT" sz="1300" b="1" dirty="0" err="1">
                <a:latin typeface="Arial" charset="0"/>
              </a:rPr>
              <a:t>value</a:t>
            </a:r>
            <a:r>
              <a:rPr lang="it-IT" altLang="it-IT" sz="1300" b="1" dirty="0">
                <a:latin typeface="Arial" charset="0"/>
              </a:rPr>
              <a:t> = </a:t>
            </a:r>
            <a:r>
              <a:rPr lang="it-IT" altLang="it-IT" sz="1300" b="1" dirty="0" err="1">
                <a:latin typeface="Arial" charset="0"/>
              </a:rPr>
              <a:t>temp</a:t>
            </a:r>
            <a:r>
              <a:rPr lang="it-IT" altLang="it-IT" sz="1300" b="1" dirty="0">
                <a:latin typeface="Arial" charset="0"/>
              </a:rPr>
              <a:t>-&gt;</a:t>
            </a:r>
            <a:r>
              <a:rPr lang="it-IT" altLang="it-IT" sz="1300" b="1" dirty="0" err="1">
                <a:latin typeface="Arial" charset="0"/>
              </a:rPr>
              <a:t>value</a:t>
            </a:r>
            <a:r>
              <a:rPr lang="it-IT" altLang="it-IT" sz="1300" b="1" dirty="0">
                <a:latin typeface="Arial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it-IT" altLang="it-IT" sz="1300" b="1" dirty="0">
              <a:latin typeface="Arial" charset="0"/>
            </a:endParaRPr>
          </a:p>
        </p:txBody>
      </p:sp>
      <p:sp>
        <p:nvSpPr>
          <p:cNvPr id="51205" name="AutoShape 7"/>
          <p:cNvSpPr>
            <a:spLocks noChangeArrowheads="1"/>
          </p:cNvSpPr>
          <p:nvPr/>
        </p:nvSpPr>
        <p:spPr bwMode="auto">
          <a:xfrm>
            <a:off x="4607170" y="1825625"/>
            <a:ext cx="4536830" cy="35480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// Delete the </a:t>
            </a:r>
            <a:r>
              <a:rPr lang="it-IT" altLang="it-IT" sz="1300" b="1" dirty="0" err="1">
                <a:latin typeface="Arial" charset="0"/>
              </a:rPr>
              <a:t>inorder</a:t>
            </a:r>
            <a:r>
              <a:rPr lang="it-IT" altLang="it-IT" sz="1300" b="1" dirty="0">
                <a:latin typeface="Arial" charset="0"/>
              </a:rPr>
              <a:t> successor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-&gt;right = </a:t>
            </a:r>
            <a:r>
              <a:rPr lang="it-IT" altLang="it-IT" sz="1300" b="1" dirty="0" err="1">
                <a:latin typeface="Arial" charset="0"/>
              </a:rPr>
              <a:t>deleteNode</a:t>
            </a:r>
            <a:r>
              <a:rPr lang="it-IT" altLang="it-IT" sz="1300" b="1" dirty="0">
                <a:latin typeface="Arial" charset="0"/>
              </a:rPr>
              <a:t>(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-&gt;right, </a:t>
            </a:r>
            <a:r>
              <a:rPr lang="it-IT" altLang="it-IT" sz="1300" b="1" dirty="0" err="1">
                <a:latin typeface="Arial" charset="0"/>
              </a:rPr>
              <a:t>temp</a:t>
            </a:r>
            <a:r>
              <a:rPr lang="it-IT" altLang="it-IT" sz="1300" b="1" dirty="0">
                <a:latin typeface="Arial" charset="0"/>
              </a:rPr>
              <a:t>-&gt;</a:t>
            </a:r>
            <a:r>
              <a:rPr lang="it-IT" altLang="it-IT" sz="1300" b="1" dirty="0" err="1">
                <a:latin typeface="Arial" charset="0"/>
              </a:rPr>
              <a:t>value</a:t>
            </a:r>
            <a:r>
              <a:rPr lang="it-IT" altLang="it-IT" sz="1300" b="1" dirty="0">
                <a:latin typeface="Arial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}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</a:t>
            </a:r>
            <a:r>
              <a:rPr lang="it-IT" altLang="it-IT" sz="1300" b="1" dirty="0" err="1">
                <a:latin typeface="Arial" charset="0"/>
              </a:rPr>
              <a:t>return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root</a:t>
            </a:r>
            <a:r>
              <a:rPr lang="it-IT" altLang="it-IT" sz="1300" b="1" dirty="0">
                <a:latin typeface="Arial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it-IT" altLang="it-IT" sz="1300" b="1" dirty="0" smtClean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it-IT" altLang="it-IT" sz="1300" b="1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 err="1" smtClean="0">
                <a:latin typeface="Arial" charset="0"/>
              </a:rPr>
              <a:t>struct</a:t>
            </a:r>
            <a:r>
              <a:rPr lang="it-IT" altLang="it-IT" sz="1300" b="1" dirty="0" smtClean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 * </a:t>
            </a:r>
            <a:r>
              <a:rPr lang="it-IT" altLang="it-IT" sz="1300" b="1" dirty="0" err="1" smtClean="0">
                <a:latin typeface="Arial" charset="0"/>
              </a:rPr>
              <a:t>minValue</a:t>
            </a:r>
            <a:r>
              <a:rPr lang="it-IT" altLang="it-IT" sz="1300" b="1" dirty="0" smtClean="0">
                <a:latin typeface="Arial" charset="0"/>
              </a:rPr>
              <a:t>(</a:t>
            </a:r>
            <a:r>
              <a:rPr lang="it-IT" altLang="it-IT" sz="1300" b="1" dirty="0" err="1" smtClean="0">
                <a:latin typeface="Arial" charset="0"/>
              </a:rPr>
              <a:t>struct</a:t>
            </a:r>
            <a:r>
              <a:rPr lang="it-IT" altLang="it-IT" sz="1300" b="1" dirty="0" smtClean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*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</a:t>
            </a:r>
            <a:r>
              <a:rPr lang="it-IT" altLang="it-IT" sz="1300" b="1" dirty="0" err="1">
                <a:latin typeface="Arial" charset="0"/>
              </a:rPr>
              <a:t>struct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* </a:t>
            </a:r>
            <a:r>
              <a:rPr lang="it-IT" altLang="it-IT" sz="1300" b="1" dirty="0" err="1">
                <a:latin typeface="Arial" charset="0"/>
              </a:rPr>
              <a:t>current</a:t>
            </a:r>
            <a:r>
              <a:rPr lang="it-IT" altLang="it-IT" sz="1300" b="1" dirty="0">
                <a:latin typeface="Arial" charset="0"/>
              </a:rPr>
              <a:t> = </a:t>
            </a:r>
            <a:r>
              <a:rPr lang="it-IT" altLang="it-IT" sz="1300" b="1" dirty="0" err="1">
                <a:latin typeface="Arial" charset="0"/>
              </a:rPr>
              <a:t>node</a:t>
            </a:r>
            <a:r>
              <a:rPr lang="it-IT" altLang="it-IT" sz="1300" b="1" dirty="0">
                <a:latin typeface="Arial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</a:t>
            </a:r>
            <a:r>
              <a:rPr lang="it-IT" altLang="it-IT" sz="1300" b="1" dirty="0" err="1">
                <a:latin typeface="Arial" charset="0"/>
              </a:rPr>
              <a:t>while</a:t>
            </a:r>
            <a:r>
              <a:rPr lang="it-IT" altLang="it-IT" sz="1300" b="1" dirty="0">
                <a:latin typeface="Arial" charset="0"/>
              </a:rPr>
              <a:t> (</a:t>
            </a:r>
            <a:r>
              <a:rPr lang="it-IT" altLang="it-IT" sz="1300" b="1" dirty="0" err="1">
                <a:latin typeface="Arial" charset="0"/>
              </a:rPr>
              <a:t>current</a:t>
            </a:r>
            <a:r>
              <a:rPr lang="it-IT" altLang="it-IT" sz="1300" b="1" dirty="0">
                <a:latin typeface="Arial" charset="0"/>
              </a:rPr>
              <a:t>-&gt;</a:t>
            </a:r>
            <a:r>
              <a:rPr lang="it-IT" altLang="it-IT" sz="1300" b="1" dirty="0" err="1">
                <a:latin typeface="Arial" charset="0"/>
              </a:rPr>
              <a:t>left</a:t>
            </a:r>
            <a:r>
              <a:rPr lang="it-IT" altLang="it-IT" sz="1300" b="1" dirty="0">
                <a:latin typeface="Arial" charset="0"/>
              </a:rPr>
              <a:t> != NULL)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    </a:t>
            </a:r>
            <a:r>
              <a:rPr lang="it-IT" altLang="it-IT" sz="1300" b="1" dirty="0" err="1">
                <a:latin typeface="Arial" charset="0"/>
              </a:rPr>
              <a:t>current</a:t>
            </a:r>
            <a:r>
              <a:rPr lang="it-IT" altLang="it-IT" sz="1300" b="1" dirty="0">
                <a:latin typeface="Arial" charset="0"/>
              </a:rPr>
              <a:t> = </a:t>
            </a:r>
            <a:r>
              <a:rPr lang="it-IT" altLang="it-IT" sz="1300" b="1" dirty="0" err="1">
                <a:latin typeface="Arial" charset="0"/>
              </a:rPr>
              <a:t>current</a:t>
            </a:r>
            <a:r>
              <a:rPr lang="it-IT" altLang="it-IT" sz="1300" b="1" dirty="0">
                <a:latin typeface="Arial" charset="0"/>
              </a:rPr>
              <a:t>-&gt;</a:t>
            </a:r>
            <a:r>
              <a:rPr lang="it-IT" altLang="it-IT" sz="1300" b="1" dirty="0" err="1">
                <a:latin typeface="Arial" charset="0"/>
              </a:rPr>
              <a:t>left</a:t>
            </a:r>
            <a:r>
              <a:rPr lang="it-IT" altLang="it-IT" sz="1300" b="1" dirty="0">
                <a:latin typeface="Arial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    </a:t>
            </a:r>
            <a:r>
              <a:rPr lang="it-IT" altLang="it-IT" sz="1300" b="1" dirty="0" err="1">
                <a:latin typeface="Arial" charset="0"/>
              </a:rPr>
              <a:t>return</a:t>
            </a:r>
            <a:r>
              <a:rPr lang="it-IT" altLang="it-IT" sz="1300" b="1" dirty="0">
                <a:latin typeface="Arial" charset="0"/>
              </a:rPr>
              <a:t> </a:t>
            </a:r>
            <a:r>
              <a:rPr lang="it-IT" altLang="it-IT" sz="1300" b="1" dirty="0" err="1">
                <a:latin typeface="Arial" charset="0"/>
              </a:rPr>
              <a:t>current</a:t>
            </a:r>
            <a:r>
              <a:rPr lang="it-IT" altLang="it-IT" sz="1300" b="1" dirty="0">
                <a:latin typeface="Arial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it-IT" sz="1300" b="1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562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Alberi perfettamente bilanciati </a:t>
            </a:r>
            <a:br>
              <a:rPr lang="it-IT" altLang="it-IT"/>
            </a:br>
            <a:r>
              <a:rPr lang="it-IT" altLang="it-IT"/>
              <a:t>e alberi </a:t>
            </a:r>
            <a:r>
              <a:rPr lang="it-IT" altLang="it-IT">
                <a:latin typeface="Symbol" panose="05050102010706020507" pitchFamily="18" charset="2"/>
              </a:rPr>
              <a:t>D</a:t>
            </a:r>
            <a:r>
              <a:rPr lang="it-IT" altLang="it-IT"/>
              <a:t> bilanciati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263" y="2048609"/>
            <a:ext cx="8845060" cy="42378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800" dirty="0"/>
              <a:t>Le operazioni sull’albero di ricerca binaria hanno complessità logaritmica se l’albero è (perfettamente) bilanciato 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In un albero bilanciato tutti i nodi interni hanno entrambi i sottoalberi e le foglie sono a livello massimo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Se l’albero ha n nodi l’altezza dell’albero è log</a:t>
            </a:r>
            <a:r>
              <a:rPr lang="it-IT" altLang="it-IT" sz="2400" baseline="-25000" dirty="0"/>
              <a:t>2</a:t>
            </a:r>
            <a:r>
              <a:rPr lang="it-IT" altLang="it-IT" sz="2400" dirty="0"/>
              <a:t> n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Un albero di ricerca binaria si dice </a:t>
            </a:r>
            <a:r>
              <a:rPr lang="it-IT" altLang="it-IT" sz="2800" dirty="0">
                <a:latin typeface="Symbol" panose="05050102010706020507" pitchFamily="18" charset="2"/>
              </a:rPr>
              <a:t>D</a:t>
            </a:r>
            <a:r>
              <a:rPr lang="it-IT" altLang="it-IT" sz="2800" dirty="0"/>
              <a:t> bilanciato se per ogni nodo accade che la differenza (in valore assoluto) tra le altezze dei suoi due sottoalberi è minore o uguale a </a:t>
            </a:r>
            <a:r>
              <a:rPr lang="it-IT" altLang="it-IT" sz="2800" dirty="0">
                <a:latin typeface="Symbol" panose="05050102010706020507" pitchFamily="18" charset="2"/>
              </a:rPr>
              <a:t>D</a:t>
            </a:r>
            <a:endParaRPr lang="it-IT" altLang="it-IT" sz="2800" dirty="0"/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Si può dimostrare che l’altezza dell’albero è </a:t>
            </a:r>
            <a:r>
              <a:rPr lang="it-IT" altLang="it-IT" sz="2400" dirty="0">
                <a:latin typeface="Symbol" panose="05050102010706020507" pitchFamily="18" charset="2"/>
              </a:rPr>
              <a:t>D</a:t>
            </a:r>
            <a:r>
              <a:rPr lang="it-IT" altLang="it-IT" sz="2400" dirty="0"/>
              <a:t> + log</a:t>
            </a:r>
            <a:r>
              <a:rPr lang="it-IT" altLang="it-IT" sz="2400" baseline="-25000" dirty="0"/>
              <a:t>2</a:t>
            </a:r>
            <a:r>
              <a:rPr lang="it-IT" altLang="it-IT" sz="2400" dirty="0"/>
              <a:t> n  </a:t>
            </a:r>
          </a:p>
        </p:txBody>
      </p:sp>
    </p:spTree>
    <p:extLst>
      <p:ext uri="{BB962C8B-B14F-4D97-AF65-F5344CB8AC3E}">
        <p14:creationId xmlns:p14="http://schemas.microsoft.com/office/powerpoint/2010/main" val="13585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 di albero </a:t>
            </a:r>
            <a:br>
              <a:rPr lang="it-IT" altLang="it-IT"/>
            </a:br>
            <a:r>
              <a:rPr lang="it-IT" altLang="it-IT"/>
              <a:t>perfettamente bilanciato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4491038" y="20066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20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3479800" y="29178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5357813" y="29591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30</a:t>
            </a: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2784475" y="3906838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3863975" y="39084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2336800" y="49593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3036888" y="4987925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4819650" y="391001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25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5903913" y="39465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40</a:t>
            </a: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5605463" y="49022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35</a:t>
            </a:r>
          </a:p>
        </p:txBody>
      </p:sp>
      <p:sp>
        <p:nvSpPr>
          <p:cNvPr id="527373" name="Line 13"/>
          <p:cNvSpPr>
            <a:spLocks noChangeShapeType="1"/>
          </p:cNvSpPr>
          <p:nvPr/>
        </p:nvSpPr>
        <p:spPr bwMode="auto">
          <a:xfrm flipH="1">
            <a:off x="3789363" y="2492375"/>
            <a:ext cx="828675" cy="45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74" name="Line 14"/>
          <p:cNvSpPr>
            <a:spLocks noChangeShapeType="1"/>
          </p:cNvSpPr>
          <p:nvPr/>
        </p:nvSpPr>
        <p:spPr bwMode="auto">
          <a:xfrm>
            <a:off x="4618038" y="2492375"/>
            <a:ext cx="793750" cy="45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75" name="Line 15"/>
          <p:cNvSpPr>
            <a:spLocks noChangeShapeType="1"/>
          </p:cNvSpPr>
          <p:nvPr/>
        </p:nvSpPr>
        <p:spPr bwMode="auto">
          <a:xfrm>
            <a:off x="3648075" y="3338513"/>
            <a:ext cx="4095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 flipH="1">
            <a:off x="2982913" y="3338513"/>
            <a:ext cx="64770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77" name="Line 17"/>
          <p:cNvSpPr>
            <a:spLocks noChangeShapeType="1"/>
          </p:cNvSpPr>
          <p:nvPr/>
        </p:nvSpPr>
        <p:spPr bwMode="auto">
          <a:xfrm flipH="1">
            <a:off x="5043488" y="3338513"/>
            <a:ext cx="45720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78" name="Line 18"/>
          <p:cNvSpPr>
            <a:spLocks noChangeShapeType="1"/>
          </p:cNvSpPr>
          <p:nvPr/>
        </p:nvSpPr>
        <p:spPr bwMode="auto">
          <a:xfrm>
            <a:off x="5518150" y="3321050"/>
            <a:ext cx="63500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79" name="Line 19"/>
          <p:cNvSpPr>
            <a:spLocks noChangeShapeType="1"/>
          </p:cNvSpPr>
          <p:nvPr/>
        </p:nvSpPr>
        <p:spPr bwMode="auto">
          <a:xfrm flipH="1">
            <a:off x="5824538" y="4352925"/>
            <a:ext cx="303212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80" name="Line 20"/>
          <p:cNvSpPr>
            <a:spLocks noChangeShapeType="1"/>
          </p:cNvSpPr>
          <p:nvPr/>
        </p:nvSpPr>
        <p:spPr bwMode="auto">
          <a:xfrm>
            <a:off x="2928938" y="4356100"/>
            <a:ext cx="228600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81" name="Line 21"/>
          <p:cNvSpPr>
            <a:spLocks noChangeShapeType="1"/>
          </p:cNvSpPr>
          <p:nvPr/>
        </p:nvSpPr>
        <p:spPr bwMode="auto">
          <a:xfrm flipH="1">
            <a:off x="2593975" y="4356100"/>
            <a:ext cx="334963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82" name="Text Box 22"/>
          <p:cNvSpPr txBox="1">
            <a:spLocks noChangeArrowheads="1"/>
          </p:cNvSpPr>
          <p:nvPr/>
        </p:nvSpPr>
        <p:spPr bwMode="auto">
          <a:xfrm>
            <a:off x="3508375" y="494506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27383" name="Text Box 23"/>
          <p:cNvSpPr txBox="1">
            <a:spLocks noChangeArrowheads="1"/>
          </p:cNvSpPr>
          <p:nvPr/>
        </p:nvSpPr>
        <p:spPr bwMode="auto">
          <a:xfrm>
            <a:off x="4581525" y="49117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23</a:t>
            </a:r>
          </a:p>
        </p:txBody>
      </p:sp>
      <p:sp>
        <p:nvSpPr>
          <p:cNvPr id="527384" name="Line 24"/>
          <p:cNvSpPr>
            <a:spLocks noChangeShapeType="1"/>
          </p:cNvSpPr>
          <p:nvPr/>
        </p:nvSpPr>
        <p:spPr bwMode="auto">
          <a:xfrm>
            <a:off x="4100513" y="4341813"/>
            <a:ext cx="228600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85" name="Line 25"/>
          <p:cNvSpPr>
            <a:spLocks noChangeShapeType="1"/>
          </p:cNvSpPr>
          <p:nvPr/>
        </p:nvSpPr>
        <p:spPr bwMode="auto">
          <a:xfrm flipH="1">
            <a:off x="3765550" y="4279900"/>
            <a:ext cx="334963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86" name="Text Box 26"/>
          <p:cNvSpPr txBox="1">
            <a:spLocks noChangeArrowheads="1"/>
          </p:cNvSpPr>
          <p:nvPr/>
        </p:nvSpPr>
        <p:spPr bwMode="auto">
          <a:xfrm>
            <a:off x="4202113" y="493236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527387" name="Text Box 27"/>
          <p:cNvSpPr txBox="1">
            <a:spLocks noChangeArrowheads="1"/>
          </p:cNvSpPr>
          <p:nvPr/>
        </p:nvSpPr>
        <p:spPr bwMode="auto">
          <a:xfrm>
            <a:off x="5129213" y="491966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27</a:t>
            </a:r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5021263" y="4287838"/>
            <a:ext cx="228600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89" name="Line 29"/>
          <p:cNvSpPr>
            <a:spLocks noChangeShapeType="1"/>
          </p:cNvSpPr>
          <p:nvPr/>
        </p:nvSpPr>
        <p:spPr bwMode="auto">
          <a:xfrm flipH="1">
            <a:off x="4768850" y="4287838"/>
            <a:ext cx="252413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90" name="Line 30"/>
          <p:cNvSpPr>
            <a:spLocks noChangeShapeType="1"/>
          </p:cNvSpPr>
          <p:nvPr/>
        </p:nvSpPr>
        <p:spPr bwMode="auto">
          <a:xfrm>
            <a:off x="6234113" y="4356100"/>
            <a:ext cx="228600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7391" name="Text Box 31"/>
          <p:cNvSpPr txBox="1">
            <a:spLocks noChangeArrowheads="1"/>
          </p:cNvSpPr>
          <p:nvPr/>
        </p:nvSpPr>
        <p:spPr bwMode="auto">
          <a:xfrm>
            <a:off x="6297613" y="490855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2409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2" y="81207"/>
            <a:ext cx="8229600" cy="1143000"/>
          </a:xfrm>
        </p:spPr>
        <p:txBody>
          <a:bodyPr/>
          <a:lstStyle/>
          <a:p>
            <a:r>
              <a:rPr lang="it-IT" altLang="it-IT"/>
              <a:t>Alberi AVL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7" y="1782885"/>
            <a:ext cx="8340725" cy="45036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800" dirty="0"/>
              <a:t>Per </a:t>
            </a:r>
            <a:r>
              <a:rPr lang="it-IT" altLang="it-IT" sz="2800" dirty="0">
                <a:latin typeface="Symbol" panose="05050102010706020507" pitchFamily="18" charset="2"/>
              </a:rPr>
              <a:t>D</a:t>
            </a:r>
            <a:r>
              <a:rPr lang="it-IT" altLang="it-IT" sz="2800" dirty="0"/>
              <a:t> = 1 si parla di alberi AVL</a:t>
            </a:r>
            <a:endParaRPr lang="it-IT" altLang="it-IT" sz="2800" baseline="-25000" dirty="0"/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Dal nome dei suoi ideatori (</a:t>
            </a:r>
            <a:r>
              <a:rPr lang="it-IT" altLang="it-IT" sz="2400" dirty="0" err="1"/>
              <a:t>Adel’son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Vel’skii</a:t>
            </a:r>
            <a:r>
              <a:rPr lang="it-IT" altLang="it-IT" sz="2400" dirty="0"/>
              <a:t> e Landis)  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Per prevenire il non bilanciamento ad ogni nodo bisogna aggiungere un indicatore che può assumere i seguenti valori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–1, se l’altezza del sottoalbero sinistro è maggiore (di 1) dell’altezza del sottoalbero destro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 0, se l’altezza del sottoalbero sinistro è uguale all’altezza del sottoalbero destro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+1, se l’altezza del sottoalbero sinistro è minore (di 1) dell’altezza del sottoalbero destro</a:t>
            </a:r>
            <a:endParaRPr lang="it-IT" altLang="it-IT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60620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Alberi di ricerca binaria: definizione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Se l’albero non è vuoto</a:t>
            </a:r>
          </a:p>
          <a:p>
            <a:pPr lvl="1"/>
            <a:r>
              <a:rPr lang="it-IT" altLang="it-IT"/>
              <a:t>ogni elemento del sottoalbero di sinistra precede (&lt;) la radice</a:t>
            </a:r>
          </a:p>
          <a:p>
            <a:pPr lvl="1"/>
            <a:r>
              <a:rPr lang="it-IT" altLang="it-IT"/>
              <a:t>ogni elemento del sottoalbero di destra segue (&gt;) la radice</a:t>
            </a:r>
          </a:p>
          <a:p>
            <a:pPr lvl="1"/>
            <a:r>
              <a:rPr lang="it-IT" altLang="it-IT"/>
              <a:t>i sottoalberi sinistro e destro sono alberi di ricerca binaria</a:t>
            </a:r>
          </a:p>
        </p:txBody>
      </p:sp>
    </p:spTree>
    <p:extLst>
      <p:ext uri="{BB962C8B-B14F-4D97-AF65-F5344CB8AC3E}">
        <p14:creationId xmlns:p14="http://schemas.microsoft.com/office/powerpoint/2010/main" val="12357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 di albero AVL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4491038" y="20066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20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479800" y="29178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5357813" y="29591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30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2784475" y="3906838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3863975" y="39084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2336800" y="49593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3036888" y="4987925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19650" y="391001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25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5903913" y="39465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40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5605463" y="49022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35</a:t>
            </a:r>
          </a:p>
        </p:txBody>
      </p:sp>
      <p:sp>
        <p:nvSpPr>
          <p:cNvPr id="529421" name="Line 13"/>
          <p:cNvSpPr>
            <a:spLocks noChangeShapeType="1"/>
          </p:cNvSpPr>
          <p:nvPr/>
        </p:nvSpPr>
        <p:spPr bwMode="auto">
          <a:xfrm flipH="1">
            <a:off x="3789363" y="2492375"/>
            <a:ext cx="828675" cy="45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22" name="Line 14"/>
          <p:cNvSpPr>
            <a:spLocks noChangeShapeType="1"/>
          </p:cNvSpPr>
          <p:nvPr/>
        </p:nvSpPr>
        <p:spPr bwMode="auto">
          <a:xfrm>
            <a:off x="4618038" y="2492375"/>
            <a:ext cx="793750" cy="45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23" name="Line 15"/>
          <p:cNvSpPr>
            <a:spLocks noChangeShapeType="1"/>
          </p:cNvSpPr>
          <p:nvPr/>
        </p:nvSpPr>
        <p:spPr bwMode="auto">
          <a:xfrm>
            <a:off x="3648075" y="3338513"/>
            <a:ext cx="4095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24" name="Line 16"/>
          <p:cNvSpPr>
            <a:spLocks noChangeShapeType="1"/>
          </p:cNvSpPr>
          <p:nvPr/>
        </p:nvSpPr>
        <p:spPr bwMode="auto">
          <a:xfrm flipH="1">
            <a:off x="2982913" y="3338513"/>
            <a:ext cx="64770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25" name="Line 17"/>
          <p:cNvSpPr>
            <a:spLocks noChangeShapeType="1"/>
          </p:cNvSpPr>
          <p:nvPr/>
        </p:nvSpPr>
        <p:spPr bwMode="auto">
          <a:xfrm flipH="1">
            <a:off x="5043488" y="3338513"/>
            <a:ext cx="45720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26" name="Line 18"/>
          <p:cNvSpPr>
            <a:spLocks noChangeShapeType="1"/>
          </p:cNvSpPr>
          <p:nvPr/>
        </p:nvSpPr>
        <p:spPr bwMode="auto">
          <a:xfrm>
            <a:off x="5518150" y="3321050"/>
            <a:ext cx="63500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27" name="Line 19"/>
          <p:cNvSpPr>
            <a:spLocks noChangeShapeType="1"/>
          </p:cNvSpPr>
          <p:nvPr/>
        </p:nvSpPr>
        <p:spPr bwMode="auto">
          <a:xfrm flipH="1">
            <a:off x="5824538" y="4352925"/>
            <a:ext cx="303212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28" name="Line 20"/>
          <p:cNvSpPr>
            <a:spLocks noChangeShapeType="1"/>
          </p:cNvSpPr>
          <p:nvPr/>
        </p:nvSpPr>
        <p:spPr bwMode="auto">
          <a:xfrm>
            <a:off x="2928938" y="4356100"/>
            <a:ext cx="228600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29" name="Line 21"/>
          <p:cNvSpPr>
            <a:spLocks noChangeShapeType="1"/>
          </p:cNvSpPr>
          <p:nvPr/>
        </p:nvSpPr>
        <p:spPr bwMode="auto">
          <a:xfrm flipH="1">
            <a:off x="2593975" y="4356100"/>
            <a:ext cx="334963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30" name="Text Box 22"/>
          <p:cNvSpPr txBox="1">
            <a:spLocks noChangeArrowheads="1"/>
          </p:cNvSpPr>
          <p:nvPr/>
        </p:nvSpPr>
        <p:spPr bwMode="auto">
          <a:xfrm>
            <a:off x="3508375" y="494506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29431" name="Text Box 23"/>
          <p:cNvSpPr txBox="1">
            <a:spLocks noChangeArrowheads="1"/>
          </p:cNvSpPr>
          <p:nvPr/>
        </p:nvSpPr>
        <p:spPr bwMode="auto">
          <a:xfrm>
            <a:off x="4581525" y="49117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23</a:t>
            </a:r>
          </a:p>
        </p:txBody>
      </p:sp>
      <p:sp>
        <p:nvSpPr>
          <p:cNvPr id="529432" name="Line 24"/>
          <p:cNvSpPr>
            <a:spLocks noChangeShapeType="1"/>
          </p:cNvSpPr>
          <p:nvPr/>
        </p:nvSpPr>
        <p:spPr bwMode="auto">
          <a:xfrm flipH="1">
            <a:off x="3765550" y="4279900"/>
            <a:ext cx="334963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5129213" y="491966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27</a:t>
            </a:r>
          </a:p>
        </p:txBody>
      </p:sp>
      <p:sp>
        <p:nvSpPr>
          <p:cNvPr id="529434" name="Line 26"/>
          <p:cNvSpPr>
            <a:spLocks noChangeShapeType="1"/>
          </p:cNvSpPr>
          <p:nvPr/>
        </p:nvSpPr>
        <p:spPr bwMode="auto">
          <a:xfrm>
            <a:off x="5021263" y="4287838"/>
            <a:ext cx="228600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35" name="Line 27"/>
          <p:cNvSpPr>
            <a:spLocks noChangeShapeType="1"/>
          </p:cNvSpPr>
          <p:nvPr/>
        </p:nvSpPr>
        <p:spPr bwMode="auto">
          <a:xfrm flipH="1">
            <a:off x="4768850" y="4287838"/>
            <a:ext cx="252413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9436" name="Line 28"/>
          <p:cNvSpPr>
            <a:spLocks noChangeShapeType="1"/>
          </p:cNvSpPr>
          <p:nvPr/>
        </p:nvSpPr>
        <p:spPr bwMode="auto">
          <a:xfrm>
            <a:off x="3305175" y="5403850"/>
            <a:ext cx="31115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9437" name="Text Box 29"/>
          <p:cNvSpPr txBox="1">
            <a:spLocks noChangeArrowheads="1"/>
          </p:cNvSpPr>
          <p:nvPr/>
        </p:nvSpPr>
        <p:spPr bwMode="auto">
          <a:xfrm>
            <a:off x="3479800" y="5908675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0"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529438" name="Text Box 30"/>
          <p:cNvSpPr txBox="1">
            <a:spLocks noChangeArrowheads="1"/>
          </p:cNvSpPr>
          <p:nvPr/>
        </p:nvSpPr>
        <p:spPr bwMode="auto">
          <a:xfrm>
            <a:off x="4146550" y="2012950"/>
            <a:ext cx="369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-1</a:t>
            </a:r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1992313" y="4992688"/>
            <a:ext cx="30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2290763" y="391795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+1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2692400" y="5005388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+1</a:t>
            </a:r>
          </a:p>
        </p:txBody>
      </p:sp>
      <p:sp>
        <p:nvSpPr>
          <p:cNvPr id="529442" name="Text Box 34"/>
          <p:cNvSpPr txBox="1">
            <a:spLocks noChangeArrowheads="1"/>
          </p:cNvSpPr>
          <p:nvPr/>
        </p:nvSpPr>
        <p:spPr bwMode="auto">
          <a:xfrm>
            <a:off x="3219450" y="5967413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29443" name="Text Box 35"/>
          <p:cNvSpPr txBox="1">
            <a:spLocks noChangeArrowheads="1"/>
          </p:cNvSpPr>
          <p:nvPr/>
        </p:nvSpPr>
        <p:spPr bwMode="auto">
          <a:xfrm>
            <a:off x="3932238" y="4976813"/>
            <a:ext cx="30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29444" name="Text Box 36"/>
          <p:cNvSpPr txBox="1">
            <a:spLocks noChangeArrowheads="1"/>
          </p:cNvSpPr>
          <p:nvPr/>
        </p:nvSpPr>
        <p:spPr bwMode="auto">
          <a:xfrm>
            <a:off x="3087688" y="2906713"/>
            <a:ext cx="369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-1</a:t>
            </a:r>
          </a:p>
        </p:txBody>
      </p:sp>
      <p:sp>
        <p:nvSpPr>
          <p:cNvPr id="529445" name="Text Box 37"/>
          <p:cNvSpPr txBox="1">
            <a:spLocks noChangeArrowheads="1"/>
          </p:cNvSpPr>
          <p:nvPr/>
        </p:nvSpPr>
        <p:spPr bwMode="auto">
          <a:xfrm>
            <a:off x="3565525" y="3943350"/>
            <a:ext cx="369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-1</a:t>
            </a:r>
          </a:p>
        </p:txBody>
      </p:sp>
      <p:sp>
        <p:nvSpPr>
          <p:cNvPr id="529446" name="Text Box 38"/>
          <p:cNvSpPr txBox="1">
            <a:spLocks noChangeArrowheads="1"/>
          </p:cNvSpPr>
          <p:nvPr/>
        </p:nvSpPr>
        <p:spPr bwMode="auto">
          <a:xfrm>
            <a:off x="5775325" y="2955925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29447" name="Text Box 39"/>
          <p:cNvSpPr txBox="1">
            <a:spLocks noChangeArrowheads="1"/>
          </p:cNvSpPr>
          <p:nvPr/>
        </p:nvSpPr>
        <p:spPr bwMode="auto">
          <a:xfrm>
            <a:off x="4368800" y="4937125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29448" name="Text Box 40"/>
          <p:cNvSpPr txBox="1">
            <a:spLocks noChangeArrowheads="1"/>
          </p:cNvSpPr>
          <p:nvPr/>
        </p:nvSpPr>
        <p:spPr bwMode="auto">
          <a:xfrm>
            <a:off x="4562475" y="3965575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29449" name="Text Box 41"/>
          <p:cNvSpPr txBox="1">
            <a:spLocks noChangeArrowheads="1"/>
          </p:cNvSpPr>
          <p:nvPr/>
        </p:nvSpPr>
        <p:spPr bwMode="auto">
          <a:xfrm>
            <a:off x="4978400" y="4945063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29450" name="Text Box 42"/>
          <p:cNvSpPr txBox="1">
            <a:spLocks noChangeArrowheads="1"/>
          </p:cNvSpPr>
          <p:nvPr/>
        </p:nvSpPr>
        <p:spPr bwMode="auto">
          <a:xfrm>
            <a:off x="5962650" y="4930775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29451" name="Text Box 43"/>
          <p:cNvSpPr txBox="1">
            <a:spLocks noChangeArrowheads="1"/>
          </p:cNvSpPr>
          <p:nvPr/>
        </p:nvSpPr>
        <p:spPr bwMode="auto">
          <a:xfrm>
            <a:off x="6343650" y="3960813"/>
            <a:ext cx="369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latin typeface="Arial Narrow" panose="020B060602020203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52330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Ribilanciamento di alberi AVL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795463"/>
            <a:ext cx="8340725" cy="4271229"/>
          </a:xfrm>
        </p:spPr>
        <p:txBody>
          <a:bodyPr/>
          <a:lstStyle/>
          <a:p>
            <a:r>
              <a:rPr lang="it-IT" altLang="it-IT" sz="2400" dirty="0"/>
              <a:t>Un inserimento di una foglia può provocare uno sbilanciamento dell’albero </a:t>
            </a:r>
          </a:p>
          <a:p>
            <a:pPr lvl="1"/>
            <a:r>
              <a:rPr lang="it-IT" altLang="it-IT" sz="2000" dirty="0"/>
              <a:t>Per almeno uno dei nodi l’indicatore non rispetta più uno dei tre stati precedenti </a:t>
            </a:r>
          </a:p>
          <a:p>
            <a:r>
              <a:rPr lang="it-IT" altLang="it-IT" sz="2400" dirty="0"/>
              <a:t>In tal caso bisogna </a:t>
            </a:r>
            <a:r>
              <a:rPr lang="it-IT" altLang="it-IT" sz="2400" dirty="0" err="1"/>
              <a:t>ribilanciare</a:t>
            </a:r>
            <a:r>
              <a:rPr lang="it-IT" altLang="it-IT" sz="2400" dirty="0"/>
              <a:t> l’albero con operazioni di rotazione (semplice o doppia) agendo sul nodo x a profondità massima che presenta un non bilanciamento </a:t>
            </a:r>
          </a:p>
          <a:p>
            <a:pPr lvl="1"/>
            <a:r>
              <a:rPr lang="it-IT" altLang="it-IT" sz="2000" dirty="0"/>
              <a:t>Tale nodo viene detto nodo critico e si trova sul percorso che va dalla radice al nodo foglia inserito</a:t>
            </a:r>
          </a:p>
          <a:p>
            <a:r>
              <a:rPr lang="it-IT" altLang="it-IT" sz="2400" dirty="0"/>
              <a:t>Considerazioni simili si possono fare anche per la rimozione di un nodo …</a:t>
            </a:r>
          </a:p>
        </p:txBody>
      </p:sp>
    </p:spTree>
    <p:extLst>
      <p:ext uri="{BB962C8B-B14F-4D97-AF65-F5344CB8AC3E}">
        <p14:creationId xmlns:p14="http://schemas.microsoft.com/office/powerpoint/2010/main" val="49772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 di sbilanciamento: inserimento di 7</a:t>
            </a:r>
          </a:p>
        </p:txBody>
      </p:sp>
      <p:grpSp>
        <p:nvGrpSpPr>
          <p:cNvPr id="531459" name="Group 3"/>
          <p:cNvGrpSpPr>
            <a:grpSpLocks/>
          </p:cNvGrpSpPr>
          <p:nvPr/>
        </p:nvGrpSpPr>
        <p:grpSpPr bwMode="auto">
          <a:xfrm>
            <a:off x="41275" y="1592263"/>
            <a:ext cx="4721225" cy="4359275"/>
            <a:chOff x="1255" y="1264"/>
            <a:chExt cx="2974" cy="2746"/>
          </a:xfrm>
        </p:grpSpPr>
        <p:sp>
          <p:nvSpPr>
            <p:cNvPr id="531460" name="Text Box 4"/>
            <p:cNvSpPr txBox="1">
              <a:spLocks noChangeArrowheads="1"/>
            </p:cNvSpPr>
            <p:nvPr/>
          </p:nvSpPr>
          <p:spPr bwMode="auto">
            <a:xfrm>
              <a:off x="2829" y="12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31461" name="Text Box 5"/>
            <p:cNvSpPr txBox="1">
              <a:spLocks noChangeArrowheads="1"/>
            </p:cNvSpPr>
            <p:nvPr/>
          </p:nvSpPr>
          <p:spPr bwMode="auto">
            <a:xfrm>
              <a:off x="2192" y="18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31462" name="Text Box 6"/>
            <p:cNvSpPr txBox="1">
              <a:spLocks noChangeArrowheads="1"/>
            </p:cNvSpPr>
            <p:nvPr/>
          </p:nvSpPr>
          <p:spPr bwMode="auto">
            <a:xfrm>
              <a:off x="3375" y="18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31463" name="Text Box 7"/>
            <p:cNvSpPr txBox="1">
              <a:spLocks noChangeArrowheads="1"/>
            </p:cNvSpPr>
            <p:nvPr/>
          </p:nvSpPr>
          <p:spPr bwMode="auto">
            <a:xfrm>
              <a:off x="1754" y="2461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31464" name="Text Box 8"/>
            <p:cNvSpPr txBox="1">
              <a:spLocks noChangeArrowheads="1"/>
            </p:cNvSpPr>
            <p:nvPr/>
          </p:nvSpPr>
          <p:spPr bwMode="auto">
            <a:xfrm>
              <a:off x="2434" y="246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31465" name="Text Box 9"/>
            <p:cNvSpPr txBox="1">
              <a:spLocks noChangeArrowheads="1"/>
            </p:cNvSpPr>
            <p:nvPr/>
          </p:nvSpPr>
          <p:spPr bwMode="auto">
            <a:xfrm>
              <a:off x="1472" y="312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31466" name="Text Box 10"/>
            <p:cNvSpPr txBox="1">
              <a:spLocks noChangeArrowheads="1"/>
            </p:cNvSpPr>
            <p:nvPr/>
          </p:nvSpPr>
          <p:spPr bwMode="auto">
            <a:xfrm>
              <a:off x="1913" y="314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31467" name="Text Box 11"/>
            <p:cNvSpPr txBox="1">
              <a:spLocks noChangeArrowheads="1"/>
            </p:cNvSpPr>
            <p:nvPr/>
          </p:nvSpPr>
          <p:spPr bwMode="auto">
            <a:xfrm>
              <a:off x="3036" y="246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3719" y="2486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40</a:t>
              </a: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3531" y="308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531470" name="Line 14"/>
            <p:cNvSpPr>
              <a:spLocks noChangeShapeType="1"/>
            </p:cNvSpPr>
            <p:nvPr/>
          </p:nvSpPr>
          <p:spPr bwMode="auto">
            <a:xfrm flipH="1">
              <a:off x="2387" y="1570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71" name="Line 15"/>
            <p:cNvSpPr>
              <a:spLocks noChangeShapeType="1"/>
            </p:cNvSpPr>
            <p:nvPr/>
          </p:nvSpPr>
          <p:spPr bwMode="auto">
            <a:xfrm>
              <a:off x="2909" y="1570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72" name="Line 16"/>
            <p:cNvSpPr>
              <a:spLocks noChangeShapeType="1"/>
            </p:cNvSpPr>
            <p:nvPr/>
          </p:nvSpPr>
          <p:spPr bwMode="auto">
            <a:xfrm>
              <a:off x="2298" y="2103"/>
              <a:ext cx="25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73" name="Line 17"/>
            <p:cNvSpPr>
              <a:spLocks noChangeShapeType="1"/>
            </p:cNvSpPr>
            <p:nvPr/>
          </p:nvSpPr>
          <p:spPr bwMode="auto">
            <a:xfrm flipH="1">
              <a:off x="1879" y="2103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74" name="Line 18"/>
            <p:cNvSpPr>
              <a:spLocks noChangeShapeType="1"/>
            </p:cNvSpPr>
            <p:nvPr/>
          </p:nvSpPr>
          <p:spPr bwMode="auto">
            <a:xfrm flipH="1">
              <a:off x="3177" y="2103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75" name="Line 19"/>
            <p:cNvSpPr>
              <a:spLocks noChangeShapeType="1"/>
            </p:cNvSpPr>
            <p:nvPr/>
          </p:nvSpPr>
          <p:spPr bwMode="auto">
            <a:xfrm>
              <a:off x="3476" y="2092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76" name="Line 20"/>
            <p:cNvSpPr>
              <a:spLocks noChangeShapeType="1"/>
            </p:cNvSpPr>
            <p:nvPr/>
          </p:nvSpPr>
          <p:spPr bwMode="auto">
            <a:xfrm flipH="1">
              <a:off x="3669" y="2742"/>
              <a:ext cx="191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77" name="Line 21"/>
            <p:cNvSpPr>
              <a:spLocks noChangeShapeType="1"/>
            </p:cNvSpPr>
            <p:nvPr/>
          </p:nvSpPr>
          <p:spPr bwMode="auto">
            <a:xfrm>
              <a:off x="1845" y="2744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78" name="Line 22"/>
            <p:cNvSpPr>
              <a:spLocks noChangeShapeType="1"/>
            </p:cNvSpPr>
            <p:nvPr/>
          </p:nvSpPr>
          <p:spPr bwMode="auto">
            <a:xfrm flipH="1">
              <a:off x="1634" y="2744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79" name="Text Box 23"/>
            <p:cNvSpPr txBox="1">
              <a:spLocks noChangeArrowheads="1"/>
            </p:cNvSpPr>
            <p:nvPr/>
          </p:nvSpPr>
          <p:spPr bwMode="auto">
            <a:xfrm>
              <a:off x="2210" y="311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12</a:t>
              </a:r>
            </a:p>
          </p:txBody>
        </p:sp>
        <p:sp>
          <p:nvSpPr>
            <p:cNvPr id="531480" name="Text Box 24"/>
            <p:cNvSpPr txBox="1">
              <a:spLocks noChangeArrowheads="1"/>
            </p:cNvSpPr>
            <p:nvPr/>
          </p:nvSpPr>
          <p:spPr bwMode="auto">
            <a:xfrm>
              <a:off x="2886" y="309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23</a:t>
              </a:r>
            </a:p>
          </p:txBody>
        </p:sp>
        <p:sp>
          <p:nvSpPr>
            <p:cNvPr id="531481" name="Line 25"/>
            <p:cNvSpPr>
              <a:spLocks noChangeShapeType="1"/>
            </p:cNvSpPr>
            <p:nvPr/>
          </p:nvSpPr>
          <p:spPr bwMode="auto">
            <a:xfrm flipH="1">
              <a:off x="2372" y="2696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82" name="Text Box 26"/>
            <p:cNvSpPr txBox="1">
              <a:spLocks noChangeArrowheads="1"/>
            </p:cNvSpPr>
            <p:nvPr/>
          </p:nvSpPr>
          <p:spPr bwMode="auto">
            <a:xfrm>
              <a:off x="3231" y="3099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27</a:t>
              </a:r>
            </a:p>
          </p:txBody>
        </p:sp>
        <p:sp>
          <p:nvSpPr>
            <p:cNvPr id="531483" name="Line 27"/>
            <p:cNvSpPr>
              <a:spLocks noChangeShapeType="1"/>
            </p:cNvSpPr>
            <p:nvPr/>
          </p:nvSpPr>
          <p:spPr bwMode="auto">
            <a:xfrm>
              <a:off x="3163" y="2701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84" name="Line 28"/>
            <p:cNvSpPr>
              <a:spLocks noChangeShapeType="1"/>
            </p:cNvSpPr>
            <p:nvPr/>
          </p:nvSpPr>
          <p:spPr bwMode="auto">
            <a:xfrm flipH="1">
              <a:off x="3004" y="2701"/>
              <a:ext cx="159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1485" name="Line 29"/>
            <p:cNvSpPr>
              <a:spLocks noChangeShapeType="1"/>
            </p:cNvSpPr>
            <p:nvPr/>
          </p:nvSpPr>
          <p:spPr bwMode="auto">
            <a:xfrm>
              <a:off x="2082" y="3404"/>
              <a:ext cx="196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1486" name="Text Box 30"/>
            <p:cNvSpPr txBox="1">
              <a:spLocks noChangeArrowheads="1"/>
            </p:cNvSpPr>
            <p:nvPr/>
          </p:nvSpPr>
          <p:spPr bwMode="auto">
            <a:xfrm>
              <a:off x="2192" y="372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8</a:t>
              </a:r>
            </a:p>
          </p:txBody>
        </p:sp>
        <p:sp>
          <p:nvSpPr>
            <p:cNvPr id="531487" name="Text Box 31"/>
            <p:cNvSpPr txBox="1">
              <a:spLocks noChangeArrowheads="1"/>
            </p:cNvSpPr>
            <p:nvPr/>
          </p:nvSpPr>
          <p:spPr bwMode="auto">
            <a:xfrm>
              <a:off x="2612" y="1268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-1</a:t>
              </a:r>
            </a:p>
          </p:txBody>
        </p:sp>
        <p:sp>
          <p:nvSpPr>
            <p:cNvPr id="531488" name="Text Box 32"/>
            <p:cNvSpPr txBox="1">
              <a:spLocks noChangeArrowheads="1"/>
            </p:cNvSpPr>
            <p:nvPr/>
          </p:nvSpPr>
          <p:spPr bwMode="auto">
            <a:xfrm>
              <a:off x="1255" y="314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531489" name="Text Box 33"/>
            <p:cNvSpPr txBox="1">
              <a:spLocks noChangeArrowheads="1"/>
            </p:cNvSpPr>
            <p:nvPr/>
          </p:nvSpPr>
          <p:spPr bwMode="auto">
            <a:xfrm>
              <a:off x="1443" y="2468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+1</a:t>
              </a:r>
            </a:p>
          </p:txBody>
        </p:sp>
        <p:sp>
          <p:nvSpPr>
            <p:cNvPr id="531490" name="Text Box 34"/>
            <p:cNvSpPr txBox="1">
              <a:spLocks noChangeArrowheads="1"/>
            </p:cNvSpPr>
            <p:nvPr/>
          </p:nvSpPr>
          <p:spPr bwMode="auto">
            <a:xfrm>
              <a:off x="1696" y="3153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+1</a:t>
              </a:r>
            </a:p>
          </p:txBody>
        </p:sp>
        <p:sp>
          <p:nvSpPr>
            <p:cNvPr id="531491" name="Text Box 35"/>
            <p:cNvSpPr txBox="1">
              <a:spLocks noChangeArrowheads="1"/>
            </p:cNvSpPr>
            <p:nvPr/>
          </p:nvSpPr>
          <p:spPr bwMode="auto">
            <a:xfrm>
              <a:off x="2028" y="3759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531492" name="Text Box 36"/>
            <p:cNvSpPr txBox="1">
              <a:spLocks noChangeArrowheads="1"/>
            </p:cNvSpPr>
            <p:nvPr/>
          </p:nvSpPr>
          <p:spPr bwMode="auto">
            <a:xfrm>
              <a:off x="2477" y="313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531493" name="Text Box 37"/>
            <p:cNvSpPr txBox="1">
              <a:spLocks noChangeArrowheads="1"/>
            </p:cNvSpPr>
            <p:nvPr/>
          </p:nvSpPr>
          <p:spPr bwMode="auto">
            <a:xfrm>
              <a:off x="1945" y="1831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-1</a:t>
              </a:r>
            </a:p>
          </p:txBody>
        </p:sp>
        <p:sp>
          <p:nvSpPr>
            <p:cNvPr id="531494" name="Text Box 38"/>
            <p:cNvSpPr txBox="1">
              <a:spLocks noChangeArrowheads="1"/>
            </p:cNvSpPr>
            <p:nvPr/>
          </p:nvSpPr>
          <p:spPr bwMode="auto">
            <a:xfrm>
              <a:off x="2246" y="2484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-1</a:t>
              </a:r>
            </a:p>
          </p:txBody>
        </p:sp>
        <p:sp>
          <p:nvSpPr>
            <p:cNvPr id="531495" name="Text Box 39"/>
            <p:cNvSpPr txBox="1">
              <a:spLocks noChangeArrowheads="1"/>
            </p:cNvSpPr>
            <p:nvPr/>
          </p:nvSpPr>
          <p:spPr bwMode="auto">
            <a:xfrm>
              <a:off x="3638" y="1862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531496" name="Text Box 40"/>
            <p:cNvSpPr txBox="1">
              <a:spLocks noChangeArrowheads="1"/>
            </p:cNvSpPr>
            <p:nvPr/>
          </p:nvSpPr>
          <p:spPr bwMode="auto">
            <a:xfrm>
              <a:off x="2752" y="3110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531497" name="Text Box 41"/>
            <p:cNvSpPr txBox="1">
              <a:spLocks noChangeArrowheads="1"/>
            </p:cNvSpPr>
            <p:nvPr/>
          </p:nvSpPr>
          <p:spPr bwMode="auto">
            <a:xfrm>
              <a:off x="2874" y="2498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531498" name="Text Box 42"/>
            <p:cNvSpPr txBox="1">
              <a:spLocks noChangeArrowheads="1"/>
            </p:cNvSpPr>
            <p:nvPr/>
          </p:nvSpPr>
          <p:spPr bwMode="auto">
            <a:xfrm>
              <a:off x="3136" y="311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531499" name="Text Box 43"/>
            <p:cNvSpPr txBox="1">
              <a:spLocks noChangeArrowheads="1"/>
            </p:cNvSpPr>
            <p:nvPr/>
          </p:nvSpPr>
          <p:spPr bwMode="auto">
            <a:xfrm>
              <a:off x="3756" y="3106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531500" name="Text Box 44"/>
            <p:cNvSpPr txBox="1">
              <a:spLocks noChangeArrowheads="1"/>
            </p:cNvSpPr>
            <p:nvPr/>
          </p:nvSpPr>
          <p:spPr bwMode="auto">
            <a:xfrm>
              <a:off x="3996" y="249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-1</a:t>
              </a:r>
            </a:p>
          </p:txBody>
        </p:sp>
      </p:grpSp>
      <p:sp>
        <p:nvSpPr>
          <p:cNvPr id="531501" name="Freeform 45"/>
          <p:cNvSpPr>
            <a:spLocks/>
          </p:cNvSpPr>
          <p:nvPr/>
        </p:nvSpPr>
        <p:spPr bwMode="auto">
          <a:xfrm>
            <a:off x="1976438" y="2184400"/>
            <a:ext cx="706437" cy="523875"/>
          </a:xfrm>
          <a:custGeom>
            <a:avLst/>
            <a:gdLst>
              <a:gd name="T0" fmla="*/ 445 w 445"/>
              <a:gd name="T1" fmla="*/ 0 h 330"/>
              <a:gd name="T2" fmla="*/ 327 w 445"/>
              <a:gd name="T3" fmla="*/ 275 h 330"/>
              <a:gd name="T4" fmla="*/ 0 w 445"/>
              <a:gd name="T5" fmla="*/ 32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5" h="330">
                <a:moveTo>
                  <a:pt x="445" y="0"/>
                </a:moveTo>
                <a:cubicBezTo>
                  <a:pt x="423" y="110"/>
                  <a:pt x="401" y="220"/>
                  <a:pt x="327" y="275"/>
                </a:cubicBezTo>
                <a:cubicBezTo>
                  <a:pt x="253" y="330"/>
                  <a:pt x="126" y="328"/>
                  <a:pt x="0" y="327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1502" name="Freeform 46"/>
          <p:cNvSpPr>
            <a:spLocks/>
          </p:cNvSpPr>
          <p:nvPr/>
        </p:nvSpPr>
        <p:spPr bwMode="auto">
          <a:xfrm flipH="1">
            <a:off x="622300" y="2849563"/>
            <a:ext cx="896938" cy="685800"/>
          </a:xfrm>
          <a:custGeom>
            <a:avLst/>
            <a:gdLst>
              <a:gd name="T0" fmla="*/ 0 w 312"/>
              <a:gd name="T1" fmla="*/ 0 h 419"/>
              <a:gd name="T2" fmla="*/ 275 w 312"/>
              <a:gd name="T3" fmla="*/ 91 h 419"/>
              <a:gd name="T4" fmla="*/ 222 w 312"/>
              <a:gd name="T5" fmla="*/ 41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419">
                <a:moveTo>
                  <a:pt x="0" y="0"/>
                </a:moveTo>
                <a:cubicBezTo>
                  <a:pt x="119" y="10"/>
                  <a:pt x="238" y="21"/>
                  <a:pt x="275" y="91"/>
                </a:cubicBezTo>
                <a:cubicBezTo>
                  <a:pt x="312" y="161"/>
                  <a:pt x="267" y="290"/>
                  <a:pt x="222" y="41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1503" name="Freeform 47"/>
          <p:cNvSpPr>
            <a:spLocks/>
          </p:cNvSpPr>
          <p:nvPr/>
        </p:nvSpPr>
        <p:spPr bwMode="auto">
          <a:xfrm>
            <a:off x="1062038" y="3784600"/>
            <a:ext cx="374650" cy="893763"/>
          </a:xfrm>
          <a:custGeom>
            <a:avLst/>
            <a:gdLst>
              <a:gd name="T0" fmla="*/ 0 w 236"/>
              <a:gd name="T1" fmla="*/ 0 h 563"/>
              <a:gd name="T2" fmla="*/ 210 w 236"/>
              <a:gd name="T3" fmla="*/ 209 h 563"/>
              <a:gd name="T4" fmla="*/ 157 w 236"/>
              <a:gd name="T5" fmla="*/ 563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" h="563">
                <a:moveTo>
                  <a:pt x="0" y="0"/>
                </a:moveTo>
                <a:cubicBezTo>
                  <a:pt x="92" y="57"/>
                  <a:pt x="184" y="115"/>
                  <a:pt x="210" y="209"/>
                </a:cubicBezTo>
                <a:cubicBezTo>
                  <a:pt x="236" y="303"/>
                  <a:pt x="196" y="433"/>
                  <a:pt x="157" y="56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1504" name="Freeform 48"/>
          <p:cNvSpPr>
            <a:spLocks/>
          </p:cNvSpPr>
          <p:nvPr/>
        </p:nvSpPr>
        <p:spPr bwMode="auto">
          <a:xfrm>
            <a:off x="1395413" y="4864100"/>
            <a:ext cx="539750" cy="706438"/>
          </a:xfrm>
          <a:custGeom>
            <a:avLst/>
            <a:gdLst>
              <a:gd name="T0" fmla="*/ 0 w 340"/>
              <a:gd name="T1" fmla="*/ 0 h 445"/>
              <a:gd name="T2" fmla="*/ 301 w 340"/>
              <a:gd name="T3" fmla="*/ 184 h 445"/>
              <a:gd name="T4" fmla="*/ 235 w 340"/>
              <a:gd name="T5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445">
                <a:moveTo>
                  <a:pt x="0" y="0"/>
                </a:moveTo>
                <a:cubicBezTo>
                  <a:pt x="131" y="55"/>
                  <a:pt x="262" y="110"/>
                  <a:pt x="301" y="184"/>
                </a:cubicBezTo>
                <a:cubicBezTo>
                  <a:pt x="340" y="258"/>
                  <a:pt x="287" y="351"/>
                  <a:pt x="235" y="44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1505" name="Line 49"/>
          <p:cNvSpPr>
            <a:spLocks noChangeShapeType="1"/>
          </p:cNvSpPr>
          <p:nvPr/>
        </p:nvSpPr>
        <p:spPr bwMode="auto">
          <a:xfrm flipH="1">
            <a:off x="1290638" y="5922963"/>
            <a:ext cx="333375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1506" name="Rectangle 50"/>
          <p:cNvSpPr>
            <a:spLocks noChangeArrowheads="1"/>
          </p:cNvSpPr>
          <p:nvPr/>
        </p:nvSpPr>
        <p:spPr bwMode="auto">
          <a:xfrm>
            <a:off x="1108075" y="6297613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531507" name="AutoShape 51"/>
          <p:cNvSpPr>
            <a:spLocks noChangeArrowheads="1"/>
          </p:cNvSpPr>
          <p:nvPr/>
        </p:nvSpPr>
        <p:spPr bwMode="auto">
          <a:xfrm>
            <a:off x="3743325" y="1704975"/>
            <a:ext cx="2462213" cy="733425"/>
          </a:xfrm>
          <a:prstGeom prst="curvedDownArrow">
            <a:avLst>
              <a:gd name="adj1" fmla="val 67143"/>
              <a:gd name="adj2" fmla="val 13428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31508" name="Group 52"/>
          <p:cNvGrpSpPr>
            <a:grpSpLocks/>
          </p:cNvGrpSpPr>
          <p:nvPr/>
        </p:nvGrpSpPr>
        <p:grpSpPr bwMode="auto">
          <a:xfrm>
            <a:off x="4505325" y="1579563"/>
            <a:ext cx="4721225" cy="5111750"/>
            <a:chOff x="2838" y="995"/>
            <a:chExt cx="2974" cy="3220"/>
          </a:xfrm>
        </p:grpSpPr>
        <p:grpSp>
          <p:nvGrpSpPr>
            <p:cNvPr id="531509" name="Group 53"/>
            <p:cNvGrpSpPr>
              <a:grpSpLocks/>
            </p:cNvGrpSpPr>
            <p:nvPr/>
          </p:nvGrpSpPr>
          <p:grpSpPr bwMode="auto">
            <a:xfrm>
              <a:off x="2838" y="995"/>
              <a:ext cx="2974" cy="3220"/>
              <a:chOff x="2838" y="995"/>
              <a:chExt cx="2974" cy="3220"/>
            </a:xfrm>
          </p:grpSpPr>
          <p:grpSp>
            <p:nvGrpSpPr>
              <p:cNvPr id="531510" name="Group 54"/>
              <p:cNvGrpSpPr>
                <a:grpSpLocks/>
              </p:cNvGrpSpPr>
              <p:nvPr/>
            </p:nvGrpSpPr>
            <p:grpSpPr bwMode="auto">
              <a:xfrm>
                <a:off x="2838" y="995"/>
                <a:ext cx="2974" cy="2746"/>
                <a:chOff x="1255" y="1264"/>
                <a:chExt cx="2974" cy="2746"/>
              </a:xfrm>
            </p:grpSpPr>
            <p:sp>
              <p:nvSpPr>
                <p:cNvPr id="5315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829" y="1264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20</a:t>
                  </a:r>
                </a:p>
              </p:txBody>
            </p:sp>
            <p:sp>
              <p:nvSpPr>
                <p:cNvPr id="53151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192" y="1838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10</a:t>
                  </a:r>
                </a:p>
              </p:txBody>
            </p:sp>
            <p:sp>
              <p:nvSpPr>
                <p:cNvPr id="53151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375" y="1864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30</a:t>
                  </a:r>
                </a:p>
              </p:txBody>
            </p:sp>
            <p:sp>
              <p:nvSpPr>
                <p:cNvPr id="5315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754" y="2461"/>
                  <a:ext cx="20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5</a:t>
                  </a:r>
                </a:p>
              </p:txBody>
            </p:sp>
            <p:sp>
              <p:nvSpPr>
                <p:cNvPr id="53151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34" y="2462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15</a:t>
                  </a:r>
                </a:p>
              </p:txBody>
            </p:sp>
            <p:sp>
              <p:nvSpPr>
                <p:cNvPr id="53151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72" y="3124"/>
                  <a:ext cx="20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3</a:t>
                  </a:r>
                </a:p>
              </p:txBody>
            </p:sp>
            <p:sp>
              <p:nvSpPr>
                <p:cNvPr id="53151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913" y="3142"/>
                  <a:ext cx="20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6</a:t>
                  </a:r>
                </a:p>
              </p:txBody>
            </p:sp>
            <p:sp>
              <p:nvSpPr>
                <p:cNvPr id="53151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036" y="2463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25</a:t>
                  </a:r>
                </a:p>
              </p:txBody>
            </p:sp>
            <p:sp>
              <p:nvSpPr>
                <p:cNvPr id="53151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719" y="2486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40</a:t>
                  </a:r>
                </a:p>
              </p:txBody>
            </p:sp>
            <p:sp>
              <p:nvSpPr>
                <p:cNvPr id="5315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531" y="3088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35</a:t>
                  </a:r>
                </a:p>
              </p:txBody>
            </p:sp>
            <p:sp>
              <p:nvSpPr>
                <p:cNvPr id="531521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387" y="1570"/>
                  <a:ext cx="522" cy="2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22" name="Line 66"/>
                <p:cNvSpPr>
                  <a:spLocks noChangeShapeType="1"/>
                </p:cNvSpPr>
                <p:nvPr/>
              </p:nvSpPr>
              <p:spPr bwMode="auto">
                <a:xfrm>
                  <a:off x="2909" y="1570"/>
                  <a:ext cx="500" cy="2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23" name="Line 67"/>
                <p:cNvSpPr>
                  <a:spLocks noChangeShapeType="1"/>
                </p:cNvSpPr>
                <p:nvPr/>
              </p:nvSpPr>
              <p:spPr bwMode="auto">
                <a:xfrm>
                  <a:off x="2298" y="2103"/>
                  <a:ext cx="258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24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879" y="2103"/>
                  <a:ext cx="408" cy="4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25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3177" y="2103"/>
                  <a:ext cx="288" cy="4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26" name="Line 70"/>
                <p:cNvSpPr>
                  <a:spLocks noChangeShapeType="1"/>
                </p:cNvSpPr>
                <p:nvPr/>
              </p:nvSpPr>
              <p:spPr bwMode="auto">
                <a:xfrm>
                  <a:off x="3476" y="2092"/>
                  <a:ext cx="400" cy="4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27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3669" y="2742"/>
                  <a:ext cx="191" cy="4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28" name="Line 72"/>
                <p:cNvSpPr>
                  <a:spLocks noChangeShapeType="1"/>
                </p:cNvSpPr>
                <p:nvPr/>
              </p:nvSpPr>
              <p:spPr bwMode="auto">
                <a:xfrm>
                  <a:off x="1845" y="2744"/>
                  <a:ext cx="144" cy="4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2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634" y="2744"/>
                  <a:ext cx="211" cy="4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3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210" y="3115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12</a:t>
                  </a:r>
                </a:p>
              </p:txBody>
            </p:sp>
            <p:sp>
              <p:nvSpPr>
                <p:cNvPr id="53153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886" y="3094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23</a:t>
                  </a:r>
                </a:p>
              </p:txBody>
            </p:sp>
            <p:sp>
              <p:nvSpPr>
                <p:cNvPr id="531532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372" y="2696"/>
                  <a:ext cx="211" cy="4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3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231" y="3099"/>
                  <a:ext cx="2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27</a:t>
                  </a:r>
                </a:p>
              </p:txBody>
            </p:sp>
            <p:sp>
              <p:nvSpPr>
                <p:cNvPr id="531534" name="Line 78"/>
                <p:cNvSpPr>
                  <a:spLocks noChangeShapeType="1"/>
                </p:cNvSpPr>
                <p:nvPr/>
              </p:nvSpPr>
              <p:spPr bwMode="auto">
                <a:xfrm>
                  <a:off x="3163" y="2701"/>
                  <a:ext cx="144" cy="4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35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3004" y="2701"/>
                  <a:ext cx="159" cy="4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1536" name="Line 80"/>
                <p:cNvSpPr>
                  <a:spLocks noChangeShapeType="1"/>
                </p:cNvSpPr>
                <p:nvPr/>
              </p:nvSpPr>
              <p:spPr bwMode="auto">
                <a:xfrm>
                  <a:off x="2082" y="3404"/>
                  <a:ext cx="196" cy="3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it-IT"/>
                </a:p>
              </p:txBody>
            </p:sp>
            <p:sp>
              <p:nvSpPr>
                <p:cNvPr id="53153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192" y="3722"/>
                  <a:ext cx="20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it-IT" b="0">
                      <a:latin typeface="Arial Narrow" panose="020B0606020202030204" pitchFamily="34" charset="0"/>
                    </a:rPr>
                    <a:t>8</a:t>
                  </a:r>
                </a:p>
              </p:txBody>
            </p:sp>
            <p:sp>
              <p:nvSpPr>
                <p:cNvPr id="53153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612" y="1268"/>
                  <a:ext cx="2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-2</a:t>
                  </a:r>
                </a:p>
              </p:txBody>
            </p:sp>
            <p:sp>
              <p:nvSpPr>
                <p:cNvPr id="53153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255" y="3145"/>
                  <a:ext cx="1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53154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443" y="2468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+2</a:t>
                  </a:r>
                </a:p>
              </p:txBody>
            </p:sp>
            <p:sp>
              <p:nvSpPr>
                <p:cNvPr id="53154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696" y="3153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+2</a:t>
                  </a:r>
                </a:p>
              </p:txBody>
            </p:sp>
            <p:sp>
              <p:nvSpPr>
                <p:cNvPr id="53154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028" y="3759"/>
                  <a:ext cx="2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-1</a:t>
                  </a:r>
                </a:p>
              </p:txBody>
            </p:sp>
            <p:sp>
              <p:nvSpPr>
                <p:cNvPr id="53154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477" y="3135"/>
                  <a:ext cx="1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531544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945" y="1831"/>
                  <a:ext cx="2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-2</a:t>
                  </a:r>
                </a:p>
              </p:txBody>
            </p:sp>
            <p:sp>
              <p:nvSpPr>
                <p:cNvPr id="53154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246" y="2484"/>
                  <a:ext cx="2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-1</a:t>
                  </a:r>
                </a:p>
              </p:txBody>
            </p:sp>
            <p:sp>
              <p:nvSpPr>
                <p:cNvPr id="531546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638" y="1862"/>
                  <a:ext cx="1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531547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752" y="3110"/>
                  <a:ext cx="1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53154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874" y="2498"/>
                  <a:ext cx="1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53154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36" y="3115"/>
                  <a:ext cx="1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531550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756" y="3106"/>
                  <a:ext cx="1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53155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996" y="2495"/>
                  <a:ext cx="2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altLang="it-IT" sz="2000">
                      <a:latin typeface="Arial Narrow" panose="020B0606020202030204" pitchFamily="34" charset="0"/>
                    </a:rPr>
                    <a:t>-1</a:t>
                  </a:r>
                </a:p>
              </p:txBody>
            </p:sp>
          </p:grpSp>
          <p:sp>
            <p:nvSpPr>
              <p:cNvPr id="531552" name="Line 96"/>
              <p:cNvSpPr>
                <a:spLocks noChangeShapeType="1"/>
              </p:cNvSpPr>
              <p:nvPr/>
            </p:nvSpPr>
            <p:spPr bwMode="auto">
              <a:xfrm flipH="1">
                <a:off x="3692" y="3705"/>
                <a:ext cx="157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31553" name="Rectangle 97"/>
              <p:cNvSpPr>
                <a:spLocks noChangeArrowheads="1"/>
              </p:cNvSpPr>
              <p:nvPr/>
            </p:nvSpPr>
            <p:spPr bwMode="auto">
              <a:xfrm>
                <a:off x="3577" y="3927"/>
                <a:ext cx="2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7</a:t>
                </a:r>
              </a:p>
            </p:txBody>
          </p:sp>
        </p:grpSp>
        <p:sp>
          <p:nvSpPr>
            <p:cNvPr id="531554" name="Rectangle 98"/>
            <p:cNvSpPr>
              <a:spLocks noChangeArrowheads="1"/>
            </p:cNvSpPr>
            <p:nvPr/>
          </p:nvSpPr>
          <p:spPr bwMode="auto">
            <a:xfrm>
              <a:off x="3414" y="3946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>
                  <a:latin typeface="Arial Narrow" panose="020B0606020202030204" pitchFamily="34" charset="0"/>
                </a:rPr>
                <a:t>0</a:t>
              </a:r>
            </a:p>
          </p:txBody>
        </p:sp>
      </p:grpSp>
      <p:sp>
        <p:nvSpPr>
          <p:cNvPr id="531555" name="Text Box 99"/>
          <p:cNvSpPr txBox="1">
            <a:spLocks noChangeArrowheads="1"/>
          </p:cNvSpPr>
          <p:nvPr/>
        </p:nvSpPr>
        <p:spPr bwMode="auto">
          <a:xfrm>
            <a:off x="2921000" y="5902325"/>
            <a:ext cx="1849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800" i="1">
                <a:latin typeface="Arial Narrow" panose="020B0606020202030204" pitchFamily="34" charset="0"/>
              </a:rPr>
              <a:t>nodo critico</a:t>
            </a:r>
          </a:p>
        </p:txBody>
      </p:sp>
      <p:sp>
        <p:nvSpPr>
          <p:cNvPr id="531556" name="Line 100"/>
          <p:cNvSpPr>
            <a:spLocks noChangeShapeType="1"/>
          </p:cNvSpPr>
          <p:nvPr/>
        </p:nvSpPr>
        <p:spPr bwMode="auto">
          <a:xfrm flipV="1">
            <a:off x="4073525" y="5111750"/>
            <a:ext cx="1184275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1557" name="Oval 101"/>
          <p:cNvSpPr>
            <a:spLocks noChangeArrowheads="1"/>
          </p:cNvSpPr>
          <p:nvPr/>
        </p:nvSpPr>
        <p:spPr bwMode="auto">
          <a:xfrm>
            <a:off x="5175250" y="4405313"/>
            <a:ext cx="7889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5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01" grpId="0" animBg="1"/>
      <p:bldP spid="531502" grpId="0" animBg="1"/>
      <p:bldP spid="531503" grpId="0" animBg="1"/>
      <p:bldP spid="531504" grpId="0" animBg="1"/>
      <p:bldP spid="531505" grpId="0" animBg="1"/>
      <p:bldP spid="531506" grpId="0" autoUpdateAnimBg="0"/>
      <p:bldP spid="531507" grpId="0" animBg="1"/>
      <p:bldP spid="531555" grpId="0" autoUpdateAnimBg="0"/>
      <p:bldP spid="531556" grpId="0" animBg="1"/>
      <p:bldP spid="5315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Ribilanciamento di alberi AVL: Rotazione semplice</a:t>
            </a:r>
          </a:p>
        </p:txBody>
      </p:sp>
      <p:grpSp>
        <p:nvGrpSpPr>
          <p:cNvPr id="532483" name="Group 3"/>
          <p:cNvGrpSpPr>
            <a:grpSpLocks/>
          </p:cNvGrpSpPr>
          <p:nvPr/>
        </p:nvGrpSpPr>
        <p:grpSpPr bwMode="auto">
          <a:xfrm>
            <a:off x="685800" y="1684338"/>
            <a:ext cx="2901950" cy="4946650"/>
            <a:chOff x="432" y="1061"/>
            <a:chExt cx="1828" cy="3116"/>
          </a:xfrm>
        </p:grpSpPr>
        <p:sp>
          <p:nvSpPr>
            <p:cNvPr id="532484" name="Oval 4"/>
            <p:cNvSpPr>
              <a:spLocks noChangeArrowheads="1"/>
            </p:cNvSpPr>
            <p:nvPr/>
          </p:nvSpPr>
          <p:spPr bwMode="auto">
            <a:xfrm>
              <a:off x="1349" y="1061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485" name="Line 5"/>
            <p:cNvSpPr>
              <a:spLocks noChangeShapeType="1"/>
            </p:cNvSpPr>
            <p:nvPr/>
          </p:nvSpPr>
          <p:spPr bwMode="auto">
            <a:xfrm flipH="1">
              <a:off x="1218" y="1415"/>
              <a:ext cx="222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2486" name="AutoShape 6"/>
            <p:cNvSpPr>
              <a:spLocks noChangeArrowheads="1"/>
            </p:cNvSpPr>
            <p:nvPr/>
          </p:nvSpPr>
          <p:spPr bwMode="auto">
            <a:xfrm flipH="1">
              <a:off x="432" y="2162"/>
              <a:ext cx="602" cy="116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487" name="Oval 7"/>
            <p:cNvSpPr>
              <a:spLocks noChangeArrowheads="1"/>
            </p:cNvSpPr>
            <p:nvPr/>
          </p:nvSpPr>
          <p:spPr bwMode="auto">
            <a:xfrm>
              <a:off x="961" y="1799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488" name="AutoShape 8"/>
            <p:cNvSpPr>
              <a:spLocks noChangeArrowheads="1"/>
            </p:cNvSpPr>
            <p:nvPr/>
          </p:nvSpPr>
          <p:spPr bwMode="auto">
            <a:xfrm>
              <a:off x="1261" y="2167"/>
              <a:ext cx="602" cy="116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489" name="AutoShape 9"/>
            <p:cNvSpPr>
              <a:spLocks noChangeArrowheads="1"/>
            </p:cNvSpPr>
            <p:nvPr/>
          </p:nvSpPr>
          <p:spPr bwMode="auto">
            <a:xfrm>
              <a:off x="1658" y="1425"/>
              <a:ext cx="602" cy="116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490" name="Line 10"/>
            <p:cNvSpPr>
              <a:spLocks noChangeShapeType="1"/>
            </p:cNvSpPr>
            <p:nvPr/>
          </p:nvSpPr>
          <p:spPr bwMode="auto">
            <a:xfrm flipH="1">
              <a:off x="763" y="3357"/>
              <a:ext cx="0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2491" name="Oval 11"/>
            <p:cNvSpPr>
              <a:spLocks noChangeArrowheads="1"/>
            </p:cNvSpPr>
            <p:nvPr/>
          </p:nvSpPr>
          <p:spPr bwMode="auto">
            <a:xfrm>
              <a:off x="572" y="3797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492" name="Text Box 12"/>
            <p:cNvSpPr txBox="1">
              <a:spLocks noChangeArrowheads="1"/>
            </p:cNvSpPr>
            <p:nvPr/>
          </p:nvSpPr>
          <p:spPr bwMode="auto">
            <a:xfrm>
              <a:off x="1434" y="1105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x</a:t>
              </a:r>
            </a:p>
          </p:txBody>
        </p:sp>
        <p:sp>
          <p:nvSpPr>
            <p:cNvPr id="532493" name="Text Box 13"/>
            <p:cNvSpPr txBox="1">
              <a:spLocks noChangeArrowheads="1"/>
            </p:cNvSpPr>
            <p:nvPr/>
          </p:nvSpPr>
          <p:spPr bwMode="auto">
            <a:xfrm>
              <a:off x="1072" y="181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y</a:t>
              </a:r>
            </a:p>
          </p:txBody>
        </p:sp>
        <p:sp>
          <p:nvSpPr>
            <p:cNvPr id="532494" name="Text Box 14"/>
            <p:cNvSpPr txBox="1">
              <a:spLocks noChangeArrowheads="1"/>
            </p:cNvSpPr>
            <p:nvPr/>
          </p:nvSpPr>
          <p:spPr bwMode="auto">
            <a:xfrm>
              <a:off x="566" y="3823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new</a:t>
              </a:r>
            </a:p>
          </p:txBody>
        </p:sp>
        <p:sp>
          <p:nvSpPr>
            <p:cNvPr id="532495" name="Text Box 15"/>
            <p:cNvSpPr txBox="1">
              <a:spLocks noChangeArrowheads="1"/>
            </p:cNvSpPr>
            <p:nvPr/>
          </p:nvSpPr>
          <p:spPr bwMode="auto">
            <a:xfrm>
              <a:off x="609" y="2871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532496" name="Text Box 16"/>
            <p:cNvSpPr txBox="1">
              <a:spLocks noChangeArrowheads="1"/>
            </p:cNvSpPr>
            <p:nvPr/>
          </p:nvSpPr>
          <p:spPr bwMode="auto">
            <a:xfrm>
              <a:off x="1333" y="2915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532497" name="Text Box 17"/>
            <p:cNvSpPr txBox="1">
              <a:spLocks noChangeArrowheads="1"/>
            </p:cNvSpPr>
            <p:nvPr/>
          </p:nvSpPr>
          <p:spPr bwMode="auto">
            <a:xfrm>
              <a:off x="1744" y="2095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g</a:t>
              </a:r>
            </a:p>
          </p:txBody>
        </p:sp>
      </p:grpSp>
      <p:grpSp>
        <p:nvGrpSpPr>
          <p:cNvPr id="532498" name="Group 18"/>
          <p:cNvGrpSpPr>
            <a:grpSpLocks/>
          </p:cNvGrpSpPr>
          <p:nvPr/>
        </p:nvGrpSpPr>
        <p:grpSpPr bwMode="auto">
          <a:xfrm>
            <a:off x="5767388" y="1649413"/>
            <a:ext cx="2808287" cy="3652837"/>
            <a:chOff x="3633" y="1039"/>
            <a:chExt cx="1769" cy="2301"/>
          </a:xfrm>
        </p:grpSpPr>
        <p:sp>
          <p:nvSpPr>
            <p:cNvPr id="532499" name="Oval 19"/>
            <p:cNvSpPr>
              <a:spLocks noChangeArrowheads="1"/>
            </p:cNvSpPr>
            <p:nvPr/>
          </p:nvSpPr>
          <p:spPr bwMode="auto">
            <a:xfrm>
              <a:off x="4141" y="1039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500" name="Line 20"/>
            <p:cNvSpPr>
              <a:spLocks noChangeShapeType="1"/>
            </p:cNvSpPr>
            <p:nvPr/>
          </p:nvSpPr>
          <p:spPr bwMode="auto">
            <a:xfrm>
              <a:off x="4455" y="1393"/>
              <a:ext cx="222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2501" name="AutoShape 21"/>
            <p:cNvSpPr>
              <a:spLocks noChangeArrowheads="1"/>
            </p:cNvSpPr>
            <p:nvPr/>
          </p:nvSpPr>
          <p:spPr bwMode="auto">
            <a:xfrm flipH="1">
              <a:off x="3643" y="1394"/>
              <a:ext cx="602" cy="116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502" name="Oval 22"/>
            <p:cNvSpPr>
              <a:spLocks noChangeArrowheads="1"/>
            </p:cNvSpPr>
            <p:nvPr/>
          </p:nvSpPr>
          <p:spPr bwMode="auto">
            <a:xfrm>
              <a:off x="4485" y="1789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503" name="AutoShape 23"/>
            <p:cNvSpPr>
              <a:spLocks noChangeArrowheads="1"/>
            </p:cNvSpPr>
            <p:nvPr/>
          </p:nvSpPr>
          <p:spPr bwMode="auto">
            <a:xfrm>
              <a:off x="4800" y="2158"/>
              <a:ext cx="602" cy="116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504" name="AutoShape 24"/>
            <p:cNvSpPr>
              <a:spLocks noChangeArrowheads="1"/>
            </p:cNvSpPr>
            <p:nvPr/>
          </p:nvSpPr>
          <p:spPr bwMode="auto">
            <a:xfrm flipH="1">
              <a:off x="4032" y="2175"/>
              <a:ext cx="602" cy="116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505" name="Line 25"/>
            <p:cNvSpPr>
              <a:spLocks noChangeShapeType="1"/>
            </p:cNvSpPr>
            <p:nvPr/>
          </p:nvSpPr>
          <p:spPr bwMode="auto">
            <a:xfrm flipH="1">
              <a:off x="3843" y="2563"/>
              <a:ext cx="0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2506" name="Oval 26"/>
            <p:cNvSpPr>
              <a:spLocks noChangeArrowheads="1"/>
            </p:cNvSpPr>
            <p:nvPr/>
          </p:nvSpPr>
          <p:spPr bwMode="auto">
            <a:xfrm>
              <a:off x="3639" y="2951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507" name="Text Box 27"/>
            <p:cNvSpPr txBox="1">
              <a:spLocks noChangeArrowheads="1"/>
            </p:cNvSpPr>
            <p:nvPr/>
          </p:nvSpPr>
          <p:spPr bwMode="auto">
            <a:xfrm>
              <a:off x="4244" y="1074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y</a:t>
              </a:r>
            </a:p>
          </p:txBody>
        </p:sp>
        <p:sp>
          <p:nvSpPr>
            <p:cNvPr id="532508" name="Text Box 28"/>
            <p:cNvSpPr txBox="1">
              <a:spLocks noChangeArrowheads="1"/>
            </p:cNvSpPr>
            <p:nvPr/>
          </p:nvSpPr>
          <p:spPr bwMode="auto">
            <a:xfrm>
              <a:off x="3913" y="2077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532509" name="Text Box 29"/>
            <p:cNvSpPr txBox="1">
              <a:spLocks noChangeArrowheads="1"/>
            </p:cNvSpPr>
            <p:nvPr/>
          </p:nvSpPr>
          <p:spPr bwMode="auto">
            <a:xfrm>
              <a:off x="4607" y="1803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x</a:t>
              </a:r>
            </a:p>
          </p:txBody>
        </p:sp>
        <p:sp>
          <p:nvSpPr>
            <p:cNvPr id="532510" name="Text Box 30"/>
            <p:cNvSpPr txBox="1">
              <a:spLocks noChangeArrowheads="1"/>
            </p:cNvSpPr>
            <p:nvPr/>
          </p:nvSpPr>
          <p:spPr bwMode="auto">
            <a:xfrm>
              <a:off x="4904" y="280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532511" name="Text Box 31"/>
            <p:cNvSpPr txBox="1">
              <a:spLocks noChangeArrowheads="1"/>
            </p:cNvSpPr>
            <p:nvPr/>
          </p:nvSpPr>
          <p:spPr bwMode="auto">
            <a:xfrm>
              <a:off x="4309" y="28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532512" name="Text Box 32"/>
            <p:cNvSpPr txBox="1">
              <a:spLocks noChangeArrowheads="1"/>
            </p:cNvSpPr>
            <p:nvPr/>
          </p:nvSpPr>
          <p:spPr bwMode="auto">
            <a:xfrm>
              <a:off x="3633" y="298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new</a:t>
              </a:r>
            </a:p>
          </p:txBody>
        </p:sp>
      </p:grpSp>
      <p:grpSp>
        <p:nvGrpSpPr>
          <p:cNvPr id="532513" name="Group 33"/>
          <p:cNvGrpSpPr>
            <a:grpSpLocks/>
          </p:cNvGrpSpPr>
          <p:nvPr/>
        </p:nvGrpSpPr>
        <p:grpSpPr bwMode="auto">
          <a:xfrm>
            <a:off x="1657350" y="3506788"/>
            <a:ext cx="4646613" cy="3032125"/>
            <a:chOff x="1044" y="2209"/>
            <a:chExt cx="2927" cy="1910"/>
          </a:xfrm>
        </p:grpSpPr>
        <p:sp>
          <p:nvSpPr>
            <p:cNvPr id="532514" name="Line 34"/>
            <p:cNvSpPr>
              <a:spLocks noChangeShapeType="1"/>
            </p:cNvSpPr>
            <p:nvPr/>
          </p:nvSpPr>
          <p:spPr bwMode="auto">
            <a:xfrm flipV="1">
              <a:off x="2317" y="2566"/>
              <a:ext cx="1295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2515" name="Line 35"/>
            <p:cNvSpPr>
              <a:spLocks noChangeShapeType="1"/>
            </p:cNvSpPr>
            <p:nvPr/>
          </p:nvSpPr>
          <p:spPr bwMode="auto">
            <a:xfrm flipV="1">
              <a:off x="1903" y="3329"/>
              <a:ext cx="2068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2516" name="Line 36"/>
            <p:cNvSpPr>
              <a:spLocks noChangeShapeType="1"/>
            </p:cNvSpPr>
            <p:nvPr/>
          </p:nvSpPr>
          <p:spPr bwMode="auto">
            <a:xfrm>
              <a:off x="1044" y="4119"/>
              <a:ext cx="2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2517" name="Text Box 37"/>
            <p:cNvSpPr txBox="1">
              <a:spLocks noChangeArrowheads="1"/>
            </p:cNvSpPr>
            <p:nvPr/>
          </p:nvSpPr>
          <p:spPr bwMode="auto">
            <a:xfrm>
              <a:off x="2708" y="2209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h</a:t>
              </a:r>
            </a:p>
          </p:txBody>
        </p:sp>
        <p:sp>
          <p:nvSpPr>
            <p:cNvPr id="532518" name="Text Box 38"/>
            <p:cNvSpPr txBox="1">
              <a:spLocks noChangeArrowheads="1"/>
            </p:cNvSpPr>
            <p:nvPr/>
          </p:nvSpPr>
          <p:spPr bwMode="auto">
            <a:xfrm>
              <a:off x="2647" y="2947"/>
              <a:ext cx="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h + 1</a:t>
              </a:r>
            </a:p>
          </p:txBody>
        </p:sp>
        <p:sp>
          <p:nvSpPr>
            <p:cNvPr id="532519" name="Text Box 39"/>
            <p:cNvSpPr txBox="1">
              <a:spLocks noChangeArrowheads="1"/>
            </p:cNvSpPr>
            <p:nvPr/>
          </p:nvSpPr>
          <p:spPr bwMode="auto">
            <a:xfrm>
              <a:off x="2180" y="3763"/>
              <a:ext cx="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h + 2</a:t>
              </a:r>
            </a:p>
          </p:txBody>
        </p:sp>
      </p:grpSp>
      <p:sp>
        <p:nvSpPr>
          <p:cNvPr id="532520" name="AutoShape 40"/>
          <p:cNvSpPr>
            <a:spLocks noChangeArrowheads="1"/>
          </p:cNvSpPr>
          <p:nvPr/>
        </p:nvSpPr>
        <p:spPr bwMode="auto">
          <a:xfrm>
            <a:off x="3470275" y="1973263"/>
            <a:ext cx="2181225" cy="485775"/>
          </a:xfrm>
          <a:prstGeom prst="rightArrow">
            <a:avLst>
              <a:gd name="adj1" fmla="val 50000"/>
              <a:gd name="adj2" fmla="val 112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37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Ribilanciamento di alberi AVL: Rotazione doppia</a:t>
            </a:r>
          </a:p>
        </p:txBody>
      </p:sp>
      <p:grpSp>
        <p:nvGrpSpPr>
          <p:cNvPr id="533507" name="Group 3"/>
          <p:cNvGrpSpPr>
            <a:grpSpLocks/>
          </p:cNvGrpSpPr>
          <p:nvPr/>
        </p:nvGrpSpPr>
        <p:grpSpPr bwMode="auto">
          <a:xfrm>
            <a:off x="1450975" y="3817938"/>
            <a:ext cx="5707063" cy="2720975"/>
            <a:chOff x="1044" y="2405"/>
            <a:chExt cx="3595" cy="1714"/>
          </a:xfrm>
        </p:grpSpPr>
        <p:sp>
          <p:nvSpPr>
            <p:cNvPr id="533508" name="Line 4"/>
            <p:cNvSpPr>
              <a:spLocks noChangeShapeType="1"/>
            </p:cNvSpPr>
            <p:nvPr/>
          </p:nvSpPr>
          <p:spPr bwMode="auto">
            <a:xfrm>
              <a:off x="2332" y="2736"/>
              <a:ext cx="1453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509" name="Line 5"/>
            <p:cNvSpPr>
              <a:spLocks noChangeShapeType="1"/>
            </p:cNvSpPr>
            <p:nvPr/>
          </p:nvSpPr>
          <p:spPr bwMode="auto">
            <a:xfrm flipV="1">
              <a:off x="1812" y="3329"/>
              <a:ext cx="2827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510" name="Line 6"/>
            <p:cNvSpPr>
              <a:spLocks noChangeShapeType="1"/>
            </p:cNvSpPr>
            <p:nvPr/>
          </p:nvSpPr>
          <p:spPr bwMode="auto">
            <a:xfrm>
              <a:off x="1044" y="4119"/>
              <a:ext cx="2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511" name="Text Box 7"/>
            <p:cNvSpPr txBox="1">
              <a:spLocks noChangeArrowheads="1"/>
            </p:cNvSpPr>
            <p:nvPr/>
          </p:nvSpPr>
          <p:spPr bwMode="auto">
            <a:xfrm>
              <a:off x="2669" y="2405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h</a:t>
              </a:r>
            </a:p>
          </p:txBody>
        </p:sp>
        <p:sp>
          <p:nvSpPr>
            <p:cNvPr id="533512" name="Text Box 8"/>
            <p:cNvSpPr txBox="1">
              <a:spLocks noChangeArrowheads="1"/>
            </p:cNvSpPr>
            <p:nvPr/>
          </p:nvSpPr>
          <p:spPr bwMode="auto">
            <a:xfrm>
              <a:off x="2647" y="2947"/>
              <a:ext cx="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h + 1</a:t>
              </a:r>
            </a:p>
          </p:txBody>
        </p:sp>
        <p:sp>
          <p:nvSpPr>
            <p:cNvPr id="533513" name="Text Box 9"/>
            <p:cNvSpPr txBox="1">
              <a:spLocks noChangeArrowheads="1"/>
            </p:cNvSpPr>
            <p:nvPr/>
          </p:nvSpPr>
          <p:spPr bwMode="auto">
            <a:xfrm>
              <a:off x="2180" y="3763"/>
              <a:ext cx="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h + 2</a:t>
              </a:r>
            </a:p>
          </p:txBody>
        </p:sp>
      </p:grpSp>
      <p:grpSp>
        <p:nvGrpSpPr>
          <p:cNvPr id="533514" name="Group 10"/>
          <p:cNvGrpSpPr>
            <a:grpSpLocks/>
          </p:cNvGrpSpPr>
          <p:nvPr/>
        </p:nvGrpSpPr>
        <p:grpSpPr bwMode="auto">
          <a:xfrm>
            <a:off x="541338" y="1684338"/>
            <a:ext cx="2881312" cy="4862512"/>
            <a:chOff x="432" y="1061"/>
            <a:chExt cx="1815" cy="3063"/>
          </a:xfrm>
        </p:grpSpPr>
        <p:sp>
          <p:nvSpPr>
            <p:cNvPr id="533515" name="Oval 11"/>
            <p:cNvSpPr>
              <a:spLocks noChangeArrowheads="1"/>
            </p:cNvSpPr>
            <p:nvPr/>
          </p:nvSpPr>
          <p:spPr bwMode="auto">
            <a:xfrm>
              <a:off x="1349" y="1061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16" name="Line 12"/>
            <p:cNvSpPr>
              <a:spLocks noChangeShapeType="1"/>
            </p:cNvSpPr>
            <p:nvPr/>
          </p:nvSpPr>
          <p:spPr bwMode="auto">
            <a:xfrm flipH="1">
              <a:off x="1218" y="1415"/>
              <a:ext cx="222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517" name="AutoShape 13"/>
            <p:cNvSpPr>
              <a:spLocks noChangeArrowheads="1"/>
            </p:cNvSpPr>
            <p:nvPr/>
          </p:nvSpPr>
          <p:spPr bwMode="auto">
            <a:xfrm flipH="1">
              <a:off x="432" y="2162"/>
              <a:ext cx="602" cy="116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18" name="Oval 14"/>
            <p:cNvSpPr>
              <a:spLocks noChangeArrowheads="1"/>
            </p:cNvSpPr>
            <p:nvPr/>
          </p:nvSpPr>
          <p:spPr bwMode="auto">
            <a:xfrm>
              <a:off x="961" y="1799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19" name="AutoShape 15"/>
            <p:cNvSpPr>
              <a:spLocks noChangeArrowheads="1"/>
            </p:cNvSpPr>
            <p:nvPr/>
          </p:nvSpPr>
          <p:spPr bwMode="auto">
            <a:xfrm>
              <a:off x="1511" y="2749"/>
              <a:ext cx="314" cy="576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20" name="AutoShape 16"/>
            <p:cNvSpPr>
              <a:spLocks noChangeArrowheads="1"/>
            </p:cNvSpPr>
            <p:nvPr/>
          </p:nvSpPr>
          <p:spPr bwMode="auto">
            <a:xfrm>
              <a:off x="1658" y="1425"/>
              <a:ext cx="589" cy="129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21" name="Line 17"/>
            <p:cNvSpPr>
              <a:spLocks noChangeShapeType="1"/>
            </p:cNvSpPr>
            <p:nvPr/>
          </p:nvSpPr>
          <p:spPr bwMode="auto">
            <a:xfrm flipH="1">
              <a:off x="1221" y="3357"/>
              <a:ext cx="0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522" name="Oval 18"/>
            <p:cNvSpPr>
              <a:spLocks noChangeArrowheads="1"/>
            </p:cNvSpPr>
            <p:nvPr/>
          </p:nvSpPr>
          <p:spPr bwMode="auto">
            <a:xfrm>
              <a:off x="1030" y="3744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23" name="Text Box 19"/>
            <p:cNvSpPr txBox="1">
              <a:spLocks noChangeArrowheads="1"/>
            </p:cNvSpPr>
            <p:nvPr/>
          </p:nvSpPr>
          <p:spPr bwMode="auto">
            <a:xfrm>
              <a:off x="1434" y="1105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x</a:t>
              </a:r>
            </a:p>
          </p:txBody>
        </p:sp>
        <p:sp>
          <p:nvSpPr>
            <p:cNvPr id="533524" name="Text Box 20"/>
            <p:cNvSpPr txBox="1">
              <a:spLocks noChangeArrowheads="1"/>
            </p:cNvSpPr>
            <p:nvPr/>
          </p:nvSpPr>
          <p:spPr bwMode="auto">
            <a:xfrm>
              <a:off x="1072" y="181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y</a:t>
              </a:r>
            </a:p>
          </p:txBody>
        </p:sp>
        <p:sp>
          <p:nvSpPr>
            <p:cNvPr id="533525" name="Text Box 21"/>
            <p:cNvSpPr txBox="1">
              <a:spLocks noChangeArrowheads="1"/>
            </p:cNvSpPr>
            <p:nvPr/>
          </p:nvSpPr>
          <p:spPr bwMode="auto">
            <a:xfrm>
              <a:off x="1024" y="3770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new</a:t>
              </a:r>
            </a:p>
          </p:txBody>
        </p:sp>
        <p:sp>
          <p:nvSpPr>
            <p:cNvPr id="533526" name="Text Box 22"/>
            <p:cNvSpPr txBox="1">
              <a:spLocks noChangeArrowheads="1"/>
            </p:cNvSpPr>
            <p:nvPr/>
          </p:nvSpPr>
          <p:spPr bwMode="auto">
            <a:xfrm>
              <a:off x="609" y="2871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533527" name="Text Box 23"/>
            <p:cNvSpPr txBox="1">
              <a:spLocks noChangeArrowheads="1"/>
            </p:cNvSpPr>
            <p:nvPr/>
          </p:nvSpPr>
          <p:spPr bwMode="auto">
            <a:xfrm>
              <a:off x="1543" y="302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533528" name="Text Box 24"/>
            <p:cNvSpPr txBox="1">
              <a:spLocks noChangeArrowheads="1"/>
            </p:cNvSpPr>
            <p:nvPr/>
          </p:nvSpPr>
          <p:spPr bwMode="auto">
            <a:xfrm>
              <a:off x="1744" y="2095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d</a:t>
              </a:r>
            </a:p>
          </p:txBody>
        </p:sp>
        <p:sp>
          <p:nvSpPr>
            <p:cNvPr id="533529" name="Oval 25"/>
            <p:cNvSpPr>
              <a:spLocks noChangeArrowheads="1"/>
            </p:cNvSpPr>
            <p:nvPr/>
          </p:nvSpPr>
          <p:spPr bwMode="auto">
            <a:xfrm>
              <a:off x="1214" y="2379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30" name="Line 26"/>
            <p:cNvSpPr>
              <a:spLocks noChangeShapeType="1"/>
            </p:cNvSpPr>
            <p:nvPr/>
          </p:nvSpPr>
          <p:spPr bwMode="auto">
            <a:xfrm>
              <a:off x="1231" y="2147"/>
              <a:ext cx="144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531" name="AutoShape 27"/>
            <p:cNvSpPr>
              <a:spLocks noChangeArrowheads="1"/>
            </p:cNvSpPr>
            <p:nvPr/>
          </p:nvSpPr>
          <p:spPr bwMode="auto">
            <a:xfrm flipH="1">
              <a:off x="1084" y="2753"/>
              <a:ext cx="274" cy="576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32" name="Text Box 28"/>
            <p:cNvSpPr txBox="1">
              <a:spLocks noChangeArrowheads="1"/>
            </p:cNvSpPr>
            <p:nvPr/>
          </p:nvSpPr>
          <p:spPr bwMode="auto">
            <a:xfrm>
              <a:off x="1167" y="3017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533533" name="Text Box 29"/>
            <p:cNvSpPr txBox="1">
              <a:spLocks noChangeArrowheads="1"/>
            </p:cNvSpPr>
            <p:nvPr/>
          </p:nvSpPr>
          <p:spPr bwMode="auto">
            <a:xfrm>
              <a:off x="1312" y="2409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z</a:t>
              </a:r>
            </a:p>
          </p:txBody>
        </p:sp>
      </p:grpSp>
      <p:grpSp>
        <p:nvGrpSpPr>
          <p:cNvPr id="533534" name="Group 30"/>
          <p:cNvGrpSpPr>
            <a:grpSpLocks/>
          </p:cNvGrpSpPr>
          <p:nvPr/>
        </p:nvGrpSpPr>
        <p:grpSpPr bwMode="auto">
          <a:xfrm>
            <a:off x="5372100" y="1649413"/>
            <a:ext cx="3359150" cy="3611562"/>
            <a:chOff x="3514" y="1039"/>
            <a:chExt cx="2116" cy="2275"/>
          </a:xfrm>
        </p:grpSpPr>
        <p:sp>
          <p:nvSpPr>
            <p:cNvPr id="533535" name="Oval 31"/>
            <p:cNvSpPr>
              <a:spLocks noChangeArrowheads="1"/>
            </p:cNvSpPr>
            <p:nvPr/>
          </p:nvSpPr>
          <p:spPr bwMode="auto">
            <a:xfrm>
              <a:off x="4431" y="1039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36" name="Line 32"/>
            <p:cNvSpPr>
              <a:spLocks noChangeShapeType="1"/>
            </p:cNvSpPr>
            <p:nvPr/>
          </p:nvSpPr>
          <p:spPr bwMode="auto">
            <a:xfrm flipH="1">
              <a:off x="4300" y="1393"/>
              <a:ext cx="222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537" name="AutoShape 33"/>
            <p:cNvSpPr>
              <a:spLocks noChangeArrowheads="1"/>
            </p:cNvSpPr>
            <p:nvPr/>
          </p:nvSpPr>
          <p:spPr bwMode="auto">
            <a:xfrm flipH="1">
              <a:off x="3514" y="2140"/>
              <a:ext cx="602" cy="116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38" name="Oval 34"/>
            <p:cNvSpPr>
              <a:spLocks noChangeArrowheads="1"/>
            </p:cNvSpPr>
            <p:nvPr/>
          </p:nvSpPr>
          <p:spPr bwMode="auto">
            <a:xfrm>
              <a:off x="4043" y="1777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39" name="AutoShape 35"/>
            <p:cNvSpPr>
              <a:spLocks noChangeArrowheads="1"/>
            </p:cNvSpPr>
            <p:nvPr/>
          </p:nvSpPr>
          <p:spPr bwMode="auto">
            <a:xfrm>
              <a:off x="4279" y="2151"/>
              <a:ext cx="314" cy="576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40" name="AutoShape 36"/>
            <p:cNvSpPr>
              <a:spLocks noChangeArrowheads="1"/>
            </p:cNvSpPr>
            <p:nvPr/>
          </p:nvSpPr>
          <p:spPr bwMode="auto">
            <a:xfrm>
              <a:off x="5028" y="2149"/>
              <a:ext cx="602" cy="116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41" name="Line 37"/>
            <p:cNvSpPr>
              <a:spLocks noChangeShapeType="1"/>
            </p:cNvSpPr>
            <p:nvPr/>
          </p:nvSpPr>
          <p:spPr bwMode="auto">
            <a:xfrm flipH="1">
              <a:off x="4421" y="2719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542" name="Oval 38"/>
            <p:cNvSpPr>
              <a:spLocks noChangeArrowheads="1"/>
            </p:cNvSpPr>
            <p:nvPr/>
          </p:nvSpPr>
          <p:spPr bwMode="auto">
            <a:xfrm>
              <a:off x="4230" y="2911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43" name="Text Box 39"/>
            <p:cNvSpPr txBox="1">
              <a:spLocks noChangeArrowheads="1"/>
            </p:cNvSpPr>
            <p:nvPr/>
          </p:nvSpPr>
          <p:spPr bwMode="auto">
            <a:xfrm>
              <a:off x="4516" y="1083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z</a:t>
              </a:r>
            </a:p>
          </p:txBody>
        </p:sp>
        <p:sp>
          <p:nvSpPr>
            <p:cNvPr id="533544" name="Text Box 40"/>
            <p:cNvSpPr txBox="1">
              <a:spLocks noChangeArrowheads="1"/>
            </p:cNvSpPr>
            <p:nvPr/>
          </p:nvSpPr>
          <p:spPr bwMode="auto">
            <a:xfrm>
              <a:off x="4154" y="1794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y</a:t>
              </a:r>
            </a:p>
          </p:txBody>
        </p:sp>
        <p:sp>
          <p:nvSpPr>
            <p:cNvPr id="533545" name="Text Box 41"/>
            <p:cNvSpPr txBox="1">
              <a:spLocks noChangeArrowheads="1"/>
            </p:cNvSpPr>
            <p:nvPr/>
          </p:nvSpPr>
          <p:spPr bwMode="auto">
            <a:xfrm>
              <a:off x="4224" y="2937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new</a:t>
              </a:r>
            </a:p>
          </p:txBody>
        </p:sp>
        <p:sp>
          <p:nvSpPr>
            <p:cNvPr id="533546" name="Text Box 42"/>
            <p:cNvSpPr txBox="1">
              <a:spLocks noChangeArrowheads="1"/>
            </p:cNvSpPr>
            <p:nvPr/>
          </p:nvSpPr>
          <p:spPr bwMode="auto">
            <a:xfrm>
              <a:off x="3691" y="2849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533547" name="Text Box 43"/>
            <p:cNvSpPr txBox="1">
              <a:spLocks noChangeArrowheads="1"/>
            </p:cNvSpPr>
            <p:nvPr/>
          </p:nvSpPr>
          <p:spPr bwMode="auto">
            <a:xfrm>
              <a:off x="4691" y="2402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533548" name="Text Box 44"/>
            <p:cNvSpPr txBox="1">
              <a:spLocks noChangeArrowheads="1"/>
            </p:cNvSpPr>
            <p:nvPr/>
          </p:nvSpPr>
          <p:spPr bwMode="auto">
            <a:xfrm>
              <a:off x="5087" y="2779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d</a:t>
              </a:r>
            </a:p>
          </p:txBody>
        </p:sp>
        <p:sp>
          <p:nvSpPr>
            <p:cNvPr id="533549" name="Oval 45"/>
            <p:cNvSpPr>
              <a:spLocks noChangeArrowheads="1"/>
            </p:cNvSpPr>
            <p:nvPr/>
          </p:nvSpPr>
          <p:spPr bwMode="auto">
            <a:xfrm>
              <a:off x="4755" y="1781"/>
              <a:ext cx="392" cy="3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50" name="AutoShape 46"/>
            <p:cNvSpPr>
              <a:spLocks noChangeArrowheads="1"/>
            </p:cNvSpPr>
            <p:nvPr/>
          </p:nvSpPr>
          <p:spPr bwMode="auto">
            <a:xfrm flipH="1">
              <a:off x="4625" y="2142"/>
              <a:ext cx="274" cy="576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551" name="Text Box 47"/>
            <p:cNvSpPr txBox="1">
              <a:spLocks noChangeArrowheads="1"/>
            </p:cNvSpPr>
            <p:nvPr/>
          </p:nvSpPr>
          <p:spPr bwMode="auto">
            <a:xfrm>
              <a:off x="4275" y="234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533552" name="Line 48"/>
            <p:cNvSpPr>
              <a:spLocks noChangeShapeType="1"/>
            </p:cNvSpPr>
            <p:nvPr/>
          </p:nvSpPr>
          <p:spPr bwMode="auto">
            <a:xfrm>
              <a:off x="4736" y="1397"/>
              <a:ext cx="222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553" name="Rectangle 49"/>
            <p:cNvSpPr>
              <a:spLocks noChangeArrowheads="1"/>
            </p:cNvSpPr>
            <p:nvPr/>
          </p:nvSpPr>
          <p:spPr bwMode="auto">
            <a:xfrm>
              <a:off x="4866" y="1833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b="0">
                  <a:latin typeface="Arial Narrow" panose="020B0606020202030204" pitchFamily="34" charset="0"/>
                </a:rPr>
                <a:t>x</a:t>
              </a:r>
            </a:p>
          </p:txBody>
        </p:sp>
      </p:grpSp>
      <p:sp>
        <p:nvSpPr>
          <p:cNvPr id="533554" name="AutoShape 50"/>
          <p:cNvSpPr>
            <a:spLocks noChangeArrowheads="1"/>
          </p:cNvSpPr>
          <p:nvPr/>
        </p:nvSpPr>
        <p:spPr bwMode="auto">
          <a:xfrm>
            <a:off x="3470275" y="1973263"/>
            <a:ext cx="2181225" cy="485775"/>
          </a:xfrm>
          <a:prstGeom prst="rightArrow">
            <a:avLst>
              <a:gd name="adj1" fmla="val 50000"/>
              <a:gd name="adj2" fmla="val 112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33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6718"/>
            <a:ext cx="8229600" cy="692516"/>
          </a:xfrm>
        </p:spPr>
        <p:txBody>
          <a:bodyPr/>
          <a:lstStyle/>
          <a:p>
            <a:r>
              <a:rPr lang="it-IT" altLang="it-IT" dirty="0" err="1"/>
              <a:t>Heap</a:t>
            </a:r>
            <a:endParaRPr lang="it-IT" altLang="it-IT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225" y="1397977"/>
            <a:ext cx="8489576" cy="47617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800" dirty="0"/>
              <a:t>Un albero quasi perfettamente bilanciato di altezza h è un albero perfettamente bilanciato fino a livello h-1</a:t>
            </a:r>
            <a:endParaRPr lang="it-IT" altLang="it-IT" sz="2800" baseline="-25000" dirty="0"/>
          </a:p>
          <a:p>
            <a:pPr>
              <a:lnSpc>
                <a:spcPct val="90000"/>
              </a:lnSpc>
            </a:pPr>
            <a:r>
              <a:rPr lang="it-IT" altLang="it-IT" sz="2800" dirty="0"/>
              <a:t>Un </a:t>
            </a:r>
            <a:r>
              <a:rPr lang="it-IT" altLang="it-IT" sz="2800" dirty="0" err="1"/>
              <a:t>heap</a:t>
            </a:r>
            <a:r>
              <a:rPr lang="it-IT" altLang="it-IT" sz="2800" dirty="0"/>
              <a:t> è un albero binario </a:t>
            </a:r>
            <a:r>
              <a:rPr lang="it-IT" altLang="it-IT" sz="2800" dirty="0" smtClean="0"/>
              <a:t>con </a:t>
            </a:r>
            <a:r>
              <a:rPr lang="it-IT" altLang="it-IT" sz="2800" dirty="0"/>
              <a:t>le seguenti proprietà</a:t>
            </a:r>
          </a:p>
          <a:p>
            <a:pPr lvl="1">
              <a:lnSpc>
                <a:spcPct val="90000"/>
              </a:lnSpc>
            </a:pPr>
            <a:r>
              <a:rPr lang="it-IT" altLang="it-IT" sz="2400" b="1" dirty="0" smtClean="0"/>
              <a:t>Proprietà strutturale</a:t>
            </a:r>
            <a:r>
              <a:rPr lang="it-IT" altLang="it-IT" sz="2400" dirty="0"/>
              <a:t>: quasi perfettamente bilanciato </a:t>
            </a:r>
            <a:r>
              <a:rPr lang="it-IT" altLang="it-IT" sz="2400" dirty="0" smtClean="0"/>
              <a:t>e le </a:t>
            </a:r>
            <a:r>
              <a:rPr lang="it-IT" altLang="it-IT" sz="2400" dirty="0"/>
              <a:t>foglie a livello h sono tutte addossate a sinistra</a:t>
            </a:r>
          </a:p>
          <a:p>
            <a:pPr lvl="1">
              <a:lnSpc>
                <a:spcPct val="90000"/>
              </a:lnSpc>
            </a:pPr>
            <a:r>
              <a:rPr lang="it-IT" altLang="it-IT" sz="2400" b="1" dirty="0" smtClean="0"/>
              <a:t>Proprietà di ordinamento</a:t>
            </a:r>
            <a:r>
              <a:rPr lang="it-IT" altLang="it-IT" sz="2400" dirty="0" smtClean="0"/>
              <a:t>: ogni </a:t>
            </a:r>
            <a:r>
              <a:rPr lang="it-IT" altLang="it-IT" sz="2400" dirty="0"/>
              <a:t>nodo v ha la caratteristica che l’informazione ad esso associata è la più grande tra tutte le informazioni presenti nel sottoalbero che ha v come radice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Usato per realizzare code a priorità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Le operazioni sono inserimento di un elemento e rimozione del </a:t>
            </a:r>
            <a:r>
              <a:rPr lang="it-IT" altLang="it-IT" sz="2400" dirty="0" err="1"/>
              <a:t>max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9084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6718"/>
            <a:ext cx="8229600" cy="692516"/>
          </a:xfrm>
        </p:spPr>
        <p:txBody>
          <a:bodyPr/>
          <a:lstStyle/>
          <a:p>
            <a:r>
              <a:rPr lang="it-IT" altLang="it-IT" dirty="0" smtClean="0"/>
              <a:t>ADT Code a priorità</a:t>
            </a:r>
            <a:endParaRPr lang="it-IT" altLang="it-IT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225" y="1048871"/>
            <a:ext cx="8489576" cy="51108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800" dirty="0" smtClean="0"/>
              <a:t>Struttura dati i cui elementi sono coppie (</a:t>
            </a:r>
            <a:r>
              <a:rPr lang="it-IT" altLang="it-IT" sz="2800" dirty="0" err="1" smtClean="0"/>
              <a:t>key</a:t>
            </a:r>
            <a:r>
              <a:rPr lang="it-IT" altLang="it-IT" sz="2800" dirty="0" smtClean="0"/>
              <a:t>, </a:t>
            </a:r>
            <a:r>
              <a:rPr lang="it-IT" altLang="it-IT" sz="2800" dirty="0" err="1" smtClean="0"/>
              <a:t>value</a:t>
            </a:r>
            <a:r>
              <a:rPr lang="it-IT" altLang="it-IT" sz="2800" dirty="0" smtClean="0"/>
              <a:t>) dette </a:t>
            </a:r>
            <a:r>
              <a:rPr lang="it-IT" altLang="it-IT" sz="2800" i="1" dirty="0" smtClean="0"/>
              <a:t>entry</a:t>
            </a:r>
            <a:r>
              <a:rPr lang="it-IT" altLang="it-IT" sz="2800" dirty="0" smtClean="0"/>
              <a:t>, dove </a:t>
            </a:r>
            <a:r>
              <a:rPr lang="it-IT" altLang="it-IT" sz="2800" dirty="0" err="1" smtClean="0"/>
              <a:t>key</a:t>
            </a:r>
            <a:r>
              <a:rPr lang="it-IT" altLang="it-IT" sz="2800" dirty="0" smtClean="0"/>
              <a:t> e </a:t>
            </a:r>
            <a:r>
              <a:rPr lang="it-IT" altLang="it-IT" sz="2800" dirty="0" err="1" smtClean="0"/>
              <a:t>value</a:t>
            </a:r>
            <a:r>
              <a:rPr lang="it-IT" altLang="it-IT" sz="2800" dirty="0" smtClean="0"/>
              <a:t> appartengono a due insiemi qualsiasi K e V</a:t>
            </a:r>
            <a:endParaRPr lang="it-IT" altLang="it-IT" sz="2800" baseline="-25000" dirty="0"/>
          </a:p>
          <a:p>
            <a:pPr>
              <a:lnSpc>
                <a:spcPct val="90000"/>
              </a:lnSpc>
            </a:pPr>
            <a:r>
              <a:rPr lang="it-IT" altLang="it-IT" sz="2800" dirty="0" smtClean="0"/>
              <a:t>Le entry vengono inserite in ordine qualsiasi, ma estratte in ordine di priorità secondo il valore della </a:t>
            </a:r>
            <a:r>
              <a:rPr lang="it-IT" altLang="it-IT" sz="2800" dirty="0" err="1" smtClean="0"/>
              <a:t>key</a:t>
            </a:r>
            <a:endParaRPr lang="it-IT" altLang="it-IT" sz="2800" dirty="0"/>
          </a:p>
          <a:p>
            <a:pPr lvl="1">
              <a:lnSpc>
                <a:spcPct val="90000"/>
              </a:lnSpc>
            </a:pPr>
            <a:r>
              <a:rPr lang="it-IT" altLang="it-IT" sz="2400" b="1" dirty="0" smtClean="0"/>
              <a:t>Ordinamento</a:t>
            </a:r>
            <a:r>
              <a:rPr lang="it-IT" altLang="it-IT" sz="2400" dirty="0" smtClean="0"/>
              <a:t>: sull’insieme delle chiavi è definita una relazione d’ordine </a:t>
            </a:r>
            <a:r>
              <a:rPr lang="it-IT" altLang="it-IT" sz="2400" b="1" dirty="0" smtClean="0"/>
              <a:t>≤</a:t>
            </a:r>
            <a:endParaRPr lang="it-IT" altLang="it-IT" sz="2400" b="1" dirty="0"/>
          </a:p>
          <a:p>
            <a:pPr lvl="1">
              <a:lnSpc>
                <a:spcPct val="90000"/>
              </a:lnSpc>
            </a:pPr>
            <a:r>
              <a:rPr lang="it-IT" altLang="it-IT" sz="2400" b="1" dirty="0" smtClean="0"/>
              <a:t>Priorità</a:t>
            </a:r>
            <a:r>
              <a:rPr lang="it-IT" altLang="it-IT" sz="2400" dirty="0" smtClean="0"/>
              <a:t>: per convenzione, una entry E1=(k1, v1) ha priorità su E2=(k2, v2) se e solo se k2 </a:t>
            </a:r>
            <a:r>
              <a:rPr lang="it-IT" altLang="it-IT" sz="2400" dirty="0"/>
              <a:t>≤</a:t>
            </a:r>
            <a:r>
              <a:rPr lang="it-IT" altLang="it-IT" sz="2400" dirty="0" smtClean="0"/>
              <a:t> k1</a:t>
            </a:r>
            <a:endParaRPr lang="it-IT" altLang="it-IT" sz="2400" dirty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it-IT" altLang="it-IT" dirty="0"/>
              <a:t>Le operazioni </a:t>
            </a:r>
            <a:r>
              <a:rPr lang="it-IT" altLang="it-IT" dirty="0" smtClean="0"/>
              <a:t>fondamentali sono l’inserimento </a:t>
            </a:r>
            <a:r>
              <a:rPr lang="it-IT" altLang="it-IT" dirty="0"/>
              <a:t>di </a:t>
            </a:r>
            <a:r>
              <a:rPr lang="it-IT" altLang="it-IT" dirty="0" smtClean="0"/>
              <a:t>una entry e la rimozione della entry con </a:t>
            </a:r>
            <a:r>
              <a:rPr lang="it-IT" altLang="it-IT" dirty="0" err="1" smtClean="0"/>
              <a:t>max</a:t>
            </a:r>
            <a:r>
              <a:rPr lang="it-IT" altLang="it-IT" dirty="0" smtClean="0"/>
              <a:t> priorità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169534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6718"/>
            <a:ext cx="8229600" cy="692516"/>
          </a:xfrm>
        </p:spPr>
        <p:txBody>
          <a:bodyPr/>
          <a:lstStyle/>
          <a:p>
            <a:r>
              <a:rPr lang="it-IT" altLang="it-IT" dirty="0" smtClean="0"/>
              <a:t>Code a priorità</a:t>
            </a:r>
            <a:endParaRPr lang="it-IT" altLang="it-IT" dirty="0"/>
          </a:p>
        </p:txBody>
      </p:sp>
      <p:sp>
        <p:nvSpPr>
          <p:cNvPr id="7" name="Rettangolo 6"/>
          <p:cNvSpPr/>
          <p:nvPr/>
        </p:nvSpPr>
        <p:spPr>
          <a:xfrm>
            <a:off x="571500" y="2092751"/>
            <a:ext cx="7358063" cy="3287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" name="CasellaDiTesto 6"/>
          <p:cNvSpPr txBox="1">
            <a:spLocks noChangeArrowheads="1"/>
          </p:cNvSpPr>
          <p:nvPr/>
        </p:nvSpPr>
        <p:spPr bwMode="auto">
          <a:xfrm>
            <a:off x="1538848" y="1424427"/>
            <a:ext cx="369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 dirty="0"/>
              <a:t>SPECIFICA SINTATTICA</a:t>
            </a:r>
          </a:p>
        </p:txBody>
      </p:sp>
      <p:sp>
        <p:nvSpPr>
          <p:cNvPr id="9" name="CasellaDiTesto 9"/>
          <p:cNvSpPr txBox="1">
            <a:spLocks noChangeArrowheads="1"/>
          </p:cNvSpPr>
          <p:nvPr/>
        </p:nvSpPr>
        <p:spPr bwMode="auto">
          <a:xfrm>
            <a:off x="714375" y="2157595"/>
            <a:ext cx="666079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600" u="sng" dirty="0"/>
              <a:t>TIPI</a:t>
            </a:r>
            <a:r>
              <a:rPr lang="it-IT" altLang="it-IT" sz="1600" dirty="0"/>
              <a:t>:  </a:t>
            </a:r>
            <a:r>
              <a:rPr lang="it-IT" altLang="it-IT" sz="1600" i="1" dirty="0" smtClean="0"/>
              <a:t>PRIORITYQUEUE,  BOOLEAN, ITEM</a:t>
            </a:r>
            <a:endParaRPr lang="it-IT" altLang="it-IT" sz="1600" dirty="0"/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u="sng" dirty="0"/>
              <a:t>OPERATORI</a:t>
            </a:r>
            <a:r>
              <a:rPr lang="it-IT" altLang="it-IT" sz="1600" dirty="0"/>
              <a:t>:</a:t>
            </a:r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newPQ</a:t>
            </a:r>
            <a:r>
              <a:rPr lang="it-IT" altLang="it-IT" sz="1600" dirty="0" smtClean="0"/>
              <a:t> </a:t>
            </a:r>
            <a:r>
              <a:rPr lang="it-IT" altLang="it-IT" sz="1600" dirty="0"/>
              <a:t>	</a:t>
            </a:r>
            <a:r>
              <a:rPr lang="it-IT" altLang="it-IT" sz="1600" dirty="0" smtClean="0"/>
              <a:t>	:  </a:t>
            </a:r>
            <a:r>
              <a:rPr lang="it-IT" altLang="it-IT" sz="1600" dirty="0"/>
              <a:t>( ) → </a:t>
            </a:r>
            <a:r>
              <a:rPr lang="it-IT" altLang="it-IT" sz="1600" dirty="0" smtClean="0"/>
              <a:t>PRIORITYQUEUE</a:t>
            </a:r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emptyPQ</a:t>
            </a:r>
            <a:r>
              <a:rPr lang="it-IT" altLang="it-IT" sz="1600" dirty="0"/>
              <a:t>	</a:t>
            </a:r>
            <a:r>
              <a:rPr lang="it-IT" altLang="it-IT" sz="1600" dirty="0" smtClean="0"/>
              <a:t>	:  </a:t>
            </a:r>
            <a:r>
              <a:rPr lang="it-IT" altLang="it-IT" sz="1600" dirty="0"/>
              <a:t>(PRIORITYQUEUE) → BOOLEAN</a:t>
            </a:r>
          </a:p>
          <a:p>
            <a:pPr eaLnBrk="1" hangingPunct="1"/>
            <a:r>
              <a:rPr lang="it-IT" altLang="it-IT" sz="1600" dirty="0" err="1" smtClean="0"/>
              <a:t>getMax</a:t>
            </a:r>
            <a:r>
              <a:rPr lang="it-IT" altLang="it-IT" sz="1600" dirty="0"/>
              <a:t>		:  (PRIORITYQUEUE) → </a:t>
            </a:r>
            <a:r>
              <a:rPr lang="it-IT" altLang="it-IT" sz="1600" dirty="0" smtClean="0"/>
              <a:t>ITEM</a:t>
            </a:r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deleteMax</a:t>
            </a:r>
            <a:r>
              <a:rPr lang="it-IT" altLang="it-IT" sz="1600" dirty="0" smtClean="0"/>
              <a:t>	:  </a:t>
            </a:r>
            <a:r>
              <a:rPr lang="it-IT" altLang="it-IT" sz="1600" dirty="0"/>
              <a:t>(PRIORITYQUEUE) → PRIORITYQUEUE</a:t>
            </a:r>
          </a:p>
          <a:p>
            <a:pPr eaLnBrk="1" hangingPunct="1"/>
            <a:r>
              <a:rPr lang="it-IT" altLang="it-IT" sz="1600" dirty="0" err="1" smtClean="0"/>
              <a:t>insertPQ</a:t>
            </a:r>
            <a:r>
              <a:rPr lang="it-IT" altLang="it-IT" sz="1600" dirty="0" smtClean="0"/>
              <a:t>	</a:t>
            </a:r>
            <a:r>
              <a:rPr lang="it-IT" altLang="it-IT" sz="1600" dirty="0"/>
              <a:t>	:  (</a:t>
            </a:r>
            <a:r>
              <a:rPr lang="it-IT" altLang="it-IT" sz="1600" dirty="0" smtClean="0"/>
              <a:t>PRIORITYQUEUE, ITEM) </a:t>
            </a:r>
            <a:r>
              <a:rPr lang="it-IT" altLang="it-IT" sz="1600" dirty="0"/>
              <a:t>→ PRIORITYQUEUE</a:t>
            </a:r>
          </a:p>
          <a:p>
            <a:pPr eaLnBrk="1" hangingPunct="1"/>
            <a:endParaRPr lang="it-IT" altLang="it-IT" sz="1600" dirty="0"/>
          </a:p>
        </p:txBody>
      </p:sp>
    </p:spTree>
    <p:extLst>
      <p:ext uri="{BB962C8B-B14F-4D97-AF65-F5344CB8AC3E}">
        <p14:creationId xmlns:p14="http://schemas.microsoft.com/office/powerpoint/2010/main" val="424389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571500" y="2473935"/>
            <a:ext cx="7358063" cy="398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31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Code a priorità</a:t>
            </a:r>
          </a:p>
        </p:txBody>
      </p:sp>
      <p:sp>
        <p:nvSpPr>
          <p:cNvPr id="13316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397522-4E56-4C1E-903E-B47099631372}" type="slidenum">
              <a:rPr lang="it-IT" altLang="it-IT"/>
              <a:pPr eaLnBrk="1" hangingPunct="1"/>
              <a:t>28</a:t>
            </a:fld>
            <a:endParaRPr lang="it-IT" altLang="it-IT"/>
          </a:p>
        </p:txBody>
      </p:sp>
      <p:sp>
        <p:nvSpPr>
          <p:cNvPr id="13319" name="CasellaDiTesto 6"/>
          <p:cNvSpPr txBox="1">
            <a:spLocks noChangeArrowheads="1"/>
          </p:cNvSpPr>
          <p:nvPr/>
        </p:nvSpPr>
        <p:spPr bwMode="auto">
          <a:xfrm>
            <a:off x="1027859" y="1851690"/>
            <a:ext cx="3705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 dirty="0"/>
              <a:t>SPECIFICA SEMANTICA</a:t>
            </a:r>
          </a:p>
        </p:txBody>
      </p:sp>
      <p:sp>
        <p:nvSpPr>
          <p:cNvPr id="13320" name="CasellaDiTesto 9"/>
          <p:cNvSpPr txBox="1">
            <a:spLocks noChangeArrowheads="1"/>
          </p:cNvSpPr>
          <p:nvPr/>
        </p:nvSpPr>
        <p:spPr bwMode="auto">
          <a:xfrm>
            <a:off x="714374" y="2688248"/>
            <a:ext cx="6529107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600" u="sng" dirty="0"/>
              <a:t>TIPI</a:t>
            </a:r>
            <a:r>
              <a:rPr lang="it-IT" altLang="it-IT" sz="1600" dirty="0"/>
              <a:t>:  </a:t>
            </a:r>
          </a:p>
          <a:p>
            <a:pPr eaLnBrk="1" hangingPunct="1"/>
            <a:endParaRPr lang="it-IT" altLang="it-IT" sz="1600" i="1" dirty="0"/>
          </a:p>
          <a:p>
            <a:pPr eaLnBrk="1" hangingPunct="1"/>
            <a:r>
              <a:rPr lang="it-IT" altLang="it-IT" sz="1600" i="1" dirty="0" smtClean="0"/>
              <a:t>PRIORITYQUEUE= </a:t>
            </a:r>
            <a:r>
              <a:rPr lang="it-IT" altLang="it-IT" sz="1600" i="1" dirty="0"/>
              <a:t>insieme </a:t>
            </a:r>
            <a:r>
              <a:rPr lang="it-IT" altLang="it-IT" sz="1600" i="1" dirty="0" smtClean="0"/>
              <a:t>delle code a priorità, </a:t>
            </a:r>
            <a:r>
              <a:rPr lang="it-IT" altLang="it-IT" sz="1600" i="1" dirty="0"/>
              <a:t>dove:</a:t>
            </a:r>
          </a:p>
          <a:p>
            <a:pPr eaLnBrk="1" hangingPunct="1"/>
            <a:r>
              <a:rPr lang="it-IT" altLang="it-IT" sz="1600" i="1" dirty="0"/>
              <a:t>	</a:t>
            </a:r>
            <a:r>
              <a:rPr lang="el-GR" altLang="it-IT" sz="1600" dirty="0"/>
              <a:t>ᴧ</a:t>
            </a:r>
            <a:r>
              <a:rPr lang="it-IT" altLang="it-IT" sz="1600" dirty="0"/>
              <a:t> </a:t>
            </a:r>
            <a:r>
              <a:rPr lang="el-GR" altLang="it-IT" sz="1600" dirty="0"/>
              <a:t>ϵ </a:t>
            </a:r>
            <a:r>
              <a:rPr lang="it-IT" altLang="it-IT" sz="1600" i="1" dirty="0" smtClean="0"/>
              <a:t>PRIORITYQUEUE  </a:t>
            </a:r>
            <a:r>
              <a:rPr lang="it-IT" altLang="it-IT" sz="1600" dirty="0" smtClean="0"/>
              <a:t>(coda vuota) </a:t>
            </a:r>
            <a:endParaRPr lang="it-IT" altLang="it-IT" sz="1600" dirty="0"/>
          </a:p>
          <a:p>
            <a:pPr eaLnBrk="1" hangingPunct="1"/>
            <a:endParaRPr lang="it-IT" altLang="it-IT" sz="1600" i="1" dirty="0"/>
          </a:p>
          <a:p>
            <a:pPr eaLnBrk="1" hangingPunct="1"/>
            <a:r>
              <a:rPr lang="it-IT" altLang="it-IT" sz="1600" i="1" dirty="0" smtClean="0"/>
              <a:t>BOOLEAN </a:t>
            </a:r>
            <a:r>
              <a:rPr lang="it-IT" altLang="it-IT" sz="1600" i="1" dirty="0"/>
              <a:t>= {vero, falso}</a:t>
            </a:r>
          </a:p>
          <a:p>
            <a:pPr eaLnBrk="1" hangingPunct="1"/>
            <a:endParaRPr lang="it-IT" altLang="it-IT" sz="1600" i="1" dirty="0"/>
          </a:p>
          <a:p>
            <a:pPr eaLnBrk="1" hangingPunct="1"/>
            <a:r>
              <a:rPr lang="it-IT" altLang="it-IT" sz="1600" i="1" dirty="0" smtClean="0"/>
              <a:t>ITEM = (K x V) è l’insieme delle coppie (k, v) con k</a:t>
            </a:r>
            <a:r>
              <a:rPr lang="el-GR" altLang="it-IT" sz="1600" dirty="0" smtClean="0"/>
              <a:t>ϵ</a:t>
            </a:r>
            <a:r>
              <a:rPr lang="it-IT" altLang="it-IT" sz="1600" i="1" dirty="0" smtClean="0"/>
              <a:t>K e v</a:t>
            </a:r>
            <a:r>
              <a:rPr lang="el-GR" altLang="it-IT" sz="1600" dirty="0" smtClean="0"/>
              <a:t>ϵ</a:t>
            </a:r>
            <a:r>
              <a:rPr lang="it-IT" altLang="it-IT" sz="1600" i="1" dirty="0" smtClean="0"/>
              <a:t>V</a:t>
            </a:r>
          </a:p>
          <a:p>
            <a:pPr eaLnBrk="1" hangingPunct="1"/>
            <a:endParaRPr lang="it-IT" altLang="it-IT" sz="1600" i="1" dirty="0"/>
          </a:p>
          <a:p>
            <a:pPr eaLnBrk="1" hangingPunct="1"/>
            <a:r>
              <a:rPr lang="it-IT" altLang="it-IT" sz="1600" i="1" dirty="0" smtClean="0"/>
              <a:t>K è un insieme qualsiasi non vuoto sul quale è definita una relazione d’ordine </a:t>
            </a:r>
            <a:r>
              <a:rPr lang="it-IT" altLang="it-IT" sz="1600" b="1" dirty="0" smtClean="0"/>
              <a:t>≤</a:t>
            </a:r>
          </a:p>
          <a:p>
            <a:pPr eaLnBrk="1" hangingPunct="1"/>
            <a:endParaRPr lang="it-IT" altLang="it-IT" sz="1600" b="1" dirty="0"/>
          </a:p>
          <a:p>
            <a:pPr eaLnBrk="1" hangingPunct="1"/>
            <a:r>
              <a:rPr lang="it-IT" altLang="it-IT" sz="1600" i="1" dirty="0" smtClean="0"/>
              <a:t>V è un insieme qualsiasi non vuoto</a:t>
            </a:r>
            <a:endParaRPr lang="it-IT" alt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4932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571500" y="1829298"/>
            <a:ext cx="8187018" cy="3857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4339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6824"/>
          </a:xfrm>
        </p:spPr>
        <p:txBody>
          <a:bodyPr/>
          <a:lstStyle/>
          <a:p>
            <a:r>
              <a:rPr lang="it-IT" altLang="it-IT" dirty="0" smtClean="0"/>
              <a:t>Code a priorità</a:t>
            </a:r>
          </a:p>
        </p:txBody>
      </p:sp>
      <p:sp>
        <p:nvSpPr>
          <p:cNvPr id="1434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255976" y="6356350"/>
            <a:ext cx="43082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AD36F8-DFDB-448A-8A8D-73AE063F6BB2}" type="slidenum">
              <a:rPr lang="it-IT" altLang="it-IT"/>
              <a:pPr eaLnBrk="1" hangingPunct="1"/>
              <a:t>29</a:t>
            </a:fld>
            <a:endParaRPr lang="it-IT" altLang="it-IT"/>
          </a:p>
        </p:txBody>
      </p:sp>
      <p:sp>
        <p:nvSpPr>
          <p:cNvPr id="14343" name="CasellaDiTesto 6"/>
          <p:cNvSpPr txBox="1">
            <a:spLocks noChangeArrowheads="1"/>
          </p:cNvSpPr>
          <p:nvPr/>
        </p:nvSpPr>
        <p:spPr bwMode="auto">
          <a:xfrm>
            <a:off x="947177" y="1248570"/>
            <a:ext cx="3723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 dirty="0"/>
              <a:t>SPECIFICA SEMANTICA</a:t>
            </a:r>
          </a:p>
        </p:txBody>
      </p:sp>
      <p:sp>
        <p:nvSpPr>
          <p:cNvPr id="14344" name="CasellaDiTesto 9"/>
          <p:cNvSpPr txBox="1">
            <a:spLocks noChangeArrowheads="1"/>
          </p:cNvSpPr>
          <p:nvPr/>
        </p:nvSpPr>
        <p:spPr bwMode="auto">
          <a:xfrm>
            <a:off x="714375" y="1900735"/>
            <a:ext cx="797242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600" u="sng" dirty="0"/>
              <a:t>OPERATORI</a:t>
            </a:r>
            <a:r>
              <a:rPr lang="it-IT" altLang="it-IT" sz="1600" dirty="0"/>
              <a:t>:</a:t>
            </a:r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newPQ</a:t>
            </a:r>
            <a:r>
              <a:rPr lang="it-IT" altLang="it-IT" sz="1600" dirty="0" smtClean="0"/>
              <a:t> ( </a:t>
            </a:r>
            <a:r>
              <a:rPr lang="it-IT" altLang="it-IT" sz="1600" dirty="0"/>
              <a:t>) = </a:t>
            </a:r>
            <a:r>
              <a:rPr lang="it-IT" altLang="it-IT" sz="1600" dirty="0" smtClean="0"/>
              <a:t>PQ</a:t>
            </a:r>
            <a:endParaRPr lang="it-IT" altLang="it-IT" sz="1600" dirty="0"/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 </a:t>
            </a:r>
          </a:p>
          <a:p>
            <a:pPr eaLnBrk="1" hangingPunct="1"/>
            <a:r>
              <a:rPr lang="it-IT" altLang="it-IT" sz="1600" dirty="0"/>
              <a:t>	post:  </a:t>
            </a:r>
            <a:r>
              <a:rPr lang="it-IT" altLang="it-IT" sz="1600" dirty="0" smtClean="0"/>
              <a:t>PQ </a:t>
            </a:r>
            <a:r>
              <a:rPr lang="it-IT" altLang="it-IT" sz="1600" dirty="0"/>
              <a:t>= </a:t>
            </a:r>
            <a:r>
              <a:rPr lang="el-GR" altLang="it-IT" sz="1600" dirty="0"/>
              <a:t>ᴧ</a:t>
            </a:r>
            <a:endParaRPr lang="it-IT" altLang="it-IT" sz="1600" dirty="0"/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emptyPQ</a:t>
            </a:r>
            <a:r>
              <a:rPr lang="it-IT" altLang="it-IT" sz="1600" dirty="0" smtClean="0"/>
              <a:t> (PQ) </a:t>
            </a:r>
            <a:r>
              <a:rPr lang="it-IT" altLang="it-IT" sz="1600" dirty="0"/>
              <a:t>= v</a:t>
            </a:r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</a:t>
            </a:r>
          </a:p>
          <a:p>
            <a:pPr eaLnBrk="1" hangingPunct="1"/>
            <a:r>
              <a:rPr lang="it-IT" altLang="it-IT" sz="1600" dirty="0"/>
              <a:t>	post:  se </a:t>
            </a:r>
            <a:r>
              <a:rPr lang="it-IT" altLang="it-IT" sz="1600" dirty="0" smtClean="0"/>
              <a:t>PQ </a:t>
            </a:r>
            <a:r>
              <a:rPr lang="it-IT" altLang="it-IT" sz="1600" dirty="0"/>
              <a:t>è </a:t>
            </a:r>
            <a:r>
              <a:rPr lang="it-IT" altLang="it-IT" sz="1600" dirty="0" smtClean="0"/>
              <a:t>vuota, </a:t>
            </a:r>
            <a:r>
              <a:rPr lang="it-IT" altLang="it-IT" sz="1600" dirty="0"/>
              <a:t>allora v = vero, altrimenti v = falso</a:t>
            </a:r>
          </a:p>
          <a:p>
            <a:pPr eaLnBrk="1" hangingPunct="1"/>
            <a:r>
              <a:rPr lang="it-IT" altLang="it-IT" sz="1600" dirty="0"/>
              <a:t> 	</a:t>
            </a:r>
          </a:p>
          <a:p>
            <a:pPr eaLnBrk="1" hangingPunct="1"/>
            <a:r>
              <a:rPr lang="it-IT" altLang="it-IT" sz="1600" dirty="0" err="1" smtClean="0"/>
              <a:t>getMax</a:t>
            </a:r>
            <a:r>
              <a:rPr lang="it-IT" altLang="it-IT" sz="1600" dirty="0" smtClean="0"/>
              <a:t> (PQ) </a:t>
            </a:r>
            <a:r>
              <a:rPr lang="it-IT" altLang="it-IT" sz="1600" dirty="0"/>
              <a:t>= </a:t>
            </a:r>
            <a:r>
              <a:rPr lang="it-IT" altLang="it-IT" sz="1600" dirty="0" err="1" smtClean="0"/>
              <a:t>elem</a:t>
            </a:r>
            <a:endParaRPr lang="it-IT" altLang="it-IT" sz="1600" dirty="0"/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 </a:t>
            </a:r>
            <a:r>
              <a:rPr lang="it-IT" altLang="it-IT" sz="1600" dirty="0" smtClean="0"/>
              <a:t>PQ non </a:t>
            </a:r>
            <a:r>
              <a:rPr lang="it-IT" altLang="it-IT" sz="1600" dirty="0"/>
              <a:t>è </a:t>
            </a:r>
            <a:r>
              <a:rPr lang="it-IT" altLang="it-IT" sz="1600" dirty="0" smtClean="0"/>
              <a:t>vuota</a:t>
            </a:r>
            <a:endParaRPr lang="it-IT" altLang="it-IT" sz="1600" dirty="0"/>
          </a:p>
          <a:p>
            <a:pPr eaLnBrk="1" hangingPunct="1"/>
            <a:r>
              <a:rPr lang="it-IT" altLang="it-IT" sz="1600" dirty="0"/>
              <a:t>	post:  </a:t>
            </a:r>
            <a:r>
              <a:rPr lang="it-IT" altLang="it-IT" sz="1600" dirty="0" err="1" smtClean="0"/>
              <a:t>elem</a:t>
            </a:r>
            <a:r>
              <a:rPr lang="it-IT" altLang="it-IT" sz="1600" dirty="0" smtClean="0"/>
              <a:t> è la entry con la massima priorità fra quelle contenute in PQ </a:t>
            </a:r>
            <a:endParaRPr lang="it-IT" altLang="it-IT" sz="1600" dirty="0"/>
          </a:p>
          <a:p>
            <a:pPr eaLnBrk="1" hangingPunct="1"/>
            <a:endParaRPr lang="it-IT" altLang="it-IT" sz="1600" dirty="0"/>
          </a:p>
          <a:p>
            <a:pPr eaLnBrk="1" hangingPunct="1"/>
            <a:endParaRPr lang="it-IT" altLang="it-IT" sz="1600" dirty="0"/>
          </a:p>
        </p:txBody>
      </p:sp>
    </p:spTree>
    <p:extLst>
      <p:ext uri="{BB962C8B-B14F-4D97-AF65-F5344CB8AC3E}">
        <p14:creationId xmlns:p14="http://schemas.microsoft.com/office/powerpoint/2010/main" val="42735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Alberi di ricerca binaria: esempio</a:t>
            </a:r>
          </a:p>
        </p:txBody>
      </p:sp>
      <p:grpSp>
        <p:nvGrpSpPr>
          <p:cNvPr id="508931" name="Group 3"/>
          <p:cNvGrpSpPr>
            <a:grpSpLocks/>
          </p:cNvGrpSpPr>
          <p:nvPr/>
        </p:nvGrpSpPr>
        <p:grpSpPr bwMode="auto">
          <a:xfrm>
            <a:off x="2336800" y="2006600"/>
            <a:ext cx="4030663" cy="3498850"/>
            <a:chOff x="1563" y="1264"/>
            <a:chExt cx="2539" cy="2204"/>
          </a:xfrm>
        </p:grpSpPr>
        <p:sp>
          <p:nvSpPr>
            <p:cNvPr id="508932" name="Text Box 4"/>
            <p:cNvSpPr txBox="1">
              <a:spLocks noChangeArrowheads="1"/>
            </p:cNvSpPr>
            <p:nvPr/>
          </p:nvSpPr>
          <p:spPr bwMode="auto">
            <a:xfrm>
              <a:off x="2920" y="12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08933" name="Text Box 5"/>
            <p:cNvSpPr txBox="1">
              <a:spLocks noChangeArrowheads="1"/>
            </p:cNvSpPr>
            <p:nvPr/>
          </p:nvSpPr>
          <p:spPr bwMode="auto">
            <a:xfrm>
              <a:off x="2283" y="18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08934" name="Text Box 6"/>
            <p:cNvSpPr txBox="1">
              <a:spLocks noChangeArrowheads="1"/>
            </p:cNvSpPr>
            <p:nvPr/>
          </p:nvSpPr>
          <p:spPr bwMode="auto">
            <a:xfrm>
              <a:off x="3466" y="18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08935" name="Text Box 7"/>
            <p:cNvSpPr txBox="1">
              <a:spLocks noChangeArrowheads="1"/>
            </p:cNvSpPr>
            <p:nvPr/>
          </p:nvSpPr>
          <p:spPr bwMode="auto">
            <a:xfrm>
              <a:off x="1845" y="2461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08936" name="Text Box 8"/>
            <p:cNvSpPr txBox="1">
              <a:spLocks noChangeArrowheads="1"/>
            </p:cNvSpPr>
            <p:nvPr/>
          </p:nvSpPr>
          <p:spPr bwMode="auto">
            <a:xfrm>
              <a:off x="2642" y="247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08937" name="Text Box 9"/>
            <p:cNvSpPr txBox="1">
              <a:spLocks noChangeArrowheads="1"/>
            </p:cNvSpPr>
            <p:nvPr/>
          </p:nvSpPr>
          <p:spPr bwMode="auto">
            <a:xfrm>
              <a:off x="1563" y="312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08938" name="Text Box 10"/>
            <p:cNvSpPr txBox="1">
              <a:spLocks noChangeArrowheads="1"/>
            </p:cNvSpPr>
            <p:nvPr/>
          </p:nvSpPr>
          <p:spPr bwMode="auto">
            <a:xfrm>
              <a:off x="2004" y="314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3127" y="246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08940" name="Text Box 12"/>
            <p:cNvSpPr txBox="1">
              <a:spLocks noChangeArrowheads="1"/>
            </p:cNvSpPr>
            <p:nvPr/>
          </p:nvSpPr>
          <p:spPr bwMode="auto">
            <a:xfrm>
              <a:off x="3810" y="2486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40</a:t>
              </a:r>
            </a:p>
          </p:txBody>
        </p:sp>
        <p:sp>
          <p:nvSpPr>
            <p:cNvPr id="508941" name="Text Box 13"/>
            <p:cNvSpPr txBox="1">
              <a:spLocks noChangeArrowheads="1"/>
            </p:cNvSpPr>
            <p:nvPr/>
          </p:nvSpPr>
          <p:spPr bwMode="auto">
            <a:xfrm>
              <a:off x="3543" y="318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508942" name="Line 14"/>
            <p:cNvSpPr>
              <a:spLocks noChangeShapeType="1"/>
            </p:cNvSpPr>
            <p:nvPr/>
          </p:nvSpPr>
          <p:spPr bwMode="auto">
            <a:xfrm flipH="1">
              <a:off x="2478" y="1570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8943" name="Line 15"/>
            <p:cNvSpPr>
              <a:spLocks noChangeShapeType="1"/>
            </p:cNvSpPr>
            <p:nvPr/>
          </p:nvSpPr>
          <p:spPr bwMode="auto">
            <a:xfrm>
              <a:off x="3000" y="1570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8944" name="Line 16"/>
            <p:cNvSpPr>
              <a:spLocks noChangeShapeType="1"/>
            </p:cNvSpPr>
            <p:nvPr/>
          </p:nvSpPr>
          <p:spPr bwMode="auto">
            <a:xfrm>
              <a:off x="2389" y="2103"/>
              <a:ext cx="34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8945" name="Line 17"/>
            <p:cNvSpPr>
              <a:spLocks noChangeShapeType="1"/>
            </p:cNvSpPr>
            <p:nvPr/>
          </p:nvSpPr>
          <p:spPr bwMode="auto">
            <a:xfrm flipH="1">
              <a:off x="1970" y="2103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8946" name="Line 18"/>
            <p:cNvSpPr>
              <a:spLocks noChangeShapeType="1"/>
            </p:cNvSpPr>
            <p:nvPr/>
          </p:nvSpPr>
          <p:spPr bwMode="auto">
            <a:xfrm flipH="1">
              <a:off x="3268" y="2103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8947" name="Line 19"/>
            <p:cNvSpPr>
              <a:spLocks noChangeShapeType="1"/>
            </p:cNvSpPr>
            <p:nvPr/>
          </p:nvSpPr>
          <p:spPr bwMode="auto">
            <a:xfrm>
              <a:off x="3567" y="2092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8948" name="Line 20"/>
            <p:cNvSpPr>
              <a:spLocks noChangeShapeType="1"/>
            </p:cNvSpPr>
            <p:nvPr/>
          </p:nvSpPr>
          <p:spPr bwMode="auto">
            <a:xfrm flipH="1">
              <a:off x="3708" y="2794"/>
              <a:ext cx="25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8949" name="Line 21"/>
            <p:cNvSpPr>
              <a:spLocks noChangeShapeType="1"/>
            </p:cNvSpPr>
            <p:nvPr/>
          </p:nvSpPr>
          <p:spPr bwMode="auto">
            <a:xfrm>
              <a:off x="1936" y="2744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8950" name="Line 22"/>
            <p:cNvSpPr>
              <a:spLocks noChangeShapeType="1"/>
            </p:cNvSpPr>
            <p:nvPr/>
          </p:nvSpPr>
          <p:spPr bwMode="auto">
            <a:xfrm flipH="1">
              <a:off x="1725" y="2744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1001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571500" y="1945843"/>
            <a:ext cx="8187018" cy="29309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4339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6824"/>
          </a:xfrm>
        </p:spPr>
        <p:txBody>
          <a:bodyPr/>
          <a:lstStyle/>
          <a:p>
            <a:r>
              <a:rPr lang="it-IT" altLang="it-IT" dirty="0" smtClean="0"/>
              <a:t>Code a priorità</a:t>
            </a:r>
          </a:p>
        </p:txBody>
      </p:sp>
      <p:sp>
        <p:nvSpPr>
          <p:cNvPr id="1434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255976" y="6356350"/>
            <a:ext cx="43082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AD36F8-DFDB-448A-8A8D-73AE063F6BB2}" type="slidenum">
              <a:rPr lang="it-IT" altLang="it-IT"/>
              <a:pPr eaLnBrk="1" hangingPunct="1"/>
              <a:t>30</a:t>
            </a:fld>
            <a:endParaRPr lang="it-IT" altLang="it-IT"/>
          </a:p>
        </p:txBody>
      </p:sp>
      <p:sp>
        <p:nvSpPr>
          <p:cNvPr id="14343" name="CasellaDiTesto 6"/>
          <p:cNvSpPr txBox="1">
            <a:spLocks noChangeArrowheads="1"/>
          </p:cNvSpPr>
          <p:nvPr/>
        </p:nvSpPr>
        <p:spPr bwMode="auto">
          <a:xfrm>
            <a:off x="947177" y="1365115"/>
            <a:ext cx="3723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 dirty="0"/>
              <a:t>SPECIFICA SEMANTICA</a:t>
            </a:r>
          </a:p>
        </p:txBody>
      </p:sp>
      <p:sp>
        <p:nvSpPr>
          <p:cNvPr id="14344" name="CasellaDiTesto 9"/>
          <p:cNvSpPr txBox="1">
            <a:spLocks noChangeArrowheads="1"/>
          </p:cNvSpPr>
          <p:nvPr/>
        </p:nvSpPr>
        <p:spPr bwMode="auto">
          <a:xfrm>
            <a:off x="714375" y="2017280"/>
            <a:ext cx="797242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600" u="sng" dirty="0"/>
              <a:t>OPERATORI</a:t>
            </a:r>
            <a:r>
              <a:rPr lang="it-IT" altLang="it-IT" sz="1600" dirty="0"/>
              <a:t>:</a:t>
            </a:r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deleteMax</a:t>
            </a:r>
            <a:r>
              <a:rPr lang="it-IT" altLang="it-IT" sz="1600" dirty="0" smtClean="0"/>
              <a:t> (PQ) </a:t>
            </a:r>
            <a:r>
              <a:rPr lang="it-IT" altLang="it-IT" sz="1600" dirty="0"/>
              <a:t>= </a:t>
            </a:r>
            <a:r>
              <a:rPr lang="it-IT" altLang="it-IT" sz="1600" dirty="0" smtClean="0"/>
              <a:t>PQ’</a:t>
            </a:r>
            <a:endParaRPr lang="it-IT" altLang="it-IT" sz="1600" dirty="0"/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 </a:t>
            </a:r>
            <a:r>
              <a:rPr lang="it-IT" altLang="it-IT" sz="1600" dirty="0" smtClean="0"/>
              <a:t>PQ non </a:t>
            </a:r>
            <a:r>
              <a:rPr lang="it-IT" altLang="it-IT" sz="1600" dirty="0"/>
              <a:t>è </a:t>
            </a:r>
            <a:r>
              <a:rPr lang="it-IT" altLang="it-IT" sz="1600" dirty="0" smtClean="0"/>
              <a:t>vuota</a:t>
            </a:r>
            <a:endParaRPr lang="it-IT" altLang="it-IT" sz="1600" dirty="0"/>
          </a:p>
          <a:p>
            <a:pPr eaLnBrk="1" hangingPunct="1"/>
            <a:r>
              <a:rPr lang="it-IT" altLang="it-IT" sz="1600" dirty="0"/>
              <a:t>	post:  </a:t>
            </a:r>
            <a:r>
              <a:rPr lang="it-IT" altLang="it-IT" sz="1600" dirty="0" smtClean="0"/>
              <a:t>PQ’ contiene tutte le entry di PQ tranne quella con massima priorità</a:t>
            </a:r>
            <a:endParaRPr lang="it-IT" altLang="it-IT" sz="1600" dirty="0"/>
          </a:p>
          <a:p>
            <a:pPr eaLnBrk="1" hangingPunct="1"/>
            <a:endParaRPr lang="it-IT" altLang="it-IT" sz="1600" dirty="0"/>
          </a:p>
          <a:p>
            <a:pPr eaLnBrk="1" hangingPunct="1"/>
            <a:r>
              <a:rPr lang="it-IT" altLang="it-IT" sz="1600" dirty="0" err="1" smtClean="0"/>
              <a:t>insertPQ</a:t>
            </a:r>
            <a:r>
              <a:rPr lang="it-IT" altLang="it-IT" sz="1600" dirty="0" smtClean="0"/>
              <a:t> </a:t>
            </a:r>
            <a:r>
              <a:rPr lang="it-IT" altLang="it-IT" sz="1600" dirty="0"/>
              <a:t>(</a:t>
            </a:r>
            <a:r>
              <a:rPr lang="it-IT" altLang="it-IT" sz="1600" dirty="0" smtClean="0"/>
              <a:t>PQ, </a:t>
            </a:r>
            <a:r>
              <a:rPr lang="it-IT" altLang="it-IT" sz="1600" dirty="0" err="1" smtClean="0"/>
              <a:t>elem</a:t>
            </a:r>
            <a:r>
              <a:rPr lang="it-IT" altLang="it-IT" sz="1600" dirty="0" smtClean="0"/>
              <a:t>) </a:t>
            </a:r>
            <a:r>
              <a:rPr lang="it-IT" altLang="it-IT" sz="1600" dirty="0"/>
              <a:t>= </a:t>
            </a:r>
            <a:r>
              <a:rPr lang="it-IT" altLang="it-IT" sz="1600" dirty="0" smtClean="0"/>
              <a:t>Q’</a:t>
            </a:r>
            <a:endParaRPr lang="it-IT" altLang="it-IT" sz="1600" dirty="0"/>
          </a:p>
          <a:p>
            <a:pPr eaLnBrk="1" hangingPunct="1"/>
            <a:r>
              <a:rPr lang="it-IT" altLang="it-IT" sz="1600" dirty="0"/>
              <a:t>	</a:t>
            </a:r>
            <a:r>
              <a:rPr lang="it-IT" altLang="it-IT" sz="1600" dirty="0" err="1"/>
              <a:t>pre</a:t>
            </a:r>
            <a:r>
              <a:rPr lang="it-IT" altLang="it-IT" sz="1600" dirty="0"/>
              <a:t>:</a:t>
            </a:r>
          </a:p>
          <a:p>
            <a:pPr eaLnBrk="1" hangingPunct="1"/>
            <a:r>
              <a:rPr lang="it-IT" altLang="it-IT" sz="1600" dirty="0"/>
              <a:t>	post: PQ’ </a:t>
            </a:r>
            <a:r>
              <a:rPr lang="it-IT" altLang="it-IT" sz="1600" dirty="0" smtClean="0"/>
              <a:t>contiene </a:t>
            </a:r>
            <a:r>
              <a:rPr lang="it-IT" altLang="it-IT" sz="1600" i="1" dirty="0" err="1" smtClean="0"/>
              <a:t>elem</a:t>
            </a:r>
            <a:r>
              <a:rPr lang="it-IT" altLang="it-IT" sz="1600" dirty="0" smtClean="0"/>
              <a:t> e </a:t>
            </a:r>
            <a:r>
              <a:rPr lang="it-IT" altLang="it-IT" sz="1600" dirty="0"/>
              <a:t>tutte le entry </a:t>
            </a:r>
            <a:r>
              <a:rPr lang="it-IT" altLang="it-IT" sz="1600" dirty="0" smtClean="0"/>
              <a:t>contenute in PQ </a:t>
            </a:r>
            <a:endParaRPr lang="it-IT" altLang="it-IT" sz="1600" dirty="0"/>
          </a:p>
          <a:p>
            <a:pPr eaLnBrk="1" hangingPunct="1"/>
            <a:endParaRPr lang="it-IT" altLang="it-IT" sz="1600" dirty="0"/>
          </a:p>
        </p:txBody>
      </p:sp>
    </p:spTree>
    <p:extLst>
      <p:ext uri="{BB962C8B-B14F-4D97-AF65-F5344CB8AC3E}">
        <p14:creationId xmlns:p14="http://schemas.microsoft.com/office/powerpoint/2010/main" val="14333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Realizzazione di </a:t>
            </a:r>
            <a:r>
              <a:rPr lang="it-IT" altLang="it-IT" dirty="0" smtClean="0"/>
              <a:t>code a priorità tramite </a:t>
            </a:r>
            <a:r>
              <a:rPr lang="it-IT" altLang="it-IT" dirty="0" err="1"/>
              <a:t>heap</a:t>
            </a:r>
            <a:endParaRPr lang="it-IT" altLang="it-IT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7" y="1991659"/>
            <a:ext cx="8340725" cy="2838450"/>
          </a:xfrm>
        </p:spPr>
        <p:txBody>
          <a:bodyPr/>
          <a:lstStyle/>
          <a:p>
            <a:r>
              <a:rPr lang="it-IT" altLang="it-IT" dirty="0"/>
              <a:t>Per </a:t>
            </a:r>
            <a:r>
              <a:rPr lang="it-IT" altLang="it-IT" dirty="0" smtClean="0"/>
              <a:t>semplicità, supponiamo che le chiavi siano valori interi</a:t>
            </a:r>
          </a:p>
          <a:p>
            <a:r>
              <a:rPr lang="it-IT" altLang="it-IT" dirty="0" smtClean="0"/>
              <a:t>Negli esempi e nel codice seguente vengono mostrate e considerate solo le chiavi, senza il valore ad esse associato 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3769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 di Heap</a:t>
            </a:r>
          </a:p>
        </p:txBody>
      </p:sp>
      <p:grpSp>
        <p:nvGrpSpPr>
          <p:cNvPr id="536579" name="Group 3"/>
          <p:cNvGrpSpPr>
            <a:grpSpLocks/>
          </p:cNvGrpSpPr>
          <p:nvPr/>
        </p:nvGrpSpPr>
        <p:grpSpPr bwMode="auto">
          <a:xfrm>
            <a:off x="487363" y="2090738"/>
            <a:ext cx="3890962" cy="3438525"/>
            <a:chOff x="1472" y="1264"/>
            <a:chExt cx="2451" cy="2166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2829" y="12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36581" name="Text Box 5"/>
            <p:cNvSpPr txBox="1">
              <a:spLocks noChangeArrowheads="1"/>
            </p:cNvSpPr>
            <p:nvPr/>
          </p:nvSpPr>
          <p:spPr bwMode="auto">
            <a:xfrm>
              <a:off x="2192" y="18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12</a:t>
              </a:r>
            </a:p>
          </p:txBody>
        </p:sp>
        <p:sp>
          <p:nvSpPr>
            <p:cNvPr id="536582" name="Text Box 6"/>
            <p:cNvSpPr txBox="1">
              <a:spLocks noChangeArrowheads="1"/>
            </p:cNvSpPr>
            <p:nvPr/>
          </p:nvSpPr>
          <p:spPr bwMode="auto">
            <a:xfrm>
              <a:off x="3375" y="18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14</a:t>
              </a:r>
            </a:p>
          </p:txBody>
        </p:sp>
        <p:sp>
          <p:nvSpPr>
            <p:cNvPr id="536583" name="Text Box 7"/>
            <p:cNvSpPr txBox="1">
              <a:spLocks noChangeArrowheads="1"/>
            </p:cNvSpPr>
            <p:nvPr/>
          </p:nvSpPr>
          <p:spPr bwMode="auto">
            <a:xfrm>
              <a:off x="1754" y="2461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36584" name="Text Box 8"/>
            <p:cNvSpPr txBox="1">
              <a:spLocks noChangeArrowheads="1"/>
            </p:cNvSpPr>
            <p:nvPr/>
          </p:nvSpPr>
          <p:spPr bwMode="auto">
            <a:xfrm>
              <a:off x="2434" y="246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7</a:t>
              </a:r>
            </a:p>
          </p:txBody>
        </p:sp>
        <p:sp>
          <p:nvSpPr>
            <p:cNvPr id="536585" name="Text Box 9"/>
            <p:cNvSpPr txBox="1">
              <a:spLocks noChangeArrowheads="1"/>
            </p:cNvSpPr>
            <p:nvPr/>
          </p:nvSpPr>
          <p:spPr bwMode="auto">
            <a:xfrm>
              <a:off x="1472" y="312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536586" name="Text Box 10"/>
            <p:cNvSpPr txBox="1">
              <a:spLocks noChangeArrowheads="1"/>
            </p:cNvSpPr>
            <p:nvPr/>
          </p:nvSpPr>
          <p:spPr bwMode="auto">
            <a:xfrm>
              <a:off x="1913" y="314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36587" name="Text Box 11"/>
            <p:cNvSpPr txBox="1">
              <a:spLocks noChangeArrowheads="1"/>
            </p:cNvSpPr>
            <p:nvPr/>
          </p:nvSpPr>
          <p:spPr bwMode="auto">
            <a:xfrm>
              <a:off x="3036" y="2463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36588" name="Text Box 12"/>
            <p:cNvSpPr txBox="1">
              <a:spLocks noChangeArrowheads="1"/>
            </p:cNvSpPr>
            <p:nvPr/>
          </p:nvSpPr>
          <p:spPr bwMode="auto">
            <a:xfrm>
              <a:off x="3719" y="2486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9</a:t>
              </a:r>
            </a:p>
          </p:txBody>
        </p:sp>
        <p:sp>
          <p:nvSpPr>
            <p:cNvPr id="536589" name="Line 13"/>
            <p:cNvSpPr>
              <a:spLocks noChangeShapeType="1"/>
            </p:cNvSpPr>
            <p:nvPr/>
          </p:nvSpPr>
          <p:spPr bwMode="auto">
            <a:xfrm flipH="1">
              <a:off x="2387" y="1570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0" name="Line 14"/>
            <p:cNvSpPr>
              <a:spLocks noChangeShapeType="1"/>
            </p:cNvSpPr>
            <p:nvPr/>
          </p:nvSpPr>
          <p:spPr bwMode="auto">
            <a:xfrm>
              <a:off x="2909" y="1570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1" name="Line 15"/>
            <p:cNvSpPr>
              <a:spLocks noChangeShapeType="1"/>
            </p:cNvSpPr>
            <p:nvPr/>
          </p:nvSpPr>
          <p:spPr bwMode="auto">
            <a:xfrm>
              <a:off x="2298" y="2103"/>
              <a:ext cx="25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2" name="Line 16"/>
            <p:cNvSpPr>
              <a:spLocks noChangeShapeType="1"/>
            </p:cNvSpPr>
            <p:nvPr/>
          </p:nvSpPr>
          <p:spPr bwMode="auto">
            <a:xfrm flipH="1">
              <a:off x="1879" y="2103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3" name="Line 17"/>
            <p:cNvSpPr>
              <a:spLocks noChangeShapeType="1"/>
            </p:cNvSpPr>
            <p:nvPr/>
          </p:nvSpPr>
          <p:spPr bwMode="auto">
            <a:xfrm flipH="1">
              <a:off x="3177" y="2103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4" name="Line 18"/>
            <p:cNvSpPr>
              <a:spLocks noChangeShapeType="1"/>
            </p:cNvSpPr>
            <p:nvPr/>
          </p:nvSpPr>
          <p:spPr bwMode="auto">
            <a:xfrm>
              <a:off x="3476" y="2092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5" name="Line 19"/>
            <p:cNvSpPr>
              <a:spLocks noChangeShapeType="1"/>
            </p:cNvSpPr>
            <p:nvPr/>
          </p:nvSpPr>
          <p:spPr bwMode="auto">
            <a:xfrm>
              <a:off x="1845" y="2744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6" name="Line 20"/>
            <p:cNvSpPr>
              <a:spLocks noChangeShapeType="1"/>
            </p:cNvSpPr>
            <p:nvPr/>
          </p:nvSpPr>
          <p:spPr bwMode="auto">
            <a:xfrm flipH="1">
              <a:off x="1634" y="2744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7" name="Text Box 21"/>
            <p:cNvSpPr txBox="1">
              <a:spLocks noChangeArrowheads="1"/>
            </p:cNvSpPr>
            <p:nvPr/>
          </p:nvSpPr>
          <p:spPr bwMode="auto">
            <a:xfrm>
              <a:off x="2210" y="3115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36598" name="Line 22"/>
            <p:cNvSpPr>
              <a:spLocks noChangeShapeType="1"/>
            </p:cNvSpPr>
            <p:nvPr/>
          </p:nvSpPr>
          <p:spPr bwMode="auto">
            <a:xfrm flipH="1">
              <a:off x="2372" y="2696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6070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Inserimento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712913"/>
            <a:ext cx="8340725" cy="1509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dirty="0"/>
              <a:t>Si inserisce il nuovo nodo come ultima foglia</a:t>
            </a:r>
          </a:p>
          <a:p>
            <a:pPr>
              <a:lnSpc>
                <a:spcPct val="90000"/>
              </a:lnSpc>
            </a:pPr>
            <a:r>
              <a:rPr lang="it-IT" altLang="it-IT" sz="2400" dirty="0"/>
              <a:t>Il nodo inserito risale lungo il percorso che porta alla radice per individuare la posizione </a:t>
            </a:r>
            <a:r>
              <a:rPr lang="it-IT" altLang="it-IT" sz="2400" dirty="0" smtClean="0"/>
              <a:t>giusta (eventualmente fino alla radice)</a:t>
            </a:r>
            <a:endParaRPr lang="it-IT" altLang="it-IT" sz="2400" dirty="0"/>
          </a:p>
          <a:p>
            <a:pPr>
              <a:lnSpc>
                <a:spcPct val="90000"/>
              </a:lnSpc>
            </a:pPr>
            <a:r>
              <a:rPr lang="it-IT" altLang="it-IT" sz="2400" dirty="0"/>
              <a:t>Esempio: inserimento di 18</a:t>
            </a:r>
            <a:endParaRPr lang="it-IT" altLang="it-IT" sz="2400" baseline="-25000" dirty="0"/>
          </a:p>
        </p:txBody>
      </p:sp>
      <p:grpSp>
        <p:nvGrpSpPr>
          <p:cNvPr id="537604" name="Group 4"/>
          <p:cNvGrpSpPr>
            <a:grpSpLocks/>
          </p:cNvGrpSpPr>
          <p:nvPr/>
        </p:nvGrpSpPr>
        <p:grpSpPr bwMode="auto">
          <a:xfrm>
            <a:off x="481013" y="3314700"/>
            <a:ext cx="3890962" cy="3438525"/>
            <a:chOff x="303" y="2088"/>
            <a:chExt cx="2451" cy="2166"/>
          </a:xfrm>
        </p:grpSpPr>
        <p:sp>
          <p:nvSpPr>
            <p:cNvPr id="537605" name="Text Box 5"/>
            <p:cNvSpPr txBox="1">
              <a:spLocks noChangeArrowheads="1"/>
            </p:cNvSpPr>
            <p:nvPr/>
          </p:nvSpPr>
          <p:spPr bwMode="auto">
            <a:xfrm>
              <a:off x="1660" y="208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37606" name="Text Box 6"/>
            <p:cNvSpPr txBox="1">
              <a:spLocks noChangeArrowheads="1"/>
            </p:cNvSpPr>
            <p:nvPr/>
          </p:nvSpPr>
          <p:spPr bwMode="auto">
            <a:xfrm>
              <a:off x="1023" y="266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12</a:t>
              </a:r>
            </a:p>
          </p:txBody>
        </p:sp>
        <p:sp>
          <p:nvSpPr>
            <p:cNvPr id="537607" name="Text Box 7"/>
            <p:cNvSpPr txBox="1">
              <a:spLocks noChangeArrowheads="1"/>
            </p:cNvSpPr>
            <p:nvPr/>
          </p:nvSpPr>
          <p:spPr bwMode="auto">
            <a:xfrm>
              <a:off x="2206" y="268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14</a:t>
              </a:r>
            </a:p>
          </p:txBody>
        </p:sp>
        <p:sp>
          <p:nvSpPr>
            <p:cNvPr id="537608" name="Text Box 8"/>
            <p:cNvSpPr txBox="1">
              <a:spLocks noChangeArrowheads="1"/>
            </p:cNvSpPr>
            <p:nvPr/>
          </p:nvSpPr>
          <p:spPr bwMode="auto">
            <a:xfrm>
              <a:off x="585" y="328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37609" name="Text Box 9"/>
            <p:cNvSpPr txBox="1">
              <a:spLocks noChangeArrowheads="1"/>
            </p:cNvSpPr>
            <p:nvPr/>
          </p:nvSpPr>
          <p:spPr bwMode="auto">
            <a:xfrm>
              <a:off x="1265" y="3286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7</a:t>
              </a:r>
            </a:p>
          </p:txBody>
        </p:sp>
        <p:sp>
          <p:nvSpPr>
            <p:cNvPr id="537610" name="Text Box 10"/>
            <p:cNvSpPr txBox="1">
              <a:spLocks noChangeArrowheads="1"/>
            </p:cNvSpPr>
            <p:nvPr/>
          </p:nvSpPr>
          <p:spPr bwMode="auto">
            <a:xfrm>
              <a:off x="303" y="3948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537611" name="Text Box 11"/>
            <p:cNvSpPr txBox="1">
              <a:spLocks noChangeArrowheads="1"/>
            </p:cNvSpPr>
            <p:nvPr/>
          </p:nvSpPr>
          <p:spPr bwMode="auto">
            <a:xfrm>
              <a:off x="744" y="3966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37612" name="Text Box 12"/>
            <p:cNvSpPr txBox="1">
              <a:spLocks noChangeArrowheads="1"/>
            </p:cNvSpPr>
            <p:nvPr/>
          </p:nvSpPr>
          <p:spPr bwMode="auto">
            <a:xfrm>
              <a:off x="1867" y="3287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37613" name="Text Box 13"/>
            <p:cNvSpPr txBox="1">
              <a:spLocks noChangeArrowheads="1"/>
            </p:cNvSpPr>
            <p:nvPr/>
          </p:nvSpPr>
          <p:spPr bwMode="auto">
            <a:xfrm>
              <a:off x="2550" y="3310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9</a:t>
              </a:r>
            </a:p>
          </p:txBody>
        </p:sp>
        <p:sp>
          <p:nvSpPr>
            <p:cNvPr id="537614" name="Line 14"/>
            <p:cNvSpPr>
              <a:spLocks noChangeShapeType="1"/>
            </p:cNvSpPr>
            <p:nvPr/>
          </p:nvSpPr>
          <p:spPr bwMode="auto">
            <a:xfrm flipH="1">
              <a:off x="1218" y="2394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7615" name="Line 15"/>
            <p:cNvSpPr>
              <a:spLocks noChangeShapeType="1"/>
            </p:cNvSpPr>
            <p:nvPr/>
          </p:nvSpPr>
          <p:spPr bwMode="auto">
            <a:xfrm>
              <a:off x="1740" y="2394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7616" name="Line 16"/>
            <p:cNvSpPr>
              <a:spLocks noChangeShapeType="1"/>
            </p:cNvSpPr>
            <p:nvPr/>
          </p:nvSpPr>
          <p:spPr bwMode="auto">
            <a:xfrm>
              <a:off x="1129" y="2927"/>
              <a:ext cx="25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7617" name="Line 17"/>
            <p:cNvSpPr>
              <a:spLocks noChangeShapeType="1"/>
            </p:cNvSpPr>
            <p:nvPr/>
          </p:nvSpPr>
          <p:spPr bwMode="auto">
            <a:xfrm flipH="1">
              <a:off x="710" y="2927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7618" name="Line 18"/>
            <p:cNvSpPr>
              <a:spLocks noChangeShapeType="1"/>
            </p:cNvSpPr>
            <p:nvPr/>
          </p:nvSpPr>
          <p:spPr bwMode="auto">
            <a:xfrm flipH="1">
              <a:off x="2008" y="2927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7619" name="Line 19"/>
            <p:cNvSpPr>
              <a:spLocks noChangeShapeType="1"/>
            </p:cNvSpPr>
            <p:nvPr/>
          </p:nvSpPr>
          <p:spPr bwMode="auto">
            <a:xfrm>
              <a:off x="2307" y="2916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7620" name="Line 20"/>
            <p:cNvSpPr>
              <a:spLocks noChangeShapeType="1"/>
            </p:cNvSpPr>
            <p:nvPr/>
          </p:nvSpPr>
          <p:spPr bwMode="auto">
            <a:xfrm>
              <a:off x="676" y="3568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7621" name="Line 21"/>
            <p:cNvSpPr>
              <a:spLocks noChangeShapeType="1"/>
            </p:cNvSpPr>
            <p:nvPr/>
          </p:nvSpPr>
          <p:spPr bwMode="auto">
            <a:xfrm flipH="1">
              <a:off x="465" y="3568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7622" name="Text Box 22"/>
            <p:cNvSpPr txBox="1">
              <a:spLocks noChangeArrowheads="1"/>
            </p:cNvSpPr>
            <p:nvPr/>
          </p:nvSpPr>
          <p:spPr bwMode="auto">
            <a:xfrm>
              <a:off x="1041" y="3939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37623" name="Line 23"/>
            <p:cNvSpPr>
              <a:spLocks noChangeShapeType="1"/>
            </p:cNvSpPr>
            <p:nvPr/>
          </p:nvSpPr>
          <p:spPr bwMode="auto">
            <a:xfrm flipH="1">
              <a:off x="1138" y="3559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37624" name="Line 24"/>
          <p:cNvSpPr>
            <a:spLocks noChangeShapeType="1"/>
          </p:cNvSpPr>
          <p:nvPr/>
        </p:nvSpPr>
        <p:spPr bwMode="auto">
          <a:xfrm>
            <a:off x="2243138" y="5670550"/>
            <a:ext cx="228600" cy="654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7625" name="Text Box 25"/>
          <p:cNvSpPr txBox="1">
            <a:spLocks noChangeArrowheads="1"/>
          </p:cNvSpPr>
          <p:nvPr/>
        </p:nvSpPr>
        <p:spPr bwMode="auto">
          <a:xfrm>
            <a:off x="2265363" y="62611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537626" name="Freeform 26"/>
          <p:cNvSpPr>
            <a:spLocks/>
          </p:cNvSpPr>
          <p:nvPr/>
        </p:nvSpPr>
        <p:spPr bwMode="auto">
          <a:xfrm>
            <a:off x="2327275" y="5465763"/>
            <a:ext cx="331788" cy="831850"/>
          </a:xfrm>
          <a:custGeom>
            <a:avLst/>
            <a:gdLst>
              <a:gd name="T0" fmla="*/ 157 w 209"/>
              <a:gd name="T1" fmla="*/ 524 h 524"/>
              <a:gd name="T2" fmla="*/ 183 w 209"/>
              <a:gd name="T3" fmla="*/ 209 h 524"/>
              <a:gd name="T4" fmla="*/ 0 w 209"/>
              <a:gd name="T5" fmla="*/ 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" h="524">
                <a:moveTo>
                  <a:pt x="157" y="524"/>
                </a:moveTo>
                <a:cubicBezTo>
                  <a:pt x="183" y="410"/>
                  <a:pt x="209" y="296"/>
                  <a:pt x="183" y="209"/>
                </a:cubicBezTo>
                <a:cubicBezTo>
                  <a:pt x="157" y="122"/>
                  <a:pt x="78" y="61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7627" name="Freeform 27"/>
          <p:cNvSpPr>
            <a:spLocks/>
          </p:cNvSpPr>
          <p:nvPr/>
        </p:nvSpPr>
        <p:spPr bwMode="auto">
          <a:xfrm>
            <a:off x="2036763" y="4489450"/>
            <a:ext cx="460375" cy="830263"/>
          </a:xfrm>
          <a:custGeom>
            <a:avLst/>
            <a:gdLst>
              <a:gd name="T0" fmla="*/ 170 w 290"/>
              <a:gd name="T1" fmla="*/ 523 h 523"/>
              <a:gd name="T2" fmla="*/ 262 w 290"/>
              <a:gd name="T3" fmla="*/ 222 h 523"/>
              <a:gd name="T4" fmla="*/ 0 w 290"/>
              <a:gd name="T5" fmla="*/ 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" h="523">
                <a:moveTo>
                  <a:pt x="170" y="523"/>
                </a:moveTo>
                <a:cubicBezTo>
                  <a:pt x="230" y="416"/>
                  <a:pt x="290" y="309"/>
                  <a:pt x="262" y="222"/>
                </a:cubicBezTo>
                <a:cubicBezTo>
                  <a:pt x="234" y="135"/>
                  <a:pt x="117" y="67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7628" name="Freeform 28"/>
          <p:cNvSpPr>
            <a:spLocks/>
          </p:cNvSpPr>
          <p:nvPr/>
        </p:nvSpPr>
        <p:spPr bwMode="auto">
          <a:xfrm>
            <a:off x="1787525" y="3554413"/>
            <a:ext cx="914400" cy="685800"/>
          </a:xfrm>
          <a:custGeom>
            <a:avLst/>
            <a:gdLst>
              <a:gd name="T0" fmla="*/ 0 w 576"/>
              <a:gd name="T1" fmla="*/ 432 h 432"/>
              <a:gd name="T2" fmla="*/ 170 w 576"/>
              <a:gd name="T3" fmla="*/ 117 h 432"/>
              <a:gd name="T4" fmla="*/ 576 w 576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32">
                <a:moveTo>
                  <a:pt x="0" y="432"/>
                </a:moveTo>
                <a:cubicBezTo>
                  <a:pt x="37" y="310"/>
                  <a:pt x="74" y="189"/>
                  <a:pt x="170" y="117"/>
                </a:cubicBezTo>
                <a:cubicBezTo>
                  <a:pt x="266" y="45"/>
                  <a:pt x="421" y="22"/>
                  <a:pt x="57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7629" name="AutoShape 29"/>
          <p:cNvSpPr>
            <a:spLocks noChangeArrowheads="1"/>
          </p:cNvSpPr>
          <p:nvPr/>
        </p:nvSpPr>
        <p:spPr bwMode="auto">
          <a:xfrm>
            <a:off x="3679825" y="3365500"/>
            <a:ext cx="2368550" cy="485775"/>
          </a:xfrm>
          <a:prstGeom prst="rightArrow">
            <a:avLst>
              <a:gd name="adj1" fmla="val 50000"/>
              <a:gd name="adj2" fmla="val 1218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37630" name="Group 30"/>
          <p:cNvGrpSpPr>
            <a:grpSpLocks/>
          </p:cNvGrpSpPr>
          <p:nvPr/>
        </p:nvGrpSpPr>
        <p:grpSpPr bwMode="auto">
          <a:xfrm>
            <a:off x="4602163" y="3336925"/>
            <a:ext cx="3890962" cy="3438525"/>
            <a:chOff x="2899" y="2102"/>
            <a:chExt cx="2451" cy="2166"/>
          </a:xfrm>
        </p:grpSpPr>
        <p:grpSp>
          <p:nvGrpSpPr>
            <p:cNvPr id="537631" name="Group 31"/>
            <p:cNvGrpSpPr>
              <a:grpSpLocks/>
            </p:cNvGrpSpPr>
            <p:nvPr/>
          </p:nvGrpSpPr>
          <p:grpSpPr bwMode="auto">
            <a:xfrm>
              <a:off x="2899" y="2102"/>
              <a:ext cx="2451" cy="2166"/>
              <a:chOff x="303" y="2088"/>
              <a:chExt cx="2451" cy="2166"/>
            </a:xfrm>
          </p:grpSpPr>
          <p:sp>
            <p:nvSpPr>
              <p:cNvPr id="537632" name="Text Box 32"/>
              <p:cNvSpPr txBox="1">
                <a:spLocks noChangeArrowheads="1"/>
              </p:cNvSpPr>
              <p:nvPr/>
            </p:nvSpPr>
            <p:spPr bwMode="auto">
              <a:xfrm>
                <a:off x="1660" y="2088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18</a:t>
                </a:r>
              </a:p>
            </p:txBody>
          </p:sp>
          <p:sp>
            <p:nvSpPr>
              <p:cNvPr id="537633" name="Text Box 33"/>
              <p:cNvSpPr txBox="1">
                <a:spLocks noChangeArrowheads="1"/>
              </p:cNvSpPr>
              <p:nvPr/>
            </p:nvSpPr>
            <p:spPr bwMode="auto">
              <a:xfrm>
                <a:off x="1023" y="2662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15</a:t>
                </a:r>
              </a:p>
            </p:txBody>
          </p:sp>
          <p:sp>
            <p:nvSpPr>
              <p:cNvPr id="537634" name="Text Box 34"/>
              <p:cNvSpPr txBox="1">
                <a:spLocks noChangeArrowheads="1"/>
              </p:cNvSpPr>
              <p:nvPr/>
            </p:nvSpPr>
            <p:spPr bwMode="auto">
              <a:xfrm>
                <a:off x="2206" y="2688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14</a:t>
                </a:r>
              </a:p>
            </p:txBody>
          </p:sp>
          <p:sp>
            <p:nvSpPr>
              <p:cNvPr id="537635" name="Text Box 35"/>
              <p:cNvSpPr txBox="1">
                <a:spLocks noChangeArrowheads="1"/>
              </p:cNvSpPr>
              <p:nvPr/>
            </p:nvSpPr>
            <p:spPr bwMode="auto">
              <a:xfrm>
                <a:off x="585" y="3285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10</a:t>
                </a:r>
              </a:p>
            </p:txBody>
          </p:sp>
          <p:sp>
            <p:nvSpPr>
              <p:cNvPr id="537636" name="Text Box 36"/>
              <p:cNvSpPr txBox="1">
                <a:spLocks noChangeArrowheads="1"/>
              </p:cNvSpPr>
              <p:nvPr/>
            </p:nvSpPr>
            <p:spPr bwMode="auto">
              <a:xfrm>
                <a:off x="1265" y="3286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12</a:t>
                </a:r>
              </a:p>
            </p:txBody>
          </p:sp>
          <p:sp>
            <p:nvSpPr>
              <p:cNvPr id="537637" name="Text Box 37"/>
              <p:cNvSpPr txBox="1">
                <a:spLocks noChangeArrowheads="1"/>
              </p:cNvSpPr>
              <p:nvPr/>
            </p:nvSpPr>
            <p:spPr bwMode="auto">
              <a:xfrm>
                <a:off x="303" y="3948"/>
                <a:ext cx="2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2</a:t>
                </a:r>
              </a:p>
            </p:txBody>
          </p:sp>
          <p:sp>
            <p:nvSpPr>
              <p:cNvPr id="537638" name="Text Box 38"/>
              <p:cNvSpPr txBox="1">
                <a:spLocks noChangeArrowheads="1"/>
              </p:cNvSpPr>
              <p:nvPr/>
            </p:nvSpPr>
            <p:spPr bwMode="auto">
              <a:xfrm>
                <a:off x="744" y="3966"/>
                <a:ext cx="2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5</a:t>
                </a:r>
              </a:p>
            </p:txBody>
          </p:sp>
          <p:sp>
            <p:nvSpPr>
              <p:cNvPr id="537639" name="Text Box 39"/>
              <p:cNvSpPr txBox="1">
                <a:spLocks noChangeArrowheads="1"/>
              </p:cNvSpPr>
              <p:nvPr/>
            </p:nvSpPr>
            <p:spPr bwMode="auto">
              <a:xfrm>
                <a:off x="1867" y="3287"/>
                <a:ext cx="2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6</a:t>
                </a:r>
              </a:p>
            </p:txBody>
          </p:sp>
          <p:sp>
            <p:nvSpPr>
              <p:cNvPr id="537640" name="Text Box 40"/>
              <p:cNvSpPr txBox="1">
                <a:spLocks noChangeArrowheads="1"/>
              </p:cNvSpPr>
              <p:nvPr/>
            </p:nvSpPr>
            <p:spPr bwMode="auto">
              <a:xfrm>
                <a:off x="2550" y="3310"/>
                <a:ext cx="2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9</a:t>
                </a:r>
              </a:p>
            </p:txBody>
          </p:sp>
          <p:sp>
            <p:nvSpPr>
              <p:cNvPr id="537641" name="Line 41"/>
              <p:cNvSpPr>
                <a:spLocks noChangeShapeType="1"/>
              </p:cNvSpPr>
              <p:nvPr/>
            </p:nvSpPr>
            <p:spPr bwMode="auto">
              <a:xfrm flipH="1">
                <a:off x="1218" y="2394"/>
                <a:ext cx="522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7642" name="Line 42"/>
              <p:cNvSpPr>
                <a:spLocks noChangeShapeType="1"/>
              </p:cNvSpPr>
              <p:nvPr/>
            </p:nvSpPr>
            <p:spPr bwMode="auto">
              <a:xfrm>
                <a:off x="1740" y="2394"/>
                <a:ext cx="50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7643" name="Line 43"/>
              <p:cNvSpPr>
                <a:spLocks noChangeShapeType="1"/>
              </p:cNvSpPr>
              <p:nvPr/>
            </p:nvSpPr>
            <p:spPr bwMode="auto">
              <a:xfrm>
                <a:off x="1129" y="2927"/>
                <a:ext cx="25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7644" name="Line 44"/>
              <p:cNvSpPr>
                <a:spLocks noChangeShapeType="1"/>
              </p:cNvSpPr>
              <p:nvPr/>
            </p:nvSpPr>
            <p:spPr bwMode="auto">
              <a:xfrm flipH="1">
                <a:off x="710" y="2927"/>
                <a:ext cx="408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7645" name="Line 45"/>
              <p:cNvSpPr>
                <a:spLocks noChangeShapeType="1"/>
              </p:cNvSpPr>
              <p:nvPr/>
            </p:nvSpPr>
            <p:spPr bwMode="auto">
              <a:xfrm flipH="1">
                <a:off x="2008" y="2927"/>
                <a:ext cx="288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7646" name="Line 46"/>
              <p:cNvSpPr>
                <a:spLocks noChangeShapeType="1"/>
              </p:cNvSpPr>
              <p:nvPr/>
            </p:nvSpPr>
            <p:spPr bwMode="auto">
              <a:xfrm>
                <a:off x="2307" y="2916"/>
                <a:ext cx="400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7647" name="Line 47"/>
              <p:cNvSpPr>
                <a:spLocks noChangeShapeType="1"/>
              </p:cNvSpPr>
              <p:nvPr/>
            </p:nvSpPr>
            <p:spPr bwMode="auto">
              <a:xfrm>
                <a:off x="676" y="3568"/>
                <a:ext cx="144" cy="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7648" name="Line 48"/>
              <p:cNvSpPr>
                <a:spLocks noChangeShapeType="1"/>
              </p:cNvSpPr>
              <p:nvPr/>
            </p:nvSpPr>
            <p:spPr bwMode="auto">
              <a:xfrm flipH="1">
                <a:off x="465" y="3568"/>
                <a:ext cx="211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7649" name="Text Box 49"/>
              <p:cNvSpPr txBox="1">
                <a:spLocks noChangeArrowheads="1"/>
              </p:cNvSpPr>
              <p:nvPr/>
            </p:nvSpPr>
            <p:spPr bwMode="auto">
              <a:xfrm>
                <a:off x="1041" y="3939"/>
                <a:ext cx="2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3</a:t>
                </a:r>
              </a:p>
            </p:txBody>
          </p:sp>
          <p:sp>
            <p:nvSpPr>
              <p:cNvPr id="537650" name="Line 50"/>
              <p:cNvSpPr>
                <a:spLocks noChangeShapeType="1"/>
              </p:cNvSpPr>
              <p:nvPr/>
            </p:nvSpPr>
            <p:spPr bwMode="auto">
              <a:xfrm flipH="1">
                <a:off x="1138" y="3559"/>
                <a:ext cx="211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537651" name="Line 51"/>
            <p:cNvSpPr>
              <a:spLocks noChangeShapeType="1"/>
            </p:cNvSpPr>
            <p:nvPr/>
          </p:nvSpPr>
          <p:spPr bwMode="auto">
            <a:xfrm>
              <a:off x="4009" y="3586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7652" name="Text Box 52"/>
            <p:cNvSpPr txBox="1">
              <a:spLocks noChangeArrowheads="1"/>
            </p:cNvSpPr>
            <p:nvPr/>
          </p:nvSpPr>
          <p:spPr bwMode="auto">
            <a:xfrm>
              <a:off x="4023" y="3958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1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24" grpId="0" animBg="1"/>
      <p:bldP spid="537625" grpId="0" autoUpdateAnimBg="0"/>
      <p:bldP spid="537626" grpId="0" animBg="1"/>
      <p:bldP spid="537627" grpId="0" animBg="1"/>
      <p:bldP spid="537628" grpId="0" animBg="1"/>
      <p:bldP spid="5376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18" y="40258"/>
            <a:ext cx="8229600" cy="605710"/>
          </a:xfrm>
        </p:spPr>
        <p:txBody>
          <a:bodyPr/>
          <a:lstStyle/>
          <a:p>
            <a:r>
              <a:rPr lang="it-IT" altLang="it-IT" dirty="0"/>
              <a:t>Rimozione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680752"/>
            <a:ext cx="8709025" cy="2731579"/>
          </a:xfrm>
        </p:spPr>
        <p:txBody>
          <a:bodyPr/>
          <a:lstStyle/>
          <a:p>
            <a:r>
              <a:rPr lang="it-IT" altLang="it-IT" sz="2400" dirty="0"/>
              <a:t>Si rimuove sempre la radice (</a:t>
            </a:r>
            <a:r>
              <a:rPr lang="it-IT" altLang="it-IT" sz="2400" dirty="0" smtClean="0"/>
              <a:t>la chiave </a:t>
            </a:r>
            <a:r>
              <a:rPr lang="it-IT" altLang="it-IT" sz="2400" dirty="0"/>
              <a:t>maggiore, in quanto un </a:t>
            </a:r>
            <a:r>
              <a:rPr lang="it-IT" altLang="it-IT" sz="2400" dirty="0" err="1"/>
              <a:t>heap</a:t>
            </a:r>
            <a:r>
              <a:rPr lang="it-IT" altLang="it-IT" sz="2400" dirty="0"/>
              <a:t> viene usato per realizzare code a priorità) e si pone l’ultima foglia al posto della radice</a:t>
            </a:r>
          </a:p>
          <a:p>
            <a:r>
              <a:rPr lang="it-IT" altLang="it-IT" sz="2400" dirty="0" smtClean="0"/>
              <a:t>Se la chiave della radice è più piccola di quella dei suoi figli, si </a:t>
            </a:r>
            <a:r>
              <a:rPr lang="it-IT" altLang="it-IT" sz="2400" dirty="0"/>
              <a:t>scambia </a:t>
            </a:r>
            <a:r>
              <a:rPr lang="it-IT" altLang="it-IT" sz="2400" dirty="0" smtClean="0"/>
              <a:t>con il maggiore </a:t>
            </a:r>
            <a:r>
              <a:rPr lang="it-IT" altLang="it-IT" sz="2400" dirty="0"/>
              <a:t>dei </a:t>
            </a:r>
            <a:r>
              <a:rPr lang="it-IT" altLang="it-IT" sz="2400" dirty="0" smtClean="0"/>
              <a:t>due, </a:t>
            </a:r>
            <a:r>
              <a:rPr lang="it-IT" altLang="it-IT" sz="2400" dirty="0"/>
              <a:t>e si ripete il procedimento </a:t>
            </a:r>
            <a:r>
              <a:rPr lang="it-IT" altLang="it-IT" sz="2400" dirty="0" smtClean="0"/>
              <a:t>finché non si arriva alla condizione in cui il nodo corrente o non ha figli oppure i suoi figli hanno chiavi più piccole</a:t>
            </a:r>
            <a:endParaRPr lang="it-IT" altLang="it-IT" sz="2400" dirty="0"/>
          </a:p>
        </p:txBody>
      </p:sp>
      <p:grpSp>
        <p:nvGrpSpPr>
          <p:cNvPr id="538628" name="Group 4"/>
          <p:cNvGrpSpPr>
            <a:grpSpLocks/>
          </p:cNvGrpSpPr>
          <p:nvPr/>
        </p:nvGrpSpPr>
        <p:grpSpPr bwMode="auto">
          <a:xfrm>
            <a:off x="109538" y="3624263"/>
            <a:ext cx="3300412" cy="2989262"/>
            <a:chOff x="316" y="2179"/>
            <a:chExt cx="2492" cy="2217"/>
          </a:xfrm>
        </p:grpSpPr>
        <p:grpSp>
          <p:nvGrpSpPr>
            <p:cNvPr id="538629" name="Group 5"/>
            <p:cNvGrpSpPr>
              <a:grpSpLocks/>
            </p:cNvGrpSpPr>
            <p:nvPr/>
          </p:nvGrpSpPr>
          <p:grpSpPr bwMode="auto">
            <a:xfrm>
              <a:off x="316" y="2179"/>
              <a:ext cx="2492" cy="2217"/>
              <a:chOff x="303" y="2088"/>
              <a:chExt cx="2492" cy="2217"/>
            </a:xfrm>
          </p:grpSpPr>
          <p:sp>
            <p:nvSpPr>
              <p:cNvPr id="538630" name="Text Box 6"/>
              <p:cNvSpPr txBox="1">
                <a:spLocks noChangeArrowheads="1"/>
              </p:cNvSpPr>
              <p:nvPr/>
            </p:nvSpPr>
            <p:spPr bwMode="auto">
              <a:xfrm>
                <a:off x="1660" y="2088"/>
                <a:ext cx="35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18</a:t>
                </a:r>
              </a:p>
            </p:txBody>
          </p:sp>
          <p:sp>
            <p:nvSpPr>
              <p:cNvPr id="538631" name="Text Box 7"/>
              <p:cNvSpPr txBox="1">
                <a:spLocks noChangeArrowheads="1"/>
              </p:cNvSpPr>
              <p:nvPr/>
            </p:nvSpPr>
            <p:spPr bwMode="auto">
              <a:xfrm>
                <a:off x="1023" y="2663"/>
                <a:ext cx="35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15</a:t>
                </a:r>
              </a:p>
            </p:txBody>
          </p:sp>
          <p:sp>
            <p:nvSpPr>
              <p:cNvPr id="538632" name="Text Box 8"/>
              <p:cNvSpPr txBox="1">
                <a:spLocks noChangeArrowheads="1"/>
              </p:cNvSpPr>
              <p:nvPr/>
            </p:nvSpPr>
            <p:spPr bwMode="auto">
              <a:xfrm>
                <a:off x="2206" y="2688"/>
                <a:ext cx="350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14</a:t>
                </a:r>
              </a:p>
            </p:txBody>
          </p:sp>
          <p:sp>
            <p:nvSpPr>
              <p:cNvPr id="538633" name="Text Box 9"/>
              <p:cNvSpPr txBox="1">
                <a:spLocks noChangeArrowheads="1"/>
              </p:cNvSpPr>
              <p:nvPr/>
            </p:nvSpPr>
            <p:spPr bwMode="auto">
              <a:xfrm>
                <a:off x="585" y="3285"/>
                <a:ext cx="35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10</a:t>
                </a:r>
              </a:p>
            </p:txBody>
          </p:sp>
          <p:sp>
            <p:nvSpPr>
              <p:cNvPr id="538634" name="Text Box 10"/>
              <p:cNvSpPr txBox="1">
                <a:spLocks noChangeArrowheads="1"/>
              </p:cNvSpPr>
              <p:nvPr/>
            </p:nvSpPr>
            <p:spPr bwMode="auto">
              <a:xfrm>
                <a:off x="1266" y="3287"/>
                <a:ext cx="35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12</a:t>
                </a:r>
              </a:p>
            </p:txBody>
          </p:sp>
          <p:sp>
            <p:nvSpPr>
              <p:cNvPr id="538635" name="Text Box 11"/>
              <p:cNvSpPr txBox="1">
                <a:spLocks noChangeArrowheads="1"/>
              </p:cNvSpPr>
              <p:nvPr/>
            </p:nvSpPr>
            <p:spPr bwMode="auto">
              <a:xfrm>
                <a:off x="303" y="3948"/>
                <a:ext cx="245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2</a:t>
                </a:r>
              </a:p>
            </p:txBody>
          </p:sp>
          <p:sp>
            <p:nvSpPr>
              <p:cNvPr id="538636" name="Text Box 12"/>
              <p:cNvSpPr txBox="1">
                <a:spLocks noChangeArrowheads="1"/>
              </p:cNvSpPr>
              <p:nvPr/>
            </p:nvSpPr>
            <p:spPr bwMode="auto">
              <a:xfrm>
                <a:off x="744" y="3966"/>
                <a:ext cx="245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5</a:t>
                </a:r>
              </a:p>
            </p:txBody>
          </p:sp>
          <p:sp>
            <p:nvSpPr>
              <p:cNvPr id="538637" name="Text Box 13"/>
              <p:cNvSpPr txBox="1">
                <a:spLocks noChangeArrowheads="1"/>
              </p:cNvSpPr>
              <p:nvPr/>
            </p:nvSpPr>
            <p:spPr bwMode="auto">
              <a:xfrm>
                <a:off x="1867" y="3287"/>
                <a:ext cx="245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6</a:t>
                </a:r>
              </a:p>
            </p:txBody>
          </p:sp>
          <p:sp>
            <p:nvSpPr>
              <p:cNvPr id="538638" name="Text Box 14"/>
              <p:cNvSpPr txBox="1">
                <a:spLocks noChangeArrowheads="1"/>
              </p:cNvSpPr>
              <p:nvPr/>
            </p:nvSpPr>
            <p:spPr bwMode="auto">
              <a:xfrm>
                <a:off x="2550" y="3310"/>
                <a:ext cx="245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9</a:t>
                </a:r>
              </a:p>
            </p:txBody>
          </p:sp>
          <p:sp>
            <p:nvSpPr>
              <p:cNvPr id="538639" name="Line 15"/>
              <p:cNvSpPr>
                <a:spLocks noChangeShapeType="1"/>
              </p:cNvSpPr>
              <p:nvPr/>
            </p:nvSpPr>
            <p:spPr bwMode="auto">
              <a:xfrm flipH="1">
                <a:off x="1218" y="2394"/>
                <a:ext cx="522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8640" name="Line 16"/>
              <p:cNvSpPr>
                <a:spLocks noChangeShapeType="1"/>
              </p:cNvSpPr>
              <p:nvPr/>
            </p:nvSpPr>
            <p:spPr bwMode="auto">
              <a:xfrm>
                <a:off x="1740" y="2394"/>
                <a:ext cx="50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8641" name="Line 17"/>
              <p:cNvSpPr>
                <a:spLocks noChangeShapeType="1"/>
              </p:cNvSpPr>
              <p:nvPr/>
            </p:nvSpPr>
            <p:spPr bwMode="auto">
              <a:xfrm>
                <a:off x="1129" y="2927"/>
                <a:ext cx="25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8642" name="Line 18"/>
              <p:cNvSpPr>
                <a:spLocks noChangeShapeType="1"/>
              </p:cNvSpPr>
              <p:nvPr/>
            </p:nvSpPr>
            <p:spPr bwMode="auto">
              <a:xfrm flipH="1">
                <a:off x="710" y="2927"/>
                <a:ext cx="408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8643" name="Line 19"/>
              <p:cNvSpPr>
                <a:spLocks noChangeShapeType="1"/>
              </p:cNvSpPr>
              <p:nvPr/>
            </p:nvSpPr>
            <p:spPr bwMode="auto">
              <a:xfrm flipH="1">
                <a:off x="2008" y="2927"/>
                <a:ext cx="288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8644" name="Line 20"/>
              <p:cNvSpPr>
                <a:spLocks noChangeShapeType="1"/>
              </p:cNvSpPr>
              <p:nvPr/>
            </p:nvSpPr>
            <p:spPr bwMode="auto">
              <a:xfrm>
                <a:off x="2307" y="2916"/>
                <a:ext cx="400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8645" name="Line 21"/>
              <p:cNvSpPr>
                <a:spLocks noChangeShapeType="1"/>
              </p:cNvSpPr>
              <p:nvPr/>
            </p:nvSpPr>
            <p:spPr bwMode="auto">
              <a:xfrm>
                <a:off x="676" y="3568"/>
                <a:ext cx="144" cy="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8646" name="Line 22"/>
              <p:cNvSpPr>
                <a:spLocks noChangeShapeType="1"/>
              </p:cNvSpPr>
              <p:nvPr/>
            </p:nvSpPr>
            <p:spPr bwMode="auto">
              <a:xfrm flipH="1">
                <a:off x="465" y="3568"/>
                <a:ext cx="211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38647" name="Text Box 23"/>
              <p:cNvSpPr txBox="1">
                <a:spLocks noChangeArrowheads="1"/>
              </p:cNvSpPr>
              <p:nvPr/>
            </p:nvSpPr>
            <p:spPr bwMode="auto">
              <a:xfrm>
                <a:off x="1041" y="3939"/>
                <a:ext cx="245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b="0">
                    <a:latin typeface="Arial Narrow" panose="020B0606020202030204" pitchFamily="34" charset="0"/>
                  </a:rPr>
                  <a:t>3</a:t>
                </a:r>
              </a:p>
            </p:txBody>
          </p:sp>
          <p:sp>
            <p:nvSpPr>
              <p:cNvPr id="538648" name="Line 24"/>
              <p:cNvSpPr>
                <a:spLocks noChangeShapeType="1"/>
              </p:cNvSpPr>
              <p:nvPr/>
            </p:nvSpPr>
            <p:spPr bwMode="auto">
              <a:xfrm flipH="1">
                <a:off x="1138" y="3559"/>
                <a:ext cx="211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538649" name="Line 25"/>
            <p:cNvSpPr>
              <a:spLocks noChangeShapeType="1"/>
            </p:cNvSpPr>
            <p:nvPr/>
          </p:nvSpPr>
          <p:spPr bwMode="auto">
            <a:xfrm>
              <a:off x="1426" y="3663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50" name="Text Box 26"/>
            <p:cNvSpPr txBox="1">
              <a:spLocks noChangeArrowheads="1"/>
            </p:cNvSpPr>
            <p:nvPr/>
          </p:nvSpPr>
          <p:spPr bwMode="auto">
            <a:xfrm>
              <a:off x="1440" y="4035"/>
              <a:ext cx="245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7</a:t>
              </a:r>
            </a:p>
          </p:txBody>
        </p:sp>
      </p:grpSp>
      <p:sp>
        <p:nvSpPr>
          <p:cNvPr id="538651" name="AutoShape 27"/>
          <p:cNvSpPr>
            <a:spLocks noChangeArrowheads="1"/>
          </p:cNvSpPr>
          <p:nvPr/>
        </p:nvSpPr>
        <p:spPr bwMode="auto">
          <a:xfrm>
            <a:off x="2562225" y="3697288"/>
            <a:ext cx="1350963" cy="485775"/>
          </a:xfrm>
          <a:prstGeom prst="rightArrow">
            <a:avLst>
              <a:gd name="adj1" fmla="val 50000"/>
              <a:gd name="adj2" fmla="val 695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38652" name="Group 28"/>
          <p:cNvGrpSpPr>
            <a:grpSpLocks/>
          </p:cNvGrpSpPr>
          <p:nvPr/>
        </p:nvGrpSpPr>
        <p:grpSpPr bwMode="auto">
          <a:xfrm>
            <a:off x="3074988" y="3646488"/>
            <a:ext cx="3019425" cy="2952750"/>
            <a:chOff x="303" y="2088"/>
            <a:chExt cx="2517" cy="2222"/>
          </a:xfrm>
        </p:grpSpPr>
        <p:sp>
          <p:nvSpPr>
            <p:cNvPr id="538653" name="Text Box 29"/>
            <p:cNvSpPr txBox="1">
              <a:spLocks noChangeArrowheads="1"/>
            </p:cNvSpPr>
            <p:nvPr/>
          </p:nvSpPr>
          <p:spPr bwMode="auto">
            <a:xfrm>
              <a:off x="1659" y="2088"/>
              <a:ext cx="27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7</a:t>
              </a:r>
            </a:p>
          </p:txBody>
        </p:sp>
        <p:sp>
          <p:nvSpPr>
            <p:cNvPr id="538654" name="Text Box 30"/>
            <p:cNvSpPr txBox="1">
              <a:spLocks noChangeArrowheads="1"/>
            </p:cNvSpPr>
            <p:nvPr/>
          </p:nvSpPr>
          <p:spPr bwMode="auto">
            <a:xfrm>
              <a:off x="1023" y="2661"/>
              <a:ext cx="38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38655" name="Text Box 31"/>
            <p:cNvSpPr txBox="1">
              <a:spLocks noChangeArrowheads="1"/>
            </p:cNvSpPr>
            <p:nvPr/>
          </p:nvSpPr>
          <p:spPr bwMode="auto">
            <a:xfrm>
              <a:off x="2206" y="2688"/>
              <a:ext cx="38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14</a:t>
              </a:r>
            </a:p>
          </p:txBody>
        </p:sp>
        <p:sp>
          <p:nvSpPr>
            <p:cNvPr id="538656" name="Text Box 32"/>
            <p:cNvSpPr txBox="1">
              <a:spLocks noChangeArrowheads="1"/>
            </p:cNvSpPr>
            <p:nvPr/>
          </p:nvSpPr>
          <p:spPr bwMode="auto">
            <a:xfrm>
              <a:off x="585" y="3285"/>
              <a:ext cx="38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38657" name="Text Box 33"/>
            <p:cNvSpPr txBox="1">
              <a:spLocks noChangeArrowheads="1"/>
            </p:cNvSpPr>
            <p:nvPr/>
          </p:nvSpPr>
          <p:spPr bwMode="auto">
            <a:xfrm>
              <a:off x="1265" y="3286"/>
              <a:ext cx="38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12</a:t>
              </a:r>
            </a:p>
          </p:txBody>
        </p:sp>
        <p:sp>
          <p:nvSpPr>
            <p:cNvPr id="538658" name="Text Box 34"/>
            <p:cNvSpPr txBox="1">
              <a:spLocks noChangeArrowheads="1"/>
            </p:cNvSpPr>
            <p:nvPr/>
          </p:nvSpPr>
          <p:spPr bwMode="auto">
            <a:xfrm>
              <a:off x="303" y="3948"/>
              <a:ext cx="27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538659" name="Text Box 35"/>
            <p:cNvSpPr txBox="1">
              <a:spLocks noChangeArrowheads="1"/>
            </p:cNvSpPr>
            <p:nvPr/>
          </p:nvSpPr>
          <p:spPr bwMode="auto">
            <a:xfrm>
              <a:off x="744" y="3966"/>
              <a:ext cx="27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38660" name="Text Box 36"/>
            <p:cNvSpPr txBox="1">
              <a:spLocks noChangeArrowheads="1"/>
            </p:cNvSpPr>
            <p:nvPr/>
          </p:nvSpPr>
          <p:spPr bwMode="auto">
            <a:xfrm>
              <a:off x="1867" y="3287"/>
              <a:ext cx="27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38661" name="Text Box 37"/>
            <p:cNvSpPr txBox="1">
              <a:spLocks noChangeArrowheads="1"/>
            </p:cNvSpPr>
            <p:nvPr/>
          </p:nvSpPr>
          <p:spPr bwMode="auto">
            <a:xfrm>
              <a:off x="2550" y="3310"/>
              <a:ext cx="27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9</a:t>
              </a:r>
            </a:p>
          </p:txBody>
        </p:sp>
        <p:sp>
          <p:nvSpPr>
            <p:cNvPr id="538662" name="Line 38"/>
            <p:cNvSpPr>
              <a:spLocks noChangeShapeType="1"/>
            </p:cNvSpPr>
            <p:nvPr/>
          </p:nvSpPr>
          <p:spPr bwMode="auto">
            <a:xfrm flipH="1">
              <a:off x="1218" y="2394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63" name="Line 39"/>
            <p:cNvSpPr>
              <a:spLocks noChangeShapeType="1"/>
            </p:cNvSpPr>
            <p:nvPr/>
          </p:nvSpPr>
          <p:spPr bwMode="auto">
            <a:xfrm>
              <a:off x="1740" y="2394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64" name="Line 40"/>
            <p:cNvSpPr>
              <a:spLocks noChangeShapeType="1"/>
            </p:cNvSpPr>
            <p:nvPr/>
          </p:nvSpPr>
          <p:spPr bwMode="auto">
            <a:xfrm>
              <a:off x="1129" y="2927"/>
              <a:ext cx="25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65" name="Line 41"/>
            <p:cNvSpPr>
              <a:spLocks noChangeShapeType="1"/>
            </p:cNvSpPr>
            <p:nvPr/>
          </p:nvSpPr>
          <p:spPr bwMode="auto">
            <a:xfrm flipH="1">
              <a:off x="710" y="2927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66" name="Line 42"/>
            <p:cNvSpPr>
              <a:spLocks noChangeShapeType="1"/>
            </p:cNvSpPr>
            <p:nvPr/>
          </p:nvSpPr>
          <p:spPr bwMode="auto">
            <a:xfrm flipH="1">
              <a:off x="2008" y="2927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67" name="Line 43"/>
            <p:cNvSpPr>
              <a:spLocks noChangeShapeType="1"/>
            </p:cNvSpPr>
            <p:nvPr/>
          </p:nvSpPr>
          <p:spPr bwMode="auto">
            <a:xfrm>
              <a:off x="2307" y="2916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68" name="Line 44"/>
            <p:cNvSpPr>
              <a:spLocks noChangeShapeType="1"/>
            </p:cNvSpPr>
            <p:nvPr/>
          </p:nvSpPr>
          <p:spPr bwMode="auto">
            <a:xfrm>
              <a:off x="676" y="3568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69" name="Line 45"/>
            <p:cNvSpPr>
              <a:spLocks noChangeShapeType="1"/>
            </p:cNvSpPr>
            <p:nvPr/>
          </p:nvSpPr>
          <p:spPr bwMode="auto">
            <a:xfrm flipH="1">
              <a:off x="465" y="3568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70" name="Text Box 46"/>
            <p:cNvSpPr txBox="1">
              <a:spLocks noChangeArrowheads="1"/>
            </p:cNvSpPr>
            <p:nvPr/>
          </p:nvSpPr>
          <p:spPr bwMode="auto">
            <a:xfrm>
              <a:off x="1041" y="3939"/>
              <a:ext cx="27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38671" name="Line 47"/>
            <p:cNvSpPr>
              <a:spLocks noChangeShapeType="1"/>
            </p:cNvSpPr>
            <p:nvPr/>
          </p:nvSpPr>
          <p:spPr bwMode="auto">
            <a:xfrm flipH="1">
              <a:off x="1138" y="3559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38672" name="Freeform 48"/>
          <p:cNvSpPr>
            <a:spLocks/>
          </p:cNvSpPr>
          <p:nvPr/>
        </p:nvSpPr>
        <p:spPr bwMode="auto">
          <a:xfrm>
            <a:off x="1768475" y="4029075"/>
            <a:ext cx="439738" cy="2162175"/>
          </a:xfrm>
          <a:custGeom>
            <a:avLst/>
            <a:gdLst>
              <a:gd name="T0" fmla="*/ 0 w 251"/>
              <a:gd name="T1" fmla="*/ 1519 h 1519"/>
              <a:gd name="T2" fmla="*/ 223 w 251"/>
              <a:gd name="T3" fmla="*/ 681 h 1519"/>
              <a:gd name="T4" fmla="*/ 170 w 251"/>
              <a:gd name="T5" fmla="*/ 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" h="1519">
                <a:moveTo>
                  <a:pt x="0" y="1519"/>
                </a:moveTo>
                <a:cubicBezTo>
                  <a:pt x="97" y="1226"/>
                  <a:pt x="195" y="934"/>
                  <a:pt x="223" y="681"/>
                </a:cubicBezTo>
                <a:cubicBezTo>
                  <a:pt x="251" y="428"/>
                  <a:pt x="210" y="214"/>
                  <a:pt x="17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8673" name="Freeform 49"/>
          <p:cNvSpPr>
            <a:spLocks/>
          </p:cNvSpPr>
          <p:nvPr/>
        </p:nvSpPr>
        <p:spPr bwMode="auto">
          <a:xfrm>
            <a:off x="4141788" y="3846513"/>
            <a:ext cx="603250" cy="601662"/>
          </a:xfrm>
          <a:custGeom>
            <a:avLst/>
            <a:gdLst>
              <a:gd name="T0" fmla="*/ 511 w 511"/>
              <a:gd name="T1" fmla="*/ 0 h 379"/>
              <a:gd name="T2" fmla="*/ 131 w 511"/>
              <a:gd name="T3" fmla="*/ 117 h 379"/>
              <a:gd name="T4" fmla="*/ 0 w 511"/>
              <a:gd name="T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1" h="379">
                <a:moveTo>
                  <a:pt x="511" y="0"/>
                </a:moveTo>
                <a:cubicBezTo>
                  <a:pt x="363" y="27"/>
                  <a:pt x="216" y="54"/>
                  <a:pt x="131" y="117"/>
                </a:cubicBezTo>
                <a:cubicBezTo>
                  <a:pt x="46" y="180"/>
                  <a:pt x="23" y="279"/>
                  <a:pt x="0" y="37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8674" name="Freeform 50"/>
          <p:cNvSpPr>
            <a:spLocks/>
          </p:cNvSpPr>
          <p:nvPr/>
        </p:nvSpPr>
        <p:spPr bwMode="auto">
          <a:xfrm>
            <a:off x="4392613" y="4654550"/>
            <a:ext cx="187325" cy="603250"/>
          </a:xfrm>
          <a:custGeom>
            <a:avLst/>
            <a:gdLst>
              <a:gd name="T0" fmla="*/ 0 w 314"/>
              <a:gd name="T1" fmla="*/ 0 h 511"/>
              <a:gd name="T2" fmla="*/ 275 w 314"/>
              <a:gd name="T3" fmla="*/ 223 h 511"/>
              <a:gd name="T4" fmla="*/ 235 w 314"/>
              <a:gd name="T5" fmla="*/ 51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4" h="511">
                <a:moveTo>
                  <a:pt x="0" y="0"/>
                </a:moveTo>
                <a:cubicBezTo>
                  <a:pt x="118" y="69"/>
                  <a:pt x="236" y="138"/>
                  <a:pt x="275" y="223"/>
                </a:cubicBezTo>
                <a:cubicBezTo>
                  <a:pt x="314" y="308"/>
                  <a:pt x="274" y="409"/>
                  <a:pt x="235" y="511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38675" name="Group 51"/>
          <p:cNvGrpSpPr>
            <a:grpSpLocks/>
          </p:cNvGrpSpPr>
          <p:nvPr/>
        </p:nvGrpSpPr>
        <p:grpSpPr bwMode="auto">
          <a:xfrm>
            <a:off x="6053138" y="3714750"/>
            <a:ext cx="2868612" cy="2900363"/>
            <a:chOff x="3813" y="2340"/>
            <a:chExt cx="1807" cy="1827"/>
          </a:xfrm>
        </p:grpSpPr>
        <p:sp>
          <p:nvSpPr>
            <p:cNvPr id="538676" name="Text Box 52"/>
            <p:cNvSpPr txBox="1">
              <a:spLocks noChangeArrowheads="1"/>
            </p:cNvSpPr>
            <p:nvPr/>
          </p:nvSpPr>
          <p:spPr bwMode="auto">
            <a:xfrm>
              <a:off x="4781" y="234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38677" name="Text Box 53"/>
            <p:cNvSpPr txBox="1">
              <a:spLocks noChangeArrowheads="1"/>
            </p:cNvSpPr>
            <p:nvPr/>
          </p:nvSpPr>
          <p:spPr bwMode="auto">
            <a:xfrm>
              <a:off x="4327" y="281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12</a:t>
              </a:r>
            </a:p>
          </p:txBody>
        </p:sp>
        <p:sp>
          <p:nvSpPr>
            <p:cNvPr id="538678" name="Text Box 54"/>
            <p:cNvSpPr txBox="1">
              <a:spLocks noChangeArrowheads="1"/>
            </p:cNvSpPr>
            <p:nvPr/>
          </p:nvSpPr>
          <p:spPr bwMode="auto">
            <a:xfrm>
              <a:off x="5171" y="283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14</a:t>
              </a:r>
            </a:p>
          </p:txBody>
        </p:sp>
        <p:sp>
          <p:nvSpPr>
            <p:cNvPr id="538679" name="Text Box 55"/>
            <p:cNvSpPr txBox="1">
              <a:spLocks noChangeArrowheads="1"/>
            </p:cNvSpPr>
            <p:nvPr/>
          </p:nvSpPr>
          <p:spPr bwMode="auto">
            <a:xfrm>
              <a:off x="4014" y="3321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38680" name="Text Box 56"/>
            <p:cNvSpPr txBox="1">
              <a:spLocks noChangeArrowheads="1"/>
            </p:cNvSpPr>
            <p:nvPr/>
          </p:nvSpPr>
          <p:spPr bwMode="auto">
            <a:xfrm>
              <a:off x="4500" y="332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7</a:t>
              </a:r>
            </a:p>
          </p:txBody>
        </p:sp>
        <p:sp>
          <p:nvSpPr>
            <p:cNvPr id="538681" name="Text Box 57"/>
            <p:cNvSpPr txBox="1">
              <a:spLocks noChangeArrowheads="1"/>
            </p:cNvSpPr>
            <p:nvPr/>
          </p:nvSpPr>
          <p:spPr bwMode="auto">
            <a:xfrm>
              <a:off x="3813" y="3865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538682" name="Text Box 58"/>
            <p:cNvSpPr txBox="1">
              <a:spLocks noChangeArrowheads="1"/>
            </p:cNvSpPr>
            <p:nvPr/>
          </p:nvSpPr>
          <p:spPr bwMode="auto">
            <a:xfrm>
              <a:off x="4128" y="3879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38683" name="Text Box 59"/>
            <p:cNvSpPr txBox="1">
              <a:spLocks noChangeArrowheads="1"/>
            </p:cNvSpPr>
            <p:nvPr/>
          </p:nvSpPr>
          <p:spPr bwMode="auto">
            <a:xfrm>
              <a:off x="4929" y="3323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38684" name="Text Box 60"/>
            <p:cNvSpPr txBox="1">
              <a:spLocks noChangeArrowheads="1"/>
            </p:cNvSpPr>
            <p:nvPr/>
          </p:nvSpPr>
          <p:spPr bwMode="auto">
            <a:xfrm>
              <a:off x="5417" y="334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9</a:t>
              </a:r>
            </a:p>
          </p:txBody>
        </p:sp>
        <p:sp>
          <p:nvSpPr>
            <p:cNvPr id="538685" name="Line 61"/>
            <p:cNvSpPr>
              <a:spLocks noChangeShapeType="1"/>
            </p:cNvSpPr>
            <p:nvPr/>
          </p:nvSpPr>
          <p:spPr bwMode="auto">
            <a:xfrm flipH="1">
              <a:off x="4466" y="2591"/>
              <a:ext cx="37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86" name="Line 62"/>
            <p:cNvSpPr>
              <a:spLocks noChangeShapeType="1"/>
            </p:cNvSpPr>
            <p:nvPr/>
          </p:nvSpPr>
          <p:spPr bwMode="auto">
            <a:xfrm>
              <a:off x="4839" y="2591"/>
              <a:ext cx="356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87" name="Line 63"/>
            <p:cNvSpPr>
              <a:spLocks noChangeShapeType="1"/>
            </p:cNvSpPr>
            <p:nvPr/>
          </p:nvSpPr>
          <p:spPr bwMode="auto">
            <a:xfrm>
              <a:off x="4402" y="3028"/>
              <a:ext cx="185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88" name="Line 64"/>
            <p:cNvSpPr>
              <a:spLocks noChangeShapeType="1"/>
            </p:cNvSpPr>
            <p:nvPr/>
          </p:nvSpPr>
          <p:spPr bwMode="auto">
            <a:xfrm flipH="1">
              <a:off x="4103" y="3028"/>
              <a:ext cx="292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89" name="Line 65"/>
            <p:cNvSpPr>
              <a:spLocks noChangeShapeType="1"/>
            </p:cNvSpPr>
            <p:nvPr/>
          </p:nvSpPr>
          <p:spPr bwMode="auto">
            <a:xfrm flipH="1">
              <a:off x="5030" y="3028"/>
              <a:ext cx="205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90" name="Line 66"/>
            <p:cNvSpPr>
              <a:spLocks noChangeShapeType="1"/>
            </p:cNvSpPr>
            <p:nvPr/>
          </p:nvSpPr>
          <p:spPr bwMode="auto">
            <a:xfrm>
              <a:off x="5243" y="3019"/>
              <a:ext cx="286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91" name="Line 67"/>
            <p:cNvSpPr>
              <a:spLocks noChangeShapeType="1"/>
            </p:cNvSpPr>
            <p:nvPr/>
          </p:nvSpPr>
          <p:spPr bwMode="auto">
            <a:xfrm>
              <a:off x="4079" y="3553"/>
              <a:ext cx="103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92" name="Line 68"/>
            <p:cNvSpPr>
              <a:spLocks noChangeShapeType="1"/>
            </p:cNvSpPr>
            <p:nvPr/>
          </p:nvSpPr>
          <p:spPr bwMode="auto">
            <a:xfrm flipH="1">
              <a:off x="3929" y="3553"/>
              <a:ext cx="15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8693" name="Text Box 69"/>
            <p:cNvSpPr txBox="1">
              <a:spLocks noChangeArrowheads="1"/>
            </p:cNvSpPr>
            <p:nvPr/>
          </p:nvSpPr>
          <p:spPr bwMode="auto">
            <a:xfrm>
              <a:off x="4340" y="3858"/>
              <a:ext cx="20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38694" name="Line 70"/>
            <p:cNvSpPr>
              <a:spLocks noChangeShapeType="1"/>
            </p:cNvSpPr>
            <p:nvPr/>
          </p:nvSpPr>
          <p:spPr bwMode="auto">
            <a:xfrm flipH="1">
              <a:off x="4409" y="3559"/>
              <a:ext cx="13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38695" name="AutoShape 71"/>
          <p:cNvSpPr>
            <a:spLocks noChangeArrowheads="1"/>
          </p:cNvSpPr>
          <p:nvPr/>
        </p:nvSpPr>
        <p:spPr bwMode="auto">
          <a:xfrm>
            <a:off x="5499100" y="3746500"/>
            <a:ext cx="1350963" cy="485775"/>
          </a:xfrm>
          <a:prstGeom prst="rightArrow">
            <a:avLst>
              <a:gd name="adj1" fmla="val 50000"/>
              <a:gd name="adj2" fmla="val 695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2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51" grpId="0" animBg="1"/>
      <p:bldP spid="538672" grpId="0" animBg="1"/>
      <p:bldP spid="538673" grpId="0" animBg="1"/>
      <p:bldP spid="538674" grpId="0" animBg="1"/>
      <p:bldP spid="5386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Realizzazione di un heap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650999"/>
            <a:ext cx="8340725" cy="3566459"/>
          </a:xfrm>
        </p:spPr>
        <p:txBody>
          <a:bodyPr/>
          <a:lstStyle/>
          <a:p>
            <a:r>
              <a:rPr lang="it-IT" altLang="it-IT" dirty="0"/>
              <a:t>Per le sue caratteristiche un </a:t>
            </a:r>
            <a:r>
              <a:rPr lang="it-IT" altLang="it-IT" dirty="0" err="1"/>
              <a:t>heap</a:t>
            </a:r>
            <a:r>
              <a:rPr lang="it-IT" altLang="it-IT" dirty="0"/>
              <a:t> può essere realizzato con un array</a:t>
            </a:r>
            <a:endParaRPr lang="it-IT" altLang="it-IT" baseline="-25000" dirty="0"/>
          </a:p>
          <a:p>
            <a:pPr lvl="1"/>
            <a:r>
              <a:rPr lang="it-IT" altLang="it-IT" dirty="0"/>
              <a:t>I nodi sono disposti nell’array per livelli</a:t>
            </a:r>
          </a:p>
          <a:p>
            <a:pPr lvl="2"/>
            <a:r>
              <a:rPr lang="it-IT" altLang="it-IT" dirty="0"/>
              <a:t>La radice occupa la posizione </a:t>
            </a:r>
            <a:r>
              <a:rPr lang="it-IT" altLang="it-IT" dirty="0" smtClean="0"/>
              <a:t>1</a:t>
            </a:r>
            <a:endParaRPr lang="it-IT" altLang="it-IT" dirty="0"/>
          </a:p>
          <a:p>
            <a:pPr lvl="2"/>
            <a:r>
              <a:rPr lang="it-IT" altLang="it-IT" dirty="0"/>
              <a:t>Se un nodo occupa la posizione i, il suo figlio sinistro occupa la posizione </a:t>
            </a:r>
            <a:r>
              <a:rPr lang="it-IT" altLang="it-IT" dirty="0" smtClean="0"/>
              <a:t>2*i </a:t>
            </a:r>
            <a:r>
              <a:rPr lang="it-IT" altLang="it-IT" dirty="0"/>
              <a:t>e il suo figlio destro occupa la posizione </a:t>
            </a:r>
            <a:r>
              <a:rPr lang="it-IT" altLang="it-IT" dirty="0" smtClean="0"/>
              <a:t>2*i+1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1154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 di Heap</a:t>
            </a:r>
          </a:p>
        </p:txBody>
      </p:sp>
      <p:grpSp>
        <p:nvGrpSpPr>
          <p:cNvPr id="536579" name="Group 3"/>
          <p:cNvGrpSpPr>
            <a:grpSpLocks/>
          </p:cNvGrpSpPr>
          <p:nvPr/>
        </p:nvGrpSpPr>
        <p:grpSpPr bwMode="auto">
          <a:xfrm>
            <a:off x="487363" y="2090738"/>
            <a:ext cx="3890962" cy="3438525"/>
            <a:chOff x="1472" y="1264"/>
            <a:chExt cx="2451" cy="2166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2829" y="12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36581" name="Text Box 5"/>
            <p:cNvSpPr txBox="1">
              <a:spLocks noChangeArrowheads="1"/>
            </p:cNvSpPr>
            <p:nvPr/>
          </p:nvSpPr>
          <p:spPr bwMode="auto">
            <a:xfrm>
              <a:off x="2192" y="18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12</a:t>
              </a:r>
            </a:p>
          </p:txBody>
        </p:sp>
        <p:sp>
          <p:nvSpPr>
            <p:cNvPr id="536582" name="Text Box 6"/>
            <p:cNvSpPr txBox="1">
              <a:spLocks noChangeArrowheads="1"/>
            </p:cNvSpPr>
            <p:nvPr/>
          </p:nvSpPr>
          <p:spPr bwMode="auto">
            <a:xfrm>
              <a:off x="3375" y="18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14</a:t>
              </a:r>
            </a:p>
          </p:txBody>
        </p:sp>
        <p:sp>
          <p:nvSpPr>
            <p:cNvPr id="536583" name="Text Box 7"/>
            <p:cNvSpPr txBox="1">
              <a:spLocks noChangeArrowheads="1"/>
            </p:cNvSpPr>
            <p:nvPr/>
          </p:nvSpPr>
          <p:spPr bwMode="auto">
            <a:xfrm>
              <a:off x="1754" y="2461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36584" name="Text Box 8"/>
            <p:cNvSpPr txBox="1">
              <a:spLocks noChangeArrowheads="1"/>
            </p:cNvSpPr>
            <p:nvPr/>
          </p:nvSpPr>
          <p:spPr bwMode="auto">
            <a:xfrm>
              <a:off x="2434" y="246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7</a:t>
              </a:r>
            </a:p>
          </p:txBody>
        </p:sp>
        <p:sp>
          <p:nvSpPr>
            <p:cNvPr id="536585" name="Text Box 9"/>
            <p:cNvSpPr txBox="1">
              <a:spLocks noChangeArrowheads="1"/>
            </p:cNvSpPr>
            <p:nvPr/>
          </p:nvSpPr>
          <p:spPr bwMode="auto">
            <a:xfrm>
              <a:off x="1472" y="312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536586" name="Text Box 10"/>
            <p:cNvSpPr txBox="1">
              <a:spLocks noChangeArrowheads="1"/>
            </p:cNvSpPr>
            <p:nvPr/>
          </p:nvSpPr>
          <p:spPr bwMode="auto">
            <a:xfrm>
              <a:off x="1913" y="314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36587" name="Text Box 11"/>
            <p:cNvSpPr txBox="1">
              <a:spLocks noChangeArrowheads="1"/>
            </p:cNvSpPr>
            <p:nvPr/>
          </p:nvSpPr>
          <p:spPr bwMode="auto">
            <a:xfrm>
              <a:off x="3036" y="2463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36588" name="Text Box 12"/>
            <p:cNvSpPr txBox="1">
              <a:spLocks noChangeArrowheads="1"/>
            </p:cNvSpPr>
            <p:nvPr/>
          </p:nvSpPr>
          <p:spPr bwMode="auto">
            <a:xfrm>
              <a:off x="3719" y="2486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9</a:t>
              </a:r>
            </a:p>
          </p:txBody>
        </p:sp>
        <p:sp>
          <p:nvSpPr>
            <p:cNvPr id="536589" name="Line 13"/>
            <p:cNvSpPr>
              <a:spLocks noChangeShapeType="1"/>
            </p:cNvSpPr>
            <p:nvPr/>
          </p:nvSpPr>
          <p:spPr bwMode="auto">
            <a:xfrm flipH="1">
              <a:off x="2387" y="1570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0" name="Line 14"/>
            <p:cNvSpPr>
              <a:spLocks noChangeShapeType="1"/>
            </p:cNvSpPr>
            <p:nvPr/>
          </p:nvSpPr>
          <p:spPr bwMode="auto">
            <a:xfrm>
              <a:off x="2909" y="1570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1" name="Line 15"/>
            <p:cNvSpPr>
              <a:spLocks noChangeShapeType="1"/>
            </p:cNvSpPr>
            <p:nvPr/>
          </p:nvSpPr>
          <p:spPr bwMode="auto">
            <a:xfrm>
              <a:off x="2298" y="2103"/>
              <a:ext cx="25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2" name="Line 16"/>
            <p:cNvSpPr>
              <a:spLocks noChangeShapeType="1"/>
            </p:cNvSpPr>
            <p:nvPr/>
          </p:nvSpPr>
          <p:spPr bwMode="auto">
            <a:xfrm flipH="1">
              <a:off x="1879" y="2103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3" name="Line 17"/>
            <p:cNvSpPr>
              <a:spLocks noChangeShapeType="1"/>
            </p:cNvSpPr>
            <p:nvPr/>
          </p:nvSpPr>
          <p:spPr bwMode="auto">
            <a:xfrm flipH="1">
              <a:off x="3177" y="2103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4" name="Line 18"/>
            <p:cNvSpPr>
              <a:spLocks noChangeShapeType="1"/>
            </p:cNvSpPr>
            <p:nvPr/>
          </p:nvSpPr>
          <p:spPr bwMode="auto">
            <a:xfrm>
              <a:off x="3476" y="2092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5" name="Line 19"/>
            <p:cNvSpPr>
              <a:spLocks noChangeShapeType="1"/>
            </p:cNvSpPr>
            <p:nvPr/>
          </p:nvSpPr>
          <p:spPr bwMode="auto">
            <a:xfrm>
              <a:off x="1845" y="2744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6" name="Line 20"/>
            <p:cNvSpPr>
              <a:spLocks noChangeShapeType="1"/>
            </p:cNvSpPr>
            <p:nvPr/>
          </p:nvSpPr>
          <p:spPr bwMode="auto">
            <a:xfrm flipH="1">
              <a:off x="1634" y="2744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6597" name="Text Box 21"/>
            <p:cNvSpPr txBox="1">
              <a:spLocks noChangeArrowheads="1"/>
            </p:cNvSpPr>
            <p:nvPr/>
          </p:nvSpPr>
          <p:spPr bwMode="auto">
            <a:xfrm>
              <a:off x="2210" y="3115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36598" name="Line 22"/>
            <p:cNvSpPr>
              <a:spLocks noChangeShapeType="1"/>
            </p:cNvSpPr>
            <p:nvPr/>
          </p:nvSpPr>
          <p:spPr bwMode="auto">
            <a:xfrm flipH="1">
              <a:off x="2372" y="2696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36600" name="Rectangle 24"/>
          <p:cNvSpPr>
            <a:spLocks noChangeArrowheads="1"/>
          </p:cNvSpPr>
          <p:nvPr/>
        </p:nvSpPr>
        <p:spPr bwMode="auto">
          <a:xfrm>
            <a:off x="4430713" y="5356225"/>
            <a:ext cx="43148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b="0" dirty="0">
                <a:latin typeface="Arial Narrow" panose="020B0606020202030204" pitchFamily="34" charset="0"/>
              </a:rPr>
              <a:t>15  12   14   10    7    6    9    2   5    3</a:t>
            </a:r>
          </a:p>
        </p:txBody>
      </p:sp>
      <p:sp>
        <p:nvSpPr>
          <p:cNvPr id="536601" name="Line 25"/>
          <p:cNvSpPr>
            <a:spLocks noChangeShapeType="1"/>
          </p:cNvSpPr>
          <p:nvPr/>
        </p:nvSpPr>
        <p:spPr bwMode="auto">
          <a:xfrm flipH="1">
            <a:off x="4886326" y="5356225"/>
            <a:ext cx="31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6602" name="Line 26"/>
          <p:cNvSpPr>
            <a:spLocks noChangeShapeType="1"/>
          </p:cNvSpPr>
          <p:nvPr/>
        </p:nvSpPr>
        <p:spPr bwMode="auto">
          <a:xfrm flipH="1">
            <a:off x="5343526" y="5375275"/>
            <a:ext cx="31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6603" name="Line 27"/>
          <p:cNvSpPr>
            <a:spLocks noChangeShapeType="1"/>
          </p:cNvSpPr>
          <p:nvPr/>
        </p:nvSpPr>
        <p:spPr bwMode="auto">
          <a:xfrm flipH="1">
            <a:off x="5800726" y="5365750"/>
            <a:ext cx="31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6604" name="Line 28"/>
          <p:cNvSpPr>
            <a:spLocks noChangeShapeType="1"/>
          </p:cNvSpPr>
          <p:nvPr/>
        </p:nvSpPr>
        <p:spPr bwMode="auto">
          <a:xfrm flipH="1">
            <a:off x="6286501" y="5375275"/>
            <a:ext cx="31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6605" name="Line 29"/>
          <p:cNvSpPr>
            <a:spLocks noChangeShapeType="1"/>
          </p:cNvSpPr>
          <p:nvPr/>
        </p:nvSpPr>
        <p:spPr bwMode="auto">
          <a:xfrm flipH="1">
            <a:off x="6705601" y="5365750"/>
            <a:ext cx="31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6606" name="Line 30"/>
          <p:cNvSpPr>
            <a:spLocks noChangeShapeType="1"/>
          </p:cNvSpPr>
          <p:nvPr/>
        </p:nvSpPr>
        <p:spPr bwMode="auto">
          <a:xfrm flipH="1">
            <a:off x="7115176" y="5375275"/>
            <a:ext cx="31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6607" name="Line 31"/>
          <p:cNvSpPr>
            <a:spLocks noChangeShapeType="1"/>
          </p:cNvSpPr>
          <p:nvPr/>
        </p:nvSpPr>
        <p:spPr bwMode="auto">
          <a:xfrm flipH="1">
            <a:off x="7524751" y="5384800"/>
            <a:ext cx="31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6608" name="Line 32"/>
          <p:cNvSpPr>
            <a:spLocks noChangeShapeType="1"/>
          </p:cNvSpPr>
          <p:nvPr/>
        </p:nvSpPr>
        <p:spPr bwMode="auto">
          <a:xfrm flipH="1">
            <a:off x="7934326" y="5375275"/>
            <a:ext cx="31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6609" name="Line 33"/>
          <p:cNvSpPr>
            <a:spLocks noChangeShapeType="1"/>
          </p:cNvSpPr>
          <p:nvPr/>
        </p:nvSpPr>
        <p:spPr bwMode="auto">
          <a:xfrm flipH="1">
            <a:off x="8362951" y="5375275"/>
            <a:ext cx="31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6610" name="Text Box 34"/>
          <p:cNvSpPr txBox="1">
            <a:spLocks noChangeArrowheads="1"/>
          </p:cNvSpPr>
          <p:nvPr/>
        </p:nvSpPr>
        <p:spPr bwMode="auto">
          <a:xfrm>
            <a:off x="5480050" y="4464050"/>
            <a:ext cx="2457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800" b="0" dirty="0" smtClean="0">
                <a:latin typeface="Arial Narrow" panose="020B0606020202030204" pitchFamily="34" charset="0"/>
              </a:rPr>
              <a:t>rappresentazione</a:t>
            </a:r>
            <a:endParaRPr lang="it-IT" altLang="it-IT" sz="2800" b="0" dirty="0">
              <a:latin typeface="Arial Narrow" panose="020B060602020203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946526" y="5356224"/>
            <a:ext cx="484187" cy="46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8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0"/>
            <a:ext cx="8747125" cy="111280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sz="3200" b="1" i="1" dirty="0" smtClean="0">
                <a:solidFill>
                  <a:srgbClr val="0070C0"/>
                </a:solidFill>
                <a:ea typeface="MS PGothic" charset="-128"/>
              </a:rPr>
              <a:t>Code a </a:t>
            </a:r>
            <a:r>
              <a:rPr lang="en-GB" altLang="it-IT" sz="3200" b="1" i="1" dirty="0" err="1" smtClean="0">
                <a:solidFill>
                  <a:srgbClr val="0070C0"/>
                </a:solidFill>
                <a:ea typeface="MS PGothic" charset="-128"/>
              </a:rPr>
              <a:t>priorità</a:t>
            </a:r>
            <a:r>
              <a:rPr lang="en-GB" altLang="it-IT" sz="3200" b="1" i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con heap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rappresentato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con un array</a:t>
            </a:r>
            <a:endParaRPr lang="en-GB" altLang="it-IT" sz="3200" b="1" dirty="0">
              <a:solidFill>
                <a:srgbClr val="800000"/>
              </a:solidFill>
              <a:ea typeface="MS PGothic" charset="-128"/>
            </a:endParaRPr>
          </a:p>
        </p:txBody>
      </p:sp>
      <p:sp>
        <p:nvSpPr>
          <p:cNvPr id="47109" name="AutoShape 7"/>
          <p:cNvSpPr>
            <a:spLocks noChangeArrowheads="1"/>
          </p:cNvSpPr>
          <p:nvPr/>
        </p:nvSpPr>
        <p:spPr bwMode="auto">
          <a:xfrm>
            <a:off x="322828" y="1371599"/>
            <a:ext cx="3970203" cy="532014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file </a:t>
            </a:r>
            <a:r>
              <a:rPr lang="it-IT" altLang="it-IT" sz="2000" b="1" dirty="0" err="1" smtClean="0">
                <a:latin typeface="Arial" charset="0"/>
              </a:rPr>
              <a:t>PQueue.h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typedef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c_PQ</a:t>
            </a:r>
            <a:r>
              <a:rPr lang="it-IT" altLang="it-IT" sz="2000" b="1" dirty="0" smtClean="0">
                <a:latin typeface="Arial" charset="0"/>
              </a:rPr>
              <a:t> *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</a:t>
            </a:r>
            <a:r>
              <a:rPr lang="it-IT" altLang="it-IT" sz="2000" b="1" dirty="0">
                <a:latin typeface="Arial" charset="0"/>
              </a:rPr>
              <a:t>prototipi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newPQ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emptyPQ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q);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getMax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q);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deleteMax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q);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insert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q,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key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586495" y="1891537"/>
            <a:ext cx="44289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L’ADT coda 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priorità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è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realizzato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in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maniera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semplificata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Vengono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inserite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solo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chiavi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di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tipo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intero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senza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valori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associati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Gli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operatori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insert()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e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deleteMax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()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restituiscono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un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valore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0 se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l’operazione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fallisce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1 se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termina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con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successo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1796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133377" y="724620"/>
            <a:ext cx="4678466" cy="5983828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“</a:t>
            </a:r>
            <a:r>
              <a:rPr lang="it-IT" altLang="it-IT" sz="2000" b="1" dirty="0" err="1" smtClean="0">
                <a:latin typeface="Arial" charset="0"/>
              </a:rPr>
              <a:t>PQueue.h</a:t>
            </a:r>
            <a:r>
              <a:rPr lang="it-IT" altLang="it-IT" sz="2000" b="1" dirty="0" smtClean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</a:t>
            </a:r>
            <a:r>
              <a:rPr lang="it-IT" altLang="it-IT" sz="2000" b="1" dirty="0" err="1" smtClean="0">
                <a:latin typeface="Arial" charset="0"/>
              </a:rPr>
              <a:t>define</a:t>
            </a:r>
            <a:r>
              <a:rPr lang="it-IT" altLang="it-IT" sz="2000" b="1" dirty="0" smtClean="0">
                <a:latin typeface="Arial" charset="0"/>
              </a:rPr>
              <a:t> MAXPQ 50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c_PQ</a:t>
            </a:r>
            <a:r>
              <a:rPr lang="it-IT" altLang="it-IT" sz="2000" b="1" dirty="0" smtClean="0">
                <a:latin typeface="Arial" charset="0"/>
              </a:rPr>
              <a:t> {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[MAXPQ];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static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 scendi (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q);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static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sali 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PQueue</a:t>
            </a:r>
            <a:r>
              <a:rPr lang="it-IT" altLang="it-IT" sz="2000" b="1" dirty="0">
                <a:latin typeface="Arial" charset="0"/>
              </a:rPr>
              <a:t> q);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newPQ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q;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>
                <a:latin typeface="Arial" charset="0"/>
              </a:rPr>
              <a:t>q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>
                <a:latin typeface="Arial" charset="0"/>
              </a:rPr>
              <a:t>m</a:t>
            </a:r>
            <a:r>
              <a:rPr lang="it-IT" altLang="it-IT" sz="2000" b="1" dirty="0" err="1" smtClean="0">
                <a:latin typeface="Arial" charset="0"/>
              </a:rPr>
              <a:t>alloc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sizeof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c_PQ</a:t>
            </a:r>
            <a:r>
              <a:rPr lang="it-IT" altLang="it-IT" sz="2000" b="1" dirty="0" smtClean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(q == NULL)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>
                <a:latin typeface="Arial" charset="0"/>
              </a:rPr>
              <a:t>q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 = 0;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q</a:t>
            </a:r>
            <a:r>
              <a:rPr lang="it-IT" altLang="it-IT" sz="2000" b="1" dirty="0" smtClean="0">
                <a:latin typeface="Arial" charset="0"/>
              </a:rPr>
              <a:t>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4926479" y="1604076"/>
            <a:ext cx="4178482" cy="507381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emptyPQ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q)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(!q)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q-&gt;</a:t>
            </a:r>
            <a:r>
              <a:rPr lang="it-IT" altLang="it-IT" sz="2000" b="1" dirty="0" err="1" smtClean="0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 == 0;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getMax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q)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q-&gt;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[1];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// NON VERIFICA LA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   // PRECONDIZIONE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   // LA CODA NON PUO’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   // ESSERE VUOTA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7" y="84857"/>
            <a:ext cx="8418513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PQueue.c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286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914401" y="1235137"/>
            <a:ext cx="7315200" cy="507381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deleteMax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PQueue</a:t>
            </a:r>
            <a:r>
              <a:rPr lang="it-IT" altLang="it-IT" sz="2000" b="1" dirty="0">
                <a:latin typeface="Arial" charset="0"/>
              </a:rPr>
              <a:t> q)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(!q || q-&gt;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==0)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0</a:t>
            </a:r>
            <a:r>
              <a:rPr lang="it-IT" altLang="it-IT" sz="2000" b="1" dirty="0" smtClean="0">
                <a:latin typeface="Arial" charset="0"/>
              </a:rPr>
              <a:t>;   </a:t>
            </a:r>
            <a:r>
              <a:rPr lang="it-IT" altLang="it-IT" sz="1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// CODA VUOTA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q-&gt;</a:t>
            </a:r>
            <a:r>
              <a:rPr lang="it-IT" altLang="it-IT" sz="2000" b="1" dirty="0" err="1">
                <a:latin typeface="Arial" charset="0"/>
              </a:rPr>
              <a:t>vet</a:t>
            </a:r>
            <a:r>
              <a:rPr lang="it-IT" altLang="it-IT" sz="2000" b="1" dirty="0">
                <a:latin typeface="Arial" charset="0"/>
              </a:rPr>
              <a:t>[1] = q-&gt;</a:t>
            </a:r>
            <a:r>
              <a:rPr lang="it-IT" altLang="it-IT" sz="2000" b="1" dirty="0" err="1">
                <a:latin typeface="Arial" charset="0"/>
              </a:rPr>
              <a:t>vet</a:t>
            </a:r>
            <a:r>
              <a:rPr lang="it-IT" altLang="it-IT" sz="2000" b="1" dirty="0">
                <a:latin typeface="Arial" charset="0"/>
              </a:rPr>
              <a:t>[q-&gt;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];  </a:t>
            </a:r>
            <a:r>
              <a:rPr lang="it-IT" altLang="it-IT" sz="16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//SPOSTO L’ULTIMO ELEMENTO</a:t>
            </a:r>
            <a:endParaRPr lang="it-IT" altLang="it-IT" sz="2000" b="1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q-&gt;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--;</a:t>
            </a:r>
            <a:r>
              <a:rPr lang="it-IT" altLang="it-IT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it-IT" altLang="it-IT" sz="20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                             </a:t>
            </a:r>
            <a:r>
              <a:rPr lang="it-IT" altLang="it-IT" sz="16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// IN POSIZIONE 1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scendi(q</a:t>
            </a:r>
            <a:r>
              <a:rPr lang="it-IT" altLang="it-IT" sz="2000" b="1" dirty="0" smtClean="0">
                <a:latin typeface="Arial" charset="0"/>
              </a:rPr>
              <a:t>);      </a:t>
            </a:r>
            <a:r>
              <a:rPr lang="it-IT" altLang="it-IT" sz="16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// RIAGGIUSTO LO HEAP SCENDENDO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 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5055079" y="84857"/>
            <a:ext cx="3631721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PQueue.c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570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1013"/>
            <a:ext cx="7772400" cy="1066800"/>
          </a:xfrm>
        </p:spPr>
        <p:txBody>
          <a:bodyPr/>
          <a:lstStyle/>
          <a:p>
            <a:r>
              <a:rPr lang="it-IT" altLang="it-IT"/>
              <a:t>Operazioni: contains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717675"/>
            <a:ext cx="8748713" cy="4870450"/>
          </a:xfrm>
        </p:spPr>
        <p:txBody>
          <a:bodyPr/>
          <a:lstStyle/>
          <a:p>
            <a:r>
              <a:rPr lang="it-IT" altLang="it-IT" dirty="0"/>
              <a:t>Ricerca di un elemento</a:t>
            </a:r>
          </a:p>
          <a:p>
            <a:pPr lvl="1"/>
            <a:r>
              <a:rPr lang="it-IT" altLang="it-IT" dirty="0"/>
              <a:t>Se l’albero è vuoto allora restituisce false</a:t>
            </a:r>
          </a:p>
          <a:p>
            <a:pPr lvl="1"/>
            <a:r>
              <a:rPr lang="it-IT" altLang="it-IT" dirty="0"/>
              <a:t>Se l’elemento cercato coincide con la radice dell’albero restituisce </a:t>
            </a:r>
            <a:r>
              <a:rPr lang="it-IT" altLang="it-IT" dirty="0" err="1"/>
              <a:t>true</a:t>
            </a:r>
            <a:endParaRPr lang="it-IT" altLang="it-IT" dirty="0"/>
          </a:p>
          <a:p>
            <a:pPr lvl="1"/>
            <a:r>
              <a:rPr lang="it-IT" altLang="it-IT" dirty="0"/>
              <a:t>Se l’elemento cercato è minore della radice restituisce il risultato della ricerca dell’elemento nel sottoalbero sinistro</a:t>
            </a:r>
          </a:p>
          <a:p>
            <a:pPr lvl="1"/>
            <a:r>
              <a:rPr lang="it-IT" altLang="it-IT" dirty="0"/>
              <a:t>Se l’elemento cercato è maggiore della radice restituisce il risultato della ricerca dell’elemento nel sottoalbero destro</a:t>
            </a:r>
          </a:p>
        </p:txBody>
      </p:sp>
    </p:spTree>
    <p:extLst>
      <p:ext uri="{BB962C8B-B14F-4D97-AF65-F5344CB8AC3E}">
        <p14:creationId xmlns:p14="http://schemas.microsoft.com/office/powerpoint/2010/main" val="17527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133376" y="234409"/>
            <a:ext cx="7998569" cy="6623591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err="1" smtClean="0">
                <a:latin typeface="Arial" charset="0"/>
              </a:rPr>
              <a:t>static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 err="1" smtClean="0">
                <a:latin typeface="Arial" charset="0"/>
              </a:rPr>
              <a:t>void</a:t>
            </a:r>
            <a:r>
              <a:rPr lang="it-IT" altLang="it-IT" sz="1800" b="1" dirty="0" smtClean="0">
                <a:latin typeface="Arial" charset="0"/>
              </a:rPr>
              <a:t> scendi (</a:t>
            </a:r>
            <a:r>
              <a:rPr lang="it-IT" altLang="it-IT" sz="1800" b="1" dirty="0" err="1" smtClean="0">
                <a:latin typeface="Arial" charset="0"/>
              </a:rPr>
              <a:t>PQueue</a:t>
            </a:r>
            <a:r>
              <a:rPr lang="it-IT" altLang="it-IT" sz="1800" b="1" dirty="0" smtClean="0">
                <a:latin typeface="Arial" charset="0"/>
              </a:rPr>
              <a:t> q)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</a:t>
            </a:r>
            <a:r>
              <a:rPr lang="it-IT" altLang="it-IT" sz="1800" b="1" dirty="0" err="1">
                <a:latin typeface="Arial" charset="0"/>
              </a:rPr>
              <a:t>int</a:t>
            </a: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err="1">
                <a:latin typeface="Arial" charset="0"/>
              </a:rPr>
              <a:t>temp</a:t>
            </a:r>
            <a:r>
              <a:rPr lang="it-IT" altLang="it-IT" sz="1800" b="1" dirty="0">
                <a:latin typeface="Arial" charset="0"/>
              </a:rPr>
              <a:t>, </a:t>
            </a:r>
            <a:r>
              <a:rPr lang="it-IT" altLang="it-IT" sz="1800" b="1" dirty="0" smtClean="0">
                <a:latin typeface="Arial" charset="0"/>
              </a:rPr>
              <a:t>n=q-</a:t>
            </a:r>
            <a:r>
              <a:rPr lang="it-IT" altLang="it-IT" sz="1800" b="1" dirty="0">
                <a:latin typeface="Arial" charset="0"/>
              </a:rPr>
              <a:t>&gt;</a:t>
            </a:r>
            <a:r>
              <a:rPr lang="it-IT" altLang="it-IT" sz="1800" b="1" dirty="0" err="1">
                <a:latin typeface="Arial" charset="0"/>
              </a:rPr>
              <a:t>numel</a:t>
            </a:r>
            <a:r>
              <a:rPr lang="it-IT" altLang="it-IT" sz="1800" b="1" dirty="0">
                <a:latin typeface="Arial" charset="0"/>
              </a:rPr>
              <a:t>, </a:t>
            </a:r>
            <a:r>
              <a:rPr lang="it-IT" altLang="it-IT" sz="1800" b="1" dirty="0" smtClean="0">
                <a:latin typeface="Arial" charset="0"/>
              </a:rPr>
              <a:t>i=1, 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</a:t>
            </a:r>
            <a:r>
              <a:rPr lang="it-IT" altLang="it-IT" sz="1800" b="1" dirty="0" err="1" smtClean="0">
                <a:latin typeface="Arial" charset="0"/>
              </a:rPr>
              <a:t>while</a:t>
            </a:r>
            <a:r>
              <a:rPr lang="it-IT" altLang="it-IT" sz="1800" b="1" dirty="0" smtClean="0">
                <a:latin typeface="Arial" charset="0"/>
              </a:rPr>
              <a:t> (1)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(2*i+1 &lt;= n)               </a:t>
            </a:r>
            <a:r>
              <a:rPr lang="it-IT" altLang="it-IT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// IL NODO CORRENTE HA 2 FIGLI</a:t>
            </a:r>
            <a:endParaRPr lang="it-IT" altLang="it-IT" sz="1800" b="1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     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 =  (q-&gt;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[i*2] &gt; 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[i*2+1])  ?   i*2  :   i*2+1;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else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(2*i &lt;= n)          </a:t>
            </a:r>
            <a:r>
              <a:rPr lang="it-IT" altLang="it-IT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// </a:t>
            </a:r>
            <a:r>
              <a:rPr lang="it-IT" altLang="it-IT" sz="1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IL NODO CORRENTE HA </a:t>
            </a:r>
            <a:r>
              <a:rPr lang="it-IT" altLang="it-IT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1 FIGLIO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     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 = 2*i;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else  break;                  </a:t>
            </a:r>
            <a:r>
              <a:rPr lang="it-IT" altLang="it-IT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// </a:t>
            </a:r>
            <a:r>
              <a:rPr lang="it-IT" altLang="it-IT" sz="1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IL NODO CORRENTE </a:t>
            </a:r>
            <a:r>
              <a:rPr lang="it-IT" altLang="it-IT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NON HA FIGLI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(</a:t>
            </a:r>
            <a:r>
              <a:rPr lang="it-IT" altLang="it-IT" sz="1800" b="1" dirty="0">
                <a:latin typeface="Arial" charset="0"/>
              </a:rPr>
              <a:t>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] </a:t>
            </a:r>
            <a:r>
              <a:rPr lang="it-IT" altLang="it-IT" sz="1800" b="1" dirty="0">
                <a:latin typeface="Arial" charset="0"/>
              </a:rPr>
              <a:t>&gt; 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[i])     </a:t>
            </a:r>
            <a:r>
              <a:rPr lang="it-IT" altLang="it-IT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// SCAMBIO LE CHIAVI E PROSEGUO 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</a:t>
            </a:r>
            <a:r>
              <a:rPr lang="it-IT" altLang="it-IT" sz="1800" b="1" dirty="0" err="1" smtClean="0">
                <a:latin typeface="Arial" charset="0"/>
              </a:rPr>
              <a:t>temp</a:t>
            </a:r>
            <a:r>
              <a:rPr lang="it-IT" altLang="it-IT" sz="1800" b="1" dirty="0" smtClean="0">
                <a:latin typeface="Arial" charset="0"/>
              </a:rPr>
              <a:t> = </a:t>
            </a:r>
            <a:r>
              <a:rPr lang="it-IT" altLang="it-IT" sz="1800" b="1" dirty="0">
                <a:latin typeface="Arial" charset="0"/>
              </a:rPr>
              <a:t>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[i];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</a:t>
            </a:r>
            <a:r>
              <a:rPr lang="it-IT" altLang="it-IT" sz="1800" b="1" dirty="0">
                <a:latin typeface="Arial" charset="0"/>
              </a:rPr>
              <a:t>q-&gt;</a:t>
            </a:r>
            <a:r>
              <a:rPr lang="it-IT" altLang="it-IT" sz="1800" b="1" dirty="0" err="1">
                <a:latin typeface="Arial" charset="0"/>
              </a:rPr>
              <a:t>vet</a:t>
            </a:r>
            <a:r>
              <a:rPr lang="it-IT" altLang="it-IT" sz="1800" b="1" dirty="0">
                <a:latin typeface="Arial" charset="0"/>
              </a:rPr>
              <a:t>[i] </a:t>
            </a:r>
            <a:r>
              <a:rPr lang="it-IT" altLang="it-IT" sz="1800" b="1" dirty="0" smtClean="0">
                <a:latin typeface="Arial" charset="0"/>
              </a:rPr>
              <a:t>= </a:t>
            </a:r>
            <a:r>
              <a:rPr lang="it-IT" altLang="it-IT" sz="1800" b="1" dirty="0">
                <a:latin typeface="Arial" charset="0"/>
              </a:rPr>
              <a:t>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q-</a:t>
            </a:r>
            <a:r>
              <a:rPr lang="it-IT" altLang="it-IT" sz="1800" b="1" dirty="0">
                <a:latin typeface="Arial" charset="0"/>
              </a:rPr>
              <a:t>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] = </a:t>
            </a:r>
            <a:r>
              <a:rPr lang="it-IT" altLang="it-IT" sz="1800" b="1" dirty="0" err="1" smtClean="0">
                <a:latin typeface="Arial" charset="0"/>
              </a:rPr>
              <a:t>temp</a:t>
            </a:r>
            <a:r>
              <a:rPr lang="it-IT" altLang="it-IT" sz="18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i = 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else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 smtClean="0">
                <a:latin typeface="Arial" charset="0"/>
              </a:rPr>
              <a:t>           break;</a:t>
            </a:r>
            <a:r>
              <a:rPr lang="it-IT" altLang="it-IT" sz="18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it-IT" altLang="it-IT" sz="1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 </a:t>
            </a:r>
            <a:r>
              <a:rPr lang="it-IT" altLang="it-IT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// NON CI SONO PIU’ SCAMBI DA FARE, MI FERMO 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}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40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914401" y="1235137"/>
            <a:ext cx="7315200" cy="507381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insert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PQueue</a:t>
            </a:r>
            <a:r>
              <a:rPr lang="it-IT" altLang="it-IT" sz="2000" b="1" dirty="0" smtClean="0">
                <a:latin typeface="Arial" charset="0"/>
              </a:rPr>
              <a:t> q,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key</a:t>
            </a:r>
            <a:r>
              <a:rPr lang="it-IT" altLang="it-IT" sz="2000" b="1" dirty="0" smtClean="0">
                <a:latin typeface="Arial" charset="0"/>
              </a:rPr>
              <a:t>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(!q || q-&gt;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==MAXPQ)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0</a:t>
            </a:r>
            <a:r>
              <a:rPr lang="it-IT" altLang="it-IT" sz="2000" b="1" dirty="0" smtClean="0">
                <a:latin typeface="Arial" charset="0"/>
              </a:rPr>
              <a:t>; //</a:t>
            </a:r>
            <a:r>
              <a:rPr lang="it-IT" altLang="it-IT" sz="16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CODA PIENA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q-&gt;</a:t>
            </a:r>
            <a:r>
              <a:rPr lang="it-IT" altLang="it-IT" sz="2000" b="1" dirty="0" err="1" smtClean="0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++;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q-&gt;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[q-&gt;</a:t>
            </a:r>
            <a:r>
              <a:rPr lang="it-IT" altLang="it-IT" sz="2000" b="1" dirty="0" err="1" smtClean="0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] </a:t>
            </a:r>
            <a:r>
              <a:rPr lang="it-IT" altLang="it-IT" sz="2000" b="1" dirty="0">
                <a:latin typeface="Arial" charset="0"/>
              </a:rPr>
              <a:t>= </a:t>
            </a:r>
            <a:r>
              <a:rPr lang="it-IT" altLang="it-IT" sz="2000" b="1" dirty="0" err="1" smtClean="0">
                <a:latin typeface="Arial" charset="0"/>
              </a:rPr>
              <a:t>key</a:t>
            </a:r>
            <a:r>
              <a:rPr lang="it-IT" altLang="it-IT" sz="2000" b="1" dirty="0" smtClean="0">
                <a:latin typeface="Arial" charset="0"/>
              </a:rPr>
              <a:t>;   // </a:t>
            </a:r>
            <a:r>
              <a:rPr lang="it-IT" altLang="it-IT" sz="16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INSERISCI IN ULTIMA POSIZIONE</a:t>
            </a:r>
            <a:endParaRPr lang="it-IT" altLang="it-IT" sz="2000" b="1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smtClean="0">
                <a:latin typeface="Arial" charset="0"/>
              </a:rPr>
              <a:t>sali(q);     // </a:t>
            </a:r>
            <a:r>
              <a:rPr lang="it-IT" altLang="it-IT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AGGIUSTA LO HEAP RISALENDO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 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5055079" y="84857"/>
            <a:ext cx="3631721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PQueue.c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68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133377" y="234410"/>
            <a:ext cx="4696076" cy="571363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err="1" smtClean="0">
                <a:latin typeface="Arial" charset="0"/>
              </a:rPr>
              <a:t>static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 err="1" smtClean="0">
                <a:latin typeface="Arial" charset="0"/>
              </a:rPr>
              <a:t>void</a:t>
            </a:r>
            <a:r>
              <a:rPr lang="it-IT" altLang="it-IT" sz="1800" b="1" dirty="0" smtClean="0">
                <a:latin typeface="Arial" charset="0"/>
              </a:rPr>
              <a:t> sali (</a:t>
            </a:r>
            <a:r>
              <a:rPr lang="it-IT" altLang="it-IT" sz="1800" b="1" dirty="0" err="1" smtClean="0">
                <a:latin typeface="Arial" charset="0"/>
              </a:rPr>
              <a:t>PQueue</a:t>
            </a:r>
            <a:r>
              <a:rPr lang="it-IT" altLang="it-IT" sz="1800" b="1" dirty="0" smtClean="0">
                <a:latin typeface="Arial" charset="0"/>
              </a:rPr>
              <a:t> q)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</a:t>
            </a:r>
            <a:r>
              <a:rPr lang="it-IT" altLang="it-IT" sz="1800" b="1" dirty="0" err="1">
                <a:latin typeface="Arial" charset="0"/>
              </a:rPr>
              <a:t>int</a:t>
            </a: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err="1">
                <a:latin typeface="Arial" charset="0"/>
              </a:rPr>
              <a:t>temp</a:t>
            </a:r>
            <a:r>
              <a:rPr lang="it-IT" altLang="it-IT" sz="1800" b="1" dirty="0">
                <a:latin typeface="Arial" charset="0"/>
              </a:rPr>
              <a:t>, 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=q-</a:t>
            </a:r>
            <a:r>
              <a:rPr lang="it-IT" altLang="it-IT" sz="1800" b="1" dirty="0">
                <a:latin typeface="Arial" charset="0"/>
              </a:rPr>
              <a:t>&gt;</a:t>
            </a:r>
            <a:r>
              <a:rPr lang="it-IT" altLang="it-IT" sz="1800" b="1" dirty="0" err="1" smtClean="0">
                <a:latin typeface="Arial" charset="0"/>
              </a:rPr>
              <a:t>numel</a:t>
            </a:r>
            <a:r>
              <a:rPr lang="it-IT" altLang="it-IT" sz="1800" b="1" dirty="0" smtClean="0">
                <a:latin typeface="Arial" charset="0"/>
              </a:rPr>
              <a:t>, i=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/2;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</a:t>
            </a:r>
            <a:r>
              <a:rPr lang="it-IT" altLang="it-IT" sz="1800" b="1" dirty="0" err="1" smtClean="0">
                <a:latin typeface="Arial" charset="0"/>
              </a:rPr>
              <a:t>while</a:t>
            </a:r>
            <a:r>
              <a:rPr lang="it-IT" altLang="it-IT" sz="1800" b="1" dirty="0" smtClean="0">
                <a:latin typeface="Arial" charset="0"/>
              </a:rPr>
              <a:t> (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&gt;1)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(</a:t>
            </a:r>
            <a:r>
              <a:rPr lang="it-IT" altLang="it-IT" sz="1800" b="1" dirty="0">
                <a:latin typeface="Arial" charset="0"/>
              </a:rPr>
              <a:t>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] </a:t>
            </a:r>
            <a:r>
              <a:rPr lang="it-IT" altLang="it-IT" sz="1800" b="1" dirty="0">
                <a:latin typeface="Arial" charset="0"/>
              </a:rPr>
              <a:t>&gt; 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[i])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</a:t>
            </a:r>
            <a:r>
              <a:rPr lang="it-IT" altLang="it-IT" sz="1800" b="1" dirty="0" err="1" smtClean="0">
                <a:latin typeface="Arial" charset="0"/>
              </a:rPr>
              <a:t>temp</a:t>
            </a:r>
            <a:r>
              <a:rPr lang="it-IT" altLang="it-IT" sz="1800" b="1" dirty="0" smtClean="0">
                <a:latin typeface="Arial" charset="0"/>
              </a:rPr>
              <a:t> = </a:t>
            </a:r>
            <a:r>
              <a:rPr lang="it-IT" altLang="it-IT" sz="1800" b="1" dirty="0">
                <a:latin typeface="Arial" charset="0"/>
              </a:rPr>
              <a:t>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[i];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</a:t>
            </a:r>
            <a:r>
              <a:rPr lang="it-IT" altLang="it-IT" sz="1800" b="1" dirty="0">
                <a:latin typeface="Arial" charset="0"/>
              </a:rPr>
              <a:t>q-&gt;</a:t>
            </a:r>
            <a:r>
              <a:rPr lang="it-IT" altLang="it-IT" sz="1800" b="1" dirty="0" err="1">
                <a:latin typeface="Arial" charset="0"/>
              </a:rPr>
              <a:t>vet</a:t>
            </a:r>
            <a:r>
              <a:rPr lang="it-IT" altLang="it-IT" sz="1800" b="1" dirty="0">
                <a:latin typeface="Arial" charset="0"/>
              </a:rPr>
              <a:t>[i] </a:t>
            </a:r>
            <a:r>
              <a:rPr lang="it-IT" altLang="it-IT" sz="1800" b="1" dirty="0" smtClean="0">
                <a:latin typeface="Arial" charset="0"/>
              </a:rPr>
              <a:t>= </a:t>
            </a:r>
            <a:r>
              <a:rPr lang="it-IT" altLang="it-IT" sz="1800" b="1" dirty="0">
                <a:latin typeface="Arial" charset="0"/>
              </a:rPr>
              <a:t>q-&gt;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q-</a:t>
            </a:r>
            <a:r>
              <a:rPr lang="it-IT" altLang="it-IT" sz="1800" b="1" dirty="0">
                <a:latin typeface="Arial" charset="0"/>
              </a:rPr>
              <a:t>&gt;</a:t>
            </a:r>
            <a:r>
              <a:rPr lang="it-IT" altLang="it-IT" sz="1800" b="1" dirty="0" err="1" smtClean="0">
                <a:latin typeface="Arial" charset="0"/>
              </a:rPr>
              <a:t>vet</a:t>
            </a:r>
            <a:r>
              <a:rPr lang="it-IT" altLang="it-IT" sz="1800" b="1" dirty="0" smtClean="0">
                <a:latin typeface="Arial" charset="0"/>
              </a:rPr>
              <a:t>[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] = </a:t>
            </a:r>
            <a:r>
              <a:rPr lang="it-IT" altLang="it-IT" sz="1800" b="1" dirty="0" err="1" smtClean="0">
                <a:latin typeface="Arial" charset="0"/>
              </a:rPr>
              <a:t>temp</a:t>
            </a:r>
            <a:r>
              <a:rPr lang="it-IT" altLang="it-IT" sz="18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 = i;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i = </a:t>
            </a:r>
            <a:r>
              <a:rPr lang="it-IT" altLang="it-IT" sz="1800" b="1" dirty="0" err="1" smtClean="0">
                <a:latin typeface="Arial" charset="0"/>
              </a:rPr>
              <a:t>pos</a:t>
            </a:r>
            <a:r>
              <a:rPr lang="it-IT" altLang="it-IT" sz="1800" b="1" dirty="0" smtClean="0">
                <a:latin typeface="Arial" charset="0"/>
              </a:rPr>
              <a:t>/2;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else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}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7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Esempio: ricerca di 15</a:t>
            </a:r>
          </a:p>
        </p:txBody>
      </p:sp>
      <p:grpSp>
        <p:nvGrpSpPr>
          <p:cNvPr id="512003" name="Group 3"/>
          <p:cNvGrpSpPr>
            <a:grpSpLocks/>
          </p:cNvGrpSpPr>
          <p:nvPr/>
        </p:nvGrpSpPr>
        <p:grpSpPr bwMode="auto">
          <a:xfrm>
            <a:off x="2336800" y="2006600"/>
            <a:ext cx="4030663" cy="3498850"/>
            <a:chOff x="1563" y="1264"/>
            <a:chExt cx="2539" cy="2204"/>
          </a:xfrm>
        </p:grpSpPr>
        <p:sp>
          <p:nvSpPr>
            <p:cNvPr id="512004" name="Text Box 4"/>
            <p:cNvSpPr txBox="1">
              <a:spLocks noChangeArrowheads="1"/>
            </p:cNvSpPr>
            <p:nvPr/>
          </p:nvSpPr>
          <p:spPr bwMode="auto">
            <a:xfrm>
              <a:off x="2920" y="12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12005" name="Text Box 5"/>
            <p:cNvSpPr txBox="1">
              <a:spLocks noChangeArrowheads="1"/>
            </p:cNvSpPr>
            <p:nvPr/>
          </p:nvSpPr>
          <p:spPr bwMode="auto">
            <a:xfrm>
              <a:off x="2283" y="18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12006" name="Text Box 6"/>
            <p:cNvSpPr txBox="1">
              <a:spLocks noChangeArrowheads="1"/>
            </p:cNvSpPr>
            <p:nvPr/>
          </p:nvSpPr>
          <p:spPr bwMode="auto">
            <a:xfrm>
              <a:off x="3466" y="18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12007" name="Text Box 7"/>
            <p:cNvSpPr txBox="1">
              <a:spLocks noChangeArrowheads="1"/>
            </p:cNvSpPr>
            <p:nvPr/>
          </p:nvSpPr>
          <p:spPr bwMode="auto">
            <a:xfrm>
              <a:off x="1845" y="2461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2642" y="247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12009" name="Text Box 9"/>
            <p:cNvSpPr txBox="1">
              <a:spLocks noChangeArrowheads="1"/>
            </p:cNvSpPr>
            <p:nvPr/>
          </p:nvSpPr>
          <p:spPr bwMode="auto">
            <a:xfrm>
              <a:off x="1563" y="312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2004" y="314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12011" name="Text Box 11"/>
            <p:cNvSpPr txBox="1">
              <a:spLocks noChangeArrowheads="1"/>
            </p:cNvSpPr>
            <p:nvPr/>
          </p:nvSpPr>
          <p:spPr bwMode="auto">
            <a:xfrm>
              <a:off x="3127" y="246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3810" y="2486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40</a:t>
              </a:r>
            </a:p>
          </p:txBody>
        </p:sp>
        <p:sp>
          <p:nvSpPr>
            <p:cNvPr id="512013" name="Text Box 13"/>
            <p:cNvSpPr txBox="1">
              <a:spLocks noChangeArrowheads="1"/>
            </p:cNvSpPr>
            <p:nvPr/>
          </p:nvSpPr>
          <p:spPr bwMode="auto">
            <a:xfrm>
              <a:off x="3543" y="318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 flipH="1">
              <a:off x="2478" y="1570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2015" name="Line 15"/>
            <p:cNvSpPr>
              <a:spLocks noChangeShapeType="1"/>
            </p:cNvSpPr>
            <p:nvPr/>
          </p:nvSpPr>
          <p:spPr bwMode="auto">
            <a:xfrm>
              <a:off x="3000" y="1570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2016" name="Line 16"/>
            <p:cNvSpPr>
              <a:spLocks noChangeShapeType="1"/>
            </p:cNvSpPr>
            <p:nvPr/>
          </p:nvSpPr>
          <p:spPr bwMode="auto">
            <a:xfrm>
              <a:off x="2389" y="2103"/>
              <a:ext cx="34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2017" name="Line 17"/>
            <p:cNvSpPr>
              <a:spLocks noChangeShapeType="1"/>
            </p:cNvSpPr>
            <p:nvPr/>
          </p:nvSpPr>
          <p:spPr bwMode="auto">
            <a:xfrm flipH="1">
              <a:off x="1970" y="2103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2018" name="Line 18"/>
            <p:cNvSpPr>
              <a:spLocks noChangeShapeType="1"/>
            </p:cNvSpPr>
            <p:nvPr/>
          </p:nvSpPr>
          <p:spPr bwMode="auto">
            <a:xfrm flipH="1">
              <a:off x="3268" y="2103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2019" name="Line 19"/>
            <p:cNvSpPr>
              <a:spLocks noChangeShapeType="1"/>
            </p:cNvSpPr>
            <p:nvPr/>
          </p:nvSpPr>
          <p:spPr bwMode="auto">
            <a:xfrm>
              <a:off x="3567" y="2092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2020" name="Line 20"/>
            <p:cNvSpPr>
              <a:spLocks noChangeShapeType="1"/>
            </p:cNvSpPr>
            <p:nvPr/>
          </p:nvSpPr>
          <p:spPr bwMode="auto">
            <a:xfrm flipH="1">
              <a:off x="3708" y="2794"/>
              <a:ext cx="25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2021" name="Line 21"/>
            <p:cNvSpPr>
              <a:spLocks noChangeShapeType="1"/>
            </p:cNvSpPr>
            <p:nvPr/>
          </p:nvSpPr>
          <p:spPr bwMode="auto">
            <a:xfrm>
              <a:off x="1936" y="2744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2022" name="Line 22"/>
            <p:cNvSpPr>
              <a:spLocks noChangeShapeType="1"/>
            </p:cNvSpPr>
            <p:nvPr/>
          </p:nvSpPr>
          <p:spPr bwMode="auto">
            <a:xfrm flipH="1">
              <a:off x="1725" y="2744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12023" name="Freeform 23"/>
          <p:cNvSpPr>
            <a:spLocks/>
          </p:cNvSpPr>
          <p:nvPr/>
        </p:nvSpPr>
        <p:spPr bwMode="auto">
          <a:xfrm>
            <a:off x="3636963" y="2165350"/>
            <a:ext cx="914400" cy="744538"/>
          </a:xfrm>
          <a:custGeom>
            <a:avLst/>
            <a:gdLst>
              <a:gd name="T0" fmla="*/ 576 w 576"/>
              <a:gd name="T1" fmla="*/ 11 h 469"/>
              <a:gd name="T2" fmla="*/ 144 w 576"/>
              <a:gd name="T3" fmla="*/ 76 h 469"/>
              <a:gd name="T4" fmla="*/ 0 w 576"/>
              <a:gd name="T5" fmla="*/ 46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69">
                <a:moveTo>
                  <a:pt x="576" y="11"/>
                </a:moveTo>
                <a:cubicBezTo>
                  <a:pt x="408" y="5"/>
                  <a:pt x="240" y="0"/>
                  <a:pt x="144" y="76"/>
                </a:cubicBezTo>
                <a:cubicBezTo>
                  <a:pt x="48" y="152"/>
                  <a:pt x="24" y="310"/>
                  <a:pt x="0" y="46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024" name="Freeform 24"/>
          <p:cNvSpPr>
            <a:spLocks/>
          </p:cNvSpPr>
          <p:nvPr/>
        </p:nvSpPr>
        <p:spPr bwMode="auto">
          <a:xfrm>
            <a:off x="3886200" y="3117850"/>
            <a:ext cx="744538" cy="830263"/>
          </a:xfrm>
          <a:custGeom>
            <a:avLst/>
            <a:gdLst>
              <a:gd name="T0" fmla="*/ 0 w 469"/>
              <a:gd name="T1" fmla="*/ 0 h 523"/>
              <a:gd name="T2" fmla="*/ 419 w 469"/>
              <a:gd name="T3" fmla="*/ 104 h 523"/>
              <a:gd name="T4" fmla="*/ 301 w 469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" h="523">
                <a:moveTo>
                  <a:pt x="0" y="0"/>
                </a:moveTo>
                <a:cubicBezTo>
                  <a:pt x="184" y="8"/>
                  <a:pt x="369" y="17"/>
                  <a:pt x="419" y="104"/>
                </a:cubicBezTo>
                <a:cubicBezTo>
                  <a:pt x="469" y="191"/>
                  <a:pt x="385" y="357"/>
                  <a:pt x="301" y="52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3" grpId="0" animBg="1"/>
      <p:bldP spid="5120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1013"/>
            <a:ext cx="7772400" cy="1066800"/>
          </a:xfrm>
        </p:spPr>
        <p:txBody>
          <a:bodyPr/>
          <a:lstStyle/>
          <a:p>
            <a:r>
              <a:rPr lang="it-IT" altLang="it-IT"/>
              <a:t>Operazioni: insert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717675"/>
            <a:ext cx="8748713" cy="4870450"/>
          </a:xfrm>
        </p:spPr>
        <p:txBody>
          <a:bodyPr/>
          <a:lstStyle/>
          <a:p>
            <a:r>
              <a:rPr lang="it-IT" altLang="it-IT" sz="3600"/>
              <a:t>Inserimento di un elemento</a:t>
            </a:r>
          </a:p>
          <a:p>
            <a:pPr lvl="1"/>
            <a:r>
              <a:rPr lang="it-IT" altLang="it-IT" sz="3200"/>
              <a:t>Se l’albero è vuoto allora crea un nuovo albero con un solo elemento</a:t>
            </a:r>
          </a:p>
          <a:p>
            <a:pPr lvl="1"/>
            <a:r>
              <a:rPr lang="it-IT" altLang="it-IT" sz="3200"/>
              <a:t>Se l’albero non è vuoto</a:t>
            </a:r>
            <a:r>
              <a:rPr lang="it-IT" altLang="it-IT"/>
              <a:t> </a:t>
            </a:r>
          </a:p>
          <a:p>
            <a:pPr lvl="2"/>
            <a:r>
              <a:rPr lang="it-IT" altLang="it-IT" sz="2800"/>
              <a:t>se l’elemento coincide con la radice non fa niente</a:t>
            </a:r>
          </a:p>
          <a:p>
            <a:pPr lvl="2"/>
            <a:r>
              <a:rPr lang="it-IT" altLang="it-IT" sz="2800"/>
              <a:t>se l’elemento è minore della radice allora lo inserisce nel sottoalbero sinistro</a:t>
            </a:r>
          </a:p>
          <a:p>
            <a:pPr lvl="2"/>
            <a:r>
              <a:rPr lang="it-IT" altLang="it-IT" sz="2800"/>
              <a:t>se l’elemento è maggiore della radice allora lo inserisce nel sottoalbero destro</a:t>
            </a:r>
          </a:p>
        </p:txBody>
      </p:sp>
    </p:spTree>
    <p:extLst>
      <p:ext uri="{BB962C8B-B14F-4D97-AF65-F5344CB8AC3E}">
        <p14:creationId xmlns:p14="http://schemas.microsoft.com/office/powerpoint/2010/main" val="345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Esempio: inserimento di 13</a:t>
            </a:r>
          </a:p>
        </p:txBody>
      </p:sp>
      <p:grpSp>
        <p:nvGrpSpPr>
          <p:cNvPr id="515075" name="Group 3"/>
          <p:cNvGrpSpPr>
            <a:grpSpLocks/>
          </p:cNvGrpSpPr>
          <p:nvPr/>
        </p:nvGrpSpPr>
        <p:grpSpPr bwMode="auto">
          <a:xfrm>
            <a:off x="2336800" y="2006600"/>
            <a:ext cx="4030663" cy="3498850"/>
            <a:chOff x="1563" y="1264"/>
            <a:chExt cx="2539" cy="2204"/>
          </a:xfrm>
        </p:grpSpPr>
        <p:sp>
          <p:nvSpPr>
            <p:cNvPr id="515076" name="Text Box 4"/>
            <p:cNvSpPr txBox="1">
              <a:spLocks noChangeArrowheads="1"/>
            </p:cNvSpPr>
            <p:nvPr/>
          </p:nvSpPr>
          <p:spPr bwMode="auto">
            <a:xfrm>
              <a:off x="2920" y="12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15077" name="Text Box 5"/>
            <p:cNvSpPr txBox="1">
              <a:spLocks noChangeArrowheads="1"/>
            </p:cNvSpPr>
            <p:nvPr/>
          </p:nvSpPr>
          <p:spPr bwMode="auto">
            <a:xfrm>
              <a:off x="2283" y="18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15078" name="Text Box 6"/>
            <p:cNvSpPr txBox="1">
              <a:spLocks noChangeArrowheads="1"/>
            </p:cNvSpPr>
            <p:nvPr/>
          </p:nvSpPr>
          <p:spPr bwMode="auto">
            <a:xfrm>
              <a:off x="3466" y="18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15079" name="Text Box 7"/>
            <p:cNvSpPr txBox="1">
              <a:spLocks noChangeArrowheads="1"/>
            </p:cNvSpPr>
            <p:nvPr/>
          </p:nvSpPr>
          <p:spPr bwMode="auto">
            <a:xfrm>
              <a:off x="1845" y="2461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15080" name="Text Box 8"/>
            <p:cNvSpPr txBox="1">
              <a:spLocks noChangeArrowheads="1"/>
            </p:cNvSpPr>
            <p:nvPr/>
          </p:nvSpPr>
          <p:spPr bwMode="auto">
            <a:xfrm>
              <a:off x="2642" y="247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15081" name="Text Box 9"/>
            <p:cNvSpPr txBox="1">
              <a:spLocks noChangeArrowheads="1"/>
            </p:cNvSpPr>
            <p:nvPr/>
          </p:nvSpPr>
          <p:spPr bwMode="auto">
            <a:xfrm>
              <a:off x="1563" y="312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15082" name="Text Box 10"/>
            <p:cNvSpPr txBox="1">
              <a:spLocks noChangeArrowheads="1"/>
            </p:cNvSpPr>
            <p:nvPr/>
          </p:nvSpPr>
          <p:spPr bwMode="auto">
            <a:xfrm>
              <a:off x="2004" y="314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3127" y="246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15084" name="Text Box 12"/>
            <p:cNvSpPr txBox="1">
              <a:spLocks noChangeArrowheads="1"/>
            </p:cNvSpPr>
            <p:nvPr/>
          </p:nvSpPr>
          <p:spPr bwMode="auto">
            <a:xfrm>
              <a:off x="3810" y="2486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40</a:t>
              </a:r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3543" y="318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515086" name="Line 14"/>
            <p:cNvSpPr>
              <a:spLocks noChangeShapeType="1"/>
            </p:cNvSpPr>
            <p:nvPr/>
          </p:nvSpPr>
          <p:spPr bwMode="auto">
            <a:xfrm flipH="1">
              <a:off x="2478" y="1570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3000" y="1570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2389" y="2103"/>
              <a:ext cx="34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 flipH="1">
              <a:off x="1970" y="2103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 flipH="1">
              <a:off x="3268" y="2103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5091" name="Line 19"/>
            <p:cNvSpPr>
              <a:spLocks noChangeShapeType="1"/>
            </p:cNvSpPr>
            <p:nvPr/>
          </p:nvSpPr>
          <p:spPr bwMode="auto">
            <a:xfrm>
              <a:off x="3567" y="2092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5092" name="Line 20"/>
            <p:cNvSpPr>
              <a:spLocks noChangeShapeType="1"/>
            </p:cNvSpPr>
            <p:nvPr/>
          </p:nvSpPr>
          <p:spPr bwMode="auto">
            <a:xfrm flipH="1">
              <a:off x="3708" y="2794"/>
              <a:ext cx="25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5093" name="Line 21"/>
            <p:cNvSpPr>
              <a:spLocks noChangeShapeType="1"/>
            </p:cNvSpPr>
            <p:nvPr/>
          </p:nvSpPr>
          <p:spPr bwMode="auto">
            <a:xfrm>
              <a:off x="1936" y="2744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5094" name="Line 22"/>
            <p:cNvSpPr>
              <a:spLocks noChangeShapeType="1"/>
            </p:cNvSpPr>
            <p:nvPr/>
          </p:nvSpPr>
          <p:spPr bwMode="auto">
            <a:xfrm flipH="1">
              <a:off x="1725" y="2744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15095" name="Freeform 23"/>
          <p:cNvSpPr>
            <a:spLocks/>
          </p:cNvSpPr>
          <p:nvPr/>
        </p:nvSpPr>
        <p:spPr bwMode="auto">
          <a:xfrm>
            <a:off x="3636963" y="2165350"/>
            <a:ext cx="914400" cy="744538"/>
          </a:xfrm>
          <a:custGeom>
            <a:avLst/>
            <a:gdLst>
              <a:gd name="T0" fmla="*/ 576 w 576"/>
              <a:gd name="T1" fmla="*/ 11 h 469"/>
              <a:gd name="T2" fmla="*/ 144 w 576"/>
              <a:gd name="T3" fmla="*/ 76 h 469"/>
              <a:gd name="T4" fmla="*/ 0 w 576"/>
              <a:gd name="T5" fmla="*/ 46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69">
                <a:moveTo>
                  <a:pt x="576" y="11"/>
                </a:moveTo>
                <a:cubicBezTo>
                  <a:pt x="408" y="5"/>
                  <a:pt x="240" y="0"/>
                  <a:pt x="144" y="76"/>
                </a:cubicBezTo>
                <a:cubicBezTo>
                  <a:pt x="48" y="152"/>
                  <a:pt x="24" y="310"/>
                  <a:pt x="0" y="46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5096" name="Freeform 24"/>
          <p:cNvSpPr>
            <a:spLocks/>
          </p:cNvSpPr>
          <p:nvPr/>
        </p:nvSpPr>
        <p:spPr bwMode="auto">
          <a:xfrm>
            <a:off x="3886200" y="3117850"/>
            <a:ext cx="744538" cy="830263"/>
          </a:xfrm>
          <a:custGeom>
            <a:avLst/>
            <a:gdLst>
              <a:gd name="T0" fmla="*/ 0 w 469"/>
              <a:gd name="T1" fmla="*/ 0 h 523"/>
              <a:gd name="T2" fmla="*/ 419 w 469"/>
              <a:gd name="T3" fmla="*/ 104 h 523"/>
              <a:gd name="T4" fmla="*/ 301 w 469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" h="523">
                <a:moveTo>
                  <a:pt x="0" y="0"/>
                </a:moveTo>
                <a:cubicBezTo>
                  <a:pt x="184" y="8"/>
                  <a:pt x="369" y="17"/>
                  <a:pt x="419" y="104"/>
                </a:cubicBezTo>
                <a:cubicBezTo>
                  <a:pt x="469" y="191"/>
                  <a:pt x="385" y="357"/>
                  <a:pt x="301" y="52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5097" name="Line 25"/>
          <p:cNvSpPr>
            <a:spLocks noChangeShapeType="1"/>
          </p:cNvSpPr>
          <p:nvPr/>
        </p:nvSpPr>
        <p:spPr bwMode="auto">
          <a:xfrm flipH="1">
            <a:off x="3844925" y="4343400"/>
            <a:ext cx="352425" cy="644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5098" name="Rectangle 26"/>
          <p:cNvSpPr>
            <a:spLocks noChangeArrowheads="1"/>
          </p:cNvSpPr>
          <p:nvPr/>
        </p:nvSpPr>
        <p:spPr bwMode="auto">
          <a:xfrm>
            <a:off x="3621088" y="49879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>
                <a:latin typeface="Arial Narrow" panose="020B060602020203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586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5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5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95" grpId="0" animBg="1"/>
      <p:bldP spid="515096" grpId="0" animBg="1"/>
      <p:bldP spid="515097" grpId="0" animBg="1"/>
      <p:bldP spid="5150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1013"/>
            <a:ext cx="7772400" cy="1066800"/>
          </a:xfrm>
        </p:spPr>
        <p:txBody>
          <a:bodyPr/>
          <a:lstStyle/>
          <a:p>
            <a:r>
              <a:rPr lang="it-IT" altLang="it-IT"/>
              <a:t>Operazioni: delete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655763"/>
            <a:ext cx="8748713" cy="4870450"/>
          </a:xfrm>
        </p:spPr>
        <p:txBody>
          <a:bodyPr/>
          <a:lstStyle/>
          <a:p>
            <a:r>
              <a:rPr lang="it-IT" altLang="it-IT" sz="3600"/>
              <a:t>Cancellazione di un elemento e</a:t>
            </a:r>
          </a:p>
          <a:p>
            <a:pPr lvl="1"/>
            <a:r>
              <a:rPr lang="it-IT" altLang="it-IT" sz="3200"/>
              <a:t>Nessun problema se il nodo è una foglia </a:t>
            </a:r>
          </a:p>
          <a:p>
            <a:pPr lvl="1"/>
            <a:r>
              <a:rPr lang="it-IT" altLang="it-IT" sz="3200"/>
              <a:t>Se il nodo ha un solo sottoalbero di radice r</a:t>
            </a:r>
          </a:p>
          <a:p>
            <a:pPr lvl="2"/>
            <a:r>
              <a:rPr lang="it-IT" altLang="it-IT" sz="2800"/>
              <a:t>se il nodo da rimuovere è la radice allora r prende il suo posto (diventa radice dell’albero)</a:t>
            </a:r>
          </a:p>
          <a:p>
            <a:pPr lvl="2"/>
            <a:r>
              <a:rPr lang="it-IT" altLang="it-IT" sz="2800"/>
              <a:t>se il nodo ha un padre p, allora viene rimosso e r prende il suo posto (diventa figlio di p) </a:t>
            </a:r>
          </a:p>
        </p:txBody>
      </p:sp>
    </p:spTree>
    <p:extLst>
      <p:ext uri="{BB962C8B-B14F-4D97-AF65-F5344CB8AC3E}">
        <p14:creationId xmlns:p14="http://schemas.microsoft.com/office/powerpoint/2010/main" val="29167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Esempio: Eliminazione di 35</a:t>
            </a:r>
          </a:p>
        </p:txBody>
      </p:sp>
      <p:grpSp>
        <p:nvGrpSpPr>
          <p:cNvPr id="519171" name="Group 3"/>
          <p:cNvGrpSpPr>
            <a:grpSpLocks/>
          </p:cNvGrpSpPr>
          <p:nvPr/>
        </p:nvGrpSpPr>
        <p:grpSpPr bwMode="auto">
          <a:xfrm>
            <a:off x="344488" y="2047875"/>
            <a:ext cx="4030662" cy="3498850"/>
            <a:chOff x="1563" y="1264"/>
            <a:chExt cx="2539" cy="2204"/>
          </a:xfrm>
        </p:grpSpPr>
        <p:sp>
          <p:nvSpPr>
            <p:cNvPr id="519172" name="Text Box 4"/>
            <p:cNvSpPr txBox="1">
              <a:spLocks noChangeArrowheads="1"/>
            </p:cNvSpPr>
            <p:nvPr/>
          </p:nvSpPr>
          <p:spPr bwMode="auto">
            <a:xfrm>
              <a:off x="2920" y="12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19173" name="Text Box 5"/>
            <p:cNvSpPr txBox="1">
              <a:spLocks noChangeArrowheads="1"/>
            </p:cNvSpPr>
            <p:nvPr/>
          </p:nvSpPr>
          <p:spPr bwMode="auto">
            <a:xfrm>
              <a:off x="2283" y="18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19174" name="Text Box 6"/>
            <p:cNvSpPr txBox="1">
              <a:spLocks noChangeArrowheads="1"/>
            </p:cNvSpPr>
            <p:nvPr/>
          </p:nvSpPr>
          <p:spPr bwMode="auto">
            <a:xfrm>
              <a:off x="3466" y="18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19175" name="Text Box 7"/>
            <p:cNvSpPr txBox="1">
              <a:spLocks noChangeArrowheads="1"/>
            </p:cNvSpPr>
            <p:nvPr/>
          </p:nvSpPr>
          <p:spPr bwMode="auto">
            <a:xfrm>
              <a:off x="1845" y="2461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19176" name="Text Box 8"/>
            <p:cNvSpPr txBox="1">
              <a:spLocks noChangeArrowheads="1"/>
            </p:cNvSpPr>
            <p:nvPr/>
          </p:nvSpPr>
          <p:spPr bwMode="auto">
            <a:xfrm>
              <a:off x="2642" y="247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19177" name="Text Box 9"/>
            <p:cNvSpPr txBox="1">
              <a:spLocks noChangeArrowheads="1"/>
            </p:cNvSpPr>
            <p:nvPr/>
          </p:nvSpPr>
          <p:spPr bwMode="auto">
            <a:xfrm>
              <a:off x="1563" y="312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19178" name="Text Box 10"/>
            <p:cNvSpPr txBox="1">
              <a:spLocks noChangeArrowheads="1"/>
            </p:cNvSpPr>
            <p:nvPr/>
          </p:nvSpPr>
          <p:spPr bwMode="auto">
            <a:xfrm>
              <a:off x="2004" y="314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19179" name="Text Box 11"/>
            <p:cNvSpPr txBox="1">
              <a:spLocks noChangeArrowheads="1"/>
            </p:cNvSpPr>
            <p:nvPr/>
          </p:nvSpPr>
          <p:spPr bwMode="auto">
            <a:xfrm>
              <a:off x="3127" y="246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3810" y="2486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40</a:t>
              </a:r>
            </a:p>
          </p:txBody>
        </p:sp>
        <p:sp>
          <p:nvSpPr>
            <p:cNvPr id="519181" name="Text Box 13"/>
            <p:cNvSpPr txBox="1">
              <a:spLocks noChangeArrowheads="1"/>
            </p:cNvSpPr>
            <p:nvPr/>
          </p:nvSpPr>
          <p:spPr bwMode="auto">
            <a:xfrm>
              <a:off x="3543" y="318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519182" name="Line 14"/>
            <p:cNvSpPr>
              <a:spLocks noChangeShapeType="1"/>
            </p:cNvSpPr>
            <p:nvPr/>
          </p:nvSpPr>
          <p:spPr bwMode="auto">
            <a:xfrm flipH="1">
              <a:off x="2478" y="1570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183" name="Line 15"/>
            <p:cNvSpPr>
              <a:spLocks noChangeShapeType="1"/>
            </p:cNvSpPr>
            <p:nvPr/>
          </p:nvSpPr>
          <p:spPr bwMode="auto">
            <a:xfrm>
              <a:off x="3000" y="1570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184" name="Line 16"/>
            <p:cNvSpPr>
              <a:spLocks noChangeShapeType="1"/>
            </p:cNvSpPr>
            <p:nvPr/>
          </p:nvSpPr>
          <p:spPr bwMode="auto">
            <a:xfrm>
              <a:off x="2389" y="2103"/>
              <a:ext cx="34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185" name="Line 17"/>
            <p:cNvSpPr>
              <a:spLocks noChangeShapeType="1"/>
            </p:cNvSpPr>
            <p:nvPr/>
          </p:nvSpPr>
          <p:spPr bwMode="auto">
            <a:xfrm flipH="1">
              <a:off x="1970" y="2103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 flipH="1">
              <a:off x="3268" y="2103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>
              <a:off x="3567" y="2092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188" name="Line 20"/>
            <p:cNvSpPr>
              <a:spLocks noChangeShapeType="1"/>
            </p:cNvSpPr>
            <p:nvPr/>
          </p:nvSpPr>
          <p:spPr bwMode="auto">
            <a:xfrm flipH="1">
              <a:off x="3708" y="2794"/>
              <a:ext cx="25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189" name="Line 21"/>
            <p:cNvSpPr>
              <a:spLocks noChangeShapeType="1"/>
            </p:cNvSpPr>
            <p:nvPr/>
          </p:nvSpPr>
          <p:spPr bwMode="auto">
            <a:xfrm>
              <a:off x="1936" y="2744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 flipH="1">
              <a:off x="1725" y="2744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19191" name="Freeform 23"/>
          <p:cNvSpPr>
            <a:spLocks/>
          </p:cNvSpPr>
          <p:nvPr/>
        </p:nvSpPr>
        <p:spPr bwMode="auto">
          <a:xfrm flipH="1">
            <a:off x="2974975" y="2247900"/>
            <a:ext cx="687388" cy="723900"/>
          </a:xfrm>
          <a:custGeom>
            <a:avLst/>
            <a:gdLst>
              <a:gd name="T0" fmla="*/ 576 w 576"/>
              <a:gd name="T1" fmla="*/ 11 h 469"/>
              <a:gd name="T2" fmla="*/ 144 w 576"/>
              <a:gd name="T3" fmla="*/ 76 h 469"/>
              <a:gd name="T4" fmla="*/ 0 w 576"/>
              <a:gd name="T5" fmla="*/ 46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69">
                <a:moveTo>
                  <a:pt x="576" y="11"/>
                </a:moveTo>
                <a:cubicBezTo>
                  <a:pt x="408" y="5"/>
                  <a:pt x="240" y="0"/>
                  <a:pt x="144" y="76"/>
                </a:cubicBezTo>
                <a:cubicBezTo>
                  <a:pt x="48" y="152"/>
                  <a:pt x="24" y="310"/>
                  <a:pt x="0" y="46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9192" name="Freeform 24"/>
          <p:cNvSpPr>
            <a:spLocks/>
          </p:cNvSpPr>
          <p:nvPr/>
        </p:nvSpPr>
        <p:spPr bwMode="auto">
          <a:xfrm>
            <a:off x="3846513" y="3201988"/>
            <a:ext cx="744537" cy="830262"/>
          </a:xfrm>
          <a:custGeom>
            <a:avLst/>
            <a:gdLst>
              <a:gd name="T0" fmla="*/ 0 w 469"/>
              <a:gd name="T1" fmla="*/ 0 h 523"/>
              <a:gd name="T2" fmla="*/ 419 w 469"/>
              <a:gd name="T3" fmla="*/ 104 h 523"/>
              <a:gd name="T4" fmla="*/ 301 w 469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" h="523">
                <a:moveTo>
                  <a:pt x="0" y="0"/>
                </a:moveTo>
                <a:cubicBezTo>
                  <a:pt x="184" y="8"/>
                  <a:pt x="369" y="17"/>
                  <a:pt x="419" y="104"/>
                </a:cubicBezTo>
                <a:cubicBezTo>
                  <a:pt x="469" y="191"/>
                  <a:pt x="385" y="357"/>
                  <a:pt x="301" y="52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9193" name="Freeform 25"/>
          <p:cNvSpPr>
            <a:spLocks/>
          </p:cNvSpPr>
          <p:nvPr/>
        </p:nvSpPr>
        <p:spPr bwMode="auto">
          <a:xfrm flipH="1">
            <a:off x="3309938" y="4248150"/>
            <a:ext cx="627062" cy="830263"/>
          </a:xfrm>
          <a:custGeom>
            <a:avLst/>
            <a:gdLst>
              <a:gd name="T0" fmla="*/ 0 w 469"/>
              <a:gd name="T1" fmla="*/ 0 h 523"/>
              <a:gd name="T2" fmla="*/ 419 w 469"/>
              <a:gd name="T3" fmla="*/ 104 h 523"/>
              <a:gd name="T4" fmla="*/ 301 w 469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" h="523">
                <a:moveTo>
                  <a:pt x="0" y="0"/>
                </a:moveTo>
                <a:cubicBezTo>
                  <a:pt x="184" y="8"/>
                  <a:pt x="369" y="17"/>
                  <a:pt x="419" y="104"/>
                </a:cubicBezTo>
                <a:cubicBezTo>
                  <a:pt x="469" y="191"/>
                  <a:pt x="385" y="357"/>
                  <a:pt x="301" y="52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19194" name="Group 26"/>
          <p:cNvGrpSpPr>
            <a:grpSpLocks/>
          </p:cNvGrpSpPr>
          <p:nvPr/>
        </p:nvGrpSpPr>
        <p:grpSpPr bwMode="auto">
          <a:xfrm>
            <a:off x="4630738" y="2116138"/>
            <a:ext cx="4030662" cy="3438525"/>
            <a:chOff x="2917" y="1333"/>
            <a:chExt cx="2539" cy="2166"/>
          </a:xfrm>
        </p:grpSpPr>
        <p:sp>
          <p:nvSpPr>
            <p:cNvPr id="519195" name="Text Box 27"/>
            <p:cNvSpPr txBox="1">
              <a:spLocks noChangeArrowheads="1"/>
            </p:cNvSpPr>
            <p:nvPr/>
          </p:nvSpPr>
          <p:spPr bwMode="auto">
            <a:xfrm>
              <a:off x="4274" y="133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19196" name="Text Box 28"/>
            <p:cNvSpPr txBox="1">
              <a:spLocks noChangeArrowheads="1"/>
            </p:cNvSpPr>
            <p:nvPr/>
          </p:nvSpPr>
          <p:spPr bwMode="auto">
            <a:xfrm>
              <a:off x="3637" y="1907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519197" name="Text Box 29"/>
            <p:cNvSpPr txBox="1">
              <a:spLocks noChangeArrowheads="1"/>
            </p:cNvSpPr>
            <p:nvPr/>
          </p:nvSpPr>
          <p:spPr bwMode="auto">
            <a:xfrm>
              <a:off x="4820" y="1933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30</a:t>
              </a:r>
            </a:p>
          </p:txBody>
        </p:sp>
        <p:sp>
          <p:nvSpPr>
            <p:cNvPr id="519198" name="Text Box 30"/>
            <p:cNvSpPr txBox="1">
              <a:spLocks noChangeArrowheads="1"/>
            </p:cNvSpPr>
            <p:nvPr/>
          </p:nvSpPr>
          <p:spPr bwMode="auto">
            <a:xfrm>
              <a:off x="3199" y="2530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519199" name="Text Box 31"/>
            <p:cNvSpPr txBox="1">
              <a:spLocks noChangeArrowheads="1"/>
            </p:cNvSpPr>
            <p:nvPr/>
          </p:nvSpPr>
          <p:spPr bwMode="auto">
            <a:xfrm>
              <a:off x="3996" y="254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519200" name="Text Box 32"/>
            <p:cNvSpPr txBox="1">
              <a:spLocks noChangeArrowheads="1"/>
            </p:cNvSpPr>
            <p:nvPr/>
          </p:nvSpPr>
          <p:spPr bwMode="auto">
            <a:xfrm>
              <a:off x="2917" y="3193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519201" name="Text Box 33"/>
            <p:cNvSpPr txBox="1">
              <a:spLocks noChangeArrowheads="1"/>
            </p:cNvSpPr>
            <p:nvPr/>
          </p:nvSpPr>
          <p:spPr bwMode="auto">
            <a:xfrm>
              <a:off x="3358" y="3211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519202" name="Text Box 34"/>
            <p:cNvSpPr txBox="1">
              <a:spLocks noChangeArrowheads="1"/>
            </p:cNvSpPr>
            <p:nvPr/>
          </p:nvSpPr>
          <p:spPr bwMode="auto">
            <a:xfrm>
              <a:off x="4481" y="253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519203" name="Text Box 35"/>
            <p:cNvSpPr txBox="1">
              <a:spLocks noChangeArrowheads="1"/>
            </p:cNvSpPr>
            <p:nvPr/>
          </p:nvSpPr>
          <p:spPr bwMode="auto">
            <a:xfrm>
              <a:off x="5164" y="255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b="0">
                  <a:latin typeface="Arial Narrow" panose="020B0606020202030204" pitchFamily="34" charset="0"/>
                </a:rPr>
                <a:t>40</a:t>
              </a:r>
            </a:p>
          </p:txBody>
        </p:sp>
        <p:sp>
          <p:nvSpPr>
            <p:cNvPr id="519204" name="Line 36"/>
            <p:cNvSpPr>
              <a:spLocks noChangeShapeType="1"/>
            </p:cNvSpPr>
            <p:nvPr/>
          </p:nvSpPr>
          <p:spPr bwMode="auto">
            <a:xfrm flipH="1">
              <a:off x="3832" y="1639"/>
              <a:ext cx="52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205" name="Line 37"/>
            <p:cNvSpPr>
              <a:spLocks noChangeShapeType="1"/>
            </p:cNvSpPr>
            <p:nvPr/>
          </p:nvSpPr>
          <p:spPr bwMode="auto">
            <a:xfrm>
              <a:off x="4354" y="1639"/>
              <a:ext cx="5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206" name="Line 38"/>
            <p:cNvSpPr>
              <a:spLocks noChangeShapeType="1"/>
            </p:cNvSpPr>
            <p:nvPr/>
          </p:nvSpPr>
          <p:spPr bwMode="auto">
            <a:xfrm>
              <a:off x="3743" y="2172"/>
              <a:ext cx="34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207" name="Line 39"/>
            <p:cNvSpPr>
              <a:spLocks noChangeShapeType="1"/>
            </p:cNvSpPr>
            <p:nvPr/>
          </p:nvSpPr>
          <p:spPr bwMode="auto">
            <a:xfrm flipH="1">
              <a:off x="3324" y="2172"/>
              <a:ext cx="408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208" name="Line 40"/>
            <p:cNvSpPr>
              <a:spLocks noChangeShapeType="1"/>
            </p:cNvSpPr>
            <p:nvPr/>
          </p:nvSpPr>
          <p:spPr bwMode="auto">
            <a:xfrm flipH="1">
              <a:off x="4622" y="2172"/>
              <a:ext cx="288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209" name="Line 41"/>
            <p:cNvSpPr>
              <a:spLocks noChangeShapeType="1"/>
            </p:cNvSpPr>
            <p:nvPr/>
          </p:nvSpPr>
          <p:spPr bwMode="auto">
            <a:xfrm>
              <a:off x="4921" y="2161"/>
              <a:ext cx="40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>
              <a:off x="3290" y="2813"/>
              <a:ext cx="1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 flipH="1">
              <a:off x="3079" y="2813"/>
              <a:ext cx="211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19212" name="Line 44"/>
          <p:cNvSpPr>
            <a:spLocks noChangeShapeType="1"/>
          </p:cNvSpPr>
          <p:nvPr/>
        </p:nvSpPr>
        <p:spPr bwMode="auto">
          <a:xfrm flipH="1" flipV="1">
            <a:off x="3532188" y="5132388"/>
            <a:ext cx="436562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9213" name="Line 45"/>
          <p:cNvSpPr>
            <a:spLocks noChangeShapeType="1"/>
          </p:cNvSpPr>
          <p:nvPr/>
        </p:nvSpPr>
        <p:spPr bwMode="auto">
          <a:xfrm flipV="1">
            <a:off x="3367088" y="5049838"/>
            <a:ext cx="601662" cy="665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9214" name="AutoShape 46"/>
          <p:cNvSpPr>
            <a:spLocks noChangeArrowheads="1"/>
          </p:cNvSpPr>
          <p:nvPr/>
        </p:nvSpPr>
        <p:spPr bwMode="auto">
          <a:xfrm>
            <a:off x="3970338" y="1704975"/>
            <a:ext cx="2668587" cy="733425"/>
          </a:xfrm>
          <a:prstGeom prst="curvedDownArrow">
            <a:avLst>
              <a:gd name="adj1" fmla="val 72771"/>
              <a:gd name="adj2" fmla="val 145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3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91" grpId="0" animBg="1"/>
      <p:bldP spid="519192" grpId="0" animBg="1"/>
      <p:bldP spid="519193" grpId="0" animBg="1"/>
      <p:bldP spid="519212" grpId="0" animBg="1"/>
      <p:bldP spid="519213" grpId="0" animBg="1"/>
      <p:bldP spid="51921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03xx - ADT e liste concatenate rev Andrea" id="{81EFBFD1-74AB-B74F-AA25-312648444BAE}" vid="{83AADF57-A02F-3F49-8164-A3A48B8BB0BC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L03b - ADT copia</Template>
  <TotalTime>15994</TotalTime>
  <Pages>174</Pages>
  <Words>2720</Words>
  <Application>Microsoft Office PowerPoint</Application>
  <PresentationFormat>Presentazione su schermo (4:3)</PresentationFormat>
  <Paragraphs>718</Paragraphs>
  <Slides>42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51" baseType="lpstr">
      <vt:lpstr>ＭＳ Ｐゴシック</vt:lpstr>
      <vt:lpstr>ＭＳ Ｐゴシック</vt:lpstr>
      <vt:lpstr>Arial</vt:lpstr>
      <vt:lpstr>Arial Narrow</vt:lpstr>
      <vt:lpstr>Book Antiqua</vt:lpstr>
      <vt:lpstr>Calibri</vt:lpstr>
      <vt:lpstr>Symbol</vt:lpstr>
      <vt:lpstr>Times New Roman</vt:lpstr>
      <vt:lpstr>Tema di Office</vt:lpstr>
      <vt:lpstr>Alberi di ricerca binaria</vt:lpstr>
      <vt:lpstr>Alberi di ricerca binaria: definizione</vt:lpstr>
      <vt:lpstr>Alberi di ricerca binaria: esempio</vt:lpstr>
      <vt:lpstr>Operazioni: contains</vt:lpstr>
      <vt:lpstr>Esempio: ricerca di 15</vt:lpstr>
      <vt:lpstr>Operazioni: insert</vt:lpstr>
      <vt:lpstr>Esempio: inserimento di 13</vt:lpstr>
      <vt:lpstr>Operazioni: delete</vt:lpstr>
      <vt:lpstr>Esempio: Eliminazione di 35</vt:lpstr>
      <vt:lpstr>Esempio: Eliminazione di 40</vt:lpstr>
      <vt:lpstr>Operazioni: delete</vt:lpstr>
      <vt:lpstr>Esempio: Eliminazione di 10</vt:lpstr>
      <vt:lpstr>Realizzare il modulo BST:  header file BST.h</vt:lpstr>
      <vt:lpstr>Realizzazione di BST: file BST.c</vt:lpstr>
      <vt:lpstr>Realizzazione di BST: file BST.c</vt:lpstr>
      <vt:lpstr>Realizzazione di deleteNode(): file BST.c</vt:lpstr>
      <vt:lpstr>Alberi perfettamente bilanciati  e alberi D bilanciati</vt:lpstr>
      <vt:lpstr>Esempio di albero  perfettamente bilanciato</vt:lpstr>
      <vt:lpstr>Alberi AVL</vt:lpstr>
      <vt:lpstr>Esempio di albero AVL</vt:lpstr>
      <vt:lpstr>Ribilanciamento di alberi AVL</vt:lpstr>
      <vt:lpstr>Esempio di sbilanciamento: inserimento di 7</vt:lpstr>
      <vt:lpstr>Ribilanciamento di alberi AVL: Rotazione semplice</vt:lpstr>
      <vt:lpstr>Ribilanciamento di alberi AVL: Rotazione doppia</vt:lpstr>
      <vt:lpstr>Heap</vt:lpstr>
      <vt:lpstr>ADT Code a priorità</vt:lpstr>
      <vt:lpstr>Code a priorità</vt:lpstr>
      <vt:lpstr>Code a priorità</vt:lpstr>
      <vt:lpstr>Code a priorità</vt:lpstr>
      <vt:lpstr>Code a priorità</vt:lpstr>
      <vt:lpstr>Realizzazione di code a priorità tramite heap</vt:lpstr>
      <vt:lpstr>Esempio di Heap</vt:lpstr>
      <vt:lpstr>Inserimento</vt:lpstr>
      <vt:lpstr>Rimozione</vt:lpstr>
      <vt:lpstr>Realizzazione di un heap</vt:lpstr>
      <vt:lpstr>Esempio di Heap</vt:lpstr>
      <vt:lpstr>Implementazione di Code a priorità con heap rappresentato con un array</vt:lpstr>
      <vt:lpstr>file PQueue.c</vt:lpstr>
      <vt:lpstr>file PQueue.c</vt:lpstr>
      <vt:lpstr>Presentazione standard di PowerPoint</vt:lpstr>
      <vt:lpstr>file PQueue.c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Utente di Microsoft Office</dc:creator>
  <cp:keywords/>
  <dc:description/>
  <cp:lastModifiedBy>Nessuno</cp:lastModifiedBy>
  <cp:revision>803</cp:revision>
  <cp:lastPrinted>2000-01-25T15:49:49Z</cp:lastPrinted>
  <dcterms:created xsi:type="dcterms:W3CDTF">2017-02-15T08:15:28Z</dcterms:created>
  <dcterms:modified xsi:type="dcterms:W3CDTF">2019-05-13T07:14:02Z</dcterms:modified>
</cp:coreProperties>
</file>