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92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75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1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27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09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3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18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81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12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14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34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13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13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14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A151-209F-456A-A75F-DCF10BC0B3FD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7A1C0F-6A74-47E9-B6C7-D4B4C846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6F1AB4-C88B-430B-AC3A-E32E4703924D}"/>
              </a:ext>
            </a:extLst>
          </p:cNvPr>
          <p:cNvSpPr txBox="1"/>
          <p:nvPr/>
        </p:nvSpPr>
        <p:spPr>
          <a:xfrm>
            <a:off x="2110155" y="2149816"/>
            <a:ext cx="6848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iRem</a:t>
            </a:r>
            <a:endParaRPr lang="it-IT" sz="2800" b="1" dirty="0"/>
          </a:p>
          <a:p>
            <a:pPr algn="ctr"/>
            <a:endParaRPr lang="it-IT" dirty="0"/>
          </a:p>
          <a:p>
            <a:r>
              <a:rPr lang="it-IT" sz="4000" dirty="0"/>
              <a:t>Interazione Uomo Macchina</a:t>
            </a:r>
          </a:p>
          <a:p>
            <a:pPr algn="ctr"/>
            <a:r>
              <a:rPr lang="it-IT" sz="4000" dirty="0"/>
              <a:t> (IUM)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C211182-DF0D-4A6C-931A-B4493D14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24" y="352668"/>
            <a:ext cx="1769012" cy="17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0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2EFFA-CD91-4B14-BB4D-38BF83FB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B050"/>
                </a:solidFill>
              </a:rPr>
              <a:t>Valutazione cooperativa</a:t>
            </a:r>
            <a:r>
              <a:rPr lang="it-IT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7F420B-6709-48A3-BF54-CFE8FA67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La tecnica della valutazione cooperativa è soggettiva, quindi, è stato sottoposto agli utenti un questionario online.</a:t>
            </a:r>
          </a:p>
          <a:p>
            <a:r>
              <a:rPr lang="it-IT" dirty="0"/>
              <a:t>L’utilizzo di un questionario online è stato scelto per le seguenti </a:t>
            </a:r>
          </a:p>
          <a:p>
            <a:r>
              <a:rPr lang="it-IT" dirty="0"/>
              <a:t>motivazioni:</a:t>
            </a:r>
          </a:p>
          <a:p>
            <a:r>
              <a:rPr lang="it-IT" dirty="0"/>
              <a:t>Vantaggi</a:t>
            </a:r>
          </a:p>
          <a:p>
            <a:r>
              <a:rPr lang="it-IT" dirty="0"/>
              <a:t>Nessun costo per le fotocopie e/o spedizione.</a:t>
            </a:r>
          </a:p>
          <a:p>
            <a:r>
              <a:rPr lang="it-IT" dirty="0"/>
              <a:t>Le risposte vengono ricevute velocemente.</a:t>
            </a:r>
          </a:p>
          <a:p>
            <a:r>
              <a:rPr lang="it-IT" dirty="0"/>
              <a:t>I dati possono vengono raccolti in database per essere analizzati.</a:t>
            </a:r>
          </a:p>
          <a:p>
            <a:r>
              <a:rPr lang="it-IT" dirty="0"/>
              <a:t>Il tempo richiesto per l’analisi dei dati è ridotto.</a:t>
            </a:r>
          </a:p>
          <a:p>
            <a:r>
              <a:rPr lang="it-IT" dirty="0"/>
              <a:t>Gli errori vengono corretti facilmente.</a:t>
            </a:r>
          </a:p>
          <a:p>
            <a:r>
              <a:rPr lang="it-IT" dirty="0"/>
              <a:t>Gli utenti, non possono cambiare le domande sottomesse.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58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73C180-85D5-4B13-B49A-38DEC602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9633"/>
            <a:ext cx="3342018" cy="347003"/>
          </a:xfrm>
        </p:spPr>
        <p:txBody>
          <a:bodyPr>
            <a:normAutofit fontScale="90000"/>
          </a:bodyPr>
          <a:lstStyle/>
          <a:p>
            <a:r>
              <a:rPr lang="it-IT" dirty="0"/>
              <a:t>Quiz Valutativo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856EB2B-6716-4295-A3A1-B009D66C4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3" r="38163" b="11443"/>
          <a:stretch/>
        </p:blipFill>
        <p:spPr>
          <a:xfrm>
            <a:off x="508138" y="1048145"/>
            <a:ext cx="8344313" cy="4761710"/>
          </a:xfrm>
        </p:spPr>
      </p:pic>
    </p:spTree>
    <p:extLst>
      <p:ext uri="{BB962C8B-B14F-4D97-AF65-F5344CB8AC3E}">
        <p14:creationId xmlns:p14="http://schemas.microsoft.com/office/powerpoint/2010/main" val="396453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5A055-173F-4D34-A885-28229E04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00B050"/>
                </a:solidFill>
              </a:rPr>
              <a:t>Testing</a:t>
            </a:r>
            <a:r>
              <a:rPr lang="it-IT" dirty="0">
                <a:solidFill>
                  <a:srgbClr val="00B050"/>
                </a:solidFill>
              </a:rPr>
              <a:t> di usabilità 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E1ADF8-24CE-4CC3-8B3D-CDD39A69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312"/>
            <a:ext cx="8596668" cy="980176"/>
          </a:xfrm>
        </p:spPr>
        <p:txBody>
          <a:bodyPr/>
          <a:lstStyle/>
          <a:p>
            <a:r>
              <a:rPr lang="it-IT" dirty="0"/>
              <a:t>Per valutare il livello di usabilità del nostro sistema si è utilizzato un campione rappresentativo di tre utenti, ovvero Andrea, Francesco e Vincenzo, intervistati in precedenza.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076FAC-E0A0-490C-9BE1-76E5A87A2FBC}"/>
              </a:ext>
            </a:extLst>
          </p:cNvPr>
          <p:cNvSpPr txBox="1"/>
          <p:nvPr/>
        </p:nvSpPr>
        <p:spPr>
          <a:xfrm>
            <a:off x="954157" y="4537056"/>
            <a:ext cx="19480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B050"/>
                </a:solidFill>
              </a:rPr>
              <a:t>Andrea di Gennaro</a:t>
            </a:r>
          </a:p>
          <a:p>
            <a:endParaRPr lang="it-IT" dirty="0"/>
          </a:p>
          <a:p>
            <a:r>
              <a:rPr lang="it-IT" dirty="0"/>
              <a:t>Ex-dipendente PT. </a:t>
            </a:r>
          </a:p>
          <a:p>
            <a:r>
              <a:rPr lang="it-IT" dirty="0"/>
              <a:t>Ha 66 anni e vive ad Avellino; </a:t>
            </a:r>
          </a:p>
          <a:p>
            <a:endParaRPr lang="it-IT" sz="1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4010FA-6FF0-4116-BD06-AE831385B063}"/>
              </a:ext>
            </a:extLst>
          </p:cNvPr>
          <p:cNvSpPr txBox="1"/>
          <p:nvPr/>
        </p:nvSpPr>
        <p:spPr>
          <a:xfrm>
            <a:off x="3766798" y="4537056"/>
            <a:ext cx="1891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Daniele Verdi </a:t>
            </a:r>
          </a:p>
          <a:p>
            <a:endParaRPr lang="it-IT" dirty="0"/>
          </a:p>
          <a:p>
            <a:r>
              <a:rPr lang="it-IT" dirty="0"/>
              <a:t>Professore in pensione; </a:t>
            </a:r>
          </a:p>
          <a:p>
            <a:r>
              <a:rPr lang="it-IT" dirty="0"/>
              <a:t>Ha 60 anni e vive a Salerno 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309D41D-38C9-4DD5-8662-F182F39FD60A}"/>
              </a:ext>
            </a:extLst>
          </p:cNvPr>
          <p:cNvSpPr txBox="1"/>
          <p:nvPr/>
        </p:nvSpPr>
        <p:spPr>
          <a:xfrm>
            <a:off x="6991812" y="4537056"/>
            <a:ext cx="1656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Vincenzo </a:t>
            </a:r>
            <a:r>
              <a:rPr lang="it-IT" dirty="0" err="1">
                <a:solidFill>
                  <a:srgbClr val="00B050"/>
                </a:solidFill>
              </a:rPr>
              <a:t>Auriemma</a:t>
            </a:r>
            <a:endParaRPr lang="it-IT" dirty="0">
              <a:solidFill>
                <a:srgbClr val="00B050"/>
              </a:solidFill>
            </a:endParaRPr>
          </a:p>
          <a:p>
            <a:endParaRPr lang="it-IT" dirty="0"/>
          </a:p>
          <a:p>
            <a:r>
              <a:rPr lang="it-IT" dirty="0"/>
              <a:t>Medico in pensione.</a:t>
            </a:r>
          </a:p>
          <a:p>
            <a:r>
              <a:rPr lang="it-IT" dirty="0"/>
              <a:t>Ha 60 anni e vive ad Agropoli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4A02A21-F087-489A-A1DE-1B999648F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4157" y="2613831"/>
            <a:ext cx="1478668" cy="161255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13A13C9-CB17-4F61-A1D4-599AAF58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39" y="2907589"/>
            <a:ext cx="1981800" cy="131879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A2284B7-6848-4008-A3C3-386F5E1D92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r="72774" b="51191"/>
          <a:stretch/>
        </p:blipFill>
        <p:spPr>
          <a:xfrm>
            <a:off x="6901053" y="3045682"/>
            <a:ext cx="1116512" cy="11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7FE77-9DEF-4EEC-996D-68374C44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91083" cy="596348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Testing</a:t>
            </a:r>
            <a:r>
              <a:rPr lang="it-IT" dirty="0"/>
              <a:t> usabilità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636226-F7DD-493C-9005-317F6BBFF60A}"/>
              </a:ext>
            </a:extLst>
          </p:cNvPr>
          <p:cNvSpPr txBox="1"/>
          <p:nvPr/>
        </p:nvSpPr>
        <p:spPr>
          <a:xfrm>
            <a:off x="4937760" y="1392702"/>
            <a:ext cx="44875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Andrea di Gennaro</a:t>
            </a:r>
          </a:p>
          <a:p>
            <a:endParaRPr lang="it-IT" dirty="0">
              <a:solidFill>
                <a:srgbClr val="00B050"/>
              </a:solidFill>
            </a:endParaRPr>
          </a:p>
          <a:p>
            <a:r>
              <a:rPr lang="it-IT" dirty="0"/>
              <a:t>Andrea si è occupato della valutazione dei </a:t>
            </a:r>
            <a:r>
              <a:rPr lang="it-IT" dirty="0" err="1"/>
              <a:t>form</a:t>
            </a:r>
            <a:r>
              <a:rPr lang="it-IT" dirty="0"/>
              <a:t> presenti nell’</a:t>
            </a:r>
            <a:r>
              <a:rPr lang="it-IT" dirty="0" err="1"/>
              <a:t>app</a:t>
            </a:r>
            <a:r>
              <a:rPr lang="it-IT" dirty="0"/>
              <a:t>.</a:t>
            </a:r>
          </a:p>
          <a:p>
            <a:r>
              <a:rPr lang="it-IT" dirty="0"/>
              <a:t>Osservando ogni aspetto delle singole </a:t>
            </a:r>
            <a:r>
              <a:rPr lang="it-IT" dirty="0" err="1"/>
              <a:t>form</a:t>
            </a:r>
            <a:r>
              <a:rPr lang="it-IT" dirty="0"/>
              <a:t> ha potuto dare suggerimenti importanti per il miglioramenti degli stessi.</a:t>
            </a:r>
          </a:p>
          <a:p>
            <a:r>
              <a:rPr lang="it-IT" dirty="0"/>
              <a:t>Inoltre ha valutato, come gli altri tester, la navigazione nell’</a:t>
            </a:r>
            <a:r>
              <a:rPr lang="it-IT" dirty="0" err="1"/>
              <a:t>app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8FE7E47-7A81-4E7B-93A8-1D67AA012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4399" y="1093494"/>
            <a:ext cx="2875721" cy="313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1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E9A2A4-7101-4D0B-85D8-48812E1F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285066" cy="596348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Testing</a:t>
            </a:r>
            <a:r>
              <a:rPr lang="it-IT" dirty="0"/>
              <a:t> usabilità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F16118-BA31-4014-84D4-0D9B00D1410D}"/>
              </a:ext>
            </a:extLst>
          </p:cNvPr>
          <p:cNvSpPr txBox="1"/>
          <p:nvPr/>
        </p:nvSpPr>
        <p:spPr>
          <a:xfrm>
            <a:off x="4951828" y="1364566"/>
            <a:ext cx="47830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Daniele Verdi </a:t>
            </a:r>
          </a:p>
          <a:p>
            <a:r>
              <a:rPr lang="it-IT" dirty="0">
                <a:solidFill>
                  <a:srgbClr val="00B050"/>
                </a:solidFill>
              </a:rPr>
              <a:t>H</a:t>
            </a:r>
            <a:r>
              <a:rPr lang="it-IT" dirty="0"/>
              <a:t>a effettuato il </a:t>
            </a:r>
            <a:r>
              <a:rPr lang="it-IT" dirty="0" err="1"/>
              <a:t>testing</a:t>
            </a:r>
            <a:r>
              <a:rPr lang="it-IT" dirty="0"/>
              <a:t> della </a:t>
            </a:r>
          </a:p>
          <a:p>
            <a:r>
              <a:rPr lang="it-IT" dirty="0"/>
              <a:t>parte «Inserisci evento» e della parte di </a:t>
            </a:r>
          </a:p>
          <a:p>
            <a:r>
              <a:rPr lang="it-IT" dirty="0"/>
              <a:t>accesso al sistema.</a:t>
            </a:r>
          </a:p>
          <a:p>
            <a:endParaRPr lang="it-IT" dirty="0"/>
          </a:p>
          <a:p>
            <a:r>
              <a:rPr lang="it-IT" dirty="0"/>
              <a:t>Attraverso il suo </a:t>
            </a:r>
            <a:r>
              <a:rPr lang="it-IT" dirty="0" err="1"/>
              <a:t>testing</a:t>
            </a:r>
            <a:r>
              <a:rPr lang="it-IT" dirty="0"/>
              <a:t> abbiamo </a:t>
            </a:r>
          </a:p>
          <a:p>
            <a:r>
              <a:rPr lang="it-IT" dirty="0"/>
              <a:t>potuto migliorare la qualità del </a:t>
            </a:r>
          </a:p>
          <a:p>
            <a:r>
              <a:rPr lang="it-IT" dirty="0" err="1"/>
              <a:t>form</a:t>
            </a:r>
            <a:r>
              <a:rPr lang="it-IT" dirty="0"/>
              <a:t> di accesso al sistema e </a:t>
            </a:r>
          </a:p>
          <a:p>
            <a:r>
              <a:rPr lang="it-IT" dirty="0"/>
              <a:t>migliorato i </a:t>
            </a:r>
            <a:r>
              <a:rPr lang="it-IT" dirty="0" err="1"/>
              <a:t>form</a:t>
            </a:r>
            <a:r>
              <a:rPr lang="it-IT" dirty="0"/>
              <a:t> della sezione </a:t>
            </a:r>
          </a:p>
          <a:p>
            <a:r>
              <a:rPr lang="it-IT" dirty="0"/>
              <a:t>«Inserisci evento»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878512-AD6B-4BBB-9B3C-4290C9C7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77008"/>
            <a:ext cx="3204641" cy="21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1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7D237-0296-47F9-85F3-9EBB04F2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9" y="515864"/>
            <a:ext cx="3346026" cy="600222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Testing</a:t>
            </a:r>
            <a:r>
              <a:rPr lang="it-IT" dirty="0"/>
              <a:t> usabilità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44A62E-201A-46C9-8D12-19C52F1FD978}"/>
              </a:ext>
            </a:extLst>
          </p:cNvPr>
          <p:cNvSpPr txBox="1"/>
          <p:nvPr/>
        </p:nvSpPr>
        <p:spPr>
          <a:xfrm>
            <a:off x="5894363" y="1392702"/>
            <a:ext cx="38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Vincenzo </a:t>
            </a:r>
            <a:r>
              <a:rPr lang="it-IT" dirty="0" err="1">
                <a:solidFill>
                  <a:srgbClr val="00B050"/>
                </a:solidFill>
              </a:rPr>
              <a:t>Auriemma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/>
              <a:t>Si è occupato del </a:t>
            </a:r>
            <a:r>
              <a:rPr lang="it-IT" dirty="0" err="1"/>
              <a:t>testing</a:t>
            </a:r>
            <a:r>
              <a:rPr lang="it-IT" dirty="0"/>
              <a:t> dell’ «Inserisci evento» e della «Galleria»</a:t>
            </a:r>
          </a:p>
          <a:p>
            <a:r>
              <a:rPr lang="it-IT" dirty="0"/>
              <a:t>Attraverso il suo </a:t>
            </a:r>
            <a:r>
              <a:rPr lang="it-IT" dirty="0" err="1"/>
              <a:t>testing</a:t>
            </a:r>
            <a:r>
              <a:rPr lang="it-IT" dirty="0"/>
              <a:t> è stato possibile</a:t>
            </a:r>
          </a:p>
          <a:p>
            <a:r>
              <a:rPr lang="it-IT" dirty="0"/>
              <a:t>migliorare le funzioni offerte dall’</a:t>
            </a:r>
            <a:r>
              <a:rPr lang="it-IT" dirty="0" err="1"/>
              <a:t>app</a:t>
            </a:r>
            <a:r>
              <a:rPr lang="it-IT" dirty="0"/>
              <a:t> e,</a:t>
            </a:r>
          </a:p>
          <a:p>
            <a:r>
              <a:rPr lang="it-IT" dirty="0"/>
              <a:t>soprattutto nell’interfaccia, rendendola più</a:t>
            </a:r>
          </a:p>
          <a:p>
            <a:r>
              <a:rPr lang="it-IT" dirty="0"/>
              <a:t>comprensibile e intuitiva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BABFCD-4C0B-433C-907B-B468F960B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r="72774" b="51191"/>
          <a:stretch/>
        </p:blipFill>
        <p:spPr>
          <a:xfrm>
            <a:off x="917414" y="1518916"/>
            <a:ext cx="2514900" cy="25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2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49348-1E72-47DC-B12F-65AAF51B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64579" cy="54333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Testing</a:t>
            </a:r>
            <a:r>
              <a:rPr lang="it-IT" dirty="0"/>
              <a:t> 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BF23F3-0021-412A-8881-E514C67C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Task analizzati</a:t>
            </a:r>
          </a:p>
          <a:p>
            <a:r>
              <a:rPr lang="it-IT" sz="2400" dirty="0"/>
              <a:t>Aggiunta di un evento.</a:t>
            </a:r>
          </a:p>
          <a:p>
            <a:r>
              <a:rPr lang="it-IT" sz="2400" dirty="0"/>
              <a:t>Inserimento ricordo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871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E6836-895C-4042-8226-B9D260EC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Testing</a:t>
            </a:r>
            <a:r>
              <a:rPr lang="it-IT" dirty="0"/>
              <a:t> di usabilità</a:t>
            </a:r>
            <a:br>
              <a:rPr lang="it-IT" dirty="0"/>
            </a:br>
            <a:br>
              <a:rPr lang="it-IT" dirty="0"/>
            </a:br>
            <a:r>
              <a:rPr lang="it-IT" sz="2400" dirty="0"/>
              <a:t>Task analizzati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E1A61D5-9223-46D7-B65B-423D33A1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621714"/>
              </p:ext>
            </p:extLst>
          </p:nvPr>
        </p:nvGraphicFramePr>
        <p:xfrm>
          <a:off x="677863" y="2160588"/>
          <a:ext cx="8596312" cy="423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89799516"/>
                    </a:ext>
                  </a:extLst>
                </a:gridCol>
                <a:gridCol w="2208885">
                  <a:extLst>
                    <a:ext uri="{9D8B030D-6E8A-4147-A177-3AD203B41FA5}">
                      <a16:colId xmlns:a16="http://schemas.microsoft.com/office/drawing/2014/main" val="874525690"/>
                    </a:ext>
                  </a:extLst>
                </a:gridCol>
                <a:gridCol w="2089271">
                  <a:extLst>
                    <a:ext uri="{9D8B030D-6E8A-4147-A177-3AD203B41FA5}">
                      <a16:colId xmlns:a16="http://schemas.microsoft.com/office/drawing/2014/main" val="115258880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31780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impiegato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Commenti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Difficoltà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Inserimento 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 minuti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L’utente capisce come inserire un evento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Il colore utilizzato è gradevole.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Il </a:t>
                      </a:r>
                      <a:r>
                        <a:rPr lang="it-IT" sz="1200" dirty="0" err="1">
                          <a:effectLst/>
                        </a:rPr>
                        <a:t>form</a:t>
                      </a:r>
                      <a:r>
                        <a:rPr lang="it-IT" sz="1200" dirty="0">
                          <a:effectLst/>
                        </a:rPr>
                        <a:t> di inserimento dei dati è semplice ed intuitivo.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Nessuna difficoltà riscontrata durante l’esecuzione di questo task.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1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Inserimento </a:t>
                      </a:r>
                    </a:p>
                    <a:p>
                      <a:r>
                        <a:rPr lang="it-IT" dirty="0"/>
                        <a:t>ricordo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 minuti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L’utente capisce come utilizzare la geolocalizzazione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L’utente gradirebbe l’utilizzo di un colore diverso per lo sfondo.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effectLst/>
                        </a:rPr>
                        <a:t>Nessuna difficoltà riscontrata durante l’esecuzione di questo task.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19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3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5EA2A8-F19C-4481-A38C-1365E722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2478157"/>
          </a:xfrm>
        </p:spPr>
        <p:txBody>
          <a:bodyPr>
            <a:normAutofit fontScale="90000"/>
          </a:bodyPr>
          <a:lstStyle/>
          <a:p>
            <a:r>
              <a:rPr lang="it-IT" sz="2700" dirty="0"/>
              <a:t>Resoconto Finale:</a:t>
            </a:r>
            <a:br>
              <a:rPr lang="it-IT" sz="2000" dirty="0"/>
            </a:br>
            <a:r>
              <a:rPr lang="it-IT" sz="2000" dirty="0">
                <a:solidFill>
                  <a:schemeClr val="tx1"/>
                </a:solidFill>
              </a:rPr>
              <a:t>Sono riportati, di seguito, i risultati del questionario sottoposto agli utenti:</a:t>
            </a:r>
            <a:br>
              <a:rPr lang="it-IT" sz="2000" dirty="0">
                <a:solidFill>
                  <a:schemeClr val="tx1"/>
                </a:solidFill>
              </a:rPr>
            </a:br>
            <a:r>
              <a:rPr lang="it-IT" sz="2000" dirty="0">
                <a:solidFill>
                  <a:schemeClr val="tx1"/>
                </a:solidFill>
              </a:rPr>
              <a:t>Dalla valutazione effettuata con gli utenti e dai risultati ottenuti dal questionario, l’</a:t>
            </a:r>
            <a:r>
              <a:rPr lang="it-IT" sz="2000" dirty="0" err="1">
                <a:solidFill>
                  <a:schemeClr val="tx1"/>
                </a:solidFill>
              </a:rPr>
              <a:t>app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iRem</a:t>
            </a:r>
            <a:r>
              <a:rPr lang="it-IT" sz="2000" dirty="0">
                <a:solidFill>
                  <a:schemeClr val="tx1"/>
                </a:solidFill>
              </a:rPr>
              <a:t> risulta avere un’interfaccia abbastanza gradevole e comprensibile nonché generalmente intuitiva ai fini del sistema, con colori mediamente adatti alle relative sezioni e font leggibili e non fastidiosi. Nonostante ciò, secondo il parere degli utenti, l’interfaccia grafica dovrebbe essere migliorata nel seguente modo:</a:t>
            </a:r>
            <a:br>
              <a:rPr lang="it-IT" sz="2000" dirty="0">
                <a:solidFill>
                  <a:schemeClr val="tx1"/>
                </a:solidFill>
              </a:rPr>
            </a:br>
            <a:br>
              <a:rPr lang="it-IT" sz="2000" dirty="0">
                <a:solidFill>
                  <a:schemeClr val="tx1"/>
                </a:solidFill>
              </a:rPr>
            </a:b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8992A-FDC0-41E5-9A24-D3DD5F9ED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5073"/>
            <a:ext cx="8596668" cy="3336289"/>
          </a:xfrm>
        </p:spPr>
        <p:txBody>
          <a:bodyPr>
            <a:normAutofit/>
          </a:bodyPr>
          <a:lstStyle/>
          <a:p>
            <a:r>
              <a:rPr lang="it-IT" dirty="0"/>
              <a:t>Eliminazione della modalità “grassetto” dal testo di alcune sezioni.</a:t>
            </a:r>
          </a:p>
          <a:p>
            <a:r>
              <a:rPr lang="it-IT" dirty="0"/>
              <a:t>Sostituzione del colore della sezione «Inserisci Evento» con un colore più consono.</a:t>
            </a:r>
          </a:p>
          <a:p>
            <a:r>
              <a:rPr lang="it-IT" dirty="0"/>
              <a:t>Sostituzione del colore dei bordi e dello sfondo di alcuni </a:t>
            </a:r>
            <a:r>
              <a:rPr lang="it-IT" dirty="0" err="1"/>
              <a:t>form</a:t>
            </a:r>
            <a:r>
              <a:rPr lang="it-IT" dirty="0"/>
              <a:t>.</a:t>
            </a:r>
          </a:p>
          <a:p>
            <a:r>
              <a:rPr lang="it-IT" dirty="0"/>
              <a:t>Cambio di font delle varie didascalie.</a:t>
            </a:r>
          </a:p>
          <a:p>
            <a:r>
              <a:rPr lang="it-IT" dirty="0"/>
              <a:t>Aggiunta di icone per rendere le opzioni disponibili nelle varie sezioni più intuitive.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098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16E88-8441-46E2-8552-55E8528E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della parte svolta da ciascun componente: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EE10C9A3-82A9-4FC4-AF76-0A0F7C665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082807"/>
              </p:ext>
            </p:extLst>
          </p:nvPr>
        </p:nvGraphicFramePr>
        <p:xfrm>
          <a:off x="677863" y="2160588"/>
          <a:ext cx="859631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5637403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28026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83347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Manager Progetto e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Francesco Sciretta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2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Manager Valutazione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Felice Napolitano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3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Manager Documentazione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Giovanni Del Gaudio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30%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0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32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8C617-732C-4763-B4EA-9BD61A52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b="1" dirty="0">
                <a:solidFill>
                  <a:srgbClr val="00B050"/>
                </a:solidFill>
              </a:rPr>
              <a:t>Fasi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05CB6-A658-4D36-986A-7AD77447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Miglioramenti rispetto al prototipo</a:t>
            </a:r>
          </a:p>
          <a:p>
            <a:r>
              <a:rPr lang="it-IT" sz="3200" dirty="0" err="1"/>
              <a:t>Testing</a:t>
            </a:r>
            <a:r>
              <a:rPr lang="it-IT" sz="3200" dirty="0"/>
              <a:t> di usabilità</a:t>
            </a:r>
          </a:p>
          <a:p>
            <a:r>
              <a:rPr lang="it-IT" sz="3200" dirty="0"/>
              <a:t>Dettagli di implementazione</a:t>
            </a:r>
          </a:p>
          <a:p>
            <a:r>
              <a:rPr lang="it-IT" sz="3200" dirty="0"/>
              <a:t>Descrizione Lavoro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81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7DBE1-DCE6-488A-9640-06A4A23E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B050"/>
                </a:solidFill>
              </a:rPr>
              <a:t>Fase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361C15-E49D-498B-AE31-7F8EA986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4000" dirty="0"/>
              <a:t>Miglioramenti rispetto al prototipo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24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E9015E-213C-4D90-8A5E-B5060D14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B050"/>
                </a:solidFill>
              </a:rPr>
              <a:t>Primo prototipo</a:t>
            </a:r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0629771-849E-4F81-93DE-A4F7227A7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97" y="1350498"/>
            <a:ext cx="2702125" cy="4642339"/>
          </a:xfrm>
        </p:spPr>
      </p:pic>
    </p:spTree>
    <p:extLst>
      <p:ext uri="{BB962C8B-B14F-4D97-AF65-F5344CB8AC3E}">
        <p14:creationId xmlns:p14="http://schemas.microsoft.com/office/powerpoint/2010/main" val="64055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93B24-7756-4FCF-88A4-567DFB41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B050"/>
                </a:solidFill>
              </a:rPr>
              <a:t>Miglioramenti rispetto al prototipo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F49B1B-0AA3-45A7-B676-BF5BDC65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56" y="1511232"/>
            <a:ext cx="3550109" cy="276701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 </a:t>
            </a:r>
            <a:r>
              <a:rPr lang="it-IT" b="1" dirty="0">
                <a:solidFill>
                  <a:srgbClr val="00B050"/>
                </a:solidFill>
              </a:rPr>
              <a:t>Login e </a:t>
            </a:r>
            <a:r>
              <a:rPr lang="it-IT" b="1" dirty="0" err="1">
                <a:solidFill>
                  <a:srgbClr val="00B050"/>
                </a:solidFill>
              </a:rPr>
              <a:t>Logout</a:t>
            </a:r>
            <a:endParaRPr lang="it-IT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In seguito a vari test abbiamo eliminato l’interfaccia login, ovvero il campo User e Password dove l’utente inseriva le sue credenziali e, abbiamo inserito un’icona attraverso la quale si accede alle funzioni offerte dall’</a:t>
            </a:r>
            <a:r>
              <a:rPr lang="it-IT" dirty="0" err="1">
                <a:solidFill>
                  <a:schemeClr val="tx1"/>
                </a:solidFill>
              </a:rPr>
              <a:t>app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75B4E6-CCEA-46D2-B8A6-BA0C2C8BB38C}"/>
              </a:ext>
            </a:extLst>
          </p:cNvPr>
          <p:cNvSpPr txBox="1"/>
          <p:nvPr/>
        </p:nvSpPr>
        <p:spPr>
          <a:xfrm>
            <a:off x="4916557" y="1630017"/>
            <a:ext cx="422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Interfaccia grafica</a:t>
            </a:r>
          </a:p>
          <a:p>
            <a:r>
              <a:rPr lang="it-IT" dirty="0"/>
              <a:t>L’interfaccia è stata semplificata molto, così l’utente non riscontrerà problemi di accesso.</a:t>
            </a:r>
          </a:p>
        </p:txBody>
      </p:sp>
    </p:spTree>
    <p:extLst>
      <p:ext uri="{BB962C8B-B14F-4D97-AF65-F5344CB8AC3E}">
        <p14:creationId xmlns:p14="http://schemas.microsoft.com/office/powerpoint/2010/main" val="278359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78461-EAA5-4792-89F5-06935EBC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B050"/>
                </a:solidFill>
              </a:rPr>
              <a:t>Software finale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F07D2A2-B5B2-4E53-BE2D-C709508D0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4" t="22180" r="28786" b="10559"/>
          <a:stretch/>
        </p:blipFill>
        <p:spPr>
          <a:xfrm>
            <a:off x="2917998" y="1270000"/>
            <a:ext cx="3829878" cy="5467289"/>
          </a:xfrm>
        </p:spPr>
      </p:pic>
    </p:spTree>
    <p:extLst>
      <p:ext uri="{BB962C8B-B14F-4D97-AF65-F5344CB8AC3E}">
        <p14:creationId xmlns:p14="http://schemas.microsoft.com/office/powerpoint/2010/main" val="67894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8FF51-F3D0-4DBA-B38F-12022832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B050"/>
                </a:solidFill>
              </a:rPr>
              <a:t>Fase 2</a:t>
            </a:r>
            <a:br>
              <a:rPr lang="it-IT" dirty="0">
                <a:solidFill>
                  <a:srgbClr val="00B050"/>
                </a:solidFill>
              </a:rPr>
            </a:br>
            <a:r>
              <a:rPr lang="it-IT" dirty="0" err="1">
                <a:solidFill>
                  <a:srgbClr val="00B050"/>
                </a:solidFill>
              </a:rPr>
              <a:t>Testing</a:t>
            </a:r>
            <a:r>
              <a:rPr lang="it-IT" dirty="0">
                <a:solidFill>
                  <a:srgbClr val="00B050"/>
                </a:solidFill>
              </a:rPr>
              <a:t> di 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D007A-BF16-4118-BDC7-4E2D61B2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Scopo</a:t>
            </a:r>
          </a:p>
          <a:p>
            <a:r>
              <a:rPr lang="it-IT" dirty="0"/>
              <a:t>Tecnica Adoperata</a:t>
            </a:r>
          </a:p>
          <a:p>
            <a:r>
              <a:rPr lang="it-IT" dirty="0"/>
              <a:t>Utenti Coinvolti </a:t>
            </a:r>
          </a:p>
          <a:p>
            <a:r>
              <a:rPr lang="it-IT" dirty="0"/>
              <a:t>Task Analizzati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326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04810E-1EA8-4975-911A-4436D768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6591"/>
            <a:ext cx="8596668" cy="1320800"/>
          </a:xfrm>
        </p:spPr>
        <p:txBody>
          <a:bodyPr/>
          <a:lstStyle/>
          <a:p>
            <a:r>
              <a:rPr lang="it-IT" b="1" dirty="0" err="1">
                <a:solidFill>
                  <a:srgbClr val="00B050"/>
                </a:solidFill>
              </a:rPr>
              <a:t>Testing</a:t>
            </a:r>
            <a:r>
              <a:rPr lang="it-IT" b="1" dirty="0">
                <a:solidFill>
                  <a:srgbClr val="00B050"/>
                </a:solidFill>
              </a:rPr>
              <a:t> di usabilità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773715-79E3-4527-B6A8-BADA692B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Scopo</a:t>
            </a:r>
          </a:p>
          <a:p>
            <a:r>
              <a:rPr lang="it-IT" dirty="0"/>
              <a:t>Lo scopo di questa relazione è quello di riportare le modifiche che sono state effettuate a partire dal prototipo, fino all’implementazione finale dell’</a:t>
            </a:r>
            <a:r>
              <a:rPr lang="it-IT" dirty="0" err="1"/>
              <a:t>app</a:t>
            </a:r>
            <a:r>
              <a:rPr lang="it-IT" dirty="0"/>
              <a:t> </a:t>
            </a:r>
            <a:r>
              <a:rPr lang="it-IT" dirty="0" err="1"/>
              <a:t>iRem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Il seguente documento si suddivide in due sezioni:</a:t>
            </a:r>
          </a:p>
          <a:p>
            <a:endParaRPr lang="it-IT" dirty="0"/>
          </a:p>
          <a:p>
            <a:r>
              <a:rPr lang="it-IT" dirty="0"/>
              <a:t>Sezione 1 - Modifiche Apportate Rispetto Al Prototipo.</a:t>
            </a:r>
          </a:p>
          <a:p>
            <a:r>
              <a:rPr lang="it-IT" dirty="0"/>
              <a:t>Sezione 2 - Modifiche Apportate Rispetto Alla Prima Versione.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680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08C21-60AA-4909-A029-23E628E6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00B050"/>
                </a:solidFill>
              </a:rPr>
              <a:t>Testing</a:t>
            </a:r>
            <a:r>
              <a:rPr lang="it-IT" b="1" dirty="0">
                <a:solidFill>
                  <a:srgbClr val="00B050"/>
                </a:solidFill>
              </a:rPr>
              <a:t> di usabilità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4325BA-0FFA-4CE5-A764-117DC4759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Tecnica Adoperata:</a:t>
            </a:r>
          </a:p>
          <a:p>
            <a:r>
              <a:rPr lang="it-IT" dirty="0"/>
              <a:t>La tecnica adoperata per la raccolta dei commenti, delle impressioni, delle difficoltà e dei feedback degli utenti è la valutazione cooperativa.</a:t>
            </a:r>
          </a:p>
          <a:p>
            <a:r>
              <a:rPr lang="it-IT" dirty="0"/>
              <a:t>Il valutatore è in grado di interagire con l’utente durante la sessione di valutazione.</a:t>
            </a:r>
          </a:p>
          <a:p>
            <a:r>
              <a:rPr lang="it-IT" dirty="0"/>
              <a:t>Di conseguenza, all’interazione con il valutatore, l’utente è spinto attivamente alla valutazione del sistema, ed eventualmente, a criticarlo e non semplicemente ad usarlo.</a:t>
            </a:r>
          </a:p>
          <a:p>
            <a:r>
              <a:rPr lang="it-IT" dirty="0"/>
              <a:t>Il valutatore, eventualmente, interviene durante i momenti più critici dell’interazione per capire le difficoltà riscontrate dall’utente e verificarne le eventuali proposte alternative.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77992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222226"/>
      </a:dk1>
      <a:lt1>
        <a:sysClr val="window" lastClr="CDCFD4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708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Sfaccettatura</vt:lpstr>
      <vt:lpstr>Presentazione standard di PowerPoint</vt:lpstr>
      <vt:lpstr>Fasi del progetto</vt:lpstr>
      <vt:lpstr>Fase 1</vt:lpstr>
      <vt:lpstr>Primo prototipo</vt:lpstr>
      <vt:lpstr>Miglioramenti rispetto al prototipo</vt:lpstr>
      <vt:lpstr>Software finale</vt:lpstr>
      <vt:lpstr>Fase 2 Testing di usabilità</vt:lpstr>
      <vt:lpstr>Testing di usabilità</vt:lpstr>
      <vt:lpstr>Testing di usabilità</vt:lpstr>
      <vt:lpstr>Valutazione cooperativa.</vt:lpstr>
      <vt:lpstr>Quiz Valutativo</vt:lpstr>
      <vt:lpstr>Testing di usabilità  </vt:lpstr>
      <vt:lpstr>Testing usabilità</vt:lpstr>
      <vt:lpstr>Testing usabilità</vt:lpstr>
      <vt:lpstr>Testing usabilità</vt:lpstr>
      <vt:lpstr>Testing Usabilità</vt:lpstr>
      <vt:lpstr>Testing di usabilità  Task analizzati</vt:lpstr>
      <vt:lpstr>Resoconto Finale: Sono riportati, di seguito, i risultati del questionario sottoposto agli utenti: Dalla valutazione effettuata con gli utenti e dai risultati ottenuti dal questionario, l’app iRem risulta avere un’interfaccia abbastanza gradevole e comprensibile nonché generalmente intuitiva ai fini del sistema, con colori mediamente adatti alle relative sezioni e font leggibili e non fastidiosi. Nonostante ciò, secondo il parere degli utenti, l’interfaccia grafica dovrebbe essere migliorata nel seguente modo:  </vt:lpstr>
      <vt:lpstr>Descrizione della parte svolta da ciascun componente: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sciretta</dc:creator>
  <cp:lastModifiedBy>francesco sciretta</cp:lastModifiedBy>
  <cp:revision>16</cp:revision>
  <dcterms:created xsi:type="dcterms:W3CDTF">2017-12-06T15:23:21Z</dcterms:created>
  <dcterms:modified xsi:type="dcterms:W3CDTF">2018-02-12T15:43:58Z</dcterms:modified>
</cp:coreProperties>
</file>