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Lst>
  <p:sldSz cx="14630400" cy="8229600"/>
  <p:notesSz cx="8229600" cy="14630400"/>
  <p:embeddedFontLst>
    <p:embeddedFont>
      <p:font typeface="Barlow Bold" panose="00000800000000000000" pitchFamily="2" charset="-18"/>
      <p:bold r:id="rId15"/>
    </p:embeddedFont>
    <p:embeddedFont>
      <p:font typeface="Montserrat" panose="00000500000000000000" pitchFamily="2" charset="-18"/>
      <p:regular r:id="rId16"/>
    </p:embeddedFont>
  </p:embeddedFontLst>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C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1" d="100"/>
          <a:sy n="81" d="100"/>
        </p:scale>
        <p:origin x="138"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177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 1">
    <p:bg>
      <p:bgPr>
        <a:solidFill>
          <a:srgbClr val="282C32"/>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2611517"/>
            <a:ext cx="7415927" cy="2241233"/>
          </a:xfrm>
          <a:prstGeom prst="rect">
            <a:avLst/>
          </a:prstGeom>
          <a:noFill/>
          <a:ln/>
        </p:spPr>
        <p:txBody>
          <a:bodyPr wrap="square" lIns="0" tIns="0" rIns="0" bIns="0" rtlCol="0" anchor="t"/>
          <a:lstStyle/>
          <a:p>
            <a:pPr marL="0" indent="0">
              <a:lnSpc>
                <a:spcPts val="8800"/>
              </a:lnSpc>
              <a:buNone/>
            </a:pPr>
            <a:r>
              <a:rPr lang="en-US" sz="7050" b="1" dirty="0">
                <a:solidFill>
                  <a:srgbClr val="9998FF"/>
                </a:solidFill>
                <a:latin typeface="Barlow Bold" pitchFamily="34" charset="0"/>
                <a:ea typeface="Barlow Bold" pitchFamily="34" charset="-122"/>
                <a:cs typeface="Barlow Bold" pitchFamily="34" charset="-120"/>
              </a:rPr>
              <a:t>Ifs - System Zintegrowany</a:t>
            </a:r>
            <a:endParaRPr lang="en-US" sz="7050" dirty="0"/>
          </a:p>
        </p:txBody>
      </p:sp>
      <p:sp>
        <p:nvSpPr>
          <p:cNvPr id="4" name="Text 1"/>
          <p:cNvSpPr/>
          <p:nvPr/>
        </p:nvSpPr>
        <p:spPr>
          <a:xfrm>
            <a:off x="6350437" y="5223034"/>
            <a:ext cx="7415927" cy="395049"/>
          </a:xfrm>
          <a:prstGeom prst="rect">
            <a:avLst/>
          </a:prstGeom>
          <a:noFill/>
          <a:ln/>
        </p:spPr>
        <p:txBody>
          <a:bodyPr wrap="non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Wykonał: Michał Chomczyk</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name="Slide 8">
    <p:bg>
      <p:bgPr>
        <a:solidFill>
          <a:srgbClr val="282C32"/>
        </a:solidFill>
        <a:effectLst/>
      </p:bgPr>
    </p:bg>
    <p:spTree>
      <p:nvGrpSpPr>
        <p:cNvPr id="1" name=""/>
        <p:cNvGrpSpPr/>
        <p:nvPr/>
      </p:nvGrpSpPr>
      <p:grpSpPr>
        <a:xfrm>
          <a:off x="0" y="0"/>
          <a:ext cx="0" cy="0"/>
          <a:chOff x="0" y="0"/>
          <a:chExt cx="0" cy="0"/>
        </a:xfrm>
      </p:grpSpPr>
      <p:sp>
        <p:nvSpPr>
          <p:cNvPr id="2" name="Text 0"/>
          <p:cNvSpPr/>
          <p:nvPr/>
        </p:nvSpPr>
        <p:spPr>
          <a:xfrm>
            <a:off x="722114" y="568285"/>
            <a:ext cx="5429964" cy="678775"/>
          </a:xfrm>
          <a:prstGeom prst="rect">
            <a:avLst/>
          </a:prstGeom>
          <a:noFill/>
          <a:ln/>
        </p:spPr>
        <p:txBody>
          <a:bodyPr wrap="none" lIns="0" tIns="0" rIns="0" bIns="0" rtlCol="0" anchor="t"/>
          <a:lstStyle/>
          <a:p>
            <a:pPr marL="0" indent="0">
              <a:lnSpc>
                <a:spcPts val="5300"/>
              </a:lnSpc>
              <a:buNone/>
            </a:pPr>
            <a:r>
              <a:rPr lang="en-US" sz="4250" b="1" dirty="0">
                <a:solidFill>
                  <a:srgbClr val="9998FF"/>
                </a:solidFill>
                <a:latin typeface="Barlow Bold" pitchFamily="34" charset="0"/>
                <a:ea typeface="Barlow Bold" pitchFamily="34" charset="-122"/>
                <a:cs typeface="Barlow Bold" pitchFamily="34" charset="-120"/>
              </a:rPr>
              <a:t>IFS vs SAP</a:t>
            </a:r>
            <a:endParaRPr lang="en-US" sz="4250" dirty="0"/>
          </a:p>
        </p:txBody>
      </p:sp>
      <p:sp>
        <p:nvSpPr>
          <p:cNvPr id="3" name="Text 1"/>
          <p:cNvSpPr/>
          <p:nvPr/>
        </p:nvSpPr>
        <p:spPr>
          <a:xfrm>
            <a:off x="722114" y="1762839"/>
            <a:ext cx="2714982" cy="339328"/>
          </a:xfrm>
          <a:prstGeom prst="rect">
            <a:avLst/>
          </a:prstGeom>
          <a:noFill/>
          <a:ln/>
        </p:spPr>
        <p:txBody>
          <a:bodyPr wrap="none" lIns="0" tIns="0" rIns="0" bIns="0" rtlCol="0" anchor="t"/>
          <a:lstStyle/>
          <a:p>
            <a:pPr marL="0" indent="0">
              <a:lnSpc>
                <a:spcPts val="2650"/>
              </a:lnSpc>
              <a:buNone/>
            </a:pPr>
            <a:r>
              <a:rPr lang="en-US" sz="2100" b="1" dirty="0">
                <a:solidFill>
                  <a:srgbClr val="9998FF"/>
                </a:solidFill>
                <a:latin typeface="Barlow Bold" pitchFamily="34" charset="0"/>
                <a:ea typeface="Barlow Bold" pitchFamily="34" charset="-122"/>
                <a:cs typeface="Barlow Bold" pitchFamily="34" charset="-120"/>
              </a:rPr>
              <a:t>IFS</a:t>
            </a:r>
            <a:endParaRPr lang="en-US" sz="2100" dirty="0"/>
          </a:p>
        </p:txBody>
      </p:sp>
      <p:sp>
        <p:nvSpPr>
          <p:cNvPr id="4" name="Text 2"/>
          <p:cNvSpPr/>
          <p:nvPr/>
        </p:nvSpPr>
        <p:spPr>
          <a:xfrm>
            <a:off x="722114" y="2308503"/>
            <a:ext cx="6341388" cy="330041"/>
          </a:xfrm>
          <a:prstGeom prst="rect">
            <a:avLst/>
          </a:prstGeom>
          <a:noFill/>
          <a:ln/>
        </p:spPr>
        <p:txBody>
          <a:bodyPr wrap="none" lIns="0" tIns="0" rIns="0" bIns="0" rtlCol="0" anchor="t"/>
          <a:lstStyle/>
          <a:p>
            <a:pPr marL="0" indent="0">
              <a:lnSpc>
                <a:spcPts val="2550"/>
              </a:lnSpc>
              <a:buNone/>
            </a:pPr>
            <a:r>
              <a:rPr lang="en-US" sz="1600" dirty="0">
                <a:solidFill>
                  <a:srgbClr val="EEEFF5"/>
                </a:solidFill>
                <a:latin typeface="Montserrat" pitchFamily="34" charset="0"/>
                <a:ea typeface="Montserrat" pitchFamily="34" charset="-122"/>
                <a:cs typeface="Montserrat" pitchFamily="34" charset="-120"/>
              </a:rPr>
              <a:t>Większa liczba dostępnych platform </a:t>
            </a:r>
            <a:endParaRPr lang="en-US" sz="1600" dirty="0"/>
          </a:p>
        </p:txBody>
      </p:sp>
      <p:sp>
        <p:nvSpPr>
          <p:cNvPr id="5" name="Text 3"/>
          <p:cNvSpPr/>
          <p:nvPr/>
        </p:nvSpPr>
        <p:spPr>
          <a:xfrm>
            <a:off x="722114" y="2824163"/>
            <a:ext cx="6341388" cy="660083"/>
          </a:xfrm>
          <a:prstGeom prst="rect">
            <a:avLst/>
          </a:prstGeom>
          <a:noFill/>
          <a:ln/>
        </p:spPr>
        <p:txBody>
          <a:bodyPr wrap="square" lIns="0" tIns="0" rIns="0" bIns="0" rtlCol="0" anchor="t"/>
          <a:lstStyle/>
          <a:p>
            <a:pPr marL="0" indent="0">
              <a:lnSpc>
                <a:spcPts val="2550"/>
              </a:lnSpc>
              <a:buNone/>
            </a:pPr>
            <a:r>
              <a:rPr lang="en-US" sz="1600" dirty="0">
                <a:solidFill>
                  <a:srgbClr val="EEEFF5"/>
                </a:solidFill>
                <a:latin typeface="Montserrat" pitchFamily="34" charset="0"/>
                <a:ea typeface="Montserrat" pitchFamily="34" charset="-122"/>
                <a:cs typeface="Montserrat" pitchFamily="34" charset="-120"/>
              </a:rPr>
              <a:t>24/7 wsparcie techniczne nastawione na indywidualnego klienta </a:t>
            </a:r>
            <a:endParaRPr lang="en-US" sz="1600" dirty="0"/>
          </a:p>
        </p:txBody>
      </p:sp>
      <p:sp>
        <p:nvSpPr>
          <p:cNvPr id="6" name="Text 4"/>
          <p:cNvSpPr/>
          <p:nvPr/>
        </p:nvSpPr>
        <p:spPr>
          <a:xfrm>
            <a:off x="722114" y="3669863"/>
            <a:ext cx="6341388" cy="330041"/>
          </a:xfrm>
          <a:prstGeom prst="rect">
            <a:avLst/>
          </a:prstGeom>
          <a:noFill/>
          <a:ln/>
        </p:spPr>
        <p:txBody>
          <a:bodyPr wrap="none" lIns="0" tIns="0" rIns="0" bIns="0" rtlCol="0" anchor="t"/>
          <a:lstStyle/>
          <a:p>
            <a:pPr marL="0" indent="0">
              <a:lnSpc>
                <a:spcPts val="2550"/>
              </a:lnSpc>
              <a:buNone/>
            </a:pPr>
            <a:r>
              <a:rPr lang="en-US" sz="1600" dirty="0">
                <a:solidFill>
                  <a:srgbClr val="EEEFF5"/>
                </a:solidFill>
                <a:latin typeface="Montserrat" pitchFamily="34" charset="0"/>
                <a:ea typeface="Montserrat" pitchFamily="34" charset="-122"/>
                <a:cs typeface="Montserrat" pitchFamily="34" charset="-120"/>
              </a:rPr>
              <a:t>Przyjazny w użytkowaniu </a:t>
            </a:r>
            <a:endParaRPr lang="en-US" sz="1600" dirty="0"/>
          </a:p>
        </p:txBody>
      </p:sp>
      <p:sp>
        <p:nvSpPr>
          <p:cNvPr id="7" name="Text 5"/>
          <p:cNvSpPr/>
          <p:nvPr/>
        </p:nvSpPr>
        <p:spPr>
          <a:xfrm>
            <a:off x="722114" y="4361622"/>
            <a:ext cx="6341388" cy="330041"/>
          </a:xfrm>
          <a:prstGeom prst="rect">
            <a:avLst/>
          </a:prstGeom>
          <a:noFill/>
          <a:ln/>
        </p:spPr>
        <p:txBody>
          <a:bodyPr wrap="none" lIns="0" tIns="0" rIns="0" bIns="0" rtlCol="0" anchor="t"/>
          <a:lstStyle/>
          <a:p>
            <a:pPr marL="0" indent="0">
              <a:lnSpc>
                <a:spcPts val="2550"/>
              </a:lnSpc>
              <a:buNone/>
            </a:pPr>
            <a:r>
              <a:rPr lang="en-US" sz="1600" dirty="0">
                <a:solidFill>
                  <a:srgbClr val="EEEFF5"/>
                </a:solidFill>
                <a:latin typeface="Montserrat" pitchFamily="34" charset="0"/>
                <a:ea typeface="Montserrat" pitchFamily="34" charset="-122"/>
                <a:cs typeface="Montserrat" pitchFamily="34" charset="-120"/>
              </a:rPr>
              <a:t>Koszt wdrożenia i utrzymania mniejszy </a:t>
            </a:r>
            <a:endParaRPr lang="en-US" sz="1600" dirty="0"/>
          </a:p>
        </p:txBody>
      </p:sp>
      <p:sp>
        <p:nvSpPr>
          <p:cNvPr id="8" name="Text 6"/>
          <p:cNvSpPr/>
          <p:nvPr/>
        </p:nvSpPr>
        <p:spPr>
          <a:xfrm>
            <a:off x="722114" y="4861570"/>
            <a:ext cx="6341388" cy="330041"/>
          </a:xfrm>
          <a:prstGeom prst="rect">
            <a:avLst/>
          </a:prstGeom>
          <a:noFill/>
          <a:ln/>
        </p:spPr>
        <p:txBody>
          <a:bodyPr wrap="none" lIns="0" tIns="0" rIns="0" bIns="0" rtlCol="0" anchor="t"/>
          <a:lstStyle/>
          <a:p>
            <a:pPr marL="0" indent="0">
              <a:lnSpc>
                <a:spcPts val="2550"/>
              </a:lnSpc>
              <a:buNone/>
            </a:pPr>
            <a:r>
              <a:rPr lang="en-US" sz="1600" dirty="0">
                <a:solidFill>
                  <a:srgbClr val="EEEFF5"/>
                </a:solidFill>
                <a:latin typeface="Montserrat" pitchFamily="34" charset="0"/>
                <a:ea typeface="Montserrat" pitchFamily="34" charset="-122"/>
                <a:cs typeface="Montserrat" pitchFamily="34" charset="-120"/>
              </a:rPr>
              <a:t>Brak darmowej wersji próbnej</a:t>
            </a:r>
            <a:endParaRPr lang="en-US" sz="1600" dirty="0"/>
          </a:p>
        </p:txBody>
      </p:sp>
      <p:sp>
        <p:nvSpPr>
          <p:cNvPr id="9" name="Text 7"/>
          <p:cNvSpPr/>
          <p:nvPr/>
        </p:nvSpPr>
        <p:spPr>
          <a:xfrm>
            <a:off x="7574518" y="1762839"/>
            <a:ext cx="2714982" cy="339328"/>
          </a:xfrm>
          <a:prstGeom prst="rect">
            <a:avLst/>
          </a:prstGeom>
          <a:noFill/>
          <a:ln/>
        </p:spPr>
        <p:txBody>
          <a:bodyPr wrap="none" lIns="0" tIns="0" rIns="0" bIns="0" rtlCol="0" anchor="t"/>
          <a:lstStyle/>
          <a:p>
            <a:pPr marL="0" indent="0">
              <a:lnSpc>
                <a:spcPts val="2650"/>
              </a:lnSpc>
              <a:buNone/>
            </a:pPr>
            <a:r>
              <a:rPr lang="en-US" sz="2100" b="1" dirty="0">
                <a:solidFill>
                  <a:srgbClr val="9998FF"/>
                </a:solidFill>
                <a:latin typeface="Barlow Bold" pitchFamily="34" charset="0"/>
                <a:ea typeface="Barlow Bold" pitchFamily="34" charset="-122"/>
                <a:cs typeface="Barlow Bold" pitchFamily="34" charset="-120"/>
              </a:rPr>
              <a:t>SAP</a:t>
            </a:r>
            <a:endParaRPr lang="en-US" sz="2100" dirty="0"/>
          </a:p>
        </p:txBody>
      </p:sp>
      <p:sp>
        <p:nvSpPr>
          <p:cNvPr id="10" name="Text 8"/>
          <p:cNvSpPr/>
          <p:nvPr/>
        </p:nvSpPr>
        <p:spPr>
          <a:xfrm>
            <a:off x="7574518" y="2308503"/>
            <a:ext cx="6341388" cy="330041"/>
          </a:xfrm>
          <a:prstGeom prst="rect">
            <a:avLst/>
          </a:prstGeom>
          <a:noFill/>
          <a:ln/>
        </p:spPr>
        <p:txBody>
          <a:bodyPr wrap="none" lIns="0" tIns="0" rIns="0" bIns="0" rtlCol="0" anchor="t"/>
          <a:lstStyle/>
          <a:p>
            <a:pPr marL="0" indent="0">
              <a:lnSpc>
                <a:spcPts val="2550"/>
              </a:lnSpc>
              <a:buNone/>
            </a:pPr>
            <a:r>
              <a:rPr lang="en-US" sz="1600" dirty="0">
                <a:solidFill>
                  <a:srgbClr val="EEEFF5"/>
                </a:solidFill>
                <a:latin typeface="Montserrat" pitchFamily="34" charset="0"/>
                <a:ea typeface="Montserrat" pitchFamily="34" charset="-122"/>
                <a:cs typeface="Montserrat" pitchFamily="34" charset="-120"/>
              </a:rPr>
              <a:t>Większa liczba wersji językowych </a:t>
            </a:r>
            <a:endParaRPr lang="en-US" sz="1600" dirty="0"/>
          </a:p>
        </p:txBody>
      </p:sp>
      <p:sp>
        <p:nvSpPr>
          <p:cNvPr id="11" name="Text 9"/>
          <p:cNvSpPr/>
          <p:nvPr/>
        </p:nvSpPr>
        <p:spPr>
          <a:xfrm>
            <a:off x="7574518" y="2854840"/>
            <a:ext cx="6341388" cy="660083"/>
          </a:xfrm>
          <a:prstGeom prst="rect">
            <a:avLst/>
          </a:prstGeom>
          <a:noFill/>
          <a:ln/>
        </p:spPr>
        <p:txBody>
          <a:bodyPr wrap="square" lIns="0" tIns="0" rIns="0" bIns="0" rtlCol="0" anchor="t"/>
          <a:lstStyle/>
          <a:p>
            <a:pPr marL="0" indent="0">
              <a:lnSpc>
                <a:spcPts val="2550"/>
              </a:lnSpc>
              <a:buNone/>
            </a:pPr>
            <a:r>
              <a:rPr lang="en-US" sz="1600" dirty="0">
                <a:solidFill>
                  <a:srgbClr val="EEEFF5"/>
                </a:solidFill>
                <a:latin typeface="Montserrat" pitchFamily="34" charset="0"/>
                <a:ea typeface="Montserrat" pitchFamily="34" charset="-122"/>
                <a:cs typeface="Montserrat" pitchFamily="34" charset="-120"/>
              </a:rPr>
              <a:t>Globalne wsparcie </a:t>
            </a:r>
            <a:r>
              <a:rPr lang="en-US" sz="1600" dirty="0" err="1">
                <a:solidFill>
                  <a:srgbClr val="EEEFF5"/>
                </a:solidFill>
                <a:latin typeface="Montserrat" pitchFamily="34" charset="0"/>
                <a:ea typeface="Montserrat" pitchFamily="34" charset="-122"/>
                <a:cs typeface="Montserrat" pitchFamily="34" charset="-120"/>
              </a:rPr>
              <a:t>techniczne</a:t>
            </a:r>
            <a:r>
              <a:rPr lang="en-US" sz="1600" dirty="0">
                <a:solidFill>
                  <a:srgbClr val="EEEFF5"/>
                </a:solidFill>
                <a:latin typeface="Montserrat" pitchFamily="34" charset="0"/>
                <a:ea typeface="Montserrat" pitchFamily="34" charset="-122"/>
                <a:cs typeface="Montserrat" pitchFamily="34" charset="-120"/>
              </a:rPr>
              <a:t> </a:t>
            </a:r>
            <a:endParaRPr lang="pl-PL" sz="1600" dirty="0">
              <a:solidFill>
                <a:srgbClr val="EEEFF5"/>
              </a:solidFill>
              <a:latin typeface="Montserrat" pitchFamily="34" charset="0"/>
              <a:ea typeface="Montserrat" pitchFamily="34" charset="-122"/>
              <a:cs typeface="Montserrat" pitchFamily="34" charset="-120"/>
            </a:endParaRPr>
          </a:p>
          <a:p>
            <a:pPr marL="0" indent="0">
              <a:lnSpc>
                <a:spcPts val="2550"/>
              </a:lnSpc>
              <a:buNone/>
            </a:pPr>
            <a:endParaRPr lang="pl-PL" sz="1600" dirty="0">
              <a:solidFill>
                <a:srgbClr val="EEEFF5"/>
              </a:solidFill>
              <a:latin typeface="Montserrat" pitchFamily="34" charset="0"/>
              <a:ea typeface="Montserrat" pitchFamily="34" charset="-122"/>
              <a:cs typeface="Montserrat" pitchFamily="34" charset="-120"/>
            </a:endParaRPr>
          </a:p>
          <a:p>
            <a:pPr marL="0" indent="0">
              <a:lnSpc>
                <a:spcPts val="2550"/>
              </a:lnSpc>
              <a:buNone/>
            </a:pPr>
            <a:r>
              <a:rPr lang="en-US" sz="1600" dirty="0" err="1">
                <a:solidFill>
                  <a:srgbClr val="EEEFF5"/>
                </a:solidFill>
                <a:latin typeface="Montserrat" pitchFamily="34" charset="0"/>
                <a:ea typeface="Montserrat" pitchFamily="34" charset="-122"/>
                <a:cs typeface="Montserrat" pitchFamily="34" charset="-120"/>
              </a:rPr>
              <a:t>Skomplikowane</a:t>
            </a:r>
            <a:r>
              <a:rPr lang="en-US" sz="1600" dirty="0">
                <a:solidFill>
                  <a:srgbClr val="EEEFF5"/>
                </a:solidFill>
                <a:latin typeface="Montserrat" pitchFamily="34" charset="0"/>
                <a:ea typeface="Montserrat" pitchFamily="34" charset="-122"/>
                <a:cs typeface="Montserrat" pitchFamily="34" charset="-120"/>
              </a:rPr>
              <a:t> użytkowanie szczególnie w </a:t>
            </a:r>
            <a:r>
              <a:rPr lang="en-US" sz="1600" dirty="0" err="1">
                <a:solidFill>
                  <a:srgbClr val="EEEFF5"/>
                </a:solidFill>
                <a:latin typeface="Montserrat" pitchFamily="34" charset="0"/>
                <a:ea typeface="Montserrat" pitchFamily="34" charset="-122"/>
                <a:cs typeface="Montserrat" pitchFamily="34" charset="-120"/>
              </a:rPr>
              <a:t>starszych</a:t>
            </a:r>
            <a:r>
              <a:rPr lang="pl-PL" sz="1600" dirty="0">
                <a:solidFill>
                  <a:srgbClr val="EEEFF5"/>
                </a:solidFill>
                <a:latin typeface="Montserrat" pitchFamily="34" charset="0"/>
                <a:ea typeface="Montserrat" pitchFamily="34" charset="-122"/>
                <a:cs typeface="Montserrat" pitchFamily="34" charset="-120"/>
              </a:rPr>
              <a:t> wersjach</a:t>
            </a:r>
            <a:endParaRPr lang="en-US" sz="1600" dirty="0"/>
          </a:p>
        </p:txBody>
      </p:sp>
      <p:sp>
        <p:nvSpPr>
          <p:cNvPr id="12" name="Text 10"/>
          <p:cNvSpPr/>
          <p:nvPr/>
        </p:nvSpPr>
        <p:spPr>
          <a:xfrm>
            <a:off x="7505031" y="4361621"/>
            <a:ext cx="6341388" cy="330041"/>
          </a:xfrm>
          <a:prstGeom prst="rect">
            <a:avLst/>
          </a:prstGeom>
          <a:noFill/>
          <a:ln/>
        </p:spPr>
        <p:txBody>
          <a:bodyPr wrap="none" lIns="0" tIns="0" rIns="0" bIns="0" rtlCol="0" anchor="t"/>
          <a:lstStyle/>
          <a:p>
            <a:pPr marL="0" indent="0">
              <a:lnSpc>
                <a:spcPts val="2550"/>
              </a:lnSpc>
              <a:buNone/>
            </a:pPr>
            <a:r>
              <a:rPr lang="pl-PL" sz="1600" dirty="0">
                <a:solidFill>
                  <a:srgbClr val="EEEFF5"/>
                </a:solidFill>
                <a:latin typeface="Montserrat" pitchFamily="34" charset="0"/>
                <a:ea typeface="Montserrat" pitchFamily="34" charset="-122"/>
                <a:cs typeface="Montserrat" pitchFamily="34" charset="-120"/>
              </a:rPr>
              <a:t>Koszt</a:t>
            </a:r>
            <a:r>
              <a:rPr lang="en-US" sz="1600" dirty="0">
                <a:solidFill>
                  <a:srgbClr val="EEEFF5"/>
                </a:solidFill>
                <a:latin typeface="Montserrat" pitchFamily="34" charset="0"/>
                <a:ea typeface="Montserrat" pitchFamily="34" charset="-122"/>
                <a:cs typeface="Montserrat" pitchFamily="34" charset="-120"/>
              </a:rPr>
              <a:t> wdrożenia i utrzymania większy </a:t>
            </a:r>
            <a:endParaRPr lang="en-US" sz="1600" dirty="0"/>
          </a:p>
        </p:txBody>
      </p:sp>
      <p:sp>
        <p:nvSpPr>
          <p:cNvPr id="13" name="Text 11"/>
          <p:cNvSpPr/>
          <p:nvPr/>
        </p:nvSpPr>
        <p:spPr>
          <a:xfrm>
            <a:off x="7505031" y="4861571"/>
            <a:ext cx="6341388" cy="330041"/>
          </a:xfrm>
          <a:prstGeom prst="rect">
            <a:avLst/>
          </a:prstGeom>
          <a:noFill/>
          <a:ln/>
        </p:spPr>
        <p:txBody>
          <a:bodyPr wrap="none" lIns="0" tIns="0" rIns="0" bIns="0" rtlCol="0" anchor="t"/>
          <a:lstStyle/>
          <a:p>
            <a:pPr marL="0" indent="0">
              <a:lnSpc>
                <a:spcPts val="2550"/>
              </a:lnSpc>
              <a:buNone/>
            </a:pPr>
            <a:r>
              <a:rPr lang="en-US" sz="1600" dirty="0">
                <a:solidFill>
                  <a:srgbClr val="EEEFF5"/>
                </a:solidFill>
                <a:latin typeface="Montserrat" pitchFamily="34" charset="0"/>
                <a:ea typeface="Montserrat" pitchFamily="34" charset="-122"/>
                <a:cs typeface="Montserrat" pitchFamily="34" charset="-120"/>
              </a:rPr>
              <a:t> </a:t>
            </a:r>
            <a:r>
              <a:rPr lang="pl-PL" sz="1600" dirty="0">
                <a:solidFill>
                  <a:srgbClr val="EEEFF5"/>
                </a:solidFill>
                <a:latin typeface="Montserrat" pitchFamily="34" charset="0"/>
                <a:ea typeface="Montserrat" pitchFamily="34" charset="-122"/>
                <a:cs typeface="Montserrat" pitchFamily="34" charset="-120"/>
              </a:rPr>
              <a:t>Posiada</a:t>
            </a:r>
            <a:r>
              <a:rPr lang="en-US" sz="1600" dirty="0">
                <a:solidFill>
                  <a:srgbClr val="EEEFF5"/>
                </a:solidFill>
                <a:latin typeface="Montserrat" pitchFamily="34" charset="0"/>
                <a:ea typeface="Montserrat" pitchFamily="34" charset="-122"/>
                <a:cs typeface="Montserrat" pitchFamily="34" charset="-120"/>
              </a:rPr>
              <a:t> wersję próbną</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282C32"/>
        </a:solidFill>
        <a:effectLst/>
      </p:bgPr>
    </p:bg>
    <p:spTree>
      <p:nvGrpSpPr>
        <p:cNvPr id="1" name=""/>
        <p:cNvGrpSpPr/>
        <p:nvPr/>
      </p:nvGrpSpPr>
      <p:grpSpPr>
        <a:xfrm>
          <a:off x="0" y="0"/>
          <a:ext cx="0" cy="0"/>
          <a:chOff x="0" y="0"/>
          <a:chExt cx="0" cy="0"/>
        </a:xfrm>
      </p:grpSpPr>
      <p:sp>
        <p:nvSpPr>
          <p:cNvPr id="6" name="Text 0">
            <a:extLst>
              <a:ext uri="{FF2B5EF4-FFF2-40B4-BE49-F238E27FC236}">
                <a16:creationId xmlns:a16="http://schemas.microsoft.com/office/drawing/2014/main" id="{AA30F196-25A6-56BB-E20D-A4E554E397BD}"/>
              </a:ext>
            </a:extLst>
          </p:cNvPr>
          <p:cNvSpPr/>
          <p:nvPr/>
        </p:nvSpPr>
        <p:spPr>
          <a:xfrm>
            <a:off x="722114" y="568285"/>
            <a:ext cx="5429964" cy="678775"/>
          </a:xfrm>
          <a:prstGeom prst="rect">
            <a:avLst/>
          </a:prstGeom>
          <a:noFill/>
          <a:ln/>
        </p:spPr>
        <p:txBody>
          <a:bodyPr wrap="none" lIns="0" tIns="0" rIns="0" bIns="0" rtlCol="0" anchor="t"/>
          <a:lstStyle/>
          <a:p>
            <a:pPr marL="0" indent="0">
              <a:lnSpc>
                <a:spcPts val="5300"/>
              </a:lnSpc>
              <a:buNone/>
            </a:pPr>
            <a:r>
              <a:rPr lang="pl-PL" sz="4250" b="1" dirty="0">
                <a:solidFill>
                  <a:srgbClr val="9998FF"/>
                </a:solidFill>
                <a:latin typeface="Barlow Bold" pitchFamily="34" charset="0"/>
                <a:ea typeface="Barlow Bold" pitchFamily="34" charset="-122"/>
                <a:cs typeface="Barlow Bold" pitchFamily="34" charset="-120"/>
              </a:rPr>
              <a:t>Podsumowanie</a:t>
            </a:r>
            <a:endParaRPr lang="en-US" sz="4250" dirty="0"/>
          </a:p>
        </p:txBody>
      </p:sp>
      <p:sp>
        <p:nvSpPr>
          <p:cNvPr id="8" name="pole tekstowe 7">
            <a:extLst>
              <a:ext uri="{FF2B5EF4-FFF2-40B4-BE49-F238E27FC236}">
                <a16:creationId xmlns:a16="http://schemas.microsoft.com/office/drawing/2014/main" id="{BF2ABAC4-E209-38CD-BF96-8032D7110C6D}"/>
              </a:ext>
            </a:extLst>
          </p:cNvPr>
          <p:cNvSpPr txBox="1"/>
          <p:nvPr/>
        </p:nvSpPr>
        <p:spPr>
          <a:xfrm>
            <a:off x="722114" y="1245781"/>
            <a:ext cx="13186172" cy="1736181"/>
          </a:xfrm>
          <a:prstGeom prst="rect">
            <a:avLst/>
          </a:prstGeom>
          <a:noFill/>
        </p:spPr>
        <p:txBody>
          <a:bodyPr wrap="square">
            <a:spAutoFit/>
          </a:bodyPr>
          <a:lstStyle/>
          <a:p>
            <a:pPr marL="0" indent="0" algn="ctr">
              <a:lnSpc>
                <a:spcPts val="2550"/>
              </a:lnSpc>
              <a:buNone/>
            </a:pPr>
            <a:r>
              <a:rPr lang="en-US" sz="1800" dirty="0">
                <a:solidFill>
                  <a:srgbClr val="EEEFF5"/>
                </a:solidFill>
                <a:latin typeface="Montserrat" pitchFamily="34" charset="0"/>
                <a:ea typeface="Montserrat" pitchFamily="34" charset="-122"/>
                <a:cs typeface="Montserrat" pitchFamily="34" charset="-120"/>
              </a:rPr>
              <a:t>Podsumowanie </a:t>
            </a:r>
            <a:r>
              <a:rPr lang="en-US" sz="1800" dirty="0" err="1">
                <a:solidFill>
                  <a:srgbClr val="EEEFF5"/>
                </a:solidFill>
                <a:latin typeface="Montserrat" pitchFamily="34" charset="0"/>
                <a:ea typeface="Montserrat" pitchFamily="34" charset="-122"/>
                <a:cs typeface="Montserrat" pitchFamily="34" charset="-120"/>
              </a:rPr>
              <a:t>Każdy</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moduł</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systemu</a:t>
            </a:r>
            <a:r>
              <a:rPr lang="en-US" sz="1800" dirty="0">
                <a:solidFill>
                  <a:srgbClr val="EEEFF5"/>
                </a:solidFill>
                <a:latin typeface="Montserrat" pitchFamily="34" charset="0"/>
                <a:ea typeface="Montserrat" pitchFamily="34" charset="-122"/>
                <a:cs typeface="Montserrat" pitchFamily="34" charset="-120"/>
              </a:rPr>
              <a:t> IFS jest </a:t>
            </a:r>
            <a:r>
              <a:rPr lang="en-US" sz="1800" dirty="0" err="1">
                <a:solidFill>
                  <a:srgbClr val="EEEFF5"/>
                </a:solidFill>
                <a:latin typeface="Montserrat" pitchFamily="34" charset="0"/>
                <a:ea typeface="Montserrat" pitchFamily="34" charset="-122"/>
                <a:cs typeface="Montserrat" pitchFamily="34" charset="-120"/>
              </a:rPr>
              <a:t>zaprojektowany</a:t>
            </a:r>
            <a:r>
              <a:rPr lang="en-US" sz="1800" dirty="0">
                <a:solidFill>
                  <a:srgbClr val="EEEFF5"/>
                </a:solidFill>
                <a:latin typeface="Montserrat" pitchFamily="34" charset="0"/>
                <a:ea typeface="Montserrat" pitchFamily="34" charset="-122"/>
                <a:cs typeface="Montserrat" pitchFamily="34" charset="-120"/>
              </a:rPr>
              <a:t> z </a:t>
            </a:r>
            <a:r>
              <a:rPr lang="en-US" sz="1800" dirty="0" err="1">
                <a:solidFill>
                  <a:srgbClr val="EEEFF5"/>
                </a:solidFill>
                <a:latin typeface="Montserrat" pitchFamily="34" charset="0"/>
                <a:ea typeface="Montserrat" pitchFamily="34" charset="-122"/>
                <a:cs typeface="Montserrat" pitchFamily="34" charset="-120"/>
              </a:rPr>
              <a:t>myślą</a:t>
            </a:r>
            <a:r>
              <a:rPr lang="en-US" sz="1800" dirty="0">
                <a:solidFill>
                  <a:srgbClr val="EEEFF5"/>
                </a:solidFill>
                <a:latin typeface="Montserrat" pitchFamily="34" charset="0"/>
                <a:ea typeface="Montserrat" pitchFamily="34" charset="-122"/>
                <a:cs typeface="Montserrat" pitchFamily="34" charset="-120"/>
              </a:rPr>
              <a:t> o </a:t>
            </a:r>
            <a:r>
              <a:rPr lang="en-US" sz="1800" dirty="0" err="1">
                <a:solidFill>
                  <a:srgbClr val="EEEFF5"/>
                </a:solidFill>
                <a:latin typeface="Montserrat" pitchFamily="34" charset="0"/>
                <a:ea typeface="Montserrat" pitchFamily="34" charset="-122"/>
                <a:cs typeface="Montserrat" pitchFamily="34" charset="-120"/>
              </a:rPr>
              <a:t>specyficznych</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potrzebach</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różnych</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działów</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i</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branż</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Dzięki</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modułowej</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budowie</a:t>
            </a:r>
            <a:r>
              <a:rPr lang="en-US" sz="1800" dirty="0">
                <a:solidFill>
                  <a:srgbClr val="EEEFF5"/>
                </a:solidFill>
                <a:latin typeface="Montserrat" pitchFamily="34" charset="0"/>
                <a:ea typeface="Montserrat" pitchFamily="34" charset="-122"/>
                <a:cs typeface="Montserrat" pitchFamily="34" charset="-120"/>
              </a:rPr>
              <a:t> IFS, </a:t>
            </a:r>
            <a:r>
              <a:rPr lang="en-US" sz="1800" dirty="0" err="1">
                <a:solidFill>
                  <a:srgbClr val="EEEFF5"/>
                </a:solidFill>
                <a:latin typeface="Montserrat" pitchFamily="34" charset="0"/>
                <a:ea typeface="Montserrat" pitchFamily="34" charset="-122"/>
                <a:cs typeface="Montserrat" pitchFamily="34" charset="-120"/>
              </a:rPr>
              <a:t>firmy</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mogą</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elastycznie</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wdrażać</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te</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funkcje</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które</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są</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im</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najbardziej</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potrzebne</a:t>
            </a:r>
            <a:r>
              <a:rPr lang="en-US" sz="1800" dirty="0">
                <a:solidFill>
                  <a:srgbClr val="EEEFF5"/>
                </a:solidFill>
                <a:latin typeface="Montserrat" pitchFamily="34" charset="0"/>
                <a:ea typeface="Montserrat" pitchFamily="34" charset="-122"/>
                <a:cs typeface="Montserrat" pitchFamily="34" charset="-120"/>
              </a:rPr>
              <a:t>, a </a:t>
            </a:r>
            <a:r>
              <a:rPr lang="en-US" sz="1800" dirty="0" err="1">
                <a:solidFill>
                  <a:srgbClr val="EEEFF5"/>
                </a:solidFill>
                <a:latin typeface="Montserrat" pitchFamily="34" charset="0"/>
                <a:ea typeface="Montserrat" pitchFamily="34" charset="-122"/>
                <a:cs typeface="Montserrat" pitchFamily="34" charset="-120"/>
              </a:rPr>
              <a:t>następnie</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rozwijać</a:t>
            </a:r>
            <a:r>
              <a:rPr lang="en-US" sz="1800" dirty="0">
                <a:solidFill>
                  <a:srgbClr val="EEEFF5"/>
                </a:solidFill>
                <a:latin typeface="Montserrat" pitchFamily="34" charset="0"/>
                <a:ea typeface="Montserrat" pitchFamily="34" charset="-122"/>
                <a:cs typeface="Montserrat" pitchFamily="34" charset="-120"/>
              </a:rPr>
              <a:t> system w </a:t>
            </a:r>
            <a:r>
              <a:rPr lang="en-US" sz="1800" dirty="0" err="1">
                <a:solidFill>
                  <a:srgbClr val="EEEFF5"/>
                </a:solidFill>
                <a:latin typeface="Montserrat" pitchFamily="34" charset="0"/>
                <a:ea typeface="Montserrat" pitchFamily="34" charset="-122"/>
                <a:cs typeface="Montserrat" pitchFamily="34" charset="-120"/>
              </a:rPr>
              <a:t>miarę</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wzrostu</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i</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zmieniających</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się</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potrzeb</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przedsiębiorstwa</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Wdrożenie</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odpowiednich</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modułów</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pozwala</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na</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pełne</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zarządzanie</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procesami</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biznesowymi</a:t>
            </a:r>
            <a:r>
              <a:rPr lang="en-US" sz="1800" dirty="0">
                <a:solidFill>
                  <a:srgbClr val="EEEFF5"/>
                </a:solidFill>
                <a:latin typeface="Montserrat" pitchFamily="34" charset="0"/>
                <a:ea typeface="Montserrat" pitchFamily="34" charset="-122"/>
                <a:cs typeface="Montserrat" pitchFamily="34" charset="-120"/>
              </a:rPr>
              <a:t>, co </a:t>
            </a:r>
            <a:r>
              <a:rPr lang="en-US" sz="1800" dirty="0" err="1">
                <a:solidFill>
                  <a:srgbClr val="EEEFF5"/>
                </a:solidFill>
                <a:latin typeface="Montserrat" pitchFamily="34" charset="0"/>
                <a:ea typeface="Montserrat" pitchFamily="34" charset="-122"/>
                <a:cs typeface="Montserrat" pitchFamily="34" charset="-120"/>
              </a:rPr>
              <a:t>przekłada</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się</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na</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lepszą</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efektywność</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operacyjną</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kontrolę</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nad</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zasobami</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oraz</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poprawę</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obsługi</a:t>
            </a:r>
            <a:r>
              <a:rPr lang="en-US" sz="1800" dirty="0">
                <a:solidFill>
                  <a:srgbClr val="EEEFF5"/>
                </a:solidFill>
                <a:latin typeface="Montserrat" pitchFamily="34" charset="0"/>
                <a:ea typeface="Montserrat" pitchFamily="34" charset="-122"/>
                <a:cs typeface="Montserrat" pitchFamily="34" charset="-120"/>
              </a:rPr>
              <a:t> </a:t>
            </a:r>
            <a:r>
              <a:rPr lang="en-US" sz="1800" dirty="0" err="1">
                <a:solidFill>
                  <a:srgbClr val="EEEFF5"/>
                </a:solidFill>
                <a:latin typeface="Montserrat" pitchFamily="34" charset="0"/>
                <a:ea typeface="Montserrat" pitchFamily="34" charset="-122"/>
                <a:cs typeface="Montserrat" pitchFamily="34" charset="-120"/>
              </a:rPr>
              <a:t>klienta</a:t>
            </a:r>
            <a:r>
              <a:rPr lang="en-US" sz="1800" dirty="0">
                <a:solidFill>
                  <a:srgbClr val="EEEFF5"/>
                </a:solidFill>
                <a:latin typeface="Montserrat" pitchFamily="34" charset="0"/>
                <a:ea typeface="Montserrat" pitchFamily="34" charset="-122"/>
                <a:cs typeface="Montserrat" pitchFamily="34" charset="-120"/>
              </a:rPr>
              <a:t>.</a:t>
            </a:r>
            <a:endParaRPr lang="en-US" sz="1800" dirty="0"/>
          </a:p>
        </p:txBody>
      </p:sp>
    </p:spTree>
    <p:extLst>
      <p:ext uri="{BB962C8B-B14F-4D97-AF65-F5344CB8AC3E}">
        <p14:creationId xmlns:p14="http://schemas.microsoft.com/office/powerpoint/2010/main" val="279099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282C32"/>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E8B63D7-74D9-A716-EBAF-D2FEBA13ECD3}"/>
              </a:ext>
            </a:extLst>
          </p:cNvPr>
          <p:cNvSpPr/>
          <p:nvPr/>
        </p:nvSpPr>
        <p:spPr>
          <a:xfrm>
            <a:off x="4924245" y="3775412"/>
            <a:ext cx="5429964" cy="678775"/>
          </a:xfrm>
          <a:prstGeom prst="rect">
            <a:avLst/>
          </a:prstGeom>
          <a:noFill/>
          <a:ln/>
        </p:spPr>
        <p:txBody>
          <a:bodyPr wrap="none" lIns="0" tIns="0" rIns="0" bIns="0" rtlCol="0" anchor="t"/>
          <a:lstStyle/>
          <a:p>
            <a:pPr marL="0" indent="0">
              <a:lnSpc>
                <a:spcPts val="5300"/>
              </a:lnSpc>
              <a:buNone/>
            </a:pPr>
            <a:r>
              <a:rPr lang="pl-PL" sz="4250" b="1" dirty="0">
                <a:solidFill>
                  <a:srgbClr val="9998FF"/>
                </a:solidFill>
                <a:latin typeface="Barlow Bold" pitchFamily="34" charset="0"/>
                <a:ea typeface="Barlow Bold" pitchFamily="34" charset="-122"/>
                <a:cs typeface="Barlow Bold" pitchFamily="34" charset="-120"/>
              </a:rPr>
              <a:t>Dziękuję za uwagę.</a:t>
            </a:r>
            <a:endParaRPr lang="en-US" sz="4250" dirty="0"/>
          </a:p>
        </p:txBody>
      </p:sp>
    </p:spTree>
    <p:extLst>
      <p:ext uri="{BB962C8B-B14F-4D97-AF65-F5344CB8AC3E}">
        <p14:creationId xmlns:p14="http://schemas.microsoft.com/office/powerpoint/2010/main" val="412785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 2">
    <p:bg>
      <p:bgPr>
        <a:solidFill>
          <a:srgbClr val="282C32"/>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2733437"/>
            <a:ext cx="6497003" cy="812125"/>
          </a:xfrm>
          <a:prstGeom prst="rect">
            <a:avLst/>
          </a:prstGeom>
          <a:noFill/>
          <a:ln/>
        </p:spPr>
        <p:txBody>
          <a:bodyPr wrap="none" lIns="0" tIns="0" rIns="0" bIns="0" rtlCol="0" anchor="t"/>
          <a:lstStyle/>
          <a:p>
            <a:pPr marL="0" indent="0">
              <a:lnSpc>
                <a:spcPts val="6350"/>
              </a:lnSpc>
              <a:buNone/>
            </a:pPr>
            <a:r>
              <a:rPr lang="pl-PL" sz="5100" b="1" dirty="0">
                <a:solidFill>
                  <a:srgbClr val="9998FF"/>
                </a:solidFill>
                <a:latin typeface="Barlow Bold" pitchFamily="34" charset="0"/>
                <a:ea typeface="Barlow Bold" pitchFamily="34" charset="-122"/>
                <a:cs typeface="Barlow Bold" pitchFamily="34" charset="-120"/>
              </a:rPr>
              <a:t>Czym</a:t>
            </a:r>
            <a:r>
              <a:rPr lang="en-US" sz="5100" b="1" dirty="0">
                <a:solidFill>
                  <a:srgbClr val="9998FF"/>
                </a:solidFill>
                <a:latin typeface="Barlow Bold" pitchFamily="34" charset="0"/>
                <a:ea typeface="Barlow Bold" pitchFamily="34" charset="-122"/>
                <a:cs typeface="Barlow Bold" pitchFamily="34" charset="-120"/>
              </a:rPr>
              <a:t> </a:t>
            </a:r>
            <a:r>
              <a:rPr lang="pl-PL" sz="5100" b="1" dirty="0">
                <a:solidFill>
                  <a:srgbClr val="9998FF"/>
                </a:solidFill>
                <a:latin typeface="Barlow Bold" pitchFamily="34" charset="0"/>
                <a:ea typeface="Barlow Bold" pitchFamily="34" charset="-122"/>
                <a:cs typeface="Barlow Bold" pitchFamily="34" charset="-120"/>
              </a:rPr>
              <a:t>jest</a:t>
            </a:r>
            <a:r>
              <a:rPr lang="en-US" sz="5100" b="1" dirty="0">
                <a:solidFill>
                  <a:srgbClr val="9998FF"/>
                </a:solidFill>
                <a:latin typeface="Barlow Bold" pitchFamily="34" charset="0"/>
                <a:ea typeface="Barlow Bold" pitchFamily="34" charset="-122"/>
                <a:cs typeface="Barlow Bold" pitchFamily="34" charset="-120"/>
              </a:rPr>
              <a:t> Ifs?</a:t>
            </a:r>
            <a:endParaRPr lang="en-US" sz="5100" dirty="0"/>
          </a:p>
        </p:txBody>
      </p:sp>
      <p:sp>
        <p:nvSpPr>
          <p:cNvPr id="4" name="Text 1"/>
          <p:cNvSpPr/>
          <p:nvPr/>
        </p:nvSpPr>
        <p:spPr>
          <a:xfrm>
            <a:off x="6350437" y="3915847"/>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IFS (Industrial and Financial Systems) to zintegrowany system ERP (Enterprise Resource Planning), który wspiera zarządzanie przedsiębiorstwem w różnych branżach, takich jak produkcja, usługi, energetyka i logistyka.</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 3">
    <p:bg>
      <p:bgPr>
        <a:solidFill>
          <a:srgbClr val="282C32"/>
        </a:solidFill>
        <a:effectLst/>
      </p:bgPr>
    </p:bg>
    <p:spTree>
      <p:nvGrpSpPr>
        <p:cNvPr id="1" name=""/>
        <p:cNvGrpSpPr/>
        <p:nvPr/>
      </p:nvGrpSpPr>
      <p:grpSpPr>
        <a:xfrm>
          <a:off x="0" y="0"/>
          <a:ext cx="0" cy="0"/>
          <a:chOff x="0" y="0"/>
          <a:chExt cx="0" cy="0"/>
        </a:xfrm>
      </p:grpSpPr>
      <p:sp>
        <p:nvSpPr>
          <p:cNvPr id="2" name="Text 0"/>
          <p:cNvSpPr/>
          <p:nvPr/>
        </p:nvSpPr>
        <p:spPr>
          <a:xfrm>
            <a:off x="761762" y="598527"/>
            <a:ext cx="6118622" cy="715923"/>
          </a:xfrm>
          <a:prstGeom prst="rect">
            <a:avLst/>
          </a:prstGeom>
          <a:noFill/>
          <a:ln/>
        </p:spPr>
        <p:txBody>
          <a:bodyPr wrap="none" lIns="0" tIns="0" rIns="0" bIns="0" rtlCol="0" anchor="t"/>
          <a:lstStyle/>
          <a:p>
            <a:pPr marL="0" indent="0">
              <a:lnSpc>
                <a:spcPts val="5600"/>
              </a:lnSpc>
              <a:buNone/>
            </a:pPr>
            <a:r>
              <a:rPr lang="en-US" sz="4500" b="1" dirty="0">
                <a:solidFill>
                  <a:srgbClr val="9998FF"/>
                </a:solidFill>
                <a:latin typeface="Barlow Bold" pitchFamily="34" charset="0"/>
                <a:ea typeface="Barlow Bold" pitchFamily="34" charset="-122"/>
                <a:cs typeface="Barlow Bold" pitchFamily="34" charset="-120"/>
              </a:rPr>
              <a:t>Krótka Historia Firmy Ifs</a:t>
            </a:r>
            <a:endParaRPr lang="en-US" sz="4500" dirty="0"/>
          </a:p>
        </p:txBody>
      </p:sp>
      <p:sp>
        <p:nvSpPr>
          <p:cNvPr id="3" name="Shape 1"/>
          <p:cNvSpPr/>
          <p:nvPr/>
        </p:nvSpPr>
        <p:spPr>
          <a:xfrm>
            <a:off x="1072991" y="1640919"/>
            <a:ext cx="30480" cy="5991463"/>
          </a:xfrm>
          <a:prstGeom prst="roundRect">
            <a:avLst>
              <a:gd name="adj" fmla="val 642720"/>
            </a:avLst>
          </a:prstGeom>
          <a:solidFill>
            <a:srgbClr val="60646A"/>
          </a:solidFill>
          <a:ln/>
        </p:spPr>
        <p:txBody>
          <a:bodyPr/>
          <a:lstStyle/>
          <a:p>
            <a:endParaRPr lang="pl-PL"/>
          </a:p>
        </p:txBody>
      </p:sp>
      <p:sp>
        <p:nvSpPr>
          <p:cNvPr id="4" name="Shape 2"/>
          <p:cNvSpPr/>
          <p:nvPr/>
        </p:nvSpPr>
        <p:spPr>
          <a:xfrm>
            <a:off x="1302603" y="2115264"/>
            <a:ext cx="761762" cy="30480"/>
          </a:xfrm>
          <a:prstGeom prst="roundRect">
            <a:avLst>
              <a:gd name="adj" fmla="val 642720"/>
            </a:avLst>
          </a:prstGeom>
          <a:solidFill>
            <a:srgbClr val="60646A"/>
          </a:solidFill>
          <a:ln/>
        </p:spPr>
        <p:txBody>
          <a:bodyPr/>
          <a:lstStyle/>
          <a:p>
            <a:endParaRPr lang="pl-PL"/>
          </a:p>
        </p:txBody>
      </p:sp>
      <p:sp>
        <p:nvSpPr>
          <p:cNvPr id="5" name="Shape 3"/>
          <p:cNvSpPr/>
          <p:nvPr/>
        </p:nvSpPr>
        <p:spPr>
          <a:xfrm>
            <a:off x="843379" y="1885712"/>
            <a:ext cx="489704" cy="489704"/>
          </a:xfrm>
          <a:prstGeom prst="roundRect">
            <a:avLst>
              <a:gd name="adj" fmla="val 40004"/>
            </a:avLst>
          </a:prstGeom>
          <a:solidFill>
            <a:srgbClr val="282C32"/>
          </a:solidFill>
          <a:ln/>
          <a:effectLst>
            <a:outerShdw blurRad="53340" dist="26670" dir="13500000" algn="bl" rotWithShape="0">
              <a:srgbClr val="FFFFFF">
                <a:alpha val="10000"/>
              </a:srgbClr>
            </a:outerShdw>
          </a:effectLst>
        </p:spPr>
        <p:txBody>
          <a:bodyPr/>
          <a:lstStyle/>
          <a:p>
            <a:endParaRPr lang="pl-PL"/>
          </a:p>
        </p:txBody>
      </p:sp>
      <p:sp>
        <p:nvSpPr>
          <p:cNvPr id="6" name="Text 4"/>
          <p:cNvSpPr/>
          <p:nvPr/>
        </p:nvSpPr>
        <p:spPr>
          <a:xfrm>
            <a:off x="1027331" y="1958697"/>
            <a:ext cx="121682" cy="343733"/>
          </a:xfrm>
          <a:prstGeom prst="rect">
            <a:avLst/>
          </a:prstGeom>
          <a:noFill/>
          <a:ln/>
        </p:spPr>
        <p:txBody>
          <a:bodyPr wrap="none" lIns="0" tIns="0" rIns="0" bIns="0" rtlCol="0" anchor="t"/>
          <a:lstStyle/>
          <a:p>
            <a:pPr marL="0" indent="0" algn="ctr">
              <a:lnSpc>
                <a:spcPts val="2700"/>
              </a:lnSpc>
              <a:buNone/>
            </a:pPr>
            <a:r>
              <a:rPr lang="en-US" sz="2700" b="1" dirty="0">
                <a:solidFill>
                  <a:srgbClr val="EEEFF5"/>
                </a:solidFill>
                <a:latin typeface="Barlow Bold" pitchFamily="34" charset="0"/>
                <a:ea typeface="Barlow Bold" pitchFamily="34" charset="-122"/>
                <a:cs typeface="Barlow Bold" pitchFamily="34" charset="-120"/>
              </a:rPr>
              <a:t>1</a:t>
            </a:r>
            <a:endParaRPr lang="en-US" sz="2700" dirty="0"/>
          </a:p>
        </p:txBody>
      </p:sp>
      <p:sp>
        <p:nvSpPr>
          <p:cNvPr id="7" name="Text 5"/>
          <p:cNvSpPr/>
          <p:nvPr/>
        </p:nvSpPr>
        <p:spPr>
          <a:xfrm>
            <a:off x="2285286" y="1858566"/>
            <a:ext cx="2863929" cy="357902"/>
          </a:xfrm>
          <a:prstGeom prst="rect">
            <a:avLst/>
          </a:prstGeom>
          <a:noFill/>
          <a:ln/>
        </p:spPr>
        <p:txBody>
          <a:bodyPr wrap="none" lIns="0" tIns="0" rIns="0" bIns="0" rtlCol="0" anchor="t"/>
          <a:lstStyle/>
          <a:p>
            <a:pPr marL="0" indent="0" algn="l">
              <a:lnSpc>
                <a:spcPts val="2800"/>
              </a:lnSpc>
              <a:buNone/>
            </a:pPr>
            <a:r>
              <a:rPr lang="en-US" sz="2250" b="1" dirty="0">
                <a:solidFill>
                  <a:srgbClr val="EEEFF5"/>
                </a:solidFill>
                <a:latin typeface="Barlow Bold" pitchFamily="34" charset="0"/>
                <a:ea typeface="Barlow Bold" pitchFamily="34" charset="-122"/>
                <a:cs typeface="Barlow Bold" pitchFamily="34" charset="-120"/>
              </a:rPr>
              <a:t>Początki (1983)</a:t>
            </a:r>
            <a:endParaRPr lang="en-US" sz="2250" dirty="0"/>
          </a:p>
        </p:txBody>
      </p:sp>
      <p:sp>
        <p:nvSpPr>
          <p:cNvPr id="8" name="Text 6"/>
          <p:cNvSpPr/>
          <p:nvPr/>
        </p:nvSpPr>
        <p:spPr>
          <a:xfrm>
            <a:off x="2285286" y="2346960"/>
            <a:ext cx="11583352" cy="696278"/>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IFS został założony w 1983 roku. Głównym celem było stworzenie systemu ERP, który mógłby wspierać zarządzanie w różnych branżach, ze szczególnym uwzględnieniem przemysłu produkcyjnego i usług.</a:t>
            </a:r>
            <a:endParaRPr lang="en-US" sz="1700" dirty="0"/>
          </a:p>
        </p:txBody>
      </p:sp>
      <p:sp>
        <p:nvSpPr>
          <p:cNvPr id="9" name="Shape 7"/>
          <p:cNvSpPr/>
          <p:nvPr/>
        </p:nvSpPr>
        <p:spPr>
          <a:xfrm>
            <a:off x="1302603" y="3952875"/>
            <a:ext cx="761762" cy="30480"/>
          </a:xfrm>
          <a:prstGeom prst="roundRect">
            <a:avLst>
              <a:gd name="adj" fmla="val 642720"/>
            </a:avLst>
          </a:prstGeom>
          <a:solidFill>
            <a:srgbClr val="60646A"/>
          </a:solidFill>
          <a:ln/>
        </p:spPr>
        <p:txBody>
          <a:bodyPr/>
          <a:lstStyle/>
          <a:p>
            <a:endParaRPr lang="pl-PL"/>
          </a:p>
        </p:txBody>
      </p:sp>
      <p:sp>
        <p:nvSpPr>
          <p:cNvPr id="10" name="Shape 8"/>
          <p:cNvSpPr/>
          <p:nvPr/>
        </p:nvSpPr>
        <p:spPr>
          <a:xfrm>
            <a:off x="843379" y="3723323"/>
            <a:ext cx="489704" cy="489704"/>
          </a:xfrm>
          <a:prstGeom prst="roundRect">
            <a:avLst>
              <a:gd name="adj" fmla="val 40004"/>
            </a:avLst>
          </a:prstGeom>
          <a:solidFill>
            <a:srgbClr val="282C32"/>
          </a:solidFill>
          <a:ln/>
          <a:effectLst>
            <a:outerShdw blurRad="53340" dist="26670" dir="13500000" algn="bl" rotWithShape="0">
              <a:srgbClr val="FFFFFF">
                <a:alpha val="10000"/>
              </a:srgbClr>
            </a:outerShdw>
          </a:effectLst>
        </p:spPr>
        <p:txBody>
          <a:bodyPr/>
          <a:lstStyle/>
          <a:p>
            <a:endParaRPr lang="pl-PL"/>
          </a:p>
        </p:txBody>
      </p:sp>
      <p:sp>
        <p:nvSpPr>
          <p:cNvPr id="11" name="Text 9"/>
          <p:cNvSpPr/>
          <p:nvPr/>
        </p:nvSpPr>
        <p:spPr>
          <a:xfrm>
            <a:off x="991969" y="3796308"/>
            <a:ext cx="192524" cy="343733"/>
          </a:xfrm>
          <a:prstGeom prst="rect">
            <a:avLst/>
          </a:prstGeom>
          <a:noFill/>
          <a:ln/>
        </p:spPr>
        <p:txBody>
          <a:bodyPr wrap="none" lIns="0" tIns="0" rIns="0" bIns="0" rtlCol="0" anchor="t"/>
          <a:lstStyle/>
          <a:p>
            <a:pPr marL="0" indent="0" algn="ctr">
              <a:lnSpc>
                <a:spcPts val="2700"/>
              </a:lnSpc>
              <a:buNone/>
            </a:pPr>
            <a:r>
              <a:rPr lang="en-US" sz="2700" b="1" dirty="0">
                <a:solidFill>
                  <a:srgbClr val="EEEFF5"/>
                </a:solidFill>
                <a:latin typeface="Barlow Bold" pitchFamily="34" charset="0"/>
                <a:ea typeface="Barlow Bold" pitchFamily="34" charset="-122"/>
                <a:cs typeface="Barlow Bold" pitchFamily="34" charset="-120"/>
              </a:rPr>
              <a:t>2</a:t>
            </a:r>
            <a:endParaRPr lang="en-US" sz="2700" dirty="0"/>
          </a:p>
        </p:txBody>
      </p:sp>
      <p:sp>
        <p:nvSpPr>
          <p:cNvPr id="12" name="Text 10"/>
          <p:cNvSpPr/>
          <p:nvPr/>
        </p:nvSpPr>
        <p:spPr>
          <a:xfrm>
            <a:off x="2285286" y="3696176"/>
            <a:ext cx="2863929" cy="357902"/>
          </a:xfrm>
          <a:prstGeom prst="rect">
            <a:avLst/>
          </a:prstGeom>
          <a:noFill/>
          <a:ln/>
        </p:spPr>
        <p:txBody>
          <a:bodyPr wrap="none" lIns="0" tIns="0" rIns="0" bIns="0" rtlCol="0" anchor="t"/>
          <a:lstStyle/>
          <a:p>
            <a:pPr marL="0" indent="0" algn="l">
              <a:lnSpc>
                <a:spcPts val="2800"/>
              </a:lnSpc>
              <a:buNone/>
            </a:pPr>
            <a:r>
              <a:rPr lang="en-US" sz="2250" b="1" dirty="0">
                <a:solidFill>
                  <a:srgbClr val="EEEFF5"/>
                </a:solidFill>
                <a:latin typeface="Barlow Bold" pitchFamily="34" charset="0"/>
                <a:ea typeface="Barlow Bold" pitchFamily="34" charset="-122"/>
                <a:cs typeface="Barlow Bold" pitchFamily="34" charset="-120"/>
              </a:rPr>
              <a:t>Lata 80</a:t>
            </a:r>
            <a:endParaRPr lang="en-US" sz="2250" dirty="0"/>
          </a:p>
        </p:txBody>
      </p:sp>
      <p:sp>
        <p:nvSpPr>
          <p:cNvPr id="13" name="Text 11"/>
          <p:cNvSpPr/>
          <p:nvPr/>
        </p:nvSpPr>
        <p:spPr>
          <a:xfrm>
            <a:off x="2285286" y="4184571"/>
            <a:ext cx="11583352" cy="1044416"/>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IFS szybko rozwijał swoje moduły, wprowadzając funkcje do zarządzania finansami, produkcją oraz łańcuchem dostaw. System zdobył uznanie dzięki swojej elastyczności i łatwości dostosowania do specyficznych potrzeb klientów.</a:t>
            </a:r>
            <a:endParaRPr lang="en-US" sz="1700" dirty="0"/>
          </a:p>
        </p:txBody>
      </p:sp>
      <p:sp>
        <p:nvSpPr>
          <p:cNvPr id="14" name="Shape 12"/>
          <p:cNvSpPr/>
          <p:nvPr/>
        </p:nvSpPr>
        <p:spPr>
          <a:xfrm>
            <a:off x="1302603" y="6138624"/>
            <a:ext cx="761762" cy="30480"/>
          </a:xfrm>
          <a:prstGeom prst="roundRect">
            <a:avLst>
              <a:gd name="adj" fmla="val 642720"/>
            </a:avLst>
          </a:prstGeom>
          <a:solidFill>
            <a:srgbClr val="60646A"/>
          </a:solidFill>
          <a:ln/>
        </p:spPr>
        <p:txBody>
          <a:bodyPr/>
          <a:lstStyle/>
          <a:p>
            <a:endParaRPr lang="pl-PL"/>
          </a:p>
        </p:txBody>
      </p:sp>
      <p:sp>
        <p:nvSpPr>
          <p:cNvPr id="15" name="Shape 13"/>
          <p:cNvSpPr/>
          <p:nvPr/>
        </p:nvSpPr>
        <p:spPr>
          <a:xfrm>
            <a:off x="843379" y="5909072"/>
            <a:ext cx="489704" cy="489704"/>
          </a:xfrm>
          <a:prstGeom prst="roundRect">
            <a:avLst>
              <a:gd name="adj" fmla="val 40004"/>
            </a:avLst>
          </a:prstGeom>
          <a:solidFill>
            <a:srgbClr val="282C32"/>
          </a:solidFill>
          <a:ln/>
          <a:effectLst>
            <a:outerShdw blurRad="53340" dist="26670" dir="13500000" algn="bl" rotWithShape="0">
              <a:srgbClr val="FFFFFF">
                <a:alpha val="10000"/>
              </a:srgbClr>
            </a:outerShdw>
          </a:effectLst>
        </p:spPr>
        <p:txBody>
          <a:bodyPr/>
          <a:lstStyle/>
          <a:p>
            <a:endParaRPr lang="pl-PL"/>
          </a:p>
        </p:txBody>
      </p:sp>
      <p:sp>
        <p:nvSpPr>
          <p:cNvPr id="16" name="Text 14"/>
          <p:cNvSpPr/>
          <p:nvPr/>
        </p:nvSpPr>
        <p:spPr>
          <a:xfrm>
            <a:off x="995422" y="5982057"/>
            <a:ext cx="185618" cy="343733"/>
          </a:xfrm>
          <a:prstGeom prst="rect">
            <a:avLst/>
          </a:prstGeom>
          <a:noFill/>
          <a:ln/>
        </p:spPr>
        <p:txBody>
          <a:bodyPr wrap="none" lIns="0" tIns="0" rIns="0" bIns="0" rtlCol="0" anchor="t"/>
          <a:lstStyle/>
          <a:p>
            <a:pPr marL="0" indent="0" algn="ctr">
              <a:lnSpc>
                <a:spcPts val="2700"/>
              </a:lnSpc>
              <a:buNone/>
            </a:pPr>
            <a:r>
              <a:rPr lang="en-US" sz="2700" b="1" dirty="0">
                <a:solidFill>
                  <a:srgbClr val="EEEFF5"/>
                </a:solidFill>
                <a:latin typeface="Barlow Bold" pitchFamily="34" charset="0"/>
                <a:ea typeface="Barlow Bold" pitchFamily="34" charset="-122"/>
                <a:cs typeface="Barlow Bold" pitchFamily="34" charset="-120"/>
              </a:rPr>
              <a:t>3</a:t>
            </a:r>
            <a:endParaRPr lang="en-US" sz="2700" dirty="0"/>
          </a:p>
        </p:txBody>
      </p:sp>
      <p:sp>
        <p:nvSpPr>
          <p:cNvPr id="17" name="Text 15"/>
          <p:cNvSpPr/>
          <p:nvPr/>
        </p:nvSpPr>
        <p:spPr>
          <a:xfrm>
            <a:off x="2285286" y="5881926"/>
            <a:ext cx="2863929" cy="357902"/>
          </a:xfrm>
          <a:prstGeom prst="rect">
            <a:avLst/>
          </a:prstGeom>
          <a:noFill/>
          <a:ln/>
        </p:spPr>
        <p:txBody>
          <a:bodyPr wrap="none" lIns="0" tIns="0" rIns="0" bIns="0" rtlCol="0" anchor="t"/>
          <a:lstStyle/>
          <a:p>
            <a:pPr marL="0" indent="0" algn="l">
              <a:lnSpc>
                <a:spcPts val="2800"/>
              </a:lnSpc>
              <a:buNone/>
            </a:pPr>
            <a:r>
              <a:rPr lang="en-US" sz="2250" b="1" dirty="0">
                <a:solidFill>
                  <a:srgbClr val="EEEFF5"/>
                </a:solidFill>
                <a:latin typeface="Barlow Bold" pitchFamily="34" charset="0"/>
                <a:ea typeface="Barlow Bold" pitchFamily="34" charset="-122"/>
                <a:cs typeface="Barlow Bold" pitchFamily="34" charset="-120"/>
              </a:rPr>
              <a:t>Lata 90</a:t>
            </a:r>
            <a:endParaRPr lang="en-US" sz="2250" dirty="0"/>
          </a:p>
        </p:txBody>
      </p:sp>
      <p:sp>
        <p:nvSpPr>
          <p:cNvPr id="18" name="Text 16"/>
          <p:cNvSpPr/>
          <p:nvPr/>
        </p:nvSpPr>
        <p:spPr>
          <a:xfrm>
            <a:off x="2285286" y="6370320"/>
            <a:ext cx="11583352" cy="1044416"/>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W miarę rosnącego zainteresowania IFS, firma zaczęła się rozwijać na rynkach międzynarodowych, otwierając biura w Europie, Ameryce Północnej i Azji. Wprowadzono pierwszy interfejs graficzny użytkownika.</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 4">
    <p:bg>
      <p:bgPr>
        <a:solidFill>
          <a:srgbClr val="282C32"/>
        </a:solidFill>
        <a:effectLst/>
      </p:bgPr>
    </p:bg>
    <p:spTree>
      <p:nvGrpSpPr>
        <p:cNvPr id="1" name=""/>
        <p:cNvGrpSpPr/>
        <p:nvPr/>
      </p:nvGrpSpPr>
      <p:grpSpPr>
        <a:xfrm>
          <a:off x="0" y="0"/>
          <a:ext cx="0" cy="0"/>
          <a:chOff x="0" y="0"/>
          <a:chExt cx="0" cy="0"/>
        </a:xfrm>
      </p:grpSpPr>
      <p:sp>
        <p:nvSpPr>
          <p:cNvPr id="2" name="Text 0"/>
          <p:cNvSpPr/>
          <p:nvPr/>
        </p:nvSpPr>
        <p:spPr>
          <a:xfrm>
            <a:off x="717352" y="587097"/>
            <a:ext cx="5394008" cy="674132"/>
          </a:xfrm>
          <a:prstGeom prst="rect">
            <a:avLst/>
          </a:prstGeom>
          <a:noFill/>
          <a:ln/>
        </p:spPr>
        <p:txBody>
          <a:bodyPr wrap="none" lIns="0" tIns="0" rIns="0" bIns="0" rtlCol="0" anchor="t"/>
          <a:lstStyle/>
          <a:p>
            <a:pPr marL="0" indent="0">
              <a:lnSpc>
                <a:spcPts val="5300"/>
              </a:lnSpc>
              <a:buNone/>
            </a:pPr>
            <a:r>
              <a:rPr lang="en-US" sz="4200" b="1" dirty="0">
                <a:solidFill>
                  <a:srgbClr val="9998FF"/>
                </a:solidFill>
                <a:latin typeface="Barlow Bold" pitchFamily="34" charset="0"/>
                <a:ea typeface="Barlow Bold" pitchFamily="34" charset="-122"/>
                <a:cs typeface="Barlow Bold" pitchFamily="34" charset="-120"/>
              </a:rPr>
              <a:t>Historia - Kontynuacja</a:t>
            </a:r>
            <a:endParaRPr lang="en-US" sz="4200" dirty="0"/>
          </a:p>
        </p:txBody>
      </p:sp>
      <p:sp>
        <p:nvSpPr>
          <p:cNvPr id="3" name="Shape 1"/>
          <p:cNvSpPr/>
          <p:nvPr/>
        </p:nvSpPr>
        <p:spPr>
          <a:xfrm>
            <a:off x="1013341" y="1671161"/>
            <a:ext cx="22860" cy="5971223"/>
          </a:xfrm>
          <a:prstGeom prst="roundRect">
            <a:avLst>
              <a:gd name="adj" fmla="val 806980"/>
            </a:avLst>
          </a:prstGeom>
          <a:solidFill>
            <a:srgbClr val="60646A"/>
          </a:solidFill>
          <a:ln/>
        </p:spPr>
        <p:txBody>
          <a:bodyPr/>
          <a:lstStyle/>
          <a:p>
            <a:endParaRPr lang="pl-PL"/>
          </a:p>
        </p:txBody>
      </p:sp>
      <p:sp>
        <p:nvSpPr>
          <p:cNvPr id="4" name="Shape 2"/>
          <p:cNvSpPr/>
          <p:nvPr/>
        </p:nvSpPr>
        <p:spPr>
          <a:xfrm>
            <a:off x="1232475" y="2120741"/>
            <a:ext cx="717352" cy="22860"/>
          </a:xfrm>
          <a:prstGeom prst="roundRect">
            <a:avLst>
              <a:gd name="adj" fmla="val 806980"/>
            </a:avLst>
          </a:prstGeom>
          <a:solidFill>
            <a:srgbClr val="60646A"/>
          </a:solidFill>
          <a:ln/>
        </p:spPr>
        <p:txBody>
          <a:bodyPr/>
          <a:lstStyle/>
          <a:p>
            <a:endParaRPr lang="pl-PL"/>
          </a:p>
        </p:txBody>
      </p:sp>
      <p:sp>
        <p:nvSpPr>
          <p:cNvPr id="5" name="Shape 3"/>
          <p:cNvSpPr/>
          <p:nvPr/>
        </p:nvSpPr>
        <p:spPr>
          <a:xfrm>
            <a:off x="794206" y="1901666"/>
            <a:ext cx="461129" cy="461129"/>
          </a:xfrm>
          <a:prstGeom prst="roundRect">
            <a:avLst>
              <a:gd name="adj" fmla="val 50000"/>
            </a:avLst>
          </a:prstGeom>
          <a:solidFill>
            <a:srgbClr val="282C32"/>
          </a:solidFill>
          <a:ln/>
          <a:effectLst>
            <a:outerShdw blurRad="50800" dist="25400" dir="13500000" algn="bl" rotWithShape="0">
              <a:srgbClr val="FFFFFF">
                <a:alpha val="10000"/>
              </a:srgbClr>
            </a:outerShdw>
          </a:effectLst>
        </p:spPr>
        <p:txBody>
          <a:bodyPr/>
          <a:lstStyle/>
          <a:p>
            <a:endParaRPr lang="pl-PL" dirty="0"/>
          </a:p>
        </p:txBody>
      </p:sp>
      <p:sp>
        <p:nvSpPr>
          <p:cNvPr id="6" name="Text 4"/>
          <p:cNvSpPr/>
          <p:nvPr/>
        </p:nvSpPr>
        <p:spPr>
          <a:xfrm>
            <a:off x="967442" y="1970365"/>
            <a:ext cx="114657" cy="323612"/>
          </a:xfrm>
          <a:prstGeom prst="rect">
            <a:avLst/>
          </a:prstGeom>
          <a:noFill/>
          <a:ln/>
        </p:spPr>
        <p:txBody>
          <a:bodyPr wrap="none" lIns="0" tIns="0" rIns="0" bIns="0" rtlCol="0" anchor="t"/>
          <a:lstStyle/>
          <a:p>
            <a:pPr marL="0" indent="0" algn="ctr">
              <a:lnSpc>
                <a:spcPts val="2500"/>
              </a:lnSpc>
              <a:buNone/>
            </a:pPr>
            <a:r>
              <a:rPr lang="pl-PL" sz="2500" b="1" dirty="0">
                <a:solidFill>
                  <a:srgbClr val="EEEFF5"/>
                </a:solidFill>
                <a:latin typeface="Barlow Bold" pitchFamily="34" charset="0"/>
              </a:rPr>
              <a:t>4</a:t>
            </a:r>
            <a:endParaRPr lang="en-US" sz="2500" dirty="0"/>
          </a:p>
        </p:txBody>
      </p:sp>
      <p:sp>
        <p:nvSpPr>
          <p:cNvPr id="7" name="Text 5"/>
          <p:cNvSpPr/>
          <p:nvPr/>
        </p:nvSpPr>
        <p:spPr>
          <a:xfrm>
            <a:off x="2152055" y="1876068"/>
            <a:ext cx="2697004" cy="337066"/>
          </a:xfrm>
          <a:prstGeom prst="rect">
            <a:avLst/>
          </a:prstGeom>
          <a:noFill/>
          <a:ln/>
        </p:spPr>
        <p:txBody>
          <a:bodyPr wrap="none" lIns="0" tIns="0" rIns="0" bIns="0" rtlCol="0" anchor="t"/>
          <a:lstStyle/>
          <a:p>
            <a:pPr marL="0" indent="0" algn="l">
              <a:lnSpc>
                <a:spcPts val="2650"/>
              </a:lnSpc>
              <a:buNone/>
            </a:pPr>
            <a:r>
              <a:rPr lang="en-US" sz="2100" b="1" dirty="0">
                <a:solidFill>
                  <a:srgbClr val="EEEFF5"/>
                </a:solidFill>
                <a:latin typeface="Barlow Bold" pitchFamily="34" charset="0"/>
                <a:ea typeface="Barlow Bold" pitchFamily="34" charset="-122"/>
                <a:cs typeface="Barlow Bold" pitchFamily="34" charset="-120"/>
              </a:rPr>
              <a:t>Lata 2000-2010</a:t>
            </a:r>
            <a:endParaRPr lang="en-US" sz="2100" dirty="0"/>
          </a:p>
        </p:txBody>
      </p:sp>
      <p:sp>
        <p:nvSpPr>
          <p:cNvPr id="8" name="Text 6"/>
          <p:cNvSpPr/>
          <p:nvPr/>
        </p:nvSpPr>
        <p:spPr>
          <a:xfrm>
            <a:off x="2152055" y="2336006"/>
            <a:ext cx="11760994" cy="984052"/>
          </a:xfrm>
          <a:prstGeom prst="rect">
            <a:avLst/>
          </a:prstGeom>
          <a:noFill/>
          <a:ln/>
        </p:spPr>
        <p:txBody>
          <a:bodyPr wrap="square" lIns="0" tIns="0" rIns="0" bIns="0" rtlCol="0" anchor="t"/>
          <a:lstStyle/>
          <a:p>
            <a:pPr marL="0" indent="0" algn="l">
              <a:lnSpc>
                <a:spcPts val="2550"/>
              </a:lnSpc>
              <a:buNone/>
            </a:pPr>
            <a:r>
              <a:rPr lang="en-US" sz="1600" dirty="0">
                <a:solidFill>
                  <a:srgbClr val="EEEFF5"/>
                </a:solidFill>
                <a:latin typeface="Montserrat" pitchFamily="34" charset="0"/>
                <a:ea typeface="Montserrat" pitchFamily="34" charset="-122"/>
                <a:cs typeface="Montserrat" pitchFamily="34" charset="-120"/>
              </a:rPr>
              <a:t>W tym okresie IFS skupił się na wprowadzeniu nowoczesnych technologii, takich jak architektura SOA (Service-Oriented Architecture) oraz rozwiązania chmurowe. System zaczął oferować moduły oparte na platformie Web, co zwiększyło dostępność i ułatwia integrację z innymi systemami.</a:t>
            </a:r>
            <a:endParaRPr lang="en-US" sz="1600" dirty="0"/>
          </a:p>
        </p:txBody>
      </p:sp>
      <p:sp>
        <p:nvSpPr>
          <p:cNvPr id="9" name="Shape 7"/>
          <p:cNvSpPr/>
          <p:nvPr/>
        </p:nvSpPr>
        <p:spPr>
          <a:xfrm>
            <a:off x="1232475" y="4179451"/>
            <a:ext cx="717352" cy="22860"/>
          </a:xfrm>
          <a:prstGeom prst="roundRect">
            <a:avLst>
              <a:gd name="adj" fmla="val 806980"/>
            </a:avLst>
          </a:prstGeom>
          <a:solidFill>
            <a:srgbClr val="60646A"/>
          </a:solidFill>
          <a:ln/>
        </p:spPr>
        <p:txBody>
          <a:bodyPr/>
          <a:lstStyle/>
          <a:p>
            <a:endParaRPr lang="pl-PL"/>
          </a:p>
        </p:txBody>
      </p:sp>
      <p:sp>
        <p:nvSpPr>
          <p:cNvPr id="10" name="Shape 8"/>
          <p:cNvSpPr/>
          <p:nvPr/>
        </p:nvSpPr>
        <p:spPr>
          <a:xfrm>
            <a:off x="794206" y="3960376"/>
            <a:ext cx="461129" cy="461129"/>
          </a:xfrm>
          <a:prstGeom prst="roundRect">
            <a:avLst>
              <a:gd name="adj" fmla="val 40005"/>
            </a:avLst>
          </a:prstGeom>
          <a:solidFill>
            <a:srgbClr val="282C32"/>
          </a:solidFill>
          <a:ln/>
          <a:effectLst>
            <a:outerShdw blurRad="50800" dist="25400" dir="13500000" algn="bl" rotWithShape="0">
              <a:srgbClr val="FFFFFF">
                <a:alpha val="10000"/>
              </a:srgbClr>
            </a:outerShdw>
          </a:effectLst>
        </p:spPr>
        <p:txBody>
          <a:bodyPr/>
          <a:lstStyle/>
          <a:p>
            <a:endParaRPr lang="pl-PL"/>
          </a:p>
        </p:txBody>
      </p:sp>
      <p:sp>
        <p:nvSpPr>
          <p:cNvPr id="11" name="Text 9"/>
          <p:cNvSpPr/>
          <p:nvPr/>
        </p:nvSpPr>
        <p:spPr>
          <a:xfrm>
            <a:off x="934105" y="4029075"/>
            <a:ext cx="181332" cy="323612"/>
          </a:xfrm>
          <a:prstGeom prst="rect">
            <a:avLst/>
          </a:prstGeom>
          <a:noFill/>
          <a:ln/>
        </p:spPr>
        <p:txBody>
          <a:bodyPr wrap="none" lIns="0" tIns="0" rIns="0" bIns="0" rtlCol="0" anchor="t"/>
          <a:lstStyle/>
          <a:p>
            <a:pPr marL="0" indent="0" algn="ctr">
              <a:lnSpc>
                <a:spcPts val="2500"/>
              </a:lnSpc>
              <a:buNone/>
            </a:pPr>
            <a:r>
              <a:rPr lang="pl-PL" sz="2500" b="1" dirty="0">
                <a:solidFill>
                  <a:srgbClr val="EEEFF5"/>
                </a:solidFill>
                <a:latin typeface="Barlow Bold" pitchFamily="34" charset="0"/>
              </a:rPr>
              <a:t>5</a:t>
            </a:r>
            <a:endParaRPr lang="en-US" sz="2500" dirty="0"/>
          </a:p>
        </p:txBody>
      </p:sp>
      <p:sp>
        <p:nvSpPr>
          <p:cNvPr id="12" name="Text 10"/>
          <p:cNvSpPr/>
          <p:nvPr/>
        </p:nvSpPr>
        <p:spPr>
          <a:xfrm>
            <a:off x="2152055" y="3934778"/>
            <a:ext cx="2697004" cy="337066"/>
          </a:xfrm>
          <a:prstGeom prst="rect">
            <a:avLst/>
          </a:prstGeom>
          <a:noFill/>
          <a:ln/>
        </p:spPr>
        <p:txBody>
          <a:bodyPr wrap="none" lIns="0" tIns="0" rIns="0" bIns="0" rtlCol="0" anchor="t"/>
          <a:lstStyle/>
          <a:p>
            <a:pPr marL="0" indent="0" algn="l">
              <a:lnSpc>
                <a:spcPts val="2650"/>
              </a:lnSpc>
              <a:buNone/>
            </a:pPr>
            <a:r>
              <a:rPr lang="en-US" sz="2100" b="1" dirty="0">
                <a:solidFill>
                  <a:srgbClr val="EEEFF5"/>
                </a:solidFill>
                <a:latin typeface="Barlow Bold" pitchFamily="34" charset="0"/>
                <a:ea typeface="Barlow Bold" pitchFamily="34" charset="-122"/>
                <a:cs typeface="Barlow Bold" pitchFamily="34" charset="-120"/>
              </a:rPr>
              <a:t>Lata 2010-2020</a:t>
            </a:r>
            <a:endParaRPr lang="en-US" sz="2100" dirty="0"/>
          </a:p>
        </p:txBody>
      </p:sp>
      <p:sp>
        <p:nvSpPr>
          <p:cNvPr id="13" name="Text 11"/>
          <p:cNvSpPr/>
          <p:nvPr/>
        </p:nvSpPr>
        <p:spPr>
          <a:xfrm>
            <a:off x="2152055" y="4394716"/>
            <a:ext cx="11760994" cy="984052"/>
          </a:xfrm>
          <a:prstGeom prst="rect">
            <a:avLst/>
          </a:prstGeom>
          <a:noFill/>
          <a:ln/>
        </p:spPr>
        <p:txBody>
          <a:bodyPr wrap="square" lIns="0" tIns="0" rIns="0" bIns="0" rtlCol="0" anchor="t"/>
          <a:lstStyle/>
          <a:p>
            <a:pPr marL="0" indent="0" algn="l">
              <a:lnSpc>
                <a:spcPts val="2550"/>
              </a:lnSpc>
              <a:buNone/>
            </a:pPr>
            <a:r>
              <a:rPr lang="en-US" sz="1600" dirty="0">
                <a:solidFill>
                  <a:srgbClr val="EEEFF5"/>
                </a:solidFill>
                <a:latin typeface="Montserrat" pitchFamily="34" charset="0"/>
                <a:ea typeface="Montserrat" pitchFamily="34" charset="-122"/>
                <a:cs typeface="Montserrat" pitchFamily="34" charset="-120"/>
              </a:rPr>
              <a:t>IFS skupił się na rozwijaniu funkcjonalności związanych z zarządzaniem projektami oraz wprowadzaniu innowacji w zakresie zrównoważonego rozwoju i odpowiedzialności społecznej. Wprowadzono moduły wspierające zarządzanie projektami, co jest istotne dla branż takich jak budownictwo i inżynieria.</a:t>
            </a:r>
            <a:endParaRPr lang="en-US" sz="1600" dirty="0"/>
          </a:p>
        </p:txBody>
      </p:sp>
      <p:sp>
        <p:nvSpPr>
          <p:cNvPr id="14" name="Shape 12"/>
          <p:cNvSpPr/>
          <p:nvPr/>
        </p:nvSpPr>
        <p:spPr>
          <a:xfrm>
            <a:off x="1232475" y="6238161"/>
            <a:ext cx="717352" cy="22860"/>
          </a:xfrm>
          <a:prstGeom prst="roundRect">
            <a:avLst>
              <a:gd name="adj" fmla="val 806980"/>
            </a:avLst>
          </a:prstGeom>
          <a:solidFill>
            <a:srgbClr val="60646A"/>
          </a:solidFill>
          <a:ln/>
        </p:spPr>
        <p:txBody>
          <a:bodyPr/>
          <a:lstStyle/>
          <a:p>
            <a:endParaRPr lang="pl-PL"/>
          </a:p>
        </p:txBody>
      </p:sp>
      <p:sp>
        <p:nvSpPr>
          <p:cNvPr id="15" name="Shape 13"/>
          <p:cNvSpPr/>
          <p:nvPr/>
        </p:nvSpPr>
        <p:spPr>
          <a:xfrm>
            <a:off x="794206" y="6019086"/>
            <a:ext cx="461129" cy="461129"/>
          </a:xfrm>
          <a:prstGeom prst="roundRect">
            <a:avLst>
              <a:gd name="adj" fmla="val 40005"/>
            </a:avLst>
          </a:prstGeom>
          <a:solidFill>
            <a:srgbClr val="282C32"/>
          </a:solidFill>
          <a:ln/>
          <a:effectLst>
            <a:outerShdw blurRad="50800" dist="25400" dir="13500000" algn="bl" rotWithShape="0">
              <a:srgbClr val="FFFFFF">
                <a:alpha val="10000"/>
              </a:srgbClr>
            </a:outerShdw>
          </a:effectLst>
        </p:spPr>
        <p:txBody>
          <a:bodyPr/>
          <a:lstStyle/>
          <a:p>
            <a:endParaRPr lang="pl-PL"/>
          </a:p>
        </p:txBody>
      </p:sp>
      <p:sp>
        <p:nvSpPr>
          <p:cNvPr id="16" name="Text 14"/>
          <p:cNvSpPr/>
          <p:nvPr/>
        </p:nvSpPr>
        <p:spPr>
          <a:xfrm>
            <a:off x="937320" y="6087785"/>
            <a:ext cx="174784" cy="323612"/>
          </a:xfrm>
          <a:prstGeom prst="rect">
            <a:avLst/>
          </a:prstGeom>
          <a:noFill/>
          <a:ln/>
        </p:spPr>
        <p:txBody>
          <a:bodyPr wrap="none" lIns="0" tIns="0" rIns="0" bIns="0" rtlCol="0" anchor="t"/>
          <a:lstStyle/>
          <a:p>
            <a:pPr marL="0" indent="0" algn="ctr">
              <a:lnSpc>
                <a:spcPts val="2500"/>
              </a:lnSpc>
              <a:buNone/>
            </a:pPr>
            <a:r>
              <a:rPr lang="pl-PL" sz="2500" b="1" dirty="0">
                <a:solidFill>
                  <a:srgbClr val="EEEFF5"/>
                </a:solidFill>
                <a:latin typeface="Barlow Bold" pitchFamily="34" charset="0"/>
              </a:rPr>
              <a:t>6</a:t>
            </a:r>
            <a:endParaRPr lang="en-US" sz="2500" dirty="0"/>
          </a:p>
        </p:txBody>
      </p:sp>
      <p:sp>
        <p:nvSpPr>
          <p:cNvPr id="17" name="Text 15"/>
          <p:cNvSpPr/>
          <p:nvPr/>
        </p:nvSpPr>
        <p:spPr>
          <a:xfrm>
            <a:off x="2152055" y="5993487"/>
            <a:ext cx="2697004" cy="337066"/>
          </a:xfrm>
          <a:prstGeom prst="rect">
            <a:avLst/>
          </a:prstGeom>
          <a:noFill/>
          <a:ln/>
        </p:spPr>
        <p:txBody>
          <a:bodyPr wrap="none" lIns="0" tIns="0" rIns="0" bIns="0" rtlCol="0" anchor="t"/>
          <a:lstStyle/>
          <a:p>
            <a:pPr marL="0" indent="0" algn="l">
              <a:lnSpc>
                <a:spcPts val="2650"/>
              </a:lnSpc>
              <a:buNone/>
            </a:pPr>
            <a:r>
              <a:rPr lang="en-US" sz="2100" b="1" dirty="0">
                <a:solidFill>
                  <a:srgbClr val="EEEFF5"/>
                </a:solidFill>
                <a:latin typeface="Barlow Bold" pitchFamily="34" charset="0"/>
                <a:ea typeface="Barlow Bold" pitchFamily="34" charset="-122"/>
                <a:cs typeface="Barlow Bold" pitchFamily="34" charset="-120"/>
              </a:rPr>
              <a:t>Lata 2020 i Dalej</a:t>
            </a:r>
            <a:endParaRPr lang="en-US" sz="2100" dirty="0"/>
          </a:p>
        </p:txBody>
      </p:sp>
      <p:sp>
        <p:nvSpPr>
          <p:cNvPr id="18" name="Text 16"/>
          <p:cNvSpPr/>
          <p:nvPr/>
        </p:nvSpPr>
        <p:spPr>
          <a:xfrm>
            <a:off x="2152055" y="6453426"/>
            <a:ext cx="11760994" cy="984052"/>
          </a:xfrm>
          <a:prstGeom prst="rect">
            <a:avLst/>
          </a:prstGeom>
          <a:noFill/>
          <a:ln/>
        </p:spPr>
        <p:txBody>
          <a:bodyPr wrap="square" lIns="0" tIns="0" rIns="0" bIns="0" rtlCol="0" anchor="t"/>
          <a:lstStyle/>
          <a:p>
            <a:pPr marL="0" indent="0" algn="l">
              <a:lnSpc>
                <a:spcPts val="2550"/>
              </a:lnSpc>
              <a:buNone/>
            </a:pPr>
            <a:r>
              <a:rPr lang="en-US" sz="1600" dirty="0">
                <a:solidFill>
                  <a:srgbClr val="EEEFF5"/>
                </a:solidFill>
                <a:latin typeface="Montserrat" pitchFamily="34" charset="0"/>
                <a:ea typeface="Montserrat" pitchFamily="34" charset="-122"/>
                <a:cs typeface="Montserrat" pitchFamily="34" charset="-120"/>
              </a:rPr>
              <a:t>W ostatnich latach IFS zainwestował w sztuczną inteligencję, analitykę danych oraz automatyzację procesów, co zwiększyło możliwości systemu w zakresie przewidywania trendów oraz wsparcia w podejmowaniu decyzji. Wprowadzenie narzędzi do analizy danych w czasie rzeczywistym stało się kluczowym elementem strategii IFS.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name="Slide 5">
    <p:bg>
      <p:bgPr>
        <a:solidFill>
          <a:srgbClr val="282C32"/>
        </a:solidFill>
        <a:effectLst/>
      </p:bgPr>
    </p:bg>
    <p:spTree>
      <p:nvGrpSpPr>
        <p:cNvPr id="1" name=""/>
        <p:cNvGrpSpPr/>
        <p:nvPr/>
      </p:nvGrpSpPr>
      <p:grpSpPr>
        <a:xfrm>
          <a:off x="0" y="0"/>
          <a:ext cx="0" cy="0"/>
          <a:chOff x="0" y="0"/>
          <a:chExt cx="0" cy="0"/>
        </a:xfrm>
      </p:grpSpPr>
      <p:sp>
        <p:nvSpPr>
          <p:cNvPr id="2" name="Text 0"/>
          <p:cNvSpPr/>
          <p:nvPr/>
        </p:nvSpPr>
        <p:spPr>
          <a:xfrm>
            <a:off x="864037" y="987385"/>
            <a:ext cx="6497003" cy="812125"/>
          </a:xfrm>
          <a:prstGeom prst="rect">
            <a:avLst/>
          </a:prstGeom>
          <a:noFill/>
          <a:ln/>
        </p:spPr>
        <p:txBody>
          <a:bodyPr wrap="none" lIns="0" tIns="0" rIns="0" bIns="0" rtlCol="0" anchor="t"/>
          <a:lstStyle/>
          <a:p>
            <a:pPr marL="0" indent="0">
              <a:lnSpc>
                <a:spcPts val="6350"/>
              </a:lnSpc>
              <a:buNone/>
            </a:pPr>
            <a:r>
              <a:rPr lang="en-US" sz="5100" b="1" dirty="0">
                <a:solidFill>
                  <a:srgbClr val="9998FF"/>
                </a:solidFill>
                <a:latin typeface="Barlow Bold" pitchFamily="34" charset="0"/>
                <a:ea typeface="Barlow Bold" pitchFamily="34" charset="-122"/>
                <a:cs typeface="Barlow Bold" pitchFamily="34" charset="-120"/>
              </a:rPr>
              <a:t>Produkty IFS</a:t>
            </a:r>
            <a:endParaRPr lang="en-US" sz="5100" dirty="0"/>
          </a:p>
        </p:txBody>
      </p:sp>
      <p:sp>
        <p:nvSpPr>
          <p:cNvPr id="3" name="Text 1"/>
          <p:cNvSpPr/>
          <p:nvPr/>
        </p:nvSpPr>
        <p:spPr>
          <a:xfrm>
            <a:off x="864037" y="2416612"/>
            <a:ext cx="3248501" cy="406003"/>
          </a:xfrm>
          <a:prstGeom prst="rect">
            <a:avLst/>
          </a:prstGeom>
          <a:noFill/>
          <a:ln/>
        </p:spPr>
        <p:txBody>
          <a:bodyPr wrap="none" lIns="0" tIns="0" rIns="0" bIns="0" rtlCol="0" anchor="t"/>
          <a:lstStyle/>
          <a:p>
            <a:pPr marL="0" indent="0">
              <a:lnSpc>
                <a:spcPts val="3150"/>
              </a:lnSpc>
              <a:buNone/>
            </a:pPr>
            <a:r>
              <a:rPr lang="en-US" sz="2550" b="1" dirty="0">
                <a:solidFill>
                  <a:srgbClr val="9998FF"/>
                </a:solidFill>
                <a:latin typeface="Barlow Bold" pitchFamily="34" charset="0"/>
                <a:ea typeface="Barlow Bold" pitchFamily="34" charset="-122"/>
                <a:cs typeface="Barlow Bold" pitchFamily="34" charset="-120"/>
              </a:rPr>
              <a:t>IFS Applications</a:t>
            </a:r>
            <a:endParaRPr lang="en-US" sz="2550" dirty="0"/>
          </a:p>
        </p:txBody>
      </p:sp>
      <p:sp>
        <p:nvSpPr>
          <p:cNvPr id="4" name="Text 2"/>
          <p:cNvSpPr/>
          <p:nvPr/>
        </p:nvSpPr>
        <p:spPr>
          <a:xfrm>
            <a:off x="864037" y="3069431"/>
            <a:ext cx="6150054" cy="3950494"/>
          </a:xfrm>
          <a:prstGeom prst="rect">
            <a:avLst/>
          </a:prstGeom>
          <a:noFill/>
          <a:ln/>
        </p:spPr>
        <p:txBody>
          <a:bodyPr wrap="squar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Zestaw zintegrowanych rozwiązań informatycznych ERP, składający się ze standardowych modułów, m.in. finanse, dystrybucja, produkcja, remonty, zarządzanie zasobami, projektowanie. Pozwala to na dostosowanie rozwiązania do indywidualnych potrzeb użytkowników. Oferowany jest na wszystkie platformy sprzętowe technologii Oracle z graficznym interfejsem użytkownika w architekturze klient-serwer.</a:t>
            </a:r>
            <a:endParaRPr lang="en-US" sz="1900" dirty="0"/>
          </a:p>
        </p:txBody>
      </p:sp>
      <p:sp>
        <p:nvSpPr>
          <p:cNvPr id="5" name="Text 3"/>
          <p:cNvSpPr/>
          <p:nvPr/>
        </p:nvSpPr>
        <p:spPr>
          <a:xfrm>
            <a:off x="7623929" y="2416612"/>
            <a:ext cx="3248501" cy="406003"/>
          </a:xfrm>
          <a:prstGeom prst="rect">
            <a:avLst/>
          </a:prstGeom>
          <a:noFill/>
          <a:ln/>
        </p:spPr>
        <p:txBody>
          <a:bodyPr wrap="none" lIns="0" tIns="0" rIns="0" bIns="0" rtlCol="0" anchor="t"/>
          <a:lstStyle/>
          <a:p>
            <a:pPr marL="0" indent="0">
              <a:lnSpc>
                <a:spcPts val="3150"/>
              </a:lnSpc>
              <a:buNone/>
            </a:pPr>
            <a:r>
              <a:rPr lang="en-US" sz="2550" b="1" dirty="0">
                <a:solidFill>
                  <a:srgbClr val="9998FF"/>
                </a:solidFill>
                <a:latin typeface="Barlow Bold" pitchFamily="34" charset="0"/>
                <a:ea typeface="Barlow Bold" pitchFamily="34" charset="-122"/>
                <a:cs typeface="Barlow Bold" pitchFamily="34" charset="-120"/>
              </a:rPr>
              <a:t>IFS Cloud</a:t>
            </a:r>
            <a:endParaRPr lang="en-US" sz="2550" dirty="0"/>
          </a:p>
        </p:txBody>
      </p:sp>
      <p:sp>
        <p:nvSpPr>
          <p:cNvPr id="6" name="Text 4"/>
          <p:cNvSpPr/>
          <p:nvPr/>
        </p:nvSpPr>
        <p:spPr>
          <a:xfrm>
            <a:off x="7623929" y="3069431"/>
            <a:ext cx="6150054" cy="3555444"/>
          </a:xfrm>
          <a:prstGeom prst="rect">
            <a:avLst/>
          </a:prstGeom>
          <a:noFill/>
          <a:ln/>
        </p:spPr>
        <p:txBody>
          <a:bodyPr wrap="squar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Oprogramowanie dostarczające rozwiązania w zakresie planowania zasobów przedsiębiorstwa (ERP), zarządzania realizacją projektów konstrukcyjnych, infrastrukturalnych, inżynieryjnych, zarządzania serwisem (FSM) oraz zarządzania majątkiem (EAM). Platforma IFS Cloud to rozwiązanie oparte o otwarte interfejsy API, wykorzystujące innowacje, takie jak sztuczna inteligencja, uczenie maszynowe i IoT.</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name="Slide 6">
    <p:bg>
      <p:bgPr>
        <a:solidFill>
          <a:srgbClr val="282C32"/>
        </a:solidFill>
        <a:effectLst/>
      </p:bgPr>
    </p:bg>
    <p:spTree>
      <p:nvGrpSpPr>
        <p:cNvPr id="1" name=""/>
        <p:cNvGrpSpPr/>
        <p:nvPr/>
      </p:nvGrpSpPr>
      <p:grpSpPr>
        <a:xfrm>
          <a:off x="0" y="0"/>
          <a:ext cx="0" cy="0"/>
          <a:chOff x="0" y="0"/>
          <a:chExt cx="0" cy="0"/>
        </a:xfrm>
      </p:grpSpPr>
      <p:sp>
        <p:nvSpPr>
          <p:cNvPr id="2" name="Text 0"/>
          <p:cNvSpPr/>
          <p:nvPr/>
        </p:nvSpPr>
        <p:spPr>
          <a:xfrm>
            <a:off x="864037" y="1814155"/>
            <a:ext cx="7863483" cy="812125"/>
          </a:xfrm>
          <a:prstGeom prst="rect">
            <a:avLst/>
          </a:prstGeom>
          <a:noFill/>
          <a:ln/>
        </p:spPr>
        <p:txBody>
          <a:bodyPr wrap="none" lIns="0" tIns="0" rIns="0" bIns="0" rtlCol="0" anchor="t"/>
          <a:lstStyle/>
          <a:p>
            <a:pPr marL="0" indent="0">
              <a:lnSpc>
                <a:spcPts val="6350"/>
              </a:lnSpc>
              <a:buNone/>
            </a:pPr>
            <a:r>
              <a:rPr lang="en-US" sz="5100" b="1" dirty="0">
                <a:solidFill>
                  <a:srgbClr val="9998FF"/>
                </a:solidFill>
                <a:latin typeface="Barlow Bold" pitchFamily="34" charset="0"/>
                <a:ea typeface="Barlow Bold" pitchFamily="34" charset="-122"/>
                <a:cs typeface="Barlow Bold" pitchFamily="34" charset="-120"/>
              </a:rPr>
              <a:t>Różnice Między Produktami</a:t>
            </a:r>
            <a:endParaRPr lang="en-US" sz="5100" dirty="0"/>
          </a:p>
        </p:txBody>
      </p:sp>
      <p:sp>
        <p:nvSpPr>
          <p:cNvPr id="3" name="Shape 1"/>
          <p:cNvSpPr/>
          <p:nvPr/>
        </p:nvSpPr>
        <p:spPr>
          <a:xfrm>
            <a:off x="864037" y="2996565"/>
            <a:ext cx="12902327" cy="3418761"/>
          </a:xfrm>
          <a:prstGeom prst="roundRect">
            <a:avLst>
              <a:gd name="adj" fmla="val 6499"/>
            </a:avLst>
          </a:prstGeom>
          <a:noFill/>
          <a:ln w="15240">
            <a:solidFill>
              <a:srgbClr val="FFFFFF">
                <a:alpha val="24000"/>
              </a:srgbClr>
            </a:solidFill>
            <a:prstDash val="solid"/>
          </a:ln>
        </p:spPr>
        <p:txBody>
          <a:bodyPr/>
          <a:lstStyle/>
          <a:p>
            <a:endParaRPr lang="pl-PL"/>
          </a:p>
        </p:txBody>
      </p:sp>
      <p:sp>
        <p:nvSpPr>
          <p:cNvPr id="4" name="Shape 2"/>
          <p:cNvSpPr/>
          <p:nvPr/>
        </p:nvSpPr>
        <p:spPr>
          <a:xfrm>
            <a:off x="879277" y="3011805"/>
            <a:ext cx="12874347" cy="1496616"/>
          </a:xfrm>
          <a:prstGeom prst="rect">
            <a:avLst/>
          </a:prstGeom>
          <a:solidFill>
            <a:srgbClr val="FFFFFF">
              <a:alpha val="4000"/>
            </a:srgbClr>
          </a:solidFill>
          <a:ln/>
        </p:spPr>
        <p:txBody>
          <a:bodyPr/>
          <a:lstStyle/>
          <a:p>
            <a:endParaRPr lang="pl-PL"/>
          </a:p>
        </p:txBody>
      </p:sp>
      <p:sp>
        <p:nvSpPr>
          <p:cNvPr id="5" name="Text 3"/>
          <p:cNvSpPr/>
          <p:nvPr/>
        </p:nvSpPr>
        <p:spPr>
          <a:xfrm>
            <a:off x="1126688" y="3167539"/>
            <a:ext cx="1648182" cy="790099"/>
          </a:xfrm>
          <a:prstGeom prst="rect">
            <a:avLst/>
          </a:prstGeom>
          <a:noFill/>
          <a:ln/>
        </p:spPr>
        <p:txBody>
          <a:bodyPr wrap="squar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IFS Applications</a:t>
            </a:r>
            <a:endParaRPr lang="en-US" sz="1900" dirty="0"/>
          </a:p>
        </p:txBody>
      </p:sp>
      <p:sp>
        <p:nvSpPr>
          <p:cNvPr id="6" name="Text 4"/>
          <p:cNvSpPr/>
          <p:nvPr/>
        </p:nvSpPr>
        <p:spPr>
          <a:xfrm>
            <a:off x="3276124" y="3167539"/>
            <a:ext cx="1644372" cy="790099"/>
          </a:xfrm>
          <a:prstGeom prst="rect">
            <a:avLst/>
          </a:prstGeom>
          <a:noFill/>
          <a:ln/>
        </p:spPr>
        <p:txBody>
          <a:bodyPr wrap="squar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Wdrożenie lokalne</a:t>
            </a:r>
            <a:endParaRPr lang="en-US" sz="1900" dirty="0"/>
          </a:p>
        </p:txBody>
      </p:sp>
      <p:sp>
        <p:nvSpPr>
          <p:cNvPr id="7" name="Text 5"/>
          <p:cNvSpPr/>
          <p:nvPr/>
        </p:nvSpPr>
        <p:spPr>
          <a:xfrm>
            <a:off x="5421749" y="3167539"/>
            <a:ext cx="1644372" cy="1185148"/>
          </a:xfrm>
          <a:prstGeom prst="rect">
            <a:avLst/>
          </a:prstGeom>
          <a:noFill/>
          <a:ln/>
        </p:spPr>
        <p:txBody>
          <a:bodyPr wrap="squar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Opcje chmury prywatnej</a:t>
            </a:r>
            <a:endParaRPr lang="en-US" sz="1900" dirty="0"/>
          </a:p>
        </p:txBody>
      </p:sp>
      <p:sp>
        <p:nvSpPr>
          <p:cNvPr id="8" name="Text 6"/>
          <p:cNvSpPr/>
          <p:nvPr/>
        </p:nvSpPr>
        <p:spPr>
          <a:xfrm>
            <a:off x="7567374" y="3167539"/>
            <a:ext cx="1895594" cy="1185148"/>
          </a:xfrm>
          <a:prstGeom prst="rect">
            <a:avLst/>
          </a:prstGeom>
          <a:noFill/>
          <a:ln/>
        </p:spPr>
        <p:txBody>
          <a:bodyPr wrap="squar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Kompleksowy pakiet</a:t>
            </a:r>
            <a:endParaRPr lang="en-US" sz="1900" dirty="0"/>
          </a:p>
        </p:txBody>
      </p:sp>
      <p:sp>
        <p:nvSpPr>
          <p:cNvPr id="9" name="Text 7"/>
          <p:cNvSpPr/>
          <p:nvPr/>
        </p:nvSpPr>
        <p:spPr>
          <a:xfrm>
            <a:off x="9713000" y="3167539"/>
            <a:ext cx="1644372" cy="1185148"/>
          </a:xfrm>
          <a:prstGeom prst="rect">
            <a:avLst/>
          </a:prstGeom>
          <a:noFill/>
          <a:ln/>
        </p:spPr>
        <p:txBody>
          <a:bodyPr wrap="squar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Ograniczona łączność z chmurą</a:t>
            </a:r>
            <a:endParaRPr lang="en-US" sz="1900" dirty="0"/>
          </a:p>
        </p:txBody>
      </p:sp>
      <p:sp>
        <p:nvSpPr>
          <p:cNvPr id="10" name="Text 8"/>
          <p:cNvSpPr/>
          <p:nvPr/>
        </p:nvSpPr>
        <p:spPr>
          <a:xfrm>
            <a:off x="11858625" y="3167539"/>
            <a:ext cx="1648182" cy="1185148"/>
          </a:xfrm>
          <a:prstGeom prst="rect">
            <a:avLst/>
          </a:prstGeom>
          <a:noFill/>
          <a:ln/>
        </p:spPr>
        <p:txBody>
          <a:bodyPr wrap="squar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Ręczne aktualizacje systemu</a:t>
            </a:r>
            <a:endParaRPr lang="en-US" sz="1900" dirty="0"/>
          </a:p>
        </p:txBody>
      </p:sp>
      <p:sp>
        <p:nvSpPr>
          <p:cNvPr id="11" name="Shape 9"/>
          <p:cNvSpPr/>
          <p:nvPr/>
        </p:nvSpPr>
        <p:spPr>
          <a:xfrm>
            <a:off x="879277" y="4508421"/>
            <a:ext cx="12871846" cy="1891665"/>
          </a:xfrm>
          <a:prstGeom prst="rect">
            <a:avLst/>
          </a:prstGeom>
          <a:solidFill>
            <a:srgbClr val="000000">
              <a:alpha val="4000"/>
            </a:srgbClr>
          </a:solidFill>
          <a:ln/>
        </p:spPr>
        <p:txBody>
          <a:bodyPr/>
          <a:lstStyle/>
          <a:p>
            <a:endParaRPr lang="pl-PL"/>
          </a:p>
        </p:txBody>
      </p:sp>
      <p:sp>
        <p:nvSpPr>
          <p:cNvPr id="12" name="Text 10"/>
          <p:cNvSpPr/>
          <p:nvPr/>
        </p:nvSpPr>
        <p:spPr>
          <a:xfrm>
            <a:off x="1126688" y="4664154"/>
            <a:ext cx="1648182" cy="395049"/>
          </a:xfrm>
          <a:prstGeom prst="rect">
            <a:avLst/>
          </a:prstGeom>
          <a:noFill/>
          <a:ln/>
        </p:spPr>
        <p:txBody>
          <a:bodyPr wrap="non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IFS Cloud</a:t>
            </a:r>
            <a:endParaRPr lang="en-US" sz="1900" dirty="0"/>
          </a:p>
        </p:txBody>
      </p:sp>
      <p:sp>
        <p:nvSpPr>
          <p:cNvPr id="13" name="Text 11"/>
          <p:cNvSpPr/>
          <p:nvPr/>
        </p:nvSpPr>
        <p:spPr>
          <a:xfrm>
            <a:off x="3276124" y="4664154"/>
            <a:ext cx="1644372" cy="1185148"/>
          </a:xfrm>
          <a:prstGeom prst="rect">
            <a:avLst/>
          </a:prstGeom>
          <a:noFill/>
          <a:ln/>
        </p:spPr>
        <p:txBody>
          <a:bodyPr wrap="squar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Wdrożenie natywne dla chmury</a:t>
            </a:r>
            <a:endParaRPr lang="en-US" sz="1900" dirty="0"/>
          </a:p>
        </p:txBody>
      </p:sp>
      <p:sp>
        <p:nvSpPr>
          <p:cNvPr id="14" name="Text 12"/>
          <p:cNvSpPr/>
          <p:nvPr/>
        </p:nvSpPr>
        <p:spPr>
          <a:xfrm>
            <a:off x="5421749" y="4664154"/>
            <a:ext cx="1644372" cy="1185148"/>
          </a:xfrm>
          <a:prstGeom prst="rect">
            <a:avLst/>
          </a:prstGeom>
          <a:noFill/>
          <a:ln/>
        </p:spPr>
        <p:txBody>
          <a:bodyPr wrap="squar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Model SaaS (Software as a service)</a:t>
            </a:r>
            <a:endParaRPr lang="en-US" sz="1900" dirty="0"/>
          </a:p>
        </p:txBody>
      </p:sp>
      <p:sp>
        <p:nvSpPr>
          <p:cNvPr id="15" name="Text 13"/>
          <p:cNvSpPr/>
          <p:nvPr/>
        </p:nvSpPr>
        <p:spPr>
          <a:xfrm>
            <a:off x="7567374" y="4664154"/>
            <a:ext cx="1644372" cy="1185148"/>
          </a:xfrm>
          <a:prstGeom prst="rect">
            <a:avLst/>
          </a:prstGeom>
          <a:noFill/>
          <a:ln/>
        </p:spPr>
        <p:txBody>
          <a:bodyPr wrap="squar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Ulepszone funkcje (IoT, AI)</a:t>
            </a:r>
            <a:endParaRPr lang="en-US" sz="1900" dirty="0"/>
          </a:p>
        </p:txBody>
      </p:sp>
      <p:sp>
        <p:nvSpPr>
          <p:cNvPr id="16" name="Text 14"/>
          <p:cNvSpPr/>
          <p:nvPr/>
        </p:nvSpPr>
        <p:spPr>
          <a:xfrm>
            <a:off x="9713000" y="4664154"/>
            <a:ext cx="1644372" cy="790099"/>
          </a:xfrm>
          <a:prstGeom prst="rect">
            <a:avLst/>
          </a:prstGeom>
          <a:noFill/>
          <a:ln/>
        </p:spPr>
        <p:txBody>
          <a:bodyPr wrap="squar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Interfejsy API i łączność</a:t>
            </a:r>
            <a:endParaRPr lang="en-US" sz="1900" dirty="0"/>
          </a:p>
        </p:txBody>
      </p:sp>
      <p:sp>
        <p:nvSpPr>
          <p:cNvPr id="17" name="Text 15"/>
          <p:cNvSpPr/>
          <p:nvPr/>
        </p:nvSpPr>
        <p:spPr>
          <a:xfrm>
            <a:off x="11858625" y="4664154"/>
            <a:ext cx="1648182" cy="1580198"/>
          </a:xfrm>
          <a:prstGeom prst="rect">
            <a:avLst/>
          </a:prstGeom>
          <a:noFill/>
          <a:ln/>
        </p:spPr>
        <p:txBody>
          <a:bodyPr wrap="squar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Automatyczne aktualizacje systemu</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name="Slide 7">
    <p:bg>
      <p:bgPr>
        <a:solidFill>
          <a:srgbClr val="282C32"/>
        </a:solidFill>
        <a:effectLst/>
      </p:bgPr>
    </p:bg>
    <p:spTree>
      <p:nvGrpSpPr>
        <p:cNvPr id="1" name=""/>
        <p:cNvGrpSpPr/>
        <p:nvPr/>
      </p:nvGrpSpPr>
      <p:grpSpPr>
        <a:xfrm>
          <a:off x="0" y="0"/>
          <a:ext cx="0" cy="0"/>
          <a:chOff x="0" y="0"/>
          <a:chExt cx="0" cy="0"/>
        </a:xfrm>
      </p:grpSpPr>
      <p:sp>
        <p:nvSpPr>
          <p:cNvPr id="2" name="Text 0"/>
          <p:cNvSpPr/>
          <p:nvPr/>
        </p:nvSpPr>
        <p:spPr>
          <a:xfrm>
            <a:off x="779621" y="796647"/>
            <a:ext cx="8645128" cy="732592"/>
          </a:xfrm>
          <a:prstGeom prst="rect">
            <a:avLst/>
          </a:prstGeom>
          <a:noFill/>
          <a:ln/>
        </p:spPr>
        <p:txBody>
          <a:bodyPr wrap="none" lIns="0" tIns="0" rIns="0" bIns="0" rtlCol="0" anchor="t"/>
          <a:lstStyle/>
          <a:p>
            <a:pPr marL="0" indent="0">
              <a:lnSpc>
                <a:spcPts val="5750"/>
              </a:lnSpc>
              <a:buNone/>
            </a:pPr>
            <a:r>
              <a:rPr lang="en-US" sz="4600" b="1" dirty="0">
                <a:solidFill>
                  <a:srgbClr val="9998FF"/>
                </a:solidFill>
                <a:latin typeface="Barlow Bold" pitchFamily="34" charset="0"/>
                <a:ea typeface="Barlow Bold" pitchFamily="34" charset="-122"/>
                <a:cs typeface="Barlow Bold" pitchFamily="34" charset="-120"/>
              </a:rPr>
              <a:t>Korzyści z wdrożenia systemu IFS</a:t>
            </a:r>
            <a:endParaRPr lang="en-US" sz="4600" dirty="0"/>
          </a:p>
        </p:txBody>
      </p:sp>
      <p:sp>
        <p:nvSpPr>
          <p:cNvPr id="3" name="Shape 1"/>
          <p:cNvSpPr/>
          <p:nvPr/>
        </p:nvSpPr>
        <p:spPr>
          <a:xfrm>
            <a:off x="779621" y="2225159"/>
            <a:ext cx="501134" cy="501134"/>
          </a:xfrm>
          <a:prstGeom prst="roundRect">
            <a:avLst>
              <a:gd name="adj" fmla="val 40005"/>
            </a:avLst>
          </a:prstGeom>
          <a:solidFill>
            <a:srgbClr val="282C32"/>
          </a:solidFill>
          <a:ln/>
          <a:effectLst>
            <a:outerShdw blurRad="54610" dist="26670" dir="13500000" algn="bl" rotWithShape="0">
              <a:srgbClr val="FFFFFF">
                <a:alpha val="10000"/>
              </a:srgbClr>
            </a:outerShdw>
          </a:effectLst>
        </p:spPr>
        <p:txBody>
          <a:bodyPr/>
          <a:lstStyle/>
          <a:p>
            <a:endParaRPr lang="pl-PL"/>
          </a:p>
        </p:txBody>
      </p:sp>
      <p:sp>
        <p:nvSpPr>
          <p:cNvPr id="4" name="Text 2"/>
          <p:cNvSpPr/>
          <p:nvPr/>
        </p:nvSpPr>
        <p:spPr>
          <a:xfrm>
            <a:off x="967859" y="2299811"/>
            <a:ext cx="124539" cy="351711"/>
          </a:xfrm>
          <a:prstGeom prst="rect">
            <a:avLst/>
          </a:prstGeom>
          <a:noFill/>
          <a:ln/>
        </p:spPr>
        <p:txBody>
          <a:bodyPr wrap="none" lIns="0" tIns="0" rIns="0" bIns="0" rtlCol="0" anchor="t"/>
          <a:lstStyle/>
          <a:p>
            <a:pPr marL="0" indent="0" algn="ctr">
              <a:lnSpc>
                <a:spcPts val="2750"/>
              </a:lnSpc>
              <a:buNone/>
            </a:pPr>
            <a:r>
              <a:rPr lang="en-US" sz="2750" b="1" dirty="0">
                <a:solidFill>
                  <a:srgbClr val="EEEFF5"/>
                </a:solidFill>
                <a:latin typeface="Barlow Bold" pitchFamily="34" charset="0"/>
                <a:ea typeface="Barlow Bold" pitchFamily="34" charset="-122"/>
                <a:cs typeface="Barlow Bold" pitchFamily="34" charset="-120"/>
              </a:rPr>
              <a:t>1</a:t>
            </a:r>
            <a:endParaRPr lang="en-US" sz="2750" dirty="0"/>
          </a:p>
        </p:txBody>
      </p:sp>
      <p:sp>
        <p:nvSpPr>
          <p:cNvPr id="5" name="Text 3"/>
          <p:cNvSpPr/>
          <p:nvPr/>
        </p:nvSpPr>
        <p:spPr>
          <a:xfrm>
            <a:off x="1503402" y="2225159"/>
            <a:ext cx="3805357" cy="366355"/>
          </a:xfrm>
          <a:prstGeom prst="rect">
            <a:avLst/>
          </a:prstGeom>
          <a:noFill/>
          <a:ln/>
        </p:spPr>
        <p:txBody>
          <a:bodyPr wrap="none" lIns="0" tIns="0" rIns="0" bIns="0" rtlCol="0" anchor="t"/>
          <a:lstStyle/>
          <a:p>
            <a:pPr marL="0" indent="0">
              <a:lnSpc>
                <a:spcPts val="2850"/>
              </a:lnSpc>
              <a:buNone/>
            </a:pPr>
            <a:r>
              <a:rPr lang="en-US" sz="2300" b="1" dirty="0">
                <a:solidFill>
                  <a:srgbClr val="EEEFF5"/>
                </a:solidFill>
                <a:latin typeface="Barlow Bold" pitchFamily="34" charset="0"/>
                <a:ea typeface="Barlow Bold" pitchFamily="34" charset="-122"/>
                <a:cs typeface="Barlow Bold" pitchFamily="34" charset="-120"/>
              </a:rPr>
              <a:t>Integracja Danych i Procesów</a:t>
            </a:r>
            <a:endParaRPr lang="en-US" sz="2300" dirty="0"/>
          </a:p>
        </p:txBody>
      </p:sp>
      <p:sp>
        <p:nvSpPr>
          <p:cNvPr id="6" name="Text 4"/>
          <p:cNvSpPr/>
          <p:nvPr/>
        </p:nvSpPr>
        <p:spPr>
          <a:xfrm>
            <a:off x="1503402" y="2725102"/>
            <a:ext cx="5700474" cy="356354"/>
          </a:xfrm>
          <a:prstGeom prst="rect">
            <a:avLst/>
          </a:prstGeom>
          <a:noFill/>
          <a:ln/>
        </p:spPr>
        <p:txBody>
          <a:bodyPr wrap="none" lIns="0" tIns="0" rIns="0" bIns="0" rtlCol="0" anchor="t"/>
          <a:lstStyle/>
          <a:p>
            <a:pPr marL="0" indent="0">
              <a:lnSpc>
                <a:spcPts val="2800"/>
              </a:lnSpc>
              <a:buNone/>
            </a:pPr>
            <a:r>
              <a:rPr lang="en-US" sz="1750" dirty="0">
                <a:solidFill>
                  <a:srgbClr val="EEEFF5"/>
                </a:solidFill>
                <a:latin typeface="Montserrat" pitchFamily="34" charset="0"/>
                <a:ea typeface="Montserrat" pitchFamily="34" charset="-122"/>
                <a:cs typeface="Montserrat" pitchFamily="34" charset="-120"/>
              </a:rPr>
              <a:t>Ujednolicona platforma </a:t>
            </a:r>
            <a:endParaRPr lang="en-US" sz="1750" dirty="0"/>
          </a:p>
        </p:txBody>
      </p:sp>
      <p:sp>
        <p:nvSpPr>
          <p:cNvPr id="7" name="Text 5"/>
          <p:cNvSpPr/>
          <p:nvPr/>
        </p:nvSpPr>
        <p:spPr>
          <a:xfrm>
            <a:off x="1503402" y="3215045"/>
            <a:ext cx="5700474" cy="356354"/>
          </a:xfrm>
          <a:prstGeom prst="rect">
            <a:avLst/>
          </a:prstGeom>
          <a:noFill/>
          <a:ln/>
        </p:spPr>
        <p:txBody>
          <a:bodyPr wrap="none" lIns="0" tIns="0" rIns="0" bIns="0" rtlCol="0" anchor="t"/>
          <a:lstStyle/>
          <a:p>
            <a:pPr marL="0" indent="0">
              <a:lnSpc>
                <a:spcPts val="2800"/>
              </a:lnSpc>
              <a:buNone/>
            </a:pPr>
            <a:r>
              <a:rPr lang="pl-PL" sz="1750" dirty="0">
                <a:solidFill>
                  <a:srgbClr val="EEEFF5"/>
                </a:solidFill>
                <a:latin typeface="Montserrat" pitchFamily="34" charset="0"/>
                <a:ea typeface="Montserrat" pitchFamily="34" charset="-122"/>
                <a:cs typeface="Montserrat" pitchFamily="34" charset="-120"/>
              </a:rPr>
              <a:t>Centralna</a:t>
            </a:r>
            <a:r>
              <a:rPr lang="en-US" sz="1750" dirty="0">
                <a:solidFill>
                  <a:srgbClr val="EEEFF5"/>
                </a:solidFill>
                <a:latin typeface="Montserrat" pitchFamily="34" charset="0"/>
                <a:ea typeface="Montserrat" pitchFamily="34" charset="-122"/>
                <a:cs typeface="Montserrat" pitchFamily="34" charset="-120"/>
              </a:rPr>
              <a:t> baza danych</a:t>
            </a:r>
            <a:endParaRPr lang="en-US" sz="1750" dirty="0"/>
          </a:p>
        </p:txBody>
      </p:sp>
      <p:sp>
        <p:nvSpPr>
          <p:cNvPr id="8" name="Shape 6"/>
          <p:cNvSpPr/>
          <p:nvPr/>
        </p:nvSpPr>
        <p:spPr>
          <a:xfrm>
            <a:off x="7426523" y="2225159"/>
            <a:ext cx="501134" cy="501134"/>
          </a:xfrm>
          <a:prstGeom prst="roundRect">
            <a:avLst>
              <a:gd name="adj" fmla="val 40005"/>
            </a:avLst>
          </a:prstGeom>
          <a:solidFill>
            <a:srgbClr val="282C32"/>
          </a:solidFill>
          <a:ln/>
          <a:effectLst>
            <a:outerShdw blurRad="54610" dist="26670" dir="13500000" algn="bl" rotWithShape="0">
              <a:srgbClr val="FFFFFF">
                <a:alpha val="10000"/>
              </a:srgbClr>
            </a:outerShdw>
          </a:effectLst>
        </p:spPr>
        <p:txBody>
          <a:bodyPr/>
          <a:lstStyle/>
          <a:p>
            <a:endParaRPr lang="pl-PL"/>
          </a:p>
        </p:txBody>
      </p:sp>
      <p:sp>
        <p:nvSpPr>
          <p:cNvPr id="9" name="Text 7"/>
          <p:cNvSpPr/>
          <p:nvPr/>
        </p:nvSpPr>
        <p:spPr>
          <a:xfrm>
            <a:off x="7578566" y="2299811"/>
            <a:ext cx="196929" cy="351711"/>
          </a:xfrm>
          <a:prstGeom prst="rect">
            <a:avLst/>
          </a:prstGeom>
          <a:noFill/>
          <a:ln/>
        </p:spPr>
        <p:txBody>
          <a:bodyPr wrap="none" lIns="0" tIns="0" rIns="0" bIns="0" rtlCol="0" anchor="t"/>
          <a:lstStyle/>
          <a:p>
            <a:pPr marL="0" indent="0" algn="ctr">
              <a:lnSpc>
                <a:spcPts val="2750"/>
              </a:lnSpc>
              <a:buNone/>
            </a:pPr>
            <a:r>
              <a:rPr lang="en-US" sz="2750" b="1" dirty="0">
                <a:solidFill>
                  <a:srgbClr val="EEEFF5"/>
                </a:solidFill>
                <a:latin typeface="Barlow Bold" pitchFamily="34" charset="0"/>
                <a:ea typeface="Barlow Bold" pitchFamily="34" charset="-122"/>
                <a:cs typeface="Barlow Bold" pitchFamily="34" charset="-120"/>
              </a:rPr>
              <a:t>2</a:t>
            </a:r>
            <a:endParaRPr lang="en-US" sz="2750" dirty="0"/>
          </a:p>
        </p:txBody>
      </p:sp>
      <p:sp>
        <p:nvSpPr>
          <p:cNvPr id="10" name="Text 8"/>
          <p:cNvSpPr/>
          <p:nvPr/>
        </p:nvSpPr>
        <p:spPr>
          <a:xfrm>
            <a:off x="8150304" y="2225159"/>
            <a:ext cx="5058370" cy="366355"/>
          </a:xfrm>
          <a:prstGeom prst="rect">
            <a:avLst/>
          </a:prstGeom>
          <a:noFill/>
          <a:ln/>
        </p:spPr>
        <p:txBody>
          <a:bodyPr wrap="none" lIns="0" tIns="0" rIns="0" bIns="0" rtlCol="0" anchor="t"/>
          <a:lstStyle/>
          <a:p>
            <a:pPr marL="0" indent="0">
              <a:lnSpc>
                <a:spcPts val="2850"/>
              </a:lnSpc>
              <a:buNone/>
            </a:pPr>
            <a:r>
              <a:rPr lang="en-US" sz="2300" b="1" dirty="0">
                <a:solidFill>
                  <a:srgbClr val="EEEFF5"/>
                </a:solidFill>
                <a:latin typeface="Barlow Bold" pitchFamily="34" charset="0"/>
                <a:ea typeface="Barlow Bold" pitchFamily="34" charset="-122"/>
                <a:cs typeface="Barlow Bold" pitchFamily="34" charset="-120"/>
              </a:rPr>
              <a:t>Zwiększenie Efektywności Operacyjnej</a:t>
            </a:r>
            <a:endParaRPr lang="en-US" sz="2300" dirty="0"/>
          </a:p>
        </p:txBody>
      </p:sp>
      <p:sp>
        <p:nvSpPr>
          <p:cNvPr id="11" name="Text 9"/>
          <p:cNvSpPr/>
          <p:nvPr/>
        </p:nvSpPr>
        <p:spPr>
          <a:xfrm>
            <a:off x="8150304" y="2725102"/>
            <a:ext cx="5700474" cy="356354"/>
          </a:xfrm>
          <a:prstGeom prst="rect">
            <a:avLst/>
          </a:prstGeom>
          <a:noFill/>
          <a:ln/>
        </p:spPr>
        <p:txBody>
          <a:bodyPr wrap="none" lIns="0" tIns="0" rIns="0" bIns="0" rtlCol="0" anchor="t"/>
          <a:lstStyle/>
          <a:p>
            <a:pPr marL="0" indent="0">
              <a:lnSpc>
                <a:spcPts val="2800"/>
              </a:lnSpc>
              <a:buNone/>
            </a:pPr>
            <a:r>
              <a:rPr lang="en-US" sz="1750" dirty="0">
                <a:solidFill>
                  <a:srgbClr val="EEEFF5"/>
                </a:solidFill>
                <a:latin typeface="Montserrat" pitchFamily="34" charset="0"/>
                <a:ea typeface="Montserrat" pitchFamily="34" charset="-122"/>
                <a:cs typeface="Montserrat" pitchFamily="34" charset="-120"/>
              </a:rPr>
              <a:t>Automatyzacja procesów </a:t>
            </a:r>
            <a:endParaRPr lang="en-US" sz="1750" dirty="0"/>
          </a:p>
        </p:txBody>
      </p:sp>
      <p:sp>
        <p:nvSpPr>
          <p:cNvPr id="12" name="Text 10"/>
          <p:cNvSpPr/>
          <p:nvPr/>
        </p:nvSpPr>
        <p:spPr>
          <a:xfrm>
            <a:off x="8150304" y="3215045"/>
            <a:ext cx="5700474" cy="712708"/>
          </a:xfrm>
          <a:prstGeom prst="rect">
            <a:avLst/>
          </a:prstGeom>
          <a:noFill/>
          <a:ln/>
        </p:spPr>
        <p:txBody>
          <a:bodyPr wrap="square" lIns="0" tIns="0" rIns="0" bIns="0" rtlCol="0" anchor="t"/>
          <a:lstStyle/>
          <a:p>
            <a:pPr marL="0" indent="0">
              <a:lnSpc>
                <a:spcPts val="2800"/>
              </a:lnSpc>
              <a:buNone/>
            </a:pPr>
            <a:r>
              <a:rPr lang="pl-PL" sz="1750" dirty="0">
                <a:solidFill>
                  <a:srgbClr val="EEEFF5"/>
                </a:solidFill>
                <a:latin typeface="Montserrat" pitchFamily="34" charset="0"/>
                <a:ea typeface="Montserrat" pitchFamily="34" charset="-122"/>
                <a:cs typeface="Montserrat" pitchFamily="34" charset="-120"/>
              </a:rPr>
              <a:t>Optymalizacja</a:t>
            </a:r>
            <a:r>
              <a:rPr lang="en-US" sz="1750" dirty="0">
                <a:solidFill>
                  <a:srgbClr val="EEEFF5"/>
                </a:solidFill>
                <a:latin typeface="Montserrat" pitchFamily="34" charset="0"/>
                <a:ea typeface="Montserrat" pitchFamily="34" charset="-122"/>
                <a:cs typeface="Montserrat" pitchFamily="34" charset="-120"/>
              </a:rPr>
              <a:t> produkcji i zarządzania łańcuchem dostaw</a:t>
            </a:r>
            <a:endParaRPr lang="en-US" sz="1750" dirty="0"/>
          </a:p>
        </p:txBody>
      </p:sp>
      <p:sp>
        <p:nvSpPr>
          <p:cNvPr id="13" name="Shape 11"/>
          <p:cNvSpPr/>
          <p:nvPr/>
        </p:nvSpPr>
        <p:spPr>
          <a:xfrm>
            <a:off x="779621" y="4400907"/>
            <a:ext cx="501134" cy="501134"/>
          </a:xfrm>
          <a:prstGeom prst="roundRect">
            <a:avLst>
              <a:gd name="adj" fmla="val 40005"/>
            </a:avLst>
          </a:prstGeom>
          <a:solidFill>
            <a:srgbClr val="282C32"/>
          </a:solidFill>
          <a:ln/>
          <a:effectLst>
            <a:outerShdw blurRad="54610" dist="26670" dir="13500000" algn="bl" rotWithShape="0">
              <a:srgbClr val="FFFFFF">
                <a:alpha val="10000"/>
              </a:srgbClr>
            </a:outerShdw>
          </a:effectLst>
        </p:spPr>
        <p:txBody>
          <a:bodyPr/>
          <a:lstStyle/>
          <a:p>
            <a:endParaRPr lang="pl-PL"/>
          </a:p>
        </p:txBody>
      </p:sp>
      <p:sp>
        <p:nvSpPr>
          <p:cNvPr id="14" name="Text 12"/>
          <p:cNvSpPr/>
          <p:nvPr/>
        </p:nvSpPr>
        <p:spPr>
          <a:xfrm>
            <a:off x="935236" y="4475559"/>
            <a:ext cx="189905" cy="351711"/>
          </a:xfrm>
          <a:prstGeom prst="rect">
            <a:avLst/>
          </a:prstGeom>
          <a:noFill/>
          <a:ln/>
        </p:spPr>
        <p:txBody>
          <a:bodyPr wrap="none" lIns="0" tIns="0" rIns="0" bIns="0" rtlCol="0" anchor="t"/>
          <a:lstStyle/>
          <a:p>
            <a:pPr marL="0" indent="0" algn="ctr">
              <a:lnSpc>
                <a:spcPts val="2750"/>
              </a:lnSpc>
              <a:buNone/>
            </a:pPr>
            <a:r>
              <a:rPr lang="en-US" sz="2750" b="1" dirty="0">
                <a:solidFill>
                  <a:srgbClr val="EEEFF5"/>
                </a:solidFill>
                <a:latin typeface="Barlow Bold" pitchFamily="34" charset="0"/>
                <a:ea typeface="Barlow Bold" pitchFamily="34" charset="-122"/>
                <a:cs typeface="Barlow Bold" pitchFamily="34" charset="-120"/>
              </a:rPr>
              <a:t>3</a:t>
            </a:r>
            <a:endParaRPr lang="en-US" sz="2750" dirty="0"/>
          </a:p>
        </p:txBody>
      </p:sp>
      <p:sp>
        <p:nvSpPr>
          <p:cNvPr id="15" name="Text 13"/>
          <p:cNvSpPr/>
          <p:nvPr/>
        </p:nvSpPr>
        <p:spPr>
          <a:xfrm>
            <a:off x="1503402" y="4400907"/>
            <a:ext cx="4697016" cy="366355"/>
          </a:xfrm>
          <a:prstGeom prst="rect">
            <a:avLst/>
          </a:prstGeom>
          <a:noFill/>
          <a:ln/>
        </p:spPr>
        <p:txBody>
          <a:bodyPr wrap="none" lIns="0" tIns="0" rIns="0" bIns="0" rtlCol="0" anchor="t"/>
          <a:lstStyle/>
          <a:p>
            <a:pPr marL="0" indent="0">
              <a:lnSpc>
                <a:spcPts val="2850"/>
              </a:lnSpc>
              <a:buNone/>
            </a:pPr>
            <a:r>
              <a:rPr lang="en-US" sz="2300" b="1" dirty="0">
                <a:solidFill>
                  <a:srgbClr val="EEEFF5"/>
                </a:solidFill>
                <a:latin typeface="Barlow Bold" pitchFamily="34" charset="0"/>
                <a:ea typeface="Barlow Bold" pitchFamily="34" charset="-122"/>
                <a:cs typeface="Barlow Bold" pitchFamily="34" charset="-120"/>
              </a:rPr>
              <a:t>Zarządzanie w Czasie Rzeczywistym</a:t>
            </a:r>
            <a:endParaRPr lang="en-US" sz="2300" dirty="0"/>
          </a:p>
        </p:txBody>
      </p:sp>
      <p:sp>
        <p:nvSpPr>
          <p:cNvPr id="16" name="Text 14"/>
          <p:cNvSpPr/>
          <p:nvPr/>
        </p:nvSpPr>
        <p:spPr>
          <a:xfrm>
            <a:off x="1503402" y="4900851"/>
            <a:ext cx="5700474" cy="712708"/>
          </a:xfrm>
          <a:prstGeom prst="rect">
            <a:avLst/>
          </a:prstGeom>
          <a:noFill/>
          <a:ln/>
        </p:spPr>
        <p:txBody>
          <a:bodyPr wrap="square" lIns="0" tIns="0" rIns="0" bIns="0" rtlCol="0" anchor="t"/>
          <a:lstStyle/>
          <a:p>
            <a:pPr marL="0" indent="0">
              <a:lnSpc>
                <a:spcPts val="2800"/>
              </a:lnSpc>
              <a:buNone/>
            </a:pPr>
            <a:r>
              <a:rPr lang="en-US" sz="1750" dirty="0">
                <a:solidFill>
                  <a:srgbClr val="EEEFF5"/>
                </a:solidFill>
                <a:latin typeface="Montserrat" pitchFamily="34" charset="0"/>
                <a:ea typeface="Montserrat" pitchFamily="34" charset="-122"/>
                <a:cs typeface="Montserrat" pitchFamily="34" charset="-120"/>
              </a:rPr>
              <a:t>Dostęp do </a:t>
            </a:r>
            <a:r>
              <a:rPr lang="pl-PL" sz="1750" dirty="0">
                <a:solidFill>
                  <a:srgbClr val="EEEFF5"/>
                </a:solidFill>
                <a:latin typeface="Montserrat" pitchFamily="34" charset="0"/>
                <a:ea typeface="Montserrat" pitchFamily="34" charset="-122"/>
                <a:cs typeface="Montserrat" pitchFamily="34" charset="-120"/>
              </a:rPr>
              <a:t>danych</a:t>
            </a:r>
            <a:r>
              <a:rPr lang="en-US" sz="1750" dirty="0">
                <a:solidFill>
                  <a:srgbClr val="EEEFF5"/>
                </a:solidFill>
                <a:latin typeface="Montserrat" pitchFamily="34" charset="0"/>
                <a:ea typeface="Montserrat" pitchFamily="34" charset="-122"/>
                <a:cs typeface="Montserrat" pitchFamily="34" charset="-120"/>
              </a:rPr>
              <a:t> </a:t>
            </a:r>
            <a:r>
              <a:rPr lang="pl-PL" sz="1750" dirty="0">
                <a:solidFill>
                  <a:srgbClr val="EEEFF5"/>
                </a:solidFill>
                <a:latin typeface="Montserrat" pitchFamily="34" charset="0"/>
                <a:ea typeface="Montserrat" pitchFamily="34" charset="-122"/>
                <a:cs typeface="Montserrat" pitchFamily="34" charset="-120"/>
              </a:rPr>
              <a:t>na</a:t>
            </a:r>
            <a:r>
              <a:rPr lang="en-US" sz="1750" dirty="0">
                <a:solidFill>
                  <a:srgbClr val="EEEFF5"/>
                </a:solidFill>
                <a:latin typeface="Montserrat" pitchFamily="34" charset="0"/>
                <a:ea typeface="Montserrat" pitchFamily="34" charset="-122"/>
                <a:cs typeface="Montserrat" pitchFamily="34" charset="-120"/>
              </a:rPr>
              <a:t> </a:t>
            </a:r>
            <a:r>
              <a:rPr lang="pl-PL" sz="1750" dirty="0">
                <a:solidFill>
                  <a:srgbClr val="EEEFF5"/>
                </a:solidFill>
                <a:latin typeface="Montserrat" pitchFamily="34" charset="0"/>
                <a:ea typeface="Montserrat" pitchFamily="34" charset="-122"/>
                <a:cs typeface="Montserrat" pitchFamily="34" charset="-120"/>
              </a:rPr>
              <a:t>bieżąco</a:t>
            </a:r>
            <a:r>
              <a:rPr lang="en-US" sz="1750" dirty="0">
                <a:solidFill>
                  <a:srgbClr val="EEEFF5"/>
                </a:solidFill>
                <a:latin typeface="Montserrat" pitchFamily="34" charset="0"/>
                <a:ea typeface="Montserrat" pitchFamily="34" charset="-122"/>
                <a:cs typeface="Montserrat" pitchFamily="34" charset="-120"/>
              </a:rPr>
              <a:t> </a:t>
            </a:r>
            <a:endParaRPr lang="pl-PL" sz="1750" dirty="0">
              <a:solidFill>
                <a:srgbClr val="EEEFF5"/>
              </a:solidFill>
              <a:latin typeface="Montserrat" pitchFamily="34" charset="0"/>
              <a:ea typeface="Montserrat" pitchFamily="34" charset="-122"/>
              <a:cs typeface="Montserrat" pitchFamily="34" charset="-120"/>
            </a:endParaRPr>
          </a:p>
          <a:p>
            <a:pPr marL="0" indent="0">
              <a:lnSpc>
                <a:spcPts val="2800"/>
              </a:lnSpc>
              <a:buNone/>
            </a:pPr>
            <a:r>
              <a:rPr lang="pl-PL" sz="1750" dirty="0">
                <a:solidFill>
                  <a:srgbClr val="EEEFF5"/>
                </a:solidFill>
                <a:latin typeface="Montserrat" pitchFamily="34" charset="0"/>
                <a:ea typeface="Montserrat" pitchFamily="34" charset="-122"/>
                <a:cs typeface="Montserrat" pitchFamily="34" charset="-120"/>
              </a:rPr>
              <a:t>Monitorowanie</a:t>
            </a:r>
            <a:r>
              <a:rPr lang="en-US" sz="1750" dirty="0">
                <a:solidFill>
                  <a:srgbClr val="EEEFF5"/>
                </a:solidFill>
                <a:latin typeface="Montserrat" pitchFamily="34" charset="0"/>
                <a:ea typeface="Montserrat" pitchFamily="34" charset="-122"/>
                <a:cs typeface="Montserrat" pitchFamily="34" charset="-120"/>
              </a:rPr>
              <a:t> wskaźników wydajności</a:t>
            </a:r>
            <a:endParaRPr lang="en-US" sz="1750" dirty="0"/>
          </a:p>
        </p:txBody>
      </p:sp>
      <p:sp>
        <p:nvSpPr>
          <p:cNvPr id="17" name="Shape 15"/>
          <p:cNvSpPr/>
          <p:nvPr/>
        </p:nvSpPr>
        <p:spPr>
          <a:xfrm>
            <a:off x="7426523" y="4400907"/>
            <a:ext cx="501134" cy="501134"/>
          </a:xfrm>
          <a:prstGeom prst="roundRect">
            <a:avLst>
              <a:gd name="adj" fmla="val 40005"/>
            </a:avLst>
          </a:prstGeom>
          <a:solidFill>
            <a:srgbClr val="282C32"/>
          </a:solidFill>
          <a:ln/>
          <a:effectLst>
            <a:outerShdw blurRad="54610" dist="26670" dir="13500000" algn="bl" rotWithShape="0">
              <a:srgbClr val="FFFFFF">
                <a:alpha val="10000"/>
              </a:srgbClr>
            </a:outerShdw>
          </a:effectLst>
        </p:spPr>
        <p:txBody>
          <a:bodyPr/>
          <a:lstStyle/>
          <a:p>
            <a:endParaRPr lang="pl-PL"/>
          </a:p>
        </p:txBody>
      </p:sp>
      <p:sp>
        <p:nvSpPr>
          <p:cNvPr id="18" name="Text 16"/>
          <p:cNvSpPr/>
          <p:nvPr/>
        </p:nvSpPr>
        <p:spPr>
          <a:xfrm>
            <a:off x="7570708" y="4475559"/>
            <a:ext cx="212765" cy="351711"/>
          </a:xfrm>
          <a:prstGeom prst="rect">
            <a:avLst/>
          </a:prstGeom>
          <a:noFill/>
          <a:ln/>
        </p:spPr>
        <p:txBody>
          <a:bodyPr wrap="none" lIns="0" tIns="0" rIns="0" bIns="0" rtlCol="0" anchor="t"/>
          <a:lstStyle/>
          <a:p>
            <a:pPr marL="0" indent="0" algn="ctr">
              <a:lnSpc>
                <a:spcPts val="2750"/>
              </a:lnSpc>
              <a:buNone/>
            </a:pPr>
            <a:r>
              <a:rPr lang="en-US" sz="2750" b="1" dirty="0">
                <a:solidFill>
                  <a:srgbClr val="EEEFF5"/>
                </a:solidFill>
                <a:latin typeface="Barlow Bold" pitchFamily="34" charset="0"/>
                <a:ea typeface="Barlow Bold" pitchFamily="34" charset="-122"/>
                <a:cs typeface="Barlow Bold" pitchFamily="34" charset="-120"/>
              </a:rPr>
              <a:t>4</a:t>
            </a:r>
            <a:endParaRPr lang="en-US" sz="2750" dirty="0"/>
          </a:p>
        </p:txBody>
      </p:sp>
      <p:sp>
        <p:nvSpPr>
          <p:cNvPr id="19" name="Text 17"/>
          <p:cNvSpPr/>
          <p:nvPr/>
        </p:nvSpPr>
        <p:spPr>
          <a:xfrm>
            <a:off x="8150304" y="4400907"/>
            <a:ext cx="3545800" cy="366355"/>
          </a:xfrm>
          <a:prstGeom prst="rect">
            <a:avLst/>
          </a:prstGeom>
          <a:noFill/>
          <a:ln/>
        </p:spPr>
        <p:txBody>
          <a:bodyPr wrap="none" lIns="0" tIns="0" rIns="0" bIns="0" rtlCol="0" anchor="t"/>
          <a:lstStyle/>
          <a:p>
            <a:pPr marL="0" indent="0">
              <a:lnSpc>
                <a:spcPts val="2850"/>
              </a:lnSpc>
              <a:buNone/>
            </a:pPr>
            <a:r>
              <a:rPr lang="en-US" sz="2300" b="1" dirty="0">
                <a:solidFill>
                  <a:srgbClr val="EEEFF5"/>
                </a:solidFill>
                <a:latin typeface="Barlow Bold" pitchFamily="34" charset="0"/>
                <a:ea typeface="Barlow Bold" pitchFamily="34" charset="-122"/>
                <a:cs typeface="Barlow Bold" pitchFamily="34" charset="-120"/>
              </a:rPr>
              <a:t>Lepsza Kontrola Finansowa</a:t>
            </a:r>
            <a:endParaRPr lang="en-US" sz="2300" dirty="0"/>
          </a:p>
        </p:txBody>
      </p:sp>
      <p:sp>
        <p:nvSpPr>
          <p:cNvPr id="20" name="Text 18"/>
          <p:cNvSpPr/>
          <p:nvPr/>
        </p:nvSpPr>
        <p:spPr>
          <a:xfrm>
            <a:off x="8150304" y="4900851"/>
            <a:ext cx="5700474" cy="712708"/>
          </a:xfrm>
          <a:prstGeom prst="rect">
            <a:avLst/>
          </a:prstGeom>
          <a:noFill/>
          <a:ln/>
        </p:spPr>
        <p:txBody>
          <a:bodyPr wrap="square" lIns="0" tIns="0" rIns="0" bIns="0" rtlCol="0" anchor="t"/>
          <a:lstStyle/>
          <a:p>
            <a:pPr marL="0" indent="0">
              <a:lnSpc>
                <a:spcPts val="2800"/>
              </a:lnSpc>
              <a:buNone/>
            </a:pPr>
            <a:r>
              <a:rPr lang="en-US" sz="1750" dirty="0" err="1">
                <a:solidFill>
                  <a:srgbClr val="EEEFF5"/>
                </a:solidFill>
                <a:latin typeface="Montserrat" pitchFamily="34" charset="0"/>
                <a:ea typeface="Montserrat" pitchFamily="34" charset="-122"/>
                <a:cs typeface="Montserrat" pitchFamily="34" charset="-120"/>
              </a:rPr>
              <a:t>Monitorowanie</a:t>
            </a:r>
            <a:r>
              <a:rPr lang="en-US" sz="1750" dirty="0">
                <a:solidFill>
                  <a:srgbClr val="EEEFF5"/>
                </a:solidFill>
                <a:latin typeface="Montserrat" pitchFamily="34" charset="0"/>
                <a:ea typeface="Montserrat" pitchFamily="34" charset="-122"/>
                <a:cs typeface="Montserrat" pitchFamily="34" charset="-120"/>
              </a:rPr>
              <a:t> </a:t>
            </a:r>
            <a:r>
              <a:rPr lang="pl-PL" sz="1750" dirty="0">
                <a:solidFill>
                  <a:srgbClr val="EEEFF5"/>
                </a:solidFill>
                <a:latin typeface="Montserrat" pitchFamily="34" charset="0"/>
                <a:ea typeface="Montserrat" pitchFamily="34" charset="-122"/>
                <a:cs typeface="Montserrat" pitchFamily="34" charset="-120"/>
              </a:rPr>
              <a:t>kosztów</a:t>
            </a:r>
            <a:r>
              <a:rPr lang="en-US" sz="1750" dirty="0">
                <a:solidFill>
                  <a:srgbClr val="EEEFF5"/>
                </a:solidFill>
                <a:latin typeface="Montserrat" pitchFamily="34" charset="0"/>
                <a:ea typeface="Montserrat" pitchFamily="34" charset="-122"/>
                <a:cs typeface="Montserrat" pitchFamily="34" charset="-120"/>
              </a:rPr>
              <a:t> </a:t>
            </a:r>
            <a:r>
              <a:rPr lang="en-US" sz="1750" dirty="0" err="1">
                <a:solidFill>
                  <a:srgbClr val="EEEFF5"/>
                </a:solidFill>
                <a:latin typeface="Montserrat" pitchFamily="34" charset="0"/>
                <a:ea typeface="Montserrat" pitchFamily="34" charset="-122"/>
                <a:cs typeface="Montserrat" pitchFamily="34" charset="-120"/>
              </a:rPr>
              <a:t>projek</a:t>
            </a:r>
            <a:r>
              <a:rPr lang="pl-PL" sz="1750" dirty="0" err="1">
                <a:solidFill>
                  <a:srgbClr val="EEEFF5"/>
                </a:solidFill>
                <a:latin typeface="Montserrat" pitchFamily="34" charset="0"/>
                <a:ea typeface="Montserrat" pitchFamily="34" charset="-122"/>
                <a:cs typeface="Montserrat" pitchFamily="34" charset="-120"/>
              </a:rPr>
              <a:t>tów</a:t>
            </a:r>
            <a:endParaRPr lang="pl-PL" sz="1750" dirty="0">
              <a:solidFill>
                <a:srgbClr val="EEEFF5"/>
              </a:solidFill>
              <a:latin typeface="Montserrat" pitchFamily="34" charset="0"/>
              <a:ea typeface="Montserrat" pitchFamily="34" charset="-122"/>
              <a:cs typeface="Montserrat" pitchFamily="34" charset="-120"/>
            </a:endParaRPr>
          </a:p>
          <a:p>
            <a:pPr marL="0" indent="0">
              <a:lnSpc>
                <a:spcPts val="2800"/>
              </a:lnSpc>
              <a:buNone/>
            </a:pPr>
            <a:r>
              <a:rPr lang="pl-PL" sz="1750" dirty="0">
                <a:solidFill>
                  <a:srgbClr val="EEEFF5"/>
                </a:solidFill>
                <a:latin typeface="Montserrat" pitchFamily="34" charset="0"/>
                <a:ea typeface="Montserrat" pitchFamily="34" charset="-122"/>
                <a:cs typeface="Montserrat" pitchFamily="34" charset="-120"/>
              </a:rPr>
              <a:t>Zgodność</a:t>
            </a:r>
            <a:r>
              <a:rPr lang="en-US" sz="1750" dirty="0">
                <a:solidFill>
                  <a:srgbClr val="EEEFF5"/>
                </a:solidFill>
                <a:latin typeface="Montserrat" pitchFamily="34" charset="0"/>
                <a:ea typeface="Montserrat" pitchFamily="34" charset="-122"/>
                <a:cs typeface="Montserrat" pitchFamily="34" charset="-120"/>
              </a:rPr>
              <a:t> z przepisami</a:t>
            </a:r>
            <a:endParaRPr lang="en-US" sz="1750" dirty="0"/>
          </a:p>
        </p:txBody>
      </p:sp>
      <p:sp>
        <p:nvSpPr>
          <p:cNvPr id="21" name="Shape 19"/>
          <p:cNvSpPr/>
          <p:nvPr/>
        </p:nvSpPr>
        <p:spPr>
          <a:xfrm>
            <a:off x="779621" y="6086713"/>
            <a:ext cx="501134" cy="501134"/>
          </a:xfrm>
          <a:prstGeom prst="roundRect">
            <a:avLst>
              <a:gd name="adj" fmla="val 40005"/>
            </a:avLst>
          </a:prstGeom>
          <a:solidFill>
            <a:srgbClr val="282C32"/>
          </a:solidFill>
          <a:ln/>
          <a:effectLst>
            <a:outerShdw blurRad="54610" dist="26670" dir="13500000" algn="bl" rotWithShape="0">
              <a:srgbClr val="FFFFFF">
                <a:alpha val="10000"/>
              </a:srgbClr>
            </a:outerShdw>
          </a:effectLst>
        </p:spPr>
        <p:txBody>
          <a:bodyPr/>
          <a:lstStyle/>
          <a:p>
            <a:endParaRPr lang="pl-PL"/>
          </a:p>
        </p:txBody>
      </p:sp>
      <p:sp>
        <p:nvSpPr>
          <p:cNvPr id="22" name="Text 20"/>
          <p:cNvSpPr/>
          <p:nvPr/>
        </p:nvSpPr>
        <p:spPr>
          <a:xfrm>
            <a:off x="935355" y="6161365"/>
            <a:ext cx="189548" cy="351711"/>
          </a:xfrm>
          <a:prstGeom prst="rect">
            <a:avLst/>
          </a:prstGeom>
          <a:noFill/>
          <a:ln/>
        </p:spPr>
        <p:txBody>
          <a:bodyPr wrap="none" lIns="0" tIns="0" rIns="0" bIns="0" rtlCol="0" anchor="t"/>
          <a:lstStyle/>
          <a:p>
            <a:pPr marL="0" indent="0" algn="ctr">
              <a:lnSpc>
                <a:spcPts val="2750"/>
              </a:lnSpc>
              <a:buNone/>
            </a:pPr>
            <a:r>
              <a:rPr lang="en-US" sz="2750" b="1" dirty="0">
                <a:solidFill>
                  <a:srgbClr val="EEEFF5"/>
                </a:solidFill>
                <a:latin typeface="Barlow Bold" pitchFamily="34" charset="0"/>
                <a:ea typeface="Barlow Bold" pitchFamily="34" charset="-122"/>
                <a:cs typeface="Barlow Bold" pitchFamily="34" charset="-120"/>
              </a:rPr>
              <a:t>5</a:t>
            </a:r>
            <a:endParaRPr lang="en-US" sz="2750" dirty="0"/>
          </a:p>
        </p:txBody>
      </p:sp>
      <p:sp>
        <p:nvSpPr>
          <p:cNvPr id="23" name="Text 21"/>
          <p:cNvSpPr/>
          <p:nvPr/>
        </p:nvSpPr>
        <p:spPr>
          <a:xfrm>
            <a:off x="1503402" y="6086713"/>
            <a:ext cx="3687961" cy="366355"/>
          </a:xfrm>
          <a:prstGeom prst="rect">
            <a:avLst/>
          </a:prstGeom>
          <a:noFill/>
          <a:ln/>
        </p:spPr>
        <p:txBody>
          <a:bodyPr wrap="none" lIns="0" tIns="0" rIns="0" bIns="0" rtlCol="0" anchor="t"/>
          <a:lstStyle/>
          <a:p>
            <a:pPr marL="0" indent="0">
              <a:lnSpc>
                <a:spcPts val="2850"/>
              </a:lnSpc>
              <a:buNone/>
            </a:pPr>
            <a:r>
              <a:rPr lang="en-US" sz="2300" b="1" dirty="0">
                <a:solidFill>
                  <a:srgbClr val="EEEFF5"/>
                </a:solidFill>
                <a:latin typeface="Barlow Bold" pitchFamily="34" charset="0"/>
                <a:ea typeface="Barlow Bold" pitchFamily="34" charset="-122"/>
                <a:cs typeface="Barlow Bold" pitchFamily="34" charset="-120"/>
              </a:rPr>
              <a:t>Skalowalność i Elastyczność</a:t>
            </a:r>
            <a:endParaRPr lang="en-US" sz="2300" dirty="0"/>
          </a:p>
        </p:txBody>
      </p:sp>
      <p:sp>
        <p:nvSpPr>
          <p:cNvPr id="24" name="Text 22"/>
          <p:cNvSpPr/>
          <p:nvPr/>
        </p:nvSpPr>
        <p:spPr>
          <a:xfrm>
            <a:off x="1503402" y="6586657"/>
            <a:ext cx="5700474" cy="356354"/>
          </a:xfrm>
          <a:prstGeom prst="rect">
            <a:avLst/>
          </a:prstGeom>
          <a:noFill/>
          <a:ln/>
        </p:spPr>
        <p:txBody>
          <a:bodyPr wrap="none" lIns="0" tIns="0" rIns="0" bIns="0" rtlCol="0" anchor="t"/>
          <a:lstStyle/>
          <a:p>
            <a:pPr marL="0" indent="0">
              <a:lnSpc>
                <a:spcPts val="2800"/>
              </a:lnSpc>
              <a:buNone/>
            </a:pPr>
            <a:r>
              <a:rPr lang="en-US" sz="1750" dirty="0">
                <a:solidFill>
                  <a:srgbClr val="EEEFF5"/>
                </a:solidFill>
                <a:latin typeface="Montserrat" pitchFamily="34" charset="0"/>
                <a:ea typeface="Montserrat" pitchFamily="34" charset="-122"/>
                <a:cs typeface="Montserrat" pitchFamily="34" charset="-120"/>
              </a:rPr>
              <a:t>Dostosowanie do potrzeb firmy </a:t>
            </a:r>
            <a:endParaRPr lang="en-US" sz="1750" dirty="0"/>
          </a:p>
        </p:txBody>
      </p:sp>
      <p:sp>
        <p:nvSpPr>
          <p:cNvPr id="25" name="Text 23"/>
          <p:cNvSpPr/>
          <p:nvPr/>
        </p:nvSpPr>
        <p:spPr>
          <a:xfrm>
            <a:off x="1503402" y="7076599"/>
            <a:ext cx="5700474" cy="356354"/>
          </a:xfrm>
          <a:prstGeom prst="rect">
            <a:avLst/>
          </a:prstGeom>
          <a:noFill/>
          <a:ln/>
        </p:spPr>
        <p:txBody>
          <a:bodyPr wrap="none" lIns="0" tIns="0" rIns="0" bIns="0" rtlCol="0" anchor="t"/>
          <a:lstStyle/>
          <a:p>
            <a:pPr marL="0" indent="0">
              <a:lnSpc>
                <a:spcPts val="2800"/>
              </a:lnSpc>
              <a:buNone/>
            </a:pPr>
            <a:r>
              <a:rPr lang="en-US" sz="1750" dirty="0">
                <a:solidFill>
                  <a:srgbClr val="EEEFF5"/>
                </a:solidFill>
                <a:latin typeface="Montserrat" pitchFamily="34" charset="0"/>
                <a:ea typeface="Montserrat" pitchFamily="34" charset="-122"/>
                <a:cs typeface="Montserrat" pitchFamily="34" charset="-120"/>
              </a:rPr>
              <a:t>Wsparcie dla różnych branż</a:t>
            </a:r>
            <a:endParaRPr lang="en-US" sz="1750" dirty="0"/>
          </a:p>
        </p:txBody>
      </p:sp>
      <p:sp>
        <p:nvSpPr>
          <p:cNvPr id="26" name="Shape 24"/>
          <p:cNvSpPr/>
          <p:nvPr/>
        </p:nvSpPr>
        <p:spPr>
          <a:xfrm>
            <a:off x="7426523" y="6086713"/>
            <a:ext cx="501134" cy="501134"/>
          </a:xfrm>
          <a:prstGeom prst="roundRect">
            <a:avLst>
              <a:gd name="adj" fmla="val 40005"/>
            </a:avLst>
          </a:prstGeom>
          <a:solidFill>
            <a:srgbClr val="282C32"/>
          </a:solidFill>
          <a:ln/>
          <a:effectLst>
            <a:outerShdw blurRad="54610" dist="26670" dir="13500000" algn="bl" rotWithShape="0">
              <a:srgbClr val="FFFFFF">
                <a:alpha val="10000"/>
              </a:srgbClr>
            </a:outerShdw>
          </a:effectLst>
        </p:spPr>
        <p:txBody>
          <a:bodyPr/>
          <a:lstStyle/>
          <a:p>
            <a:endParaRPr lang="pl-PL"/>
          </a:p>
        </p:txBody>
      </p:sp>
      <p:sp>
        <p:nvSpPr>
          <p:cNvPr id="27" name="Text 25"/>
          <p:cNvSpPr/>
          <p:nvPr/>
        </p:nvSpPr>
        <p:spPr>
          <a:xfrm>
            <a:off x="7582614" y="6161365"/>
            <a:ext cx="188833" cy="351711"/>
          </a:xfrm>
          <a:prstGeom prst="rect">
            <a:avLst/>
          </a:prstGeom>
          <a:noFill/>
          <a:ln/>
        </p:spPr>
        <p:txBody>
          <a:bodyPr wrap="none" lIns="0" tIns="0" rIns="0" bIns="0" rtlCol="0" anchor="t"/>
          <a:lstStyle/>
          <a:p>
            <a:pPr marL="0" indent="0" algn="ctr">
              <a:lnSpc>
                <a:spcPts val="2750"/>
              </a:lnSpc>
              <a:buNone/>
            </a:pPr>
            <a:r>
              <a:rPr lang="en-US" sz="2750" b="1" dirty="0">
                <a:solidFill>
                  <a:srgbClr val="EEEFF5"/>
                </a:solidFill>
                <a:latin typeface="Barlow Bold" pitchFamily="34" charset="0"/>
                <a:ea typeface="Barlow Bold" pitchFamily="34" charset="-122"/>
                <a:cs typeface="Barlow Bold" pitchFamily="34" charset="-120"/>
              </a:rPr>
              <a:t>6</a:t>
            </a:r>
            <a:endParaRPr lang="en-US" sz="2750" dirty="0"/>
          </a:p>
        </p:txBody>
      </p:sp>
      <p:sp>
        <p:nvSpPr>
          <p:cNvPr id="28" name="Text 26"/>
          <p:cNvSpPr/>
          <p:nvPr/>
        </p:nvSpPr>
        <p:spPr>
          <a:xfrm>
            <a:off x="8150304" y="6086713"/>
            <a:ext cx="4663916" cy="366355"/>
          </a:xfrm>
          <a:prstGeom prst="rect">
            <a:avLst/>
          </a:prstGeom>
          <a:noFill/>
          <a:ln/>
        </p:spPr>
        <p:txBody>
          <a:bodyPr wrap="none" lIns="0" tIns="0" rIns="0" bIns="0" rtlCol="0" anchor="t"/>
          <a:lstStyle/>
          <a:p>
            <a:pPr marL="0" indent="0">
              <a:lnSpc>
                <a:spcPts val="2850"/>
              </a:lnSpc>
              <a:buNone/>
            </a:pPr>
            <a:r>
              <a:rPr lang="en-US" sz="2300" b="1" dirty="0">
                <a:solidFill>
                  <a:srgbClr val="EEEFF5"/>
                </a:solidFill>
                <a:latin typeface="Barlow Bold" pitchFamily="34" charset="0"/>
                <a:ea typeface="Barlow Bold" pitchFamily="34" charset="-122"/>
                <a:cs typeface="Barlow Bold" pitchFamily="34" charset="-120"/>
              </a:rPr>
              <a:t>Wsparcie dla Decyzji Strategicznych</a:t>
            </a:r>
            <a:endParaRPr lang="en-US" sz="2300" dirty="0"/>
          </a:p>
        </p:txBody>
      </p:sp>
      <p:sp>
        <p:nvSpPr>
          <p:cNvPr id="29" name="Text 27"/>
          <p:cNvSpPr/>
          <p:nvPr/>
        </p:nvSpPr>
        <p:spPr>
          <a:xfrm>
            <a:off x="8150304" y="6586657"/>
            <a:ext cx="5700474" cy="712708"/>
          </a:xfrm>
          <a:prstGeom prst="rect">
            <a:avLst/>
          </a:prstGeom>
          <a:noFill/>
          <a:ln/>
        </p:spPr>
        <p:txBody>
          <a:bodyPr wrap="square" lIns="0" tIns="0" rIns="0" bIns="0" rtlCol="0" anchor="t"/>
          <a:lstStyle/>
          <a:p>
            <a:pPr marL="0" indent="0">
              <a:lnSpc>
                <a:spcPts val="2800"/>
              </a:lnSpc>
              <a:buNone/>
            </a:pPr>
            <a:r>
              <a:rPr lang="en-US" sz="1750" dirty="0">
                <a:solidFill>
                  <a:srgbClr val="EEEFF5"/>
                </a:solidFill>
                <a:latin typeface="Montserrat" pitchFamily="34" charset="0"/>
                <a:ea typeface="Montserrat" pitchFamily="34" charset="-122"/>
                <a:cs typeface="Montserrat" pitchFamily="34" charset="-120"/>
              </a:rPr>
              <a:t>Zaawansowana analityka  Raportowanie i dashboardy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282C32"/>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CE794BF3-2F2F-75EB-3796-224A05F42950}"/>
              </a:ext>
            </a:extLst>
          </p:cNvPr>
          <p:cNvSpPr/>
          <p:nvPr/>
        </p:nvSpPr>
        <p:spPr>
          <a:xfrm>
            <a:off x="722114" y="568285"/>
            <a:ext cx="5429964" cy="678775"/>
          </a:xfrm>
          <a:prstGeom prst="rect">
            <a:avLst/>
          </a:prstGeom>
          <a:noFill/>
          <a:ln/>
        </p:spPr>
        <p:txBody>
          <a:bodyPr wrap="none" lIns="0" tIns="0" rIns="0" bIns="0" rtlCol="0" anchor="t"/>
          <a:lstStyle/>
          <a:p>
            <a:pPr marL="0" indent="0">
              <a:lnSpc>
                <a:spcPts val="5300"/>
              </a:lnSpc>
              <a:buNone/>
            </a:pPr>
            <a:r>
              <a:rPr lang="pl-PL" sz="4250" b="1" dirty="0">
                <a:solidFill>
                  <a:srgbClr val="9998FF"/>
                </a:solidFill>
                <a:latin typeface="Barlow Bold" pitchFamily="34" charset="0"/>
                <a:ea typeface="Barlow Bold" pitchFamily="34" charset="-122"/>
                <a:cs typeface="Barlow Bold" pitchFamily="34" charset="-120"/>
              </a:rPr>
              <a:t>Moduły systemu IFS</a:t>
            </a:r>
            <a:endParaRPr lang="en-US" sz="4250" dirty="0"/>
          </a:p>
        </p:txBody>
      </p:sp>
      <p:pic>
        <p:nvPicPr>
          <p:cNvPr id="4" name="Obraz 3" descr="Obraz zawierający tekst, zrzut ekranu, Równolegle, design&#10;&#10;Opis wygenerowany automatycznie">
            <a:extLst>
              <a:ext uri="{FF2B5EF4-FFF2-40B4-BE49-F238E27FC236}">
                <a16:creationId xmlns:a16="http://schemas.microsoft.com/office/drawing/2014/main" id="{7E84213E-B7FC-D687-715B-4D888E1E2774}"/>
              </a:ext>
            </a:extLst>
          </p:cNvPr>
          <p:cNvPicPr>
            <a:picLocks noChangeAspect="1"/>
          </p:cNvPicPr>
          <p:nvPr/>
        </p:nvPicPr>
        <p:blipFill>
          <a:blip r:embed="rId2"/>
          <a:stretch>
            <a:fillRect/>
          </a:stretch>
        </p:blipFill>
        <p:spPr>
          <a:xfrm>
            <a:off x="0" y="1247060"/>
            <a:ext cx="14630400" cy="6972502"/>
          </a:xfrm>
          <a:prstGeom prst="rect">
            <a:avLst/>
          </a:prstGeom>
        </p:spPr>
      </p:pic>
    </p:spTree>
    <p:extLst>
      <p:ext uri="{BB962C8B-B14F-4D97-AF65-F5344CB8AC3E}">
        <p14:creationId xmlns:p14="http://schemas.microsoft.com/office/powerpoint/2010/main" val="194751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descr="Obraz zawierający tekst, zrzut ekranu, numer, Czcionka&#10;&#10;Opis wygenerowany automatycznie">
            <a:extLst>
              <a:ext uri="{FF2B5EF4-FFF2-40B4-BE49-F238E27FC236}">
                <a16:creationId xmlns:a16="http://schemas.microsoft.com/office/drawing/2014/main" id="{FF4FB3F4-A214-12F3-6DC7-DF2FD987777E}"/>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6237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TotalTime>
  <Words>666</Words>
  <Application>Microsoft Office PowerPoint</Application>
  <PresentationFormat>Niestandardowy</PresentationFormat>
  <Paragraphs>92</Paragraphs>
  <Slides>12</Slides>
  <Notes>8</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12</vt:i4>
      </vt:variant>
    </vt:vector>
  </HeadingPairs>
  <TitlesOfParts>
    <vt:vector size="16" baseType="lpstr">
      <vt:lpstr>Montserrat</vt:lpstr>
      <vt:lpstr>Arial</vt:lpstr>
      <vt:lpstr>Barlow Bold</vt:lpstr>
      <vt:lpstr>Office Theme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Michał Chomczyk</cp:lastModifiedBy>
  <cp:revision>4</cp:revision>
  <dcterms:created xsi:type="dcterms:W3CDTF">2024-10-19T11:43:42Z</dcterms:created>
  <dcterms:modified xsi:type="dcterms:W3CDTF">2024-10-19T12:08:46Z</dcterms:modified>
</cp:coreProperties>
</file>