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144F71F3-C7D8-4571-9033-8CD63D3F5148}">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230799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133282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5370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3072876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689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188510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4195225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324382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248946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E5FB2CA-C0EA-48BC-9B40-C32130F6543B}" type="datetimeFigureOut">
              <a:rPr lang="pl-PL" smtClean="0"/>
              <a:t>14.03.2023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3930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E5FB2CA-C0EA-48BC-9B40-C32130F6543B}" type="datetimeFigureOut">
              <a:rPr lang="pl-PL" smtClean="0"/>
              <a:t>14.03.2023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151735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E5FB2CA-C0EA-48BC-9B40-C32130F6543B}" type="datetimeFigureOut">
              <a:rPr lang="pl-PL" smtClean="0"/>
              <a:t>14.03.2023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23225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E5FB2CA-C0EA-48BC-9B40-C32130F6543B}" type="datetimeFigureOut">
              <a:rPr lang="pl-PL" smtClean="0"/>
              <a:t>14.03.2023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391155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FB2CA-C0EA-48BC-9B40-C32130F6543B}" type="datetimeFigureOut">
              <a:rPr lang="pl-PL" smtClean="0"/>
              <a:t>14.03.2023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336420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E5FB2CA-C0EA-48BC-9B40-C32130F6543B}" type="datetimeFigureOut">
              <a:rPr lang="pl-PL" smtClean="0"/>
              <a:t>14.03.2023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224068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E5FB2CA-C0EA-48BC-9B40-C32130F6543B}" type="datetimeFigureOut">
              <a:rPr lang="pl-PL" smtClean="0"/>
              <a:t>14.03.2023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AF327EBE-65A9-4BDC-A524-F0A858F805E8}" type="slidenum">
              <a:rPr lang="pl-PL" smtClean="0"/>
              <a:t>‹#›</a:t>
            </a:fld>
            <a:endParaRPr lang="pl-PL"/>
          </a:p>
        </p:txBody>
      </p:sp>
    </p:spTree>
    <p:extLst>
      <p:ext uri="{BB962C8B-B14F-4D97-AF65-F5344CB8AC3E}">
        <p14:creationId xmlns:p14="http://schemas.microsoft.com/office/powerpoint/2010/main" val="259238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5FB2CA-C0EA-48BC-9B40-C32130F6543B}" type="datetimeFigureOut">
              <a:rPr lang="pl-PL" smtClean="0"/>
              <a:t>14.03.2023</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327EBE-65A9-4BDC-A524-F0A858F805E8}" type="slidenum">
              <a:rPr lang="pl-PL" smtClean="0"/>
              <a:t>‹#›</a:t>
            </a:fld>
            <a:endParaRPr lang="pl-PL"/>
          </a:p>
        </p:txBody>
      </p:sp>
    </p:spTree>
    <p:extLst>
      <p:ext uri="{BB962C8B-B14F-4D97-AF65-F5344CB8AC3E}">
        <p14:creationId xmlns:p14="http://schemas.microsoft.com/office/powerpoint/2010/main" val="82429452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rbot.pl/blog/top-10-inspirujacych-projektow-z-arduino-id35137" TargetMode="External"/><Relationship Id="rId2" Type="http://schemas.openxmlformats.org/officeDocument/2006/relationships/hyperlink" Target="https://forbot.pl/blog/leksykon/arduino-uno" TargetMode="External"/><Relationship Id="rId1" Type="http://schemas.openxmlformats.org/officeDocument/2006/relationships/slideLayout" Target="../slideLayouts/slideLayout2.xml"/><Relationship Id="rId6" Type="http://schemas.openxmlformats.org/officeDocument/2006/relationships/hyperlink" Target="https://en.wikipedia.org/wiki/Arduino" TargetMode="External"/><Relationship Id="rId5" Type="http://schemas.openxmlformats.org/officeDocument/2006/relationships/hyperlink" Target="https://projecthub.arduino.cc/" TargetMode="External"/><Relationship Id="rId4" Type="http://schemas.openxmlformats.org/officeDocument/2006/relationships/hyperlink" Target="https://www.instructables.com/Arduino-Proje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713E05-11FD-05E2-B2AD-7D85DF78D571}"/>
              </a:ext>
            </a:extLst>
          </p:cNvPr>
          <p:cNvSpPr>
            <a:spLocks noGrp="1"/>
          </p:cNvSpPr>
          <p:nvPr>
            <p:ph type="ctrTitle"/>
          </p:nvPr>
        </p:nvSpPr>
        <p:spPr/>
        <p:txBody>
          <a:bodyPr/>
          <a:lstStyle/>
          <a:p>
            <a:r>
              <a:rPr lang="pl-PL" b="1" dirty="0" err="1"/>
              <a:t>Arduino</a:t>
            </a:r>
            <a:r>
              <a:rPr lang="pl-PL" b="1" dirty="0"/>
              <a:t> UNO R3</a:t>
            </a:r>
            <a:endParaRPr lang="pl-PL" dirty="0"/>
          </a:p>
        </p:txBody>
      </p:sp>
      <p:sp>
        <p:nvSpPr>
          <p:cNvPr id="3" name="Podtytuł 2">
            <a:extLst>
              <a:ext uri="{FF2B5EF4-FFF2-40B4-BE49-F238E27FC236}">
                <a16:creationId xmlns:a16="http://schemas.microsoft.com/office/drawing/2014/main" id="{903F3A69-1030-FDCF-7DFD-6025F6471F25}"/>
              </a:ext>
            </a:extLst>
          </p:cNvPr>
          <p:cNvSpPr>
            <a:spLocks noGrp="1"/>
          </p:cNvSpPr>
          <p:nvPr>
            <p:ph type="subTitle" idx="1"/>
          </p:nvPr>
        </p:nvSpPr>
        <p:spPr/>
        <p:txBody>
          <a:bodyPr/>
          <a:lstStyle/>
          <a:p>
            <a:r>
              <a:rPr lang="pl-PL" dirty="0"/>
              <a:t>Przygotował: Michał Chomczyk</a:t>
            </a:r>
          </a:p>
        </p:txBody>
      </p:sp>
    </p:spTree>
    <p:extLst>
      <p:ext uri="{BB962C8B-B14F-4D97-AF65-F5344CB8AC3E}">
        <p14:creationId xmlns:p14="http://schemas.microsoft.com/office/powerpoint/2010/main" val="2064907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75045-2DAA-1C62-ACF5-890D8FC25CCD}"/>
              </a:ext>
            </a:extLst>
          </p:cNvPr>
          <p:cNvSpPr>
            <a:spLocks noGrp="1"/>
          </p:cNvSpPr>
          <p:nvPr>
            <p:ph type="title"/>
          </p:nvPr>
        </p:nvSpPr>
        <p:spPr/>
        <p:txBody>
          <a:bodyPr/>
          <a:lstStyle/>
          <a:p>
            <a:r>
              <a:rPr lang="pl-PL" dirty="0"/>
              <a:t>Przykładowe projekty tworzone na </a:t>
            </a:r>
            <a:r>
              <a:rPr lang="pl-PL" dirty="0" err="1"/>
              <a:t>Arduino</a:t>
            </a:r>
            <a:endParaRPr lang="pl-PL" dirty="0"/>
          </a:p>
        </p:txBody>
      </p:sp>
      <p:sp>
        <p:nvSpPr>
          <p:cNvPr id="3" name="Symbol zastępczy zawartości 2">
            <a:extLst>
              <a:ext uri="{FF2B5EF4-FFF2-40B4-BE49-F238E27FC236}">
                <a16:creationId xmlns:a16="http://schemas.microsoft.com/office/drawing/2014/main" id="{C544C541-14F8-2E2E-89D7-061FF0FE7B90}"/>
              </a:ext>
            </a:extLst>
          </p:cNvPr>
          <p:cNvSpPr>
            <a:spLocks noGrp="1"/>
          </p:cNvSpPr>
          <p:nvPr>
            <p:ph idx="1"/>
          </p:nvPr>
        </p:nvSpPr>
        <p:spPr/>
        <p:txBody>
          <a:bodyPr/>
          <a:lstStyle/>
          <a:p>
            <a:r>
              <a:rPr lang="pl-PL" b="1" dirty="0"/>
              <a:t>Budzik w stylu retro</a:t>
            </a:r>
          </a:p>
          <a:p>
            <a:r>
              <a:rPr lang="pl-PL" b="1" dirty="0"/>
              <a:t>Zegar z kulkami zamiast wskazówek</a:t>
            </a:r>
          </a:p>
          <a:p>
            <a:r>
              <a:rPr lang="pl-PL" b="1" dirty="0"/>
              <a:t>System podlewania kwiatów</a:t>
            </a:r>
          </a:p>
          <a:p>
            <a:r>
              <a:rPr lang="pl-PL" b="1" dirty="0"/>
              <a:t>Maszyna do Espresso</a:t>
            </a:r>
          </a:p>
          <a:p>
            <a:r>
              <a:rPr lang="pl-PL" b="1" dirty="0" err="1"/>
              <a:t>Robotyczny</a:t>
            </a:r>
            <a:r>
              <a:rPr lang="pl-PL" b="1" dirty="0"/>
              <a:t> barman</a:t>
            </a:r>
          </a:p>
          <a:p>
            <a:r>
              <a:rPr lang="pl-PL" b="1" dirty="0"/>
              <a:t>Robot do składania ubrań</a:t>
            </a:r>
          </a:p>
          <a:p>
            <a:r>
              <a:rPr lang="pl-PL" b="1" dirty="0"/>
              <a:t>Smartwatch</a:t>
            </a:r>
          </a:p>
          <a:p>
            <a:r>
              <a:rPr lang="pl-PL" b="1" dirty="0"/>
              <a:t>Elektroniczny instrument</a:t>
            </a:r>
          </a:p>
          <a:p>
            <a:r>
              <a:rPr lang="pl-PL" b="1" dirty="0"/>
              <a:t>Wykrywacz twarzy</a:t>
            </a:r>
          </a:p>
          <a:p>
            <a:endParaRPr lang="pl-PL" b="1" dirty="0"/>
          </a:p>
          <a:p>
            <a:endParaRPr lang="pl-PL" dirty="0"/>
          </a:p>
        </p:txBody>
      </p:sp>
    </p:spTree>
    <p:extLst>
      <p:ext uri="{BB962C8B-B14F-4D97-AF65-F5344CB8AC3E}">
        <p14:creationId xmlns:p14="http://schemas.microsoft.com/office/powerpoint/2010/main" val="2366331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ytuł 1">
            <a:extLst>
              <a:ext uri="{FF2B5EF4-FFF2-40B4-BE49-F238E27FC236}">
                <a16:creationId xmlns:a16="http://schemas.microsoft.com/office/drawing/2014/main" id="{31C84C72-4750-EDE2-CCBE-6B2A4333F5DE}"/>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pl-PL" sz="5400" dirty="0"/>
              <a:t>Dziękuję za uwagę!</a:t>
            </a:r>
            <a:endParaRPr lang="en-US" sz="5400" dirty="0"/>
          </a:p>
        </p:txBody>
      </p:sp>
    </p:spTree>
    <p:extLst>
      <p:ext uri="{BB962C8B-B14F-4D97-AF65-F5344CB8AC3E}">
        <p14:creationId xmlns:p14="http://schemas.microsoft.com/office/powerpoint/2010/main" val="15572704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8B0790-C6E3-F742-DA59-BDD93B78E854}"/>
              </a:ext>
            </a:extLst>
          </p:cNvPr>
          <p:cNvSpPr>
            <a:spLocks noGrp="1"/>
          </p:cNvSpPr>
          <p:nvPr>
            <p:ph type="title"/>
          </p:nvPr>
        </p:nvSpPr>
        <p:spPr/>
        <p:txBody>
          <a:bodyPr/>
          <a:lstStyle/>
          <a:p>
            <a:r>
              <a:rPr lang="pl-PL" dirty="0"/>
              <a:t>Wykorzystane źródła</a:t>
            </a:r>
          </a:p>
        </p:txBody>
      </p:sp>
      <p:sp>
        <p:nvSpPr>
          <p:cNvPr id="3" name="Symbol zastępczy zawartości 2">
            <a:extLst>
              <a:ext uri="{FF2B5EF4-FFF2-40B4-BE49-F238E27FC236}">
                <a16:creationId xmlns:a16="http://schemas.microsoft.com/office/drawing/2014/main" id="{01B04CB0-D2F9-42C4-A5C9-B19E5703F046}"/>
              </a:ext>
            </a:extLst>
          </p:cNvPr>
          <p:cNvSpPr>
            <a:spLocks noGrp="1"/>
          </p:cNvSpPr>
          <p:nvPr>
            <p:ph idx="1"/>
          </p:nvPr>
        </p:nvSpPr>
        <p:spPr/>
        <p:txBody>
          <a:bodyPr/>
          <a:lstStyle/>
          <a:p>
            <a:r>
              <a:rPr lang="pl-PL" dirty="0">
                <a:hlinkClick r:id="rId2"/>
              </a:rPr>
              <a:t>https://forbot.pl/blog/leksykon/arduino-uno</a:t>
            </a:r>
            <a:endParaRPr lang="pl-PL" dirty="0"/>
          </a:p>
          <a:p>
            <a:r>
              <a:rPr lang="pl-PL" dirty="0">
                <a:hlinkClick r:id="rId3"/>
              </a:rPr>
              <a:t>https://forbot.pl/blog/top-10-inspirujacych-projektow-z-arduino-id35137</a:t>
            </a:r>
            <a:endParaRPr lang="pl-PL" dirty="0"/>
          </a:p>
          <a:p>
            <a:r>
              <a:rPr lang="pl-PL" dirty="0">
                <a:hlinkClick r:id="rId4"/>
              </a:rPr>
              <a:t>https://www.instructables.com/Arduino-Projects/</a:t>
            </a:r>
            <a:endParaRPr lang="pl-PL" dirty="0"/>
          </a:p>
          <a:p>
            <a:r>
              <a:rPr lang="pl-PL" dirty="0">
                <a:hlinkClick r:id="rId5"/>
              </a:rPr>
              <a:t>https://projecthub.arduino.cc/</a:t>
            </a:r>
            <a:endParaRPr lang="pl-PL" dirty="0"/>
          </a:p>
          <a:p>
            <a:r>
              <a:rPr lang="pl-PL" dirty="0">
                <a:hlinkClick r:id="rId6"/>
              </a:rPr>
              <a:t>https://en.wikipedia.org/wiki/Arduino</a:t>
            </a:r>
            <a:endParaRPr lang="pl-PL" dirty="0"/>
          </a:p>
          <a:p>
            <a:endParaRPr lang="pl-PL" dirty="0"/>
          </a:p>
        </p:txBody>
      </p:sp>
    </p:spTree>
    <p:extLst>
      <p:ext uri="{BB962C8B-B14F-4D97-AF65-F5344CB8AC3E}">
        <p14:creationId xmlns:p14="http://schemas.microsoft.com/office/powerpoint/2010/main" val="460499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C021FE-A9C0-CC11-FC0B-4E657CE2ACDA}"/>
              </a:ext>
            </a:extLst>
          </p:cNvPr>
          <p:cNvSpPr>
            <a:spLocks noGrp="1"/>
          </p:cNvSpPr>
          <p:nvPr>
            <p:ph type="title"/>
          </p:nvPr>
        </p:nvSpPr>
        <p:spPr/>
        <p:txBody>
          <a:bodyPr/>
          <a:lstStyle/>
          <a:p>
            <a:r>
              <a:rPr lang="pl-PL" dirty="0"/>
              <a:t>Czym jest </a:t>
            </a:r>
            <a:r>
              <a:rPr lang="pl-PL" dirty="0" err="1"/>
              <a:t>Arduino</a:t>
            </a:r>
            <a:r>
              <a:rPr lang="pl-PL" dirty="0"/>
              <a:t>?</a:t>
            </a:r>
          </a:p>
        </p:txBody>
      </p:sp>
      <p:sp>
        <p:nvSpPr>
          <p:cNvPr id="3" name="Symbol zastępczy zawartości 2">
            <a:extLst>
              <a:ext uri="{FF2B5EF4-FFF2-40B4-BE49-F238E27FC236}">
                <a16:creationId xmlns:a16="http://schemas.microsoft.com/office/drawing/2014/main" id="{FEC89EFE-2C72-4BFA-7114-D8C1DDAC07B0}"/>
              </a:ext>
            </a:extLst>
          </p:cNvPr>
          <p:cNvSpPr>
            <a:spLocks noGrp="1"/>
          </p:cNvSpPr>
          <p:nvPr>
            <p:ph idx="1"/>
          </p:nvPr>
        </p:nvSpPr>
        <p:spPr/>
        <p:txBody>
          <a:bodyPr/>
          <a:lstStyle/>
          <a:p>
            <a:r>
              <a:rPr lang="pl-PL" b="1" dirty="0" err="1"/>
              <a:t>Arduino</a:t>
            </a:r>
            <a:r>
              <a:rPr lang="pl-PL" b="1" dirty="0"/>
              <a:t> UNO</a:t>
            </a:r>
            <a:r>
              <a:rPr lang="pl-PL" dirty="0"/>
              <a:t> jest najpopularniejszym zestawem do nauki elektroniki i programowania z serii </a:t>
            </a:r>
            <a:r>
              <a:rPr lang="pl-PL" dirty="0" err="1"/>
              <a:t>Arduino</a:t>
            </a:r>
            <a:r>
              <a:rPr lang="pl-PL" dirty="0"/>
              <a:t>. Głównym założeniem autorów było udostępnienie małego i taniego zestawu uruchomieniowego, który na swoim pokładzie będzie zawierał niezbędne minimum do nauki programowania. Płytka ta powstała jako pomoc dydaktyczna dla włoskich studentów, szybko stała się jednak międzynarodowym hitem, który używany jest obecnie przez miliony osób z całego świata.</a:t>
            </a:r>
          </a:p>
        </p:txBody>
      </p:sp>
    </p:spTree>
    <p:extLst>
      <p:ext uri="{BB962C8B-B14F-4D97-AF65-F5344CB8AC3E}">
        <p14:creationId xmlns:p14="http://schemas.microsoft.com/office/powerpoint/2010/main" val="479227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C19E9F-B07C-2597-71FC-224AC4FCEB04}"/>
              </a:ext>
            </a:extLst>
          </p:cNvPr>
          <p:cNvSpPr>
            <a:spLocks noGrp="1"/>
          </p:cNvSpPr>
          <p:nvPr>
            <p:ph type="title"/>
          </p:nvPr>
        </p:nvSpPr>
        <p:spPr/>
        <p:txBody>
          <a:bodyPr/>
          <a:lstStyle/>
          <a:p>
            <a:r>
              <a:rPr lang="pl-PL" dirty="0"/>
              <a:t>Mikrokontrolery </a:t>
            </a:r>
            <a:r>
              <a:rPr lang="pl-PL" dirty="0" err="1"/>
              <a:t>Arduino</a:t>
            </a:r>
            <a:endParaRPr lang="pl-PL" dirty="0"/>
          </a:p>
        </p:txBody>
      </p:sp>
      <p:sp>
        <p:nvSpPr>
          <p:cNvPr id="3" name="Symbol zastępczy zawartości 2">
            <a:extLst>
              <a:ext uri="{FF2B5EF4-FFF2-40B4-BE49-F238E27FC236}">
                <a16:creationId xmlns:a16="http://schemas.microsoft.com/office/drawing/2014/main" id="{EBBDC628-6B01-3CA5-AC16-08B814D14ADC}"/>
              </a:ext>
            </a:extLst>
          </p:cNvPr>
          <p:cNvSpPr>
            <a:spLocks noGrp="1"/>
          </p:cNvSpPr>
          <p:nvPr>
            <p:ph idx="1"/>
          </p:nvPr>
        </p:nvSpPr>
        <p:spPr/>
        <p:txBody>
          <a:bodyPr/>
          <a:lstStyle/>
          <a:p>
            <a:r>
              <a:rPr lang="pl-PL" b="1" dirty="0"/>
              <a:t>AVR ATmega328P – </a:t>
            </a:r>
            <a:r>
              <a:rPr lang="pl-PL" dirty="0"/>
              <a:t>8-bitowy mikrokontroler którego piny (w większości) zostały wyprowadzone na, charakterystyczne dla </a:t>
            </a:r>
            <a:r>
              <a:rPr lang="pl-PL" dirty="0" err="1"/>
              <a:t>Arduino</a:t>
            </a:r>
            <a:r>
              <a:rPr lang="pl-PL" dirty="0"/>
              <a:t>, złącza dla </a:t>
            </a:r>
            <a:r>
              <a:rPr lang="pl-PL" dirty="0" err="1"/>
              <a:t>shieldów</a:t>
            </a:r>
            <a:r>
              <a:rPr lang="pl-PL" dirty="0"/>
              <a:t>, czyli nakładek rozszerzających możliwości płytki.</a:t>
            </a:r>
          </a:p>
          <a:p>
            <a:r>
              <a:rPr lang="pl-PL" b="1" dirty="0"/>
              <a:t>ATmega16U2 – </a:t>
            </a:r>
            <a:r>
              <a:rPr lang="pl-PL" dirty="0"/>
              <a:t>8-bitowy mikrokontroler który pozwala na komunikację z komputerem PC oraz na wgrywanie programów.</a:t>
            </a:r>
            <a:endParaRPr lang="pl-PL" b="1" dirty="0"/>
          </a:p>
        </p:txBody>
      </p:sp>
    </p:spTree>
    <p:extLst>
      <p:ext uri="{BB962C8B-B14F-4D97-AF65-F5344CB8AC3E}">
        <p14:creationId xmlns:p14="http://schemas.microsoft.com/office/powerpoint/2010/main" val="2182495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960AFC-FB76-2DC2-0423-A4069CE71AB1}"/>
              </a:ext>
            </a:extLst>
          </p:cNvPr>
          <p:cNvSpPr>
            <a:spLocks noGrp="1"/>
          </p:cNvSpPr>
          <p:nvPr>
            <p:ph type="title"/>
          </p:nvPr>
        </p:nvSpPr>
        <p:spPr/>
        <p:txBody>
          <a:bodyPr/>
          <a:lstStyle/>
          <a:p>
            <a:r>
              <a:rPr lang="pl-PL" dirty="0"/>
              <a:t>Specyfikacja </a:t>
            </a:r>
            <a:r>
              <a:rPr lang="pl-PL" dirty="0" err="1"/>
              <a:t>Arduino</a:t>
            </a:r>
            <a:endParaRPr lang="pl-PL" dirty="0"/>
          </a:p>
        </p:txBody>
      </p:sp>
      <p:pic>
        <p:nvPicPr>
          <p:cNvPr id="5" name="Symbol zastępczy zawartości 4">
            <a:extLst>
              <a:ext uri="{FF2B5EF4-FFF2-40B4-BE49-F238E27FC236}">
                <a16:creationId xmlns:a16="http://schemas.microsoft.com/office/drawing/2014/main" id="{BC581388-4ED5-751D-C8C5-C1EEDB8C4A12}"/>
              </a:ext>
            </a:extLst>
          </p:cNvPr>
          <p:cNvPicPr>
            <a:picLocks noGrp="1" noChangeAspect="1"/>
          </p:cNvPicPr>
          <p:nvPr>
            <p:ph idx="1"/>
          </p:nvPr>
        </p:nvPicPr>
        <p:blipFill>
          <a:blip r:embed="rId2"/>
          <a:stretch>
            <a:fillRect/>
          </a:stretch>
        </p:blipFill>
        <p:spPr>
          <a:xfrm>
            <a:off x="578498" y="1930400"/>
            <a:ext cx="8695503" cy="4111625"/>
          </a:xfrm>
        </p:spPr>
      </p:pic>
    </p:spTree>
    <p:extLst>
      <p:ext uri="{BB962C8B-B14F-4D97-AF65-F5344CB8AC3E}">
        <p14:creationId xmlns:p14="http://schemas.microsoft.com/office/powerpoint/2010/main" val="2103339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EC11B1-7C19-B28A-9D1A-55D22C943720}"/>
              </a:ext>
            </a:extLst>
          </p:cNvPr>
          <p:cNvSpPr>
            <a:spLocks noGrp="1"/>
          </p:cNvSpPr>
          <p:nvPr>
            <p:ph type="title"/>
          </p:nvPr>
        </p:nvSpPr>
        <p:spPr/>
        <p:txBody>
          <a:bodyPr/>
          <a:lstStyle/>
          <a:p>
            <a:r>
              <a:rPr lang="pl-PL" dirty="0"/>
              <a:t>Elementy </a:t>
            </a:r>
            <a:r>
              <a:rPr lang="pl-PL" dirty="0" err="1"/>
              <a:t>Arduino</a:t>
            </a:r>
            <a:endParaRPr lang="pl-PL" dirty="0"/>
          </a:p>
        </p:txBody>
      </p:sp>
      <p:pic>
        <p:nvPicPr>
          <p:cNvPr id="9" name="Symbol zastępczy zawartości 8" descr="Obraz zawierający diagram&#10;&#10;Opis wygenerowany automatycznie">
            <a:extLst>
              <a:ext uri="{FF2B5EF4-FFF2-40B4-BE49-F238E27FC236}">
                <a16:creationId xmlns:a16="http://schemas.microsoft.com/office/drawing/2014/main" id="{FD5877B4-9C74-FB22-BA2A-4C6DA5C084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0588"/>
            <a:ext cx="5418666" cy="3881437"/>
          </a:xfrm>
        </p:spPr>
      </p:pic>
    </p:spTree>
    <p:extLst>
      <p:ext uri="{BB962C8B-B14F-4D97-AF65-F5344CB8AC3E}">
        <p14:creationId xmlns:p14="http://schemas.microsoft.com/office/powerpoint/2010/main" val="1559495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55F72F-393C-4401-8E96-9EEB166A2293}"/>
              </a:ext>
            </a:extLst>
          </p:cNvPr>
          <p:cNvSpPr>
            <a:spLocks noGrp="1"/>
          </p:cNvSpPr>
          <p:nvPr>
            <p:ph type="title"/>
          </p:nvPr>
        </p:nvSpPr>
        <p:spPr/>
        <p:txBody>
          <a:bodyPr/>
          <a:lstStyle/>
          <a:p>
            <a:r>
              <a:rPr lang="pl-PL" dirty="0"/>
              <a:t>Zasilanie </a:t>
            </a:r>
            <a:r>
              <a:rPr lang="pl-PL" dirty="0" err="1"/>
              <a:t>Arduino</a:t>
            </a:r>
            <a:endParaRPr lang="pl-PL" dirty="0"/>
          </a:p>
        </p:txBody>
      </p:sp>
      <p:sp>
        <p:nvSpPr>
          <p:cNvPr id="3" name="Symbol zastępczy zawartości 2">
            <a:extLst>
              <a:ext uri="{FF2B5EF4-FFF2-40B4-BE49-F238E27FC236}">
                <a16:creationId xmlns:a16="http://schemas.microsoft.com/office/drawing/2014/main" id="{C3D22B7E-0ADF-5C73-7B40-C219D1C88AFF}"/>
              </a:ext>
            </a:extLst>
          </p:cNvPr>
          <p:cNvSpPr>
            <a:spLocks noGrp="1"/>
          </p:cNvSpPr>
          <p:nvPr>
            <p:ph idx="1"/>
          </p:nvPr>
        </p:nvSpPr>
        <p:spPr/>
        <p:txBody>
          <a:bodyPr/>
          <a:lstStyle/>
          <a:p>
            <a:r>
              <a:rPr lang="pl-PL" b="1" dirty="0"/>
              <a:t>Przewód USB</a:t>
            </a:r>
          </a:p>
          <a:p>
            <a:r>
              <a:rPr lang="pl-PL" b="1" dirty="0"/>
              <a:t>Złącze koncentryczne </a:t>
            </a:r>
            <a:r>
              <a:rPr lang="pl-PL" dirty="0"/>
              <a:t>- napięcie z zakresu od 7 do 12 V (optymalnie około 9 V)</a:t>
            </a:r>
          </a:p>
          <a:p>
            <a:r>
              <a:rPr lang="pl-PL" b="1" dirty="0"/>
              <a:t>Zasilanie do </a:t>
            </a:r>
            <a:r>
              <a:rPr lang="pl-PL" b="1" dirty="0" err="1"/>
              <a:t>pinów</a:t>
            </a:r>
            <a:r>
              <a:rPr lang="pl-PL" b="1" dirty="0"/>
              <a:t> 5V i GND </a:t>
            </a:r>
            <a:r>
              <a:rPr lang="pl-PL" dirty="0"/>
              <a:t>- że zasilanie podane na te piny musi być odpowiednio stabilizowane (np. przez stabilizator napięcia lub przetwornicę)</a:t>
            </a:r>
          </a:p>
        </p:txBody>
      </p:sp>
    </p:spTree>
    <p:extLst>
      <p:ext uri="{BB962C8B-B14F-4D97-AF65-F5344CB8AC3E}">
        <p14:creationId xmlns:p14="http://schemas.microsoft.com/office/powerpoint/2010/main" val="1147390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225D1C-B7A2-74A3-E717-2F42A0AB64E8}"/>
              </a:ext>
            </a:extLst>
          </p:cNvPr>
          <p:cNvSpPr>
            <a:spLocks noGrp="1"/>
          </p:cNvSpPr>
          <p:nvPr>
            <p:ph type="title"/>
          </p:nvPr>
        </p:nvSpPr>
        <p:spPr/>
        <p:txBody>
          <a:bodyPr/>
          <a:lstStyle/>
          <a:p>
            <a:r>
              <a:rPr lang="pl-PL" dirty="0"/>
              <a:t>Opis wyprowadzeń </a:t>
            </a:r>
            <a:r>
              <a:rPr lang="pl-PL" dirty="0" err="1"/>
              <a:t>Arduino</a:t>
            </a:r>
            <a:endParaRPr lang="pl-PL" dirty="0"/>
          </a:p>
        </p:txBody>
      </p:sp>
      <p:pic>
        <p:nvPicPr>
          <p:cNvPr id="5" name="Symbol zastępczy zawartości 4" descr="Obraz zawierający tekst, elektronika, zrzut ekranu&#10;&#10;Opis wygenerowany automatycznie">
            <a:extLst>
              <a:ext uri="{FF2B5EF4-FFF2-40B4-BE49-F238E27FC236}">
                <a16:creationId xmlns:a16="http://schemas.microsoft.com/office/drawing/2014/main" id="{E0D7387E-3B96-5892-1AB3-8A1D26F00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789" y="2160588"/>
            <a:ext cx="6744460" cy="3881437"/>
          </a:xfrm>
        </p:spPr>
      </p:pic>
    </p:spTree>
    <p:extLst>
      <p:ext uri="{BB962C8B-B14F-4D97-AF65-F5344CB8AC3E}">
        <p14:creationId xmlns:p14="http://schemas.microsoft.com/office/powerpoint/2010/main" val="607043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99B035-CE94-F227-9A2D-2F61A88410E5}"/>
              </a:ext>
            </a:extLst>
          </p:cNvPr>
          <p:cNvSpPr>
            <a:spLocks noGrp="1"/>
          </p:cNvSpPr>
          <p:nvPr>
            <p:ph type="title"/>
          </p:nvPr>
        </p:nvSpPr>
        <p:spPr/>
        <p:txBody>
          <a:bodyPr/>
          <a:lstStyle/>
          <a:p>
            <a:r>
              <a:rPr lang="pl-PL" dirty="0"/>
              <a:t>Pin </a:t>
            </a:r>
            <a:r>
              <a:rPr lang="pl-PL" dirty="0" err="1"/>
              <a:t>mapping</a:t>
            </a:r>
            <a:r>
              <a:rPr lang="pl-PL" dirty="0"/>
              <a:t> </a:t>
            </a:r>
            <a:r>
              <a:rPr lang="pl-PL" dirty="0" err="1"/>
              <a:t>Arduino</a:t>
            </a:r>
            <a:endParaRPr lang="pl-PL" dirty="0"/>
          </a:p>
        </p:txBody>
      </p:sp>
      <p:pic>
        <p:nvPicPr>
          <p:cNvPr id="5" name="Symbol zastępczy zawartości 4" descr="Obraz zawierający stół&#10;&#10;Opis wygenerowany automatycznie">
            <a:extLst>
              <a:ext uri="{FF2B5EF4-FFF2-40B4-BE49-F238E27FC236}">
                <a16:creationId xmlns:a16="http://schemas.microsoft.com/office/drawing/2014/main" id="{65991E49-CE5B-8F2F-1FC1-D31919F4A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678" y="2160588"/>
            <a:ext cx="5862681" cy="3881437"/>
          </a:xfrm>
        </p:spPr>
      </p:pic>
    </p:spTree>
    <p:extLst>
      <p:ext uri="{BB962C8B-B14F-4D97-AF65-F5344CB8AC3E}">
        <p14:creationId xmlns:p14="http://schemas.microsoft.com/office/powerpoint/2010/main" val="1840601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E59812-8A98-9F28-AA08-8003909DCBC1}"/>
              </a:ext>
            </a:extLst>
          </p:cNvPr>
          <p:cNvSpPr>
            <a:spLocks noGrp="1"/>
          </p:cNvSpPr>
          <p:nvPr>
            <p:ph type="title"/>
          </p:nvPr>
        </p:nvSpPr>
        <p:spPr/>
        <p:txBody>
          <a:bodyPr/>
          <a:lstStyle/>
          <a:p>
            <a:endParaRPr lang="pl-PL"/>
          </a:p>
        </p:txBody>
      </p:sp>
      <p:pic>
        <p:nvPicPr>
          <p:cNvPr id="5" name="Symbol zastępczy zawartości 4" descr="Obraz zawierający diagram, wykres&#10;&#10;Opis wygenerowany automatycznie">
            <a:extLst>
              <a:ext uri="{FF2B5EF4-FFF2-40B4-BE49-F238E27FC236}">
                <a16:creationId xmlns:a16="http://schemas.microsoft.com/office/drawing/2014/main" id="{04F7F66B-5F12-43FA-5CCB-E290647DF0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83825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266</Words>
  <Application>Microsoft Office PowerPoint</Application>
  <PresentationFormat>Panoramiczny</PresentationFormat>
  <Paragraphs>32</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Trebuchet MS</vt:lpstr>
      <vt:lpstr>Wingdings 3</vt:lpstr>
      <vt:lpstr>Faseta</vt:lpstr>
      <vt:lpstr>Arduino UNO R3</vt:lpstr>
      <vt:lpstr>Czym jest Arduino?</vt:lpstr>
      <vt:lpstr>Mikrokontrolery Arduino</vt:lpstr>
      <vt:lpstr>Specyfikacja Arduino</vt:lpstr>
      <vt:lpstr>Elementy Arduino</vt:lpstr>
      <vt:lpstr>Zasilanie Arduino</vt:lpstr>
      <vt:lpstr>Opis wyprowadzeń Arduino</vt:lpstr>
      <vt:lpstr>Pin mapping Arduino</vt:lpstr>
      <vt:lpstr>Prezentacja programu PowerPoint</vt:lpstr>
      <vt:lpstr>Przykładowe projekty tworzone na Arduino</vt:lpstr>
      <vt:lpstr>Dziękuję za uwagę!</vt:lpstr>
      <vt:lpstr>Wykorzystane źródła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R3</dc:title>
  <dc:creator>Michał Chomczyk</dc:creator>
  <cp:lastModifiedBy>Michał Chomczyk</cp:lastModifiedBy>
  <cp:revision>8</cp:revision>
  <dcterms:created xsi:type="dcterms:W3CDTF">2023-03-14T11:55:30Z</dcterms:created>
  <dcterms:modified xsi:type="dcterms:W3CDTF">2023-03-14T12:23:03Z</dcterms:modified>
</cp:coreProperties>
</file>