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4342" y="838501"/>
            <a:ext cx="11339314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301" y="4414900"/>
            <a:ext cx="11087396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526" y="2205295"/>
            <a:ext cx="17094947" cy="693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playpeep.tumblr.com/" TargetMode="External"/><Relationship Id="rId4" Type="http://schemas.openxmlformats.org/officeDocument/2006/relationships/hyperlink" Target="https://interfaceingame.com/" TargetMode="External"/><Relationship Id="rId5" Type="http://schemas.openxmlformats.org/officeDocument/2006/relationships/hyperlink" Target="http://level-design.org/referencedb/" TargetMode="External"/><Relationship Id="rId6" Type="http://schemas.openxmlformats.org/officeDocument/2006/relationships/hyperlink" Target="http://www.mobygames.com/" TargetMode="External"/><Relationship Id="rId7" Type="http://schemas.openxmlformats.org/officeDocument/2006/relationships/hyperlink" Target="http://www.gameuidatabase.com/" TargetMode="External"/><Relationship Id="rId8" Type="http://schemas.openxmlformats.org/officeDocument/2006/relationships/hyperlink" Target="https://www.youtube.com/%40GMTK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hyperlink" Target="https://steamcharts.com/app/275850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eamcharts.com/app/275850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hyperlink" Target="https://steamcharts.com/app/275850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.wikipedia.org/wiki/Biznes" TargetMode="External"/><Relationship Id="rId3" Type="http://schemas.openxmlformats.org/officeDocument/2006/relationships/hyperlink" Target="https://pl.wikipedia.org/wiki/Interesariusz" TargetMode="External"/><Relationship Id="rId4" Type="http://schemas.openxmlformats.org/officeDocument/2006/relationships/hyperlink" Target="https://pl.wikipedia.org/wiki/Oprogramowanie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9429" y="1928352"/>
            <a:ext cx="11628755" cy="608901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065" marR="5080" indent="-635">
              <a:lnSpc>
                <a:spcPts val="11920"/>
              </a:lnSpc>
              <a:spcBef>
                <a:spcPts val="335"/>
              </a:spcBef>
            </a:pPr>
            <a:r>
              <a:rPr dirty="0" sz="9950" spc="-70" b="1">
                <a:latin typeface="Trebuchet MS"/>
                <a:cs typeface="Trebuchet MS"/>
              </a:rPr>
              <a:t>Dekonstrukcja </a:t>
            </a:r>
            <a:r>
              <a:rPr dirty="0" sz="9950" spc="-65" b="1">
                <a:latin typeface="Trebuchet MS"/>
                <a:cs typeface="Trebuchet MS"/>
              </a:rPr>
              <a:t> </a:t>
            </a:r>
            <a:r>
              <a:rPr dirty="0" sz="9950" spc="-160" b="1">
                <a:latin typeface="Trebuchet MS"/>
                <a:cs typeface="Trebuchet MS"/>
              </a:rPr>
              <a:t>i</a:t>
            </a:r>
            <a:r>
              <a:rPr dirty="0" sz="9950" spc="530" b="1">
                <a:latin typeface="Trebuchet MS"/>
                <a:cs typeface="Trebuchet MS"/>
              </a:rPr>
              <a:t>s</a:t>
            </a:r>
            <a:r>
              <a:rPr dirty="0" sz="9950" spc="-95" b="1">
                <a:latin typeface="Trebuchet MS"/>
                <a:cs typeface="Trebuchet MS"/>
              </a:rPr>
              <a:t>t</a:t>
            </a:r>
            <a:r>
              <a:rPr dirty="0" sz="9950" spc="-120" b="1">
                <a:latin typeface="Trebuchet MS"/>
                <a:cs typeface="Trebuchet MS"/>
              </a:rPr>
              <a:t>n</a:t>
            </a:r>
            <a:r>
              <a:rPr dirty="0" sz="9950" spc="-160" b="1">
                <a:latin typeface="Trebuchet MS"/>
                <a:cs typeface="Trebuchet MS"/>
              </a:rPr>
              <a:t>i</a:t>
            </a:r>
            <a:r>
              <a:rPr dirty="0" sz="9950" spc="-215" b="1">
                <a:latin typeface="Trebuchet MS"/>
                <a:cs typeface="Trebuchet MS"/>
              </a:rPr>
              <a:t>e</a:t>
            </a:r>
            <a:r>
              <a:rPr dirty="0" sz="9950" spc="-850" b="1">
                <a:latin typeface="Trebuchet MS"/>
                <a:cs typeface="Trebuchet MS"/>
              </a:rPr>
              <a:t>j</a:t>
            </a:r>
            <a:r>
              <a:rPr dirty="0" sz="9950" spc="165" b="1">
                <a:latin typeface="Trebuchet MS"/>
                <a:cs typeface="Trebuchet MS"/>
              </a:rPr>
              <a:t>ą</a:t>
            </a:r>
            <a:r>
              <a:rPr dirty="0" sz="9950" spc="-315" b="1">
                <a:latin typeface="Trebuchet MS"/>
                <a:cs typeface="Trebuchet MS"/>
              </a:rPr>
              <a:t>c</a:t>
            </a:r>
            <a:r>
              <a:rPr dirty="0" sz="9950" spc="-145" b="1">
                <a:latin typeface="Trebuchet MS"/>
                <a:cs typeface="Trebuchet MS"/>
              </a:rPr>
              <a:t>y</a:t>
            </a:r>
            <a:r>
              <a:rPr dirty="0" sz="9950" spc="-315" b="1">
                <a:latin typeface="Trebuchet MS"/>
                <a:cs typeface="Trebuchet MS"/>
              </a:rPr>
              <a:t>c</a:t>
            </a:r>
            <a:r>
              <a:rPr dirty="0" sz="9950" spc="-145" b="1">
                <a:latin typeface="Trebuchet MS"/>
                <a:cs typeface="Trebuchet MS"/>
              </a:rPr>
              <a:t>h</a:t>
            </a:r>
            <a:r>
              <a:rPr dirty="0" sz="9950" spc="-635" b="1">
                <a:latin typeface="Trebuchet MS"/>
                <a:cs typeface="Trebuchet MS"/>
              </a:rPr>
              <a:t> </a:t>
            </a:r>
            <a:r>
              <a:rPr dirty="0" sz="9950" spc="500" b="1">
                <a:latin typeface="Trebuchet MS"/>
                <a:cs typeface="Trebuchet MS"/>
              </a:rPr>
              <a:t>g</a:t>
            </a:r>
            <a:r>
              <a:rPr dirty="0" sz="9950" spc="-160" b="1">
                <a:latin typeface="Trebuchet MS"/>
                <a:cs typeface="Trebuchet MS"/>
              </a:rPr>
              <a:t>i</a:t>
            </a:r>
            <a:r>
              <a:rPr dirty="0" sz="9950" spc="-215" b="1">
                <a:latin typeface="Trebuchet MS"/>
                <a:cs typeface="Trebuchet MS"/>
              </a:rPr>
              <a:t>e</a:t>
            </a:r>
            <a:r>
              <a:rPr dirty="0" sz="9950" spc="-204" b="1">
                <a:latin typeface="Trebuchet MS"/>
                <a:cs typeface="Trebuchet MS"/>
              </a:rPr>
              <a:t>r  </a:t>
            </a:r>
            <a:r>
              <a:rPr dirty="0" sz="9950" spc="-850" b="1">
                <a:latin typeface="Trebuchet MS"/>
                <a:cs typeface="Trebuchet MS"/>
              </a:rPr>
              <a:t>j</a:t>
            </a:r>
            <a:r>
              <a:rPr dirty="0" sz="9950" spc="165" b="1">
                <a:latin typeface="Trebuchet MS"/>
                <a:cs typeface="Trebuchet MS"/>
              </a:rPr>
              <a:t>a</a:t>
            </a:r>
            <a:r>
              <a:rPr dirty="0" sz="9950" spc="55" b="1">
                <a:latin typeface="Trebuchet MS"/>
                <a:cs typeface="Trebuchet MS"/>
              </a:rPr>
              <a:t>k</a:t>
            </a:r>
            <a:r>
              <a:rPr dirty="0" sz="9950" spc="190" b="1">
                <a:latin typeface="Trebuchet MS"/>
                <a:cs typeface="Trebuchet MS"/>
              </a:rPr>
              <a:t>o</a:t>
            </a:r>
            <a:r>
              <a:rPr dirty="0" sz="9950" spc="-635" b="1">
                <a:latin typeface="Trebuchet MS"/>
                <a:cs typeface="Trebuchet MS"/>
              </a:rPr>
              <a:t> </a:t>
            </a:r>
            <a:r>
              <a:rPr dirty="0" sz="9950" spc="-330" b="1">
                <a:latin typeface="Trebuchet MS"/>
                <a:cs typeface="Trebuchet MS"/>
              </a:rPr>
              <a:t>w</a:t>
            </a:r>
            <a:r>
              <a:rPr dirty="0" sz="9950" spc="165" b="1">
                <a:latin typeface="Trebuchet MS"/>
                <a:cs typeface="Trebuchet MS"/>
              </a:rPr>
              <a:t>a</a:t>
            </a:r>
            <a:r>
              <a:rPr dirty="0" sz="9950" spc="-254" b="1">
                <a:latin typeface="Trebuchet MS"/>
                <a:cs typeface="Trebuchet MS"/>
              </a:rPr>
              <a:t>r</a:t>
            </a:r>
            <a:r>
              <a:rPr dirty="0" sz="9950" spc="-160" b="1">
                <a:latin typeface="Trebuchet MS"/>
                <a:cs typeface="Trebuchet MS"/>
              </a:rPr>
              <a:t>i</a:t>
            </a:r>
            <a:r>
              <a:rPr dirty="0" sz="9950" spc="165" b="1">
                <a:latin typeface="Trebuchet MS"/>
                <a:cs typeface="Trebuchet MS"/>
              </a:rPr>
              <a:t>a</a:t>
            </a:r>
            <a:r>
              <a:rPr dirty="0" sz="9950" spc="-120" b="1">
                <a:latin typeface="Trebuchet MS"/>
                <a:cs typeface="Trebuchet MS"/>
              </a:rPr>
              <a:t>n</a:t>
            </a:r>
            <a:r>
              <a:rPr dirty="0" sz="9950" spc="-95" b="1">
                <a:latin typeface="Trebuchet MS"/>
                <a:cs typeface="Trebuchet MS"/>
              </a:rPr>
              <a:t>t</a:t>
            </a:r>
            <a:r>
              <a:rPr dirty="0" sz="9950" spc="-635" b="1">
                <a:latin typeface="Trebuchet MS"/>
                <a:cs typeface="Trebuchet MS"/>
              </a:rPr>
              <a:t> </a:t>
            </a:r>
            <a:r>
              <a:rPr dirty="0" sz="9950" spc="165" b="1">
                <a:latin typeface="Trebuchet MS"/>
                <a:cs typeface="Trebuchet MS"/>
              </a:rPr>
              <a:t>a</a:t>
            </a:r>
            <a:r>
              <a:rPr dirty="0" sz="9950" spc="-120" b="1">
                <a:latin typeface="Trebuchet MS"/>
                <a:cs typeface="Trebuchet MS"/>
              </a:rPr>
              <a:t>n</a:t>
            </a:r>
            <a:r>
              <a:rPr dirty="0" sz="9950" spc="165" b="1">
                <a:latin typeface="Trebuchet MS"/>
                <a:cs typeface="Trebuchet MS"/>
              </a:rPr>
              <a:t>a</a:t>
            </a:r>
            <a:r>
              <a:rPr dirty="0" sz="9950" spc="25" b="1">
                <a:latin typeface="Trebuchet MS"/>
                <a:cs typeface="Trebuchet MS"/>
              </a:rPr>
              <a:t>l</a:t>
            </a:r>
            <a:r>
              <a:rPr dirty="0" sz="9950" spc="-160" b="1">
                <a:latin typeface="Trebuchet MS"/>
                <a:cs typeface="Trebuchet MS"/>
              </a:rPr>
              <a:t>i</a:t>
            </a:r>
            <a:r>
              <a:rPr dirty="0" sz="9950" spc="-680" b="1">
                <a:latin typeface="Trebuchet MS"/>
                <a:cs typeface="Trebuchet MS"/>
              </a:rPr>
              <a:t>z</a:t>
            </a:r>
            <a:r>
              <a:rPr dirty="0" sz="9950" spc="-105" b="1">
                <a:latin typeface="Trebuchet MS"/>
                <a:cs typeface="Trebuchet MS"/>
              </a:rPr>
              <a:t>y  </a:t>
            </a:r>
            <a:r>
              <a:rPr dirty="0" sz="9950" spc="-170" b="1">
                <a:latin typeface="Trebuchet MS"/>
                <a:cs typeface="Trebuchet MS"/>
              </a:rPr>
              <a:t>biznesowej</a:t>
            </a:r>
            <a:endParaRPr sz="9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44" y="373605"/>
            <a:ext cx="6165215" cy="9913620"/>
            <a:chOff x="12122944" y="373605"/>
            <a:chExt cx="6165215" cy="9913620"/>
          </a:xfrm>
        </p:grpSpPr>
        <p:sp>
          <p:nvSpPr>
            <p:cNvPr id="5" name="object 5"/>
            <p:cNvSpPr/>
            <p:nvPr/>
          </p:nvSpPr>
          <p:spPr>
            <a:xfrm>
              <a:off x="14328902" y="2317172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097" y="6340048"/>
                  </a:moveTo>
                  <a:lnTo>
                    <a:pt x="1830194" y="6340048"/>
                  </a:lnTo>
                  <a:lnTo>
                    <a:pt x="0" y="3170023"/>
                  </a:lnTo>
                  <a:lnTo>
                    <a:pt x="1830193" y="0"/>
                  </a:lnTo>
                  <a:lnTo>
                    <a:pt x="3959097" y="0"/>
                  </a:lnTo>
                  <a:lnTo>
                    <a:pt x="3959097" y="634004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22944" y="7035126"/>
              <a:ext cx="4970145" cy="3252470"/>
            </a:xfrm>
            <a:custGeom>
              <a:avLst/>
              <a:gdLst/>
              <a:ahLst/>
              <a:cxnLst/>
              <a:rect l="l" t="t" r="r" b="b"/>
              <a:pathLst>
                <a:path w="4970144" h="3252470">
                  <a:moveTo>
                    <a:pt x="4335200" y="3251873"/>
                  </a:moveTo>
                  <a:lnTo>
                    <a:pt x="634953" y="3251873"/>
                  </a:lnTo>
                  <a:lnTo>
                    <a:pt x="0" y="2152088"/>
                  </a:lnTo>
                  <a:lnTo>
                    <a:pt x="1242494" y="0"/>
                  </a:lnTo>
                  <a:lnTo>
                    <a:pt x="3727485" y="0"/>
                  </a:lnTo>
                  <a:lnTo>
                    <a:pt x="4969979" y="2151786"/>
                  </a:lnTo>
                  <a:lnTo>
                    <a:pt x="4969979" y="2152391"/>
                  </a:lnTo>
                  <a:lnTo>
                    <a:pt x="4335200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36422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699" y="1967285"/>
                  </a:moveTo>
                  <a:lnTo>
                    <a:pt x="567819" y="1967285"/>
                  </a:lnTo>
                  <a:lnTo>
                    <a:pt x="0" y="983782"/>
                  </a:lnTo>
                  <a:lnTo>
                    <a:pt x="0" y="983502"/>
                  </a:lnTo>
                  <a:lnTo>
                    <a:pt x="567819" y="0"/>
                  </a:lnTo>
                  <a:lnTo>
                    <a:pt x="1703618" y="0"/>
                  </a:lnTo>
                  <a:lnTo>
                    <a:pt x="2271518" y="983502"/>
                  </a:lnTo>
                  <a:lnTo>
                    <a:pt x="2271518" y="983782"/>
                  </a:lnTo>
                  <a:lnTo>
                    <a:pt x="1703699" y="1967285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7768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47" y="3290487"/>
                  </a:moveTo>
                  <a:lnTo>
                    <a:pt x="949871" y="3290487"/>
                  </a:lnTo>
                  <a:lnTo>
                    <a:pt x="0" y="1645243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485" y="1645012"/>
                  </a:lnTo>
                  <a:lnTo>
                    <a:pt x="3799485" y="1645475"/>
                  </a:lnTo>
                  <a:lnTo>
                    <a:pt x="2849747" y="32904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2640859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3231409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3821959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4412509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5003059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5593609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6184159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6774709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44364" y="2342371"/>
            <a:ext cx="4373880" cy="474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81530">
              <a:lnSpc>
                <a:spcPct val="115700"/>
              </a:lnSpc>
              <a:spcBef>
                <a:spcPts val="95"/>
              </a:spcBef>
            </a:pP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Uczucie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Fantasy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Narracja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12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3350" spc="-60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350">
              <a:latin typeface="Tahoma"/>
              <a:cs typeface="Tahoma"/>
            </a:endParaRPr>
          </a:p>
          <a:p>
            <a:pPr marL="12700" marR="5080">
              <a:lnSpc>
                <a:spcPts val="4650"/>
              </a:lnSpc>
              <a:spcBef>
                <a:spcPts val="259"/>
              </a:spcBef>
            </a:pP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Poczucie</a:t>
            </a:r>
            <a:r>
              <a:rPr dirty="0" sz="3350" spc="-1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wspólnoty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Eksploracja </a:t>
            </a: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Ekspresja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Oddanie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58061" y="996807"/>
            <a:ext cx="4519295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105">
                <a:latin typeface="Tahoma"/>
                <a:cs typeface="Tahoma"/>
              </a:rPr>
              <a:t>Typy</a:t>
            </a:r>
            <a:r>
              <a:rPr dirty="0" sz="6250" spc="-280">
                <a:latin typeface="Tahoma"/>
                <a:cs typeface="Tahoma"/>
              </a:rPr>
              <a:t> </a:t>
            </a:r>
            <a:r>
              <a:rPr dirty="0" sz="6250" spc="114">
                <a:latin typeface="Tahoma"/>
                <a:cs typeface="Tahoma"/>
              </a:rPr>
              <a:t>"Fun"</a:t>
            </a:r>
            <a:endParaRPr sz="6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7" y="495962"/>
            <a:ext cx="16042640" cy="2811780"/>
          </a:xfrm>
          <a:prstGeom prst="rect"/>
        </p:spPr>
        <p:txBody>
          <a:bodyPr wrap="square" lIns="0" tIns="516255" rIns="0" bIns="0" rtlCol="0" vert="horz">
            <a:spAutoFit/>
          </a:bodyPr>
          <a:lstStyle/>
          <a:p>
            <a:pPr algn="ctr" marR="434340">
              <a:lnSpc>
                <a:spcPct val="100000"/>
              </a:lnSpc>
              <a:spcBef>
                <a:spcPts val="4065"/>
              </a:spcBef>
            </a:pPr>
            <a:r>
              <a:rPr dirty="0" sz="6250" spc="204">
                <a:latin typeface="Tahoma"/>
                <a:cs typeface="Tahoma"/>
              </a:rPr>
              <a:t>Krytyka</a:t>
            </a:r>
            <a:r>
              <a:rPr dirty="0" sz="6250" spc="-245">
                <a:latin typeface="Tahoma"/>
                <a:cs typeface="Tahoma"/>
              </a:rPr>
              <a:t> </a:t>
            </a:r>
            <a:r>
              <a:rPr dirty="0" sz="6250" spc="204">
                <a:latin typeface="Tahoma"/>
                <a:cs typeface="Tahoma"/>
              </a:rPr>
              <a:t>MDA</a:t>
            </a:r>
            <a:endParaRPr sz="6250">
              <a:latin typeface="Tahoma"/>
              <a:cs typeface="Tahoma"/>
            </a:endParaRPr>
          </a:p>
          <a:p>
            <a:pPr marL="128905" marR="5080" indent="-116839">
              <a:lnSpc>
                <a:spcPct val="115399"/>
              </a:lnSpc>
              <a:spcBef>
                <a:spcPts val="1470"/>
              </a:spcBef>
              <a:tabLst>
                <a:tab pos="5343525" algn="l"/>
              </a:tabLst>
            </a:pPr>
            <a:r>
              <a:rPr dirty="0" sz="3250" spc="140">
                <a:latin typeface="Tahoma"/>
                <a:cs typeface="Tahoma"/>
              </a:rPr>
              <a:t>Mimo</a:t>
            </a:r>
            <a:r>
              <a:rPr dirty="0" sz="3250" spc="-80">
                <a:latin typeface="Tahoma"/>
                <a:cs typeface="Tahoma"/>
              </a:rPr>
              <a:t> </a:t>
            </a:r>
            <a:r>
              <a:rPr dirty="0" sz="3250" spc="-10">
                <a:latin typeface="Tahoma"/>
                <a:cs typeface="Tahoma"/>
              </a:rPr>
              <a:t>jego</a:t>
            </a:r>
            <a:r>
              <a:rPr dirty="0" sz="3250" spc="-80">
                <a:latin typeface="Tahoma"/>
                <a:cs typeface="Tahoma"/>
              </a:rPr>
              <a:t> </a:t>
            </a:r>
            <a:r>
              <a:rPr dirty="0" sz="3250" spc="75">
                <a:latin typeface="Tahoma"/>
                <a:cs typeface="Tahoma"/>
              </a:rPr>
              <a:t>popularności	</a:t>
            </a:r>
            <a:r>
              <a:rPr dirty="0" sz="3250" spc="60">
                <a:latin typeface="Tahoma"/>
                <a:cs typeface="Tahoma"/>
              </a:rPr>
              <a:t>największą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 spc="75">
                <a:latin typeface="Tahoma"/>
                <a:cs typeface="Tahoma"/>
              </a:rPr>
              <a:t>wadą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 spc="110">
                <a:latin typeface="Tahoma"/>
                <a:cs typeface="Tahoma"/>
              </a:rPr>
              <a:t>frameworku</a:t>
            </a:r>
            <a:r>
              <a:rPr dirty="0" sz="3250" spc="-114">
                <a:latin typeface="Tahoma"/>
                <a:cs typeface="Tahoma"/>
              </a:rPr>
              <a:t> </a:t>
            </a:r>
            <a:r>
              <a:rPr dirty="0" sz="3250" spc="45">
                <a:latin typeface="Tahoma"/>
                <a:cs typeface="Tahoma"/>
              </a:rPr>
              <a:t>jest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 spc="95">
                <a:latin typeface="Tahoma"/>
                <a:cs typeface="Tahoma"/>
              </a:rPr>
              <a:t>arbitralna</a:t>
            </a:r>
            <a:r>
              <a:rPr dirty="0" sz="3250" spc="-110">
                <a:latin typeface="Tahoma"/>
                <a:cs typeface="Tahoma"/>
              </a:rPr>
              <a:t> </a:t>
            </a:r>
            <a:r>
              <a:rPr dirty="0" sz="3250" spc="90">
                <a:latin typeface="Tahoma"/>
                <a:cs typeface="Tahoma"/>
              </a:rPr>
              <a:t>lista </a:t>
            </a:r>
            <a:r>
              <a:rPr dirty="0" sz="3250" spc="-940">
                <a:latin typeface="Tahoma"/>
                <a:cs typeface="Tahoma"/>
              </a:rPr>
              <a:t> </a:t>
            </a:r>
            <a:r>
              <a:rPr dirty="0" sz="3250" spc="50">
                <a:latin typeface="Tahoma"/>
                <a:cs typeface="Tahoma"/>
              </a:rPr>
              <a:t>emocji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120">
                <a:latin typeface="Tahoma"/>
                <a:cs typeface="Tahoma"/>
              </a:rPr>
              <a:t>która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90">
                <a:latin typeface="Tahoma"/>
                <a:cs typeface="Tahoma"/>
              </a:rPr>
              <a:t>nie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55">
                <a:latin typeface="Tahoma"/>
                <a:cs typeface="Tahoma"/>
              </a:rPr>
              <a:t>pozwala</a:t>
            </a:r>
            <a:r>
              <a:rPr dirty="0" sz="3250" spc="-90">
                <a:latin typeface="Tahoma"/>
                <a:cs typeface="Tahoma"/>
              </a:rPr>
              <a:t> </a:t>
            </a:r>
            <a:r>
              <a:rPr dirty="0" sz="3250" spc="95">
                <a:latin typeface="Tahoma"/>
                <a:cs typeface="Tahoma"/>
              </a:rPr>
              <a:t>na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65">
                <a:latin typeface="Tahoma"/>
                <a:cs typeface="Tahoma"/>
              </a:rPr>
              <a:t>eksplorację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90">
                <a:latin typeface="Tahoma"/>
                <a:cs typeface="Tahoma"/>
              </a:rPr>
              <a:t>innych</a:t>
            </a:r>
            <a:r>
              <a:rPr dirty="0" sz="3250" spc="-90">
                <a:latin typeface="Tahoma"/>
                <a:cs typeface="Tahoma"/>
              </a:rPr>
              <a:t> </a:t>
            </a:r>
            <a:r>
              <a:rPr dirty="0" sz="3250" spc="100">
                <a:latin typeface="Tahoma"/>
                <a:cs typeface="Tahoma"/>
              </a:rPr>
              <a:t>spektrów</a:t>
            </a:r>
            <a:r>
              <a:rPr dirty="0" sz="3250" spc="-95">
                <a:latin typeface="Tahoma"/>
                <a:cs typeface="Tahoma"/>
              </a:rPr>
              <a:t> </a:t>
            </a:r>
            <a:r>
              <a:rPr dirty="0" sz="3250" spc="60">
                <a:latin typeface="Tahoma"/>
                <a:cs typeface="Tahoma"/>
              </a:rPr>
              <a:t>emocjonalnych.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570" y="4501041"/>
            <a:ext cx="15240000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95"/>
              </a:spcBef>
            </a:pPr>
            <a:r>
              <a:rPr dirty="0" sz="3250" spc="-35" b="1">
                <a:solidFill>
                  <a:srgbClr val="FFFFFF"/>
                </a:solidFill>
                <a:latin typeface="Tahoma"/>
                <a:cs typeface="Tahoma"/>
              </a:rPr>
              <a:t>Inną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wadą </a:t>
            </a:r>
            <a:r>
              <a:rPr dirty="0" sz="3250" spc="45" b="1">
                <a:solidFill>
                  <a:srgbClr val="FFFFFF"/>
                </a:solidFill>
                <a:latin typeface="Tahoma"/>
                <a:cs typeface="Tahoma"/>
              </a:rPr>
              <a:t>jest </a:t>
            </a:r>
            <a:r>
              <a:rPr dirty="0" sz="3250" spc="70" b="1">
                <a:solidFill>
                  <a:srgbClr val="FFFFFF"/>
                </a:solidFill>
                <a:latin typeface="Tahoma"/>
                <a:cs typeface="Tahoma"/>
              </a:rPr>
              <a:t>zaniedbywanie </a:t>
            </a:r>
            <a:r>
              <a:rPr dirty="0" sz="3250" spc="95" b="1">
                <a:solidFill>
                  <a:srgbClr val="FFFFFF"/>
                </a:solidFill>
                <a:latin typeface="Tahoma"/>
                <a:cs typeface="Tahoma"/>
              </a:rPr>
              <a:t>aspektów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projektowych </a:t>
            </a:r>
            <a:r>
              <a:rPr dirty="0" sz="3250" spc="95" b="1">
                <a:solidFill>
                  <a:srgbClr val="FFFFFF"/>
                </a:solidFill>
                <a:latin typeface="Tahoma"/>
                <a:cs typeface="Tahoma"/>
              </a:rPr>
              <a:t>na </a:t>
            </a:r>
            <a:r>
              <a:rPr dirty="0" sz="3250" spc="25" b="1">
                <a:solidFill>
                  <a:srgbClr val="FFFFFF"/>
                </a:solidFill>
                <a:latin typeface="Tahoma"/>
                <a:cs typeface="Tahoma"/>
              </a:rPr>
              <a:t>rzecz </a:t>
            </a:r>
            <a:r>
              <a:rPr dirty="0" sz="3250" spc="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5" b="1">
                <a:solidFill>
                  <a:srgbClr val="FFFFFF"/>
                </a:solidFill>
                <a:latin typeface="Tahoma"/>
                <a:cs typeface="Tahoma"/>
              </a:rPr>
              <a:t>mechanik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55" b="1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sprawia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5" b="1">
                <a:solidFill>
                  <a:srgbClr val="FFFFFF"/>
                </a:solidFill>
                <a:latin typeface="Tahoma"/>
                <a:cs typeface="Tahoma"/>
              </a:rPr>
              <a:t>że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10" b="1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0" b="1">
                <a:solidFill>
                  <a:srgbClr val="FFFFFF"/>
                </a:solidFill>
                <a:latin typeface="Tahoma"/>
                <a:cs typeface="Tahoma"/>
              </a:rPr>
              <a:t>nie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45" b="1">
                <a:solidFill>
                  <a:srgbClr val="FFFFFF"/>
                </a:solidFill>
                <a:latin typeface="Tahoma"/>
                <a:cs typeface="Tahoma"/>
              </a:rPr>
              <a:t>nadaje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się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60" b="1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5" b="1">
                <a:solidFill>
                  <a:srgbClr val="FFFFFF"/>
                </a:solidFill>
                <a:latin typeface="Tahoma"/>
                <a:cs typeface="Tahoma"/>
              </a:rPr>
              <a:t>niektórych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0" b="1">
                <a:solidFill>
                  <a:srgbClr val="FFFFFF"/>
                </a:solidFill>
                <a:latin typeface="Tahoma"/>
                <a:cs typeface="Tahoma"/>
              </a:rPr>
              <a:t>typów </a:t>
            </a:r>
            <a:r>
              <a:rPr dirty="0" sz="3250" spc="-9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25" b="1">
                <a:solidFill>
                  <a:srgbClr val="FFFFFF"/>
                </a:solidFill>
                <a:latin typeface="Tahoma"/>
                <a:cs typeface="Tahoma"/>
              </a:rPr>
              <a:t>gier.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00" y="996807"/>
            <a:ext cx="12339320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45">
                <a:latin typeface="Tahoma"/>
                <a:cs typeface="Tahoma"/>
              </a:rPr>
              <a:t>Rady</a:t>
            </a:r>
            <a:r>
              <a:rPr dirty="0" sz="6250" spc="-229">
                <a:latin typeface="Tahoma"/>
                <a:cs typeface="Tahoma"/>
              </a:rPr>
              <a:t> </a:t>
            </a:r>
            <a:r>
              <a:rPr dirty="0" sz="6250" spc="120">
                <a:latin typeface="Tahoma"/>
                <a:cs typeface="Tahoma"/>
              </a:rPr>
              <a:t>dotyczące</a:t>
            </a:r>
            <a:r>
              <a:rPr dirty="0" sz="6250" spc="-229">
                <a:latin typeface="Tahoma"/>
                <a:cs typeface="Tahoma"/>
              </a:rPr>
              <a:t> </a:t>
            </a:r>
            <a:r>
              <a:rPr dirty="0" sz="6250" spc="165">
                <a:latin typeface="Tahoma"/>
                <a:cs typeface="Tahoma"/>
              </a:rPr>
              <a:t>dekonstrukcji</a:t>
            </a:r>
            <a:endParaRPr sz="6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2691345"/>
            <a:ext cx="139510" cy="1395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3339072"/>
            <a:ext cx="139510" cy="1395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3986799"/>
            <a:ext cx="139510" cy="139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4634526"/>
            <a:ext cx="139510" cy="1395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5282254"/>
            <a:ext cx="139510" cy="1395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126" y="5929981"/>
            <a:ext cx="139510" cy="1395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8843" y="2333455"/>
            <a:ext cx="8763000" cy="3912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41090">
              <a:lnSpc>
                <a:spcPct val="116399"/>
              </a:lnSpc>
              <a:spcBef>
                <a:spcPts val="95"/>
              </a:spcBef>
            </a:pPr>
            <a:r>
              <a:rPr dirty="0" sz="3650" spc="25">
                <a:solidFill>
                  <a:srgbClr val="FFFFFF"/>
                </a:solidFill>
                <a:latin typeface="Trebuchet MS"/>
                <a:cs typeface="Trebuchet MS"/>
              </a:rPr>
              <a:t>Pytanie </a:t>
            </a:r>
            <a:r>
              <a:rPr dirty="0" sz="3650" spc="85">
                <a:solidFill>
                  <a:srgbClr val="FFFFFF"/>
                </a:solidFill>
                <a:latin typeface="Trebuchet MS"/>
                <a:cs typeface="Trebuchet MS"/>
              </a:rPr>
              <a:t>"dlaczego" </a:t>
            </a:r>
            <a:r>
              <a:rPr dirty="0" sz="36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45">
                <a:solidFill>
                  <a:srgbClr val="FFFFFF"/>
                </a:solidFill>
                <a:latin typeface="Trebuchet MS"/>
                <a:cs typeface="Trebuchet MS"/>
              </a:rPr>
              <a:t>Znanie </a:t>
            </a:r>
            <a:r>
              <a:rPr dirty="0" sz="3650" spc="65">
                <a:solidFill>
                  <a:srgbClr val="FFFFFF"/>
                </a:solidFill>
                <a:latin typeface="Trebuchet MS"/>
                <a:cs typeface="Trebuchet MS"/>
              </a:rPr>
              <a:t>swoich </a:t>
            </a:r>
            <a:r>
              <a:rPr dirty="0" sz="3650" spc="25">
                <a:solidFill>
                  <a:srgbClr val="FFFFFF"/>
                </a:solidFill>
                <a:latin typeface="Trebuchet MS"/>
                <a:cs typeface="Trebuchet MS"/>
              </a:rPr>
              <a:t>założeń </a:t>
            </a:r>
            <a:r>
              <a:rPr dirty="0" sz="36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5">
                <a:solidFill>
                  <a:srgbClr val="FFFFFF"/>
                </a:solidFill>
                <a:latin typeface="Trebuchet MS"/>
                <a:cs typeface="Trebuchet MS"/>
              </a:rPr>
              <a:t>Zbieranie</a:t>
            </a:r>
            <a:r>
              <a:rPr dirty="0" sz="3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80">
                <a:solidFill>
                  <a:srgbClr val="FFFFFF"/>
                </a:solidFill>
                <a:latin typeface="Trebuchet MS"/>
                <a:cs typeface="Trebuchet MS"/>
              </a:rPr>
              <a:t>danych</a:t>
            </a:r>
            <a:r>
              <a:rPr dirty="0" sz="3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15">
                <a:solidFill>
                  <a:srgbClr val="FFFFFF"/>
                </a:solidFill>
                <a:latin typeface="Trebuchet MS"/>
                <a:cs typeface="Trebuchet MS"/>
              </a:rPr>
              <a:t>grze </a:t>
            </a:r>
            <a:r>
              <a:rPr dirty="0" sz="3650" spc="-10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60">
                <a:solidFill>
                  <a:srgbClr val="FFFFFF"/>
                </a:solidFill>
                <a:latin typeface="Trebuchet MS"/>
                <a:cs typeface="Trebuchet MS"/>
              </a:rPr>
              <a:t>Branie</a:t>
            </a:r>
            <a:r>
              <a:rPr dirty="0" sz="3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60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r>
              <a:rPr dirty="0" sz="36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40">
                <a:solidFill>
                  <a:srgbClr val="FFFFFF"/>
                </a:solidFill>
                <a:latin typeface="Trebuchet MS"/>
                <a:cs typeface="Trebuchet MS"/>
              </a:rPr>
              <a:t>uwagę</a:t>
            </a:r>
            <a:r>
              <a:rPr dirty="0" sz="3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50">
                <a:solidFill>
                  <a:srgbClr val="FFFFFF"/>
                </a:solidFill>
                <a:latin typeface="Trebuchet MS"/>
                <a:cs typeface="Trebuchet MS"/>
              </a:rPr>
              <a:t>czasu</a:t>
            </a: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  <a:spcBef>
                <a:spcPts val="5"/>
              </a:spcBef>
            </a:pPr>
            <a:r>
              <a:rPr dirty="0" sz="3650" spc="30">
                <a:solidFill>
                  <a:srgbClr val="FFFFFF"/>
                </a:solidFill>
                <a:latin typeface="Trebuchet MS"/>
                <a:cs typeface="Trebuchet MS"/>
              </a:rPr>
              <a:t>Zrozumienie</a:t>
            </a:r>
            <a:r>
              <a:rPr dirty="0" sz="3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35">
                <a:solidFill>
                  <a:srgbClr val="FFFFFF"/>
                </a:solidFill>
                <a:latin typeface="Trebuchet MS"/>
                <a:cs typeface="Trebuchet MS"/>
              </a:rPr>
              <a:t>dlaczego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20">
                <a:solidFill>
                  <a:srgbClr val="FFFFFF"/>
                </a:solidFill>
                <a:latin typeface="Trebuchet MS"/>
                <a:cs typeface="Trebuchet MS"/>
              </a:rPr>
              <a:t>coś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35">
                <a:solidFill>
                  <a:srgbClr val="FFFFFF"/>
                </a:solidFill>
                <a:latin typeface="Trebuchet MS"/>
                <a:cs typeface="Trebuchet MS"/>
              </a:rPr>
              <a:t>działa</a:t>
            </a:r>
            <a:r>
              <a:rPr dirty="0" sz="36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50">
                <a:solidFill>
                  <a:srgbClr val="FFFFFF"/>
                </a:solidFill>
                <a:latin typeface="Trebuchet MS"/>
                <a:cs typeface="Trebuchet MS"/>
              </a:rPr>
              <a:t>nie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70">
                <a:solidFill>
                  <a:srgbClr val="FFFFFF"/>
                </a:solidFill>
                <a:latin typeface="Trebuchet MS"/>
                <a:cs typeface="Trebuchet MS"/>
              </a:rPr>
              <a:t>jak </a:t>
            </a:r>
            <a:r>
              <a:rPr dirty="0" sz="3650" spc="-10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5">
                <a:solidFill>
                  <a:srgbClr val="FFFFFF"/>
                </a:solidFill>
                <a:latin typeface="Trebuchet MS"/>
                <a:cs typeface="Trebuchet MS"/>
              </a:rPr>
              <a:t>Analiza</a:t>
            </a:r>
            <a:r>
              <a:rPr dirty="0" sz="36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40">
                <a:solidFill>
                  <a:srgbClr val="FFFFFF"/>
                </a:solidFill>
                <a:latin typeface="Trebuchet MS"/>
                <a:cs typeface="Trebuchet MS"/>
              </a:rPr>
              <a:t>porażek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343" y="996808"/>
            <a:ext cx="14966315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260">
                <a:latin typeface="Tahoma"/>
                <a:cs typeface="Tahoma"/>
              </a:rPr>
              <a:t>Materiały</a:t>
            </a:r>
            <a:r>
              <a:rPr dirty="0" sz="6250" spc="-225">
                <a:latin typeface="Tahoma"/>
                <a:cs typeface="Tahoma"/>
              </a:rPr>
              <a:t> </a:t>
            </a:r>
            <a:r>
              <a:rPr dirty="0" sz="6250" spc="160">
                <a:latin typeface="Tahoma"/>
                <a:cs typeface="Tahoma"/>
              </a:rPr>
              <a:t>pomocne</a:t>
            </a:r>
            <a:r>
              <a:rPr dirty="0" sz="6250" spc="-225">
                <a:latin typeface="Tahoma"/>
                <a:cs typeface="Tahoma"/>
              </a:rPr>
              <a:t> </a:t>
            </a:r>
            <a:r>
              <a:rPr dirty="0" sz="6250" spc="145">
                <a:latin typeface="Tahoma"/>
                <a:cs typeface="Tahoma"/>
              </a:rPr>
              <a:t>w</a:t>
            </a:r>
            <a:r>
              <a:rPr dirty="0" sz="6250" spc="-220">
                <a:latin typeface="Tahoma"/>
                <a:cs typeface="Tahoma"/>
              </a:rPr>
              <a:t> </a:t>
            </a:r>
            <a:r>
              <a:rPr dirty="0" sz="6250" spc="165">
                <a:latin typeface="Tahoma"/>
                <a:cs typeface="Tahoma"/>
              </a:rPr>
              <a:t>dekonstrukcji</a:t>
            </a:r>
            <a:endParaRPr sz="6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2944300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34958" y="3182429"/>
            <a:ext cx="5581015" cy="38100"/>
          </a:xfrm>
          <a:custGeom>
            <a:avLst/>
            <a:gdLst/>
            <a:ahLst/>
            <a:cxnLst/>
            <a:rect l="l" t="t" r="r" b="b"/>
            <a:pathLst>
              <a:path w="5581015" h="38100">
                <a:moveTo>
                  <a:pt x="5580786" y="0"/>
                </a:moveTo>
                <a:lnTo>
                  <a:pt x="5580786" y="0"/>
                </a:lnTo>
                <a:lnTo>
                  <a:pt x="0" y="0"/>
                </a:lnTo>
                <a:lnTo>
                  <a:pt x="0" y="38100"/>
                </a:lnTo>
                <a:lnTo>
                  <a:pt x="5580786" y="38100"/>
                </a:lnTo>
                <a:lnTo>
                  <a:pt x="5580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3592000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534958" y="3830129"/>
            <a:ext cx="5546725" cy="38100"/>
          </a:xfrm>
          <a:custGeom>
            <a:avLst/>
            <a:gdLst/>
            <a:ahLst/>
            <a:cxnLst/>
            <a:rect l="l" t="t" r="r" b="b"/>
            <a:pathLst>
              <a:path w="5546725" h="38100">
                <a:moveTo>
                  <a:pt x="5546699" y="0"/>
                </a:moveTo>
                <a:lnTo>
                  <a:pt x="3462591" y="0"/>
                </a:lnTo>
                <a:lnTo>
                  <a:pt x="0" y="0"/>
                </a:lnTo>
                <a:lnTo>
                  <a:pt x="0" y="38100"/>
                </a:lnTo>
                <a:lnTo>
                  <a:pt x="3462591" y="38100"/>
                </a:lnTo>
                <a:lnTo>
                  <a:pt x="5546699" y="38100"/>
                </a:lnTo>
                <a:lnTo>
                  <a:pt x="5546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4239700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534958" y="4477829"/>
            <a:ext cx="7059930" cy="38100"/>
          </a:xfrm>
          <a:custGeom>
            <a:avLst/>
            <a:gdLst/>
            <a:ahLst/>
            <a:cxnLst/>
            <a:rect l="l" t="t" r="r" b="b"/>
            <a:pathLst>
              <a:path w="7059930" h="38100">
                <a:moveTo>
                  <a:pt x="7059841" y="0"/>
                </a:moveTo>
                <a:lnTo>
                  <a:pt x="4078071" y="0"/>
                </a:lnTo>
                <a:lnTo>
                  <a:pt x="3034538" y="0"/>
                </a:lnTo>
                <a:lnTo>
                  <a:pt x="0" y="0"/>
                </a:lnTo>
                <a:lnTo>
                  <a:pt x="0" y="38100"/>
                </a:lnTo>
                <a:lnTo>
                  <a:pt x="3034538" y="38100"/>
                </a:lnTo>
                <a:lnTo>
                  <a:pt x="4078071" y="38100"/>
                </a:lnTo>
                <a:lnTo>
                  <a:pt x="7059841" y="38100"/>
                </a:lnTo>
                <a:lnTo>
                  <a:pt x="7059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4887400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534958" y="5125529"/>
            <a:ext cx="5741670" cy="38100"/>
          </a:xfrm>
          <a:custGeom>
            <a:avLst/>
            <a:gdLst/>
            <a:ahLst/>
            <a:cxnLst/>
            <a:rect l="l" t="t" r="r" b="b"/>
            <a:pathLst>
              <a:path w="5741670" h="38100">
                <a:moveTo>
                  <a:pt x="5741670" y="0"/>
                </a:moveTo>
                <a:lnTo>
                  <a:pt x="3441141" y="0"/>
                </a:lnTo>
                <a:lnTo>
                  <a:pt x="3113862" y="0"/>
                </a:lnTo>
                <a:lnTo>
                  <a:pt x="0" y="0"/>
                </a:lnTo>
                <a:lnTo>
                  <a:pt x="0" y="38100"/>
                </a:lnTo>
                <a:lnTo>
                  <a:pt x="3113862" y="38100"/>
                </a:lnTo>
                <a:lnTo>
                  <a:pt x="3441141" y="38100"/>
                </a:lnTo>
                <a:lnTo>
                  <a:pt x="5741670" y="38100"/>
                </a:lnTo>
                <a:lnTo>
                  <a:pt x="5741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5535100"/>
            <a:ext cx="142875" cy="1428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534958" y="5773229"/>
            <a:ext cx="6687184" cy="38100"/>
          </a:xfrm>
          <a:custGeom>
            <a:avLst/>
            <a:gdLst/>
            <a:ahLst/>
            <a:cxnLst/>
            <a:rect l="l" t="t" r="r" b="b"/>
            <a:pathLst>
              <a:path w="6687184" h="38100">
                <a:moveTo>
                  <a:pt x="6686728" y="0"/>
                </a:moveTo>
                <a:lnTo>
                  <a:pt x="2288032" y="0"/>
                </a:lnTo>
                <a:lnTo>
                  <a:pt x="0" y="0"/>
                </a:lnTo>
                <a:lnTo>
                  <a:pt x="0" y="38100"/>
                </a:lnTo>
                <a:lnTo>
                  <a:pt x="2288032" y="38100"/>
                </a:lnTo>
                <a:lnTo>
                  <a:pt x="6686728" y="38100"/>
                </a:lnTo>
                <a:lnTo>
                  <a:pt x="6686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6182800"/>
            <a:ext cx="142875" cy="1428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65247" y="6420929"/>
            <a:ext cx="6714490" cy="38100"/>
          </a:xfrm>
          <a:custGeom>
            <a:avLst/>
            <a:gdLst/>
            <a:ahLst/>
            <a:cxnLst/>
            <a:rect l="l" t="t" r="r" b="b"/>
            <a:pathLst>
              <a:path w="6714490" h="38100">
                <a:moveTo>
                  <a:pt x="6713880" y="0"/>
                </a:moveTo>
                <a:lnTo>
                  <a:pt x="5454942" y="0"/>
                </a:lnTo>
                <a:lnTo>
                  <a:pt x="2248204" y="0"/>
                </a:lnTo>
                <a:lnTo>
                  <a:pt x="0" y="0"/>
                </a:lnTo>
                <a:lnTo>
                  <a:pt x="0" y="38100"/>
                </a:lnTo>
                <a:lnTo>
                  <a:pt x="2248204" y="38100"/>
                </a:lnTo>
                <a:lnTo>
                  <a:pt x="5454942" y="38100"/>
                </a:lnTo>
                <a:lnTo>
                  <a:pt x="6713880" y="38100"/>
                </a:lnTo>
                <a:lnTo>
                  <a:pt x="6713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7524751"/>
            <a:ext cx="142875" cy="1428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534958" y="7762887"/>
            <a:ext cx="15012669" cy="38100"/>
          </a:xfrm>
          <a:custGeom>
            <a:avLst/>
            <a:gdLst/>
            <a:ahLst/>
            <a:cxnLst/>
            <a:rect l="l" t="t" r="r" b="b"/>
            <a:pathLst>
              <a:path w="15012669" h="38100">
                <a:moveTo>
                  <a:pt x="15012315" y="0"/>
                </a:moveTo>
                <a:lnTo>
                  <a:pt x="4135882" y="0"/>
                </a:lnTo>
                <a:lnTo>
                  <a:pt x="2849880" y="0"/>
                </a:lnTo>
                <a:lnTo>
                  <a:pt x="0" y="0"/>
                </a:lnTo>
                <a:lnTo>
                  <a:pt x="0" y="38100"/>
                </a:lnTo>
                <a:lnTo>
                  <a:pt x="2849880" y="38100"/>
                </a:lnTo>
                <a:lnTo>
                  <a:pt x="4135882" y="38100"/>
                </a:lnTo>
                <a:lnTo>
                  <a:pt x="15012315" y="38100"/>
                </a:lnTo>
                <a:lnTo>
                  <a:pt x="15012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14282" y="8410576"/>
            <a:ext cx="2166620" cy="38100"/>
          </a:xfrm>
          <a:custGeom>
            <a:avLst/>
            <a:gdLst/>
            <a:ahLst/>
            <a:cxnLst/>
            <a:rect l="l" t="t" r="r" b="b"/>
            <a:pathLst>
              <a:path w="2166619" h="38100">
                <a:moveTo>
                  <a:pt x="2166349" y="38099"/>
                </a:moveTo>
                <a:lnTo>
                  <a:pt x="0" y="38099"/>
                </a:lnTo>
                <a:lnTo>
                  <a:pt x="0" y="0"/>
                </a:lnTo>
                <a:lnTo>
                  <a:pt x="2166349" y="0"/>
                </a:lnTo>
                <a:lnTo>
                  <a:pt x="216634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27472" y="9058287"/>
            <a:ext cx="1826895" cy="38100"/>
          </a:xfrm>
          <a:custGeom>
            <a:avLst/>
            <a:gdLst/>
            <a:ahLst/>
            <a:cxnLst/>
            <a:rect l="l" t="t" r="r" b="b"/>
            <a:pathLst>
              <a:path w="1826895" h="38100">
                <a:moveTo>
                  <a:pt x="1826818" y="0"/>
                </a:moveTo>
                <a:lnTo>
                  <a:pt x="1256614" y="0"/>
                </a:lnTo>
                <a:lnTo>
                  <a:pt x="0" y="0"/>
                </a:lnTo>
                <a:lnTo>
                  <a:pt x="0" y="38100"/>
                </a:lnTo>
                <a:lnTo>
                  <a:pt x="1256614" y="38100"/>
                </a:lnTo>
                <a:lnTo>
                  <a:pt x="1826818" y="38100"/>
                </a:lnTo>
                <a:lnTo>
                  <a:pt x="18268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37210">
              <a:lnSpc>
                <a:spcPts val="3804"/>
              </a:lnSpc>
              <a:spcBef>
                <a:spcPts val="110"/>
              </a:spcBef>
            </a:pPr>
            <a:r>
              <a:rPr dirty="0" spc="20"/>
              <a:t>Strony:</a:t>
            </a:r>
          </a:p>
          <a:p>
            <a:pPr marL="1224280">
              <a:lnSpc>
                <a:spcPts val="4285"/>
              </a:lnSpc>
            </a:pPr>
            <a:r>
              <a:rPr dirty="0" u="heavy" sz="3650" spc="-5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</a:t>
            </a:r>
            <a:r>
              <a:rPr dirty="0" sz="3650" spc="-50" b="0">
                <a:latin typeface="Trebuchet MS"/>
                <a:cs typeface="Trebuchet MS"/>
                <a:hlinkClick r:id="rId3"/>
              </a:rPr>
              <a:t>ps://playpeep.tumblr.com/</a:t>
            </a:r>
            <a:endParaRPr sz="3650">
              <a:latin typeface="Trebuchet MS"/>
              <a:cs typeface="Trebuchet MS"/>
            </a:endParaRPr>
          </a:p>
          <a:p>
            <a:pPr marL="1224280" marR="8088630">
              <a:lnSpc>
                <a:spcPct val="116399"/>
              </a:lnSpc>
              <a:spcBef>
                <a:spcPts val="5"/>
              </a:spcBef>
            </a:pPr>
            <a:r>
              <a:rPr dirty="0" u="heavy" sz="3650" spc="-45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</a:t>
            </a:r>
            <a:r>
              <a:rPr dirty="0" sz="3650" spc="-45" b="0">
                <a:latin typeface="Trebuchet MS"/>
                <a:cs typeface="Trebuchet MS"/>
                <a:hlinkClick r:id="rId4"/>
              </a:rPr>
              <a:t>ps://interfaceingame.com/ </a:t>
            </a:r>
            <a:r>
              <a:rPr dirty="0" sz="3650" spc="-40" b="0">
                <a:latin typeface="Trebuchet MS"/>
                <a:cs typeface="Trebuchet MS"/>
              </a:rPr>
              <a:t> </a:t>
            </a:r>
            <a:r>
              <a:rPr dirty="0" u="heavy" sz="3650" spc="-3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</a:t>
            </a:r>
            <a:r>
              <a:rPr dirty="0" sz="3650" spc="-30" b="0">
                <a:latin typeface="Trebuchet MS"/>
                <a:cs typeface="Trebuchet MS"/>
                <a:hlinkClick r:id="rId5"/>
              </a:rPr>
              <a:t>p://level-design.org/referencedb/ </a:t>
            </a:r>
            <a:r>
              <a:rPr dirty="0" sz="3650" spc="-1085" b="0">
                <a:latin typeface="Trebuchet MS"/>
                <a:cs typeface="Trebuchet MS"/>
              </a:rPr>
              <a:t> </a:t>
            </a:r>
            <a:r>
              <a:rPr dirty="0" u="heavy" sz="3650" spc="-6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htt</a:t>
            </a:r>
            <a:r>
              <a:rPr dirty="0" sz="3650" spc="-60" b="0">
                <a:latin typeface="Trebuchet MS"/>
                <a:cs typeface="Trebuchet MS"/>
              </a:rPr>
              <a:t>ps://</a:t>
            </a:r>
            <a:r>
              <a:rPr dirty="0" sz="3650" spc="-60" b="0">
                <a:latin typeface="Trebuchet MS"/>
                <a:cs typeface="Trebuchet MS"/>
                <a:hlinkClick r:id="rId6"/>
              </a:rPr>
              <a:t>www.mobygames.com/ </a:t>
            </a:r>
            <a:r>
              <a:rPr dirty="0" sz="3650" spc="-55" b="0">
                <a:latin typeface="Trebuchet MS"/>
                <a:cs typeface="Trebuchet MS"/>
              </a:rPr>
              <a:t> </a:t>
            </a:r>
            <a:r>
              <a:rPr dirty="0" u="heavy" sz="3650" spc="-5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htt</a:t>
            </a:r>
            <a:r>
              <a:rPr dirty="0" sz="3650" spc="-50" b="0">
                <a:latin typeface="Trebuchet MS"/>
                <a:cs typeface="Trebuchet MS"/>
              </a:rPr>
              <a:t>ps://</a:t>
            </a:r>
            <a:r>
              <a:rPr dirty="0" sz="3650" spc="-50" b="0">
                <a:latin typeface="Trebuchet MS"/>
                <a:cs typeface="Trebuchet MS"/>
                <a:hlinkClick r:id="rId7"/>
              </a:rPr>
              <a:t>www.gameuidatabase.com/ </a:t>
            </a:r>
            <a:r>
              <a:rPr dirty="0" sz="3650" spc="-45" b="0">
                <a:latin typeface="Trebuchet MS"/>
                <a:cs typeface="Trebuchet MS"/>
              </a:rPr>
              <a:t> </a:t>
            </a:r>
            <a:r>
              <a:rPr dirty="0" u="heavy" sz="3650" spc="5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</a:t>
            </a:r>
            <a:r>
              <a:rPr dirty="0" sz="3650" spc="5" b="0">
                <a:latin typeface="Trebuchet MS"/>
                <a:cs typeface="Trebuchet MS"/>
                <a:hlinkClick r:id="rId8"/>
              </a:rPr>
              <a:t>ps://www.youtube.com/@GMTK</a:t>
            </a:r>
            <a:endParaRPr sz="3650">
              <a:latin typeface="Trebuchet MS"/>
              <a:cs typeface="Trebuchet MS"/>
            </a:endParaRPr>
          </a:p>
          <a:p>
            <a:pPr marL="1224280" marR="5080" indent="-687705">
              <a:lnSpc>
                <a:spcPct val="115500"/>
              </a:lnSpc>
              <a:spcBef>
                <a:spcPts val="1145"/>
              </a:spcBef>
            </a:pPr>
            <a:r>
              <a:rPr dirty="0" spc="85"/>
              <a:t>Przykładowy </a:t>
            </a:r>
            <a:r>
              <a:rPr dirty="0" spc="75"/>
              <a:t>dokument: </a:t>
            </a:r>
            <a:r>
              <a:rPr dirty="0" spc="80"/>
              <a:t> </a:t>
            </a:r>
            <a:r>
              <a:rPr dirty="0" u="heavy" sz="3650" spc="-4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</a:t>
            </a:r>
            <a:r>
              <a:rPr dirty="0" sz="3650" spc="-40" b="0">
                <a:latin typeface="Trebuchet MS"/>
                <a:cs typeface="Trebuchet MS"/>
                <a:hlinkClick r:id="rId3"/>
              </a:rPr>
              <a:t>ps://static1.squarespace.com/static/544ea946e4b09d1c6dbb64b3/t/5af2 </a:t>
            </a:r>
            <a:r>
              <a:rPr dirty="0" sz="3650" spc="-35" b="0">
                <a:latin typeface="Trebuchet MS"/>
                <a:cs typeface="Trebuchet MS"/>
                <a:hlinkClick r:id="rId3"/>
              </a:rPr>
              <a:t> </a:t>
            </a:r>
            <a:r>
              <a:rPr dirty="0" u="heavy" sz="3650" spc="-60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5d568a922dd31418fd8b/1525833047091/Warfare+1917+Game+Desi</a:t>
            </a:r>
            <a:r>
              <a:rPr dirty="0" sz="3650" spc="-60" b="0">
                <a:latin typeface="Trebuchet MS"/>
                <a:cs typeface="Trebuchet MS"/>
                <a:hlinkClick r:id="rId3"/>
              </a:rPr>
              <a:t>gn+Docume </a:t>
            </a:r>
            <a:r>
              <a:rPr dirty="0" sz="3650" spc="-1085" b="0">
                <a:latin typeface="Trebuchet MS"/>
                <a:cs typeface="Trebuchet MS"/>
                <a:hlinkClick r:id="rId3"/>
              </a:rPr>
              <a:t> </a:t>
            </a:r>
            <a:r>
              <a:rPr dirty="0" u="heavy" sz="3650" spc="-35" b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nt+Reverse+En</a:t>
            </a:r>
            <a:r>
              <a:rPr dirty="0" sz="3650" spc="-35" b="0">
                <a:latin typeface="Trebuchet MS"/>
                <a:cs typeface="Trebuchet MS"/>
                <a:hlinkClick r:id="rId3"/>
              </a:rPr>
              <a:t>gineer.pdf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2043" y="4414900"/>
            <a:ext cx="574421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30"/>
              <a:t>Przykłady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935417"/>
            <a:ext cx="16230599" cy="2009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159409"/>
            <a:ext cx="16230599" cy="2085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4918290"/>
            <a:ext cx="16230599" cy="2105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00266"/>
            <a:ext cx="10571480" cy="149034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5043805">
              <a:lnSpc>
                <a:spcPts val="7495"/>
              </a:lnSpc>
              <a:spcBef>
                <a:spcPts val="120"/>
              </a:spcBef>
            </a:pPr>
            <a:r>
              <a:rPr dirty="0" sz="6250" spc="275">
                <a:latin typeface="Tahoma"/>
                <a:cs typeface="Tahoma"/>
                <a:hlinkClick r:id="rId5"/>
              </a:rPr>
              <a:t>No</a:t>
            </a:r>
            <a:r>
              <a:rPr dirty="0" sz="6250" spc="-240">
                <a:latin typeface="Tahoma"/>
                <a:cs typeface="Tahoma"/>
                <a:hlinkClick r:id="rId5"/>
              </a:rPr>
              <a:t> </a:t>
            </a:r>
            <a:r>
              <a:rPr dirty="0" sz="6250" spc="210">
                <a:latin typeface="Tahoma"/>
                <a:cs typeface="Tahoma"/>
                <a:hlinkClick r:id="rId5"/>
              </a:rPr>
              <a:t>Man's</a:t>
            </a:r>
            <a:r>
              <a:rPr dirty="0" sz="6250" spc="-235">
                <a:latin typeface="Tahoma"/>
                <a:cs typeface="Tahoma"/>
                <a:hlinkClick r:id="rId5"/>
              </a:rPr>
              <a:t> </a:t>
            </a:r>
            <a:r>
              <a:rPr dirty="0" sz="6250" spc="80">
                <a:latin typeface="Tahoma"/>
                <a:cs typeface="Tahoma"/>
                <a:hlinkClick r:id="rId5"/>
              </a:rPr>
              <a:t>Sky</a:t>
            </a:r>
            <a:endParaRPr sz="6250">
              <a:latin typeface="Tahoma"/>
              <a:cs typeface="Tahoma"/>
            </a:endParaRPr>
          </a:p>
          <a:p>
            <a:pPr marL="12700">
              <a:lnSpc>
                <a:spcPts val="4015"/>
              </a:lnSpc>
            </a:pPr>
            <a:r>
              <a:rPr dirty="0" sz="3350" spc="40">
                <a:latin typeface="Tahoma"/>
                <a:cs typeface="Tahoma"/>
              </a:rPr>
              <a:t>Liczba</a:t>
            </a:r>
            <a:r>
              <a:rPr dirty="0" sz="3350" spc="-125">
                <a:latin typeface="Tahoma"/>
                <a:cs typeface="Tahoma"/>
              </a:rPr>
              <a:t> </a:t>
            </a:r>
            <a:r>
              <a:rPr dirty="0" sz="3350" spc="40">
                <a:latin typeface="Tahoma"/>
                <a:cs typeface="Tahoma"/>
              </a:rPr>
              <a:t>graczy</a:t>
            </a:r>
            <a:r>
              <a:rPr dirty="0" sz="3350" spc="-120">
                <a:latin typeface="Tahoma"/>
                <a:cs typeface="Tahoma"/>
              </a:rPr>
              <a:t> </a:t>
            </a:r>
            <a:r>
              <a:rPr dirty="0" sz="3350" spc="100">
                <a:latin typeface="Tahoma"/>
                <a:cs typeface="Tahoma"/>
              </a:rPr>
              <a:t>na</a:t>
            </a:r>
            <a:r>
              <a:rPr dirty="0" sz="3350" spc="-120">
                <a:latin typeface="Tahoma"/>
                <a:cs typeface="Tahoma"/>
              </a:rPr>
              <a:t> </a:t>
            </a:r>
            <a:r>
              <a:rPr dirty="0" sz="3350" spc="105">
                <a:latin typeface="Tahoma"/>
                <a:cs typeface="Tahoma"/>
              </a:rPr>
              <a:t>premierę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7189468"/>
            <a:ext cx="10628630" cy="539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Liczba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graczy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wprowadzeniu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patcha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35" b="1">
                <a:solidFill>
                  <a:srgbClr val="FFFFFF"/>
                </a:solidFill>
                <a:latin typeface="Tahoma"/>
                <a:cs typeface="Tahoma"/>
              </a:rPr>
              <a:t>1.5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20" b="1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4293463"/>
            <a:ext cx="5819140" cy="539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21429" algn="l"/>
              </a:tabLst>
            </a:pP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Liczba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graczy</a:t>
            </a:r>
            <a:r>
              <a:rPr dirty="0" sz="33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po	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miesiącu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2640858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3231408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3821958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4412508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6299863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6890413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7480963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1450922"/>
            <a:ext cx="14765019" cy="63480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Charakterystyka</a:t>
            </a:r>
            <a:r>
              <a:rPr dirty="0" sz="33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gry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premierę:</a:t>
            </a:r>
            <a:endParaRPr sz="3350">
              <a:latin typeface="Tahoma"/>
              <a:cs typeface="Tahoma"/>
            </a:endParaRPr>
          </a:p>
          <a:p>
            <a:pPr marL="741045">
              <a:lnSpc>
                <a:spcPct val="100000"/>
              </a:lnSpc>
              <a:spcBef>
                <a:spcPts val="3604"/>
              </a:spcBef>
            </a:pP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Rozgrywka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FFFFFF"/>
                </a:solidFill>
                <a:latin typeface="Tahoma"/>
                <a:cs typeface="Tahoma"/>
              </a:rPr>
              <a:t>tylko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dla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0" b="1">
                <a:solidFill>
                  <a:srgbClr val="FFFFFF"/>
                </a:solidFill>
                <a:latin typeface="Tahoma"/>
                <a:cs typeface="Tahoma"/>
              </a:rPr>
              <a:t>jednego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5" b="1">
                <a:solidFill>
                  <a:srgbClr val="FFFFFF"/>
                </a:solidFill>
                <a:latin typeface="Tahoma"/>
                <a:cs typeface="Tahoma"/>
              </a:rPr>
              <a:t>gracza</a:t>
            </a:r>
            <a:endParaRPr sz="3350">
              <a:latin typeface="Tahoma"/>
              <a:cs typeface="Tahoma"/>
            </a:endParaRPr>
          </a:p>
          <a:p>
            <a:pPr marL="741045" marR="5080">
              <a:lnSpc>
                <a:spcPts val="4650"/>
              </a:lnSpc>
              <a:spcBef>
                <a:spcPts val="259"/>
              </a:spcBef>
            </a:pPr>
            <a:r>
              <a:rPr dirty="0" sz="3350" spc="25" b="1">
                <a:solidFill>
                  <a:srgbClr val="FFFFFF"/>
                </a:solidFill>
                <a:latin typeface="Tahoma"/>
                <a:cs typeface="Tahoma"/>
              </a:rPr>
              <a:t>Duży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FFFFFF"/>
                </a:solidFill>
                <a:latin typeface="Tahoma"/>
                <a:cs typeface="Tahoma"/>
              </a:rPr>
              <a:t>otwarty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świat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0" b="1">
                <a:solidFill>
                  <a:srgbClr val="FFFFFF"/>
                </a:solidFill>
                <a:latin typeface="Tahoma"/>
                <a:cs typeface="Tahoma"/>
              </a:rPr>
              <a:t>(powtarzające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się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5" b="1">
                <a:solidFill>
                  <a:srgbClr val="FFFFFF"/>
                </a:solidFill>
                <a:latin typeface="Tahoma"/>
                <a:cs typeface="Tahoma"/>
              </a:rPr>
              <a:t>/bardzo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podobne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lokacje) </a:t>
            </a:r>
            <a:r>
              <a:rPr dirty="0" sz="3350" spc="-96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Eksploracja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żmudna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powtarzalna</a:t>
            </a:r>
            <a:endParaRPr sz="3350">
              <a:latin typeface="Tahoma"/>
              <a:cs typeface="Tahoma"/>
            </a:endParaRPr>
          </a:p>
          <a:p>
            <a:pPr marL="741045">
              <a:lnSpc>
                <a:spcPct val="100000"/>
              </a:lnSpc>
              <a:spcBef>
                <a:spcPts val="370"/>
              </a:spcBef>
            </a:pPr>
            <a:r>
              <a:rPr dirty="0" sz="3350" spc="175" b="1">
                <a:solidFill>
                  <a:srgbClr val="FFFFFF"/>
                </a:solidFill>
                <a:latin typeface="Tahoma"/>
                <a:cs typeface="Tahoma"/>
              </a:rPr>
              <a:t>Mało</a:t>
            </a:r>
            <a:r>
              <a:rPr dirty="0" sz="335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FFFFFF"/>
                </a:solidFill>
                <a:latin typeface="Tahoma"/>
                <a:cs typeface="Tahoma"/>
              </a:rPr>
              <a:t>contentu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Charakterystyka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gry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wprowadzeniu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patcha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65" b="1">
                <a:solidFill>
                  <a:srgbClr val="FFFFFF"/>
                </a:solidFill>
                <a:latin typeface="Tahoma"/>
                <a:cs typeface="Tahoma"/>
              </a:rPr>
              <a:t>1.5:</a:t>
            </a:r>
            <a:endParaRPr sz="3350">
              <a:latin typeface="Tahoma"/>
              <a:cs typeface="Tahoma"/>
            </a:endParaRPr>
          </a:p>
          <a:p>
            <a:pPr marL="741045" marR="3319145">
              <a:lnSpc>
                <a:spcPct val="115700"/>
              </a:lnSpc>
              <a:spcBef>
                <a:spcPts val="2995"/>
              </a:spcBef>
            </a:pP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Rozgrywka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FFFFFF"/>
                </a:solidFill>
                <a:latin typeface="Tahoma"/>
                <a:cs typeface="Tahoma"/>
              </a:rPr>
              <a:t>tylko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dla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0" b="1">
                <a:solidFill>
                  <a:srgbClr val="FFFFFF"/>
                </a:solidFill>
                <a:latin typeface="Tahoma"/>
                <a:cs typeface="Tahoma"/>
              </a:rPr>
              <a:t>jednego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gracza/Multiplayer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25" b="1">
                <a:solidFill>
                  <a:srgbClr val="FFFFFF"/>
                </a:solidFill>
                <a:latin typeface="Tahoma"/>
                <a:cs typeface="Tahoma"/>
              </a:rPr>
              <a:t>Duży </a:t>
            </a:r>
            <a:r>
              <a:rPr dirty="0" sz="3350" spc="114" b="1">
                <a:solidFill>
                  <a:srgbClr val="FFFFFF"/>
                </a:solidFill>
                <a:latin typeface="Tahoma"/>
                <a:cs typeface="Tahoma"/>
              </a:rPr>
              <a:t>otwarty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świat </a:t>
            </a:r>
            <a:r>
              <a:rPr dirty="0" sz="3350" spc="35" b="1">
                <a:solidFill>
                  <a:srgbClr val="FFFFFF"/>
                </a:solidFill>
                <a:latin typeface="Tahoma"/>
                <a:cs typeface="Tahoma"/>
              </a:rPr>
              <a:t>(zróżnicowane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lokacje) </a:t>
            </a:r>
            <a:r>
              <a:rPr dirty="0" sz="335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Eksploracja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ciekawa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różnorodna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114" y="500266"/>
            <a:ext cx="13396594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-20">
                <a:latin typeface="Tahoma"/>
                <a:cs typeface="Tahoma"/>
                <a:hlinkClick r:id="rId2"/>
              </a:rPr>
              <a:t>G</a:t>
            </a:r>
            <a:r>
              <a:rPr dirty="0" sz="6250" spc="225">
                <a:latin typeface="Tahoma"/>
                <a:cs typeface="Tahoma"/>
              </a:rPr>
              <a:t>r</a:t>
            </a:r>
            <a:r>
              <a:rPr dirty="0" sz="6250" spc="160">
                <a:latin typeface="Tahoma"/>
                <a:cs typeface="Tahoma"/>
              </a:rPr>
              <a:t>a</a:t>
            </a:r>
            <a:r>
              <a:rPr dirty="0" sz="6250" spc="195">
                <a:latin typeface="Tahoma"/>
                <a:cs typeface="Tahoma"/>
              </a:rPr>
              <a:t>n</a:t>
            </a:r>
            <a:r>
              <a:rPr dirty="0" sz="6250" spc="100">
                <a:latin typeface="Tahoma"/>
                <a:cs typeface="Tahoma"/>
              </a:rPr>
              <a:t>d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130">
                <a:latin typeface="Tahoma"/>
                <a:cs typeface="Tahoma"/>
              </a:rPr>
              <a:t>T</a:t>
            </a:r>
            <a:r>
              <a:rPr dirty="0" sz="6250" spc="195">
                <a:latin typeface="Tahoma"/>
                <a:cs typeface="Tahoma"/>
              </a:rPr>
              <a:t>h</a:t>
            </a:r>
            <a:r>
              <a:rPr dirty="0" sz="6250" spc="160">
                <a:latin typeface="Tahoma"/>
                <a:cs typeface="Tahoma"/>
              </a:rPr>
              <a:t>e</a:t>
            </a:r>
            <a:r>
              <a:rPr dirty="0" sz="6250" spc="195">
                <a:latin typeface="Tahoma"/>
                <a:cs typeface="Tahoma"/>
              </a:rPr>
              <a:t>f</a:t>
            </a:r>
            <a:r>
              <a:rPr dirty="0" sz="6250" spc="285">
                <a:latin typeface="Tahoma"/>
                <a:cs typeface="Tahoma"/>
              </a:rPr>
              <a:t>t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270">
                <a:latin typeface="Tahoma"/>
                <a:cs typeface="Tahoma"/>
              </a:rPr>
              <a:t>A</a:t>
            </a:r>
            <a:r>
              <a:rPr dirty="0" sz="6250" spc="195">
                <a:latin typeface="Tahoma"/>
                <a:cs typeface="Tahoma"/>
              </a:rPr>
              <a:t>u</a:t>
            </a:r>
            <a:r>
              <a:rPr dirty="0" sz="6250" spc="280">
                <a:latin typeface="Tahoma"/>
                <a:cs typeface="Tahoma"/>
              </a:rPr>
              <a:t>t</a:t>
            </a:r>
            <a:r>
              <a:rPr dirty="0" sz="6250" spc="140">
                <a:latin typeface="Tahoma"/>
                <a:cs typeface="Tahoma"/>
              </a:rPr>
              <a:t>o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305">
                <a:latin typeface="Tahoma"/>
                <a:cs typeface="Tahoma"/>
              </a:rPr>
              <a:t>5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705">
                <a:latin typeface="Tahoma"/>
                <a:cs typeface="Tahoma"/>
              </a:rPr>
              <a:t>-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70">
                <a:latin typeface="Tahoma"/>
                <a:cs typeface="Tahoma"/>
              </a:rPr>
              <a:t>B</a:t>
            </a:r>
            <a:r>
              <a:rPr dirty="0" sz="6250" spc="195">
                <a:latin typeface="Tahoma"/>
                <a:cs typeface="Tahoma"/>
              </a:rPr>
              <a:t>un</a:t>
            </a:r>
            <a:r>
              <a:rPr dirty="0" sz="6250" spc="360">
                <a:latin typeface="Tahoma"/>
                <a:cs typeface="Tahoma"/>
              </a:rPr>
              <a:t>k</a:t>
            </a:r>
            <a:r>
              <a:rPr dirty="0" sz="6250" spc="160">
                <a:latin typeface="Tahoma"/>
                <a:cs typeface="Tahoma"/>
              </a:rPr>
              <a:t>e</a:t>
            </a:r>
            <a:r>
              <a:rPr dirty="0" sz="6250" spc="229">
                <a:latin typeface="Tahoma"/>
                <a:cs typeface="Tahoma"/>
              </a:rPr>
              <a:t>r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195">
                <a:latin typeface="Tahoma"/>
                <a:cs typeface="Tahoma"/>
              </a:rPr>
              <a:t>n</a:t>
            </a:r>
            <a:r>
              <a:rPr dirty="0" sz="6250" spc="160">
                <a:latin typeface="Tahoma"/>
                <a:cs typeface="Tahoma"/>
              </a:rPr>
              <a:t>e</a:t>
            </a:r>
            <a:r>
              <a:rPr dirty="0" sz="6250" spc="225">
                <a:latin typeface="Tahoma"/>
                <a:cs typeface="Tahoma"/>
              </a:rPr>
              <a:t>r</a:t>
            </a:r>
            <a:r>
              <a:rPr dirty="0" sz="6250" spc="200">
                <a:latin typeface="Tahoma"/>
                <a:cs typeface="Tahoma"/>
              </a:rPr>
              <a:t>f</a:t>
            </a:r>
            <a:endParaRPr sz="6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359688"/>
            <a:ext cx="15514319" cy="6393180"/>
          </a:xfrm>
          <a:prstGeom prst="rect">
            <a:avLst/>
          </a:prstGeom>
        </p:spPr>
        <p:txBody>
          <a:bodyPr wrap="square" lIns="0" tIns="267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65" b="1">
                <a:solidFill>
                  <a:srgbClr val="FFFFFF"/>
                </a:solidFill>
                <a:latin typeface="Tahoma"/>
                <a:cs typeface="Tahoma"/>
              </a:rPr>
              <a:t>2017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FFFFFF"/>
                </a:solidFill>
                <a:latin typeface="Tahoma"/>
                <a:cs typeface="Tahoma"/>
              </a:rPr>
              <a:t>roku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została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wprowadzona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aktualizacja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Gunrunners</a:t>
            </a:r>
            <a:endParaRPr sz="3350">
              <a:latin typeface="Tahoma"/>
              <a:cs typeface="Tahoma"/>
            </a:endParaRPr>
          </a:p>
          <a:p>
            <a:pPr marL="12700" marR="1026794">
              <a:lnSpc>
                <a:spcPct val="115700"/>
              </a:lnSpc>
              <a:spcBef>
                <a:spcPts val="1385"/>
              </a:spcBef>
            </a:pP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Gracz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5" b="1">
                <a:solidFill>
                  <a:srgbClr val="FFFFFF"/>
                </a:solidFill>
                <a:latin typeface="Tahoma"/>
                <a:cs typeface="Tahoma"/>
              </a:rPr>
              <a:t>miał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możliwości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FFFFFF"/>
                </a:solidFill>
                <a:latin typeface="Tahoma"/>
                <a:cs typeface="Tahoma"/>
              </a:rPr>
              <a:t>wykonywania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misji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związanych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55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0" b="1">
                <a:solidFill>
                  <a:srgbClr val="FFFFFF"/>
                </a:solidFill>
                <a:latin typeface="Tahoma"/>
                <a:cs typeface="Tahoma"/>
              </a:rPr>
              <a:t>bunkrem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wprowadzonym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0" b="1">
                <a:solidFill>
                  <a:srgbClr val="FFFFFF"/>
                </a:solidFill>
                <a:latin typeface="Tahoma"/>
                <a:cs typeface="Tahoma"/>
              </a:rPr>
              <a:t>tej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aktualizacji</a:t>
            </a: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Średnie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wynagrodzenie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za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FFFFFF"/>
                </a:solidFill>
                <a:latin typeface="Tahoma"/>
                <a:cs typeface="Tahoma"/>
              </a:rPr>
              <a:t>wykonanie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misji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wynosiło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135" b="1">
                <a:solidFill>
                  <a:srgbClr val="FFFFFF"/>
                </a:solidFill>
                <a:latin typeface="Tahoma"/>
                <a:cs typeface="Tahoma"/>
              </a:rPr>
              <a:t>1.2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0" b="1">
                <a:solidFill>
                  <a:srgbClr val="FFFFFF"/>
                </a:solidFill>
                <a:latin typeface="Tahoma"/>
                <a:cs typeface="Tahoma"/>
              </a:rPr>
              <a:t>mln</a:t>
            </a:r>
            <a:endParaRPr sz="3350">
              <a:latin typeface="Tahoma"/>
              <a:cs typeface="Tahoma"/>
            </a:endParaRPr>
          </a:p>
          <a:p>
            <a:pPr marL="12700" marR="1050290">
              <a:lnSpc>
                <a:spcPct val="115700"/>
              </a:lnSpc>
              <a:spcBef>
                <a:spcPts val="1350"/>
              </a:spcBef>
              <a:tabLst>
                <a:tab pos="9284970" algn="l"/>
              </a:tabLst>
            </a:pP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FFFFFF"/>
                </a:solidFill>
                <a:latin typeface="Tahoma"/>
                <a:cs typeface="Tahoma"/>
              </a:rPr>
              <a:t>wyniku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przeprowadzonej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analizy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FFFFFF"/>
                </a:solidFill>
                <a:latin typeface="Tahoma"/>
                <a:cs typeface="Tahoma"/>
              </a:rPr>
              <a:t>biznesowej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zauważone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że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0" b="1">
                <a:solidFill>
                  <a:srgbClr val="FFFFFF"/>
                </a:solidFill>
                <a:latin typeface="Tahoma"/>
                <a:cs typeface="Tahoma"/>
              </a:rPr>
              <a:t>tak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FFFFFF"/>
                </a:solidFill>
                <a:latin typeface="Tahoma"/>
                <a:cs typeface="Tahoma"/>
              </a:rPr>
              <a:t>wysoka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nagroda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może spowodować </a:t>
            </a: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znaczny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spadek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przychodów </a:t>
            </a:r>
            <a:r>
              <a:rPr dirty="0" sz="3350" spc="-96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wynikających</a:t>
            </a:r>
            <a:r>
              <a:rPr dirty="0" sz="33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55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3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systemu</a:t>
            </a:r>
            <a:r>
              <a:rPr dirty="0" sz="33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mikrotransakcji	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"Sharks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Cards"</a:t>
            </a:r>
            <a:endParaRPr sz="335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  <a:spcBef>
                <a:spcPts val="2775"/>
              </a:spcBef>
            </a:pP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Średnie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wynagrodzenie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za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FFFFFF"/>
                </a:solidFill>
                <a:latin typeface="Tahoma"/>
                <a:cs typeface="Tahoma"/>
              </a:rPr>
              <a:t>wykonanie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5" b="1">
                <a:solidFill>
                  <a:srgbClr val="FFFFFF"/>
                </a:solidFill>
                <a:latin typeface="Tahoma"/>
                <a:cs typeface="Tahoma"/>
              </a:rPr>
              <a:t>misji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zostało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zmienione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-70" b="1">
                <a:solidFill>
                  <a:srgbClr val="FFFFFF"/>
                </a:solidFill>
                <a:latin typeface="Tahoma"/>
                <a:cs typeface="Tahoma"/>
              </a:rPr>
              <a:t>370k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zostało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określone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0" b="1">
                <a:solidFill>
                  <a:srgbClr val="FFFFFF"/>
                </a:solidFill>
                <a:latin typeface="Tahoma"/>
                <a:cs typeface="Tahoma"/>
              </a:rPr>
              <a:t>"błędem"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ze</a:t>
            </a:r>
            <a:r>
              <a:rPr dirty="0" sz="33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strony</a:t>
            </a:r>
            <a:r>
              <a:rPr dirty="0" sz="33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wydawcy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2837" y="500268"/>
            <a:ext cx="9529445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25">
                <a:latin typeface="Tahoma"/>
                <a:cs typeface="Tahoma"/>
              </a:rPr>
              <a:t>H</a:t>
            </a:r>
            <a:r>
              <a:rPr dirty="0" sz="6250" spc="160">
                <a:latin typeface="Tahoma"/>
                <a:cs typeface="Tahoma"/>
              </a:rPr>
              <a:t>a</a:t>
            </a:r>
            <a:r>
              <a:rPr dirty="0" sz="6250" spc="135">
                <a:latin typeface="Tahoma"/>
                <a:cs typeface="Tahoma"/>
              </a:rPr>
              <a:t>l</a:t>
            </a:r>
            <a:r>
              <a:rPr dirty="0" sz="6250" spc="140">
                <a:latin typeface="Tahoma"/>
                <a:cs typeface="Tahoma"/>
              </a:rPr>
              <a:t>o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305">
                <a:latin typeface="Tahoma"/>
                <a:cs typeface="Tahoma"/>
              </a:rPr>
              <a:t>3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705">
                <a:latin typeface="Tahoma"/>
                <a:cs typeface="Tahoma"/>
              </a:rPr>
              <a:t>-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-345">
                <a:latin typeface="Tahoma"/>
                <a:cs typeface="Tahoma"/>
              </a:rPr>
              <a:t>S</a:t>
            </a:r>
            <a:r>
              <a:rPr dirty="0" sz="6250" spc="195">
                <a:latin typeface="Tahoma"/>
                <a:cs typeface="Tahoma"/>
              </a:rPr>
              <a:t>n</a:t>
            </a:r>
            <a:r>
              <a:rPr dirty="0" sz="6250" spc="145">
                <a:latin typeface="Tahoma"/>
                <a:cs typeface="Tahoma"/>
              </a:rPr>
              <a:t>i</a:t>
            </a:r>
            <a:r>
              <a:rPr dirty="0" sz="6250" spc="95">
                <a:latin typeface="Tahoma"/>
                <a:cs typeface="Tahoma"/>
              </a:rPr>
              <a:t>p</a:t>
            </a:r>
            <a:r>
              <a:rPr dirty="0" sz="6250" spc="160">
                <a:latin typeface="Tahoma"/>
                <a:cs typeface="Tahoma"/>
              </a:rPr>
              <a:t>e</a:t>
            </a:r>
            <a:r>
              <a:rPr dirty="0" sz="6250" spc="229">
                <a:latin typeface="Tahoma"/>
                <a:cs typeface="Tahoma"/>
              </a:rPr>
              <a:t>r</a:t>
            </a:r>
            <a:r>
              <a:rPr dirty="0" sz="6250" spc="-204">
                <a:latin typeface="Tahoma"/>
                <a:cs typeface="Tahoma"/>
              </a:rPr>
              <a:t> </a:t>
            </a:r>
            <a:r>
              <a:rPr dirty="0" sz="6250" spc="95">
                <a:latin typeface="Tahoma"/>
                <a:cs typeface="Tahoma"/>
              </a:rPr>
              <a:t>p</a:t>
            </a:r>
            <a:r>
              <a:rPr dirty="0" sz="6250" spc="225">
                <a:latin typeface="Tahoma"/>
                <a:cs typeface="Tahoma"/>
              </a:rPr>
              <a:t>r</a:t>
            </a:r>
            <a:r>
              <a:rPr dirty="0" sz="6250" spc="135">
                <a:latin typeface="Tahoma"/>
                <a:cs typeface="Tahoma"/>
              </a:rPr>
              <a:t>o</a:t>
            </a:r>
            <a:r>
              <a:rPr dirty="0" sz="6250" spc="80">
                <a:latin typeface="Tahoma"/>
                <a:cs typeface="Tahoma"/>
              </a:rPr>
              <a:t>b</a:t>
            </a:r>
            <a:r>
              <a:rPr dirty="0" sz="6250" spc="135">
                <a:latin typeface="Tahoma"/>
                <a:cs typeface="Tahoma"/>
              </a:rPr>
              <a:t>l</a:t>
            </a:r>
            <a:r>
              <a:rPr dirty="0" sz="6250" spc="160">
                <a:latin typeface="Tahoma"/>
                <a:cs typeface="Tahoma"/>
              </a:rPr>
              <a:t>e</a:t>
            </a:r>
            <a:r>
              <a:rPr dirty="0" sz="6250" spc="310">
                <a:latin typeface="Tahoma"/>
                <a:cs typeface="Tahoma"/>
              </a:rPr>
              <a:t>m</a:t>
            </a:r>
            <a:endParaRPr sz="6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4183040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4773590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5364140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49" y="5954690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3078772"/>
            <a:ext cx="7075805" cy="3193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-5" b="1">
                <a:solidFill>
                  <a:srgbClr val="FFFFFF"/>
                </a:solidFill>
                <a:latin typeface="Tahoma"/>
                <a:cs typeface="Tahoma"/>
              </a:rPr>
              <a:t>Czego</a:t>
            </a:r>
            <a:r>
              <a:rPr dirty="0" sz="33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FFFFFF"/>
                </a:solidFill>
                <a:latin typeface="Tahoma"/>
                <a:cs typeface="Tahoma"/>
              </a:rPr>
              <a:t>twórcy</a:t>
            </a:r>
            <a:r>
              <a:rPr dirty="0" sz="33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5" b="1">
                <a:solidFill>
                  <a:srgbClr val="FFFFFF"/>
                </a:solidFill>
                <a:latin typeface="Tahoma"/>
                <a:cs typeface="Tahoma"/>
              </a:rPr>
              <a:t>nie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5" b="1">
                <a:solidFill>
                  <a:srgbClr val="FFFFFF"/>
                </a:solidFill>
                <a:latin typeface="Tahoma"/>
                <a:cs typeface="Tahoma"/>
              </a:rPr>
              <a:t>mogli</a:t>
            </a:r>
            <a:r>
              <a:rPr dirty="0" sz="33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5" b="1">
                <a:solidFill>
                  <a:srgbClr val="FFFFFF"/>
                </a:solidFill>
                <a:latin typeface="Tahoma"/>
                <a:cs typeface="Tahoma"/>
              </a:rPr>
              <a:t>zmienić:</a:t>
            </a:r>
            <a:endParaRPr sz="3350">
              <a:latin typeface="Tahoma"/>
              <a:cs typeface="Tahoma"/>
            </a:endParaRPr>
          </a:p>
          <a:p>
            <a:pPr marL="741045">
              <a:lnSpc>
                <a:spcPct val="100000"/>
              </a:lnSpc>
              <a:spcBef>
                <a:spcPts val="2930"/>
              </a:spcBef>
            </a:pP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Zasięgu</a:t>
            </a:r>
            <a:endParaRPr sz="3350">
              <a:latin typeface="Tahoma"/>
              <a:cs typeface="Tahoma"/>
            </a:endParaRPr>
          </a:p>
          <a:p>
            <a:pPr marL="741045" marR="3271520">
              <a:lnSpc>
                <a:spcPts val="4650"/>
              </a:lnSpc>
              <a:spcBef>
                <a:spcPts val="260"/>
              </a:spcBef>
            </a:pPr>
            <a:r>
              <a:rPr dirty="0" sz="3350" spc="-20" b="1">
                <a:solidFill>
                  <a:srgbClr val="FFFFFF"/>
                </a:solidFill>
                <a:latin typeface="Tahoma"/>
                <a:cs typeface="Tahoma"/>
              </a:rPr>
              <a:t>Ilości</a:t>
            </a:r>
            <a:r>
              <a:rPr dirty="0" sz="3350" spc="-1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obrażeń </a:t>
            </a:r>
            <a:r>
              <a:rPr dirty="0" sz="3350" spc="-96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FFFFFF"/>
                </a:solidFill>
                <a:latin typeface="Tahoma"/>
                <a:cs typeface="Tahoma"/>
              </a:rPr>
              <a:t>Celności</a:t>
            </a:r>
            <a:endParaRPr sz="3350">
              <a:latin typeface="Tahoma"/>
              <a:cs typeface="Tahoma"/>
            </a:endParaRPr>
          </a:p>
          <a:p>
            <a:pPr marL="741045">
              <a:lnSpc>
                <a:spcPct val="100000"/>
              </a:lnSpc>
              <a:spcBef>
                <a:spcPts val="370"/>
              </a:spcBef>
            </a:pPr>
            <a:r>
              <a:rPr dirty="0" sz="3350" b="1">
                <a:solidFill>
                  <a:srgbClr val="FFFFFF"/>
                </a:solidFill>
                <a:latin typeface="Tahoma"/>
                <a:cs typeface="Tahoma"/>
              </a:rPr>
              <a:t>Insta-kill</a:t>
            </a:r>
            <a:r>
              <a:rPr dirty="0" sz="335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headshots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4183040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4773590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5364140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5954690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6545240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008" y="7135790"/>
            <a:ext cx="152400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14358" y="3078772"/>
            <a:ext cx="6957695" cy="4374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15" b="1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335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można</a:t>
            </a:r>
            <a:r>
              <a:rPr dirty="0" sz="335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30" b="1">
                <a:solidFill>
                  <a:srgbClr val="FFFFFF"/>
                </a:solidFill>
                <a:latin typeface="Tahoma"/>
                <a:cs typeface="Tahoma"/>
              </a:rPr>
              <a:t>było</a:t>
            </a:r>
            <a:r>
              <a:rPr dirty="0" sz="335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35" b="1">
                <a:solidFill>
                  <a:srgbClr val="FFFFFF"/>
                </a:solidFill>
                <a:latin typeface="Tahoma"/>
                <a:cs typeface="Tahoma"/>
              </a:rPr>
              <a:t>zmienić:</a:t>
            </a:r>
            <a:endParaRPr sz="3350">
              <a:latin typeface="Tahoma"/>
              <a:cs typeface="Tahoma"/>
            </a:endParaRPr>
          </a:p>
          <a:p>
            <a:pPr marL="741045" marR="5080">
              <a:lnSpc>
                <a:spcPct val="115700"/>
              </a:lnSpc>
              <a:spcBef>
                <a:spcPts val="2295"/>
              </a:spcBef>
            </a:pPr>
            <a:r>
              <a:rPr dirty="0" sz="3350" spc="-40" b="1">
                <a:solidFill>
                  <a:srgbClr val="FFFFFF"/>
                </a:solidFill>
                <a:latin typeface="Tahoma"/>
                <a:cs typeface="Tahoma"/>
              </a:rPr>
              <a:t>Ilość</a:t>
            </a:r>
            <a:r>
              <a:rPr dirty="0" sz="33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50" b="1">
                <a:solidFill>
                  <a:srgbClr val="FFFFFF"/>
                </a:solidFill>
                <a:latin typeface="Tahoma"/>
                <a:cs typeface="Tahoma"/>
              </a:rPr>
              <a:t>nabojów</a:t>
            </a:r>
            <a:r>
              <a:rPr dirty="0" sz="33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3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FFFFFF"/>
                </a:solidFill>
                <a:latin typeface="Tahoma"/>
                <a:cs typeface="Tahoma"/>
              </a:rPr>
              <a:t>magazynku </a:t>
            </a:r>
            <a:r>
              <a:rPr dirty="0" sz="3350" spc="-9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" b="1">
                <a:solidFill>
                  <a:srgbClr val="FFFFFF"/>
                </a:solidFill>
                <a:latin typeface="Tahoma"/>
                <a:cs typeface="Tahoma"/>
              </a:rPr>
              <a:t>Czas</a:t>
            </a:r>
            <a:r>
              <a:rPr dirty="0" sz="33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90" b="1">
                <a:solidFill>
                  <a:srgbClr val="FFFFFF"/>
                </a:solidFill>
                <a:latin typeface="Tahoma"/>
                <a:cs typeface="Tahoma"/>
              </a:rPr>
              <a:t>przeładowania</a:t>
            </a:r>
            <a:endParaRPr sz="3350">
              <a:latin typeface="Tahoma"/>
              <a:cs typeface="Tahoma"/>
            </a:endParaRPr>
          </a:p>
          <a:p>
            <a:pPr marL="741045" marR="1211580">
              <a:lnSpc>
                <a:spcPts val="4650"/>
              </a:lnSpc>
              <a:spcBef>
                <a:spcPts val="105"/>
              </a:spcBef>
            </a:pPr>
            <a:r>
              <a:rPr dirty="0" sz="3350" spc="10" b="1">
                <a:solidFill>
                  <a:srgbClr val="FFFFFF"/>
                </a:solidFill>
                <a:latin typeface="Tahoma"/>
                <a:cs typeface="Tahoma"/>
              </a:rPr>
              <a:t>Czas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przycelowania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0" b="1">
                <a:solidFill>
                  <a:srgbClr val="FFFFFF"/>
                </a:solidFill>
                <a:latin typeface="Tahoma"/>
                <a:cs typeface="Tahoma"/>
              </a:rPr>
              <a:t>Czas </a:t>
            </a:r>
            <a:r>
              <a:rPr dirty="0" sz="3350" spc="75" b="1">
                <a:solidFill>
                  <a:srgbClr val="FFFFFF"/>
                </a:solidFill>
                <a:latin typeface="Tahoma"/>
                <a:cs typeface="Tahoma"/>
              </a:rPr>
              <a:t>między 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strzałami </a:t>
            </a:r>
            <a:r>
              <a:rPr dirty="0" sz="3350" spc="-96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FFFFFF"/>
                </a:solidFill>
                <a:latin typeface="Tahoma"/>
                <a:cs typeface="Tahoma"/>
              </a:rPr>
              <a:t>Headshot </a:t>
            </a:r>
            <a:r>
              <a:rPr dirty="0" sz="3350" spc="25" b="1">
                <a:solidFill>
                  <a:srgbClr val="FFFFFF"/>
                </a:solidFill>
                <a:latin typeface="Tahoma"/>
                <a:cs typeface="Tahoma"/>
              </a:rPr>
              <a:t>bez </a:t>
            </a:r>
            <a:r>
              <a:rPr dirty="0" sz="3350" spc="110" b="1">
                <a:solidFill>
                  <a:srgbClr val="FFFFFF"/>
                </a:solidFill>
                <a:latin typeface="Tahoma"/>
                <a:cs typeface="Tahoma"/>
              </a:rPr>
              <a:t>lunety </a:t>
            </a:r>
            <a:r>
              <a:rPr dirty="0" sz="335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FFFFFF"/>
                </a:solidFill>
                <a:latin typeface="Tahoma"/>
                <a:cs typeface="Tahoma"/>
              </a:rPr>
              <a:t>Maksymalna</a:t>
            </a:r>
            <a:r>
              <a:rPr dirty="0" sz="335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50" spc="70" b="1">
                <a:solidFill>
                  <a:srgbClr val="FFFFFF"/>
                </a:solidFill>
                <a:latin typeface="Tahoma"/>
                <a:cs typeface="Tahoma"/>
              </a:rPr>
              <a:t>amunicja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0787" y="1540327"/>
            <a:ext cx="1563624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46570" marR="5080" indent="-6834505">
              <a:lnSpc>
                <a:spcPct val="115399"/>
              </a:lnSpc>
              <a:spcBef>
                <a:spcPts val="95"/>
              </a:spcBef>
            </a:pPr>
            <a:r>
              <a:rPr dirty="0" sz="3250" spc="45" b="1">
                <a:solidFill>
                  <a:srgbClr val="FFFFFF"/>
                </a:solidFill>
                <a:latin typeface="Tahoma"/>
                <a:cs typeface="Tahoma"/>
              </a:rPr>
              <a:t>Snajperka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30" b="1">
                <a:solidFill>
                  <a:srgbClr val="FFFFFF"/>
                </a:solidFill>
                <a:latin typeface="Tahoma"/>
                <a:cs typeface="Tahoma"/>
              </a:rPr>
              <a:t>była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0" b="1">
                <a:solidFill>
                  <a:srgbClr val="FFFFFF"/>
                </a:solidFill>
                <a:latin typeface="Tahoma"/>
                <a:cs typeface="Tahoma"/>
              </a:rPr>
              <a:t>ogromnym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325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60" b="1">
                <a:solidFill>
                  <a:srgbClr val="FFFFFF"/>
                </a:solidFill>
                <a:latin typeface="Tahoma"/>
                <a:cs typeface="Tahoma"/>
              </a:rPr>
              <a:t>ponieważ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ogromnie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zaburzała</a:t>
            </a:r>
            <a:r>
              <a:rPr dirty="0" sz="32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balans </a:t>
            </a:r>
            <a:r>
              <a:rPr dirty="0" sz="3250" spc="-9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rogrywki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6869" y="8093557"/>
            <a:ext cx="14044294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80255" marR="5080" indent="-4568190">
              <a:lnSpc>
                <a:spcPct val="115399"/>
              </a:lnSpc>
              <a:spcBef>
                <a:spcPts val="95"/>
              </a:spcBef>
            </a:pP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Ostatecznie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celu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naprawiania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0" b="1">
                <a:solidFill>
                  <a:srgbClr val="FFFFFF"/>
                </a:solidFill>
                <a:latin typeface="Tahoma"/>
                <a:cs typeface="Tahoma"/>
              </a:rPr>
              <a:t>problemu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zmieniono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35" b="1">
                <a:solidFill>
                  <a:srgbClr val="FFFFFF"/>
                </a:solidFill>
                <a:latin typeface="Tahoma"/>
                <a:cs typeface="Tahoma"/>
              </a:rPr>
              <a:t>czas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0" b="1">
                <a:solidFill>
                  <a:srgbClr val="FFFFFF"/>
                </a:solidFill>
                <a:latin typeface="Tahoma"/>
                <a:cs typeface="Tahoma"/>
              </a:rPr>
              <a:t>między </a:t>
            </a:r>
            <a:r>
              <a:rPr dirty="0" sz="3250" spc="-9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5" b="1">
                <a:solidFill>
                  <a:srgbClr val="FFFFFF"/>
                </a:solidFill>
                <a:latin typeface="Tahoma"/>
                <a:cs typeface="Tahoma"/>
              </a:rPr>
              <a:t>strzałami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-60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-85" b="1">
                <a:solidFill>
                  <a:srgbClr val="FFFFFF"/>
                </a:solidFill>
                <a:latin typeface="Tahoma"/>
                <a:cs typeface="Tahoma"/>
              </a:rPr>
              <a:t>0.5s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5" b="1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-85" b="1">
                <a:solidFill>
                  <a:srgbClr val="FFFFFF"/>
                </a:solidFill>
                <a:latin typeface="Tahoma"/>
                <a:cs typeface="Tahoma"/>
              </a:rPr>
              <a:t>0.7s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807" y="4414901"/>
            <a:ext cx="367284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5"/>
              <a:t>W</a:t>
            </a:r>
            <a:r>
              <a:rPr dirty="0" spc="605"/>
              <a:t>s</a:t>
            </a:r>
            <a:r>
              <a:rPr dirty="0" spc="340"/>
              <a:t>t</a:t>
            </a:r>
            <a:r>
              <a:rPr dirty="0" spc="140"/>
              <a:t>ę</a:t>
            </a:r>
            <a:r>
              <a:rPr dirty="0" spc="459"/>
              <a:t>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786" y="1693908"/>
            <a:ext cx="12611099" cy="480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6967" y="500266"/>
            <a:ext cx="6781165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220">
                <a:latin typeface="Tahoma"/>
                <a:cs typeface="Tahoma"/>
                <a:hlinkClick r:id="rId3"/>
              </a:rPr>
              <a:t>Aktualne</a:t>
            </a:r>
            <a:r>
              <a:rPr dirty="0" sz="6250" spc="-254">
                <a:latin typeface="Tahoma"/>
                <a:cs typeface="Tahoma"/>
                <a:hlinkClick r:id="rId3"/>
              </a:rPr>
              <a:t> </a:t>
            </a:r>
            <a:r>
              <a:rPr dirty="0" sz="6250" spc="195">
                <a:latin typeface="Tahoma"/>
                <a:cs typeface="Tahoma"/>
              </a:rPr>
              <a:t>trendy</a:t>
            </a:r>
            <a:endParaRPr sz="6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Dziękuje</a:t>
            </a:r>
            <a:r>
              <a:rPr dirty="0" spc="-420"/>
              <a:t> </a:t>
            </a:r>
            <a:r>
              <a:rPr dirty="0" spc="135"/>
              <a:t>za</a:t>
            </a:r>
            <a:r>
              <a:rPr dirty="0" spc="-415"/>
              <a:t> </a:t>
            </a:r>
            <a:r>
              <a:rPr dirty="0" spc="310"/>
              <a:t>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278" y="996808"/>
            <a:ext cx="12092305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75">
                <a:latin typeface="Tahoma"/>
                <a:cs typeface="Tahoma"/>
              </a:rPr>
              <a:t>Czym</a:t>
            </a:r>
            <a:r>
              <a:rPr dirty="0" sz="6250" spc="-215">
                <a:latin typeface="Tahoma"/>
                <a:cs typeface="Tahoma"/>
              </a:rPr>
              <a:t> </a:t>
            </a:r>
            <a:r>
              <a:rPr dirty="0" sz="6250" spc="80">
                <a:latin typeface="Tahoma"/>
                <a:cs typeface="Tahoma"/>
              </a:rPr>
              <a:t>jest</a:t>
            </a:r>
            <a:r>
              <a:rPr dirty="0" sz="6250" spc="-210">
                <a:latin typeface="Tahoma"/>
                <a:cs typeface="Tahoma"/>
              </a:rPr>
              <a:t> </a:t>
            </a:r>
            <a:r>
              <a:rPr dirty="0" sz="6250" spc="120">
                <a:latin typeface="Tahoma"/>
                <a:cs typeface="Tahoma"/>
              </a:rPr>
              <a:t>analiza</a:t>
            </a:r>
            <a:r>
              <a:rPr dirty="0" sz="6250" spc="-210">
                <a:latin typeface="Tahoma"/>
                <a:cs typeface="Tahoma"/>
              </a:rPr>
              <a:t> </a:t>
            </a:r>
            <a:r>
              <a:rPr dirty="0" sz="6250" spc="65">
                <a:latin typeface="Tahoma"/>
                <a:cs typeface="Tahoma"/>
              </a:rPr>
              <a:t>biznesowa?</a:t>
            </a:r>
            <a:endParaRPr sz="6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892" y="3365819"/>
            <a:ext cx="15423515" cy="34544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3250" spc="65" b="1">
                <a:solidFill>
                  <a:srgbClr val="FFFFFF"/>
                </a:solidFill>
                <a:latin typeface="Tahoma"/>
                <a:cs typeface="Tahoma"/>
              </a:rPr>
              <a:t>Dyscyplina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30" b="1">
                <a:solidFill>
                  <a:srgbClr val="FFFFFF"/>
                </a:solidFill>
                <a:latin typeface="Tahoma"/>
                <a:cs typeface="Tahoma"/>
              </a:rPr>
              <a:t>zajmująca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się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0" b="1">
                <a:solidFill>
                  <a:srgbClr val="FFFFFF"/>
                </a:solidFill>
                <a:latin typeface="Tahoma"/>
                <a:cs typeface="Tahoma"/>
              </a:rPr>
              <a:t>określaniem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65" b="1">
                <a:solidFill>
                  <a:srgbClr val="FFFFFF"/>
                </a:solidFill>
                <a:latin typeface="Tahoma"/>
                <a:cs typeface="Tahoma"/>
              </a:rPr>
              <a:t>potrzeb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65" b="1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biznesowych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325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dostarczaniu </a:t>
            </a:r>
            <a:r>
              <a:rPr dirty="0" sz="3250" spc="55" b="1">
                <a:solidFill>
                  <a:srgbClr val="FFFFFF"/>
                </a:solidFill>
                <a:latin typeface="Tahoma"/>
                <a:cs typeface="Tahoma"/>
              </a:rPr>
              <a:t>rozwiązań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problemów </a:t>
            </a:r>
            <a:r>
              <a:rPr dirty="0" sz="3250" spc="60" b="1">
                <a:solidFill>
                  <a:srgbClr val="FFFFFF"/>
                </a:solidFill>
                <a:latin typeface="Tahoma"/>
                <a:cs typeface="Tahoma"/>
              </a:rPr>
              <a:t>biznesowych, </a:t>
            </a:r>
            <a:r>
              <a:rPr dirty="0" sz="3250" spc="120" b="1">
                <a:solidFill>
                  <a:srgbClr val="FFFFFF"/>
                </a:solidFill>
                <a:latin typeface="Tahoma"/>
                <a:cs typeface="Tahoma"/>
              </a:rPr>
              <a:t>które </a:t>
            </a:r>
            <a:r>
              <a:rPr dirty="0" sz="3250" spc="55" b="1">
                <a:solidFill>
                  <a:srgbClr val="FFFFFF"/>
                </a:solidFill>
                <a:latin typeface="Tahoma"/>
                <a:cs typeface="Tahoma"/>
              </a:rPr>
              <a:t>przynoszą </a:t>
            </a:r>
            <a:r>
              <a:rPr dirty="0" sz="32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wartość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interesariuszom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dirty="0" sz="3250" spc="35" b="1">
                <a:solidFill>
                  <a:srgbClr val="FFFFFF"/>
                </a:solidFill>
                <a:latin typeface="Tahoma"/>
                <a:cs typeface="Tahoma"/>
              </a:rPr>
              <a:t>Rozwiązania </a:t>
            </a:r>
            <a:r>
              <a:rPr dirty="0" sz="3250" spc="114" b="1">
                <a:solidFill>
                  <a:srgbClr val="FFFFFF"/>
                </a:solidFill>
                <a:latin typeface="Tahoma"/>
                <a:cs typeface="Tahoma"/>
              </a:rPr>
              <a:t>te </a:t>
            </a:r>
            <a:r>
              <a:rPr dirty="0" sz="3250" spc="60" b="1">
                <a:solidFill>
                  <a:srgbClr val="FFFFFF"/>
                </a:solidFill>
                <a:latin typeface="Tahoma"/>
                <a:cs typeface="Tahoma"/>
              </a:rPr>
              <a:t>mogą </a:t>
            </a:r>
            <a:r>
              <a:rPr dirty="0" sz="3250" spc="65" b="1">
                <a:solidFill>
                  <a:srgbClr val="FFFFFF"/>
                </a:solidFill>
                <a:latin typeface="Tahoma"/>
                <a:cs typeface="Tahoma"/>
              </a:rPr>
              <a:t>zawierać </a:t>
            </a:r>
            <a:r>
              <a:rPr dirty="0" sz="3250" spc="110" b="1">
                <a:solidFill>
                  <a:srgbClr val="FFFFFF"/>
                </a:solidFill>
                <a:latin typeface="Tahoma"/>
                <a:cs typeface="Tahoma"/>
              </a:rPr>
              <a:t>komponenty </a:t>
            </a:r>
            <a:r>
              <a:rPr dirty="0" sz="325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5" b="1">
                <a:solidFill>
                  <a:srgbClr val="FFFFFF"/>
                </a:solidFill>
                <a:latin typeface="Tahoma"/>
                <a:cs typeface="Tahoma"/>
              </a:rPr>
              <a:t>oparte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95" b="1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oprogramowaniu</a:t>
            </a:r>
            <a:r>
              <a:rPr dirty="0" sz="3250" spc="-114" b="1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danych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cyfrowych,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ale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0" b="1">
                <a:solidFill>
                  <a:srgbClr val="FFFFFF"/>
                </a:solidFill>
                <a:latin typeface="Tahoma"/>
                <a:cs typeface="Tahoma"/>
              </a:rPr>
              <a:t>również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55" b="1">
                <a:solidFill>
                  <a:srgbClr val="FFFFFF"/>
                </a:solidFill>
                <a:latin typeface="Tahoma"/>
                <a:cs typeface="Tahoma"/>
              </a:rPr>
              <a:t>obejmować </a:t>
            </a:r>
            <a:r>
              <a:rPr dirty="0" sz="3250" spc="-9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zmiany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45" b="1">
                <a:solidFill>
                  <a:srgbClr val="FFFFFF"/>
                </a:solidFill>
                <a:latin typeface="Tahoma"/>
                <a:cs typeface="Tahoma"/>
              </a:rPr>
              <a:t>organizacyjne,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14" b="1">
                <a:solidFill>
                  <a:srgbClr val="FFFFFF"/>
                </a:solidFill>
                <a:latin typeface="Tahoma"/>
                <a:cs typeface="Tahoma"/>
              </a:rPr>
              <a:t>takie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50" b="1">
                <a:solidFill>
                  <a:srgbClr val="FFFFFF"/>
                </a:solidFill>
                <a:latin typeface="Tahoma"/>
                <a:cs typeface="Tahoma"/>
              </a:rPr>
              <a:t>jak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5" b="1">
                <a:solidFill>
                  <a:srgbClr val="FFFFFF"/>
                </a:solidFill>
                <a:latin typeface="Tahoma"/>
                <a:cs typeface="Tahoma"/>
              </a:rPr>
              <a:t>poprawa</a:t>
            </a:r>
            <a:r>
              <a:rPr dirty="0" sz="325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65" b="1">
                <a:solidFill>
                  <a:srgbClr val="FFFFFF"/>
                </a:solidFill>
                <a:latin typeface="Tahoma"/>
                <a:cs typeface="Tahoma"/>
              </a:rPr>
              <a:t>procesów,</a:t>
            </a:r>
            <a:r>
              <a:rPr dirty="0" sz="32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opracowanie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85" b="1">
                <a:solidFill>
                  <a:srgbClr val="FFFFFF"/>
                </a:solidFill>
                <a:latin typeface="Tahoma"/>
                <a:cs typeface="Tahoma"/>
              </a:rPr>
              <a:t>nowych</a:t>
            </a:r>
            <a:r>
              <a:rPr dirty="0" sz="32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5" b="1">
                <a:solidFill>
                  <a:srgbClr val="FFFFFF"/>
                </a:solidFill>
                <a:latin typeface="Tahoma"/>
                <a:cs typeface="Tahoma"/>
              </a:rPr>
              <a:t>polityk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2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80" b="1">
                <a:solidFill>
                  <a:srgbClr val="FFFFFF"/>
                </a:solidFill>
                <a:latin typeface="Tahoma"/>
                <a:cs typeface="Tahoma"/>
              </a:rPr>
              <a:t>planowanie</a:t>
            </a:r>
            <a:r>
              <a:rPr dirty="0" sz="32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70" b="1">
                <a:solidFill>
                  <a:srgbClr val="FFFFFF"/>
                </a:solidFill>
                <a:latin typeface="Tahoma"/>
                <a:cs typeface="Tahoma"/>
              </a:rPr>
              <a:t>strategiczne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69260" marR="5080" indent="-2957195">
              <a:lnSpc>
                <a:spcPct val="117000"/>
              </a:lnSpc>
              <a:spcBef>
                <a:spcPts val="95"/>
              </a:spcBef>
            </a:pPr>
            <a:r>
              <a:rPr dirty="0" spc="75"/>
              <a:t>Czym</a:t>
            </a:r>
            <a:r>
              <a:rPr dirty="0" spc="-229"/>
              <a:t> </a:t>
            </a:r>
            <a:r>
              <a:rPr dirty="0" spc="35"/>
              <a:t>zajmuje</a:t>
            </a:r>
            <a:r>
              <a:rPr dirty="0" spc="-229"/>
              <a:t> </a:t>
            </a:r>
            <a:r>
              <a:rPr dirty="0" spc="145"/>
              <a:t>się</a:t>
            </a:r>
            <a:r>
              <a:rPr dirty="0" spc="-225"/>
              <a:t> </a:t>
            </a:r>
            <a:r>
              <a:rPr dirty="0" spc="210"/>
              <a:t>analityk </a:t>
            </a:r>
            <a:r>
              <a:rPr dirty="0" spc="-1814"/>
              <a:t> </a:t>
            </a:r>
            <a:r>
              <a:rPr dirty="0" spc="70"/>
              <a:t>biznesowy?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882" y="3421758"/>
            <a:ext cx="15395575" cy="2025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700"/>
              </a:lnSpc>
              <a:spcBef>
                <a:spcPts val="95"/>
              </a:spcBef>
            </a:pPr>
            <a:r>
              <a:rPr dirty="0" sz="3750" spc="130" b="1">
                <a:solidFill>
                  <a:srgbClr val="FFFFFF"/>
                </a:solidFill>
                <a:latin typeface="Tahoma"/>
                <a:cs typeface="Tahoma"/>
              </a:rPr>
              <a:t>Analityk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70" b="1">
                <a:solidFill>
                  <a:srgbClr val="FFFFFF"/>
                </a:solidFill>
                <a:latin typeface="Tahoma"/>
                <a:cs typeface="Tahoma"/>
              </a:rPr>
              <a:t>biznesowy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90" b="1">
                <a:solidFill>
                  <a:srgbClr val="FFFFFF"/>
                </a:solidFill>
                <a:latin typeface="Tahoma"/>
                <a:cs typeface="Tahoma"/>
              </a:rPr>
              <a:t>identyfikuje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70" b="1">
                <a:solidFill>
                  <a:srgbClr val="FFFFFF"/>
                </a:solidFill>
                <a:latin typeface="Tahoma"/>
                <a:cs typeface="Tahoma"/>
              </a:rPr>
              <a:t>obszary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85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145" b="1">
                <a:solidFill>
                  <a:srgbClr val="FFFFFF"/>
                </a:solidFill>
                <a:latin typeface="Tahoma"/>
                <a:cs typeface="Tahoma"/>
              </a:rPr>
              <a:t>który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65" b="1">
                <a:solidFill>
                  <a:srgbClr val="FFFFFF"/>
                </a:solidFill>
                <a:latin typeface="Tahoma"/>
                <a:cs typeface="Tahoma"/>
              </a:rPr>
              <a:t>mogą</a:t>
            </a:r>
            <a:r>
              <a:rPr dirty="0" sz="37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65" b="1">
                <a:solidFill>
                  <a:srgbClr val="FFFFFF"/>
                </a:solidFill>
                <a:latin typeface="Tahoma"/>
                <a:cs typeface="Tahoma"/>
              </a:rPr>
              <a:t>zostać </a:t>
            </a:r>
            <a:r>
              <a:rPr dirty="0" sz="3750" spc="-10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70" b="1">
                <a:solidFill>
                  <a:srgbClr val="FFFFFF"/>
                </a:solidFill>
                <a:latin typeface="Tahoma"/>
                <a:cs typeface="Tahoma"/>
              </a:rPr>
              <a:t>wprowadzone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90" b="1">
                <a:solidFill>
                  <a:srgbClr val="FFFFFF"/>
                </a:solidFill>
                <a:latin typeface="Tahoma"/>
                <a:cs typeface="Tahoma"/>
              </a:rPr>
              <a:t>nowe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65" b="1">
                <a:solidFill>
                  <a:srgbClr val="FFFFFF"/>
                </a:solidFill>
                <a:latin typeface="Tahoma"/>
                <a:cs typeface="Tahoma"/>
              </a:rPr>
              <a:t>rozwiązania</a:t>
            </a:r>
            <a:r>
              <a:rPr dirty="0" sz="37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55" b="1">
                <a:solidFill>
                  <a:srgbClr val="FFFFFF"/>
                </a:solidFill>
                <a:latin typeface="Tahoma"/>
                <a:cs typeface="Tahoma"/>
              </a:rPr>
              <a:t>mają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105" b="1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85" b="1">
                <a:solidFill>
                  <a:srgbClr val="FFFFFF"/>
                </a:solidFill>
                <a:latin typeface="Tahoma"/>
                <a:cs typeface="Tahoma"/>
              </a:rPr>
              <a:t>celu</a:t>
            </a:r>
            <a:r>
              <a:rPr dirty="0" sz="375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85" b="1">
                <a:solidFill>
                  <a:srgbClr val="FFFFFF"/>
                </a:solidFill>
                <a:latin typeface="Tahoma"/>
                <a:cs typeface="Tahoma"/>
              </a:rPr>
              <a:t>poprawienie</a:t>
            </a:r>
            <a:r>
              <a:rPr dirty="0" sz="3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80" b="1">
                <a:solidFill>
                  <a:srgbClr val="FFFFFF"/>
                </a:solidFill>
                <a:latin typeface="Tahoma"/>
                <a:cs typeface="Tahoma"/>
              </a:rPr>
              <a:t>ich </a:t>
            </a:r>
            <a:r>
              <a:rPr dirty="0" sz="3750" spc="-10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750" spc="105" b="1">
                <a:solidFill>
                  <a:srgbClr val="FFFFFF"/>
                </a:solidFill>
                <a:latin typeface="Tahoma"/>
                <a:cs typeface="Tahoma"/>
              </a:rPr>
              <a:t>efektywności</a:t>
            </a:r>
            <a:endParaRPr sz="3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7937" y="3"/>
            <a:ext cx="13750062" cy="10286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80" y="2804131"/>
            <a:ext cx="4380865" cy="559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7000"/>
              </a:lnSpc>
              <a:spcBef>
                <a:spcPts val="95"/>
              </a:spcBef>
            </a:pPr>
            <a:r>
              <a:rPr dirty="0" sz="6250" spc="45" b="1">
                <a:solidFill>
                  <a:srgbClr val="FFFFFF"/>
                </a:solidFill>
                <a:latin typeface="Tahoma"/>
                <a:cs typeface="Tahoma"/>
              </a:rPr>
              <a:t>Różnica </a:t>
            </a:r>
            <a:r>
              <a:rPr dirty="0" sz="625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250" spc="135" b="1">
                <a:solidFill>
                  <a:srgbClr val="FFFFFF"/>
                </a:solidFill>
                <a:latin typeface="Tahoma"/>
                <a:cs typeface="Tahoma"/>
              </a:rPr>
              <a:t>między </a:t>
            </a:r>
            <a:r>
              <a:rPr dirty="0" sz="625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250" spc="120" b="1">
                <a:solidFill>
                  <a:srgbClr val="FFFFFF"/>
                </a:solidFill>
                <a:latin typeface="Tahoma"/>
                <a:cs typeface="Tahoma"/>
              </a:rPr>
              <a:t>analizą </a:t>
            </a:r>
            <a:r>
              <a:rPr dirty="0" sz="6250" spc="165" b="1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6250" spc="1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250" spc="204" b="1">
                <a:solidFill>
                  <a:srgbClr val="FFFFFF"/>
                </a:solidFill>
                <a:latin typeface="Tahoma"/>
                <a:cs typeface="Tahoma"/>
              </a:rPr>
              <a:t>analityką </a:t>
            </a:r>
            <a:r>
              <a:rPr dirty="0" sz="6250" spc="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250" spc="8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6250" spc="14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6250" spc="-114" b="1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dirty="0" sz="6250" spc="19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6250" spc="16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6250" spc="12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6250" spc="13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6250" spc="140" b="1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6250" spc="165" b="1">
                <a:solidFill>
                  <a:srgbClr val="FFFFFF"/>
                </a:solidFill>
                <a:latin typeface="Tahoma"/>
                <a:cs typeface="Tahoma"/>
              </a:rPr>
              <a:t>ą</a:t>
            </a:r>
            <a:endParaRPr sz="6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211" y="996807"/>
            <a:ext cx="15072994" cy="981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50" spc="160">
                <a:latin typeface="Tahoma"/>
                <a:cs typeface="Tahoma"/>
              </a:rPr>
              <a:t>Wybrane</a:t>
            </a:r>
            <a:r>
              <a:rPr dirty="0" sz="6250" spc="-220">
                <a:latin typeface="Tahoma"/>
                <a:cs typeface="Tahoma"/>
              </a:rPr>
              <a:t> </a:t>
            </a:r>
            <a:r>
              <a:rPr dirty="0" sz="6250" spc="200">
                <a:latin typeface="Tahoma"/>
                <a:cs typeface="Tahoma"/>
              </a:rPr>
              <a:t>metody</a:t>
            </a:r>
            <a:r>
              <a:rPr dirty="0" sz="6250" spc="-215">
                <a:latin typeface="Tahoma"/>
                <a:cs typeface="Tahoma"/>
              </a:rPr>
              <a:t> </a:t>
            </a:r>
            <a:r>
              <a:rPr dirty="0" sz="6250" spc="130">
                <a:latin typeface="Tahoma"/>
                <a:cs typeface="Tahoma"/>
              </a:rPr>
              <a:t>analizy</a:t>
            </a:r>
            <a:r>
              <a:rPr dirty="0" sz="6250" spc="-215">
                <a:latin typeface="Tahoma"/>
                <a:cs typeface="Tahoma"/>
              </a:rPr>
              <a:t> </a:t>
            </a:r>
            <a:r>
              <a:rPr dirty="0" sz="6250" spc="80">
                <a:latin typeface="Tahoma"/>
                <a:cs typeface="Tahoma"/>
              </a:rPr>
              <a:t>biznesowej</a:t>
            </a:r>
            <a:endParaRPr sz="6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765" y="2685081"/>
            <a:ext cx="143296" cy="1432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765" y="3306034"/>
            <a:ext cx="143296" cy="14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2765" y="3926986"/>
            <a:ext cx="143296" cy="14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765" y="4547939"/>
            <a:ext cx="143296" cy="143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765" y="5168891"/>
            <a:ext cx="143296" cy="143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73718" y="2343588"/>
            <a:ext cx="10514965" cy="313055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3500" spc="95">
                <a:solidFill>
                  <a:srgbClr val="FFFFFF"/>
                </a:solidFill>
                <a:latin typeface="Trebuchet MS"/>
                <a:cs typeface="Trebuchet MS"/>
              </a:rPr>
              <a:t>MoSCoW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60">
                <a:solidFill>
                  <a:srgbClr val="FFFFFF"/>
                </a:solidFill>
                <a:latin typeface="Trebuchet MS"/>
                <a:cs typeface="Trebuchet MS"/>
              </a:rPr>
              <a:t>(Must</a:t>
            </a:r>
            <a:r>
              <a:rPr dirty="0" sz="35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8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5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50">
                <a:solidFill>
                  <a:srgbClr val="FFFFFF"/>
                </a:solidFill>
                <a:latin typeface="Trebuchet MS"/>
                <a:cs typeface="Trebuchet MS"/>
              </a:rPr>
              <a:t>Should,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6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35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8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5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30">
                <a:solidFill>
                  <a:srgbClr val="FFFFFF"/>
                </a:solidFill>
                <a:latin typeface="Trebuchet MS"/>
                <a:cs typeface="Trebuchet MS"/>
              </a:rPr>
              <a:t>Would)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</a:pPr>
            <a:r>
              <a:rPr dirty="0" sz="3500" spc="75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dirty="0" sz="3500" spc="40">
                <a:solidFill>
                  <a:srgbClr val="FFFFFF"/>
                </a:solidFill>
                <a:latin typeface="Trebuchet MS"/>
                <a:cs typeface="Trebuchet MS"/>
              </a:rPr>
              <a:t>(Mission, </a:t>
            </a:r>
            <a:r>
              <a:rPr dirty="0" sz="3500" spc="-50">
                <a:solidFill>
                  <a:srgbClr val="FFFFFF"/>
                </a:solidFill>
                <a:latin typeface="Trebuchet MS"/>
                <a:cs typeface="Trebuchet MS"/>
              </a:rPr>
              <a:t>Objectives, </a:t>
            </a:r>
            <a:r>
              <a:rPr dirty="0" sz="3500" spc="-15">
                <a:solidFill>
                  <a:srgbClr val="FFFFFF"/>
                </a:solidFill>
                <a:latin typeface="Trebuchet MS"/>
                <a:cs typeface="Trebuchet MS"/>
              </a:rPr>
              <a:t>Strategies, </a:t>
            </a:r>
            <a:r>
              <a:rPr dirty="0" sz="3500" spc="114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500" spc="-45">
                <a:solidFill>
                  <a:srgbClr val="FFFFFF"/>
                </a:solidFill>
                <a:latin typeface="Trebuchet MS"/>
                <a:cs typeface="Trebuchet MS"/>
              </a:rPr>
              <a:t>Tactics) </a:t>
            </a:r>
            <a:r>
              <a:rPr dirty="0" sz="35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65">
                <a:solidFill>
                  <a:srgbClr val="FFFFFF"/>
                </a:solidFill>
                <a:latin typeface="Trebuchet MS"/>
                <a:cs typeface="Trebuchet MS"/>
              </a:rPr>
              <a:t>Brainstorming </a:t>
            </a:r>
            <a:r>
              <a:rPr dirty="0" sz="35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5">
                <a:solidFill>
                  <a:srgbClr val="FFFFFF"/>
                </a:solidFill>
                <a:latin typeface="Trebuchet MS"/>
                <a:cs typeface="Trebuchet MS"/>
              </a:rPr>
              <a:t>SWOT(Strengths,Weaknesses,Opportunities,Threats) </a:t>
            </a:r>
            <a:r>
              <a:rPr dirty="0" sz="3500" spc="-10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3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5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8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35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65">
                <a:solidFill>
                  <a:srgbClr val="FFFFFF"/>
                </a:solidFill>
                <a:latin typeface="Trebuchet MS"/>
                <a:cs typeface="Trebuchet MS"/>
              </a:rPr>
              <a:t>Whys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613" y="4414902"/>
            <a:ext cx="1111059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9"/>
              <a:t>Dekonstrukcja</a:t>
            </a:r>
            <a:r>
              <a:rPr dirty="0" spc="-459"/>
              <a:t> </a:t>
            </a:r>
            <a:r>
              <a:rPr dirty="0" spc="254"/>
              <a:t>gier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</dc:creator>
  <cp:keywords>DAFg0PgTwEc,BAFWbAs8AbQ</cp:keywords>
  <dc:title>Dekonstrukcja gier</dc:title>
  <dcterms:created xsi:type="dcterms:W3CDTF">2023-04-25T09:15:54Z</dcterms:created>
  <dcterms:modified xsi:type="dcterms:W3CDTF">2023-04-25T09:15:54Z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2023-04-25T00:00:00Z</vt:filetime>
  </property>
</Properties>
</file>