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7" r:id="rId3"/>
    <p:sldId id="299" r:id="rId4"/>
    <p:sldId id="300" r:id="rId5"/>
    <p:sldId id="301" r:id="rId6"/>
    <p:sldId id="302" r:id="rId7"/>
    <p:sldId id="445" r:id="rId8"/>
    <p:sldId id="304" r:id="rId9"/>
    <p:sldId id="447" r:id="rId10"/>
    <p:sldId id="448" r:id="rId11"/>
    <p:sldId id="449" r:id="rId12"/>
    <p:sldId id="450" r:id="rId13"/>
    <p:sldId id="451" r:id="rId14"/>
    <p:sldId id="452" r:id="rId15"/>
    <p:sldId id="446" r:id="rId16"/>
    <p:sldId id="453" r:id="rId17"/>
    <p:sldId id="454" r:id="rId18"/>
    <p:sldId id="456" r:id="rId19"/>
    <p:sldId id="455" r:id="rId20"/>
    <p:sldId id="457" r:id="rId21"/>
    <p:sldId id="458" r:id="rId22"/>
    <p:sldId id="459" r:id="rId23"/>
    <p:sldId id="460" r:id="rId24"/>
    <p:sldId id="33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Sarala" panose="020B0604020202020204" charset="0"/>
      <p:regular r:id="rId40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B4BFC-B83B-4DD0-8028-10138B038CC3}">
  <a:tblStyle styleId="{881B4BFC-B83B-4DD0-8028-10138B038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7"/>
    <p:restoredTop sz="96357" autoAdjust="0"/>
  </p:normalViewPr>
  <p:slideViewPr>
    <p:cSldViewPr snapToGrid="0" snapToObjects="1">
      <p:cViewPr varScale="1">
        <p:scale>
          <a:sx n="167" d="100"/>
          <a:sy n="167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1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7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6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45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87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6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47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30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3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18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50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2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86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1fdc4dfea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1fdc4dfea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86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fdc4df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fdc4df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7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fdc4df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fdc4df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42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fdc4df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fdc4df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4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fdc4df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fdc4df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70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02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9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ib.zib.de/pub/mp-testdata/tsp/tsplib/tsplib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251613" y="530803"/>
            <a:ext cx="4455399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ELABORATO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RICERCA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OPERATIVA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251613" y="2639899"/>
            <a:ext cx="4120050" cy="1648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Prof.  Boccia Maurizio</a:t>
            </a:r>
            <a:br>
              <a:rPr lang="en" b="1" dirty="0"/>
            </a:br>
            <a:br>
              <a:rPr lang="en" b="1" dirty="0"/>
            </a:br>
            <a:r>
              <a:rPr lang="en" b="1" dirty="0"/>
              <a:t>Studente:</a:t>
            </a:r>
          </a:p>
          <a:p>
            <a:pPr marL="0" lvl="0" indent="0"/>
            <a:r>
              <a:rPr lang="en" b="1" dirty="0"/>
              <a:t>Capasso Vincenzo</a:t>
            </a:r>
          </a:p>
          <a:p>
            <a:pPr marL="0" lvl="0" indent="0"/>
            <a:r>
              <a:rPr lang="en" b="1" dirty="0"/>
              <a:t>Matricola:</a:t>
            </a:r>
          </a:p>
          <a:p>
            <a:pPr marL="0" lvl="0" indent="0"/>
            <a:r>
              <a:rPr lang="it-IT" b="1" u="sng" dirty="0"/>
              <a:t>N000119323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85634-24B2-DC4A-811E-27C48735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77" y="1557173"/>
            <a:ext cx="2021541" cy="2013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euristica </a:t>
            </a:r>
            <a:r>
              <a:rPr lang="it-IT" sz="3000" dirty="0" err="1"/>
              <a:t>greedy</a:t>
            </a:r>
            <a:endParaRPr lang="it-IT" sz="3000" dirty="0">
              <a:solidFill>
                <a:schemeClr val="dk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3B8CC4-9F71-4494-B58D-E26439B5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5" y="1114103"/>
            <a:ext cx="6731000" cy="35110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11ACBF-023A-47A3-946B-5F0E94D8D944}"/>
              </a:ext>
            </a:extLst>
          </p:cNvPr>
          <p:cNvSpPr txBox="1"/>
          <p:nvPr/>
        </p:nvSpPr>
        <p:spPr>
          <a:xfrm>
            <a:off x="596975" y="806326"/>
            <a:ext cx="728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</a:t>
            </a:r>
            <a:r>
              <a:rPr lang="it-IT" dirty="0" err="1"/>
              <a:t>greedy</a:t>
            </a:r>
            <a:r>
              <a:rPr lang="it-IT" dirty="0"/>
              <a:t> per il calcolo di una soluzione ammissibile:</a:t>
            </a:r>
          </a:p>
        </p:txBody>
      </p:sp>
    </p:spTree>
    <p:extLst>
      <p:ext uri="{BB962C8B-B14F-4D97-AF65-F5344CB8AC3E}">
        <p14:creationId xmlns:p14="http://schemas.microsoft.com/office/powerpoint/2010/main" val="268678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</a:t>
            </a:r>
            <a:r>
              <a:rPr lang="it-IT" sz="3000" dirty="0" err="1"/>
              <a:t>simulated</a:t>
            </a:r>
            <a:r>
              <a:rPr lang="it-IT" sz="3000" dirty="0"/>
              <a:t> </a:t>
            </a:r>
            <a:r>
              <a:rPr lang="it-IT" sz="3000" dirty="0" err="1"/>
              <a:t>annealing</a:t>
            </a:r>
            <a:endParaRPr lang="it-IT" sz="3000" dirty="0">
              <a:solidFill>
                <a:schemeClr val="dk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396349-B16B-4462-8E0B-F2306E7F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95" y="1322804"/>
            <a:ext cx="6352159" cy="33202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6D546B-7F10-494C-869F-20C1F8986E63}"/>
              </a:ext>
            </a:extLst>
          </p:cNvPr>
          <p:cNvSpPr txBox="1"/>
          <p:nvPr/>
        </p:nvSpPr>
        <p:spPr>
          <a:xfrm>
            <a:off x="596975" y="984250"/>
            <a:ext cx="6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Creo il costruttore della classe </a:t>
            </a:r>
            <a:r>
              <a:rPr lang="it-IT" dirty="0" err="1"/>
              <a:t>SimulatedAnnealing</a:t>
            </a:r>
            <a:r>
              <a:rPr lang="it-IT" dirty="0"/>
              <a:t> definendo dei parametri di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559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1"/>
            <a:ext cx="7950000" cy="71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</a:t>
            </a:r>
            <a:r>
              <a:rPr lang="it-IT" sz="3000" dirty="0" err="1"/>
              <a:t>simulated</a:t>
            </a:r>
            <a:r>
              <a:rPr lang="it-IT" sz="3000" dirty="0"/>
              <a:t> </a:t>
            </a:r>
            <a:r>
              <a:rPr lang="it-IT" sz="3000" dirty="0" err="1"/>
              <a:t>annealing</a:t>
            </a:r>
            <a:endParaRPr lang="it-IT" sz="3000" dirty="0">
              <a:solidFill>
                <a:schemeClr val="dk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6D546B-7F10-494C-869F-20C1F8986E63}"/>
              </a:ext>
            </a:extLst>
          </p:cNvPr>
          <p:cNvSpPr txBox="1"/>
          <p:nvPr/>
        </p:nvSpPr>
        <p:spPr>
          <a:xfrm>
            <a:off x="749375" y="811076"/>
            <a:ext cx="69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Definisco la funzione per il calcolo del valore della soluzione: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1B4E10-01D4-4CB9-8BAA-D7446E28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5" y="3295751"/>
            <a:ext cx="6972225" cy="129557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D7CB887-C68E-4B90-812C-C2DD39FA1B04}"/>
              </a:ext>
            </a:extLst>
          </p:cNvPr>
          <p:cNvSpPr txBox="1"/>
          <p:nvPr/>
        </p:nvSpPr>
        <p:spPr>
          <a:xfrm>
            <a:off x="749375" y="2895186"/>
            <a:ext cx="69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Definisco la funzione per il calcolo della distanza euclidea tra due punti: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D8C9E0B-20EF-4F5B-8218-FD818AC5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6" y="1211641"/>
            <a:ext cx="6274360" cy="16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1"/>
            <a:ext cx="7950000" cy="71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</a:t>
            </a:r>
            <a:r>
              <a:rPr lang="it-IT" sz="3000" dirty="0" err="1"/>
              <a:t>simulated</a:t>
            </a:r>
            <a:r>
              <a:rPr lang="it-IT" sz="3000" dirty="0"/>
              <a:t> </a:t>
            </a:r>
            <a:r>
              <a:rPr lang="it-IT" sz="3000" dirty="0" err="1"/>
              <a:t>annealing</a:t>
            </a:r>
            <a:endParaRPr lang="it-IT" sz="3000" dirty="0">
              <a:solidFill>
                <a:schemeClr val="dk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6D546B-7F10-494C-869F-20C1F8986E63}"/>
              </a:ext>
            </a:extLst>
          </p:cNvPr>
          <p:cNvSpPr txBox="1"/>
          <p:nvPr/>
        </p:nvSpPr>
        <p:spPr>
          <a:xfrm>
            <a:off x="749375" y="811076"/>
            <a:ext cx="69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Definisco la funzione di accettazione di una nuova soluzione: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D7CB887-C68E-4B90-812C-C2DD39FA1B04}"/>
              </a:ext>
            </a:extLst>
          </p:cNvPr>
          <p:cNvSpPr txBox="1"/>
          <p:nvPr/>
        </p:nvSpPr>
        <p:spPr>
          <a:xfrm>
            <a:off x="749375" y="3029420"/>
            <a:ext cx="718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della probabilità di accettazione se una soluzione è peggiore di quella corrente: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982AC9-2979-4FA4-B67C-625609ED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5" y="1238145"/>
            <a:ext cx="5618788" cy="165399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705CF3-21EE-4483-8428-B38FB6405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5" y="3467237"/>
            <a:ext cx="664937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1"/>
            <a:ext cx="7950000" cy="71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</a:t>
            </a:r>
            <a:r>
              <a:rPr lang="it-IT" sz="3000" dirty="0" err="1"/>
              <a:t>simulated</a:t>
            </a:r>
            <a:r>
              <a:rPr lang="it-IT" sz="3000" dirty="0"/>
              <a:t> </a:t>
            </a:r>
            <a:r>
              <a:rPr lang="it-IT" sz="3000" dirty="0" err="1"/>
              <a:t>annealing</a:t>
            </a:r>
            <a:endParaRPr lang="it-IT" sz="3000" dirty="0">
              <a:solidFill>
                <a:schemeClr val="dk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6D546B-7F10-494C-869F-20C1F8986E63}"/>
              </a:ext>
            </a:extLst>
          </p:cNvPr>
          <p:cNvSpPr txBox="1"/>
          <p:nvPr/>
        </p:nvSpPr>
        <p:spPr>
          <a:xfrm>
            <a:off x="749375" y="628196"/>
            <a:ext cx="69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Corpo dell’ algoritmo: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606E6A-5449-465A-ABB9-6D71DBE9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5" y="935973"/>
            <a:ext cx="5836557" cy="38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dei risultati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B6B9BD-82C7-4C70-A7FE-7DC0C0865939}"/>
              </a:ext>
            </a:extLst>
          </p:cNvPr>
          <p:cNvSpPr txBox="1"/>
          <p:nvPr/>
        </p:nvSpPr>
        <p:spPr>
          <a:xfrm>
            <a:off x="596975" y="680085"/>
            <a:ext cx="7618095" cy="242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it-IT" dirty="0"/>
              <a:t>I diversi algoritmi sono stati testati su 6 istanze di diverse dimensioni che vanno da cicli di 51 nodi fino ad istanze di 1000 nodi (la cui risoluzione all’ ottimo non è stata calcolata in quanto richiede tempi di calcolo molto elevati.</a:t>
            </a:r>
          </a:p>
          <a:p>
            <a:pPr>
              <a:spcAft>
                <a:spcPts val="1600"/>
              </a:spcAft>
            </a:pPr>
            <a:r>
              <a:rPr lang="it-IT" dirty="0"/>
              <a:t>Nelle prossime slide vengono presi in considerazione gli esempi «kroa100» e «berlin52» </a:t>
            </a:r>
          </a:p>
          <a:p>
            <a:pPr>
              <a:spcAft>
                <a:spcPts val="1600"/>
              </a:spcAft>
            </a:pPr>
            <a:r>
              <a:rPr lang="it-IT" dirty="0"/>
              <a:t>scaricabili al seguente indirizzo: </a:t>
            </a:r>
          </a:p>
          <a:p>
            <a:pPr>
              <a:spcAft>
                <a:spcPts val="1600"/>
              </a:spcAft>
            </a:pPr>
            <a:r>
              <a:rPr lang="it-IT" b="0" i="1" u="none" strike="noStrike" dirty="0">
                <a:solidFill>
                  <a:srgbClr val="4597A0"/>
                </a:solidFill>
                <a:effectLst/>
                <a:latin typeface="Verdana" panose="020B0604030504040204" pitchFamily="34" charset="0"/>
              </a:rPr>
              <a:t>TSPLIB</a:t>
            </a:r>
            <a:r>
              <a:rPr lang="it-IT" b="0" i="1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it-IT" b="0" i="1" u="sng" strike="noStrike" dirty="0">
                <a:solidFill>
                  <a:srgbClr val="009999"/>
                </a:solidFill>
                <a:effectLst/>
                <a:latin typeface="Verdana" panose="020B0604030504040204" pitchFamily="34" charset="0"/>
                <a:hlinkClick r:id="rId3"/>
              </a:rPr>
              <a:t>http://elib.zib.de/pub/mp-testdata/tsp/tsplib/tsplib.html</a:t>
            </a:r>
            <a:endParaRPr lang="it-IT" i="1" u="sng" dirty="0">
              <a:solidFill>
                <a:srgbClr val="009999"/>
              </a:solidFill>
              <a:latin typeface="Verdana" panose="020B0604030504040204" pitchFamily="34" charset="0"/>
            </a:endParaRPr>
          </a:p>
          <a:p>
            <a:pPr>
              <a:spcAft>
                <a:spcPts val="16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1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kroa100</a:t>
            </a:r>
            <a:endParaRPr sz="3000" dirty="0">
              <a:solidFill>
                <a:schemeClr val="dk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A8BE92-F704-4AF4-B7AF-D97D0517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5" y="896422"/>
            <a:ext cx="3921657" cy="28011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ottima ottenuta tramite </a:t>
            </a:r>
            <a:r>
              <a:rPr lang="it-IT" dirty="0" err="1"/>
              <a:t>gurobi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9001DF-99F1-4FE4-80FB-225783EDD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91" y="993577"/>
            <a:ext cx="3821566" cy="28011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tramite l’euristica </a:t>
            </a:r>
            <a:r>
              <a:rPr lang="it-IT" dirty="0" err="1"/>
              <a:t>greedy</a:t>
            </a:r>
            <a:r>
              <a:rPr lang="it-IT" dirty="0"/>
              <a:t>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191A83-D6BF-4136-8D58-669D2E45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432" y="3900592"/>
            <a:ext cx="2800741" cy="2095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170D79B-60A5-4A92-A96B-53280A605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210" y="3914881"/>
            <a:ext cx="3229426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kroa100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con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con alpha = 0.999: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Grafico Iterazioni/Valore funzione obiettivo: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97C556-78FA-4D2A-8980-F285E956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99317"/>
            <a:ext cx="3745608" cy="27696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9BCF79-A18A-4754-8F34-6044B29D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770"/>
          <a:stretch/>
        </p:blipFill>
        <p:spPr>
          <a:xfrm>
            <a:off x="961505" y="4064198"/>
            <a:ext cx="3943900" cy="15347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2D6A1C-7AC1-4879-94B3-AB59A3C088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24"/>
          <a:stretch/>
        </p:blipFill>
        <p:spPr>
          <a:xfrm>
            <a:off x="4764432" y="1185972"/>
            <a:ext cx="4152091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kroa100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con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con alpha = 0.9: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Grafico Iterazioni/Valore funzione obiettivo: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BC179F-74F3-4D52-B292-3A4C69D5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09020"/>
            <a:ext cx="3794760" cy="25728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15E25D4-BE54-49DF-8264-E35FBAF3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1209020"/>
            <a:ext cx="3437765" cy="282454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3A5EA02-5709-42CF-8F75-8C9D2DEC1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59" y="3966881"/>
            <a:ext cx="3772426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kroa100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Rettangolo 5">
            <a:extLst>
              <a:ext uri="{FF2B5EF4-FFF2-40B4-BE49-F238E27FC236}">
                <a16:creationId xmlns:a16="http://schemas.microsoft.com/office/drawing/2014/main" id="{ACB96C97-FD16-4024-A1AA-C7571CD8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5" y="568457"/>
            <a:ext cx="6240066" cy="9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I </a:t>
            </a:r>
            <a:r>
              <a:rPr lang="it-IT" altLang="it-IT" sz="1350" dirty="0"/>
              <a:t>un esempio o istanza di un dato problema </a:t>
            </a:r>
            <a:r>
              <a:rPr lang="it-IT" altLang="it-IT" sz="1350" i="1" dirty="0">
                <a:solidFill>
                  <a:schemeClr val="accent2"/>
                </a:solidFill>
              </a:rPr>
              <a:t>P</a:t>
            </a:r>
            <a:endParaRPr lang="it-IT" altLang="it-IT" sz="1350" b="1" i="1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EUR(I) </a:t>
            </a:r>
            <a:r>
              <a:rPr lang="it-IT" altLang="it-IT" sz="1350" dirty="0"/>
              <a:t>il valore della soluzione fornita dall’algoritmo euristico</a:t>
            </a:r>
            <a:endParaRPr lang="it-IT" altLang="it-IT" sz="1350" b="1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OPT(I) </a:t>
            </a:r>
            <a:r>
              <a:rPr lang="it-IT" altLang="it-IT" sz="1350" dirty="0"/>
              <a:t>il valore della soluzione ottima fornita da un algoritmo esatto</a:t>
            </a:r>
            <a:endParaRPr lang="it-IT" altLang="it-IT" sz="1350" i="1" dirty="0">
              <a:solidFill>
                <a:srgbClr val="0070C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41AEFFD-D460-4B3B-BDF7-34248A10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61" y="1541197"/>
            <a:ext cx="6240065" cy="3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/>
              <a:t>La qualità della soluzione prodotta dall’euristica è data da: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DC6F748-2C07-40EC-86D7-D320AA1A9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50218"/>
              </p:ext>
            </p:extLst>
          </p:nvPr>
        </p:nvGraphicFramePr>
        <p:xfrm>
          <a:off x="2163070" y="1984348"/>
          <a:ext cx="26955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0" imgH="469900" progId="Equation.DSMT4">
                  <p:embed/>
                </p:oleObj>
              </mc:Choice>
              <mc:Fallback>
                <p:oleObj name="Equation" r:id="rId3" imgW="1905000" imgH="469900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070" y="1984348"/>
                        <a:ext cx="26955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ttangolo 5">
            <a:extLst>
              <a:ext uri="{FF2B5EF4-FFF2-40B4-BE49-F238E27FC236}">
                <a16:creationId xmlns:a16="http://schemas.microsoft.com/office/drawing/2014/main" id="{F0074541-C066-4043-97CC-08DBF0CF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61" y="2788449"/>
            <a:ext cx="6240066" cy="161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it-IT" altLang="it-IT" sz="1350" b="1" i="1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Gap soluzione euristica </a:t>
            </a:r>
            <a:r>
              <a:rPr lang="it-IT" altLang="it-IT" sz="1350" dirty="0" err="1"/>
              <a:t>greedy</a:t>
            </a:r>
            <a:r>
              <a:rPr lang="it-IT" altLang="it-IT" sz="1350" dirty="0"/>
              <a:t> = </a:t>
            </a:r>
            <a:r>
              <a:rPr lang="it-IT" altLang="it-IT" sz="1350" b="1" i="1" dirty="0">
                <a:solidFill>
                  <a:srgbClr val="0070C0"/>
                </a:solidFill>
              </a:rPr>
              <a:t> 26,2%</a:t>
            </a:r>
            <a:endParaRPr lang="it-IT" altLang="it-IT" sz="1350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i="1" dirty="0"/>
              <a:t>Gap soluzione </a:t>
            </a:r>
            <a:r>
              <a:rPr lang="it-IT" altLang="it-IT" sz="1350" i="1" dirty="0" err="1"/>
              <a:t>simulated</a:t>
            </a:r>
            <a:r>
              <a:rPr lang="it-IT" altLang="it-IT" sz="1350" i="1" dirty="0"/>
              <a:t> </a:t>
            </a:r>
            <a:r>
              <a:rPr lang="it-IT" altLang="it-IT" sz="1350" i="1" dirty="0" err="1"/>
              <a:t>annealing</a:t>
            </a:r>
            <a:r>
              <a:rPr lang="it-IT" altLang="it-IT" sz="1350" i="1" dirty="0"/>
              <a:t>  con alpha 0,999 = </a:t>
            </a:r>
            <a:r>
              <a:rPr lang="it-IT" altLang="it-IT" sz="1350" b="1" i="1" dirty="0">
                <a:solidFill>
                  <a:srgbClr val="0070C0"/>
                </a:solidFill>
              </a:rPr>
              <a:t> 2,2%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i="1" dirty="0"/>
              <a:t>Gap soluzione </a:t>
            </a:r>
            <a:r>
              <a:rPr lang="it-IT" altLang="it-IT" sz="1350" i="1" dirty="0" err="1"/>
              <a:t>simulated</a:t>
            </a:r>
            <a:r>
              <a:rPr lang="it-IT" altLang="it-IT" sz="1350" i="1" dirty="0"/>
              <a:t> </a:t>
            </a:r>
            <a:r>
              <a:rPr lang="it-IT" altLang="it-IT" sz="1350" i="1" dirty="0" err="1"/>
              <a:t>annealing</a:t>
            </a:r>
            <a:r>
              <a:rPr lang="it-IT" altLang="it-IT" sz="1350" i="1" dirty="0"/>
              <a:t>  con alpha 0,9 = </a:t>
            </a:r>
            <a:r>
              <a:rPr lang="it-IT" altLang="it-IT" sz="1350" b="1" i="1" dirty="0">
                <a:solidFill>
                  <a:srgbClr val="0070C0"/>
                </a:solidFill>
              </a:rPr>
              <a:t> 5,15%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it-IT" altLang="it-IT" sz="135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 sz="1200" b="1" dirty="0" err="1"/>
              <a:t>Formulazione</a:t>
            </a:r>
            <a:r>
              <a:rPr lang="en-GB" sz="1200" b="1" dirty="0"/>
              <a:t>  </a:t>
            </a:r>
            <a:r>
              <a:rPr lang="en-GB" sz="1200" b="1" dirty="0" err="1"/>
              <a:t>problema</a:t>
            </a:r>
            <a:r>
              <a:rPr lang="en-GB" sz="1200" b="1" dirty="0"/>
              <a:t> del </a:t>
            </a:r>
            <a:r>
              <a:rPr lang="en-GB" sz="1200" b="1" dirty="0" err="1"/>
              <a:t>commesso</a:t>
            </a:r>
            <a:r>
              <a:rPr lang="en-GB" sz="1200" b="1" dirty="0"/>
              <a:t> </a:t>
            </a:r>
            <a:r>
              <a:rPr lang="en-GB" sz="1200" b="1" dirty="0" err="1"/>
              <a:t>viaggiatore</a:t>
            </a:r>
            <a:r>
              <a:rPr lang="en-GB" sz="1200" b="1" dirty="0"/>
              <a:t> (TSP)</a:t>
            </a: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t-IT" sz="1200" b="1" dirty="0"/>
              <a:t>Implementazione del problema in </a:t>
            </a:r>
            <a:r>
              <a:rPr lang="it-IT" sz="1200" b="1" dirty="0" err="1"/>
              <a:t>gurobi</a:t>
            </a:r>
            <a:r>
              <a:rPr lang="it-IT" sz="1200" b="1" dirty="0"/>
              <a:t> per la risoluzione ottima di piccole istanze.</a:t>
            </a: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t-IT" sz="1200" b="1" dirty="0"/>
              <a:t>Implementazione di un euristica </a:t>
            </a:r>
            <a:r>
              <a:rPr lang="it-IT" sz="1200" b="1" dirty="0" err="1"/>
              <a:t>greedy</a:t>
            </a:r>
            <a:r>
              <a:rPr lang="it-IT" sz="1200" b="1" dirty="0"/>
              <a:t> per il calcolo di una soluzione ammissibile</a:t>
            </a: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t-IT" sz="1200" b="1" dirty="0"/>
              <a:t>Implementazione dell’ algoritmo di </a:t>
            </a:r>
            <a:r>
              <a:rPr lang="it-IT" sz="1200" b="1" dirty="0" err="1"/>
              <a:t>simulated</a:t>
            </a:r>
            <a:r>
              <a:rPr lang="it-IT" sz="1200" b="1" dirty="0"/>
              <a:t> </a:t>
            </a:r>
            <a:r>
              <a:rPr lang="it-IT" sz="1200" b="1" dirty="0" err="1"/>
              <a:t>annealing</a:t>
            </a:r>
            <a:endParaRPr lang="it-IT" sz="1200" b="1" dirty="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it-IT" sz="1200" b="1" dirty="0"/>
              <a:t>Confronto dei risultati ottenuti tra i vari algoritmi</a:t>
            </a:r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CONTENUTI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DELL’ELABORATO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berlin52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ottima ottenuta tramite </a:t>
            </a:r>
            <a:r>
              <a:rPr lang="it-IT" dirty="0" err="1"/>
              <a:t>gurobi</a:t>
            </a:r>
            <a:r>
              <a:rPr lang="it-IT" dirty="0"/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tramite l’euristica </a:t>
            </a:r>
            <a:r>
              <a:rPr lang="it-IT" dirty="0" err="1"/>
              <a:t>greedy</a:t>
            </a:r>
            <a:r>
              <a:rPr lang="it-IT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5B051-298C-47F1-BA3C-DD11DD91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5" y="929366"/>
            <a:ext cx="3818033" cy="27168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63C9E4-A507-4305-BADB-7E1DED3D8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67785"/>
            <a:ext cx="2991267" cy="21910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21B1E08-4B49-4DA1-961E-44E3E1C67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405" y="993576"/>
            <a:ext cx="3556509" cy="24811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8E78D18-319D-41AA-B0B0-FEE8DE97D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29" y="3748208"/>
            <a:ext cx="310558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0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berlin52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con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con alpha = 0.9: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Grafico Iterazioni/Valore funzione obiettivo: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34EB4F-2925-44FF-BA7F-CB545CD3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09020"/>
            <a:ext cx="3616160" cy="27168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ECB65CD-DB70-4A53-BE0B-E3EC3DB3D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311"/>
          <a:stretch/>
        </p:blipFill>
        <p:spPr>
          <a:xfrm>
            <a:off x="1118204" y="4047439"/>
            <a:ext cx="3810532" cy="19242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066178-8252-4A6B-8440-6386C520A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109" y="1311929"/>
            <a:ext cx="3543059" cy="25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0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berlin52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BB15F-EEEC-4C61-ACDE-B9705FA3D95F}"/>
              </a:ext>
            </a:extLst>
          </p:cNvPr>
          <p:cNvSpPr txBox="1"/>
          <p:nvPr/>
        </p:nvSpPr>
        <p:spPr>
          <a:xfrm>
            <a:off x="914400" y="685800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 ottenuta con il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r>
              <a:rPr lang="it-IT" dirty="0"/>
              <a:t> con alpha = 0.999: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6FD899-C513-4276-A518-310356FAA12C}"/>
              </a:ext>
            </a:extLst>
          </p:cNvPr>
          <p:cNvSpPr txBox="1"/>
          <p:nvPr/>
        </p:nvSpPr>
        <p:spPr>
          <a:xfrm>
            <a:off x="4905405" y="685799"/>
            <a:ext cx="41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Grafico Iterazioni/Valore funzione obiettivo: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4F1F2-7364-418E-9FC4-14062E0B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50" y="3931368"/>
            <a:ext cx="3848637" cy="2191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16B2C4-BBC5-4D70-B2B2-D4D0F572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58" y="1090730"/>
            <a:ext cx="4020904" cy="28406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A18D7B-E50D-4A40-8519-16B303653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09020"/>
            <a:ext cx="3803904" cy="26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58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Analisi del file berlin52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Rettangolo 5">
            <a:extLst>
              <a:ext uri="{FF2B5EF4-FFF2-40B4-BE49-F238E27FC236}">
                <a16:creationId xmlns:a16="http://schemas.microsoft.com/office/drawing/2014/main" id="{ACB96C97-FD16-4024-A1AA-C7571CD8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5" y="568457"/>
            <a:ext cx="6240066" cy="9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I </a:t>
            </a:r>
            <a:r>
              <a:rPr lang="it-IT" altLang="it-IT" sz="1350" dirty="0"/>
              <a:t>un esempio o istanza di un dato problema </a:t>
            </a:r>
            <a:r>
              <a:rPr lang="it-IT" altLang="it-IT" sz="1350" i="1" dirty="0">
                <a:solidFill>
                  <a:schemeClr val="accent2"/>
                </a:solidFill>
              </a:rPr>
              <a:t>P</a:t>
            </a:r>
            <a:endParaRPr lang="it-IT" altLang="it-IT" sz="1350" b="1" i="1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EUR(I) </a:t>
            </a:r>
            <a:r>
              <a:rPr lang="it-IT" altLang="it-IT" sz="1350" dirty="0"/>
              <a:t>il valore della soluzione fornita dall’algoritmo euristico</a:t>
            </a:r>
            <a:endParaRPr lang="it-IT" altLang="it-IT" sz="1350" b="1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Sia </a:t>
            </a:r>
            <a:r>
              <a:rPr lang="it-IT" altLang="it-IT" sz="1350" i="1" dirty="0">
                <a:solidFill>
                  <a:srgbClr val="0070C0"/>
                </a:solidFill>
              </a:rPr>
              <a:t>OPT(I) </a:t>
            </a:r>
            <a:r>
              <a:rPr lang="it-IT" altLang="it-IT" sz="1350" dirty="0"/>
              <a:t>il valore della soluzione ottima fornita da un algoritmo esatto</a:t>
            </a:r>
            <a:endParaRPr lang="it-IT" altLang="it-IT" sz="1350" i="1" dirty="0">
              <a:solidFill>
                <a:srgbClr val="0070C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41AEFFD-D460-4B3B-BDF7-34248A10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61" y="1541197"/>
            <a:ext cx="6240065" cy="3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/>
              <a:t>La qualità della soluzione prodotta dall’euristica è data da: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DC6F748-2C07-40EC-86D7-D320AA1A9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070" y="1984348"/>
          <a:ext cx="26955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0" imgH="469900" progId="Equation.DSMT4">
                  <p:embed/>
                </p:oleObj>
              </mc:Choice>
              <mc:Fallback>
                <p:oleObj name="Equation" r:id="rId3" imgW="1905000" imgH="46990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FDC6F748-2C07-40EC-86D7-D320AA1A9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070" y="1984348"/>
                        <a:ext cx="26955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ttangolo 5">
            <a:extLst>
              <a:ext uri="{FF2B5EF4-FFF2-40B4-BE49-F238E27FC236}">
                <a16:creationId xmlns:a16="http://schemas.microsoft.com/office/drawing/2014/main" id="{F0074541-C066-4043-97CC-08DBF0CF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61" y="2788449"/>
            <a:ext cx="6240066" cy="161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3635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it-IT" altLang="it-IT" sz="1350" b="1" i="1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dirty="0"/>
              <a:t>Gap soluzione euristica </a:t>
            </a:r>
            <a:r>
              <a:rPr lang="it-IT" altLang="it-IT" sz="1350" dirty="0" err="1"/>
              <a:t>greedy</a:t>
            </a:r>
            <a:r>
              <a:rPr lang="it-IT" altLang="it-IT" sz="1350" dirty="0"/>
              <a:t> = </a:t>
            </a:r>
            <a:r>
              <a:rPr lang="it-IT" altLang="it-IT" sz="1350" b="1" i="1" dirty="0">
                <a:solidFill>
                  <a:srgbClr val="0070C0"/>
                </a:solidFill>
              </a:rPr>
              <a:t> 19%</a:t>
            </a:r>
            <a:endParaRPr lang="it-IT" altLang="it-IT" sz="1350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i="1" dirty="0"/>
              <a:t>Gap soluzione </a:t>
            </a:r>
            <a:r>
              <a:rPr lang="it-IT" altLang="it-IT" sz="1350" i="1" dirty="0" err="1"/>
              <a:t>simulated</a:t>
            </a:r>
            <a:r>
              <a:rPr lang="it-IT" altLang="it-IT" sz="1350" i="1" dirty="0"/>
              <a:t> </a:t>
            </a:r>
            <a:r>
              <a:rPr lang="it-IT" altLang="it-IT" sz="1350" i="1" dirty="0" err="1"/>
              <a:t>annealing</a:t>
            </a:r>
            <a:r>
              <a:rPr lang="it-IT" altLang="it-IT" sz="1350" i="1" dirty="0"/>
              <a:t>  con alpha 0,999 = </a:t>
            </a:r>
            <a:r>
              <a:rPr lang="it-IT" altLang="it-IT" sz="1350" b="1" i="1" dirty="0">
                <a:solidFill>
                  <a:srgbClr val="0070C0"/>
                </a:solidFill>
              </a:rPr>
              <a:t> 2,5%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350" i="1" dirty="0"/>
              <a:t>Gap soluzione </a:t>
            </a:r>
            <a:r>
              <a:rPr lang="it-IT" altLang="it-IT" sz="1350" i="1" dirty="0" err="1"/>
              <a:t>simulated</a:t>
            </a:r>
            <a:r>
              <a:rPr lang="it-IT" altLang="it-IT" sz="1350" i="1" dirty="0"/>
              <a:t> </a:t>
            </a:r>
            <a:r>
              <a:rPr lang="it-IT" altLang="it-IT" sz="1350" i="1" dirty="0" err="1"/>
              <a:t>annealing</a:t>
            </a:r>
            <a:r>
              <a:rPr lang="it-IT" altLang="it-IT" sz="1350" i="1" dirty="0"/>
              <a:t>  con alpha 0,9 = </a:t>
            </a:r>
            <a:r>
              <a:rPr lang="it-IT" altLang="it-IT" sz="1350" b="1" i="1" dirty="0">
                <a:solidFill>
                  <a:srgbClr val="0070C0"/>
                </a:solidFill>
              </a:rPr>
              <a:t> 5,97%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it-IT" altLang="it-IT" sz="135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9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DF577-37CB-3F48-AB87-1547F18E26D9}"/>
              </a:ext>
            </a:extLst>
          </p:cNvPr>
          <p:cNvSpPr/>
          <p:nvPr/>
        </p:nvSpPr>
        <p:spPr>
          <a:xfrm>
            <a:off x="4572000" y="0"/>
            <a:ext cx="127653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95;p26">
            <a:extLst>
              <a:ext uri="{FF2B5EF4-FFF2-40B4-BE49-F238E27FC236}">
                <a16:creationId xmlns:a16="http://schemas.microsoft.com/office/drawing/2014/main" id="{3BBB3EFC-0D4E-3148-8ECC-0FA05A747C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6878" y="1435540"/>
            <a:ext cx="5424911" cy="227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GRAZIE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PER L’ATTENZIONE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0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1"/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Formulazione problema del</a:t>
            </a:r>
            <a:br>
              <a:rPr lang="it-IT" sz="3000" dirty="0"/>
            </a:br>
            <a:r>
              <a:rPr lang="it-IT" sz="3000" dirty="0">
                <a:solidFill>
                  <a:schemeClr val="dk2"/>
                </a:solidFill>
              </a:rPr>
              <a:t>Commesso viaggiatore (TSP)</a:t>
            </a:r>
          </a:p>
        </p:txBody>
      </p:sp>
      <p:sp>
        <p:nvSpPr>
          <p:cNvPr id="9" name="Google Shape;715;p51">
            <a:extLst>
              <a:ext uri="{FF2B5EF4-FFF2-40B4-BE49-F238E27FC236}">
                <a16:creationId xmlns:a16="http://schemas.microsoft.com/office/drawing/2014/main" id="{94F63551-0747-8E44-B27F-F38A449E8247}"/>
              </a:ext>
            </a:extLst>
          </p:cNvPr>
          <p:cNvSpPr txBox="1"/>
          <p:nvPr/>
        </p:nvSpPr>
        <p:spPr>
          <a:xfrm>
            <a:off x="648686" y="1216681"/>
            <a:ext cx="7846578" cy="366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it-IT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commesso viaggiatore 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 </a:t>
            </a:r>
            <a:r>
              <a:rPr lang="it-IT" sz="1600" b="1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visitare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 certo numero di </a:t>
            </a:r>
            <a:r>
              <a:rPr lang="it-IT" sz="1600" b="1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città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partendo dalla sua città di residenza e ritornandoci alla fine del giro, percorrendo una strada di lunghezza complessiva minima.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problema del </a:t>
            </a:r>
            <a:r>
              <a:rPr lang="it-IT" sz="1600" b="1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commesso viaggiatore 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consiste nel cercare il </a:t>
            </a:r>
            <a:r>
              <a:rPr lang="it-IT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circuito hamiltoniano di costo minimo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it-IT" sz="1600" dirty="0"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2000" b="1" i="0" u="none" strike="noStrike" dirty="0">
                <a:solidFill>
                  <a:srgbClr val="0066FF"/>
                </a:solidFill>
                <a:effectLst/>
                <a:latin typeface="Arial" panose="020B0604020202020204" pitchFamily="34" charset="0"/>
              </a:rPr>
              <a:t>Ciclo Hamiltoniano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it-IT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it-IT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Dato un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G(V,E)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un </a:t>
            </a:r>
            <a:r>
              <a:rPr lang="en-US" sz="1600" b="0" i="1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ciclo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1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hamiltoniano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è un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ciclo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1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attraversa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tutti </a:t>
            </a:r>
            <a:r>
              <a:rPr lang="en-US" sz="1600" b="0" i="1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nodi del </a:t>
            </a:r>
            <a:r>
              <a:rPr lang="en-US" sz="1600" b="0" i="1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grafo</a:t>
            </a:r>
            <a:r>
              <a:rPr lang="en-US" sz="1600" b="0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una ed una sola volta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4;p51">
            <a:extLst>
              <a:ext uri="{FF2B5EF4-FFF2-40B4-BE49-F238E27FC236}">
                <a16:creationId xmlns:a16="http://schemas.microsoft.com/office/drawing/2014/main" id="{E5E7232E-38E1-774B-BDEE-3E82A2176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Formulazione del modello </a:t>
            </a:r>
            <a:r>
              <a:rPr lang="en" sz="3000" dirty="0">
                <a:solidFill>
                  <a:schemeClr val="dk2"/>
                </a:solidFill>
              </a:rPr>
              <a:t>PL01</a:t>
            </a:r>
            <a:endParaRPr sz="30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15;p51">
                <a:extLst>
                  <a:ext uri="{FF2B5EF4-FFF2-40B4-BE49-F238E27FC236}">
                    <a16:creationId xmlns:a16="http://schemas.microsoft.com/office/drawing/2014/main" id="{F743C0CC-9956-DA46-88CC-C4A71B597F33}"/>
                  </a:ext>
                </a:extLst>
              </p:cNvPr>
              <p:cNvSpPr txBox="1"/>
              <p:nvPr/>
            </p:nvSpPr>
            <p:spPr>
              <a:xfrm>
                <a:off x="695343" y="965021"/>
                <a:ext cx="7718854" cy="4037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 rtl="0" fontAlgn="base"/>
                <a:r>
                  <a:rPr lang="it-IT" sz="1600" b="0" i="0" u="none" strike="noStrike" dirty="0">
                    <a:solidFill>
                      <a:srgbClr val="0066FF"/>
                    </a:solidFill>
                    <a:effectLst/>
                    <a:latin typeface="Calibri" panose="020F0502020204030204" pitchFamily="34" charset="0"/>
                  </a:rPr>
                  <a:t>Variabili decisionali</a:t>
                </a:r>
                <a:r>
                  <a:rPr lang="it-IT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: 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</a:p>
              <a:p>
                <a:pPr algn="just" rtl="0" fontAlgn="base"/>
                <a:endPara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 fontAlgn="base"/>
                <a:r>
                  <a:rPr lang="it-IT" sz="1600" b="0" i="1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	</a:t>
                </a:r>
                <a:r>
                  <a:rPr lang="it-IT" sz="1600" b="0" i="1" u="none" strike="noStrike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xij</a:t>
                </a:r>
                <a:r>
                  <a:rPr lang="it-IT" sz="1600" b="0" i="1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 = 1 </a:t>
                </a:r>
                <a:r>
                  <a:rPr lang="it-IT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se l’arco </a:t>
                </a:r>
                <a:r>
                  <a:rPr lang="it-IT" sz="1600" b="0" i="0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r>
                  <a:rPr lang="it-IT" sz="1600" b="0" i="0" u="none" strike="noStrike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i,j</a:t>
                </a:r>
                <a:r>
                  <a:rPr lang="it-IT" sz="1600" b="0" i="0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) </a:t>
                </a:r>
                <a:r>
                  <a:rPr lang="az-Cyrl-AZ" sz="1600" b="0" i="0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є</a:t>
                </a:r>
                <a:r>
                  <a:rPr lang="it-IT" sz="1600" b="0" i="0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 A </a:t>
                </a:r>
                <a:r>
                  <a:rPr lang="it-IT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appartiene </a:t>
                </a:r>
                <a:r>
                  <a:rPr lang="it-IT" sz="1600" b="0" i="0" u="none" strike="noStrike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</a:rPr>
                  <a:t>al circuito hamiltoniano minimo</a:t>
                </a:r>
                <a:r>
                  <a:rPr lang="it-IT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 fontAlgn="base"/>
                <a:r>
                  <a:rPr lang="it-IT" sz="1600" b="0" i="1" u="none" strike="noStrike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	</a:t>
                </a:r>
                <a:r>
                  <a:rPr lang="it-IT" sz="1600" b="0" i="1" u="none" strike="noStrike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</a:rPr>
                  <a:t>xij</a:t>
                </a:r>
                <a:r>
                  <a:rPr lang="it-IT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= 0 </a:t>
                </a:r>
                <a:r>
                  <a:rPr lang="it-IT" sz="1600" b="0" i="0" u="none" strike="noStrike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</a:rPr>
                  <a:t>altrimenti</a:t>
                </a:r>
              </a:p>
              <a:p>
                <a:pPr algn="just" rtl="0" fontAlgn="base"/>
                <a:r>
                  <a:rPr lang="it-IT" sz="1600" b="0" i="0" u="none" strike="noStrike" dirty="0">
                    <a:solidFill>
                      <a:srgbClr val="0066FF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Funzione obiettivo</a:t>
                </a:r>
                <a:r>
                  <a:rPr lang="it-IT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just" rtl="0" fontAlgn="base"/>
                <a:endParaRPr lang="it-IT" sz="16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rtl="0" fontAlgn="base"/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it-IT" sz="16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fontAlgn="base"/>
                <a:r>
                  <a:rPr lang="it-IT" altLang="it-IT" sz="1600" dirty="0">
                    <a:solidFill>
                      <a:srgbClr val="00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Vincoli</a:t>
                </a:r>
                <a:r>
                  <a:rPr lang="it-IT" altLang="it-IT" sz="1600" dirty="0"/>
                  <a:t>: </a:t>
                </a:r>
              </a:p>
              <a:p>
                <a:pPr algn="just" fontAlgn="base"/>
                <a:endParaRPr lang="it-IT" sz="16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rtl="0" fontAlgn="base"/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it-IT" sz="16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Google Shape;715;p51">
                <a:extLst>
                  <a:ext uri="{FF2B5EF4-FFF2-40B4-BE49-F238E27FC236}">
                    <a16:creationId xmlns:a16="http://schemas.microsoft.com/office/drawing/2014/main" id="{F743C0CC-9956-DA46-88CC-C4A71B59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3" y="965021"/>
                <a:ext cx="7718854" cy="4037284"/>
              </a:xfrm>
              <a:prstGeom prst="rect">
                <a:avLst/>
              </a:prstGeom>
              <a:blipFill>
                <a:blip r:embed="rId3"/>
                <a:stretch>
                  <a:fillRect l="-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2A5C6F78-CDED-4DDE-BCEC-6108CAD8E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33" y="2478201"/>
            <a:ext cx="2858788" cy="272675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E5945AC-4B3A-4595-8E39-EF67938D3E2B}"/>
              </a:ext>
            </a:extLst>
          </p:cNvPr>
          <p:cNvSpPr/>
          <p:nvPr/>
        </p:nvSpPr>
        <p:spPr>
          <a:xfrm>
            <a:off x="3504719" y="3237616"/>
            <a:ext cx="1735931" cy="32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</a:rPr>
              <a:t>In ogni nodo j deve entrare un arco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BD33F5-647C-4672-9AE4-D66B897FFE7E}"/>
              </a:ext>
            </a:extLst>
          </p:cNvPr>
          <p:cNvSpPr/>
          <p:nvPr/>
        </p:nvSpPr>
        <p:spPr>
          <a:xfrm>
            <a:off x="3491275" y="3730796"/>
            <a:ext cx="1735931" cy="32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</a:rPr>
              <a:t>In ogni nodo j deve uscire un arco</a:t>
            </a: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94B5E5FF-ADA9-41DB-87A7-E94604D0B9FB}"/>
              </a:ext>
            </a:extLst>
          </p:cNvPr>
          <p:cNvSpPr/>
          <p:nvPr/>
        </p:nvSpPr>
        <p:spPr>
          <a:xfrm>
            <a:off x="5174258" y="3218231"/>
            <a:ext cx="377428" cy="1025129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 sz="105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6A397C-0B6C-44CB-97C7-91DAB9825C60}"/>
              </a:ext>
            </a:extLst>
          </p:cNvPr>
          <p:cNvSpPr/>
          <p:nvPr/>
        </p:nvSpPr>
        <p:spPr>
          <a:xfrm>
            <a:off x="5674008" y="3520110"/>
            <a:ext cx="1887022" cy="32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</a:rPr>
              <a:t>Problema di assegnamento    addetti mansioni</a:t>
            </a:r>
          </a:p>
        </p:txBody>
      </p:sp>
    </p:spTree>
    <p:extLst>
      <p:ext uri="{BB962C8B-B14F-4D97-AF65-F5344CB8AC3E}">
        <p14:creationId xmlns:p14="http://schemas.microsoft.com/office/powerpoint/2010/main" val="9918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4;p51">
            <a:extLst>
              <a:ext uri="{FF2B5EF4-FFF2-40B4-BE49-F238E27FC236}">
                <a16:creationId xmlns:a16="http://schemas.microsoft.com/office/drawing/2014/main" id="{E5E7232E-38E1-774B-BDEE-3E82A2176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Vincoli di assenza di sottogiri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16" name="Google Shape;715;p51">
            <a:extLst>
              <a:ext uri="{FF2B5EF4-FFF2-40B4-BE49-F238E27FC236}">
                <a16:creationId xmlns:a16="http://schemas.microsoft.com/office/drawing/2014/main" id="{F743C0CC-9956-DA46-88CC-C4A71B597F33}"/>
              </a:ext>
            </a:extLst>
          </p:cNvPr>
          <p:cNvSpPr txBox="1"/>
          <p:nvPr/>
        </p:nvSpPr>
        <p:spPr>
          <a:xfrm>
            <a:off x="712573" y="1106216"/>
            <a:ext cx="7718854" cy="366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001FCF8-90F6-43B5-9676-E3A9EAF6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73" y="1221583"/>
            <a:ext cx="6101953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350">
                <a:latin typeface="Arial"/>
              </a:rPr>
              <a:t>Sono vincoli che devono tagliare fuori dall’insieme delle soluzioni ammissibili, soluzioni fatte nel modo seguente che soddisfa i vincoli di assegnamento ma non è ammissibile:</a:t>
            </a:r>
            <a:endParaRPr lang="it-IT" altLang="it-IT" sz="135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33EAFE39-CF2B-4458-99C4-77B9067AA18F}"/>
              </a:ext>
            </a:extLst>
          </p:cNvPr>
          <p:cNvSpPr/>
          <p:nvPr/>
        </p:nvSpPr>
        <p:spPr bwMode="auto">
          <a:xfrm>
            <a:off x="962838" y="2508781"/>
            <a:ext cx="211931" cy="25003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82128AD-3C61-43F6-874E-901A5C344A3C}"/>
              </a:ext>
            </a:extLst>
          </p:cNvPr>
          <p:cNvSpPr/>
          <p:nvPr/>
        </p:nvSpPr>
        <p:spPr bwMode="auto">
          <a:xfrm>
            <a:off x="1880810" y="3057659"/>
            <a:ext cx="211931" cy="2512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3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A3C6F86-E756-41C1-B2FC-60A46C9196EF}"/>
              </a:ext>
            </a:extLst>
          </p:cNvPr>
          <p:cNvSpPr/>
          <p:nvPr/>
        </p:nvSpPr>
        <p:spPr bwMode="auto">
          <a:xfrm>
            <a:off x="1880810" y="2008719"/>
            <a:ext cx="211931" cy="25003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2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F732A7-5DA9-4CAE-9505-B4E8D3C3504A}"/>
              </a:ext>
            </a:extLst>
          </p:cNvPr>
          <p:cNvCxnSpPr>
            <a:stCxn id="5" idx="7"/>
            <a:endCxn id="7" idx="2"/>
          </p:cNvCxnSpPr>
          <p:nvPr/>
        </p:nvCxnSpPr>
        <p:spPr bwMode="auto">
          <a:xfrm flipV="1">
            <a:off x="1143813" y="2133735"/>
            <a:ext cx="736997" cy="411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DC71027-A464-4886-B76E-0DADCBFEF9DE}"/>
              </a:ext>
            </a:extLst>
          </p:cNvPr>
          <p:cNvCxnSpPr>
            <a:stCxn id="6" idx="2"/>
            <a:endCxn id="5" idx="5"/>
          </p:cNvCxnSpPr>
          <p:nvPr/>
        </p:nvCxnSpPr>
        <p:spPr bwMode="auto">
          <a:xfrm flipH="1" flipV="1">
            <a:off x="1143813" y="2721903"/>
            <a:ext cx="736997" cy="461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4C6782E7-8610-4195-BCD8-A18A6559D14A}"/>
              </a:ext>
            </a:extLst>
          </p:cNvPr>
          <p:cNvSpPr/>
          <p:nvPr/>
        </p:nvSpPr>
        <p:spPr bwMode="auto">
          <a:xfrm>
            <a:off x="2695198" y="2573075"/>
            <a:ext cx="211931" cy="25003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4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E12DFE8-07DA-4181-A819-8E50952BEB22}"/>
              </a:ext>
            </a:extLst>
          </p:cNvPr>
          <p:cNvSpPr/>
          <p:nvPr/>
        </p:nvSpPr>
        <p:spPr bwMode="auto">
          <a:xfrm>
            <a:off x="3559591" y="2087300"/>
            <a:ext cx="211931" cy="25003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5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4B4C9D-BE27-40B8-B35C-FF66C1B1288A}"/>
              </a:ext>
            </a:extLst>
          </p:cNvPr>
          <p:cNvSpPr/>
          <p:nvPr/>
        </p:nvSpPr>
        <p:spPr bwMode="auto">
          <a:xfrm>
            <a:off x="3559591" y="3058850"/>
            <a:ext cx="211931" cy="25003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6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A309B19-91ED-422E-85CF-744B0D6B2652}"/>
              </a:ext>
            </a:extLst>
          </p:cNvPr>
          <p:cNvSpPr/>
          <p:nvPr/>
        </p:nvSpPr>
        <p:spPr bwMode="auto">
          <a:xfrm>
            <a:off x="4419223" y="2573075"/>
            <a:ext cx="211931" cy="25003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050"/>
              <a:t>7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D6D2476-A76B-4C5D-B87D-90418A93A911}"/>
              </a:ext>
            </a:extLst>
          </p:cNvPr>
          <p:cNvCxnSpPr>
            <a:stCxn id="7" idx="4"/>
            <a:endCxn id="6" idx="0"/>
          </p:cNvCxnSpPr>
          <p:nvPr/>
        </p:nvCxnSpPr>
        <p:spPr bwMode="auto">
          <a:xfrm>
            <a:off x="1986775" y="2258750"/>
            <a:ext cx="0" cy="798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DFFAB30-FD3A-41CF-82F8-1D34DBAD6C83}"/>
              </a:ext>
            </a:extLst>
          </p:cNvPr>
          <p:cNvCxnSpPr>
            <a:stCxn id="10" idx="5"/>
            <a:endCxn id="12" idx="2"/>
          </p:cNvCxnSpPr>
          <p:nvPr/>
        </p:nvCxnSpPr>
        <p:spPr bwMode="auto">
          <a:xfrm>
            <a:off x="2876172" y="2786197"/>
            <a:ext cx="683419" cy="397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830EA07-6A50-4514-9B8F-22A20A3613E1}"/>
              </a:ext>
            </a:extLst>
          </p:cNvPr>
          <p:cNvCxnSpPr>
            <a:stCxn id="12" idx="6"/>
            <a:endCxn id="13" idx="3"/>
          </p:cNvCxnSpPr>
          <p:nvPr/>
        </p:nvCxnSpPr>
        <p:spPr bwMode="auto">
          <a:xfrm flipV="1">
            <a:off x="3771523" y="2786197"/>
            <a:ext cx="678656" cy="397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21FF532-A895-4AE7-ACD7-9F18C477E128}"/>
              </a:ext>
            </a:extLst>
          </p:cNvPr>
          <p:cNvCxnSpPr>
            <a:stCxn id="13" idx="1"/>
            <a:endCxn id="11" idx="6"/>
          </p:cNvCxnSpPr>
          <p:nvPr/>
        </p:nvCxnSpPr>
        <p:spPr bwMode="auto">
          <a:xfrm flipH="1" flipV="1">
            <a:off x="3771523" y="2212316"/>
            <a:ext cx="678656" cy="397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620E379-40D9-4903-9BEA-C1A5DA45D56E}"/>
              </a:ext>
            </a:extLst>
          </p:cNvPr>
          <p:cNvCxnSpPr>
            <a:stCxn id="11" idx="2"/>
            <a:endCxn id="10" idx="7"/>
          </p:cNvCxnSpPr>
          <p:nvPr/>
        </p:nvCxnSpPr>
        <p:spPr bwMode="auto">
          <a:xfrm flipH="1">
            <a:off x="2876172" y="2212316"/>
            <a:ext cx="683419" cy="397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2D5C96C-EE83-40C7-A637-71C35D8E56FE}"/>
              </a:ext>
            </a:extLst>
          </p:cNvPr>
          <p:cNvSpPr/>
          <p:nvPr/>
        </p:nvSpPr>
        <p:spPr>
          <a:xfrm>
            <a:off x="5369256" y="3815955"/>
            <a:ext cx="1735931" cy="32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</a:rPr>
              <a:t>Eliminazione del sottogiro sull’insieme S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E7A5923-2906-4EF0-B06F-5F0B59DD7B90}"/>
              </a:ext>
            </a:extLst>
          </p:cNvPr>
          <p:cNvCxnSpPr/>
          <p:nvPr/>
        </p:nvCxnSpPr>
        <p:spPr>
          <a:xfrm>
            <a:off x="4565583" y="3996930"/>
            <a:ext cx="695325" cy="11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30DF25C2-A294-4950-A14B-3FDE2B42B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3754" y="1822848"/>
          <a:ext cx="3342084" cy="6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482400" progId="Equation.DSMT4">
                  <p:embed/>
                </p:oleObj>
              </mc:Choice>
              <mc:Fallback>
                <p:oleObj name="Equation" r:id="rId3" imgW="2361960" imgH="48240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C3759333-15C7-467F-A5B2-5E82CCA23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754" y="1822848"/>
                        <a:ext cx="3342084" cy="68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8252A8A1-EAAC-4418-82DD-833840C60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372" y="2619729"/>
          <a:ext cx="3342084" cy="6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482400" progId="Equation.DSMT4">
                  <p:embed/>
                </p:oleObj>
              </mc:Choice>
              <mc:Fallback>
                <p:oleObj name="Equation" r:id="rId5" imgW="2361960" imgH="48240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3B548078-53C7-499E-AC59-A89E411BD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372" y="2619729"/>
                        <a:ext cx="3342084" cy="68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02FA30E8-09F7-4267-9E30-D0BED71A3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72923"/>
              </p:ext>
            </p:extLst>
          </p:nvPr>
        </p:nvGraphicFramePr>
        <p:xfrm>
          <a:off x="1355074" y="3762163"/>
          <a:ext cx="2622947" cy="64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457200" progId="Equation.DSMT4">
                  <p:embed/>
                </p:oleObj>
              </mc:Choice>
              <mc:Fallback>
                <p:oleObj name="Equation" r:id="rId7" imgW="1854000" imgH="4572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831929E9-72FB-494D-B2FE-922E051C9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074" y="3762163"/>
                        <a:ext cx="2622947" cy="64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4DFD949-2B12-4DC0-B824-470252FE833B}"/>
              </a:ext>
            </a:extLst>
          </p:cNvPr>
          <p:cNvSpPr txBox="1"/>
          <p:nvPr/>
        </p:nvSpPr>
        <p:spPr>
          <a:xfrm>
            <a:off x="822573" y="851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it-IT" sz="1400" dirty="0" err="1">
                <a:solidFill>
                  <a:srgbClr val="002060"/>
                </a:solidFill>
                <a:latin typeface="Arial"/>
              </a:rPr>
              <a:t>Formulazione</a:t>
            </a:r>
            <a:r>
              <a:rPr lang="en-US" altLang="it-IT" sz="1400" dirty="0">
                <a:solidFill>
                  <a:srgbClr val="002060"/>
                </a:solidFill>
                <a:latin typeface="Arial"/>
              </a:rPr>
              <a:t>:</a:t>
            </a:r>
            <a:endParaRPr lang="en-US" altLang="it-IT" sz="1400" i="1" dirty="0">
              <a:solidFill>
                <a:srgbClr val="0020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4;p51">
            <a:extLst>
              <a:ext uri="{FF2B5EF4-FFF2-40B4-BE49-F238E27FC236}">
                <a16:creationId xmlns:a16="http://schemas.microsoft.com/office/drawing/2014/main" id="{E5E7232E-38E1-774B-BDEE-3E82A2176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Formulazione reale del modello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16" name="Google Shape;715;p51">
            <a:extLst>
              <a:ext uri="{FF2B5EF4-FFF2-40B4-BE49-F238E27FC236}">
                <a16:creationId xmlns:a16="http://schemas.microsoft.com/office/drawing/2014/main" id="{F743C0CC-9956-DA46-88CC-C4A71B597F33}"/>
              </a:ext>
            </a:extLst>
          </p:cNvPr>
          <p:cNvSpPr txBox="1"/>
          <p:nvPr/>
        </p:nvSpPr>
        <p:spPr>
          <a:xfrm>
            <a:off x="712548" y="1216681"/>
            <a:ext cx="7718854" cy="37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endParaRPr lang="it-IT" sz="12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1AB72C-E664-4718-B96B-A0FF5E67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79" y="1212250"/>
            <a:ext cx="720275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14313" indent="-214313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350" dirty="0"/>
              <a:t>Se dalla </a:t>
            </a:r>
            <a:r>
              <a:rPr lang="it-IT" altLang="it-IT" sz="1350" i="1" dirty="0">
                <a:solidFill>
                  <a:srgbClr val="0070C0"/>
                </a:solidFill>
              </a:rPr>
              <a:t>formulazione del TSP</a:t>
            </a:r>
            <a:r>
              <a:rPr lang="it-IT" altLang="it-IT" sz="1350" dirty="0"/>
              <a:t> si </a:t>
            </a:r>
            <a:r>
              <a:rPr lang="it-IT" altLang="it-IT" sz="1350" i="1" dirty="0">
                <a:solidFill>
                  <a:srgbClr val="0070C0"/>
                </a:solidFill>
              </a:rPr>
              <a:t>eliminano</a:t>
            </a:r>
            <a:r>
              <a:rPr lang="it-IT" altLang="it-IT" sz="1350" dirty="0"/>
              <a:t> tutti o una parte dei </a:t>
            </a:r>
            <a:r>
              <a:rPr lang="it-IT" altLang="it-IT" sz="1350" i="1" dirty="0">
                <a:solidFill>
                  <a:srgbClr val="0070C0"/>
                </a:solidFill>
              </a:rPr>
              <a:t>sub-tour </a:t>
            </a:r>
            <a:r>
              <a:rPr lang="it-IT" altLang="it-IT" sz="1350" i="1" dirty="0" err="1">
                <a:solidFill>
                  <a:srgbClr val="0070C0"/>
                </a:solidFill>
              </a:rPr>
              <a:t>elimination</a:t>
            </a:r>
            <a:r>
              <a:rPr lang="it-IT" altLang="it-IT" sz="1350" i="1" dirty="0">
                <a:solidFill>
                  <a:srgbClr val="0070C0"/>
                </a:solidFill>
              </a:rPr>
              <a:t> </a:t>
            </a:r>
            <a:r>
              <a:rPr lang="it-IT" altLang="it-IT" sz="1350" i="1" dirty="0" err="1">
                <a:solidFill>
                  <a:srgbClr val="0070C0"/>
                </a:solidFill>
              </a:rPr>
              <a:t>constraints</a:t>
            </a:r>
            <a:r>
              <a:rPr lang="it-IT" altLang="it-IT" sz="1350" dirty="0"/>
              <a:t>, allora la soluzione ottima del problema risultante potrebbe: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7BCC072-2187-433B-9C59-7A384C28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30" y="1771603"/>
            <a:ext cx="7550546" cy="9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350" b="1" i="1" dirty="0">
                <a:solidFill>
                  <a:srgbClr val="0070C0"/>
                </a:solidFill>
              </a:rPr>
              <a:t>contenere dei </a:t>
            </a:r>
            <a:r>
              <a:rPr lang="it-IT" altLang="it-IT" sz="1350" b="1" i="1" dirty="0" err="1">
                <a:solidFill>
                  <a:srgbClr val="0070C0"/>
                </a:solidFill>
              </a:rPr>
              <a:t>sottogiri</a:t>
            </a:r>
            <a:r>
              <a:rPr lang="it-IT" altLang="it-IT" sz="1350" i="1" dirty="0">
                <a:solidFill>
                  <a:srgbClr val="C00000"/>
                </a:solidFill>
              </a:rPr>
              <a:t>: </a:t>
            </a:r>
            <a:r>
              <a:rPr lang="it-IT" altLang="it-IT" sz="1350" dirty="0"/>
              <a:t>il valore della soluzione ottima del problema rilassato è un </a:t>
            </a:r>
            <a:r>
              <a:rPr lang="it-IT" altLang="it-IT" sz="1350" b="1" i="1" dirty="0" err="1">
                <a:solidFill>
                  <a:srgbClr val="0070C0"/>
                </a:solidFill>
              </a:rPr>
              <a:t>lower</a:t>
            </a:r>
            <a:r>
              <a:rPr lang="it-IT" altLang="it-IT" sz="1350" b="1" i="1" dirty="0">
                <a:solidFill>
                  <a:srgbClr val="0070C0"/>
                </a:solidFill>
              </a:rPr>
              <a:t> </a:t>
            </a:r>
            <a:r>
              <a:rPr lang="it-IT" altLang="it-IT" sz="1350" b="1" i="1" dirty="0" err="1">
                <a:solidFill>
                  <a:srgbClr val="0070C0"/>
                </a:solidFill>
              </a:rPr>
              <a:t>bound</a:t>
            </a:r>
            <a:r>
              <a:rPr lang="it-IT" altLang="it-IT" sz="1350" b="1" i="1" dirty="0">
                <a:solidFill>
                  <a:srgbClr val="0070C0"/>
                </a:solidFill>
              </a:rPr>
              <a:t> </a:t>
            </a:r>
            <a:r>
              <a:rPr lang="it-IT" altLang="it-IT" sz="1350" dirty="0"/>
              <a:t>per il problema originario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350" b="1" i="1" dirty="0">
                <a:solidFill>
                  <a:srgbClr val="0070C0"/>
                </a:solidFill>
              </a:rPr>
              <a:t>non contenere </a:t>
            </a:r>
            <a:r>
              <a:rPr lang="it-IT" altLang="it-IT" sz="1350" b="1" i="1" dirty="0" err="1">
                <a:solidFill>
                  <a:srgbClr val="0070C0"/>
                </a:solidFill>
              </a:rPr>
              <a:t>sottogiri</a:t>
            </a:r>
            <a:r>
              <a:rPr lang="it-IT" altLang="it-IT" sz="1350" dirty="0"/>
              <a:t>: la soluzione è ammissibile e </a:t>
            </a:r>
            <a:r>
              <a:rPr lang="it-IT" altLang="it-IT" sz="1350" b="1" i="1" dirty="0">
                <a:solidFill>
                  <a:srgbClr val="0070C0"/>
                </a:solidFill>
              </a:rPr>
              <a:t>ottima</a:t>
            </a:r>
            <a:r>
              <a:rPr lang="it-IT" altLang="it-IT" sz="1350" dirty="0"/>
              <a:t> per il TSP</a:t>
            </a:r>
            <a:endParaRPr lang="it-IT" altLang="it-IT" sz="135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3122AFC-3F77-4A5A-B816-DFA64CC4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0" y="2867136"/>
            <a:ext cx="76176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350" dirty="0"/>
              <a:t>La </a:t>
            </a:r>
            <a:r>
              <a:rPr lang="it-IT" altLang="it-IT" sz="1350" i="1" dirty="0">
                <a:solidFill>
                  <a:srgbClr val="0070C0"/>
                </a:solidFill>
              </a:rPr>
              <a:t>realtà sperimentale </a:t>
            </a:r>
            <a:r>
              <a:rPr lang="it-IT" altLang="it-IT" sz="1350" dirty="0"/>
              <a:t>ci dice che, nella maggioranza dei casi, sono sufficienti </a:t>
            </a:r>
            <a:r>
              <a:rPr lang="it-IT" altLang="it-IT" sz="1350" i="1" dirty="0">
                <a:solidFill>
                  <a:srgbClr val="0070C0"/>
                </a:solidFill>
              </a:rPr>
              <a:t>pochi vincoli di sub-tour </a:t>
            </a:r>
            <a:r>
              <a:rPr lang="it-IT" altLang="it-IT" sz="1350" i="1" dirty="0" err="1">
                <a:solidFill>
                  <a:srgbClr val="0070C0"/>
                </a:solidFill>
              </a:rPr>
              <a:t>elimination</a:t>
            </a:r>
            <a:r>
              <a:rPr lang="it-IT" altLang="it-IT" sz="1350" i="1" dirty="0">
                <a:solidFill>
                  <a:srgbClr val="0070C0"/>
                </a:solidFill>
              </a:rPr>
              <a:t> </a:t>
            </a:r>
            <a:r>
              <a:rPr lang="it-IT" altLang="it-IT" sz="1350" dirty="0"/>
              <a:t>nella formulazione per ottenere una </a:t>
            </a:r>
            <a:r>
              <a:rPr lang="it-IT" altLang="it-IT" sz="1350" i="1" dirty="0">
                <a:solidFill>
                  <a:srgbClr val="0070C0"/>
                </a:solidFill>
              </a:rPr>
              <a:t>soluzione ammissibile</a:t>
            </a:r>
          </a:p>
        </p:txBody>
      </p:sp>
    </p:spTree>
    <p:extLst>
      <p:ext uri="{BB962C8B-B14F-4D97-AF65-F5344CB8AC3E}">
        <p14:creationId xmlns:p14="http://schemas.microsoft.com/office/powerpoint/2010/main" val="8253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4;p51">
            <a:extLst>
              <a:ext uri="{FF2B5EF4-FFF2-40B4-BE49-F238E27FC236}">
                <a16:creationId xmlns:a16="http://schemas.microsoft.com/office/drawing/2014/main" id="{E5E7232E-38E1-774B-BDEE-3E82A2176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3000" dirty="0"/>
              <a:t>Algoritmo a generazione di vincoli</a:t>
            </a:r>
            <a:br>
              <a:rPr lang="it-IT" sz="3000" dirty="0"/>
            </a:br>
            <a:r>
              <a:rPr lang="it-IT" sz="3000" dirty="0"/>
              <a:t> (</a:t>
            </a:r>
            <a:r>
              <a:rPr lang="it-IT" sz="3000" dirty="0" err="1"/>
              <a:t>row</a:t>
            </a:r>
            <a:r>
              <a:rPr lang="it-IT" sz="3000" dirty="0"/>
              <a:t> generation):</a:t>
            </a:r>
          </a:p>
        </p:txBody>
      </p:sp>
      <p:sp>
        <p:nvSpPr>
          <p:cNvPr id="16" name="Google Shape;715;p51">
            <a:extLst>
              <a:ext uri="{FF2B5EF4-FFF2-40B4-BE49-F238E27FC236}">
                <a16:creationId xmlns:a16="http://schemas.microsoft.com/office/drawing/2014/main" id="{F743C0CC-9956-DA46-88CC-C4A71B597F33}"/>
              </a:ext>
            </a:extLst>
          </p:cNvPr>
          <p:cNvSpPr txBox="1"/>
          <p:nvPr/>
        </p:nvSpPr>
        <p:spPr>
          <a:xfrm>
            <a:off x="712548" y="1216681"/>
            <a:ext cx="7718854" cy="37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endParaRPr lang="it-IT" sz="12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34CE860-6E4C-4755-8DC9-0B2451ED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55" y="1050919"/>
            <a:ext cx="7403130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 dirty="0"/>
              <a:t>1.	</a:t>
            </a:r>
            <a:r>
              <a:rPr lang="it-IT" altLang="it-IT" sz="1350" b="1" dirty="0"/>
              <a:t>Si </a:t>
            </a:r>
            <a:r>
              <a:rPr lang="it-IT" altLang="it-IT" sz="1350" b="1" dirty="0">
                <a:solidFill>
                  <a:srgbClr val="0070C0"/>
                </a:solidFill>
              </a:rPr>
              <a:t>eliminano</a:t>
            </a:r>
            <a:r>
              <a:rPr lang="it-IT" altLang="it-IT" sz="1350" b="1" dirty="0"/>
              <a:t> tutti i </a:t>
            </a:r>
            <a:r>
              <a:rPr lang="it-IT" altLang="it-IT" sz="1350" b="1" dirty="0">
                <a:solidFill>
                  <a:srgbClr val="0070C0"/>
                </a:solidFill>
              </a:rPr>
              <a:t>sub-tour </a:t>
            </a:r>
            <a:r>
              <a:rPr lang="it-IT" altLang="it-IT" sz="1350" b="1" dirty="0" err="1">
                <a:solidFill>
                  <a:srgbClr val="0070C0"/>
                </a:solidFill>
              </a:rPr>
              <a:t>elimination</a:t>
            </a:r>
            <a:r>
              <a:rPr lang="it-IT" altLang="it-IT" sz="1350" b="1" dirty="0">
                <a:solidFill>
                  <a:srgbClr val="0070C0"/>
                </a:solidFill>
              </a:rPr>
              <a:t> </a:t>
            </a:r>
            <a:r>
              <a:rPr lang="it-IT" altLang="it-IT" sz="1350" b="1" dirty="0" err="1">
                <a:solidFill>
                  <a:srgbClr val="0070C0"/>
                </a:solidFill>
              </a:rPr>
              <a:t>constraints</a:t>
            </a:r>
            <a:r>
              <a:rPr lang="it-IT" altLang="it-IT" sz="1350" b="1" dirty="0">
                <a:solidFill>
                  <a:srgbClr val="0070C0"/>
                </a:solidFill>
              </a:rPr>
              <a:t> </a:t>
            </a:r>
            <a:r>
              <a:rPr lang="it-IT" altLang="it-IT" sz="1350" b="1" dirty="0"/>
              <a:t>e i </a:t>
            </a:r>
            <a:r>
              <a:rPr lang="it-IT" altLang="it-IT" sz="1350" b="1" dirty="0">
                <a:solidFill>
                  <a:srgbClr val="0070C0"/>
                </a:solidFill>
              </a:rPr>
              <a:t>vincoli di interezza</a:t>
            </a:r>
            <a:r>
              <a:rPr lang="it-IT" altLang="it-IT" sz="1350" b="1" dirty="0"/>
              <a:t> e si </a:t>
            </a:r>
            <a:r>
              <a:rPr lang="it-IT" altLang="it-IT" sz="1350" b="1" dirty="0">
                <a:solidFill>
                  <a:srgbClr val="0070C0"/>
                </a:solidFill>
              </a:rPr>
              <a:t>risolve</a:t>
            </a:r>
            <a:r>
              <a:rPr lang="it-IT" altLang="it-IT" sz="1350" b="1" dirty="0"/>
              <a:t> il corrispondente </a:t>
            </a:r>
            <a:r>
              <a:rPr lang="it-IT" altLang="it-IT" sz="1350" b="1" dirty="0">
                <a:solidFill>
                  <a:srgbClr val="0070C0"/>
                </a:solidFill>
              </a:rPr>
              <a:t>problema di assegnamento</a:t>
            </a:r>
            <a:r>
              <a:rPr lang="it-IT" altLang="it-IT" sz="1350" b="1" dirty="0"/>
              <a:t>. 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B14A3F1-1420-4461-BBC6-2AF68CBE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55" y="1717237"/>
            <a:ext cx="5443402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 dirty="0"/>
              <a:t>2.	</a:t>
            </a:r>
            <a:r>
              <a:rPr lang="it-IT" altLang="it-IT" sz="1350" b="1" dirty="0"/>
              <a:t>Si </a:t>
            </a:r>
            <a:r>
              <a:rPr lang="it-IT" altLang="it-IT" sz="1350" b="1" dirty="0">
                <a:solidFill>
                  <a:srgbClr val="0070C0"/>
                </a:solidFill>
              </a:rPr>
              <a:t>reintroducono </a:t>
            </a:r>
            <a:r>
              <a:rPr lang="it-IT" altLang="it-IT" sz="1350" b="1" dirty="0"/>
              <a:t>nel modello i </a:t>
            </a:r>
            <a:r>
              <a:rPr lang="it-IT" altLang="it-IT" sz="1350" b="1" dirty="0">
                <a:solidFill>
                  <a:srgbClr val="0070C0"/>
                </a:solidFill>
              </a:rPr>
              <a:t>vincoli di interezza </a:t>
            </a:r>
            <a:r>
              <a:rPr lang="it-IT" altLang="it-IT" sz="1350" b="1" dirty="0"/>
              <a:t>delle variabili.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2EDE48C-8C0C-42BF-83AD-50DF0D57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72" y="2373391"/>
            <a:ext cx="7097103" cy="3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it-IT" altLang="it-IT" sz="1350" b="1" dirty="0"/>
              <a:t>Se la soluzione corrente </a:t>
            </a:r>
            <a:r>
              <a:rPr lang="it-IT" altLang="it-IT" sz="1350" b="1" dirty="0">
                <a:solidFill>
                  <a:srgbClr val="0070C0"/>
                </a:solidFill>
              </a:rPr>
              <a:t>non contiene </a:t>
            </a:r>
            <a:r>
              <a:rPr lang="it-IT" altLang="it-IT" sz="1350" b="1" dirty="0" err="1">
                <a:solidFill>
                  <a:srgbClr val="0070C0"/>
                </a:solidFill>
              </a:rPr>
              <a:t>sottocicli</a:t>
            </a:r>
            <a:r>
              <a:rPr lang="it-IT" altLang="it-IT" sz="1350" b="1" dirty="0">
                <a:solidFill>
                  <a:srgbClr val="0070C0"/>
                </a:solidFill>
              </a:rPr>
              <a:t> </a:t>
            </a:r>
            <a:r>
              <a:rPr lang="it-IT" altLang="it-IT" sz="1350" b="1" dirty="0"/>
              <a:t>allora   </a:t>
            </a:r>
            <a:r>
              <a:rPr lang="it-IT" altLang="it-IT" sz="1350" b="1" dirty="0">
                <a:solidFill>
                  <a:srgbClr val="0070C0"/>
                </a:solidFill>
              </a:rPr>
              <a:t>STOP</a:t>
            </a:r>
            <a:r>
              <a:rPr lang="it-IT" altLang="it-IT" sz="1350" b="1" dirty="0"/>
              <a:t>: </a:t>
            </a:r>
            <a:r>
              <a:rPr lang="it-IT" altLang="it-IT" sz="1350" b="1" dirty="0">
                <a:solidFill>
                  <a:srgbClr val="0070C0"/>
                </a:solidFill>
              </a:rPr>
              <a:t>soluzione ottima</a:t>
            </a:r>
            <a:r>
              <a:rPr lang="it-IT" altLang="it-IT" sz="1350" b="1" dirty="0"/>
              <a:t>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8015F4-6527-460A-9D13-AE1AA481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72" y="2724999"/>
            <a:ext cx="5392019" cy="3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 dirty="0"/>
              <a:t>4.	</a:t>
            </a:r>
            <a:r>
              <a:rPr lang="it-IT" altLang="it-IT" sz="1350" b="1" dirty="0"/>
              <a:t>Si </a:t>
            </a:r>
            <a:r>
              <a:rPr lang="it-IT" altLang="it-IT" sz="1350" b="1" dirty="0">
                <a:solidFill>
                  <a:srgbClr val="0070C0"/>
                </a:solidFill>
              </a:rPr>
              <a:t>individuano</a:t>
            </a:r>
            <a:r>
              <a:rPr lang="it-IT" altLang="it-IT" sz="1350" b="1" dirty="0"/>
              <a:t> uno o più </a:t>
            </a:r>
            <a:r>
              <a:rPr lang="it-IT" altLang="it-IT" sz="1350" b="1" dirty="0" err="1">
                <a:solidFill>
                  <a:srgbClr val="0070C0"/>
                </a:solidFill>
              </a:rPr>
              <a:t>sottocicli</a:t>
            </a:r>
            <a:r>
              <a:rPr lang="it-IT" altLang="it-IT" sz="1350" b="1" dirty="0"/>
              <a:t> nella soluzione corrente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E9F3DD-285D-4501-A3EF-0D8224EF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56" y="2990590"/>
            <a:ext cx="7560784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 dirty="0"/>
              <a:t>5.	</a:t>
            </a:r>
            <a:r>
              <a:rPr lang="it-IT" altLang="it-IT" sz="1350" b="1" dirty="0"/>
              <a:t>Si </a:t>
            </a:r>
            <a:r>
              <a:rPr lang="it-IT" altLang="it-IT" sz="1350" b="1" dirty="0">
                <a:solidFill>
                  <a:srgbClr val="0070C0"/>
                </a:solidFill>
              </a:rPr>
              <a:t>aggiungono </a:t>
            </a:r>
            <a:r>
              <a:rPr lang="it-IT" altLang="it-IT" sz="1350" b="1" dirty="0"/>
              <a:t>al modello i </a:t>
            </a:r>
            <a:r>
              <a:rPr lang="it-IT" altLang="it-IT" sz="1350" b="1" dirty="0">
                <a:solidFill>
                  <a:srgbClr val="0070C0"/>
                </a:solidFill>
              </a:rPr>
              <a:t>vincoli di eliminazione </a:t>
            </a:r>
            <a:r>
              <a:rPr lang="it-IT" altLang="it-IT" sz="1350" b="1" dirty="0"/>
              <a:t>di almeno uno dei </a:t>
            </a:r>
            <a:r>
              <a:rPr lang="it-IT" altLang="it-IT" sz="1350" b="1" dirty="0" err="1"/>
              <a:t>sottocli</a:t>
            </a:r>
            <a:r>
              <a:rPr lang="it-IT" altLang="it-IT" sz="1350" b="1" dirty="0"/>
              <a:t> individuati.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F69E5F1-4B02-4859-8F51-A5F966CB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72" y="3598628"/>
            <a:ext cx="7545467" cy="3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350" dirty="0"/>
              <a:t>6.	</a:t>
            </a:r>
            <a:r>
              <a:rPr lang="it-IT" altLang="it-IT" sz="1350" b="1" dirty="0"/>
              <a:t>Si </a:t>
            </a:r>
            <a:r>
              <a:rPr lang="it-IT" altLang="it-IT" sz="1350" b="1" dirty="0">
                <a:solidFill>
                  <a:srgbClr val="0070C0"/>
                </a:solidFill>
              </a:rPr>
              <a:t>risolve il problema corrente </a:t>
            </a:r>
            <a:r>
              <a:rPr lang="it-IT" altLang="it-IT" sz="1350" b="1" dirty="0"/>
              <a:t>e si ritorna al </a:t>
            </a:r>
            <a:r>
              <a:rPr lang="it-IT" altLang="it-IT" sz="1350" b="1" dirty="0">
                <a:solidFill>
                  <a:srgbClr val="0070C0"/>
                </a:solidFill>
              </a:rPr>
              <a:t>passo 3</a:t>
            </a:r>
            <a:r>
              <a:rPr lang="it-IT" altLang="it-IT" sz="1350" b="1" dirty="0"/>
              <a:t>.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3779C7A-F8ED-48EF-AED8-777B8B3A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7" y="4320294"/>
            <a:ext cx="76039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i="1" dirty="0">
                <a:solidFill>
                  <a:srgbClr val="0070C0"/>
                </a:solidFill>
              </a:rPr>
              <a:t>Ad ogni iterazione </a:t>
            </a:r>
            <a:r>
              <a:rPr lang="it-IT" altLang="it-IT" sz="1500" dirty="0"/>
              <a:t>tranne che nella prima occorre risolvere un </a:t>
            </a:r>
            <a:r>
              <a:rPr lang="it-IT" altLang="it-IT" sz="1500" b="1" i="1" dirty="0">
                <a:solidFill>
                  <a:srgbClr val="0070C0"/>
                </a:solidFill>
              </a:rPr>
              <a:t>problema di PLI</a:t>
            </a:r>
          </a:p>
        </p:txBody>
      </p:sp>
    </p:spTree>
    <p:extLst>
      <p:ext uri="{BB962C8B-B14F-4D97-AF65-F5344CB8AC3E}">
        <p14:creationId xmlns:p14="http://schemas.microsoft.com/office/powerpoint/2010/main" val="35492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1"/>
            <a:ext cx="7950000" cy="868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in </a:t>
            </a:r>
            <a:r>
              <a:rPr lang="it-IT" sz="3000" dirty="0" err="1"/>
              <a:t>Gurobi</a:t>
            </a:r>
            <a:r>
              <a:rPr lang="it-IT" sz="3000" dirty="0">
                <a:solidFill>
                  <a:schemeClr val="dk2"/>
                </a:solidFill>
              </a:rPr>
              <a:t> </a:t>
            </a:r>
            <a:br>
              <a:rPr lang="it-IT" sz="3000" dirty="0">
                <a:solidFill>
                  <a:schemeClr val="dk2"/>
                </a:solidFill>
              </a:rPr>
            </a:br>
            <a:r>
              <a:rPr lang="it-IT" sz="3000" dirty="0">
                <a:solidFill>
                  <a:schemeClr val="dk2"/>
                </a:solidFill>
              </a:rPr>
              <a:t>con l’aiuto dei </a:t>
            </a:r>
            <a:r>
              <a:rPr lang="it-IT" sz="3000" dirty="0" err="1">
                <a:solidFill>
                  <a:schemeClr val="dk2"/>
                </a:solidFill>
              </a:rPr>
              <a:t>lazy</a:t>
            </a:r>
            <a:r>
              <a:rPr lang="it-IT" sz="3000" dirty="0">
                <a:solidFill>
                  <a:schemeClr val="dk2"/>
                </a:solidFill>
              </a:rPr>
              <a:t> </a:t>
            </a:r>
            <a:r>
              <a:rPr lang="it-IT" sz="3000" dirty="0" err="1">
                <a:solidFill>
                  <a:schemeClr val="dk2"/>
                </a:solidFill>
              </a:rPr>
              <a:t>constraints</a:t>
            </a:r>
            <a:endParaRPr lang="it-IT" sz="3000" dirty="0">
              <a:solidFill>
                <a:schemeClr val="dk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C29DF6-2F3A-4FB8-BD84-C4182D90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5" y="1200991"/>
            <a:ext cx="6068272" cy="18385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B762CD-5CFD-48AA-B532-CDDEE43E8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5" y="3255103"/>
            <a:ext cx="7793990" cy="57884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9571D3-5223-47D3-8779-65F2BAEB8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8" y="4136656"/>
            <a:ext cx="2943636" cy="47631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85403D-2335-414A-8EF2-1650049EAA7E}"/>
              </a:ext>
            </a:extLst>
          </p:cNvPr>
          <p:cNvSpPr txBox="1"/>
          <p:nvPr/>
        </p:nvSpPr>
        <p:spPr>
          <a:xfrm>
            <a:off x="596976" y="920115"/>
            <a:ext cx="506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Inizio il modello e gli aggiungo le variabili: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BEBFC8-3857-436C-B0F0-2973B56B7B67}"/>
              </a:ext>
            </a:extLst>
          </p:cNvPr>
          <p:cNvSpPr txBox="1"/>
          <p:nvPr/>
        </p:nvSpPr>
        <p:spPr>
          <a:xfrm>
            <a:off x="596974" y="3001294"/>
            <a:ext cx="587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Inserisco nel mio modello i vincoli di assegnamento: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831D5D-A74A-4AFD-90E5-A7A24F0534EB}"/>
              </a:ext>
            </a:extLst>
          </p:cNvPr>
          <p:cNvSpPr txBox="1"/>
          <p:nvPr/>
        </p:nvSpPr>
        <p:spPr>
          <a:xfrm>
            <a:off x="590848" y="3796938"/>
            <a:ext cx="745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Indico al mio modello di utilizzare i </a:t>
            </a:r>
            <a:r>
              <a:rPr lang="it-IT" dirty="0" err="1"/>
              <a:t>lazyConstraints</a:t>
            </a:r>
            <a:r>
              <a:rPr lang="it-IT" dirty="0"/>
              <a:t> e chiamo la funzione </a:t>
            </a:r>
            <a:r>
              <a:rPr lang="it-IT" dirty="0" err="1"/>
              <a:t>subtourelim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19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14;p51">
            <a:extLst>
              <a:ext uri="{FF2B5EF4-FFF2-40B4-BE49-F238E27FC236}">
                <a16:creationId xmlns:a16="http://schemas.microsoft.com/office/drawing/2014/main" id="{0BF173E6-6481-6344-8FC1-7DA843B9C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75" y="0"/>
            <a:ext cx="7950000" cy="121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Implementazione in </a:t>
            </a:r>
            <a:r>
              <a:rPr lang="it-IT" sz="3000" dirty="0" err="1"/>
              <a:t>Gurobi</a:t>
            </a:r>
            <a:r>
              <a:rPr lang="it-IT" sz="3000" dirty="0">
                <a:solidFill>
                  <a:schemeClr val="dk2"/>
                </a:solidFill>
              </a:rPr>
              <a:t> </a:t>
            </a:r>
            <a:br>
              <a:rPr lang="it-IT" sz="3000" dirty="0">
                <a:solidFill>
                  <a:schemeClr val="dk2"/>
                </a:solidFill>
              </a:rPr>
            </a:br>
            <a:r>
              <a:rPr lang="it-IT" sz="3000" dirty="0">
                <a:solidFill>
                  <a:schemeClr val="dk2"/>
                </a:solidFill>
              </a:rPr>
              <a:t>con l’aiuto dei </a:t>
            </a:r>
            <a:r>
              <a:rPr lang="it-IT" sz="3000" dirty="0" err="1">
                <a:solidFill>
                  <a:schemeClr val="dk2"/>
                </a:solidFill>
              </a:rPr>
              <a:t>lazy</a:t>
            </a:r>
            <a:r>
              <a:rPr lang="it-IT" sz="3000" dirty="0">
                <a:solidFill>
                  <a:schemeClr val="dk2"/>
                </a:solidFill>
              </a:rPr>
              <a:t> </a:t>
            </a:r>
            <a:r>
              <a:rPr lang="it-IT" sz="3000" dirty="0" err="1">
                <a:solidFill>
                  <a:schemeClr val="dk2"/>
                </a:solidFill>
              </a:rPr>
              <a:t>constraints</a:t>
            </a:r>
            <a:endParaRPr lang="it-IT" sz="3000" dirty="0">
              <a:solidFill>
                <a:schemeClr val="dk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AEC009-E3EB-4ED0-9226-69D2D153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33" y="1097003"/>
            <a:ext cx="5193142" cy="36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57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983</Words>
  <Application>Microsoft Office PowerPoint</Application>
  <PresentationFormat>Presentazione su schermo (16:9)</PresentationFormat>
  <Paragraphs>113</Paragraphs>
  <Slides>24</Slides>
  <Notes>24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Calibri</vt:lpstr>
      <vt:lpstr>Arial</vt:lpstr>
      <vt:lpstr>Lato</vt:lpstr>
      <vt:lpstr>Wingdings</vt:lpstr>
      <vt:lpstr>Sarala</vt:lpstr>
      <vt:lpstr>Verdana</vt:lpstr>
      <vt:lpstr>Cambria Math</vt:lpstr>
      <vt:lpstr>Montserrat</vt:lpstr>
      <vt:lpstr>Final Project Proposal by Slidesgo</vt:lpstr>
      <vt:lpstr>Equation</vt:lpstr>
      <vt:lpstr>ELABORATO RICERCA OPERATIVA</vt:lpstr>
      <vt:lpstr>CONTENUTI DELL’ELABORATO</vt:lpstr>
      <vt:lpstr>Formulazione problema del Commesso viaggiatore (TSP)</vt:lpstr>
      <vt:lpstr>Formulazione del modello PL01</vt:lpstr>
      <vt:lpstr>Vincoli di assenza di sottogiri</vt:lpstr>
      <vt:lpstr>Formulazione reale del modello</vt:lpstr>
      <vt:lpstr>Algoritmo a generazione di vincoli  (row generation):</vt:lpstr>
      <vt:lpstr>Implementazione in Gurobi  con l’aiuto dei lazy constraints</vt:lpstr>
      <vt:lpstr>Implementazione in Gurobi  con l’aiuto dei lazy constraints</vt:lpstr>
      <vt:lpstr>Implementazione euristica greedy</vt:lpstr>
      <vt:lpstr>Implementazione simulated annealing</vt:lpstr>
      <vt:lpstr>Implementazione simulated annealing</vt:lpstr>
      <vt:lpstr>Implementazione simulated annealing</vt:lpstr>
      <vt:lpstr>Implementazione simulated annealing</vt:lpstr>
      <vt:lpstr>Analisi dei risultati</vt:lpstr>
      <vt:lpstr>Analisi del file kroa100</vt:lpstr>
      <vt:lpstr>Analisi del file kroa100</vt:lpstr>
      <vt:lpstr>Analisi del file kroa100</vt:lpstr>
      <vt:lpstr>Analisi del file kroa100</vt:lpstr>
      <vt:lpstr>Analisi del file berlin52</vt:lpstr>
      <vt:lpstr>Analisi del file berlin52</vt:lpstr>
      <vt:lpstr>Analisi del file berlin52</vt:lpstr>
      <vt:lpstr>Analisi del file berlin52</vt:lpstr>
      <vt:lpstr>GRAZIE 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ELABORATO CALCOLO NUMERICO</dc:title>
  <cp:lastModifiedBy>VINCENZO CAPASSO</cp:lastModifiedBy>
  <cp:revision>75</cp:revision>
  <dcterms:modified xsi:type="dcterms:W3CDTF">2021-07-06T07:03:20Z</dcterms:modified>
</cp:coreProperties>
</file>