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61" r:id="rId3"/>
    <p:sldId id="268" r:id="rId4"/>
    <p:sldId id="267" r:id="rId5"/>
    <p:sldId id="259" r:id="rId6"/>
    <p:sldId id="269" r:id="rId7"/>
    <p:sldId id="271" r:id="rId8"/>
    <p:sldId id="272" r:id="rId9"/>
    <p:sldId id="273" r:id="rId10"/>
    <p:sldId id="275" r:id="rId11"/>
    <p:sldId id="274" r:id="rId12"/>
    <p:sldId id="276"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9C69"/>
    <a:srgbClr val="B6C471"/>
    <a:srgbClr val="C3D69B"/>
    <a:srgbClr val="A7C4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9E48F-CA54-4C39-9250-9935CA983C86}" type="datetimeFigureOut">
              <a:rPr lang="it-IT" smtClean="0"/>
              <a:t>21/08/2023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9B20A-DDFB-49DB-BE84-50221DC1BDA5}" type="slidenum">
              <a:rPr lang="it-IT" smtClean="0"/>
              <a:t>‹N›</a:t>
            </a:fld>
            <a:endParaRPr lang="it-IT"/>
          </a:p>
        </p:txBody>
      </p:sp>
    </p:spTree>
    <p:extLst>
      <p:ext uri="{BB962C8B-B14F-4D97-AF65-F5344CB8AC3E}">
        <p14:creationId xmlns:p14="http://schemas.microsoft.com/office/powerpoint/2010/main" val="28273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89B20A-DDFB-49DB-BE84-50221DC1BDA5}" type="slidenum">
              <a:rPr lang="it-IT" smtClean="0"/>
              <a:t>2</a:t>
            </a:fld>
            <a:endParaRPr lang="it-IT"/>
          </a:p>
        </p:txBody>
      </p:sp>
    </p:spTree>
    <p:extLst>
      <p:ext uri="{BB962C8B-B14F-4D97-AF65-F5344CB8AC3E}">
        <p14:creationId xmlns:p14="http://schemas.microsoft.com/office/powerpoint/2010/main" val="2854522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B20A-DDFB-49DB-BE84-50221DC1BDA5}"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98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89B20A-DDFB-49DB-BE84-50221DC1BDA5}" type="slidenum">
              <a:rPr lang="it-IT" smtClean="0"/>
              <a:t>4</a:t>
            </a:fld>
            <a:endParaRPr lang="it-IT"/>
          </a:p>
        </p:txBody>
      </p:sp>
    </p:spTree>
    <p:extLst>
      <p:ext uri="{BB962C8B-B14F-4D97-AF65-F5344CB8AC3E}">
        <p14:creationId xmlns:p14="http://schemas.microsoft.com/office/powerpoint/2010/main" val="353343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89B20A-DDFB-49DB-BE84-50221DC1BDA5}" type="slidenum">
              <a:rPr lang="it-IT" smtClean="0"/>
              <a:t>5</a:t>
            </a:fld>
            <a:endParaRPr lang="it-IT"/>
          </a:p>
        </p:txBody>
      </p:sp>
    </p:spTree>
    <p:extLst>
      <p:ext uri="{BB962C8B-B14F-4D97-AF65-F5344CB8AC3E}">
        <p14:creationId xmlns:p14="http://schemas.microsoft.com/office/powerpoint/2010/main" val="192199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89B20A-DDFB-49DB-BE84-50221DC1BDA5}" type="slidenum">
              <a:rPr lang="it-IT" smtClean="0"/>
              <a:t>6</a:t>
            </a:fld>
            <a:endParaRPr lang="it-IT"/>
          </a:p>
        </p:txBody>
      </p:sp>
    </p:spTree>
    <p:extLst>
      <p:ext uri="{BB962C8B-B14F-4D97-AF65-F5344CB8AC3E}">
        <p14:creationId xmlns:p14="http://schemas.microsoft.com/office/powerpoint/2010/main" val="4044611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89B20A-DDFB-49DB-BE84-50221DC1BDA5}" type="slidenum">
              <a:rPr lang="it-IT" smtClean="0"/>
              <a:t>7</a:t>
            </a:fld>
            <a:endParaRPr lang="it-IT"/>
          </a:p>
        </p:txBody>
      </p:sp>
    </p:spTree>
    <p:extLst>
      <p:ext uri="{BB962C8B-B14F-4D97-AF65-F5344CB8AC3E}">
        <p14:creationId xmlns:p14="http://schemas.microsoft.com/office/powerpoint/2010/main" val="272308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1136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50189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00395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82908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7190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240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59711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5202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01342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06428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3090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8/21/2023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3227383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rive.google.com/drive/folders/1D7dQfsNN3IS15AaYRJC_PAdMObe4khuf?usp=shar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rive.google.com/drive/folders/1D7dQfsNN3IS15AaYRJC_PAdMObe4khuf?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faostat/en/#data/FB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id="{AB84610E-C48C-9836-370D-080ED5546C04}"/>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75169"/>
          <a:stretch/>
        </p:blipFill>
        <p:spPr>
          <a:xfrm>
            <a:off x="216388" y="2374458"/>
            <a:ext cx="10608214" cy="564860"/>
          </a:xfrm>
          <a:prstGeom prst="rect">
            <a:avLst/>
          </a:prstGeom>
        </p:spPr>
      </p:pic>
      <p:sp>
        <p:nvSpPr>
          <p:cNvPr id="2" name="TextBox 12">
            <a:extLst>
              <a:ext uri="{FF2B5EF4-FFF2-40B4-BE49-F238E27FC236}">
                <a16:creationId xmlns:a16="http://schemas.microsoft.com/office/drawing/2014/main" id="{2FB3948B-14DD-7B72-7271-6A789B269D98}"/>
              </a:ext>
            </a:extLst>
          </p:cNvPr>
          <p:cNvSpPr txBox="1"/>
          <p:nvPr/>
        </p:nvSpPr>
        <p:spPr>
          <a:xfrm>
            <a:off x="592073" y="1441395"/>
            <a:ext cx="10067730" cy="1218282"/>
          </a:xfrm>
          <a:prstGeom prst="rect">
            <a:avLst/>
          </a:prstGeom>
        </p:spPr>
        <p:txBody>
          <a:bodyPr wrap="square" lIns="0" tIns="0" rIns="0" bIns="0" rtlCol="0" anchor="t">
            <a:spAutoFit/>
          </a:bodyPr>
          <a:lstStyle/>
          <a:p>
            <a:pPr defTabSz="609630">
              <a:lnSpc>
                <a:spcPts val="9504"/>
              </a:lnSpc>
            </a:pPr>
            <a:r>
              <a:rPr lang="it-IT" sz="7200" dirty="0">
                <a:latin typeface="Hammersmith One" panose="02010703030501060504" pitchFamily="2" charset="0"/>
              </a:rPr>
              <a:t>Food Waste Footprints:</a:t>
            </a:r>
          </a:p>
        </p:txBody>
      </p:sp>
      <p:sp>
        <p:nvSpPr>
          <p:cNvPr id="3" name="CasellaDiTesto 2">
            <a:extLst>
              <a:ext uri="{FF2B5EF4-FFF2-40B4-BE49-F238E27FC236}">
                <a16:creationId xmlns:a16="http://schemas.microsoft.com/office/drawing/2014/main" id="{4F5336D1-2CC8-2CFF-173F-9D0BD7E1962F}"/>
              </a:ext>
            </a:extLst>
          </p:cNvPr>
          <p:cNvSpPr txBox="1"/>
          <p:nvPr/>
        </p:nvSpPr>
        <p:spPr>
          <a:xfrm flipH="1">
            <a:off x="592072" y="2921570"/>
            <a:ext cx="7708411" cy="1200329"/>
          </a:xfrm>
          <a:prstGeom prst="rect">
            <a:avLst/>
          </a:prstGeom>
          <a:noFill/>
        </p:spPr>
        <p:txBody>
          <a:bodyPr wrap="square" rtlCol="0">
            <a:spAutoFit/>
          </a:bodyPr>
          <a:lstStyle/>
          <a:p>
            <a:r>
              <a:rPr lang="en-US" sz="3600" dirty="0">
                <a:latin typeface="Sergio Trendy" panose="020B0604020202020204" charset="0"/>
              </a:rPr>
              <a:t>Uncovering Country-Level Contributions to the Issue</a:t>
            </a:r>
            <a:endParaRPr lang="it-IT" sz="3600" dirty="0">
              <a:latin typeface="Sergio Trendy" panose="020B0604020202020204" charset="0"/>
            </a:endParaRPr>
          </a:p>
        </p:txBody>
      </p:sp>
      <p:sp>
        <p:nvSpPr>
          <p:cNvPr id="4" name="CasellaDiTesto 3">
            <a:extLst>
              <a:ext uri="{FF2B5EF4-FFF2-40B4-BE49-F238E27FC236}">
                <a16:creationId xmlns:a16="http://schemas.microsoft.com/office/drawing/2014/main" id="{C5F4A83A-511E-AE57-F6CB-5A381743899A}"/>
              </a:ext>
            </a:extLst>
          </p:cNvPr>
          <p:cNvSpPr txBox="1"/>
          <p:nvPr/>
        </p:nvSpPr>
        <p:spPr>
          <a:xfrm>
            <a:off x="592072" y="5352073"/>
            <a:ext cx="2586842" cy="369332"/>
          </a:xfrm>
          <a:prstGeom prst="rect">
            <a:avLst/>
          </a:prstGeom>
          <a:noFill/>
        </p:spPr>
        <p:txBody>
          <a:bodyPr wrap="square">
            <a:spAutoFit/>
          </a:bodyPr>
          <a:lstStyle/>
          <a:p>
            <a:r>
              <a:rPr lang="it-IT" i="1" dirty="0"/>
              <a:t>Author: </a:t>
            </a:r>
            <a:r>
              <a:rPr lang="it-IT" dirty="0"/>
              <a:t>Vincenzo Civale</a:t>
            </a:r>
          </a:p>
        </p:txBody>
      </p:sp>
      <p:sp>
        <p:nvSpPr>
          <p:cNvPr id="5" name="CasellaDiTesto 4">
            <a:extLst>
              <a:ext uri="{FF2B5EF4-FFF2-40B4-BE49-F238E27FC236}">
                <a16:creationId xmlns:a16="http://schemas.microsoft.com/office/drawing/2014/main" id="{949656BF-5926-0B84-92C2-0DBDE94170D4}"/>
              </a:ext>
            </a:extLst>
          </p:cNvPr>
          <p:cNvSpPr txBox="1"/>
          <p:nvPr/>
        </p:nvSpPr>
        <p:spPr>
          <a:xfrm>
            <a:off x="592072" y="5721405"/>
            <a:ext cx="4071255" cy="369332"/>
          </a:xfrm>
          <a:prstGeom prst="rect">
            <a:avLst/>
          </a:prstGeom>
          <a:noFill/>
        </p:spPr>
        <p:txBody>
          <a:bodyPr wrap="square" rtlCol="0">
            <a:spAutoFit/>
          </a:bodyPr>
          <a:lstStyle/>
          <a:p>
            <a:r>
              <a:rPr lang="fr-FR" i="1" dirty="0"/>
              <a:t>Email: </a:t>
            </a:r>
            <a:r>
              <a:rPr lang="fr-FR" dirty="0"/>
              <a:t>civalevincenzoyuto@gmail.com</a:t>
            </a:r>
            <a:endParaRPr lang="it-IT" dirty="0"/>
          </a:p>
        </p:txBody>
      </p:sp>
      <p:pic>
        <p:nvPicPr>
          <p:cNvPr id="18" name="Immagine 17" descr="Immagine che contiene Elementi grafici, clipart, grafica, cerchio&#10;&#10;Descrizione generata automaticamente">
            <a:extLst>
              <a:ext uri="{FF2B5EF4-FFF2-40B4-BE49-F238E27FC236}">
                <a16:creationId xmlns:a16="http://schemas.microsoft.com/office/drawing/2014/main" id="{00EA929D-4E82-2540-6087-8D4C5E9EA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12" y="2959046"/>
            <a:ext cx="4952158" cy="4055029"/>
          </a:xfrm>
          <a:prstGeom prst="rect">
            <a:avLst/>
          </a:prstGeom>
        </p:spPr>
      </p:pic>
      <p:sp>
        <p:nvSpPr>
          <p:cNvPr id="6" name="CasellaDiTesto 5">
            <a:extLst>
              <a:ext uri="{FF2B5EF4-FFF2-40B4-BE49-F238E27FC236}">
                <a16:creationId xmlns:a16="http://schemas.microsoft.com/office/drawing/2014/main" id="{03866422-5AA0-4BBF-D916-0AF9ED638105}"/>
              </a:ext>
            </a:extLst>
          </p:cNvPr>
          <p:cNvSpPr txBox="1"/>
          <p:nvPr/>
        </p:nvSpPr>
        <p:spPr>
          <a:xfrm>
            <a:off x="592072" y="6090737"/>
            <a:ext cx="2824171" cy="369332"/>
          </a:xfrm>
          <a:prstGeom prst="rect">
            <a:avLst/>
          </a:prstGeom>
          <a:noFill/>
        </p:spPr>
        <p:txBody>
          <a:bodyPr wrap="none" rtlCol="0">
            <a:spAutoFit/>
          </a:bodyPr>
          <a:lstStyle/>
          <a:p>
            <a:r>
              <a:rPr lang="it-IT" i="1" dirty="0">
                <a:hlinkClick r:id="rId4"/>
              </a:rPr>
              <a:t>Cartella Drive con Script SQL</a:t>
            </a:r>
            <a:endParaRPr lang="it-IT" i="1" dirty="0"/>
          </a:p>
        </p:txBody>
      </p:sp>
    </p:spTree>
    <p:extLst>
      <p:ext uri="{BB962C8B-B14F-4D97-AF65-F5344CB8AC3E}">
        <p14:creationId xmlns:p14="http://schemas.microsoft.com/office/powerpoint/2010/main" val="125839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AA161B33-4CD4-897A-5EF7-7DE1C2D1BF79}"/>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75169"/>
          <a:stretch/>
        </p:blipFill>
        <p:spPr>
          <a:xfrm>
            <a:off x="346825" y="755839"/>
            <a:ext cx="6196478" cy="564860"/>
          </a:xfrm>
          <a:prstGeom prst="rect">
            <a:avLst/>
          </a:prstGeom>
        </p:spPr>
      </p:pic>
      <p:sp>
        <p:nvSpPr>
          <p:cNvPr id="10" name="CasellaDiTesto 9">
            <a:extLst>
              <a:ext uri="{FF2B5EF4-FFF2-40B4-BE49-F238E27FC236}">
                <a16:creationId xmlns:a16="http://schemas.microsoft.com/office/drawing/2014/main" id="{F909594F-3AAF-83AF-D038-05C542BFAA44}"/>
              </a:ext>
            </a:extLst>
          </p:cNvPr>
          <p:cNvSpPr txBox="1"/>
          <p:nvPr/>
        </p:nvSpPr>
        <p:spPr>
          <a:xfrm>
            <a:off x="546266" y="272237"/>
            <a:ext cx="8128660" cy="769441"/>
          </a:xfrm>
          <a:prstGeom prst="rect">
            <a:avLst/>
          </a:prstGeom>
          <a:noFill/>
        </p:spPr>
        <p:txBody>
          <a:bodyPr wrap="square" rtlCol="0">
            <a:spAutoFit/>
          </a:bodyPr>
          <a:lstStyle/>
          <a:p>
            <a:r>
              <a:rPr lang="en-US" sz="4400" dirty="0">
                <a:latin typeface="Hammersmith One" panose="02010703030501060504" pitchFamily="2" charset="0"/>
              </a:rPr>
              <a:t>Global Collaboration</a:t>
            </a:r>
            <a:endParaRPr lang="it-IT" sz="4400" dirty="0">
              <a:latin typeface="Hammersmith One" panose="02010703030501060504" pitchFamily="2" charset="0"/>
            </a:endParaRPr>
          </a:p>
        </p:txBody>
      </p:sp>
      <p:pic>
        <p:nvPicPr>
          <p:cNvPr id="12" name="Immagine 11">
            <a:extLst>
              <a:ext uri="{FF2B5EF4-FFF2-40B4-BE49-F238E27FC236}">
                <a16:creationId xmlns:a16="http://schemas.microsoft.com/office/drawing/2014/main" id="{F12C3055-D3EC-A5EB-34F9-BC675FEF33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97947" y="1172122"/>
            <a:ext cx="6102168" cy="5028841"/>
          </a:xfrm>
          <a:prstGeom prst="rect">
            <a:avLst/>
          </a:prstGeom>
        </p:spPr>
      </p:pic>
      <p:sp>
        <p:nvSpPr>
          <p:cNvPr id="13" name="Rettangolo 12">
            <a:extLst>
              <a:ext uri="{FF2B5EF4-FFF2-40B4-BE49-F238E27FC236}">
                <a16:creationId xmlns:a16="http://schemas.microsoft.com/office/drawing/2014/main" id="{8CA22F76-F2C6-5A2B-9AB0-BA693EC1A83E}"/>
              </a:ext>
            </a:extLst>
          </p:cNvPr>
          <p:cNvSpPr/>
          <p:nvPr/>
        </p:nvSpPr>
        <p:spPr>
          <a:xfrm>
            <a:off x="546266" y="2799992"/>
            <a:ext cx="4409335" cy="1773100"/>
          </a:xfrm>
          <a:prstGeom prst="rect">
            <a:avLst/>
          </a:prstGeom>
          <a:solidFill>
            <a:schemeClr val="bg1"/>
          </a:solidFill>
          <a:ln>
            <a:solidFill>
              <a:srgbClr val="B6C4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 the chart, the difference in wasted food in 1000 tons is displayed if all nations had a loss percentage equal to the minimum of each year</a:t>
            </a:r>
            <a:endParaRPr lang="it-IT" sz="2000" dirty="0">
              <a:solidFill>
                <a:schemeClr val="tx1"/>
              </a:solidFill>
            </a:endParaRPr>
          </a:p>
        </p:txBody>
      </p:sp>
    </p:spTree>
    <p:extLst>
      <p:ext uri="{BB962C8B-B14F-4D97-AF65-F5344CB8AC3E}">
        <p14:creationId xmlns:p14="http://schemas.microsoft.com/office/powerpoint/2010/main" val="111012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10979BD9-8278-C4E2-CA51-DE82E6746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212" y="-1027488"/>
            <a:ext cx="11030836" cy="2364053"/>
          </a:xfrm>
          <a:prstGeom prst="rect">
            <a:avLst/>
          </a:prstGeom>
        </p:spPr>
      </p:pic>
      <p:pic>
        <p:nvPicPr>
          <p:cNvPr id="12" name="Immagine 11">
            <a:extLst>
              <a:ext uri="{FF2B5EF4-FFF2-40B4-BE49-F238E27FC236}">
                <a16:creationId xmlns:a16="http://schemas.microsoft.com/office/drawing/2014/main" id="{BD0EA14E-2ECE-72E2-E5A1-BD317E3AF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185" y="-202692"/>
            <a:ext cx="11030836" cy="1352550"/>
          </a:xfrm>
          <a:prstGeom prst="rect">
            <a:avLst/>
          </a:prstGeom>
        </p:spPr>
      </p:pic>
      <p:sp>
        <p:nvSpPr>
          <p:cNvPr id="11" name="Rettangolo 10">
            <a:extLst>
              <a:ext uri="{FF2B5EF4-FFF2-40B4-BE49-F238E27FC236}">
                <a16:creationId xmlns:a16="http://schemas.microsoft.com/office/drawing/2014/main" id="{E68B5B16-BD8C-6532-324E-4FAAAA3CCDCF}"/>
              </a:ext>
            </a:extLst>
          </p:cNvPr>
          <p:cNvSpPr/>
          <p:nvPr/>
        </p:nvSpPr>
        <p:spPr>
          <a:xfrm>
            <a:off x="271150" y="2636874"/>
            <a:ext cx="5647641" cy="1850066"/>
          </a:xfrm>
          <a:prstGeom prst="rect">
            <a:avLst/>
          </a:prstGeom>
          <a:solidFill>
            <a:schemeClr val="bg1"/>
          </a:solidFill>
          <a:ln>
            <a:solidFill>
              <a:srgbClr val="BA9C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diagramma, linea&#10;&#10;Descrizione generata automaticamente">
            <a:extLst>
              <a:ext uri="{FF2B5EF4-FFF2-40B4-BE49-F238E27FC236}">
                <a16:creationId xmlns:a16="http://schemas.microsoft.com/office/drawing/2014/main" id="{6CCCF46B-AE88-D977-FD1B-8A1E258EFCBD}"/>
              </a:ext>
            </a:extLst>
          </p:cNvPr>
          <p:cNvPicPr>
            <a:picLocks noChangeAspect="1"/>
          </p:cNvPicPr>
          <p:nvPr/>
        </p:nvPicPr>
        <p:blipFill rotWithShape="1">
          <a:blip r:embed="rId3">
            <a:extLst>
              <a:ext uri="{28A0092B-C50C-407E-A947-70E740481C1C}">
                <a14:useLocalDpi xmlns:a14="http://schemas.microsoft.com/office/drawing/2010/main" val="0"/>
              </a:ext>
            </a:extLst>
          </a:blip>
          <a:srcRect l="51319" t="21244"/>
          <a:stretch/>
        </p:blipFill>
        <p:spPr>
          <a:xfrm>
            <a:off x="6931199" y="1911297"/>
            <a:ext cx="5048250" cy="3714750"/>
          </a:xfrm>
          <a:prstGeom prst="rect">
            <a:avLst/>
          </a:prstGeom>
        </p:spPr>
      </p:pic>
      <p:sp>
        <p:nvSpPr>
          <p:cNvPr id="6" name="CasellaDiTesto 5">
            <a:extLst>
              <a:ext uri="{FF2B5EF4-FFF2-40B4-BE49-F238E27FC236}">
                <a16:creationId xmlns:a16="http://schemas.microsoft.com/office/drawing/2014/main" id="{36586056-7109-CCC4-76EF-9E9E6A9119E8}"/>
              </a:ext>
            </a:extLst>
          </p:cNvPr>
          <p:cNvSpPr txBox="1"/>
          <p:nvPr/>
        </p:nvSpPr>
        <p:spPr>
          <a:xfrm>
            <a:off x="334946" y="2761678"/>
            <a:ext cx="5326824" cy="1631216"/>
          </a:xfrm>
          <a:prstGeom prst="rect">
            <a:avLst/>
          </a:prstGeom>
          <a:noFill/>
        </p:spPr>
        <p:txBody>
          <a:bodyPr wrap="square" rtlCol="0">
            <a:spAutoFit/>
          </a:bodyPr>
          <a:lstStyle/>
          <a:p>
            <a:r>
              <a:rPr lang="en-US" sz="2000" dirty="0"/>
              <a:t>Optimizing processes through the analysis of each sector to reduce food waste would significantly mitigate the environmental impact. Solutions that identify the challenges within each field could effectively address these issues.</a:t>
            </a:r>
            <a:endParaRPr lang="it-IT" sz="2000" dirty="0"/>
          </a:p>
        </p:txBody>
      </p:sp>
      <p:sp>
        <p:nvSpPr>
          <p:cNvPr id="8" name="CasellaDiTesto 7">
            <a:extLst>
              <a:ext uri="{FF2B5EF4-FFF2-40B4-BE49-F238E27FC236}">
                <a16:creationId xmlns:a16="http://schemas.microsoft.com/office/drawing/2014/main" id="{5462BF9E-3D9F-180F-1530-D405518D2766}"/>
              </a:ext>
            </a:extLst>
          </p:cNvPr>
          <p:cNvSpPr txBox="1"/>
          <p:nvPr/>
        </p:nvSpPr>
        <p:spPr>
          <a:xfrm>
            <a:off x="6913419" y="5237648"/>
            <a:ext cx="5278581" cy="461665"/>
          </a:xfrm>
          <a:prstGeom prst="rect">
            <a:avLst/>
          </a:prstGeom>
          <a:noFill/>
        </p:spPr>
        <p:txBody>
          <a:bodyPr wrap="square" rtlCol="0">
            <a:spAutoFit/>
          </a:bodyPr>
          <a:lstStyle/>
          <a:p>
            <a:r>
              <a:rPr lang="fr-FR" sz="1200" i="1" dirty="0"/>
              <a:t>Source: </a:t>
            </a:r>
            <a:r>
              <a:rPr lang="en-US" sz="1200" i="1" dirty="0"/>
              <a:t> ” Estimating Quantities and Types of Food Waste at the City Level” by Darby Hoover from the Natural Resources Defense Council (NRDC)</a:t>
            </a:r>
            <a:endParaRPr lang="it-IT" sz="1200" i="1" dirty="0"/>
          </a:p>
        </p:txBody>
      </p:sp>
      <p:sp>
        <p:nvSpPr>
          <p:cNvPr id="9" name="CasellaDiTesto 8">
            <a:extLst>
              <a:ext uri="{FF2B5EF4-FFF2-40B4-BE49-F238E27FC236}">
                <a16:creationId xmlns:a16="http://schemas.microsoft.com/office/drawing/2014/main" id="{63D1798A-8590-E809-CC7C-B51EEEC7E01B}"/>
              </a:ext>
            </a:extLst>
          </p:cNvPr>
          <p:cNvSpPr txBox="1"/>
          <p:nvPr/>
        </p:nvSpPr>
        <p:spPr>
          <a:xfrm>
            <a:off x="271150" y="216648"/>
            <a:ext cx="8128660" cy="769441"/>
          </a:xfrm>
          <a:prstGeom prst="rect">
            <a:avLst/>
          </a:prstGeom>
          <a:noFill/>
        </p:spPr>
        <p:txBody>
          <a:bodyPr wrap="square" rtlCol="0">
            <a:spAutoFit/>
          </a:bodyPr>
          <a:lstStyle/>
          <a:p>
            <a:r>
              <a:rPr lang="en-US" sz="4400" dirty="0">
                <a:latin typeface="Hammersmith One" panose="02010703030501060504" pitchFamily="2" charset="0"/>
              </a:rPr>
              <a:t>Field Specific Optimization</a:t>
            </a:r>
            <a:endParaRPr lang="it-IT" sz="4400" dirty="0">
              <a:latin typeface="Hammersmith One" panose="02010703030501060504" pitchFamily="2" charset="0"/>
            </a:endParaRPr>
          </a:p>
        </p:txBody>
      </p:sp>
    </p:spTree>
    <p:extLst>
      <p:ext uri="{BB962C8B-B14F-4D97-AF65-F5344CB8AC3E}">
        <p14:creationId xmlns:p14="http://schemas.microsoft.com/office/powerpoint/2010/main" val="240811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id="{AB84610E-C48C-9836-370D-080ED5546C04}"/>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75169"/>
          <a:stretch/>
        </p:blipFill>
        <p:spPr>
          <a:xfrm>
            <a:off x="216388" y="2374458"/>
            <a:ext cx="10608214" cy="564860"/>
          </a:xfrm>
          <a:prstGeom prst="rect">
            <a:avLst/>
          </a:prstGeom>
        </p:spPr>
      </p:pic>
      <p:sp>
        <p:nvSpPr>
          <p:cNvPr id="2" name="TextBox 12">
            <a:extLst>
              <a:ext uri="{FF2B5EF4-FFF2-40B4-BE49-F238E27FC236}">
                <a16:creationId xmlns:a16="http://schemas.microsoft.com/office/drawing/2014/main" id="{2FB3948B-14DD-7B72-7271-6A789B269D98}"/>
              </a:ext>
            </a:extLst>
          </p:cNvPr>
          <p:cNvSpPr txBox="1"/>
          <p:nvPr/>
        </p:nvSpPr>
        <p:spPr>
          <a:xfrm>
            <a:off x="592073" y="1441395"/>
            <a:ext cx="10067730" cy="1218282"/>
          </a:xfrm>
          <a:prstGeom prst="rect">
            <a:avLst/>
          </a:prstGeom>
        </p:spPr>
        <p:txBody>
          <a:bodyPr wrap="square" lIns="0" tIns="0" rIns="0" bIns="0" rtlCol="0" anchor="t">
            <a:spAutoFit/>
          </a:bodyPr>
          <a:lstStyle/>
          <a:p>
            <a:pPr defTabSz="609630">
              <a:lnSpc>
                <a:spcPts val="9504"/>
              </a:lnSpc>
            </a:pPr>
            <a:r>
              <a:rPr lang="it-IT" sz="7200" dirty="0">
                <a:latin typeface="Hammersmith One" panose="02010703030501060504" pitchFamily="2" charset="0"/>
              </a:rPr>
              <a:t>Food Waste Footprints:</a:t>
            </a:r>
          </a:p>
        </p:txBody>
      </p:sp>
      <p:sp>
        <p:nvSpPr>
          <p:cNvPr id="3" name="CasellaDiTesto 2">
            <a:extLst>
              <a:ext uri="{FF2B5EF4-FFF2-40B4-BE49-F238E27FC236}">
                <a16:creationId xmlns:a16="http://schemas.microsoft.com/office/drawing/2014/main" id="{4F5336D1-2CC8-2CFF-173F-9D0BD7E1962F}"/>
              </a:ext>
            </a:extLst>
          </p:cNvPr>
          <p:cNvSpPr txBox="1"/>
          <p:nvPr/>
        </p:nvSpPr>
        <p:spPr>
          <a:xfrm flipH="1">
            <a:off x="592072" y="2921570"/>
            <a:ext cx="7708411" cy="1200329"/>
          </a:xfrm>
          <a:prstGeom prst="rect">
            <a:avLst/>
          </a:prstGeom>
          <a:noFill/>
        </p:spPr>
        <p:txBody>
          <a:bodyPr wrap="square" rtlCol="0">
            <a:spAutoFit/>
          </a:bodyPr>
          <a:lstStyle/>
          <a:p>
            <a:r>
              <a:rPr lang="en-US" sz="3600" dirty="0">
                <a:latin typeface="Sergio Trendy" panose="020B0604020202020204" charset="0"/>
              </a:rPr>
              <a:t>Uncovering Country-Level Contributions to the Issue</a:t>
            </a:r>
            <a:endParaRPr lang="it-IT" sz="3600" dirty="0">
              <a:latin typeface="Sergio Trendy" panose="020B0604020202020204" charset="0"/>
            </a:endParaRPr>
          </a:p>
        </p:txBody>
      </p:sp>
      <p:sp>
        <p:nvSpPr>
          <p:cNvPr id="4" name="CasellaDiTesto 3">
            <a:extLst>
              <a:ext uri="{FF2B5EF4-FFF2-40B4-BE49-F238E27FC236}">
                <a16:creationId xmlns:a16="http://schemas.microsoft.com/office/drawing/2014/main" id="{C5F4A83A-511E-AE57-F6CB-5A381743899A}"/>
              </a:ext>
            </a:extLst>
          </p:cNvPr>
          <p:cNvSpPr txBox="1"/>
          <p:nvPr/>
        </p:nvSpPr>
        <p:spPr>
          <a:xfrm>
            <a:off x="592072" y="5352073"/>
            <a:ext cx="2586842" cy="369332"/>
          </a:xfrm>
          <a:prstGeom prst="rect">
            <a:avLst/>
          </a:prstGeom>
          <a:noFill/>
        </p:spPr>
        <p:txBody>
          <a:bodyPr wrap="square">
            <a:spAutoFit/>
          </a:bodyPr>
          <a:lstStyle/>
          <a:p>
            <a:r>
              <a:rPr lang="it-IT" i="1" dirty="0"/>
              <a:t>Author: </a:t>
            </a:r>
            <a:r>
              <a:rPr lang="it-IT" dirty="0"/>
              <a:t>Vincenzo Civale</a:t>
            </a:r>
          </a:p>
        </p:txBody>
      </p:sp>
      <p:sp>
        <p:nvSpPr>
          <p:cNvPr id="5" name="CasellaDiTesto 4">
            <a:extLst>
              <a:ext uri="{FF2B5EF4-FFF2-40B4-BE49-F238E27FC236}">
                <a16:creationId xmlns:a16="http://schemas.microsoft.com/office/drawing/2014/main" id="{949656BF-5926-0B84-92C2-0DBDE94170D4}"/>
              </a:ext>
            </a:extLst>
          </p:cNvPr>
          <p:cNvSpPr txBox="1"/>
          <p:nvPr/>
        </p:nvSpPr>
        <p:spPr>
          <a:xfrm>
            <a:off x="592072" y="5721405"/>
            <a:ext cx="4071255" cy="369332"/>
          </a:xfrm>
          <a:prstGeom prst="rect">
            <a:avLst/>
          </a:prstGeom>
          <a:noFill/>
        </p:spPr>
        <p:txBody>
          <a:bodyPr wrap="square" rtlCol="0">
            <a:spAutoFit/>
          </a:bodyPr>
          <a:lstStyle/>
          <a:p>
            <a:r>
              <a:rPr lang="fr-FR" i="1" dirty="0"/>
              <a:t>Email: </a:t>
            </a:r>
            <a:r>
              <a:rPr lang="fr-FR" dirty="0"/>
              <a:t>civalevincenzoyuto@gmail.com</a:t>
            </a:r>
            <a:endParaRPr lang="it-IT" dirty="0"/>
          </a:p>
        </p:txBody>
      </p:sp>
      <p:pic>
        <p:nvPicPr>
          <p:cNvPr id="18" name="Immagine 17" descr="Immagine che contiene Elementi grafici, clipart, grafica, cerchio&#10;&#10;Descrizione generata automaticamente">
            <a:extLst>
              <a:ext uri="{FF2B5EF4-FFF2-40B4-BE49-F238E27FC236}">
                <a16:creationId xmlns:a16="http://schemas.microsoft.com/office/drawing/2014/main" id="{00EA929D-4E82-2540-6087-8D4C5E9EA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12" y="2959046"/>
            <a:ext cx="4952158" cy="4055029"/>
          </a:xfrm>
          <a:prstGeom prst="rect">
            <a:avLst/>
          </a:prstGeom>
        </p:spPr>
      </p:pic>
      <p:sp>
        <p:nvSpPr>
          <p:cNvPr id="6" name="CasellaDiTesto 5">
            <a:extLst>
              <a:ext uri="{FF2B5EF4-FFF2-40B4-BE49-F238E27FC236}">
                <a16:creationId xmlns:a16="http://schemas.microsoft.com/office/drawing/2014/main" id="{03866422-5AA0-4BBF-D916-0AF9ED638105}"/>
              </a:ext>
            </a:extLst>
          </p:cNvPr>
          <p:cNvSpPr txBox="1"/>
          <p:nvPr/>
        </p:nvSpPr>
        <p:spPr>
          <a:xfrm>
            <a:off x="592072" y="6090737"/>
            <a:ext cx="2824171" cy="369332"/>
          </a:xfrm>
          <a:prstGeom prst="rect">
            <a:avLst/>
          </a:prstGeom>
          <a:noFill/>
        </p:spPr>
        <p:txBody>
          <a:bodyPr wrap="none" rtlCol="0">
            <a:spAutoFit/>
          </a:bodyPr>
          <a:lstStyle/>
          <a:p>
            <a:r>
              <a:rPr lang="it-IT" i="1" dirty="0">
                <a:hlinkClick r:id="rId4"/>
              </a:rPr>
              <a:t>Cartella Drive con Script SQL</a:t>
            </a:r>
            <a:endParaRPr lang="it-IT" i="1" dirty="0"/>
          </a:p>
        </p:txBody>
      </p:sp>
    </p:spTree>
    <p:extLst>
      <p:ext uri="{BB962C8B-B14F-4D97-AF65-F5344CB8AC3E}">
        <p14:creationId xmlns:p14="http://schemas.microsoft.com/office/powerpoint/2010/main" val="415328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6C471"/>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0574560-F7E1-2441-6BA1-94E37000C8B8}"/>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E7722785-7B7C-033C-A45E-61BF869010D6}"/>
              </a:ext>
            </a:extLst>
          </p:cNvPr>
          <p:cNvSpPr txBox="1"/>
          <p:nvPr/>
        </p:nvSpPr>
        <p:spPr>
          <a:xfrm>
            <a:off x="443345" y="1559230"/>
            <a:ext cx="5143997" cy="1323439"/>
          </a:xfrm>
          <a:prstGeom prst="rect">
            <a:avLst/>
          </a:prstGeom>
          <a:noFill/>
        </p:spPr>
        <p:txBody>
          <a:bodyPr wrap="square" rtlCol="0">
            <a:spAutoFit/>
          </a:bodyPr>
          <a:lstStyle/>
          <a:p>
            <a:r>
              <a:rPr lang="en-US" sz="2000" dirty="0"/>
              <a:t>The lack of consumer awareness and education on food preservation, coupled with policies within the modern food industry, contribute to an annual increase in food waste.</a:t>
            </a:r>
            <a:endParaRPr lang="it-IT" sz="2000" dirty="0"/>
          </a:p>
        </p:txBody>
      </p:sp>
      <p:pic>
        <p:nvPicPr>
          <p:cNvPr id="6" name="Immagine 5" descr="Immagine che contiene Arte bambini, cartone animato, disegno, illustrazione&#10;&#10;Descrizione generata automaticamente">
            <a:extLst>
              <a:ext uri="{FF2B5EF4-FFF2-40B4-BE49-F238E27FC236}">
                <a16:creationId xmlns:a16="http://schemas.microsoft.com/office/drawing/2014/main" id="{135BA460-E592-FE4E-0877-A1A56EE9E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59" y="511130"/>
            <a:ext cx="4270424" cy="2804668"/>
          </a:xfrm>
          <a:prstGeom prst="rect">
            <a:avLst/>
          </a:prstGeom>
        </p:spPr>
      </p:pic>
      <p:sp>
        <p:nvSpPr>
          <p:cNvPr id="7" name="CasellaDiTesto 6">
            <a:extLst>
              <a:ext uri="{FF2B5EF4-FFF2-40B4-BE49-F238E27FC236}">
                <a16:creationId xmlns:a16="http://schemas.microsoft.com/office/drawing/2014/main" id="{8447067F-F5F4-F8BC-573A-1CB70C893CA2}"/>
              </a:ext>
            </a:extLst>
          </p:cNvPr>
          <p:cNvSpPr txBox="1"/>
          <p:nvPr/>
        </p:nvSpPr>
        <p:spPr>
          <a:xfrm>
            <a:off x="5587342" y="4054726"/>
            <a:ext cx="6282045" cy="1938992"/>
          </a:xfrm>
          <a:prstGeom prst="rect">
            <a:avLst/>
          </a:prstGeom>
          <a:noFill/>
        </p:spPr>
        <p:txBody>
          <a:bodyPr wrap="square" rtlCol="0">
            <a:spAutoFit/>
          </a:bodyPr>
          <a:lstStyle/>
          <a:p>
            <a:r>
              <a:rPr lang="en-US" sz="2000" dirty="0"/>
              <a:t>Food production uses valuable resources. Wasting food means wasting those resources. Furthermore decaying food in landfills releases greenhouse gases, worsening climate change. Meanwhile, many go hungry while food is wasted. Tackling food waste is crucial for both efficiency and social fairness.</a:t>
            </a:r>
            <a:endParaRPr lang="it-IT" sz="2000" dirty="0"/>
          </a:p>
        </p:txBody>
      </p:sp>
      <p:pic>
        <p:nvPicPr>
          <p:cNvPr id="11" name="Immagine 10">
            <a:extLst>
              <a:ext uri="{FF2B5EF4-FFF2-40B4-BE49-F238E27FC236}">
                <a16:creationId xmlns:a16="http://schemas.microsoft.com/office/drawing/2014/main" id="{25562903-ABFE-45DF-52D5-B47400E98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68" y="3223095"/>
            <a:ext cx="2949038" cy="1456087"/>
          </a:xfrm>
          <a:prstGeom prst="rect">
            <a:avLst/>
          </a:prstGeom>
        </p:spPr>
      </p:pic>
      <p:pic>
        <p:nvPicPr>
          <p:cNvPr id="13" name="Immagine 12" descr="Immagine che contiene disegno, schizzo, illustrazione, arte&#10;&#10;Descrizione generata automaticamente">
            <a:extLst>
              <a:ext uri="{FF2B5EF4-FFF2-40B4-BE49-F238E27FC236}">
                <a16:creationId xmlns:a16="http://schemas.microsoft.com/office/drawing/2014/main" id="{11C4F602-437D-14DC-1D65-F9F8E34662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523" y="5019608"/>
            <a:ext cx="2171051" cy="1552116"/>
          </a:xfrm>
          <a:prstGeom prst="rect">
            <a:avLst/>
          </a:prstGeom>
        </p:spPr>
      </p:pic>
      <p:pic>
        <p:nvPicPr>
          <p:cNvPr id="14" name="Immagine 13">
            <a:extLst>
              <a:ext uri="{FF2B5EF4-FFF2-40B4-BE49-F238E27FC236}">
                <a16:creationId xmlns:a16="http://schemas.microsoft.com/office/drawing/2014/main" id="{D9EFEDCD-43CF-7699-9B9F-EDB544A9F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3826">
            <a:off x="-34263" y="579456"/>
            <a:ext cx="5225623" cy="929642"/>
          </a:xfrm>
          <a:prstGeom prst="rect">
            <a:avLst/>
          </a:prstGeom>
        </p:spPr>
      </p:pic>
      <p:sp>
        <p:nvSpPr>
          <p:cNvPr id="3" name="CasellaDiTesto 2">
            <a:extLst>
              <a:ext uri="{FF2B5EF4-FFF2-40B4-BE49-F238E27FC236}">
                <a16:creationId xmlns:a16="http://schemas.microsoft.com/office/drawing/2014/main" id="{830A143E-8561-1A2B-FAFF-C5965187DF60}"/>
              </a:ext>
            </a:extLst>
          </p:cNvPr>
          <p:cNvSpPr txBox="1"/>
          <p:nvPr/>
        </p:nvSpPr>
        <p:spPr>
          <a:xfrm>
            <a:off x="378031" y="203760"/>
            <a:ext cx="5717969" cy="769441"/>
          </a:xfrm>
          <a:prstGeom prst="rect">
            <a:avLst/>
          </a:prstGeom>
          <a:noFill/>
        </p:spPr>
        <p:txBody>
          <a:bodyPr wrap="square" rtlCol="0">
            <a:spAutoFit/>
          </a:bodyPr>
          <a:lstStyle/>
          <a:p>
            <a:r>
              <a:rPr lang="fr-FR" sz="4400" dirty="0">
                <a:latin typeface="Hammersmith One" panose="02010703030501060504" pitchFamily="2" charset="0"/>
              </a:rPr>
              <a:t>Global Food Waste</a:t>
            </a:r>
            <a:endParaRPr lang="it-IT" sz="4400" dirty="0">
              <a:latin typeface="Hammersmith One" panose="02010703030501060504" pitchFamily="2" charset="0"/>
            </a:endParaRPr>
          </a:p>
        </p:txBody>
      </p:sp>
    </p:spTree>
    <p:extLst>
      <p:ext uri="{BB962C8B-B14F-4D97-AF65-F5344CB8AC3E}">
        <p14:creationId xmlns:p14="http://schemas.microsoft.com/office/powerpoint/2010/main" val="219460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6C471"/>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0574560-F7E1-2441-6BA1-94E37000C8B8}"/>
              </a:ext>
            </a:extLst>
          </p:cNvPr>
          <p:cNvSpPr/>
          <p:nvPr/>
        </p:nvSpPr>
        <p:spPr>
          <a:xfrm>
            <a:off x="1" y="11876"/>
            <a:ext cx="6096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chemeClr val="tx1"/>
              </a:solidFill>
              <a:effectLst/>
              <a:uLnTx/>
              <a:uFillTx/>
              <a:latin typeface="Calibri"/>
              <a:ea typeface="+mn-ea"/>
              <a:cs typeface="+mn-cs"/>
            </a:endParaRPr>
          </a:p>
        </p:txBody>
      </p:sp>
      <p:sp>
        <p:nvSpPr>
          <p:cNvPr id="3" name="CasellaDiTesto 2">
            <a:extLst>
              <a:ext uri="{FF2B5EF4-FFF2-40B4-BE49-F238E27FC236}">
                <a16:creationId xmlns:a16="http://schemas.microsoft.com/office/drawing/2014/main" id="{830A143E-8561-1A2B-FAFF-C5965187DF60}"/>
              </a:ext>
            </a:extLst>
          </p:cNvPr>
          <p:cNvSpPr txBox="1"/>
          <p:nvPr/>
        </p:nvSpPr>
        <p:spPr>
          <a:xfrm>
            <a:off x="288963" y="211242"/>
            <a:ext cx="693123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4000" b="0" i="0" u="none" strike="noStrike" kern="1200" cap="none" spc="0" normalizeH="0" baseline="0" noProof="0" dirty="0">
                <a:ln>
                  <a:noFill/>
                </a:ln>
                <a:solidFill>
                  <a:prstClr val="black"/>
                </a:solidFill>
                <a:effectLst/>
                <a:uLnTx/>
                <a:uFillTx/>
                <a:latin typeface="Hammersmith One" panose="02010703030501060504" pitchFamily="2" charset="0"/>
                <a:ea typeface="+mn-ea"/>
                <a:cs typeface="+mn-cs"/>
              </a:rPr>
              <a:t>Food Loss and Waste Dataset</a:t>
            </a:r>
            <a:endParaRPr kumimoji="0" lang="it-IT" sz="4000" b="0" i="0" u="none" strike="noStrike" kern="1200" cap="none" spc="0" normalizeH="0" baseline="0" noProof="0" dirty="0">
              <a:ln>
                <a:noFill/>
              </a:ln>
              <a:solidFill>
                <a:prstClr val="black"/>
              </a:solidFill>
              <a:effectLst/>
              <a:uLnTx/>
              <a:uFillTx/>
              <a:latin typeface="Hammersmith One" panose="02010703030501060504" pitchFamily="2" charset="0"/>
              <a:ea typeface="+mn-ea"/>
              <a:cs typeface="+mn-cs"/>
            </a:endParaRPr>
          </a:p>
        </p:txBody>
      </p:sp>
      <p:pic>
        <p:nvPicPr>
          <p:cNvPr id="8" name="Immagine 7">
            <a:extLst>
              <a:ext uri="{FF2B5EF4-FFF2-40B4-BE49-F238E27FC236}">
                <a16:creationId xmlns:a16="http://schemas.microsoft.com/office/drawing/2014/main" id="{AE061B97-9097-9AF5-7840-6D1209B334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00504" y="211242"/>
            <a:ext cx="4411682" cy="3308762"/>
          </a:xfrm>
          <a:prstGeom prst="rect">
            <a:avLst/>
          </a:prstGeom>
        </p:spPr>
      </p:pic>
      <p:pic>
        <p:nvPicPr>
          <p:cNvPr id="7" name="Immagine 6">
            <a:extLst>
              <a:ext uri="{FF2B5EF4-FFF2-40B4-BE49-F238E27FC236}">
                <a16:creationId xmlns:a16="http://schemas.microsoft.com/office/drawing/2014/main" id="{F7C9825F-D68D-AB12-AA77-66A52EEE81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00504" y="3520004"/>
            <a:ext cx="4411682" cy="3308762"/>
          </a:xfrm>
          <a:prstGeom prst="rect">
            <a:avLst/>
          </a:prstGeom>
        </p:spPr>
      </p:pic>
      <p:sp>
        <p:nvSpPr>
          <p:cNvPr id="4" name="CasellaDiTesto 3">
            <a:extLst>
              <a:ext uri="{FF2B5EF4-FFF2-40B4-BE49-F238E27FC236}">
                <a16:creationId xmlns:a16="http://schemas.microsoft.com/office/drawing/2014/main" id="{2005B19A-99B9-8C07-8F09-C4B74DC27360}"/>
              </a:ext>
            </a:extLst>
          </p:cNvPr>
          <p:cNvSpPr txBox="1"/>
          <p:nvPr/>
        </p:nvSpPr>
        <p:spPr>
          <a:xfrm>
            <a:off x="288963" y="1865623"/>
            <a:ext cx="5399314" cy="2554545"/>
          </a:xfrm>
          <a:prstGeom prst="rect">
            <a:avLst/>
          </a:prstGeom>
          <a:noFill/>
        </p:spPr>
        <p:txBody>
          <a:bodyPr wrap="square" rtlCol="0">
            <a:spAutoFit/>
          </a:bodyPr>
          <a:lstStyle/>
          <a:p>
            <a:r>
              <a:rPr lang="en-US" sz="2000" dirty="0"/>
              <a:t>The Food and Agriculture Organization (FAO), which is a specialized agency of the United Nations, whose  primary goal is to combat hunger and improve agricultural practices.</a:t>
            </a:r>
          </a:p>
          <a:p>
            <a:endParaRPr lang="en-US" sz="2000" dirty="0"/>
          </a:p>
          <a:p>
            <a:r>
              <a:rPr lang="en-US" sz="2000" dirty="0"/>
              <a:t>The project uses FAO-provided data, encompassing a broad array of statistics related to agriculture, food, and global food security.</a:t>
            </a:r>
            <a:endParaRPr lang="it-IT" sz="2000" dirty="0"/>
          </a:p>
        </p:txBody>
      </p:sp>
      <p:sp>
        <p:nvSpPr>
          <p:cNvPr id="5" name="CasellaDiTesto 4">
            <a:extLst>
              <a:ext uri="{FF2B5EF4-FFF2-40B4-BE49-F238E27FC236}">
                <a16:creationId xmlns:a16="http://schemas.microsoft.com/office/drawing/2014/main" id="{6682D5FA-86DC-2879-ADE0-3BD5B8BD6CAC}"/>
              </a:ext>
            </a:extLst>
          </p:cNvPr>
          <p:cNvSpPr txBox="1"/>
          <p:nvPr/>
        </p:nvSpPr>
        <p:spPr>
          <a:xfrm>
            <a:off x="288963" y="4641734"/>
            <a:ext cx="5640779" cy="1015663"/>
          </a:xfrm>
          <a:prstGeom prst="rect">
            <a:avLst/>
          </a:prstGeom>
          <a:noFill/>
        </p:spPr>
        <p:txBody>
          <a:bodyPr wrap="square" rtlCol="0">
            <a:spAutoFit/>
          </a:bodyPr>
          <a:lstStyle/>
          <a:p>
            <a:r>
              <a:rPr lang="en-US" sz="2000" dirty="0"/>
              <a:t>The data analysis reveals a limited amount of information for the most recent years, leading to the decision to rely on data from the year 2018.</a:t>
            </a:r>
            <a:endParaRPr lang="it-IT" sz="2000" dirty="0"/>
          </a:p>
        </p:txBody>
      </p:sp>
    </p:spTree>
    <p:extLst>
      <p:ext uri="{BB962C8B-B14F-4D97-AF65-F5344CB8AC3E}">
        <p14:creationId xmlns:p14="http://schemas.microsoft.com/office/powerpoint/2010/main" val="411446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FBD6CDC-4A8D-3EC8-6D0B-AE52A102455E}"/>
              </a:ext>
            </a:extLst>
          </p:cNvPr>
          <p:cNvSpPr/>
          <p:nvPr/>
        </p:nvSpPr>
        <p:spPr>
          <a:xfrm>
            <a:off x="-33648" y="26719"/>
            <a:ext cx="5541314" cy="68312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8847C84C-58BE-F23F-7CCE-F3089DD821DC}"/>
              </a:ext>
            </a:extLst>
          </p:cNvPr>
          <p:cNvSpPr txBox="1"/>
          <p:nvPr/>
        </p:nvSpPr>
        <p:spPr>
          <a:xfrm>
            <a:off x="281044" y="348281"/>
            <a:ext cx="5960425" cy="769441"/>
          </a:xfrm>
          <a:prstGeom prst="rect">
            <a:avLst/>
          </a:prstGeom>
          <a:noFill/>
        </p:spPr>
        <p:txBody>
          <a:bodyPr wrap="square" rtlCol="0">
            <a:spAutoFit/>
          </a:bodyPr>
          <a:lstStyle/>
          <a:p>
            <a:r>
              <a:rPr lang="it-IT" sz="4400" dirty="0">
                <a:latin typeface="Hammersmith One" panose="02010703030501060504" pitchFamily="2" charset="0"/>
              </a:rPr>
              <a:t>Most Wasted Food </a:t>
            </a:r>
          </a:p>
        </p:txBody>
      </p:sp>
      <p:sp>
        <p:nvSpPr>
          <p:cNvPr id="19" name="Rettangolo 18">
            <a:extLst>
              <a:ext uri="{FF2B5EF4-FFF2-40B4-BE49-F238E27FC236}">
                <a16:creationId xmlns:a16="http://schemas.microsoft.com/office/drawing/2014/main" id="{040D4571-B42A-8A3D-9935-856333CCC096}"/>
              </a:ext>
            </a:extLst>
          </p:cNvPr>
          <p:cNvSpPr/>
          <p:nvPr/>
        </p:nvSpPr>
        <p:spPr>
          <a:xfrm>
            <a:off x="6241469" y="-1"/>
            <a:ext cx="6025740" cy="6858001"/>
          </a:xfrm>
          <a:prstGeom prst="rect">
            <a:avLst/>
          </a:prstGeom>
          <a:solidFill>
            <a:srgbClr val="A7C46E"/>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035C6F41-E1D0-FAFD-1456-8359730404FE}"/>
              </a:ext>
            </a:extLst>
          </p:cNvPr>
          <p:cNvSpPr txBox="1"/>
          <p:nvPr/>
        </p:nvSpPr>
        <p:spPr>
          <a:xfrm>
            <a:off x="288963" y="2459504"/>
            <a:ext cx="4578125" cy="1938992"/>
          </a:xfrm>
          <a:prstGeom prst="rect">
            <a:avLst/>
          </a:prstGeom>
          <a:noFill/>
        </p:spPr>
        <p:txBody>
          <a:bodyPr wrap="square" rtlCol="0">
            <a:spAutoFit/>
          </a:bodyPr>
          <a:lstStyle/>
          <a:p>
            <a:r>
              <a:rPr lang="en-US" sz="2000" dirty="0"/>
              <a:t>Specific food items are more prone to being wasted due to shorter shelf lives, frequent aesthetic imperfections, or because they are often subject to over-purchasing, where consumers buy larger quantities than needed.</a:t>
            </a:r>
            <a:endParaRPr lang="it-IT" sz="2000" dirty="0"/>
          </a:p>
        </p:txBody>
      </p:sp>
      <p:sp>
        <p:nvSpPr>
          <p:cNvPr id="3" name="Rettangolo 2">
            <a:extLst>
              <a:ext uri="{FF2B5EF4-FFF2-40B4-BE49-F238E27FC236}">
                <a16:creationId xmlns:a16="http://schemas.microsoft.com/office/drawing/2014/main" id="{F6125EA8-81BA-C0E8-DE2E-316A0870E7FE}"/>
              </a:ext>
            </a:extLst>
          </p:cNvPr>
          <p:cNvSpPr/>
          <p:nvPr/>
        </p:nvSpPr>
        <p:spPr>
          <a:xfrm>
            <a:off x="6096001" y="1"/>
            <a:ext cx="6171208" cy="6858000"/>
          </a:xfrm>
          <a:prstGeom prst="rect">
            <a:avLst/>
          </a:prstGeom>
          <a:solidFill>
            <a:srgbClr val="BA9C69"/>
          </a:solidFill>
          <a:ln>
            <a:solidFill>
              <a:srgbClr val="BA9C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E7AEFD55-047F-77F0-F336-6506AFAD56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6316" y="1466002"/>
            <a:ext cx="5852172" cy="4389129"/>
          </a:xfrm>
          <a:prstGeom prst="rect">
            <a:avLst/>
          </a:prstGeom>
        </p:spPr>
      </p:pic>
      <p:sp>
        <p:nvSpPr>
          <p:cNvPr id="5" name="Rettangolo 4">
            <a:extLst>
              <a:ext uri="{FF2B5EF4-FFF2-40B4-BE49-F238E27FC236}">
                <a16:creationId xmlns:a16="http://schemas.microsoft.com/office/drawing/2014/main" id="{E44257DC-48AC-0714-7FF7-9529EE40C7A6}"/>
              </a:ext>
            </a:extLst>
          </p:cNvPr>
          <p:cNvSpPr/>
          <p:nvPr/>
        </p:nvSpPr>
        <p:spPr>
          <a:xfrm>
            <a:off x="6096001" y="4884716"/>
            <a:ext cx="6171208" cy="637308"/>
          </a:xfrm>
          <a:prstGeom prst="rect">
            <a:avLst/>
          </a:prstGeom>
          <a:solidFill>
            <a:srgbClr val="BA9C69"/>
          </a:solidFill>
          <a:ln>
            <a:solidFill>
              <a:srgbClr val="BA9C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9059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0D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FBD6CDC-4A8D-3EC8-6D0B-AE52A102455E}"/>
              </a:ext>
            </a:extLst>
          </p:cNvPr>
          <p:cNvSpPr/>
          <p:nvPr/>
        </p:nvSpPr>
        <p:spPr>
          <a:xfrm>
            <a:off x="-113807" y="-2"/>
            <a:ext cx="6209805"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8847C84C-58BE-F23F-7CCE-F3089DD821DC}"/>
              </a:ext>
            </a:extLst>
          </p:cNvPr>
          <p:cNvSpPr txBox="1"/>
          <p:nvPr/>
        </p:nvSpPr>
        <p:spPr>
          <a:xfrm>
            <a:off x="288965" y="279070"/>
            <a:ext cx="5404263" cy="1446550"/>
          </a:xfrm>
          <a:prstGeom prst="rect">
            <a:avLst/>
          </a:prstGeom>
          <a:noFill/>
        </p:spPr>
        <p:txBody>
          <a:bodyPr wrap="square" rtlCol="0">
            <a:spAutoFit/>
          </a:bodyPr>
          <a:lstStyle/>
          <a:p>
            <a:r>
              <a:rPr lang="fr-FR" sz="4400" dirty="0">
                <a:latin typeface="Hammersmith One" panose="02010703030501060504" pitchFamily="2" charset="0"/>
              </a:rPr>
              <a:t>Top and Worst 5 Countries</a:t>
            </a:r>
            <a:endParaRPr lang="it-IT" sz="4400" dirty="0">
              <a:latin typeface="Hammersmith One" panose="02010703030501060504" pitchFamily="2" charset="0"/>
            </a:endParaRPr>
          </a:p>
        </p:txBody>
      </p:sp>
      <p:sp>
        <p:nvSpPr>
          <p:cNvPr id="19" name="Rettangolo 18">
            <a:extLst>
              <a:ext uri="{FF2B5EF4-FFF2-40B4-BE49-F238E27FC236}">
                <a16:creationId xmlns:a16="http://schemas.microsoft.com/office/drawing/2014/main" id="{040D4571-B42A-8A3D-9935-856333CCC096}"/>
              </a:ext>
            </a:extLst>
          </p:cNvPr>
          <p:cNvSpPr/>
          <p:nvPr/>
        </p:nvSpPr>
        <p:spPr>
          <a:xfrm>
            <a:off x="6095998" y="-1"/>
            <a:ext cx="6171211" cy="6857999"/>
          </a:xfrm>
          <a:prstGeom prst="rect">
            <a:avLst/>
          </a:prstGeom>
          <a:solidFill>
            <a:srgbClr val="B6C471"/>
          </a:solidFill>
          <a:ln>
            <a:solidFill>
              <a:srgbClr val="B6C4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12C78D93-A789-6AA5-69BE-8B7EEE6F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13943" y="488312"/>
            <a:ext cx="4135320" cy="6176808"/>
          </a:xfrm>
          <a:prstGeom prst="rect">
            <a:avLst/>
          </a:prstGeom>
        </p:spPr>
      </p:pic>
      <p:sp>
        <p:nvSpPr>
          <p:cNvPr id="3" name="CasellaDiTesto 2">
            <a:extLst>
              <a:ext uri="{FF2B5EF4-FFF2-40B4-BE49-F238E27FC236}">
                <a16:creationId xmlns:a16="http://schemas.microsoft.com/office/drawing/2014/main" id="{AA11F634-4799-1838-E55D-B61315FEB59B}"/>
              </a:ext>
            </a:extLst>
          </p:cNvPr>
          <p:cNvSpPr txBox="1"/>
          <p:nvPr/>
        </p:nvSpPr>
        <p:spPr>
          <a:xfrm>
            <a:off x="288963" y="4117696"/>
            <a:ext cx="4900552" cy="1631216"/>
          </a:xfrm>
          <a:prstGeom prst="rect">
            <a:avLst/>
          </a:prstGeom>
          <a:noFill/>
        </p:spPr>
        <p:txBody>
          <a:bodyPr wrap="square" rtlCol="0">
            <a:spAutoFit/>
          </a:bodyPr>
          <a:lstStyle/>
          <a:p>
            <a:r>
              <a:rPr lang="en-US" sz="2000" dirty="0"/>
              <a:t>On the right, two graphs are displayed: one representing the percentages of the most conscientious countries, and the other depicting countries with higher waste percentages, based on the 2018 data.</a:t>
            </a:r>
            <a:endParaRPr lang="it-IT" sz="2000" dirty="0"/>
          </a:p>
        </p:txBody>
      </p:sp>
      <p:sp>
        <p:nvSpPr>
          <p:cNvPr id="4" name="CasellaDiTesto 3">
            <a:extLst>
              <a:ext uri="{FF2B5EF4-FFF2-40B4-BE49-F238E27FC236}">
                <a16:creationId xmlns:a16="http://schemas.microsoft.com/office/drawing/2014/main" id="{3CBD2CCF-B84F-38C8-6433-EEBEA8738202}"/>
              </a:ext>
            </a:extLst>
          </p:cNvPr>
          <p:cNvSpPr txBox="1"/>
          <p:nvPr/>
        </p:nvSpPr>
        <p:spPr>
          <a:xfrm>
            <a:off x="288963" y="2106051"/>
            <a:ext cx="4789088" cy="1631216"/>
          </a:xfrm>
          <a:prstGeom prst="rect">
            <a:avLst/>
          </a:prstGeom>
          <a:noFill/>
        </p:spPr>
        <p:txBody>
          <a:bodyPr wrap="square" rtlCol="0">
            <a:spAutoFit/>
          </a:bodyPr>
          <a:lstStyle/>
          <a:p>
            <a:r>
              <a:rPr lang="en-US" sz="2000" dirty="0"/>
              <a:t>To compare countries' commitment to this issue, the measures of Loss Percentage were compared, which indicates the level of waste relative to the amount of available food.</a:t>
            </a:r>
            <a:endParaRPr lang="it-IT" sz="2000" dirty="0"/>
          </a:p>
        </p:txBody>
      </p:sp>
      <p:sp>
        <p:nvSpPr>
          <p:cNvPr id="2" name="Rettangolo 1">
            <a:extLst>
              <a:ext uri="{FF2B5EF4-FFF2-40B4-BE49-F238E27FC236}">
                <a16:creationId xmlns:a16="http://schemas.microsoft.com/office/drawing/2014/main" id="{37EFC736-8B9F-77F6-1C83-51265CBBACBC}"/>
              </a:ext>
            </a:extLst>
          </p:cNvPr>
          <p:cNvSpPr/>
          <p:nvPr/>
        </p:nvSpPr>
        <p:spPr>
          <a:xfrm>
            <a:off x="7524968" y="5941062"/>
            <a:ext cx="4583906" cy="857251"/>
          </a:xfrm>
          <a:prstGeom prst="rect">
            <a:avLst/>
          </a:prstGeom>
          <a:solidFill>
            <a:srgbClr val="B6C471"/>
          </a:solidFill>
          <a:ln>
            <a:solidFill>
              <a:srgbClr val="B6C4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Rettangolo 5">
            <a:extLst>
              <a:ext uri="{FF2B5EF4-FFF2-40B4-BE49-F238E27FC236}">
                <a16:creationId xmlns:a16="http://schemas.microsoft.com/office/drawing/2014/main" id="{46F2DDDA-DBC1-2E0F-1F50-BB8D94B92243}"/>
              </a:ext>
            </a:extLst>
          </p:cNvPr>
          <p:cNvSpPr/>
          <p:nvPr/>
        </p:nvSpPr>
        <p:spPr>
          <a:xfrm>
            <a:off x="7113943" y="2868470"/>
            <a:ext cx="4583906" cy="857251"/>
          </a:xfrm>
          <a:prstGeom prst="rect">
            <a:avLst/>
          </a:prstGeom>
          <a:solidFill>
            <a:srgbClr val="B6C471"/>
          </a:solidFill>
          <a:ln>
            <a:solidFill>
              <a:srgbClr val="B6C4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C471"/>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F6CDBAD-AE17-7B63-23F8-A90CD6B8B66A}"/>
              </a:ext>
            </a:extLst>
          </p:cNvPr>
          <p:cNvSpPr/>
          <p:nvPr/>
        </p:nvSpPr>
        <p:spPr>
          <a:xfrm>
            <a:off x="0" y="0"/>
            <a:ext cx="6584868"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Rettangolo 6">
            <a:extLst>
              <a:ext uri="{FF2B5EF4-FFF2-40B4-BE49-F238E27FC236}">
                <a16:creationId xmlns:a16="http://schemas.microsoft.com/office/drawing/2014/main" id="{46F10D94-A836-D61C-2AA7-7E618BF5E633}"/>
              </a:ext>
            </a:extLst>
          </p:cNvPr>
          <p:cNvSpPr/>
          <p:nvPr/>
        </p:nvSpPr>
        <p:spPr>
          <a:xfrm>
            <a:off x="6096000" y="-1"/>
            <a:ext cx="6171208" cy="6858001"/>
          </a:xfrm>
          <a:prstGeom prst="rect">
            <a:avLst/>
          </a:prstGeom>
          <a:solidFill>
            <a:srgbClr val="BA9C69"/>
          </a:solidFill>
          <a:ln>
            <a:solidFill>
              <a:srgbClr val="BA9C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3506E37B-6310-62B5-AAC3-320B7E4B6E0D}"/>
              </a:ext>
            </a:extLst>
          </p:cNvPr>
          <p:cNvSpPr txBox="1"/>
          <p:nvPr/>
        </p:nvSpPr>
        <p:spPr>
          <a:xfrm>
            <a:off x="288963" y="204815"/>
            <a:ext cx="5468587" cy="1446550"/>
          </a:xfrm>
          <a:prstGeom prst="rect">
            <a:avLst/>
          </a:prstGeom>
          <a:noFill/>
        </p:spPr>
        <p:txBody>
          <a:bodyPr wrap="square" rtlCol="0">
            <a:spAutoFit/>
          </a:bodyPr>
          <a:lstStyle/>
          <a:p>
            <a:r>
              <a:rPr lang="fr-FR" sz="4400" dirty="0">
                <a:latin typeface="Hammersmith One"/>
              </a:rPr>
              <a:t>Critical Food Supply Stage</a:t>
            </a:r>
            <a:endParaRPr lang="it-IT" sz="4400" dirty="0">
              <a:latin typeface="Hammersmith One"/>
            </a:endParaRPr>
          </a:p>
        </p:txBody>
      </p:sp>
      <p:sp>
        <p:nvSpPr>
          <p:cNvPr id="4" name="CasellaDiTesto 3">
            <a:extLst>
              <a:ext uri="{FF2B5EF4-FFF2-40B4-BE49-F238E27FC236}">
                <a16:creationId xmlns:a16="http://schemas.microsoft.com/office/drawing/2014/main" id="{72F7B140-E226-FBD9-55EE-97E27222E0E1}"/>
              </a:ext>
            </a:extLst>
          </p:cNvPr>
          <p:cNvSpPr txBox="1"/>
          <p:nvPr/>
        </p:nvSpPr>
        <p:spPr>
          <a:xfrm>
            <a:off x="288963" y="2105561"/>
            <a:ext cx="4585858" cy="1323439"/>
          </a:xfrm>
          <a:prstGeom prst="rect">
            <a:avLst/>
          </a:prstGeom>
          <a:noFill/>
        </p:spPr>
        <p:txBody>
          <a:bodyPr wrap="square" rtlCol="0">
            <a:spAutoFit/>
          </a:bodyPr>
          <a:lstStyle/>
          <a:p>
            <a:r>
              <a:rPr lang="en-US" sz="2000" dirty="0"/>
              <a:t>In addition, it was desired to determine which phase of the food supply was the most critical, based on the data from 2018.</a:t>
            </a:r>
            <a:endParaRPr lang="it-IT" sz="2000" dirty="0"/>
          </a:p>
        </p:txBody>
      </p:sp>
      <p:pic>
        <p:nvPicPr>
          <p:cNvPr id="5" name="Immagine 4">
            <a:extLst>
              <a:ext uri="{FF2B5EF4-FFF2-40B4-BE49-F238E27FC236}">
                <a16:creationId xmlns:a16="http://schemas.microsoft.com/office/drawing/2014/main" id="{AB3BE41F-DB07-43EE-3092-9B63DF4D0B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1290" y="1561605"/>
            <a:ext cx="5487197" cy="4115397"/>
          </a:xfrm>
          <a:prstGeom prst="rect">
            <a:avLst/>
          </a:prstGeom>
        </p:spPr>
      </p:pic>
      <p:sp>
        <p:nvSpPr>
          <p:cNvPr id="6" name="CasellaDiTesto 5">
            <a:extLst>
              <a:ext uri="{FF2B5EF4-FFF2-40B4-BE49-F238E27FC236}">
                <a16:creationId xmlns:a16="http://schemas.microsoft.com/office/drawing/2014/main" id="{CBDB7B53-BDA5-41D1-50DD-00B8A2833212}"/>
              </a:ext>
            </a:extLst>
          </p:cNvPr>
          <p:cNvSpPr txBox="1"/>
          <p:nvPr/>
        </p:nvSpPr>
        <p:spPr>
          <a:xfrm>
            <a:off x="288963" y="3726181"/>
            <a:ext cx="4585858" cy="1015663"/>
          </a:xfrm>
          <a:prstGeom prst="rect">
            <a:avLst/>
          </a:prstGeom>
          <a:noFill/>
        </p:spPr>
        <p:txBody>
          <a:bodyPr wrap="square" rtlCol="0">
            <a:spAutoFit/>
          </a:bodyPr>
          <a:lstStyle/>
          <a:p>
            <a:r>
              <a:rPr lang="en-US" sz="2000" dirty="0"/>
              <a:t>In the adjacent chart, it can be observed that the most critical food supply stage is unequivocally the 'Farm' stage.</a:t>
            </a:r>
            <a:endParaRPr lang="it-IT" sz="2000" dirty="0"/>
          </a:p>
        </p:txBody>
      </p:sp>
    </p:spTree>
    <p:extLst>
      <p:ext uri="{BB962C8B-B14F-4D97-AF65-F5344CB8AC3E}">
        <p14:creationId xmlns:p14="http://schemas.microsoft.com/office/powerpoint/2010/main" val="161075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magine 28" descr="Immagine che contiene carota, arancione&#10;&#10;Descrizione generata automaticamente con attendibilità media">
            <a:extLst>
              <a:ext uri="{FF2B5EF4-FFF2-40B4-BE49-F238E27FC236}">
                <a16:creationId xmlns:a16="http://schemas.microsoft.com/office/drawing/2014/main" id="{780029C2-37D4-ED70-EBB1-49A5CC752D2D}"/>
              </a:ext>
            </a:extLst>
          </p:cNvPr>
          <p:cNvPicPr>
            <a:picLocks noChangeAspect="1"/>
          </p:cNvPicPr>
          <p:nvPr/>
        </p:nvPicPr>
        <p:blipFill rotWithShape="1">
          <a:blip r:embed="rId3">
            <a:extLst>
              <a:ext uri="{28A0092B-C50C-407E-A947-70E740481C1C}">
                <a14:useLocalDpi xmlns:a14="http://schemas.microsoft.com/office/drawing/2010/main" val="0"/>
              </a:ext>
            </a:extLst>
          </a:blip>
          <a:srcRect t="64269"/>
          <a:stretch/>
        </p:blipFill>
        <p:spPr>
          <a:xfrm>
            <a:off x="-2875474" y="619827"/>
            <a:ext cx="15910989" cy="718145"/>
          </a:xfrm>
          <a:prstGeom prst="rect">
            <a:avLst/>
          </a:prstGeom>
        </p:spPr>
      </p:pic>
      <p:sp>
        <p:nvSpPr>
          <p:cNvPr id="2" name="CasellaDiTesto 1">
            <a:extLst>
              <a:ext uri="{FF2B5EF4-FFF2-40B4-BE49-F238E27FC236}">
                <a16:creationId xmlns:a16="http://schemas.microsoft.com/office/drawing/2014/main" id="{D1525D67-F6AC-9706-478E-F1D736A85456}"/>
              </a:ext>
            </a:extLst>
          </p:cNvPr>
          <p:cNvSpPr txBox="1"/>
          <p:nvPr/>
        </p:nvSpPr>
        <p:spPr>
          <a:xfrm>
            <a:off x="195161" y="280591"/>
            <a:ext cx="11801678" cy="769441"/>
          </a:xfrm>
          <a:prstGeom prst="rect">
            <a:avLst/>
          </a:prstGeom>
          <a:noFill/>
        </p:spPr>
        <p:txBody>
          <a:bodyPr wrap="square" rtlCol="0">
            <a:spAutoFit/>
          </a:bodyPr>
          <a:lstStyle/>
          <a:p>
            <a:r>
              <a:rPr lang="en-US" sz="4400" dirty="0">
                <a:latin typeface="Hammersmith One" panose="02010703030501060504" pitchFamily="2" charset="0"/>
              </a:rPr>
              <a:t>Data Science Battling Hunger &amp; Food Waste</a:t>
            </a:r>
            <a:endParaRPr lang="it-IT" sz="4400" dirty="0">
              <a:latin typeface="Hammersmith One" panose="02010703030501060504" pitchFamily="2" charset="0"/>
            </a:endParaRPr>
          </a:p>
        </p:txBody>
      </p:sp>
      <p:grpSp>
        <p:nvGrpSpPr>
          <p:cNvPr id="3" name="Group 2">
            <a:extLst>
              <a:ext uri="{FF2B5EF4-FFF2-40B4-BE49-F238E27FC236}">
                <a16:creationId xmlns:a16="http://schemas.microsoft.com/office/drawing/2014/main" id="{9D96967E-4270-6A37-DF40-7DF8B6AEB1CB}"/>
              </a:ext>
            </a:extLst>
          </p:cNvPr>
          <p:cNvGrpSpPr/>
          <p:nvPr/>
        </p:nvGrpSpPr>
        <p:grpSpPr>
          <a:xfrm>
            <a:off x="596880" y="4185671"/>
            <a:ext cx="5189307" cy="1440219"/>
            <a:chOff x="0" y="0"/>
            <a:chExt cx="5593456" cy="1539951"/>
          </a:xfrm>
        </p:grpSpPr>
        <p:sp>
          <p:nvSpPr>
            <p:cNvPr id="4" name="Freeform 3">
              <a:extLst>
                <a:ext uri="{FF2B5EF4-FFF2-40B4-BE49-F238E27FC236}">
                  <a16:creationId xmlns:a16="http://schemas.microsoft.com/office/drawing/2014/main" id="{83DB3A53-CF01-FED4-F610-85F82C991CB7}"/>
                </a:ext>
              </a:extLst>
            </p:cNvPr>
            <p:cNvSpPr/>
            <p:nvPr/>
          </p:nvSpPr>
          <p:spPr>
            <a:xfrm>
              <a:off x="92710" y="106680"/>
              <a:ext cx="5489316" cy="1420571"/>
            </a:xfrm>
            <a:custGeom>
              <a:avLst/>
              <a:gdLst/>
              <a:ahLst/>
              <a:cxnLst/>
              <a:rect l="l" t="t" r="r" b="b"/>
              <a:pathLst>
                <a:path w="5489316" h="1420571">
                  <a:moveTo>
                    <a:pt x="5462646" y="1231341"/>
                  </a:moveTo>
                  <a:cubicBezTo>
                    <a:pt x="5462646" y="1318971"/>
                    <a:pt x="5386446" y="1390091"/>
                    <a:pt x="5305166" y="1390091"/>
                  </a:cubicBezTo>
                  <a:lnTo>
                    <a:pt x="66040" y="1390091"/>
                  </a:lnTo>
                  <a:cubicBezTo>
                    <a:pt x="43180" y="1390091"/>
                    <a:pt x="20320" y="1385011"/>
                    <a:pt x="0" y="1376121"/>
                  </a:cubicBezTo>
                  <a:cubicBezTo>
                    <a:pt x="26670" y="1404061"/>
                    <a:pt x="63500" y="1420571"/>
                    <a:pt x="129114" y="1420571"/>
                  </a:cubicBezTo>
                  <a:lnTo>
                    <a:pt x="5343266" y="1420571"/>
                  </a:lnTo>
                  <a:cubicBezTo>
                    <a:pt x="5423276" y="1420571"/>
                    <a:pt x="5489316" y="1354531"/>
                    <a:pt x="5489316" y="1274521"/>
                  </a:cubicBezTo>
                  <a:lnTo>
                    <a:pt x="5489316" y="95250"/>
                  </a:lnTo>
                  <a:cubicBezTo>
                    <a:pt x="5489316" y="58420"/>
                    <a:pt x="5475346" y="25400"/>
                    <a:pt x="5453756" y="0"/>
                  </a:cubicBezTo>
                  <a:cubicBezTo>
                    <a:pt x="5460106" y="16510"/>
                    <a:pt x="5462646" y="34290"/>
                    <a:pt x="5462646" y="52070"/>
                  </a:cubicBezTo>
                  <a:lnTo>
                    <a:pt x="5462646" y="1231341"/>
                  </a:lnTo>
                  <a:lnTo>
                    <a:pt x="5462646" y="1231341"/>
                  </a:lnTo>
                  <a:close/>
                </a:path>
              </a:pathLst>
            </a:custGeom>
            <a:solidFill>
              <a:srgbClr val="173554"/>
            </a:solidFill>
          </p:spPr>
          <p:txBody>
            <a:bodyPr/>
            <a:lstStyle/>
            <a:p>
              <a:endParaRPr lang="it-IT" sz="1200" dirty="0"/>
            </a:p>
          </p:txBody>
        </p:sp>
        <p:sp>
          <p:nvSpPr>
            <p:cNvPr id="5" name="Freeform 4">
              <a:extLst>
                <a:ext uri="{FF2B5EF4-FFF2-40B4-BE49-F238E27FC236}">
                  <a16:creationId xmlns:a16="http://schemas.microsoft.com/office/drawing/2014/main" id="{CF15C49D-3CCF-C3DE-1588-2BDC4C5EEAA3}"/>
                </a:ext>
              </a:extLst>
            </p:cNvPr>
            <p:cNvSpPr/>
            <p:nvPr/>
          </p:nvSpPr>
          <p:spPr>
            <a:xfrm>
              <a:off x="12700" y="12700"/>
              <a:ext cx="5528686" cy="1471371"/>
            </a:xfrm>
            <a:custGeom>
              <a:avLst/>
              <a:gdLst/>
              <a:ahLst/>
              <a:cxnLst/>
              <a:rect l="l" t="t" r="r" b="b"/>
              <a:pathLst>
                <a:path w="5528686" h="1471371">
                  <a:moveTo>
                    <a:pt x="146050" y="1471371"/>
                  </a:moveTo>
                  <a:lnTo>
                    <a:pt x="5382636" y="1471371"/>
                  </a:lnTo>
                  <a:cubicBezTo>
                    <a:pt x="5462646" y="1471371"/>
                    <a:pt x="5528686" y="1405331"/>
                    <a:pt x="5528686" y="1325321"/>
                  </a:cubicBezTo>
                  <a:lnTo>
                    <a:pt x="5528686" y="146050"/>
                  </a:lnTo>
                  <a:cubicBezTo>
                    <a:pt x="5528686" y="66040"/>
                    <a:pt x="5462646" y="0"/>
                    <a:pt x="5382636" y="0"/>
                  </a:cubicBezTo>
                  <a:lnTo>
                    <a:pt x="146050" y="0"/>
                  </a:lnTo>
                  <a:cubicBezTo>
                    <a:pt x="66040" y="0"/>
                    <a:pt x="0" y="66040"/>
                    <a:pt x="0" y="146050"/>
                  </a:cubicBezTo>
                  <a:lnTo>
                    <a:pt x="0" y="1325321"/>
                  </a:lnTo>
                  <a:cubicBezTo>
                    <a:pt x="0" y="1406601"/>
                    <a:pt x="66040" y="1471371"/>
                    <a:pt x="146050" y="1471371"/>
                  </a:cubicBezTo>
                  <a:close/>
                </a:path>
              </a:pathLst>
            </a:custGeom>
            <a:solidFill>
              <a:srgbClr val="FFFFFF"/>
            </a:solidFill>
          </p:spPr>
          <p:txBody>
            <a:bodyPr/>
            <a:lstStyle/>
            <a:p>
              <a:endParaRPr lang="it-IT" sz="1200" dirty="0"/>
            </a:p>
          </p:txBody>
        </p:sp>
        <p:sp>
          <p:nvSpPr>
            <p:cNvPr id="6" name="Freeform 5">
              <a:extLst>
                <a:ext uri="{FF2B5EF4-FFF2-40B4-BE49-F238E27FC236}">
                  <a16:creationId xmlns:a16="http://schemas.microsoft.com/office/drawing/2014/main" id="{0FC0DD6F-6B50-F401-4496-81BC3DB8EB43}"/>
                </a:ext>
              </a:extLst>
            </p:cNvPr>
            <p:cNvSpPr/>
            <p:nvPr/>
          </p:nvSpPr>
          <p:spPr>
            <a:xfrm>
              <a:off x="0" y="0"/>
              <a:ext cx="5593456" cy="1539951"/>
            </a:xfrm>
            <a:custGeom>
              <a:avLst/>
              <a:gdLst/>
              <a:ahLst/>
              <a:cxnLst/>
              <a:rect l="l" t="t" r="r" b="b"/>
              <a:pathLst>
                <a:path w="5593456" h="1539951">
                  <a:moveTo>
                    <a:pt x="5529956" y="74930"/>
                  </a:moveTo>
                  <a:cubicBezTo>
                    <a:pt x="5502016" y="30480"/>
                    <a:pt x="5452486" y="0"/>
                    <a:pt x="5395336" y="0"/>
                  </a:cubicBezTo>
                  <a:lnTo>
                    <a:pt x="158750" y="0"/>
                  </a:lnTo>
                  <a:cubicBezTo>
                    <a:pt x="71120" y="0"/>
                    <a:pt x="0" y="71120"/>
                    <a:pt x="0" y="158750"/>
                  </a:cubicBezTo>
                  <a:lnTo>
                    <a:pt x="0" y="1338021"/>
                  </a:lnTo>
                  <a:cubicBezTo>
                    <a:pt x="0" y="1390091"/>
                    <a:pt x="25400" y="1435811"/>
                    <a:pt x="63500" y="1465021"/>
                  </a:cubicBezTo>
                  <a:cubicBezTo>
                    <a:pt x="91440" y="1509471"/>
                    <a:pt x="140970" y="1539951"/>
                    <a:pt x="226991" y="1539951"/>
                  </a:cubicBezTo>
                  <a:lnTo>
                    <a:pt x="5434706" y="1539951"/>
                  </a:lnTo>
                  <a:cubicBezTo>
                    <a:pt x="5522336" y="1539951"/>
                    <a:pt x="5593456" y="1468831"/>
                    <a:pt x="5593456" y="1381201"/>
                  </a:cubicBezTo>
                  <a:lnTo>
                    <a:pt x="5593456" y="201930"/>
                  </a:lnTo>
                  <a:cubicBezTo>
                    <a:pt x="5593456" y="149860"/>
                    <a:pt x="5568056" y="104140"/>
                    <a:pt x="5529956" y="74930"/>
                  </a:cubicBezTo>
                  <a:close/>
                  <a:moveTo>
                    <a:pt x="12700" y="1338021"/>
                  </a:moveTo>
                  <a:lnTo>
                    <a:pt x="12700" y="158750"/>
                  </a:lnTo>
                  <a:cubicBezTo>
                    <a:pt x="12700" y="78740"/>
                    <a:pt x="78740" y="12700"/>
                    <a:pt x="158750" y="12700"/>
                  </a:cubicBezTo>
                  <a:lnTo>
                    <a:pt x="5395336" y="12700"/>
                  </a:lnTo>
                  <a:cubicBezTo>
                    <a:pt x="5475346" y="12700"/>
                    <a:pt x="5541386" y="78740"/>
                    <a:pt x="5541386" y="158750"/>
                  </a:cubicBezTo>
                  <a:lnTo>
                    <a:pt x="5541386" y="1338021"/>
                  </a:lnTo>
                  <a:cubicBezTo>
                    <a:pt x="5541386" y="1418031"/>
                    <a:pt x="5475346" y="1484071"/>
                    <a:pt x="5395336" y="1484071"/>
                  </a:cubicBezTo>
                  <a:lnTo>
                    <a:pt x="158750" y="1484071"/>
                  </a:lnTo>
                  <a:cubicBezTo>
                    <a:pt x="78740" y="1484071"/>
                    <a:pt x="12700" y="1419301"/>
                    <a:pt x="12700" y="1338021"/>
                  </a:cubicBezTo>
                  <a:close/>
                  <a:moveTo>
                    <a:pt x="5582026" y="1381201"/>
                  </a:moveTo>
                  <a:cubicBezTo>
                    <a:pt x="5582026" y="1461211"/>
                    <a:pt x="5514716" y="1527251"/>
                    <a:pt x="5434706" y="1527251"/>
                  </a:cubicBezTo>
                  <a:lnTo>
                    <a:pt x="226991" y="1527251"/>
                  </a:lnTo>
                  <a:cubicBezTo>
                    <a:pt x="157480" y="1527251"/>
                    <a:pt x="120650" y="1510741"/>
                    <a:pt x="93980" y="1482801"/>
                  </a:cubicBezTo>
                  <a:cubicBezTo>
                    <a:pt x="114300" y="1491691"/>
                    <a:pt x="135890" y="1496771"/>
                    <a:pt x="160020" y="1496771"/>
                  </a:cubicBezTo>
                  <a:lnTo>
                    <a:pt x="5396606" y="1496771"/>
                  </a:lnTo>
                  <a:cubicBezTo>
                    <a:pt x="5484236" y="1496771"/>
                    <a:pt x="5555356" y="1425651"/>
                    <a:pt x="5555356" y="1338021"/>
                  </a:cubicBezTo>
                  <a:lnTo>
                    <a:pt x="5555356" y="158750"/>
                  </a:lnTo>
                  <a:cubicBezTo>
                    <a:pt x="5555356" y="140970"/>
                    <a:pt x="5551546" y="123190"/>
                    <a:pt x="5546466" y="106680"/>
                  </a:cubicBezTo>
                  <a:cubicBezTo>
                    <a:pt x="5568056" y="132080"/>
                    <a:pt x="5582026" y="165100"/>
                    <a:pt x="5582026" y="201930"/>
                  </a:cubicBezTo>
                  <a:lnTo>
                    <a:pt x="5582026" y="1381201"/>
                  </a:lnTo>
                  <a:cubicBezTo>
                    <a:pt x="5582026" y="1381201"/>
                    <a:pt x="5582026" y="1381201"/>
                    <a:pt x="5582026" y="1381201"/>
                  </a:cubicBezTo>
                  <a:close/>
                </a:path>
              </a:pathLst>
            </a:custGeom>
            <a:solidFill>
              <a:srgbClr val="173554"/>
            </a:solidFill>
          </p:spPr>
          <p:txBody>
            <a:bodyPr/>
            <a:lstStyle/>
            <a:p>
              <a:endParaRPr lang="it-IT" sz="1200" dirty="0"/>
            </a:p>
          </p:txBody>
        </p:sp>
      </p:grpSp>
      <p:grpSp>
        <p:nvGrpSpPr>
          <p:cNvPr id="7" name="Group 2">
            <a:extLst>
              <a:ext uri="{FF2B5EF4-FFF2-40B4-BE49-F238E27FC236}">
                <a16:creationId xmlns:a16="http://schemas.microsoft.com/office/drawing/2014/main" id="{64F05B5F-9A46-65B5-9DC0-D1A51CF7C48D}"/>
              </a:ext>
            </a:extLst>
          </p:cNvPr>
          <p:cNvGrpSpPr/>
          <p:nvPr/>
        </p:nvGrpSpPr>
        <p:grpSpPr>
          <a:xfrm>
            <a:off x="614548" y="2054265"/>
            <a:ext cx="5161035" cy="1468656"/>
            <a:chOff x="0" y="0"/>
            <a:chExt cx="5593456" cy="1539951"/>
          </a:xfrm>
        </p:grpSpPr>
        <p:sp>
          <p:nvSpPr>
            <p:cNvPr id="8" name="Freeform 3">
              <a:extLst>
                <a:ext uri="{FF2B5EF4-FFF2-40B4-BE49-F238E27FC236}">
                  <a16:creationId xmlns:a16="http://schemas.microsoft.com/office/drawing/2014/main" id="{986B7973-417E-95F0-DD18-52A6E4857F96}"/>
                </a:ext>
              </a:extLst>
            </p:cNvPr>
            <p:cNvSpPr/>
            <p:nvPr/>
          </p:nvSpPr>
          <p:spPr>
            <a:xfrm>
              <a:off x="92710" y="106680"/>
              <a:ext cx="5489316" cy="1420571"/>
            </a:xfrm>
            <a:custGeom>
              <a:avLst/>
              <a:gdLst/>
              <a:ahLst/>
              <a:cxnLst/>
              <a:rect l="l" t="t" r="r" b="b"/>
              <a:pathLst>
                <a:path w="5489316" h="1420571">
                  <a:moveTo>
                    <a:pt x="5462646" y="1231341"/>
                  </a:moveTo>
                  <a:cubicBezTo>
                    <a:pt x="5462646" y="1318971"/>
                    <a:pt x="5386446" y="1390091"/>
                    <a:pt x="5305166" y="1390091"/>
                  </a:cubicBezTo>
                  <a:lnTo>
                    <a:pt x="66040" y="1390091"/>
                  </a:lnTo>
                  <a:cubicBezTo>
                    <a:pt x="43180" y="1390091"/>
                    <a:pt x="20320" y="1385011"/>
                    <a:pt x="0" y="1376121"/>
                  </a:cubicBezTo>
                  <a:cubicBezTo>
                    <a:pt x="26670" y="1404061"/>
                    <a:pt x="63500" y="1420571"/>
                    <a:pt x="129114" y="1420571"/>
                  </a:cubicBezTo>
                  <a:lnTo>
                    <a:pt x="5343266" y="1420571"/>
                  </a:lnTo>
                  <a:cubicBezTo>
                    <a:pt x="5423276" y="1420571"/>
                    <a:pt x="5489316" y="1354531"/>
                    <a:pt x="5489316" y="1274521"/>
                  </a:cubicBezTo>
                  <a:lnTo>
                    <a:pt x="5489316" y="95250"/>
                  </a:lnTo>
                  <a:cubicBezTo>
                    <a:pt x="5489316" y="58420"/>
                    <a:pt x="5475346" y="25400"/>
                    <a:pt x="5453756" y="0"/>
                  </a:cubicBezTo>
                  <a:cubicBezTo>
                    <a:pt x="5460106" y="16510"/>
                    <a:pt x="5462646" y="34290"/>
                    <a:pt x="5462646" y="52070"/>
                  </a:cubicBezTo>
                  <a:lnTo>
                    <a:pt x="5462646" y="1231341"/>
                  </a:lnTo>
                  <a:lnTo>
                    <a:pt x="5462646" y="1231341"/>
                  </a:lnTo>
                  <a:close/>
                </a:path>
              </a:pathLst>
            </a:custGeom>
            <a:solidFill>
              <a:srgbClr val="173554"/>
            </a:solidFill>
          </p:spPr>
          <p:txBody>
            <a:bodyPr/>
            <a:lstStyle/>
            <a:p>
              <a:endParaRPr lang="it-IT" sz="1200" dirty="0"/>
            </a:p>
          </p:txBody>
        </p:sp>
        <p:sp>
          <p:nvSpPr>
            <p:cNvPr id="9" name="Freeform 4">
              <a:extLst>
                <a:ext uri="{FF2B5EF4-FFF2-40B4-BE49-F238E27FC236}">
                  <a16:creationId xmlns:a16="http://schemas.microsoft.com/office/drawing/2014/main" id="{9B8404C0-AC42-1869-52FE-D6748169581D}"/>
                </a:ext>
              </a:extLst>
            </p:cNvPr>
            <p:cNvSpPr/>
            <p:nvPr/>
          </p:nvSpPr>
          <p:spPr>
            <a:xfrm>
              <a:off x="12700" y="12700"/>
              <a:ext cx="5528686" cy="1471371"/>
            </a:xfrm>
            <a:custGeom>
              <a:avLst/>
              <a:gdLst/>
              <a:ahLst/>
              <a:cxnLst/>
              <a:rect l="l" t="t" r="r" b="b"/>
              <a:pathLst>
                <a:path w="5528686" h="1471371">
                  <a:moveTo>
                    <a:pt x="146050" y="1471371"/>
                  </a:moveTo>
                  <a:lnTo>
                    <a:pt x="5382636" y="1471371"/>
                  </a:lnTo>
                  <a:cubicBezTo>
                    <a:pt x="5462646" y="1471371"/>
                    <a:pt x="5528686" y="1405331"/>
                    <a:pt x="5528686" y="1325321"/>
                  </a:cubicBezTo>
                  <a:lnTo>
                    <a:pt x="5528686" y="146050"/>
                  </a:lnTo>
                  <a:cubicBezTo>
                    <a:pt x="5528686" y="66040"/>
                    <a:pt x="5462646" y="0"/>
                    <a:pt x="5382636" y="0"/>
                  </a:cubicBezTo>
                  <a:lnTo>
                    <a:pt x="146050" y="0"/>
                  </a:lnTo>
                  <a:cubicBezTo>
                    <a:pt x="66040" y="0"/>
                    <a:pt x="0" y="66040"/>
                    <a:pt x="0" y="146050"/>
                  </a:cubicBezTo>
                  <a:lnTo>
                    <a:pt x="0" y="1325321"/>
                  </a:lnTo>
                  <a:cubicBezTo>
                    <a:pt x="0" y="1406601"/>
                    <a:pt x="66040" y="1471371"/>
                    <a:pt x="146050" y="1471371"/>
                  </a:cubicBezTo>
                  <a:close/>
                </a:path>
              </a:pathLst>
            </a:custGeom>
            <a:solidFill>
              <a:srgbClr val="FFFFFF"/>
            </a:solidFill>
          </p:spPr>
          <p:txBody>
            <a:bodyPr/>
            <a:lstStyle/>
            <a:p>
              <a:endParaRPr lang="it-IT" sz="1200" dirty="0"/>
            </a:p>
          </p:txBody>
        </p:sp>
        <p:sp>
          <p:nvSpPr>
            <p:cNvPr id="10" name="Freeform 5">
              <a:extLst>
                <a:ext uri="{FF2B5EF4-FFF2-40B4-BE49-F238E27FC236}">
                  <a16:creationId xmlns:a16="http://schemas.microsoft.com/office/drawing/2014/main" id="{416E9C71-C40E-2A06-B27A-F58D132CAAB5}"/>
                </a:ext>
              </a:extLst>
            </p:cNvPr>
            <p:cNvSpPr/>
            <p:nvPr/>
          </p:nvSpPr>
          <p:spPr>
            <a:xfrm>
              <a:off x="0" y="0"/>
              <a:ext cx="5593456" cy="1539951"/>
            </a:xfrm>
            <a:custGeom>
              <a:avLst/>
              <a:gdLst/>
              <a:ahLst/>
              <a:cxnLst/>
              <a:rect l="l" t="t" r="r" b="b"/>
              <a:pathLst>
                <a:path w="5593456" h="1539951">
                  <a:moveTo>
                    <a:pt x="5529956" y="74930"/>
                  </a:moveTo>
                  <a:cubicBezTo>
                    <a:pt x="5502016" y="30480"/>
                    <a:pt x="5452486" y="0"/>
                    <a:pt x="5395336" y="0"/>
                  </a:cubicBezTo>
                  <a:lnTo>
                    <a:pt x="158750" y="0"/>
                  </a:lnTo>
                  <a:cubicBezTo>
                    <a:pt x="71120" y="0"/>
                    <a:pt x="0" y="71120"/>
                    <a:pt x="0" y="158750"/>
                  </a:cubicBezTo>
                  <a:lnTo>
                    <a:pt x="0" y="1338021"/>
                  </a:lnTo>
                  <a:cubicBezTo>
                    <a:pt x="0" y="1390091"/>
                    <a:pt x="25400" y="1435811"/>
                    <a:pt x="63500" y="1465021"/>
                  </a:cubicBezTo>
                  <a:cubicBezTo>
                    <a:pt x="91440" y="1509471"/>
                    <a:pt x="140970" y="1539951"/>
                    <a:pt x="226991" y="1539951"/>
                  </a:cubicBezTo>
                  <a:lnTo>
                    <a:pt x="5434706" y="1539951"/>
                  </a:lnTo>
                  <a:cubicBezTo>
                    <a:pt x="5522336" y="1539951"/>
                    <a:pt x="5593456" y="1468831"/>
                    <a:pt x="5593456" y="1381201"/>
                  </a:cubicBezTo>
                  <a:lnTo>
                    <a:pt x="5593456" y="201930"/>
                  </a:lnTo>
                  <a:cubicBezTo>
                    <a:pt x="5593456" y="149860"/>
                    <a:pt x="5568056" y="104140"/>
                    <a:pt x="5529956" y="74930"/>
                  </a:cubicBezTo>
                  <a:close/>
                  <a:moveTo>
                    <a:pt x="12700" y="1338021"/>
                  </a:moveTo>
                  <a:lnTo>
                    <a:pt x="12700" y="158750"/>
                  </a:lnTo>
                  <a:cubicBezTo>
                    <a:pt x="12700" y="78740"/>
                    <a:pt x="78740" y="12700"/>
                    <a:pt x="158750" y="12700"/>
                  </a:cubicBezTo>
                  <a:lnTo>
                    <a:pt x="5395336" y="12700"/>
                  </a:lnTo>
                  <a:cubicBezTo>
                    <a:pt x="5475346" y="12700"/>
                    <a:pt x="5541386" y="78740"/>
                    <a:pt x="5541386" y="158750"/>
                  </a:cubicBezTo>
                  <a:lnTo>
                    <a:pt x="5541386" y="1338021"/>
                  </a:lnTo>
                  <a:cubicBezTo>
                    <a:pt x="5541386" y="1418031"/>
                    <a:pt x="5475346" y="1484071"/>
                    <a:pt x="5395336" y="1484071"/>
                  </a:cubicBezTo>
                  <a:lnTo>
                    <a:pt x="158750" y="1484071"/>
                  </a:lnTo>
                  <a:cubicBezTo>
                    <a:pt x="78740" y="1484071"/>
                    <a:pt x="12700" y="1419301"/>
                    <a:pt x="12700" y="1338021"/>
                  </a:cubicBezTo>
                  <a:close/>
                  <a:moveTo>
                    <a:pt x="5582026" y="1381201"/>
                  </a:moveTo>
                  <a:cubicBezTo>
                    <a:pt x="5582026" y="1461211"/>
                    <a:pt x="5514716" y="1527251"/>
                    <a:pt x="5434706" y="1527251"/>
                  </a:cubicBezTo>
                  <a:lnTo>
                    <a:pt x="226991" y="1527251"/>
                  </a:lnTo>
                  <a:cubicBezTo>
                    <a:pt x="157480" y="1527251"/>
                    <a:pt x="120650" y="1510741"/>
                    <a:pt x="93980" y="1482801"/>
                  </a:cubicBezTo>
                  <a:cubicBezTo>
                    <a:pt x="114300" y="1491691"/>
                    <a:pt x="135890" y="1496771"/>
                    <a:pt x="160020" y="1496771"/>
                  </a:cubicBezTo>
                  <a:lnTo>
                    <a:pt x="5396606" y="1496771"/>
                  </a:lnTo>
                  <a:cubicBezTo>
                    <a:pt x="5484236" y="1496771"/>
                    <a:pt x="5555356" y="1425651"/>
                    <a:pt x="5555356" y="1338021"/>
                  </a:cubicBezTo>
                  <a:lnTo>
                    <a:pt x="5555356" y="158750"/>
                  </a:lnTo>
                  <a:cubicBezTo>
                    <a:pt x="5555356" y="140970"/>
                    <a:pt x="5551546" y="123190"/>
                    <a:pt x="5546466" y="106680"/>
                  </a:cubicBezTo>
                  <a:cubicBezTo>
                    <a:pt x="5568056" y="132080"/>
                    <a:pt x="5582026" y="165100"/>
                    <a:pt x="5582026" y="201930"/>
                  </a:cubicBezTo>
                  <a:lnTo>
                    <a:pt x="5582026" y="1381201"/>
                  </a:lnTo>
                  <a:cubicBezTo>
                    <a:pt x="5582026" y="1381201"/>
                    <a:pt x="5582026" y="1381201"/>
                    <a:pt x="5582026" y="1381201"/>
                  </a:cubicBezTo>
                  <a:close/>
                </a:path>
              </a:pathLst>
            </a:custGeom>
            <a:solidFill>
              <a:srgbClr val="173554"/>
            </a:solidFill>
          </p:spPr>
          <p:txBody>
            <a:bodyPr/>
            <a:lstStyle/>
            <a:p>
              <a:endParaRPr lang="it-IT" sz="1200" dirty="0"/>
            </a:p>
          </p:txBody>
        </p:sp>
      </p:grpSp>
      <p:sp>
        <p:nvSpPr>
          <p:cNvPr id="13" name="TextBox 20">
            <a:extLst>
              <a:ext uri="{FF2B5EF4-FFF2-40B4-BE49-F238E27FC236}">
                <a16:creationId xmlns:a16="http://schemas.microsoft.com/office/drawing/2014/main" id="{3C55A995-3FD6-8F49-0D92-3D853A82BBA8}"/>
              </a:ext>
            </a:extLst>
          </p:cNvPr>
          <p:cNvSpPr txBox="1"/>
          <p:nvPr/>
        </p:nvSpPr>
        <p:spPr>
          <a:xfrm>
            <a:off x="1312395" y="2388793"/>
            <a:ext cx="4548731" cy="718145"/>
          </a:xfrm>
          <a:prstGeom prst="rect">
            <a:avLst/>
          </a:prstGeom>
        </p:spPr>
        <p:txBody>
          <a:bodyPr wrap="square" lIns="0" tIns="0" rIns="0" bIns="0" rtlCol="0" anchor="t">
            <a:spAutoFit/>
          </a:bodyPr>
          <a:lstStyle/>
          <a:p>
            <a:pPr>
              <a:lnSpc>
                <a:spcPts val="2773"/>
              </a:lnSpc>
            </a:pPr>
            <a:r>
              <a:rPr lang="en-US" sz="2400" dirty="0">
                <a:solidFill>
                  <a:srgbClr val="173554"/>
                </a:solidFill>
                <a:latin typeface="Open Sans"/>
              </a:rPr>
              <a:t>Predicition of Supply and Demand</a:t>
            </a:r>
          </a:p>
        </p:txBody>
      </p:sp>
      <p:sp>
        <p:nvSpPr>
          <p:cNvPr id="14" name="TextBox 20">
            <a:extLst>
              <a:ext uri="{FF2B5EF4-FFF2-40B4-BE49-F238E27FC236}">
                <a16:creationId xmlns:a16="http://schemas.microsoft.com/office/drawing/2014/main" id="{47446FBB-E3C6-54E2-69FA-5DBA3AA75460}"/>
              </a:ext>
            </a:extLst>
          </p:cNvPr>
          <p:cNvSpPr txBox="1"/>
          <p:nvPr/>
        </p:nvSpPr>
        <p:spPr>
          <a:xfrm>
            <a:off x="1542518" y="4706052"/>
            <a:ext cx="3273906" cy="359073"/>
          </a:xfrm>
          <a:prstGeom prst="rect">
            <a:avLst/>
          </a:prstGeom>
        </p:spPr>
        <p:txBody>
          <a:bodyPr wrap="square" lIns="0" tIns="0" rIns="0" bIns="0" rtlCol="0" anchor="t">
            <a:spAutoFit/>
          </a:bodyPr>
          <a:lstStyle/>
          <a:p>
            <a:pPr>
              <a:lnSpc>
                <a:spcPts val="2773"/>
              </a:lnSpc>
            </a:pPr>
            <a:r>
              <a:rPr lang="en-US" sz="2400" dirty="0">
                <a:solidFill>
                  <a:srgbClr val="173554"/>
                </a:solidFill>
                <a:latin typeface="Open Sans"/>
              </a:rPr>
              <a:t>Global Collaboration</a:t>
            </a:r>
          </a:p>
        </p:txBody>
      </p:sp>
      <p:grpSp>
        <p:nvGrpSpPr>
          <p:cNvPr id="15" name="Group 6">
            <a:extLst>
              <a:ext uri="{FF2B5EF4-FFF2-40B4-BE49-F238E27FC236}">
                <a16:creationId xmlns:a16="http://schemas.microsoft.com/office/drawing/2014/main" id="{1E9B5FBA-CB41-5E95-9EC5-21549F218EA8}"/>
              </a:ext>
            </a:extLst>
          </p:cNvPr>
          <p:cNvGrpSpPr/>
          <p:nvPr/>
        </p:nvGrpSpPr>
        <p:grpSpPr>
          <a:xfrm>
            <a:off x="6567442" y="2026330"/>
            <a:ext cx="5199911" cy="1496591"/>
            <a:chOff x="0" y="0"/>
            <a:chExt cx="5593456" cy="1539951"/>
          </a:xfrm>
        </p:grpSpPr>
        <p:sp>
          <p:nvSpPr>
            <p:cNvPr id="16" name="Freeform 7">
              <a:extLst>
                <a:ext uri="{FF2B5EF4-FFF2-40B4-BE49-F238E27FC236}">
                  <a16:creationId xmlns:a16="http://schemas.microsoft.com/office/drawing/2014/main" id="{5692B51A-D708-9CE6-0A36-A57943EFA4E9}"/>
                </a:ext>
              </a:extLst>
            </p:cNvPr>
            <p:cNvSpPr/>
            <p:nvPr/>
          </p:nvSpPr>
          <p:spPr>
            <a:xfrm>
              <a:off x="92710" y="106680"/>
              <a:ext cx="5489316" cy="1420571"/>
            </a:xfrm>
            <a:custGeom>
              <a:avLst/>
              <a:gdLst/>
              <a:ahLst/>
              <a:cxnLst/>
              <a:rect l="l" t="t" r="r" b="b"/>
              <a:pathLst>
                <a:path w="5489316" h="1420571">
                  <a:moveTo>
                    <a:pt x="5462646" y="1231341"/>
                  </a:moveTo>
                  <a:cubicBezTo>
                    <a:pt x="5462646" y="1318971"/>
                    <a:pt x="5386446" y="1390091"/>
                    <a:pt x="5305166" y="1390091"/>
                  </a:cubicBezTo>
                  <a:lnTo>
                    <a:pt x="66040" y="1390091"/>
                  </a:lnTo>
                  <a:cubicBezTo>
                    <a:pt x="43180" y="1390091"/>
                    <a:pt x="20320" y="1385011"/>
                    <a:pt x="0" y="1376121"/>
                  </a:cubicBezTo>
                  <a:cubicBezTo>
                    <a:pt x="26670" y="1404061"/>
                    <a:pt x="63500" y="1420571"/>
                    <a:pt x="129114" y="1420571"/>
                  </a:cubicBezTo>
                  <a:lnTo>
                    <a:pt x="5343266" y="1420571"/>
                  </a:lnTo>
                  <a:cubicBezTo>
                    <a:pt x="5423276" y="1420571"/>
                    <a:pt x="5489316" y="1354531"/>
                    <a:pt x="5489316" y="1274521"/>
                  </a:cubicBezTo>
                  <a:lnTo>
                    <a:pt x="5489316" y="95250"/>
                  </a:lnTo>
                  <a:cubicBezTo>
                    <a:pt x="5489316" y="58420"/>
                    <a:pt x="5475346" y="25400"/>
                    <a:pt x="5453756" y="0"/>
                  </a:cubicBezTo>
                  <a:cubicBezTo>
                    <a:pt x="5460106" y="16510"/>
                    <a:pt x="5462646" y="34290"/>
                    <a:pt x="5462646" y="52070"/>
                  </a:cubicBezTo>
                  <a:lnTo>
                    <a:pt x="5462646" y="1231341"/>
                  </a:lnTo>
                  <a:lnTo>
                    <a:pt x="5462646" y="1231341"/>
                  </a:lnTo>
                  <a:close/>
                </a:path>
              </a:pathLst>
            </a:custGeom>
            <a:solidFill>
              <a:srgbClr val="173554"/>
            </a:solidFill>
          </p:spPr>
          <p:txBody>
            <a:bodyPr/>
            <a:lstStyle/>
            <a:p>
              <a:endParaRPr lang="it-IT" sz="1200" dirty="0"/>
            </a:p>
          </p:txBody>
        </p:sp>
        <p:sp>
          <p:nvSpPr>
            <p:cNvPr id="17" name="Freeform 8">
              <a:extLst>
                <a:ext uri="{FF2B5EF4-FFF2-40B4-BE49-F238E27FC236}">
                  <a16:creationId xmlns:a16="http://schemas.microsoft.com/office/drawing/2014/main" id="{9FB16527-3C06-71EB-550E-D58731DB3AB1}"/>
                </a:ext>
              </a:extLst>
            </p:cNvPr>
            <p:cNvSpPr/>
            <p:nvPr/>
          </p:nvSpPr>
          <p:spPr>
            <a:xfrm>
              <a:off x="12700" y="12700"/>
              <a:ext cx="5528686" cy="1471371"/>
            </a:xfrm>
            <a:custGeom>
              <a:avLst/>
              <a:gdLst/>
              <a:ahLst/>
              <a:cxnLst/>
              <a:rect l="l" t="t" r="r" b="b"/>
              <a:pathLst>
                <a:path w="5528686" h="1471371">
                  <a:moveTo>
                    <a:pt x="146050" y="1471371"/>
                  </a:moveTo>
                  <a:lnTo>
                    <a:pt x="5382636" y="1471371"/>
                  </a:lnTo>
                  <a:cubicBezTo>
                    <a:pt x="5462646" y="1471371"/>
                    <a:pt x="5528686" y="1405331"/>
                    <a:pt x="5528686" y="1325321"/>
                  </a:cubicBezTo>
                  <a:lnTo>
                    <a:pt x="5528686" y="146050"/>
                  </a:lnTo>
                  <a:cubicBezTo>
                    <a:pt x="5528686" y="66040"/>
                    <a:pt x="5462646" y="0"/>
                    <a:pt x="5382636" y="0"/>
                  </a:cubicBezTo>
                  <a:lnTo>
                    <a:pt x="146050" y="0"/>
                  </a:lnTo>
                  <a:cubicBezTo>
                    <a:pt x="66040" y="0"/>
                    <a:pt x="0" y="66040"/>
                    <a:pt x="0" y="146050"/>
                  </a:cubicBezTo>
                  <a:lnTo>
                    <a:pt x="0" y="1325321"/>
                  </a:lnTo>
                  <a:cubicBezTo>
                    <a:pt x="0" y="1406601"/>
                    <a:pt x="66040" y="1471371"/>
                    <a:pt x="146050" y="1471371"/>
                  </a:cubicBezTo>
                  <a:close/>
                </a:path>
              </a:pathLst>
            </a:custGeom>
            <a:solidFill>
              <a:srgbClr val="FFFFFF"/>
            </a:solidFill>
          </p:spPr>
          <p:txBody>
            <a:bodyPr/>
            <a:lstStyle/>
            <a:p>
              <a:endParaRPr lang="it-IT" sz="1200" dirty="0"/>
            </a:p>
          </p:txBody>
        </p:sp>
        <p:sp>
          <p:nvSpPr>
            <p:cNvPr id="18" name="Freeform 9">
              <a:extLst>
                <a:ext uri="{FF2B5EF4-FFF2-40B4-BE49-F238E27FC236}">
                  <a16:creationId xmlns:a16="http://schemas.microsoft.com/office/drawing/2014/main" id="{5FEB062B-35F4-B543-7914-0D9F257A1337}"/>
                </a:ext>
              </a:extLst>
            </p:cNvPr>
            <p:cNvSpPr/>
            <p:nvPr/>
          </p:nvSpPr>
          <p:spPr>
            <a:xfrm>
              <a:off x="0" y="0"/>
              <a:ext cx="5593456" cy="1539951"/>
            </a:xfrm>
            <a:custGeom>
              <a:avLst/>
              <a:gdLst/>
              <a:ahLst/>
              <a:cxnLst/>
              <a:rect l="l" t="t" r="r" b="b"/>
              <a:pathLst>
                <a:path w="5593456" h="1539951">
                  <a:moveTo>
                    <a:pt x="5529956" y="74930"/>
                  </a:moveTo>
                  <a:cubicBezTo>
                    <a:pt x="5502016" y="30480"/>
                    <a:pt x="5452486" y="0"/>
                    <a:pt x="5395336" y="0"/>
                  </a:cubicBezTo>
                  <a:lnTo>
                    <a:pt x="158750" y="0"/>
                  </a:lnTo>
                  <a:cubicBezTo>
                    <a:pt x="71120" y="0"/>
                    <a:pt x="0" y="71120"/>
                    <a:pt x="0" y="158750"/>
                  </a:cubicBezTo>
                  <a:lnTo>
                    <a:pt x="0" y="1338021"/>
                  </a:lnTo>
                  <a:cubicBezTo>
                    <a:pt x="0" y="1390091"/>
                    <a:pt x="25400" y="1435811"/>
                    <a:pt x="63500" y="1465021"/>
                  </a:cubicBezTo>
                  <a:cubicBezTo>
                    <a:pt x="91440" y="1509471"/>
                    <a:pt x="140970" y="1539951"/>
                    <a:pt x="226991" y="1539951"/>
                  </a:cubicBezTo>
                  <a:lnTo>
                    <a:pt x="5434706" y="1539951"/>
                  </a:lnTo>
                  <a:cubicBezTo>
                    <a:pt x="5522336" y="1539951"/>
                    <a:pt x="5593456" y="1468831"/>
                    <a:pt x="5593456" y="1381201"/>
                  </a:cubicBezTo>
                  <a:lnTo>
                    <a:pt x="5593456" y="201930"/>
                  </a:lnTo>
                  <a:cubicBezTo>
                    <a:pt x="5593456" y="149860"/>
                    <a:pt x="5568056" y="104140"/>
                    <a:pt x="5529956" y="74930"/>
                  </a:cubicBezTo>
                  <a:close/>
                  <a:moveTo>
                    <a:pt x="12700" y="1338021"/>
                  </a:moveTo>
                  <a:lnTo>
                    <a:pt x="12700" y="158750"/>
                  </a:lnTo>
                  <a:cubicBezTo>
                    <a:pt x="12700" y="78740"/>
                    <a:pt x="78740" y="12700"/>
                    <a:pt x="158750" y="12700"/>
                  </a:cubicBezTo>
                  <a:lnTo>
                    <a:pt x="5395336" y="12700"/>
                  </a:lnTo>
                  <a:cubicBezTo>
                    <a:pt x="5475346" y="12700"/>
                    <a:pt x="5541386" y="78740"/>
                    <a:pt x="5541386" y="158750"/>
                  </a:cubicBezTo>
                  <a:lnTo>
                    <a:pt x="5541386" y="1338021"/>
                  </a:lnTo>
                  <a:cubicBezTo>
                    <a:pt x="5541386" y="1418031"/>
                    <a:pt x="5475346" y="1484071"/>
                    <a:pt x="5395336" y="1484071"/>
                  </a:cubicBezTo>
                  <a:lnTo>
                    <a:pt x="158750" y="1484071"/>
                  </a:lnTo>
                  <a:cubicBezTo>
                    <a:pt x="78740" y="1484071"/>
                    <a:pt x="12700" y="1419301"/>
                    <a:pt x="12700" y="1338021"/>
                  </a:cubicBezTo>
                  <a:close/>
                  <a:moveTo>
                    <a:pt x="5582026" y="1381201"/>
                  </a:moveTo>
                  <a:cubicBezTo>
                    <a:pt x="5582026" y="1461211"/>
                    <a:pt x="5514716" y="1527251"/>
                    <a:pt x="5434706" y="1527251"/>
                  </a:cubicBezTo>
                  <a:lnTo>
                    <a:pt x="226991" y="1527251"/>
                  </a:lnTo>
                  <a:cubicBezTo>
                    <a:pt x="157480" y="1527251"/>
                    <a:pt x="120650" y="1510741"/>
                    <a:pt x="93980" y="1482801"/>
                  </a:cubicBezTo>
                  <a:cubicBezTo>
                    <a:pt x="114300" y="1491691"/>
                    <a:pt x="135890" y="1496771"/>
                    <a:pt x="160020" y="1496771"/>
                  </a:cubicBezTo>
                  <a:lnTo>
                    <a:pt x="5396606" y="1496771"/>
                  </a:lnTo>
                  <a:cubicBezTo>
                    <a:pt x="5484236" y="1496771"/>
                    <a:pt x="5555356" y="1425651"/>
                    <a:pt x="5555356" y="1338021"/>
                  </a:cubicBezTo>
                  <a:lnTo>
                    <a:pt x="5555356" y="158750"/>
                  </a:lnTo>
                  <a:cubicBezTo>
                    <a:pt x="5555356" y="140970"/>
                    <a:pt x="5551546" y="123190"/>
                    <a:pt x="5546466" y="106680"/>
                  </a:cubicBezTo>
                  <a:cubicBezTo>
                    <a:pt x="5568056" y="132080"/>
                    <a:pt x="5582026" y="165100"/>
                    <a:pt x="5582026" y="201930"/>
                  </a:cubicBezTo>
                  <a:lnTo>
                    <a:pt x="5582026" y="1381201"/>
                  </a:lnTo>
                  <a:cubicBezTo>
                    <a:pt x="5582026" y="1381201"/>
                    <a:pt x="5582026" y="1381201"/>
                    <a:pt x="5582026" y="1381201"/>
                  </a:cubicBezTo>
                  <a:close/>
                </a:path>
              </a:pathLst>
            </a:custGeom>
            <a:solidFill>
              <a:srgbClr val="173554"/>
            </a:solidFill>
          </p:spPr>
          <p:txBody>
            <a:bodyPr/>
            <a:lstStyle/>
            <a:p>
              <a:endParaRPr lang="it-IT" sz="1200" dirty="0"/>
            </a:p>
          </p:txBody>
        </p:sp>
      </p:grpSp>
      <p:grpSp>
        <p:nvGrpSpPr>
          <p:cNvPr id="20" name="Group 14">
            <a:extLst>
              <a:ext uri="{FF2B5EF4-FFF2-40B4-BE49-F238E27FC236}">
                <a16:creationId xmlns:a16="http://schemas.microsoft.com/office/drawing/2014/main" id="{A1A688A0-C840-D741-E803-2B72DA607640}"/>
              </a:ext>
            </a:extLst>
          </p:cNvPr>
          <p:cNvGrpSpPr/>
          <p:nvPr/>
        </p:nvGrpSpPr>
        <p:grpSpPr>
          <a:xfrm>
            <a:off x="6554443" y="4185671"/>
            <a:ext cx="5189307" cy="1428683"/>
            <a:chOff x="0" y="0"/>
            <a:chExt cx="5593456" cy="1539951"/>
          </a:xfrm>
        </p:grpSpPr>
        <p:sp>
          <p:nvSpPr>
            <p:cNvPr id="21" name="Freeform 15">
              <a:extLst>
                <a:ext uri="{FF2B5EF4-FFF2-40B4-BE49-F238E27FC236}">
                  <a16:creationId xmlns:a16="http://schemas.microsoft.com/office/drawing/2014/main" id="{3BD7428E-7F2B-8903-B6B1-A8A857F0C663}"/>
                </a:ext>
              </a:extLst>
            </p:cNvPr>
            <p:cNvSpPr/>
            <p:nvPr/>
          </p:nvSpPr>
          <p:spPr>
            <a:xfrm>
              <a:off x="92710" y="106680"/>
              <a:ext cx="5489316" cy="1420571"/>
            </a:xfrm>
            <a:custGeom>
              <a:avLst/>
              <a:gdLst/>
              <a:ahLst/>
              <a:cxnLst/>
              <a:rect l="l" t="t" r="r" b="b"/>
              <a:pathLst>
                <a:path w="5489316" h="1420571">
                  <a:moveTo>
                    <a:pt x="5462646" y="1231341"/>
                  </a:moveTo>
                  <a:cubicBezTo>
                    <a:pt x="5462646" y="1318971"/>
                    <a:pt x="5386446" y="1390091"/>
                    <a:pt x="5305166" y="1390091"/>
                  </a:cubicBezTo>
                  <a:lnTo>
                    <a:pt x="66040" y="1390091"/>
                  </a:lnTo>
                  <a:cubicBezTo>
                    <a:pt x="43180" y="1390091"/>
                    <a:pt x="20320" y="1385011"/>
                    <a:pt x="0" y="1376121"/>
                  </a:cubicBezTo>
                  <a:cubicBezTo>
                    <a:pt x="26670" y="1404061"/>
                    <a:pt x="63500" y="1420571"/>
                    <a:pt x="129114" y="1420571"/>
                  </a:cubicBezTo>
                  <a:lnTo>
                    <a:pt x="5343266" y="1420571"/>
                  </a:lnTo>
                  <a:cubicBezTo>
                    <a:pt x="5423276" y="1420571"/>
                    <a:pt x="5489316" y="1354531"/>
                    <a:pt x="5489316" y="1274521"/>
                  </a:cubicBezTo>
                  <a:lnTo>
                    <a:pt x="5489316" y="95250"/>
                  </a:lnTo>
                  <a:cubicBezTo>
                    <a:pt x="5489316" y="58420"/>
                    <a:pt x="5475346" y="25400"/>
                    <a:pt x="5453756" y="0"/>
                  </a:cubicBezTo>
                  <a:cubicBezTo>
                    <a:pt x="5460106" y="16510"/>
                    <a:pt x="5462646" y="34290"/>
                    <a:pt x="5462646" y="52070"/>
                  </a:cubicBezTo>
                  <a:lnTo>
                    <a:pt x="5462646" y="1231341"/>
                  </a:lnTo>
                  <a:lnTo>
                    <a:pt x="5462646" y="1231341"/>
                  </a:lnTo>
                  <a:close/>
                </a:path>
              </a:pathLst>
            </a:custGeom>
            <a:solidFill>
              <a:srgbClr val="173554"/>
            </a:solidFill>
          </p:spPr>
          <p:txBody>
            <a:bodyPr/>
            <a:lstStyle/>
            <a:p>
              <a:endParaRPr lang="it-IT" sz="1200" dirty="0"/>
            </a:p>
          </p:txBody>
        </p:sp>
        <p:sp>
          <p:nvSpPr>
            <p:cNvPr id="22" name="Freeform 16">
              <a:extLst>
                <a:ext uri="{FF2B5EF4-FFF2-40B4-BE49-F238E27FC236}">
                  <a16:creationId xmlns:a16="http://schemas.microsoft.com/office/drawing/2014/main" id="{809CA827-A0B4-C6C9-45A3-0BDCBE35A7C6}"/>
                </a:ext>
              </a:extLst>
            </p:cNvPr>
            <p:cNvSpPr/>
            <p:nvPr/>
          </p:nvSpPr>
          <p:spPr>
            <a:xfrm>
              <a:off x="12700" y="12700"/>
              <a:ext cx="5528686" cy="1471371"/>
            </a:xfrm>
            <a:custGeom>
              <a:avLst/>
              <a:gdLst/>
              <a:ahLst/>
              <a:cxnLst/>
              <a:rect l="l" t="t" r="r" b="b"/>
              <a:pathLst>
                <a:path w="5528686" h="1471371">
                  <a:moveTo>
                    <a:pt x="146050" y="1471371"/>
                  </a:moveTo>
                  <a:lnTo>
                    <a:pt x="5382636" y="1471371"/>
                  </a:lnTo>
                  <a:cubicBezTo>
                    <a:pt x="5462646" y="1471371"/>
                    <a:pt x="5528686" y="1405331"/>
                    <a:pt x="5528686" y="1325321"/>
                  </a:cubicBezTo>
                  <a:lnTo>
                    <a:pt x="5528686" y="146050"/>
                  </a:lnTo>
                  <a:cubicBezTo>
                    <a:pt x="5528686" y="66040"/>
                    <a:pt x="5462646" y="0"/>
                    <a:pt x="5382636" y="0"/>
                  </a:cubicBezTo>
                  <a:lnTo>
                    <a:pt x="146050" y="0"/>
                  </a:lnTo>
                  <a:cubicBezTo>
                    <a:pt x="66040" y="0"/>
                    <a:pt x="0" y="66040"/>
                    <a:pt x="0" y="146050"/>
                  </a:cubicBezTo>
                  <a:lnTo>
                    <a:pt x="0" y="1325321"/>
                  </a:lnTo>
                  <a:cubicBezTo>
                    <a:pt x="0" y="1406601"/>
                    <a:pt x="66040" y="1471371"/>
                    <a:pt x="146050" y="1471371"/>
                  </a:cubicBezTo>
                  <a:close/>
                </a:path>
              </a:pathLst>
            </a:custGeom>
            <a:solidFill>
              <a:srgbClr val="FFFFFF"/>
            </a:solidFill>
          </p:spPr>
          <p:txBody>
            <a:bodyPr/>
            <a:lstStyle/>
            <a:p>
              <a:endParaRPr lang="it-IT" sz="1200" dirty="0"/>
            </a:p>
          </p:txBody>
        </p:sp>
        <p:sp>
          <p:nvSpPr>
            <p:cNvPr id="23" name="Freeform 17">
              <a:extLst>
                <a:ext uri="{FF2B5EF4-FFF2-40B4-BE49-F238E27FC236}">
                  <a16:creationId xmlns:a16="http://schemas.microsoft.com/office/drawing/2014/main" id="{50A9B6CF-7543-EF8E-401A-7282746607A3}"/>
                </a:ext>
              </a:extLst>
            </p:cNvPr>
            <p:cNvSpPr/>
            <p:nvPr/>
          </p:nvSpPr>
          <p:spPr>
            <a:xfrm>
              <a:off x="0" y="0"/>
              <a:ext cx="5593456" cy="1539951"/>
            </a:xfrm>
            <a:custGeom>
              <a:avLst/>
              <a:gdLst/>
              <a:ahLst/>
              <a:cxnLst/>
              <a:rect l="l" t="t" r="r" b="b"/>
              <a:pathLst>
                <a:path w="5593456" h="1539951">
                  <a:moveTo>
                    <a:pt x="5529956" y="74930"/>
                  </a:moveTo>
                  <a:cubicBezTo>
                    <a:pt x="5502016" y="30480"/>
                    <a:pt x="5452486" y="0"/>
                    <a:pt x="5395336" y="0"/>
                  </a:cubicBezTo>
                  <a:lnTo>
                    <a:pt x="158750" y="0"/>
                  </a:lnTo>
                  <a:cubicBezTo>
                    <a:pt x="71120" y="0"/>
                    <a:pt x="0" y="71120"/>
                    <a:pt x="0" y="158750"/>
                  </a:cubicBezTo>
                  <a:lnTo>
                    <a:pt x="0" y="1338021"/>
                  </a:lnTo>
                  <a:cubicBezTo>
                    <a:pt x="0" y="1390091"/>
                    <a:pt x="25400" y="1435811"/>
                    <a:pt x="63500" y="1465021"/>
                  </a:cubicBezTo>
                  <a:cubicBezTo>
                    <a:pt x="91440" y="1509471"/>
                    <a:pt x="140970" y="1539951"/>
                    <a:pt x="226991" y="1539951"/>
                  </a:cubicBezTo>
                  <a:lnTo>
                    <a:pt x="5434706" y="1539951"/>
                  </a:lnTo>
                  <a:cubicBezTo>
                    <a:pt x="5522336" y="1539951"/>
                    <a:pt x="5593456" y="1468831"/>
                    <a:pt x="5593456" y="1381201"/>
                  </a:cubicBezTo>
                  <a:lnTo>
                    <a:pt x="5593456" y="201930"/>
                  </a:lnTo>
                  <a:cubicBezTo>
                    <a:pt x="5593456" y="149860"/>
                    <a:pt x="5568056" y="104140"/>
                    <a:pt x="5529956" y="74930"/>
                  </a:cubicBezTo>
                  <a:close/>
                  <a:moveTo>
                    <a:pt x="12700" y="1338021"/>
                  </a:moveTo>
                  <a:lnTo>
                    <a:pt x="12700" y="158750"/>
                  </a:lnTo>
                  <a:cubicBezTo>
                    <a:pt x="12700" y="78740"/>
                    <a:pt x="78740" y="12700"/>
                    <a:pt x="158750" y="12700"/>
                  </a:cubicBezTo>
                  <a:lnTo>
                    <a:pt x="5395336" y="12700"/>
                  </a:lnTo>
                  <a:cubicBezTo>
                    <a:pt x="5475346" y="12700"/>
                    <a:pt x="5541386" y="78740"/>
                    <a:pt x="5541386" y="158750"/>
                  </a:cubicBezTo>
                  <a:lnTo>
                    <a:pt x="5541386" y="1338021"/>
                  </a:lnTo>
                  <a:cubicBezTo>
                    <a:pt x="5541386" y="1418031"/>
                    <a:pt x="5475346" y="1484071"/>
                    <a:pt x="5395336" y="1484071"/>
                  </a:cubicBezTo>
                  <a:lnTo>
                    <a:pt x="158750" y="1484071"/>
                  </a:lnTo>
                  <a:cubicBezTo>
                    <a:pt x="78740" y="1484071"/>
                    <a:pt x="12700" y="1419301"/>
                    <a:pt x="12700" y="1338021"/>
                  </a:cubicBezTo>
                  <a:close/>
                  <a:moveTo>
                    <a:pt x="5582026" y="1381201"/>
                  </a:moveTo>
                  <a:cubicBezTo>
                    <a:pt x="5582026" y="1461211"/>
                    <a:pt x="5514716" y="1527251"/>
                    <a:pt x="5434706" y="1527251"/>
                  </a:cubicBezTo>
                  <a:lnTo>
                    <a:pt x="226991" y="1527251"/>
                  </a:lnTo>
                  <a:cubicBezTo>
                    <a:pt x="157480" y="1527251"/>
                    <a:pt x="120650" y="1510741"/>
                    <a:pt x="93980" y="1482801"/>
                  </a:cubicBezTo>
                  <a:cubicBezTo>
                    <a:pt x="114300" y="1491691"/>
                    <a:pt x="135890" y="1496771"/>
                    <a:pt x="160020" y="1496771"/>
                  </a:cubicBezTo>
                  <a:lnTo>
                    <a:pt x="5396606" y="1496771"/>
                  </a:lnTo>
                  <a:cubicBezTo>
                    <a:pt x="5484236" y="1496771"/>
                    <a:pt x="5555356" y="1425651"/>
                    <a:pt x="5555356" y="1338021"/>
                  </a:cubicBezTo>
                  <a:lnTo>
                    <a:pt x="5555356" y="158750"/>
                  </a:lnTo>
                  <a:cubicBezTo>
                    <a:pt x="5555356" y="140970"/>
                    <a:pt x="5551546" y="123190"/>
                    <a:pt x="5546466" y="106680"/>
                  </a:cubicBezTo>
                  <a:cubicBezTo>
                    <a:pt x="5568056" y="132080"/>
                    <a:pt x="5582026" y="165100"/>
                    <a:pt x="5582026" y="201930"/>
                  </a:cubicBezTo>
                  <a:lnTo>
                    <a:pt x="5582026" y="1381201"/>
                  </a:lnTo>
                  <a:cubicBezTo>
                    <a:pt x="5582026" y="1381201"/>
                    <a:pt x="5582026" y="1381201"/>
                    <a:pt x="5582026" y="1381201"/>
                  </a:cubicBezTo>
                  <a:close/>
                </a:path>
              </a:pathLst>
            </a:custGeom>
            <a:solidFill>
              <a:srgbClr val="173554"/>
            </a:solidFill>
          </p:spPr>
          <p:txBody>
            <a:bodyPr/>
            <a:lstStyle/>
            <a:p>
              <a:endParaRPr lang="it-IT" sz="1200" dirty="0"/>
            </a:p>
          </p:txBody>
        </p:sp>
      </p:grpSp>
      <p:sp>
        <p:nvSpPr>
          <p:cNvPr id="24" name="TextBox 20">
            <a:extLst>
              <a:ext uri="{FF2B5EF4-FFF2-40B4-BE49-F238E27FC236}">
                <a16:creationId xmlns:a16="http://schemas.microsoft.com/office/drawing/2014/main" id="{B6956983-B301-5854-A740-9AD1C918B8DA}"/>
              </a:ext>
            </a:extLst>
          </p:cNvPr>
          <p:cNvSpPr txBox="1"/>
          <p:nvPr/>
        </p:nvSpPr>
        <p:spPr>
          <a:xfrm>
            <a:off x="7226266" y="2568330"/>
            <a:ext cx="4074661" cy="359073"/>
          </a:xfrm>
          <a:prstGeom prst="rect">
            <a:avLst/>
          </a:prstGeom>
        </p:spPr>
        <p:txBody>
          <a:bodyPr wrap="square" lIns="0" tIns="0" rIns="0" bIns="0" rtlCol="0" anchor="t">
            <a:spAutoFit/>
          </a:bodyPr>
          <a:lstStyle/>
          <a:p>
            <a:pPr>
              <a:lnSpc>
                <a:spcPts val="2773"/>
              </a:lnSpc>
            </a:pPr>
            <a:r>
              <a:rPr lang="en-US" sz="2400" dirty="0">
                <a:solidFill>
                  <a:srgbClr val="173554"/>
                </a:solidFill>
                <a:latin typeface="Open Sans"/>
              </a:rPr>
              <a:t>Increase Citizens Awareness</a:t>
            </a:r>
          </a:p>
        </p:txBody>
      </p:sp>
      <p:sp>
        <p:nvSpPr>
          <p:cNvPr id="27" name="TextBox 20">
            <a:extLst>
              <a:ext uri="{FF2B5EF4-FFF2-40B4-BE49-F238E27FC236}">
                <a16:creationId xmlns:a16="http://schemas.microsoft.com/office/drawing/2014/main" id="{34F7D765-1FDA-9F79-1A0D-4953A8A6759A}"/>
              </a:ext>
            </a:extLst>
          </p:cNvPr>
          <p:cNvSpPr txBox="1"/>
          <p:nvPr/>
        </p:nvSpPr>
        <p:spPr>
          <a:xfrm>
            <a:off x="7226265" y="4706051"/>
            <a:ext cx="4074661" cy="359073"/>
          </a:xfrm>
          <a:prstGeom prst="rect">
            <a:avLst/>
          </a:prstGeom>
        </p:spPr>
        <p:txBody>
          <a:bodyPr wrap="square" lIns="0" tIns="0" rIns="0" bIns="0" rtlCol="0" anchor="t">
            <a:spAutoFit/>
          </a:bodyPr>
          <a:lstStyle/>
          <a:p>
            <a:pPr>
              <a:lnSpc>
                <a:spcPts val="2773"/>
              </a:lnSpc>
            </a:pPr>
            <a:r>
              <a:rPr lang="en-US" sz="2400" dirty="0">
                <a:solidFill>
                  <a:srgbClr val="173554"/>
                </a:solidFill>
                <a:latin typeface="Open Sans"/>
              </a:rPr>
              <a:t>Field Specific Optimization</a:t>
            </a:r>
          </a:p>
        </p:txBody>
      </p:sp>
    </p:spTree>
    <p:extLst>
      <p:ext uri="{BB962C8B-B14F-4D97-AF65-F5344CB8AC3E}">
        <p14:creationId xmlns:p14="http://schemas.microsoft.com/office/powerpoint/2010/main" val="247770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03E090DD-B2BC-6771-90B9-760EFC614BAF}"/>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75169"/>
          <a:stretch/>
        </p:blipFill>
        <p:spPr>
          <a:xfrm>
            <a:off x="276446" y="716257"/>
            <a:ext cx="8463516" cy="564860"/>
          </a:xfrm>
          <a:prstGeom prst="rect">
            <a:avLst/>
          </a:prstGeom>
        </p:spPr>
      </p:pic>
      <p:sp>
        <p:nvSpPr>
          <p:cNvPr id="8" name="Rettangolo 7">
            <a:extLst>
              <a:ext uri="{FF2B5EF4-FFF2-40B4-BE49-F238E27FC236}">
                <a16:creationId xmlns:a16="http://schemas.microsoft.com/office/drawing/2014/main" id="{FAC049E7-2FF7-59DA-F015-E0D2EAD00665}"/>
              </a:ext>
            </a:extLst>
          </p:cNvPr>
          <p:cNvSpPr/>
          <p:nvPr/>
        </p:nvSpPr>
        <p:spPr>
          <a:xfrm>
            <a:off x="356261" y="1806369"/>
            <a:ext cx="5895684" cy="1311349"/>
          </a:xfrm>
          <a:prstGeom prst="rect">
            <a:avLst/>
          </a:prstGeom>
          <a:solidFill>
            <a:schemeClr val="bg1"/>
          </a:solidFill>
          <a:ln>
            <a:solidFill>
              <a:srgbClr val="B6C4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E05A7C30-B7B8-961F-A0C6-4B6A6EAFAD14}"/>
              </a:ext>
            </a:extLst>
          </p:cNvPr>
          <p:cNvSpPr txBox="1"/>
          <p:nvPr/>
        </p:nvSpPr>
        <p:spPr>
          <a:xfrm>
            <a:off x="356261" y="3613963"/>
            <a:ext cx="5739740" cy="1631216"/>
          </a:xfrm>
          <a:prstGeom prst="rect">
            <a:avLst/>
          </a:prstGeom>
          <a:noFill/>
        </p:spPr>
        <p:txBody>
          <a:bodyPr wrap="square" rtlCol="0">
            <a:spAutoFit/>
          </a:bodyPr>
          <a:lstStyle/>
          <a:p>
            <a:r>
              <a:rPr lang="en-US" sz="2000" dirty="0"/>
              <a:t>Utilizing additional datasets, such as </a:t>
            </a:r>
            <a:r>
              <a:rPr lang="en-US" sz="2000" dirty="0">
                <a:hlinkClick r:id="rId3"/>
              </a:rPr>
              <a:t>the one created by FAO</a:t>
            </a:r>
            <a:r>
              <a:rPr lang="en-US" sz="2000" dirty="0"/>
              <a:t>, predictive models of each food category's demand in every nation can be developed. This enables the organization of production that meets demand without excess.</a:t>
            </a:r>
            <a:endParaRPr lang="it-IT" sz="2000" dirty="0"/>
          </a:p>
        </p:txBody>
      </p:sp>
      <p:pic>
        <p:nvPicPr>
          <p:cNvPr id="4" name="Immagine 3" descr="Immagine che contiene testo, linea, Diagramma, diagramma&#10;&#10;Descrizione generata automaticamente">
            <a:extLst>
              <a:ext uri="{FF2B5EF4-FFF2-40B4-BE49-F238E27FC236}">
                <a16:creationId xmlns:a16="http://schemas.microsoft.com/office/drawing/2014/main" id="{6E388CE9-425D-2AF5-EA0B-279FBC2ED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37" y="2001161"/>
            <a:ext cx="5241530" cy="3990332"/>
          </a:xfrm>
          <a:prstGeom prst="rect">
            <a:avLst/>
          </a:prstGeom>
        </p:spPr>
      </p:pic>
      <p:sp>
        <p:nvSpPr>
          <p:cNvPr id="5" name="CasellaDiTesto 4">
            <a:extLst>
              <a:ext uri="{FF2B5EF4-FFF2-40B4-BE49-F238E27FC236}">
                <a16:creationId xmlns:a16="http://schemas.microsoft.com/office/drawing/2014/main" id="{D3944982-487D-B38C-1079-613CA40E8B82}"/>
              </a:ext>
            </a:extLst>
          </p:cNvPr>
          <p:cNvSpPr txBox="1"/>
          <p:nvPr/>
        </p:nvSpPr>
        <p:spPr>
          <a:xfrm>
            <a:off x="434233" y="1959413"/>
            <a:ext cx="5739740" cy="1015663"/>
          </a:xfrm>
          <a:prstGeom prst="rect">
            <a:avLst/>
          </a:prstGeom>
          <a:noFill/>
        </p:spPr>
        <p:txBody>
          <a:bodyPr wrap="square" rtlCol="0">
            <a:spAutoFit/>
          </a:bodyPr>
          <a:lstStyle/>
          <a:p>
            <a:r>
              <a:rPr lang="en-US" sz="2000" dirty="0"/>
              <a:t>If food production exceeds actual demand, surpluses can accumulate that may deteriorate or expire before being consumed.</a:t>
            </a:r>
            <a:endParaRPr lang="it-IT" sz="2000" dirty="0"/>
          </a:p>
        </p:txBody>
      </p:sp>
      <p:sp>
        <p:nvSpPr>
          <p:cNvPr id="6" name="CasellaDiTesto 5">
            <a:extLst>
              <a:ext uri="{FF2B5EF4-FFF2-40B4-BE49-F238E27FC236}">
                <a16:creationId xmlns:a16="http://schemas.microsoft.com/office/drawing/2014/main" id="{9943D2E3-8EA7-6823-4BF3-10B484E9F851}"/>
              </a:ext>
            </a:extLst>
          </p:cNvPr>
          <p:cNvSpPr txBox="1"/>
          <p:nvPr/>
        </p:nvSpPr>
        <p:spPr>
          <a:xfrm>
            <a:off x="546266" y="222586"/>
            <a:ext cx="8128660" cy="769441"/>
          </a:xfrm>
          <a:prstGeom prst="rect">
            <a:avLst/>
          </a:prstGeom>
          <a:noFill/>
        </p:spPr>
        <p:txBody>
          <a:bodyPr wrap="square" rtlCol="0">
            <a:spAutoFit/>
          </a:bodyPr>
          <a:lstStyle/>
          <a:p>
            <a:r>
              <a:rPr lang="en-US" sz="4400" dirty="0">
                <a:latin typeface="Hammersmith One" panose="02010703030501060504" pitchFamily="2" charset="0"/>
              </a:rPr>
              <a:t>Prediction of Supply Demand</a:t>
            </a:r>
            <a:endParaRPr lang="it-IT" sz="4400" dirty="0">
              <a:latin typeface="Hammersmith One" panose="02010703030501060504" pitchFamily="2" charset="0"/>
            </a:endParaRPr>
          </a:p>
        </p:txBody>
      </p:sp>
    </p:spTree>
    <p:extLst>
      <p:ext uri="{BB962C8B-B14F-4D97-AF65-F5344CB8AC3E}">
        <p14:creationId xmlns:p14="http://schemas.microsoft.com/office/powerpoint/2010/main" val="242182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50AEAC3-0979-0E40-705B-49FDD2E9DCC5}"/>
              </a:ext>
            </a:extLst>
          </p:cNvPr>
          <p:cNvPicPr>
            <a:picLocks noChangeAspect="1"/>
          </p:cNvPicPr>
          <p:nvPr/>
        </p:nvPicPr>
        <p:blipFill rotWithShape="1">
          <a:blip r:embed="rId2">
            <a:extLst>
              <a:ext uri="{28A0092B-C50C-407E-A947-70E740481C1C}">
                <a14:useLocalDpi xmlns:a14="http://schemas.microsoft.com/office/drawing/2010/main" val="0"/>
              </a:ext>
            </a:extLst>
          </a:blip>
          <a:srcRect t="72403"/>
          <a:stretch/>
        </p:blipFill>
        <p:spPr>
          <a:xfrm>
            <a:off x="-1582036" y="697869"/>
            <a:ext cx="11030836" cy="498126"/>
          </a:xfrm>
          <a:prstGeom prst="rect">
            <a:avLst/>
          </a:prstGeom>
        </p:spPr>
      </p:pic>
      <p:sp>
        <p:nvSpPr>
          <p:cNvPr id="13" name="Rettangolo 12">
            <a:extLst>
              <a:ext uri="{FF2B5EF4-FFF2-40B4-BE49-F238E27FC236}">
                <a16:creationId xmlns:a16="http://schemas.microsoft.com/office/drawing/2014/main" id="{C0100054-6E43-2EA9-5F2D-4E2213808A79}"/>
              </a:ext>
            </a:extLst>
          </p:cNvPr>
          <p:cNvSpPr/>
          <p:nvPr/>
        </p:nvSpPr>
        <p:spPr>
          <a:xfrm>
            <a:off x="356259" y="2085627"/>
            <a:ext cx="4943418" cy="1134140"/>
          </a:xfrm>
          <a:prstGeom prst="rect">
            <a:avLst/>
          </a:prstGeom>
          <a:solidFill>
            <a:schemeClr val="bg1"/>
          </a:solidFill>
          <a:ln>
            <a:solidFill>
              <a:srgbClr val="BA9C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07639B27-C6B9-A66D-3B22-2C7EA5DA25F6}"/>
              </a:ext>
            </a:extLst>
          </p:cNvPr>
          <p:cNvSpPr txBox="1"/>
          <p:nvPr/>
        </p:nvSpPr>
        <p:spPr>
          <a:xfrm>
            <a:off x="504701" y="2144865"/>
            <a:ext cx="4794977" cy="1015663"/>
          </a:xfrm>
          <a:prstGeom prst="rect">
            <a:avLst/>
          </a:prstGeom>
          <a:noFill/>
        </p:spPr>
        <p:txBody>
          <a:bodyPr wrap="square" rtlCol="0">
            <a:spAutoFit/>
          </a:bodyPr>
          <a:lstStyle/>
          <a:p>
            <a:r>
              <a:rPr lang="en-US" sz="2000" dirty="0"/>
              <a:t>A significant portion of the food wasted in households is due to citizens' unawareness of what has expired and what is still edible</a:t>
            </a:r>
            <a:endParaRPr lang="it-IT" sz="2000" dirty="0"/>
          </a:p>
        </p:txBody>
      </p:sp>
      <p:pic>
        <p:nvPicPr>
          <p:cNvPr id="4" name="Immagine 3" descr="Immagine che contiene testo, schermata, diagramma, Carattere&#10;&#10;Descrizione generata automaticamente">
            <a:extLst>
              <a:ext uri="{FF2B5EF4-FFF2-40B4-BE49-F238E27FC236}">
                <a16:creationId xmlns:a16="http://schemas.microsoft.com/office/drawing/2014/main" id="{AA8D20C9-FB88-A4C7-E211-2932C01E8393}"/>
              </a:ext>
            </a:extLst>
          </p:cNvPr>
          <p:cNvPicPr>
            <a:picLocks noChangeAspect="1"/>
          </p:cNvPicPr>
          <p:nvPr/>
        </p:nvPicPr>
        <p:blipFill rotWithShape="1">
          <a:blip r:embed="rId3">
            <a:extLst>
              <a:ext uri="{28A0092B-C50C-407E-A947-70E740481C1C}">
                <a14:useLocalDpi xmlns:a14="http://schemas.microsoft.com/office/drawing/2010/main" val="0"/>
              </a:ext>
            </a:extLst>
          </a:blip>
          <a:srcRect t="18326"/>
          <a:stretch/>
        </p:blipFill>
        <p:spPr>
          <a:xfrm>
            <a:off x="6096000" y="1633700"/>
            <a:ext cx="6316350" cy="3895106"/>
          </a:xfrm>
          <a:prstGeom prst="rect">
            <a:avLst/>
          </a:prstGeom>
        </p:spPr>
      </p:pic>
      <p:sp>
        <p:nvSpPr>
          <p:cNvPr id="5" name="CasellaDiTesto 4">
            <a:extLst>
              <a:ext uri="{FF2B5EF4-FFF2-40B4-BE49-F238E27FC236}">
                <a16:creationId xmlns:a16="http://schemas.microsoft.com/office/drawing/2014/main" id="{B07D12C9-4A97-C980-A600-5CBA3426E8ED}"/>
              </a:ext>
            </a:extLst>
          </p:cNvPr>
          <p:cNvSpPr txBox="1"/>
          <p:nvPr/>
        </p:nvSpPr>
        <p:spPr>
          <a:xfrm>
            <a:off x="7190399" y="1390148"/>
            <a:ext cx="4753559" cy="338554"/>
          </a:xfrm>
          <a:prstGeom prst="rect">
            <a:avLst/>
          </a:prstGeom>
          <a:noFill/>
        </p:spPr>
        <p:txBody>
          <a:bodyPr wrap="square" rtlCol="0">
            <a:spAutoFit/>
          </a:bodyPr>
          <a:lstStyle/>
          <a:p>
            <a:r>
              <a:rPr lang="en-US" sz="1600" b="1" dirty="0"/>
              <a:t>FOOD WASTED BY EDIBILITY BY WEIGHT IN USA</a:t>
            </a:r>
            <a:endParaRPr lang="it-IT" sz="1600" b="1" dirty="0"/>
          </a:p>
        </p:txBody>
      </p:sp>
      <p:sp>
        <p:nvSpPr>
          <p:cNvPr id="6" name="CasellaDiTesto 5">
            <a:extLst>
              <a:ext uri="{FF2B5EF4-FFF2-40B4-BE49-F238E27FC236}">
                <a16:creationId xmlns:a16="http://schemas.microsoft.com/office/drawing/2014/main" id="{226C3379-7ACD-65FC-7582-C2808C11409B}"/>
              </a:ext>
            </a:extLst>
          </p:cNvPr>
          <p:cNvSpPr txBox="1"/>
          <p:nvPr/>
        </p:nvSpPr>
        <p:spPr>
          <a:xfrm>
            <a:off x="6914759" y="5213897"/>
            <a:ext cx="5278581" cy="461665"/>
          </a:xfrm>
          <a:prstGeom prst="rect">
            <a:avLst/>
          </a:prstGeom>
          <a:noFill/>
        </p:spPr>
        <p:txBody>
          <a:bodyPr wrap="square" rtlCol="0">
            <a:spAutoFit/>
          </a:bodyPr>
          <a:lstStyle/>
          <a:p>
            <a:r>
              <a:rPr lang="fr-FR" sz="1200" i="1" dirty="0"/>
              <a:t>Source: </a:t>
            </a:r>
            <a:r>
              <a:rPr lang="en-US" sz="1200" i="1" dirty="0"/>
              <a:t> ” Estimating Quantities and Types of Food Waste at the City Level” by Darby Hoover from the Natural Resources Defense Council (NRDC)</a:t>
            </a:r>
            <a:endParaRPr lang="it-IT" sz="1200" i="1" dirty="0"/>
          </a:p>
        </p:txBody>
      </p:sp>
      <p:sp>
        <p:nvSpPr>
          <p:cNvPr id="7" name="CasellaDiTesto 6">
            <a:extLst>
              <a:ext uri="{FF2B5EF4-FFF2-40B4-BE49-F238E27FC236}">
                <a16:creationId xmlns:a16="http://schemas.microsoft.com/office/drawing/2014/main" id="{5C757352-4ADE-6B87-F50B-95824CFD2218}"/>
              </a:ext>
            </a:extLst>
          </p:cNvPr>
          <p:cNvSpPr txBox="1"/>
          <p:nvPr/>
        </p:nvSpPr>
        <p:spPr>
          <a:xfrm>
            <a:off x="504701" y="3659833"/>
            <a:ext cx="4794976" cy="707886"/>
          </a:xfrm>
          <a:prstGeom prst="rect">
            <a:avLst/>
          </a:prstGeom>
          <a:noFill/>
        </p:spPr>
        <p:txBody>
          <a:bodyPr wrap="square" rtlCol="0">
            <a:spAutoFit/>
          </a:bodyPr>
          <a:lstStyle/>
          <a:p>
            <a:r>
              <a:rPr lang="en-US" sz="2000" dirty="0"/>
              <a:t>By saving only the 'typically edible' food in the USA in 2018, there would have been:</a:t>
            </a:r>
            <a:endParaRPr lang="it-IT" sz="2000" dirty="0"/>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5A908428-038D-A9F0-77E0-BD636A3D5A47}"/>
                  </a:ext>
                </a:extLst>
              </p:cNvPr>
              <p:cNvSpPr txBox="1"/>
              <p:nvPr/>
            </p:nvSpPr>
            <p:spPr>
              <a:xfrm>
                <a:off x="504701" y="4608009"/>
                <a:ext cx="4185056" cy="707886"/>
              </a:xfrm>
              <a:prstGeom prst="rect">
                <a:avLst/>
              </a:prstGeom>
              <a:noFill/>
            </p:spPr>
            <p:txBody>
              <a:bodyPr wrap="none" rtlCol="0">
                <a:spAutoFit/>
              </a:bodyPr>
              <a:lstStyle/>
              <a:p>
                <a:r>
                  <a:rPr lang="fr-FR" dirty="0"/>
                  <a:t>c.a.    </a:t>
                </a:r>
                <a:r>
                  <a:rPr lang="fr-FR" sz="4000" dirty="0"/>
                  <a:t>3.29 </a:t>
                </a:r>
                <a14:m>
                  <m:oMath xmlns:m="http://schemas.openxmlformats.org/officeDocument/2006/math">
                    <m:sSup>
                      <m:sSupPr>
                        <m:ctrlPr>
                          <a:rPr lang="pt-BR" sz="4000" i="1" smtClean="0">
                            <a:latin typeface="Cambria Math" panose="02040503050406030204" pitchFamily="18" charset="0"/>
                          </a:rPr>
                        </m:ctrlPr>
                      </m:sSupPr>
                      <m:e>
                        <m:r>
                          <a:rPr lang="fr-FR" sz="4000" b="0" i="1" smtClean="0">
                            <a:latin typeface="Cambria Math" panose="02040503050406030204" pitchFamily="18" charset="0"/>
                          </a:rPr>
                          <m:t>10</m:t>
                        </m:r>
                      </m:e>
                      <m:sup>
                        <m:r>
                          <a:rPr lang="fr-FR" sz="4000" b="0" i="1" smtClean="0">
                            <a:latin typeface="Cambria Math" panose="02040503050406030204" pitchFamily="18" charset="0"/>
                          </a:rPr>
                          <m:t>9</m:t>
                        </m:r>
                      </m:sup>
                    </m:sSup>
                  </m:oMath>
                </a14:m>
                <a:r>
                  <a:rPr lang="it-IT" sz="4000" baseline="30000" dirty="0"/>
                  <a:t>  </a:t>
                </a:r>
                <a:r>
                  <a:rPr lang="it-IT" sz="4000" dirty="0"/>
                  <a:t>t </a:t>
                </a:r>
                <a:r>
                  <a:rPr lang="it-IT" dirty="0"/>
                  <a:t>of extra food</a:t>
                </a:r>
              </a:p>
            </p:txBody>
          </p:sp>
        </mc:Choice>
        <mc:Fallback>
          <p:sp>
            <p:nvSpPr>
              <p:cNvPr id="8" name="CasellaDiTesto 7">
                <a:extLst>
                  <a:ext uri="{FF2B5EF4-FFF2-40B4-BE49-F238E27FC236}">
                    <a16:creationId xmlns:a16="http://schemas.microsoft.com/office/drawing/2014/main" id="{5A908428-038D-A9F0-77E0-BD636A3D5A47}"/>
                  </a:ext>
                </a:extLst>
              </p:cNvPr>
              <p:cNvSpPr txBox="1">
                <a:spLocks noRot="1" noChangeAspect="1" noMove="1" noResize="1" noEditPoints="1" noAdjustHandles="1" noChangeArrowheads="1" noChangeShapeType="1" noTextEdit="1"/>
              </p:cNvSpPr>
              <p:nvPr/>
            </p:nvSpPr>
            <p:spPr>
              <a:xfrm>
                <a:off x="504701" y="4608009"/>
                <a:ext cx="4185056" cy="707886"/>
              </a:xfrm>
              <a:prstGeom prst="rect">
                <a:avLst/>
              </a:prstGeom>
              <a:blipFill>
                <a:blip r:embed="rId4"/>
                <a:stretch>
                  <a:fillRect l="-1312" t="-14655" r="-437" b="-37069"/>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610E3E9A-A158-216D-FFA8-6DCE3C8E8E96}"/>
              </a:ext>
            </a:extLst>
          </p:cNvPr>
          <p:cNvSpPr txBox="1"/>
          <p:nvPr/>
        </p:nvSpPr>
        <p:spPr>
          <a:xfrm>
            <a:off x="546266" y="222586"/>
            <a:ext cx="8128660" cy="769441"/>
          </a:xfrm>
          <a:prstGeom prst="rect">
            <a:avLst/>
          </a:prstGeom>
          <a:noFill/>
        </p:spPr>
        <p:txBody>
          <a:bodyPr wrap="square" rtlCol="0">
            <a:spAutoFit/>
          </a:bodyPr>
          <a:lstStyle/>
          <a:p>
            <a:r>
              <a:rPr lang="en-US" sz="4400" dirty="0">
                <a:latin typeface="Hammersmith One" panose="02010703030501060504" pitchFamily="2" charset="0"/>
              </a:rPr>
              <a:t>Increase Citizens Awareness</a:t>
            </a:r>
            <a:endParaRPr lang="it-IT" sz="4400" dirty="0">
              <a:latin typeface="Hammersmith One" panose="02010703030501060504" pitchFamily="2" charset="0"/>
            </a:endParaRPr>
          </a:p>
        </p:txBody>
      </p:sp>
      <p:pic>
        <p:nvPicPr>
          <p:cNvPr id="11" name="Immagine 10">
            <a:extLst>
              <a:ext uri="{FF2B5EF4-FFF2-40B4-BE49-F238E27FC236}">
                <a16:creationId xmlns:a16="http://schemas.microsoft.com/office/drawing/2014/main" id="{7495F2DC-C306-421A-4482-DDA600975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051" y="5008811"/>
            <a:ext cx="2209804" cy="666751"/>
          </a:xfrm>
          <a:prstGeom prst="rect">
            <a:avLst/>
          </a:prstGeom>
        </p:spPr>
      </p:pic>
    </p:spTree>
    <p:extLst>
      <p:ext uri="{BB962C8B-B14F-4D97-AF65-F5344CB8AC3E}">
        <p14:creationId xmlns:p14="http://schemas.microsoft.com/office/powerpoint/2010/main" val="626506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652</Words>
  <Application>Microsoft Office PowerPoint</Application>
  <PresentationFormat>Widescreen</PresentationFormat>
  <Paragraphs>51</Paragraphs>
  <Slides>12</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Cambria Math</vt:lpstr>
      <vt:lpstr>Hammersmith One</vt:lpstr>
      <vt:lpstr>Open Sans</vt:lpstr>
      <vt:lpstr>Sergio Trendy</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vincenzo civale</dc:creator>
  <cp:lastModifiedBy>vincenzo civale</cp:lastModifiedBy>
  <cp:revision>19</cp:revision>
  <dcterms:created xsi:type="dcterms:W3CDTF">2023-08-17T21:43:51Z</dcterms:created>
  <dcterms:modified xsi:type="dcterms:W3CDTF">2023-08-21T13:48:49Z</dcterms:modified>
</cp:coreProperties>
</file>