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63" r:id="rId4"/>
    <p:sldId id="264" r:id="rId5"/>
    <p:sldId id="269" r:id="rId6"/>
    <p:sldId id="279" r:id="rId7"/>
    <p:sldId id="280" r:id="rId8"/>
    <p:sldId id="270" r:id="rId9"/>
    <p:sldId id="271" r:id="rId10"/>
    <p:sldId id="272" r:id="rId11"/>
    <p:sldId id="273" r:id="rId12"/>
    <p:sldId id="267" r:id="rId13"/>
    <p:sldId id="275" r:id="rId14"/>
    <p:sldId id="276" r:id="rId15"/>
    <p:sldId id="277" r:id="rId16"/>
    <p:sldId id="281" r:id="rId17"/>
    <p:sldId id="282" r:id="rId18"/>
    <p:sldId id="283" r:id="rId19"/>
    <p:sldId id="278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8tikWNHhvNXVs4fnyW8F1+a2b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it-IT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94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57912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A. Puglisi, M. Galli, V. Colella</a:t>
            </a:r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1625600" y="61468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V&amp;P project</a:t>
            </a:r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87376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, testo e contenuto" type="txAndObj">
  <p:cSld name="TEXT_AND_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488027" y="409590"/>
            <a:ext cx="1007956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1488027" y="1752600"/>
            <a:ext cx="493818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6629400" y="1752600"/>
            <a:ext cx="493818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dt" idx="10"/>
          </p:nvPr>
        </p:nvSpPr>
        <p:spPr>
          <a:xfrm>
            <a:off x="57912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A. Puglisi, M. Galli, V. Colella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>
            <a:off x="1625600" y="61468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V&amp;P project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7376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abella" type="tbl">
  <p:cSld name="TAB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1488027" y="409590"/>
            <a:ext cx="1007956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57912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A. Puglisi, M. Galli, V. Colella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1625600" y="61468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V&amp;P project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7376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grafico" type="chart">
  <p:cSld name="CHAR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1488027" y="409590"/>
            <a:ext cx="1007956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>
            <a:spLocks noGrp="1"/>
          </p:cNvSpPr>
          <p:nvPr>
            <p:ph type="chart" idx="2"/>
          </p:nvPr>
        </p:nvSpPr>
        <p:spPr>
          <a:xfrm>
            <a:off x="1488027" y="1752600"/>
            <a:ext cx="1007956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57912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A. Puglisi, M. Galli, V. Colella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1625600" y="61468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V&amp;P project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7376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488026" y="409588"/>
            <a:ext cx="1007956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1488026" y="1752600"/>
            <a:ext cx="1007956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57912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A. Puglisi, M. Galli, V. Colella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1625600" y="61468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V&amp;P project</a:t>
            </a: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7376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840319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dt" idx="10"/>
          </p:nvPr>
        </p:nvSpPr>
        <p:spPr>
          <a:xfrm>
            <a:off x="57912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A. Puglisi, M. Galli, V. Colella</a:t>
            </a: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ftr" idx="11"/>
          </p:nvPr>
        </p:nvSpPr>
        <p:spPr>
          <a:xfrm>
            <a:off x="1625600" y="61468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V&amp;P project</a:t>
            </a: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7376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1488026" y="409588"/>
            <a:ext cx="1007956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dt" idx="10"/>
          </p:nvPr>
        </p:nvSpPr>
        <p:spPr>
          <a:xfrm>
            <a:off x="57912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A. Puglisi, M. Galli, V. Colella</a:t>
            </a: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ftr" idx="11"/>
          </p:nvPr>
        </p:nvSpPr>
        <p:spPr>
          <a:xfrm>
            <a:off x="1625600" y="61468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V&amp;P project</a:t>
            </a:r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7376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57912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A. Puglisi, M. Galli, V. Colella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1625600" y="61468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V&amp;P project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7376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4032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5183717" y="987440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84032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57912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A. Puglisi, M. Galli, V. Colella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1625600" y="61468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V&amp;P project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7376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4032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>
            <a:spLocks noGrp="1"/>
          </p:cNvSpPr>
          <p:nvPr>
            <p:ph type="pic" idx="2"/>
          </p:nvPr>
        </p:nvSpPr>
        <p:spPr>
          <a:xfrm>
            <a:off x="5183717" y="987440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22433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84032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57912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A. Puglisi, M. Galli, V. Colella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1625600" y="61468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V&amp;P project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7376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488026" y="409588"/>
            <a:ext cx="1007956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 rot="5400000">
            <a:off x="4470409" y="-1229783"/>
            <a:ext cx="4114800" cy="10079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57912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A. Puglisi, M. Galli, V. Colella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1625600" y="61468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V&amp;P project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7376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 rot="5400000">
            <a:off x="7579265" y="1879086"/>
            <a:ext cx="5457825" cy="251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 rot="5400000">
            <a:off x="2437874" y="-540264"/>
            <a:ext cx="5457825" cy="735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57912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A. Puglisi, M. Galli, V. Colella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1625600" y="61468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V&amp;P project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7376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"/>
          <p:cNvGrpSpPr/>
          <p:nvPr/>
        </p:nvGrpSpPr>
        <p:grpSpPr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11" name="Google Shape;11;p6"/>
            <p:cNvSpPr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6"/>
            <p:cNvSpPr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6"/>
          <p:cNvSpPr txBox="1">
            <a:spLocks noGrp="1"/>
          </p:cNvSpPr>
          <p:nvPr>
            <p:ph type="title"/>
          </p:nvPr>
        </p:nvSpPr>
        <p:spPr>
          <a:xfrm>
            <a:off x="1488026" y="409588"/>
            <a:ext cx="1007956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1"/>
          </p:nvPr>
        </p:nvSpPr>
        <p:spPr>
          <a:xfrm>
            <a:off x="1488026" y="1752600"/>
            <a:ext cx="1007956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dt" idx="10"/>
          </p:nvPr>
        </p:nvSpPr>
        <p:spPr>
          <a:xfrm>
            <a:off x="57912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/>
              <a:t>A. Puglisi, M. Galli, V. Colella</a:t>
            </a:r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ftr" idx="11"/>
          </p:nvPr>
        </p:nvSpPr>
        <p:spPr>
          <a:xfrm>
            <a:off x="1625600" y="61468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V&amp;P project</a:t>
            </a:r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8737600" y="61468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sc.dinfo.unifi.it/VIS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"/>
          <p:cNvGrpSpPr/>
          <p:nvPr/>
        </p:nvGrpSpPr>
        <p:grpSpPr>
          <a:xfrm>
            <a:off x="0" y="0"/>
            <a:ext cx="12192000" cy="6885384"/>
            <a:chOff x="0" y="0"/>
            <a:chExt cx="12192000" cy="6885384"/>
          </a:xfrm>
        </p:grpSpPr>
        <p:sp>
          <p:nvSpPr>
            <p:cNvPr id="111" name="Google Shape;111;p1"/>
            <p:cNvSpPr/>
            <p:nvPr/>
          </p:nvSpPr>
          <p:spPr>
            <a:xfrm>
              <a:off x="0" y="0"/>
              <a:ext cx="12192000" cy="3501008"/>
            </a:xfrm>
            <a:prstGeom prst="rect">
              <a:avLst/>
            </a:prstGeom>
            <a:solidFill>
              <a:srgbClr val="0067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" name="Google Shape;112;p1"/>
            <p:cNvGrpSpPr/>
            <p:nvPr/>
          </p:nvGrpSpPr>
          <p:grpSpPr>
            <a:xfrm>
              <a:off x="0" y="2786459"/>
              <a:ext cx="12192000" cy="4098925"/>
              <a:chOff x="0" y="1738"/>
              <a:chExt cx="5761" cy="2582"/>
            </a:xfrm>
          </p:grpSpPr>
          <p:pic>
            <p:nvPicPr>
              <p:cNvPr id="113" name="Google Shape;113;p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2158"/>
                <a:ext cx="5760" cy="21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" name="Google Shape;114;p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2160"/>
                <a:ext cx="5761" cy="7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" name="Google Shape;115;p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316" y="1738"/>
                <a:ext cx="4444" cy="4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6" name="Google Shape;116;p1"/>
            <p:cNvGrpSpPr/>
            <p:nvPr/>
          </p:nvGrpSpPr>
          <p:grpSpPr>
            <a:xfrm>
              <a:off x="1524000" y="2786459"/>
              <a:ext cx="9145588" cy="4098925"/>
              <a:chOff x="0" y="1738"/>
              <a:chExt cx="5761" cy="2582"/>
            </a:xfrm>
          </p:grpSpPr>
          <p:pic>
            <p:nvPicPr>
              <p:cNvPr id="117" name="Google Shape;117;p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2158"/>
                <a:ext cx="5760" cy="21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Google Shape;118;p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2160"/>
                <a:ext cx="5761" cy="7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" name="Google Shape;119;p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316" y="1738"/>
                <a:ext cx="4444" cy="4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2566201" y="650280"/>
            <a:ext cx="7057482" cy="107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Fighting Fake News</a:t>
            </a:r>
            <a:br>
              <a:rPr lang="en-US" sz="4800" b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 b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3200" b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Image Splice Detection via Learned Self - Consistency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2782934" y="4807942"/>
            <a:ext cx="8561400" cy="107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Adriano Puglisi (1743285)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it-IT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Galli Mattia (1753274)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Vincenzo Colella(1748193)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2782933" y="6088063"/>
            <a:ext cx="5967171" cy="53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it-IT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Vision and </a:t>
            </a:r>
            <a:r>
              <a:rPr lang="it-IT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Perception</a:t>
            </a:r>
            <a:r>
              <a:rPr lang="it-IT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project-  A.Y. 2020-2021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1906C-A692-4FDF-8BF0-D83CB2C2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Network </a:t>
            </a:r>
            <a:r>
              <a:rPr lang="it-IT" dirty="0" err="1"/>
              <a:t>scheme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663DEA-939A-4525-8334-E3F534F33BB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/>
              <a:t>A. Puglisi, M. Galli, V. Colella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9BA41D-58AF-417D-B8BF-72F8234DA8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V&amp;P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4BF23E-F5A8-4A03-BB76-56EF4529A1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 smtClean="0"/>
              <a:t>10</a:t>
            </a:fld>
            <a:endParaRPr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B6DB0BE-8EB2-4823-8D59-ED28BAD49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54" t="28709" r="34346" b="29985"/>
          <a:stretch/>
        </p:blipFill>
        <p:spPr>
          <a:xfrm>
            <a:off x="2502932" y="1650120"/>
            <a:ext cx="7186135" cy="365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1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B1B09-6940-4AF2-9C78-78532C7E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Combining</a:t>
            </a:r>
            <a:r>
              <a:rPr lang="it-IT" dirty="0"/>
              <a:t> </a:t>
            </a:r>
            <a:r>
              <a:rPr lang="it-IT" dirty="0" err="1"/>
              <a:t>Consistency</a:t>
            </a:r>
            <a:r>
              <a:rPr lang="it-IT" dirty="0"/>
              <a:t> </a:t>
            </a:r>
            <a:r>
              <a:rPr lang="it-IT" dirty="0" err="1"/>
              <a:t>Predictions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B62A10-6D16-440E-ABC0-611F1C6E8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estimate the pairs’ overall consistency</a:t>
            </a:r>
          </a:p>
          <a:p>
            <a:r>
              <a:rPr lang="en-US" dirty="0"/>
              <a:t>We train a simple classifier to predict, from the EXIF consistency predictions, whether the patches come from the same image</a:t>
            </a:r>
          </a:p>
          <a:p>
            <a:r>
              <a:rPr lang="en-US" dirty="0"/>
              <a:t>Consider the </a:t>
            </a:r>
            <a:r>
              <a:rPr lang="en-US" i="1" dirty="0"/>
              <a:t>n</a:t>
            </a:r>
            <a:r>
              <a:rPr lang="en-US" dirty="0"/>
              <a:t>-dimensional vector of EXIF consistency predictions for a pair of patches, we estimate the overall consistency between the patches using a </a:t>
            </a:r>
            <a:r>
              <a:rPr lang="en-US" b="1" dirty="0"/>
              <a:t>two-layer MLP </a:t>
            </a:r>
            <a:r>
              <a:rPr lang="en-US" dirty="0"/>
              <a:t>with 512 hidden units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156CD-649E-48BE-92E6-76086890282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/>
              <a:t>A. Puglisi, M. Galli, V. Colella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DE07BE-2628-494A-8D20-AACE753A9F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V&amp;P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F95300-FCF6-47BD-82EC-31F3090616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 smtClean="0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847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7973E-EADD-4A55-A2CE-9EB4AF1E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</a:rPr>
              <a:t>Setup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F5742A-A64A-494E-8744-65FA9EAAF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Because of the nature of the training process and the big amount of power needed to complete it, we used Google </a:t>
            </a:r>
            <a:r>
              <a:rPr lang="en-US" dirty="0" err="1"/>
              <a:t>Colab</a:t>
            </a:r>
            <a:r>
              <a:rPr lang="en-US" dirty="0"/>
              <a:t> (with a GPU Nvidia K80/T4) to train and save our model.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consider the following datasets:</a:t>
            </a: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Training: </a:t>
            </a:r>
            <a:r>
              <a:rPr lang="en-US" dirty="0">
                <a:hlinkClick r:id="rId2"/>
              </a:rPr>
              <a:t>https://lesc.dinfo.unifi.it/VISION/</a:t>
            </a:r>
            <a:endParaRPr lang="en-US" dirty="0"/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Test: online dataset</a:t>
            </a: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Prediction: </a:t>
            </a:r>
            <a:r>
              <a:rPr lang="it-IT" i="1" dirty="0"/>
              <a:t>«</a:t>
            </a:r>
            <a:r>
              <a:rPr lang="it-IT" b="0" i="1" dirty="0">
                <a:solidFill>
                  <a:srgbClr val="000000"/>
                </a:solidFill>
                <a:effectLst/>
                <a:latin typeface="HelveticaNeue-Light"/>
              </a:rPr>
              <a:t>In-the-Wild Image </a:t>
            </a:r>
            <a:r>
              <a:rPr lang="it-IT" b="0" i="1" dirty="0" err="1">
                <a:solidFill>
                  <a:srgbClr val="000000"/>
                </a:solidFill>
                <a:effectLst/>
                <a:latin typeface="HelveticaNeue-Light"/>
              </a:rPr>
              <a:t>Splice</a:t>
            </a:r>
            <a:r>
              <a:rPr lang="it-IT" b="0" i="1" dirty="0">
                <a:solidFill>
                  <a:srgbClr val="000000"/>
                </a:solidFill>
                <a:effectLst/>
                <a:latin typeface="HelveticaNeue-Light"/>
              </a:rPr>
              <a:t> Dataset» </a:t>
            </a:r>
          </a:p>
          <a:p>
            <a:pPr marL="571500" lvl="1" indent="0" fontAlgn="base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01DFCD-671E-41C4-8131-021528CBDBC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/>
              <a:t>A. Puglisi, M. Galli, V. Colella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BC0F36-258A-4B99-BCF9-A8751ADFF8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V&amp;P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0C3D85-CED4-4CD4-B095-3FD65FC5EC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 smtClean="0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9365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B804CD-2510-4551-B976-7D56C1B1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Training: </a:t>
            </a:r>
            <a:r>
              <a:rPr lang="it-IT" dirty="0" err="1"/>
              <a:t>Predicting</a:t>
            </a:r>
            <a:r>
              <a:rPr lang="it-IT" dirty="0"/>
              <a:t> EXIF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Consistency</a:t>
            </a:r>
            <a:r>
              <a:rPr lang="it-IT" dirty="0"/>
              <a:t>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0855EF-3977-4712-9187-56DF4699E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025" y="1852649"/>
            <a:ext cx="10079567" cy="3911587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train</a:t>
            </a:r>
            <a:r>
              <a:rPr lang="it-IT" dirty="0"/>
              <a:t> the first net (</a:t>
            </a:r>
            <a:r>
              <a:rPr lang="it-IT" dirty="0" err="1"/>
              <a:t>Siamese+MLP</a:t>
            </a:r>
            <a:r>
              <a:rPr lang="it-IT" dirty="0"/>
              <a:t>) </a:t>
            </a:r>
            <a:r>
              <a:rPr lang="it-IT" dirty="0" err="1"/>
              <a:t>considering</a:t>
            </a:r>
            <a:r>
              <a:rPr lang="it-IT" dirty="0"/>
              <a:t> 100 </a:t>
            </a:r>
            <a:r>
              <a:rPr lang="it-IT" dirty="0" err="1"/>
              <a:t>epochs</a:t>
            </a:r>
            <a:r>
              <a:rPr lang="it-IT" dirty="0"/>
              <a:t>. </a:t>
            </a:r>
          </a:p>
          <a:p>
            <a:r>
              <a:rPr lang="it-IT" dirty="0"/>
              <a:t>The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60%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5AAB79-0868-43E6-AED7-9ED40DE8EC3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/>
              <a:t>A. Puglisi, M. Galli, V. Colella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C59EB6-C5EA-4C29-ACD3-167B37EC738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V&amp;P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344518-32C7-4C29-BA06-25E9EC4C8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 smtClean="0"/>
              <a:t>13</a:t>
            </a:fld>
            <a:endParaRPr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845756F-C7DD-42E4-91FF-3999BD858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2" t="23167" r="18192" b="46254"/>
          <a:stretch/>
        </p:blipFill>
        <p:spPr>
          <a:xfrm>
            <a:off x="1856934" y="3084845"/>
            <a:ext cx="9144617" cy="212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8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CF73E-9910-4B9E-91D9-AB5D0274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Training: </a:t>
            </a:r>
            <a:r>
              <a:rPr lang="it-IT" dirty="0" err="1"/>
              <a:t>Combining</a:t>
            </a:r>
            <a:r>
              <a:rPr lang="it-IT" dirty="0"/>
              <a:t> </a:t>
            </a:r>
            <a:r>
              <a:rPr lang="it-IT" dirty="0" err="1"/>
              <a:t>Consistency</a:t>
            </a:r>
            <a:r>
              <a:rPr lang="it-IT" dirty="0"/>
              <a:t> </a:t>
            </a:r>
            <a:r>
              <a:rPr lang="it-IT" dirty="0" err="1"/>
              <a:t>Predictions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126E9F-618C-4EC1-BEEF-D9ABE90E0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026" y="1828800"/>
            <a:ext cx="10079567" cy="4038600"/>
          </a:xfrm>
        </p:spPr>
        <p:txBody>
          <a:bodyPr/>
          <a:lstStyle/>
          <a:p>
            <a:r>
              <a:rPr lang="it-IT" dirty="0"/>
              <a:t>The second net (MLP)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for 100 </a:t>
            </a:r>
            <a:r>
              <a:rPr lang="it-IT" dirty="0" err="1"/>
              <a:t>epochs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approximate</a:t>
            </a:r>
            <a:r>
              <a:rPr lang="it-IT" dirty="0"/>
              <a:t>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case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70%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953C01-0026-49E8-B4F8-C8E2778E846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/>
              <a:t>A. Puglisi, M. Galli, V. Colella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1A60CE-91DA-4C5C-8D09-87A7858855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V&amp;P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86EF39-D1C6-487C-9F98-85C8B77AC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 smtClean="0"/>
              <a:t>14</a:t>
            </a:fld>
            <a:endParaRPr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B826A8A-5321-48D7-BE86-B86FFA419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22753" r="17500" b="45844"/>
          <a:stretch/>
        </p:blipFill>
        <p:spPr>
          <a:xfrm>
            <a:off x="1955809" y="3066757"/>
            <a:ext cx="9144000" cy="215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77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D6AC62-B365-481B-87A5-9DE1A0F1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ADEFA-741A-4331-9132-D7633BA6C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evaluate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model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dataset, </a:t>
            </a:r>
            <a:r>
              <a:rPr lang="it-IT" dirty="0" err="1"/>
              <a:t>obtaining</a:t>
            </a:r>
            <a:r>
              <a:rPr lang="it-IT" dirty="0"/>
              <a:t> the following </a:t>
            </a:r>
            <a:r>
              <a:rPr lang="it-IT" dirty="0" err="1"/>
              <a:t>results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60829D-0F39-48C0-820B-EFBBBB7A79F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/>
              <a:t>A. Puglisi, M. Galli, V. Colella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A21575-C90F-4027-81B7-1B9B1C668E0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V&amp;P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C6B94B-A0A2-419A-B0CE-F8DEACA968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 smtClean="0"/>
              <a:t>15</a:t>
            </a:fld>
            <a:endParaRPr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A6568CB-7AE1-47E8-8A0B-E379D08F0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91" t="51488" r="14846" b="40302"/>
          <a:stretch/>
        </p:blipFill>
        <p:spPr>
          <a:xfrm>
            <a:off x="1861624" y="3247293"/>
            <a:ext cx="8468751" cy="5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4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0EEB37-7734-41BF-9BC9-DE99D59D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Prediction</a:t>
            </a:r>
            <a:r>
              <a:rPr lang="it-IT" dirty="0"/>
              <a:t>: Fake image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3DFC17-6FE6-403E-A4C3-9F6F7D030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made a </a:t>
            </a:r>
            <a:r>
              <a:rPr lang="it-IT" dirty="0" err="1"/>
              <a:t>prediction</a:t>
            </a:r>
            <a:r>
              <a:rPr lang="it-IT" dirty="0"/>
              <a:t> on a fake image </a:t>
            </a:r>
            <a:r>
              <a:rPr lang="it-IT" dirty="0" err="1"/>
              <a:t>considering</a:t>
            </a:r>
            <a:r>
              <a:rPr lang="it-IT" dirty="0"/>
              <a:t> 2 patches </a:t>
            </a:r>
          </a:p>
          <a:p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expect</a:t>
            </a:r>
            <a:r>
              <a:rPr lang="it-IT" dirty="0"/>
              <a:t> a low </a:t>
            </a:r>
            <a:r>
              <a:rPr lang="it-IT" dirty="0" err="1"/>
              <a:t>consistency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559CCE-82E4-4061-8F0D-8E36440C700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/>
              <a:t>A. Puglisi, M. Galli, V. Colella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C30F1-4F5A-43EA-BE9F-6AE2D22DD8F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V&amp;P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BE4E29-1E1A-4701-A3C1-2DDC39373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 smtClean="0"/>
              <a:t>16</a:t>
            </a:fld>
            <a:endParaRPr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D91753E-54D6-40BF-8A23-6C746FA2C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14" t="28092" r="28002" b="35993"/>
          <a:stretch/>
        </p:blipFill>
        <p:spPr>
          <a:xfrm>
            <a:off x="1774873" y="3033249"/>
            <a:ext cx="8032654" cy="246184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4114E03-1C34-47FA-90FE-763952BAAD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44" t="66018" r="73874" b="30917"/>
          <a:stretch/>
        </p:blipFill>
        <p:spPr>
          <a:xfrm>
            <a:off x="7656101" y="2271983"/>
            <a:ext cx="4329574" cy="38896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2ED3A1-20DF-4FD7-8327-848AF6D6D9D7}"/>
              </a:ext>
            </a:extLst>
          </p:cNvPr>
          <p:cNvSpPr txBox="1"/>
          <p:nvPr/>
        </p:nvSpPr>
        <p:spPr>
          <a:xfrm>
            <a:off x="2255118" y="5496147"/>
            <a:ext cx="191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INPUT IMAGE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ADF532D-5A61-44CC-834D-A6447BCC0E71}"/>
              </a:ext>
            </a:extLst>
          </p:cNvPr>
          <p:cNvSpPr txBox="1"/>
          <p:nvPr/>
        </p:nvSpPr>
        <p:spPr>
          <a:xfrm>
            <a:off x="4935416" y="5516176"/>
            <a:ext cx="191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PATCH 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8F890D4-4A2A-4511-ABF0-7EE6F730740D}"/>
              </a:ext>
            </a:extLst>
          </p:cNvPr>
          <p:cNvSpPr txBox="1"/>
          <p:nvPr/>
        </p:nvSpPr>
        <p:spPr>
          <a:xfrm>
            <a:off x="7374597" y="5516175"/>
            <a:ext cx="191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PATCH 2</a:t>
            </a:r>
          </a:p>
        </p:txBody>
      </p:sp>
    </p:spTree>
    <p:extLst>
      <p:ext uri="{BB962C8B-B14F-4D97-AF65-F5344CB8AC3E}">
        <p14:creationId xmlns:p14="http://schemas.microsoft.com/office/powerpoint/2010/main" val="41394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1D0FE-C411-41F2-82EB-6107617D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Prediction</a:t>
            </a:r>
            <a:r>
              <a:rPr lang="it-IT" dirty="0"/>
              <a:t>: Real image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809F31-D07C-478B-848A-A700927D9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made a </a:t>
            </a:r>
            <a:r>
              <a:rPr lang="it-IT" dirty="0" err="1"/>
              <a:t>prediction</a:t>
            </a:r>
            <a:r>
              <a:rPr lang="it-IT" dirty="0"/>
              <a:t> on a </a:t>
            </a:r>
            <a:r>
              <a:rPr lang="it-IT" dirty="0" err="1"/>
              <a:t>real</a:t>
            </a:r>
            <a:r>
              <a:rPr lang="it-IT" dirty="0"/>
              <a:t> image to compare the </a:t>
            </a:r>
            <a:r>
              <a:rPr lang="it-IT" dirty="0" err="1"/>
              <a:t>consistency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with the </a:t>
            </a:r>
            <a:r>
              <a:rPr lang="it-IT" dirty="0" err="1"/>
              <a:t>previous</a:t>
            </a:r>
            <a:r>
              <a:rPr lang="it-IT" dirty="0"/>
              <a:t> one: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1C3ADD-0B9F-476D-B63E-B1B45CA7171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/>
              <a:t>A. Puglisi, M. Galli, V. Colella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D40EE-7AD4-4B55-A76C-81AC32B8CF9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V&amp;P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E0DE64-38FF-4287-B288-CC1A13CCA1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 smtClean="0"/>
              <a:t>17</a:t>
            </a:fld>
            <a:endParaRPr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2380203-4FA1-4AEF-AB8D-8AE48DD8A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36711" r="28333" b="23884"/>
          <a:stretch/>
        </p:blipFill>
        <p:spPr>
          <a:xfrm>
            <a:off x="2144448" y="2715065"/>
            <a:ext cx="7293504" cy="251811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033E702-1A6D-4D04-9006-F5E2C2B3E520}"/>
              </a:ext>
            </a:extLst>
          </p:cNvPr>
          <p:cNvSpPr txBox="1"/>
          <p:nvPr/>
        </p:nvSpPr>
        <p:spPr>
          <a:xfrm>
            <a:off x="2425504" y="5292333"/>
            <a:ext cx="191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INPUT IMAGE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EF010D-9917-402C-8822-603C07476D5F}"/>
              </a:ext>
            </a:extLst>
          </p:cNvPr>
          <p:cNvSpPr txBox="1"/>
          <p:nvPr/>
        </p:nvSpPr>
        <p:spPr>
          <a:xfrm>
            <a:off x="4724401" y="5292335"/>
            <a:ext cx="191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PATCH 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357551C-A020-4766-BBF7-30938E361917}"/>
              </a:ext>
            </a:extLst>
          </p:cNvPr>
          <p:cNvSpPr txBox="1"/>
          <p:nvPr/>
        </p:nvSpPr>
        <p:spPr>
          <a:xfrm>
            <a:off x="7189394" y="5292334"/>
            <a:ext cx="191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PATCH 2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C68056F-AAFF-4DFE-BA82-D3BF782BC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4" t="47383" r="73692" b="50000"/>
          <a:stretch/>
        </p:blipFill>
        <p:spPr>
          <a:xfrm>
            <a:off x="7606387" y="2307099"/>
            <a:ext cx="4541437" cy="3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7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BBA5A0-7029-408E-98BC-76147E72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Fake image </a:t>
            </a:r>
            <a:r>
              <a:rPr lang="it-IT" dirty="0" err="1"/>
              <a:t>predictions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00AA4E-F8F6-4B9C-A60E-849E1397D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026" y="1330579"/>
            <a:ext cx="10079567" cy="4114800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the </a:t>
            </a:r>
            <a:r>
              <a:rPr lang="it-IT" i="1" dirty="0"/>
              <a:t>«</a:t>
            </a:r>
            <a:r>
              <a:rPr lang="it-IT" b="0" i="1" dirty="0">
                <a:solidFill>
                  <a:srgbClr val="000000"/>
                </a:solidFill>
                <a:effectLst/>
                <a:latin typeface="HelveticaNeue-Light"/>
              </a:rPr>
              <a:t>In-the-Wild Image </a:t>
            </a:r>
            <a:r>
              <a:rPr lang="it-IT" b="0" i="1" dirty="0" err="1">
                <a:solidFill>
                  <a:srgbClr val="000000"/>
                </a:solidFill>
                <a:effectLst/>
                <a:latin typeface="HelveticaNeue-Light"/>
              </a:rPr>
              <a:t>Splice</a:t>
            </a:r>
            <a:r>
              <a:rPr lang="it-IT" b="0" i="1" dirty="0">
                <a:solidFill>
                  <a:srgbClr val="000000"/>
                </a:solidFill>
                <a:effectLst/>
                <a:latin typeface="HelveticaNeue-Light"/>
              </a:rPr>
              <a:t> Dataset» </a:t>
            </a:r>
          </a:p>
          <a:p>
            <a:r>
              <a:rPr lang="it-IT" dirty="0" err="1"/>
              <a:t>We</a:t>
            </a:r>
            <a:r>
              <a:rPr lang="it-IT" dirty="0"/>
              <a:t> compute the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image of the dataset,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input for the network the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 the first patch of the image and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others</a:t>
            </a:r>
            <a:r>
              <a:rPr lang="it-IT" dirty="0"/>
              <a:t> </a:t>
            </a:r>
            <a:r>
              <a:rPr lang="en-US" dirty="0"/>
              <a:t>consequently</a:t>
            </a:r>
            <a:r>
              <a:rPr lang="it-IT" dirty="0"/>
              <a:t> 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image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400 patches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87C347-5B87-4A3D-A71D-1B08313F233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/>
              <a:t>A. Puglisi, M. Galli, V. Colella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BF66E4-C959-4242-A76D-D5D4DAA9F2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V&amp;P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8FFDD2-EE40-49F0-A726-09E366F809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 smtClean="0"/>
              <a:t>18</a:t>
            </a:fld>
            <a:endParaRPr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6453C8-E8A9-49AD-B3E4-6EB413419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23782" r="63308" b="42356"/>
          <a:stretch/>
        </p:blipFill>
        <p:spPr>
          <a:xfrm>
            <a:off x="1787518" y="3579281"/>
            <a:ext cx="3643532" cy="237621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6A2457C-7CDA-4297-B768-930F040D5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57616" r="62615" b="11183"/>
          <a:stretch/>
        </p:blipFill>
        <p:spPr>
          <a:xfrm>
            <a:off x="6634342" y="3579281"/>
            <a:ext cx="3943023" cy="231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07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5728C-4AFE-4D85-BDDE-66D80834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B7F6C6-2E46-461B-9A7F-4A6BDCC84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025" y="1709224"/>
            <a:ext cx="10079567" cy="4114800"/>
          </a:xfrm>
        </p:spPr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</a:t>
            </a:r>
            <a:r>
              <a:rPr lang="it-IT" dirty="0" err="1"/>
              <a:t>demonstrates</a:t>
            </a:r>
            <a:r>
              <a:rPr lang="it-IT" dirty="0"/>
              <a:t> the </a:t>
            </a:r>
            <a:r>
              <a:rPr lang="it-IT" dirty="0" err="1"/>
              <a:t>effectiveness</a:t>
            </a:r>
            <a:r>
              <a:rPr lang="it-IT" dirty="0"/>
              <a:t> of the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in the paper</a:t>
            </a:r>
          </a:p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are of </a:t>
            </a:r>
            <a:r>
              <a:rPr lang="it-IT" dirty="0" err="1"/>
              <a:t>course</a:t>
            </a:r>
            <a:r>
              <a:rPr lang="it-IT" dirty="0"/>
              <a:t> </a:t>
            </a:r>
            <a:r>
              <a:rPr lang="it-IT" dirty="0" err="1"/>
              <a:t>worst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in the paper, due to the </a:t>
            </a:r>
            <a:r>
              <a:rPr lang="it-IT" dirty="0" err="1"/>
              <a:t>smaller</a:t>
            </a:r>
            <a:r>
              <a:rPr lang="it-IT" dirty="0"/>
              <a:t> dataset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considered</a:t>
            </a:r>
            <a:endParaRPr lang="it-IT" dirty="0"/>
          </a:p>
          <a:p>
            <a:r>
              <a:rPr lang="it-IT" dirty="0"/>
              <a:t>The model </a:t>
            </a:r>
            <a:r>
              <a:rPr lang="it-IT" dirty="0" err="1"/>
              <a:t>fails</a:t>
            </a:r>
            <a:r>
              <a:rPr lang="it-IT" dirty="0"/>
              <a:t> in some </a:t>
            </a:r>
            <a:r>
              <a:rPr lang="it-IT" dirty="0" err="1"/>
              <a:t>cases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Small </a:t>
            </a:r>
            <a:r>
              <a:rPr lang="it-IT" dirty="0" err="1"/>
              <a:t>spliced</a:t>
            </a:r>
            <a:r>
              <a:rPr lang="it-IT" dirty="0"/>
              <a:t> </a:t>
            </a:r>
            <a:r>
              <a:rPr lang="it-IT" dirty="0" err="1"/>
              <a:t>regions</a:t>
            </a:r>
            <a:endParaRPr lang="it-IT" dirty="0"/>
          </a:p>
          <a:p>
            <a:pPr lvl="1"/>
            <a:r>
              <a:rPr lang="en-US" dirty="0"/>
              <a:t>over- and underexposed regions are sometimes flagged to be inconsistent because they lack any meta-data signal</a:t>
            </a:r>
          </a:p>
          <a:p>
            <a:r>
              <a:rPr lang="en-US" dirty="0"/>
              <a:t>Notice that the main feature of this model is that it tries to </a:t>
            </a: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manipulations</a:t>
            </a:r>
            <a:r>
              <a:rPr lang="it-IT" dirty="0"/>
              <a:t> </a:t>
            </a:r>
            <a:r>
              <a:rPr lang="en-US" dirty="0"/>
              <a:t>without seeing examples of manipulated image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5EF1BB-3973-480F-BF21-8E2D64ED98B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/>
              <a:t>A. Puglisi, M. Galli, V. Colella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EE44A4-B407-401C-B790-C351F722ED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V&amp;P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461C39-55CB-478C-BDCD-8BB612054B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 smtClean="0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46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71243C-E8CE-4922-A152-18E89541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09A545-A652-48C3-8A58-5834E75F9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2" y="1516184"/>
            <a:ext cx="6994792" cy="4427404"/>
          </a:xfrm>
        </p:spPr>
        <p:txBody>
          <a:bodyPr/>
          <a:lstStyle/>
          <a:p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Advances in photo editing and manipulation tools have made it significantly easier to create fake imagery</a:t>
            </a:r>
            <a:endParaRPr lang="en-US" dirty="0"/>
          </a:p>
          <a:p>
            <a:r>
              <a:rPr lang="en-US" dirty="0"/>
              <a:t>On the other hand, there is a lack of powerful techniques for detecting fakes</a:t>
            </a:r>
          </a:p>
          <a:p>
            <a:r>
              <a:rPr lang="en-US" dirty="0"/>
              <a:t>Space of manipulated images too vast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 lack of sufficient amounts of manipulated training data</a:t>
            </a:r>
          </a:p>
          <a:p>
            <a:r>
              <a:rPr lang="en-US" dirty="0"/>
              <a:t>We need a method that does not require any manipulated training data at all but can work in an unsupervised/self-supervised regime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1CEBDC-B839-428F-ADC4-A66516AD15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/>
              <a:t>A. Puglisi, M. Galli, V. Colella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2FDD89-8FE1-4C7D-A10C-E01B09200CA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V&amp;P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C24654-55C6-4D3B-B5BE-334FEA2E59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 smtClean="0"/>
              <a:t>2</a:t>
            </a:fld>
            <a:endParaRPr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AB3EBBB-215C-44B2-8B0F-BA515BFC9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18" t="33838" r="40116" b="10351"/>
          <a:stretch/>
        </p:blipFill>
        <p:spPr>
          <a:xfrm>
            <a:off x="8088924" y="1516185"/>
            <a:ext cx="3860800" cy="382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3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BB4DD-5311-4E26-A3DF-A9DAA9F9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</a:rPr>
              <a:t>State of the Art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98A8CB-DFFA-4498-BC86-F900382F1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400" b="1" dirty="0"/>
              <a:t>Color Filter Array (CFA):</a:t>
            </a:r>
            <a:r>
              <a:rPr lang="en-US" sz="2400" dirty="0"/>
              <a:t> detects artifacts in color pattern interpolation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400" b="1" dirty="0"/>
              <a:t>JPEG (DCT):</a:t>
            </a:r>
            <a:r>
              <a:rPr lang="en-US" sz="2400" dirty="0"/>
              <a:t> detects inconsistencies over JPEG coefficients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400" b="1" dirty="0"/>
              <a:t>Noise Variance (NOI):</a:t>
            </a:r>
            <a:r>
              <a:rPr lang="en-US" sz="2400" dirty="0"/>
              <a:t> detects anomalous noise patterns using wavelets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400" b="1" dirty="0"/>
              <a:t>E-MFCN:</a:t>
            </a:r>
            <a:r>
              <a:rPr lang="en-US" sz="2400" dirty="0"/>
              <a:t> Given a dataset of spliced images and masks as training data, they use a supervised fully convolutional network (FCN) to predict splice masks and boundaries in test images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BECDB2-D1AA-44E5-94B9-ABC236898EF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/>
              <a:t>A. Puglisi, M. Galli, V. Colella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7202A8-EA04-4006-89D9-83D38BA0163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V&amp;P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5BDB0B-12BF-4637-8B14-7A8D5C4499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 smtClean="0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82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70E990-31B2-40A4-BBE4-A370C167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2AB504-E89C-4AB0-98A5-76D95BA29E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/>
              <a:t>A. Puglisi, M. Galli, V. Colella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AC279C-3B08-44AF-8774-8C3C1E31A5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V&amp;P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40F4B4-8F2B-4EA0-B9A4-E92E9754C3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 smtClean="0"/>
              <a:t>4</a:t>
            </a:fld>
            <a:endParaRPr/>
          </a:p>
        </p:txBody>
      </p:sp>
      <p:pic>
        <p:nvPicPr>
          <p:cNvPr id="7" name="Google Shape;73;p8">
            <a:extLst>
              <a:ext uri="{FF2B5EF4-FFF2-40B4-BE49-F238E27FC236}">
                <a16:creationId xmlns:a16="http://schemas.microsoft.com/office/drawing/2014/main" id="{3EDC8FE1-541A-413E-8213-A967D33DEC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70892"/>
          <a:stretch/>
        </p:blipFill>
        <p:spPr>
          <a:xfrm>
            <a:off x="2504048" y="1434136"/>
            <a:ext cx="2616592" cy="4164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8">
            <a:extLst>
              <a:ext uri="{FF2B5EF4-FFF2-40B4-BE49-F238E27FC236}">
                <a16:creationId xmlns:a16="http://schemas.microsoft.com/office/drawing/2014/main" id="{85722D86-4748-49AC-BD6E-7BB39433ED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4079"/>
          <a:stretch/>
        </p:blipFill>
        <p:spPr>
          <a:xfrm>
            <a:off x="5120640" y="1434136"/>
            <a:ext cx="5026855" cy="4164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862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4EC396-EFFB-4C5F-B5EB-0A2E17F6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Image EXIF metadata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C244D3-5613-4C67-88A4-AE868318C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EXIF tags are camera specifications that are digitally engraved into an image file at the moment of capture</a:t>
            </a:r>
          </a:p>
          <a:p>
            <a:r>
              <a:rPr lang="en-US" dirty="0"/>
              <a:t>Considering two photos, we could compare their EXIF metadata looking for differences in the imaging pipelines</a:t>
            </a:r>
          </a:p>
          <a:p>
            <a:r>
              <a:rPr lang="en-US" dirty="0"/>
              <a:t>It is possible to detect spliced images because they are composed of regions that were captured with different imaging pipelines</a:t>
            </a:r>
          </a:p>
          <a:p>
            <a:r>
              <a:rPr lang="en-US" dirty="0"/>
              <a:t>Paper approach: use the EXIF metadata as a </a:t>
            </a:r>
            <a:r>
              <a:rPr lang="en-US" i="1" dirty="0"/>
              <a:t>supervisory signal </a:t>
            </a:r>
            <a:r>
              <a:rPr lang="en-US" dirty="0"/>
              <a:t>for training a classification model to determine whether an image is </a:t>
            </a:r>
            <a:r>
              <a:rPr lang="en-US" b="1" dirty="0"/>
              <a:t>self-consistent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108B6B-9CC6-4624-92AF-57C4AE29CC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/>
              <a:t>A. Puglisi, M. Galli, V. Colella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EE484E-3AAF-4210-B3C6-48E0BD25E6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V&amp;P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90798F-2727-4464-BFD2-BC69643A79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 smtClean="0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362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40D7E-5BD0-42D6-B5A2-58546FD3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Image EXIF metadata </a:t>
            </a:r>
            <a:r>
              <a:rPr lang="it-IT" dirty="0" err="1"/>
              <a:t>extraction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65CFDB-0D4F-486D-9EE5-B08A84E54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9822" y="1752600"/>
            <a:ext cx="10663310" cy="4114800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order to extract the metadata from the dataset we created a dictionary in which each key is an EXIF that has as value a list of lists.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Each of these lists has a value and a list of all the images with that EXIF value.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key : [ [value1,[imageA1,..imageZ1] ], [value2,[imageB2,..imageZ2]], ...]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Once we have filled our dictionary, we remove all the values that has less than 100 or more than 2000 images associated.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this preprocessing step we create the batch samples and the list of labels for each pair.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32CB43-FE55-4FF4-AC93-A6625B802FA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/>
              <a:t>A. Puglisi, M. Galli, V. Colella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0F3A8C-9DEC-493B-9A80-989C0E6940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V&amp;P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2636E4-83DD-4B09-B749-6B28181BDD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 smtClean="0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62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FD266E-324B-4C34-8F05-842E8490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Generating</a:t>
            </a:r>
            <a:r>
              <a:rPr lang="it-IT" dirty="0"/>
              <a:t> Labels and </a:t>
            </a:r>
            <a:r>
              <a:rPr lang="it-IT" dirty="0" err="1"/>
              <a:t>batches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3D258D-90F2-489B-AB3F-41346111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026" y="1473205"/>
            <a:ext cx="10079567" cy="4334927"/>
          </a:xfrm>
        </p:spPr>
        <p:txBody>
          <a:bodyPr/>
          <a:lstStyle/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of images, </a:t>
            </a:r>
            <a:r>
              <a:rPr lang="it-IT" dirty="0" err="1"/>
              <a:t>we</a:t>
            </a:r>
            <a:r>
              <a:rPr lang="it-IT" dirty="0"/>
              <a:t> generate the </a:t>
            </a:r>
            <a:r>
              <a:rPr lang="it-IT" dirty="0" err="1"/>
              <a:t>corresponding</a:t>
            </a:r>
            <a:r>
              <a:rPr lang="it-IT" dirty="0"/>
              <a:t> label </a:t>
            </a:r>
            <a:r>
              <a:rPr lang="it-IT" dirty="0" err="1"/>
              <a:t>comparing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metadata</a:t>
            </a:r>
          </a:p>
          <a:p>
            <a:r>
              <a:rPr lang="it-IT" dirty="0" err="1"/>
              <a:t>Considering</a:t>
            </a:r>
            <a:r>
              <a:rPr lang="it-IT" dirty="0"/>
              <a:t> an EXIF tag,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pair</a:t>
            </a:r>
            <a:r>
              <a:rPr lang="it-IT" dirty="0"/>
              <a:t> shares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for </a:t>
            </a:r>
            <a:r>
              <a:rPr lang="it-IT" dirty="0" err="1"/>
              <a:t>that</a:t>
            </a:r>
            <a:r>
              <a:rPr lang="it-IT" dirty="0"/>
              <a:t> tag,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put 1 in the label,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put 0</a:t>
            </a:r>
          </a:p>
          <a:p>
            <a:r>
              <a:rPr lang="it-IT" dirty="0"/>
              <a:t>In </a:t>
            </a:r>
            <a:r>
              <a:rPr lang="it-IT" dirty="0" err="1"/>
              <a:t>our</a:t>
            </a:r>
            <a:r>
              <a:rPr lang="it-IT" dirty="0"/>
              <a:t> first </a:t>
            </a:r>
            <a:r>
              <a:rPr lang="it-IT" dirty="0" err="1"/>
              <a:t>attempt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to use </a:t>
            </a:r>
            <a:r>
              <a:rPr lang="it-IT" dirty="0" err="1"/>
              <a:t>as</a:t>
            </a:r>
            <a:r>
              <a:rPr lang="it-IT" dirty="0"/>
              <a:t> input, a </a:t>
            </a:r>
            <a:r>
              <a:rPr lang="it-IT" dirty="0" err="1"/>
              <a:t>pair</a:t>
            </a:r>
            <a:r>
              <a:rPr lang="it-IT" dirty="0"/>
              <a:t> of random images </a:t>
            </a:r>
            <a:r>
              <a:rPr lang="it-IT" dirty="0" err="1"/>
              <a:t>taken</a:t>
            </a:r>
            <a:r>
              <a:rPr lang="it-IT" dirty="0"/>
              <a:t> from the dataset, </a:t>
            </a:r>
            <a:r>
              <a:rPr lang="it-IT" dirty="0" err="1"/>
              <a:t>generating</a:t>
            </a:r>
            <a:r>
              <a:rPr lang="it-IT" dirty="0"/>
              <a:t> labels,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unaccettable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</a:t>
            </a:r>
            <a:r>
              <a:rPr lang="it-IT" dirty="0" err="1"/>
              <a:t>unbalanced</a:t>
            </a:r>
            <a:r>
              <a:rPr lang="it-IT" dirty="0"/>
              <a:t> </a:t>
            </a:r>
            <a:r>
              <a:rPr lang="it-IT" dirty="0" err="1"/>
              <a:t>batches</a:t>
            </a:r>
            <a:endParaRPr lang="it-IT" dirty="0"/>
          </a:p>
          <a:p>
            <a:r>
              <a:rPr lang="it-IT" dirty="0"/>
              <a:t>In order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probelm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a </a:t>
            </a:r>
            <a:r>
              <a:rPr lang="en-US" b="1" dirty="0"/>
              <a:t>pairwise re-balancing</a:t>
            </a:r>
            <a:r>
              <a:rPr lang="it-IT" dirty="0"/>
              <a:t>: </a:t>
            </a:r>
            <a:r>
              <a:rPr lang="en-US" dirty="0"/>
              <a:t>pairs of training images within a mini-batch are selected such that for a given EXIF attribute, half of the batch share that value and half do not.</a:t>
            </a:r>
            <a:endParaRPr lang="it-IT" dirty="0"/>
          </a:p>
          <a:p>
            <a:pPr marL="11430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AC2611-2A3F-495F-8660-BC829B7FE61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/>
              <a:t>A. Puglisi, M. Galli, V. Colella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FFA23A-4AE5-4B12-9CE4-C6818738124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V&amp;P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133113-7C6A-4744-895B-C92DED44A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 smtClean="0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48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18201-51ED-407C-869F-ABA87DF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Model: Self-</a:t>
            </a:r>
            <a:r>
              <a:rPr lang="it-IT" dirty="0" err="1"/>
              <a:t>consistency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0FED58-46BB-4F0B-9225-F99417662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 works by predicting whether a pair of image patches are consistent with each other</a:t>
            </a:r>
          </a:p>
          <a:p>
            <a:r>
              <a:rPr lang="en-US" dirty="0"/>
              <a:t>It estimates the probabilities that they share the same value for each of </a:t>
            </a:r>
            <a:r>
              <a:rPr lang="en-US" i="1" dirty="0"/>
              <a:t>n</a:t>
            </a:r>
            <a:r>
              <a:rPr lang="en-US" dirty="0"/>
              <a:t> metadata attributes</a:t>
            </a:r>
          </a:p>
          <a:p>
            <a:r>
              <a:rPr lang="en-US" dirty="0"/>
              <a:t>Then it estimates the patches’ overall consistency by combining these </a:t>
            </a:r>
            <a:r>
              <a:rPr lang="en-US" i="1" dirty="0"/>
              <a:t>n </a:t>
            </a:r>
            <a:r>
              <a:rPr lang="en-US" dirty="0"/>
              <a:t>observations of metadata consistency</a:t>
            </a:r>
          </a:p>
          <a:p>
            <a:r>
              <a:rPr lang="en-US" dirty="0"/>
              <a:t>At evaluation time, the  model takes a potentially manipulated test image and measures the consistency between many different pairs of patches</a:t>
            </a:r>
          </a:p>
          <a:p>
            <a:pPr lvl="1"/>
            <a:r>
              <a:rPr lang="en-US" dirty="0"/>
              <a:t>A low consistency score indicates that the patches were likely produced by two distinct imaging systems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F34850-FC82-4B4F-92E5-56DEE41F59B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/>
              <a:t>A. Puglisi, M. Galli, V. Colella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B7EBE2-DB82-4274-BC31-6344DED3A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V&amp;P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CD4BAD-948E-4FB5-A06C-1BDE1FF8F8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 smtClean="0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024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7EFE3-9E03-4A00-9FAC-9EA9D9C2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Predicting</a:t>
            </a:r>
            <a:r>
              <a:rPr lang="it-IT" dirty="0"/>
              <a:t> EXIF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Consistency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5AC5FC-119C-4F11-9ACA-F81560B5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7168" y="1473206"/>
            <a:ext cx="9453089" cy="4114800"/>
          </a:xfrm>
        </p:spPr>
        <p:txBody>
          <a:bodyPr/>
          <a:lstStyle/>
          <a:p>
            <a:r>
              <a:rPr lang="en-US" b="1" dirty="0"/>
              <a:t>Siamese network: </a:t>
            </a:r>
            <a:r>
              <a:rPr lang="en-US" dirty="0"/>
              <a:t>predict the probability that a pair of 128 × 128 image patches shares the same value for each EXIF metadata attribute</a:t>
            </a:r>
          </a:p>
          <a:p>
            <a:r>
              <a:rPr lang="en-US" dirty="0"/>
              <a:t>It uses shared ResNet50 sub-networks which each produce 4096-dim. feature vectors</a:t>
            </a:r>
          </a:p>
          <a:p>
            <a:r>
              <a:rPr lang="en-US" dirty="0"/>
              <a:t>These are concatenated and passed through four-layer </a:t>
            </a:r>
            <a:r>
              <a:rPr lang="en-US" b="1" dirty="0"/>
              <a:t>MLP</a:t>
            </a:r>
            <a:r>
              <a:rPr lang="en-US" dirty="0"/>
              <a:t> with 4096, 2048, 1024 units, followed by the final output layer</a:t>
            </a:r>
          </a:p>
          <a:p>
            <a:r>
              <a:rPr lang="en-US" dirty="0"/>
              <a:t>The network predicts the probability that the images share the same value for each of the </a:t>
            </a:r>
            <a:r>
              <a:rPr lang="en-US" i="1" dirty="0"/>
              <a:t>n</a:t>
            </a:r>
            <a:r>
              <a:rPr lang="en-US" dirty="0"/>
              <a:t> metadata attributes. </a:t>
            </a:r>
          </a:p>
          <a:p>
            <a:endParaRPr lang="en-US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BD965A-3F9A-4B13-8860-C3E3A1C43C9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/>
              <a:t>A. Puglisi, M. Galli, V. Colella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C2093A-9468-4B8D-ADDB-BD07DFECFF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V&amp;P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E4571C-F8D5-46F9-B7B5-9DE209E058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 smtClean="0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1251393"/>
      </p:ext>
    </p:extLst>
  </p:cSld>
  <p:clrMapOvr>
    <a:masterClrMapping/>
  </p:clrMapOvr>
</p:sld>
</file>

<file path=ppt/theme/theme1.xml><?xml version="1.0" encoding="utf-8"?>
<a:theme xmlns:a="http://schemas.openxmlformats.org/drawingml/2006/main" name="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1375</Words>
  <Application>Microsoft Office PowerPoint</Application>
  <PresentationFormat>Widescreen</PresentationFormat>
  <Paragraphs>147</Paragraphs>
  <Slides>19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HelveticaNeue-Light</vt:lpstr>
      <vt:lpstr>Roboto</vt:lpstr>
      <vt:lpstr>Sapienza</vt:lpstr>
      <vt:lpstr>Fighting Fake News  Image Splice Detection via Learned Self - Consistency</vt:lpstr>
      <vt:lpstr>Introduction</vt:lpstr>
      <vt:lpstr>State of the Art</vt:lpstr>
      <vt:lpstr>State of the Art</vt:lpstr>
      <vt:lpstr>Image EXIF metadata</vt:lpstr>
      <vt:lpstr>Image EXIF metadata extraction</vt:lpstr>
      <vt:lpstr>Generating Labels and batches</vt:lpstr>
      <vt:lpstr>Model: Self-consistency</vt:lpstr>
      <vt:lpstr>Predicting EXIF Attribute Consistency</vt:lpstr>
      <vt:lpstr>The Network scheme</vt:lpstr>
      <vt:lpstr>Combining Consistency Predictions</vt:lpstr>
      <vt:lpstr>Setup</vt:lpstr>
      <vt:lpstr>Training: Predicting EXIF Attribute Consistency </vt:lpstr>
      <vt:lpstr>Training: Combining Consistency Predictions</vt:lpstr>
      <vt:lpstr>Test</vt:lpstr>
      <vt:lpstr>Prediction: Fake image</vt:lpstr>
      <vt:lpstr>Prediction: Real image</vt:lpstr>
      <vt:lpstr>Fake image predictions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 of the dynamics of a Pendubot</dc:title>
  <dc:creator>- -</dc:creator>
  <cp:lastModifiedBy>Adri</cp:lastModifiedBy>
  <cp:revision>68</cp:revision>
  <dcterms:created xsi:type="dcterms:W3CDTF">2006-11-20T16:13:10Z</dcterms:created>
  <dcterms:modified xsi:type="dcterms:W3CDTF">2021-10-13T12:07:15Z</dcterms:modified>
</cp:coreProperties>
</file>