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covers gradient computation via backpropagation. Note the mathematical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covers loss function landscape. Note the mathematical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covers regularization techniques. Note the mathematical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covers neural architecture search (nas). Note the mathematical expressions.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covers training loop template. Pay attention to the code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slide covers code (continued). Pay attention to the code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Neural Architecture Search (NAS)</a:t>
                </a:r>
              </a:p>
              <a:p>
                <a:pPr lvl="0" indent="0" marL="0">
                  <a:buNone/>
                </a:pPr>
                <a:r>
                  <a:rPr/>
                  <a:t>Automating architecture design: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rPr>
                              <m:sty m:val="p"/>
                              <m:scr m:val="script"/>
                            </m:rPr>
                            <m:t>A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*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arg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max</m:t>
                          </m:r>
                        </m:e>
                        <m:lim>
                          <m:r>
                            <m:rPr>
                              <m:sty m:val="p"/>
                              <m:scr m:val="script"/>
                            </m:rPr>
                            <m:t>A</m:t>
                          </m:r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S</m:t>
                          </m:r>
                        </m:lim>
                      </m:limLow>
                      <m:r>
                        <m:rPr>
                          <m:nor/>
                          <m:sty m:val="p"/>
                        </m:rPr>
                        <m:t>Accuracy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rPr>
                              <m:sty m:val="p"/>
                              <m:scr m:val="script"/>
                            </m:rP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λ</m:t>
                      </m:r>
                      <m:r>
                        <m:rPr>
                          <m:sty m:val="p"/>
                        </m:rPr>
                        <m:t>⋅</m:t>
                      </m:r>
                      <m:r>
                        <m:rPr>
                          <m:nor/>
                          <m:sty m:val="p"/>
                        </m:rPr>
                        <m:t>Complexity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rPr>
                              <m:sty m:val="p"/>
                              <m:scr m:val="script"/>
                            </m:rPr>
                            <m:t>A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Training Loop Template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train_epoch(model, dataloader, optimizer, criterion):</a:t>
            </a:r>
            <a:br/>
            <a:r>
              <a:rPr>
                <a:latin typeface="Courier"/>
              </a:rPr>
              <a:t>    model.train()</a:t>
            </a:r>
            <a:br/>
            <a:r>
              <a:rPr>
                <a:latin typeface="Courier"/>
              </a:rPr>
              <a:t>    total_loss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batch_idx, (data, target)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enumerate</a:t>
            </a:r>
            <a:r>
              <a:rPr>
                <a:latin typeface="Courier"/>
              </a:rPr>
              <a:t>(dataloader):</a:t>
            </a:r>
            <a:br/>
            <a:r>
              <a:rPr>
                <a:latin typeface="Courier"/>
              </a:rPr>
              <a:t>        optimizer.zero_grad()</a:t>
            </a:r>
            <a:br/>
            <a:r>
              <a:rPr>
                <a:latin typeface="Courier"/>
              </a:rPr>
              <a:t>        output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model(data)</a:t>
            </a:r>
            <a:br/>
            <a:r>
              <a:rPr>
                <a:latin typeface="Courier"/>
              </a:rPr>
              <a:t>        loss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criterion(output, target)</a:t>
            </a:r>
            <a:br/>
            <a:r>
              <a:rPr>
                <a:latin typeface="Courier"/>
              </a:rPr>
              <a:t>        loss.backward()</a:t>
            </a:r>
            <a:br/>
            <a:r>
              <a:rPr>
                <a:latin typeface="Courier"/>
              </a:rPr>
              <a:t>        optimizer.step()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(continued)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total_loss </a:t>
            </a:r>
            <a:r>
              <a:rPr>
                <a:solidFill>
                  <a:srgbClr val="666666"/>
                </a:solidFill>
                <a:latin typeface="Courier"/>
              </a:rPr>
              <a:t>+=</a:t>
            </a:r>
            <a:r>
              <a:rPr>
                <a:latin typeface="Courier"/>
              </a:rPr>
              <a:t> loss.item()</a:t>
            </a:r>
            <a:br/>
            <a:r>
              <a:rPr>
                <a:latin typeface="Courier"/>
              </a:rPr>
              <a:t>        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batch_idx </a:t>
            </a:r>
            <a:r>
              <a:rPr>
                <a:solidFill>
                  <a:srgbClr val="666666"/>
                </a:solidFill>
                <a:latin typeface="Courier"/>
              </a:rPr>
              <a:t>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</a:t>
            </a:r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BB6688"/>
                </a:solidFill>
                <a:latin typeface="Courier"/>
              </a:rPr>
              <a:t>f'Batch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batch_idx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, Loss: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loss</a:t>
            </a:r>
            <a:r>
              <a:rPr>
                <a:solidFill>
                  <a:srgbClr val="4070A0"/>
                </a:solidFill>
                <a:latin typeface="Courier"/>
              </a:rPr>
              <a:t>.</a:t>
            </a:r>
            <a:r>
              <a:rPr>
                <a:latin typeface="Courier"/>
              </a:rPr>
              <a:t>item</a:t>
            </a:r>
            <a:r>
              <a:rPr>
                <a:solidFill>
                  <a:srgbClr val="4070A0"/>
                </a:solidFill>
                <a:latin typeface="Courier"/>
              </a:rPr>
              <a:t>:.4f}</a:t>
            </a:r>
            <a:r>
              <a:rPr>
                <a:solidFill>
                  <a:srgbClr val="BB6688"/>
                </a:solidFill>
                <a:latin typeface="Courier"/>
              </a:rPr>
              <a:t>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total_loss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len</a:t>
            </a:r>
            <a:r>
              <a:rPr>
                <a:latin typeface="Courier"/>
              </a:rPr>
              <a:t>(dataloader)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Takeaways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Theoretical Insights</a:t>
            </a:r>
          </a:p>
          <a:p>
            <a:pPr lvl="0" indent="-342900" marL="342900">
              <a:buAutoNum type="arabicPeriod"/>
            </a:pPr>
            <a:r>
              <a:rPr b="1"/>
              <a:t>Universal Approximation</a:t>
            </a:r>
            <a:r>
              <a:rPr/>
              <a:t>: Neural networks can approximate any function</a:t>
            </a:r>
          </a:p>
          <a:p>
            <a:pPr lvl="0" indent="-342900" marL="342900">
              <a:buAutoNum type="arabicPeriod"/>
            </a:pPr>
            <a:r>
              <a:rPr b="1"/>
              <a:t>Optimization Landscape</a:t>
            </a:r>
            <a:r>
              <a:rPr/>
              <a:t>: Non-convex but practically trainable</a:t>
            </a:r>
          </a:p>
          <a:p>
            <a:pPr lvl="0" indent="-342900" marL="342900">
              <a:buAutoNum type="arabicPeriod"/>
            </a:pPr>
            <a:r>
              <a:rPr b="1"/>
              <a:t>Generalization</a:t>
            </a:r>
            <a:r>
              <a:rPr/>
              <a:t>: Capacity control through regularization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Practical Guidelines</a:t>
            </a:r>
          </a:p>
          <a:p>
            <a:pPr lvl="0" indent="-342900" marL="342900">
              <a:buAutoNum type="arabicPeriod"/>
            </a:pPr>
            <a:r>
              <a:rPr b="1"/>
              <a:t>Start Simple</a:t>
            </a:r>
            <a:r>
              <a:rPr/>
              <a:t>: Begin with standard architectures</a:t>
            </a:r>
          </a:p>
          <a:p>
            <a:pPr lvl="0" indent="-342900" marL="342900">
              <a:buAutoNum type="arabicPeriod"/>
            </a:pPr>
            <a:r>
              <a:rPr b="1"/>
              <a:t>Data First</a:t>
            </a:r>
            <a:r>
              <a:rPr/>
              <a:t>: Quality data &gt; complex models</a:t>
            </a:r>
          </a:p>
          <a:p>
            <a:pPr lvl="0" indent="-342900" marL="342900">
              <a:buAutoNum type="arabicPeriod"/>
            </a:pPr>
            <a:r>
              <a:rPr b="1"/>
              <a:t>Iterate Fast</a:t>
            </a:r>
            <a:r>
              <a:rPr/>
              <a:t>: Rapid prototyping and experimentation</a:t>
            </a:r>
          </a:p>
          <a:p>
            <a:pPr lvl="0" indent="-342900" marL="342900">
              <a:buAutoNum type="arabicPeriod"/>
            </a:pPr>
            <a:r>
              <a:rPr b="1"/>
              <a:t>Monitor Everything</a:t>
            </a:r>
            <a:r>
              <a:rPr/>
              <a:t>: Loss, gradients, activations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 &amp; Further Reading</a:t>
            </a:r>
          </a:p>
          <a:p>
            <a:pPr lvl="0" indent="-342900" marL="342900">
              <a:buAutoNum type="arabicPeriod"/>
            </a:pPr>
            <a:r>
              <a:rPr/>
              <a:t>Goodfellow, I., Bengio, Y., &amp; Courville, A. (2016). Deep Learning. MIT Press.</a:t>
            </a:r>
          </a:p>
          <a:p>
            <a:pPr lvl="0" indent="-342900" marL="342900">
              <a:buAutoNum type="arabicPeriod"/>
            </a:pPr>
            <a:r>
              <a:rPr/>
              <a:t>He, K., et al. (2016). Deep Residual Learning for Image Recognition. CVPR.</a:t>
            </a:r>
          </a:p>
          <a:p>
            <a:pPr lvl="0" indent="-342900" marL="342900">
              <a:buAutoNum type="arabicPeriod"/>
            </a:pPr>
            <a:r>
              <a:rPr/>
              <a:t>Vaswani, A., et al. (2017). Attention is All You Need. NeurIPS.</a:t>
            </a:r>
          </a:p>
          <a:p>
            <a:pPr lvl="0" indent="-342900" marL="342900">
              <a:buAutoNum type="arabicPeriod"/>
            </a:pPr>
            <a:r>
              <a:rPr/>
              <a:t>Kingma, D. P., &amp; Ba, J. (2015). Adam: A Method for Stochastic Optimization. ICLR.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Next lecture: Advanced Topics in Generative Models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Advanced Machine Learning: Deep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Author</a:t>
            </a:r>
            <a:r>
              <a:rPr/>
              <a:t>: Prof. AI Researcher</a:t>
            </a:r>
            <a:br/>
            <a:r>
              <a:rPr b="1"/>
              <a:t>Date</a:t>
            </a:r>
            <a:r>
              <a:rPr/>
              <a:t>: September 2025</a:t>
            </a:r>
            <a:br/>
            <a:r>
              <a:rPr b="1"/>
              <a:t>Institute</a:t>
            </a:r>
            <a:r>
              <a:rPr/>
              <a:t>: University of Pisa - Master in AI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Today we’ll explore the cutting-edge world of deep neural networks, covering:</a:t>
            </a:r>
          </a:p>
          <a:p>
            <a:pPr lvl="0"/>
            <a:r>
              <a:rPr/>
              <a:t>Mathematical foundations of deep learning</a:t>
            </a:r>
          </a:p>
          <a:p>
            <a:pPr lvl="0"/>
            <a:r>
              <a:rPr/>
              <a:t>Advanced architectures and their applications</a:t>
            </a:r>
          </a:p>
          <a:p>
            <a:pPr lvl="0"/>
            <a:r>
              <a:rPr/>
              <a:t>Optimization techniques and regularization</a:t>
            </a:r>
          </a:p>
          <a:p>
            <a:pPr lvl="0"/>
            <a:r>
              <a:rPr/>
              <a:t>Practical implementation strategies</a:t>
            </a:r>
          </a:p>
        </p:txBody>
      </p:sp>
      <p:pic>
        <p:nvPicPr>
          <p:cNvPr descr="figures/neural_netwo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63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Neural Network Architecture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Deep Learning Mathematics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Gradient Computation via Backpropagation</a:t>
                </a:r>
              </a:p>
              <a:p>
                <a:pPr lvl="0" indent="0" marL="0">
                  <a:buNone/>
                </a:pPr>
                <a:r>
                  <a:rPr/>
                  <a:t>The chain rule enables efficient gradient computation: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l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r>
                            <m:t>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z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z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l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a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l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⋅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a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l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m:t>∂</m:t>
                          </m:r>
                          <m:sSup>
                            <m:e>
                              <m:r>
                                <m:t>W</m:t>
                              </m:r>
                            </m:e>
                            <m:sup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l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Loss Function Landscape</a:t>
                </a:r>
              </a:p>
              <a:p>
                <a:pPr lvl="0" indent="0" marL="0">
                  <a:buNone/>
                </a:pPr>
                <a:r>
                  <a:rPr/>
                  <a:t>For classification with </a:t>
                </a:r>
                <a14:m>
                  <m:oMath xmlns:m="http://schemas.openxmlformats.org/officeDocument/2006/math">
                    <m:r>
                      <m:t>C</m:t>
                    </m:r>
                  </m:oMath>
                </a14:m>
                <a:r>
                  <a:rPr/>
                  <a:t> classes: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C</m:t>
                          </m:r>
                          <m: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C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c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m:t>log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acc>
                                <m:accPr>
                                  <m:chr m:val="̂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  <m:sub>
                              <m:r>
                                <m:t>i</m:t>
                              </m:r>
                              <m:r>
                                <m:t>c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</p:txBody>
          </p:sp>
        </mc:Choice>
      </mc:AlternateContent>
      <p:pic>
        <p:nvPicPr>
          <p:cNvPr descr="figures/loss_functi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Training Loss Curve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Regularization Techniques</a:t>
                </a:r>
              </a:p>
              <a:p>
                <a:pPr lvl="0" indent="0" marL="0">
                  <a:buNone/>
                </a:pPr>
                <a:r>
                  <a:rPr b="1"/>
                  <a:t>Dropout</a:t>
                </a:r>
                <a:r>
                  <a:rPr/>
                  <a:t>: Randomly zero out neurons during training</a:t>
                </a:r>
              </a:p>
              <a:p>
                <a:pPr lvl="0" indent="0" marL="0">
                  <a:buNone/>
                </a:pPr>
                <a:r>
                  <a:rPr b="1"/>
                  <a:t>Batch Normalization</a:t>
                </a:r>
                <a:r>
                  <a:rPr/>
                  <a:t>: Normalize layer inputs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μ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sSubSup>
                                <m:e>
                                  <m:r>
                                    <m:t>σ</m:t>
                                  </m:r>
                                </m:e>
                                <m:sub>
                                  <m:r>
                                    <m:t>B</m:t>
                                  </m:r>
                                </m:sub>
                                <m:sup>
                                  <m: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ϵ</m:t>
                              </m:r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γ</m:t>
                      </m:r>
                      <m:acc>
                        <m:accPr>
                          <m:chr m:val="̂"/>
                        </m:accPr>
                        <m:e>
                          <m:r>
                            <m:t>x</m:t>
                          </m:r>
                        </m:e>
                      </m:acc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Weight Decay</a:t>
                </a:r>
                <a:r>
                  <a:rPr/>
                  <a:t>: L2 regularization on parameters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t</m:t>
                          </m:r>
                          <m:r>
                            <m:t>o</m:t>
                          </m:r>
                          <m:r>
                            <m:t>t</m:t>
                          </m:r>
                          <m:r>
                            <m:t>a</m:t>
                          </m:r>
                          <m:r>
                            <m:t>l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L</m:t>
                          </m:r>
                        </m:e>
                        <m:sub>
                          <m:r>
                            <m:t>d</m:t>
                          </m:r>
                          <m:r>
                            <m:t>a</m:t>
                          </m:r>
                          <m:r>
                            <m:t>t</m:t>
                          </m:r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λ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i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sSubSup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</a:p>
            </p:txBody>
          </p:sp>
        </mc:Choice>
      </mc:AlternateContent>
      <p:pic>
        <p:nvPicPr>
          <p:cNvPr descr="figures/confusion_matri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Confusion Matrix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Cutting-Edge Research Directions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Self-Supervised Learning</a:t>
            </a:r>
          </a:p>
          <a:p>
            <a:pPr lvl="0" indent="0" marL="0">
              <a:buNone/>
            </a:pPr>
            <a:r>
              <a:rPr/>
              <a:t>Learning representations without labels:</a:t>
            </a:r>
          </a:p>
          <a:p>
            <a:pPr lvl="0"/>
            <a:r>
              <a:rPr b="1"/>
              <a:t>Contrastive Learning</a:t>
            </a:r>
            <a:r>
              <a:rPr/>
              <a:t>: SimCLR, MoCo, SwAV</a:t>
            </a:r>
          </a:p>
          <a:p>
            <a:pPr lvl="0"/>
            <a:r>
              <a:rPr b="1"/>
              <a:t>Masked Language Modeling</a:t>
            </a:r>
            <a:r>
              <a:rPr/>
              <a:t>: BERT, RoBERTa</a:t>
            </a:r>
          </a:p>
          <a:p>
            <a:pPr lvl="0"/>
            <a:r>
              <a:rPr b="1"/>
              <a:t>Autoregressive Generation</a:t>
            </a:r>
            <a:r>
              <a:rPr/>
              <a:t>: GPT, PaLM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creator/>
  <cp:keywords/>
  <dcterms:created xsi:type="dcterms:W3CDTF">2025-09-09T19:40:05Z</dcterms:created>
  <dcterms:modified xsi:type="dcterms:W3CDTF">2025-09-09T19:40:05Z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