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5"/>
  </p:notesMasterIdLst>
  <p:sldIdLst>
    <p:sldId id="256" r:id="rId2"/>
    <p:sldId id="257" r:id="rId3"/>
    <p:sldId id="273" r:id="rId4"/>
    <p:sldId id="274" r:id="rId5"/>
    <p:sldId id="258" r:id="rId6"/>
    <p:sldId id="259" r:id="rId7"/>
    <p:sldId id="263" r:id="rId8"/>
    <p:sldId id="262" r:id="rId9"/>
    <p:sldId id="264" r:id="rId10"/>
    <p:sldId id="261" r:id="rId11"/>
    <p:sldId id="265" r:id="rId12"/>
    <p:sldId id="266" r:id="rId13"/>
    <p:sldId id="267" r:id="rId14"/>
    <p:sldId id="268" r:id="rId15"/>
    <p:sldId id="270" r:id="rId16"/>
    <p:sldId id="269" r:id="rId17"/>
    <p:sldId id="271" r:id="rId18"/>
    <p:sldId id="272" r:id="rId19"/>
    <p:sldId id="275" r:id="rId20"/>
    <p:sldId id="276" r:id="rId21"/>
    <p:sldId id="277" r:id="rId22"/>
    <p:sldId id="279" r:id="rId23"/>
    <p:sldId id="280" r:id="rId24"/>
    <p:sldId id="281" r:id="rId25"/>
    <p:sldId id="283" r:id="rId26"/>
    <p:sldId id="286" r:id="rId27"/>
    <p:sldId id="287" r:id="rId28"/>
    <p:sldId id="288" r:id="rId29"/>
    <p:sldId id="289" r:id="rId30"/>
    <p:sldId id="290" r:id="rId31"/>
    <p:sldId id="284" r:id="rId32"/>
    <p:sldId id="291" r:id="rId33"/>
    <p:sldId id="292" r:id="rId34"/>
    <p:sldId id="285" r:id="rId35"/>
    <p:sldId id="293" r:id="rId36"/>
    <p:sldId id="295" r:id="rId37"/>
    <p:sldId id="294" r:id="rId38"/>
    <p:sldId id="297" r:id="rId39"/>
    <p:sldId id="296" r:id="rId40"/>
    <p:sldId id="298" r:id="rId41"/>
    <p:sldId id="299" r:id="rId42"/>
    <p:sldId id="300" r:id="rId43"/>
    <p:sldId id="301" r:id="rId44"/>
    <p:sldId id="302" r:id="rId45"/>
    <p:sldId id="303" r:id="rId46"/>
    <p:sldId id="304" r:id="rId47"/>
    <p:sldId id="305" r:id="rId48"/>
    <p:sldId id="307" r:id="rId49"/>
    <p:sldId id="306"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4" r:id="rId65"/>
    <p:sldId id="322" r:id="rId66"/>
    <p:sldId id="323"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51" r:id="rId80"/>
    <p:sldId id="352" r:id="rId81"/>
    <p:sldId id="353" r:id="rId82"/>
    <p:sldId id="354" r:id="rId83"/>
    <p:sldId id="355" r:id="rId84"/>
    <p:sldId id="356" r:id="rId85"/>
    <p:sldId id="357" r:id="rId86"/>
    <p:sldId id="358" r:id="rId87"/>
    <p:sldId id="359" r:id="rId88"/>
    <p:sldId id="360" r:id="rId89"/>
    <p:sldId id="363" r:id="rId90"/>
    <p:sldId id="361" r:id="rId91"/>
    <p:sldId id="362" r:id="rId92"/>
    <p:sldId id="337" r:id="rId93"/>
    <p:sldId id="340" r:id="rId94"/>
    <p:sldId id="341" r:id="rId95"/>
    <p:sldId id="342" r:id="rId96"/>
    <p:sldId id="364" r:id="rId97"/>
    <p:sldId id="343" r:id="rId98"/>
    <p:sldId id="365" r:id="rId99"/>
    <p:sldId id="366" r:id="rId100"/>
    <p:sldId id="344" r:id="rId101"/>
    <p:sldId id="345" r:id="rId102"/>
    <p:sldId id="346" r:id="rId103"/>
    <p:sldId id="347" r:id="rId104"/>
    <p:sldId id="367" r:id="rId105"/>
    <p:sldId id="348" r:id="rId106"/>
    <p:sldId id="383" r:id="rId107"/>
    <p:sldId id="349" r:id="rId108"/>
    <p:sldId id="368" r:id="rId109"/>
    <p:sldId id="369" r:id="rId110"/>
    <p:sldId id="370" r:id="rId111"/>
    <p:sldId id="384" r:id="rId112"/>
    <p:sldId id="385" r:id="rId113"/>
    <p:sldId id="386" r:id="rId114"/>
    <p:sldId id="350" r:id="rId115"/>
    <p:sldId id="372" r:id="rId116"/>
    <p:sldId id="373" r:id="rId117"/>
    <p:sldId id="374" r:id="rId118"/>
    <p:sldId id="375" r:id="rId119"/>
    <p:sldId id="376" r:id="rId120"/>
    <p:sldId id="378" r:id="rId121"/>
    <p:sldId id="380" r:id="rId122"/>
    <p:sldId id="381" r:id="rId123"/>
    <p:sldId id="382" r:id="rId1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43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3B6BD0-7592-4E9A-A556-6041664A96AB}" type="datetimeFigureOut">
              <a:rPr lang="en-US" smtClean="0"/>
              <a:t>10/28/2013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EA5A67-E111-43F7-8A34-3F9AD92B0DFB}" type="slidenum">
              <a:rPr lang="en-US" smtClean="0"/>
              <a:t>‹#›</a:t>
            </a:fld>
            <a:endParaRPr lang="en-US"/>
          </a:p>
        </p:txBody>
      </p:sp>
    </p:spTree>
    <p:extLst>
      <p:ext uri="{BB962C8B-B14F-4D97-AF65-F5344CB8AC3E}">
        <p14:creationId xmlns:p14="http://schemas.microsoft.com/office/powerpoint/2010/main" val="1664327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EA5A67-E111-43F7-8A34-3F9AD92B0DFB}" type="slidenum">
              <a:rPr lang="en-US" smtClean="0"/>
              <a:t>4</a:t>
            </a:fld>
            <a:endParaRPr lang="en-US"/>
          </a:p>
        </p:txBody>
      </p:sp>
    </p:spTree>
    <p:extLst>
      <p:ext uri="{BB962C8B-B14F-4D97-AF65-F5344CB8AC3E}">
        <p14:creationId xmlns:p14="http://schemas.microsoft.com/office/powerpoint/2010/main" val="1033250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6CBA8A5-A21E-4C5E-80A8-C03E9C9E7D6F}"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FD8B4067-C036-43DE-B1C0-D601A825C0D1}" type="slidenum">
              <a:rPr lang="en-AU"/>
              <a:pPr/>
              <a:t>59</a:t>
            </a:fld>
            <a:endParaRPr lang="en-AU"/>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10807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4EAD36F-45DA-437B-9977-A6E70ACEBC8C}"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760967A4-8986-49B4-83DE-D37057143E85}" type="slidenum">
              <a:rPr lang="en-AU"/>
              <a:pPr/>
              <a:t>61</a:t>
            </a:fld>
            <a:endParaRPr lang="en-AU"/>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09651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F828CD8-25C0-40D3-A68B-8BE354E3F845}"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5D5043D3-DBAB-4BAC-90EC-3973D991C6C4}" type="slidenum">
              <a:rPr lang="en-AU"/>
              <a:pPr/>
              <a:t>62</a:t>
            </a:fld>
            <a:endParaRPr lang="en-AU"/>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67081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B844EAC-1C98-4C3B-B863-422094D69BB5}"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C366ECAD-438A-41DA-A715-026B915DA949}" type="slidenum">
              <a:rPr lang="en-AU"/>
              <a:pPr/>
              <a:t>63</a:t>
            </a:fld>
            <a:endParaRPr lang="en-AU"/>
          </a:p>
        </p:txBody>
      </p:sp>
      <p:sp>
        <p:nvSpPr>
          <p:cNvPr id="316418" name="Rectangle 2"/>
          <p:cNvSpPr>
            <a:spLocks noGrp="1" noRot="1" noChangeAspect="1" noChangeArrowheads="1" noTextEdit="1"/>
          </p:cNvSpPr>
          <p:nvPr>
            <p:ph type="sldImg"/>
          </p:nvPr>
        </p:nvSpPr>
        <p:spPr>
          <a:ln/>
        </p:spPr>
      </p:sp>
      <p:sp>
        <p:nvSpPr>
          <p:cNvPr id="316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77759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15986A3E-29CA-4993-A82C-4251FF91AD8F}"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5DF70D65-1E3A-4412-808B-A7FF89A2ABDC}" type="slidenum">
              <a:rPr lang="en-AU"/>
              <a:pPr/>
              <a:t>65</a:t>
            </a:fld>
            <a:endParaRPr lang="en-AU"/>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31238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B2D28A14-EB18-4FA6-B5FB-7652FEECBE6E}"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87C7C126-C71A-4CC0-8CE9-73864939F721}" type="slidenum">
              <a:rPr lang="en-AU"/>
              <a:pPr/>
              <a:t>66</a:t>
            </a:fld>
            <a:endParaRPr lang="en-AU"/>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12046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B067E613-F71F-424F-A188-FAF643E5362F}"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8B772E03-34B4-4229-9D38-50665CE52969}" type="slidenum">
              <a:rPr lang="en-AU"/>
              <a:pPr/>
              <a:t>77</a:t>
            </a:fld>
            <a:endParaRPr lang="en-AU"/>
          </a:p>
        </p:txBody>
      </p:sp>
      <p:sp>
        <p:nvSpPr>
          <p:cNvPr id="332802" name="Rectangle 2"/>
          <p:cNvSpPr>
            <a:spLocks noGrp="1" noRot="1" noChangeAspect="1" noChangeArrowheads="1" noTextEdit="1"/>
          </p:cNvSpPr>
          <p:nvPr>
            <p:ph type="sldImg"/>
          </p:nvPr>
        </p:nvSpPr>
        <p:spPr>
          <a:ln/>
        </p:spPr>
      </p:sp>
      <p:sp>
        <p:nvSpPr>
          <p:cNvPr id="332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54928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E43C8202-5F90-42D1-9B38-E19846A5A2D2}"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2E97253D-99A2-4286-9871-F7AC987A9BA9}" type="slidenum">
              <a:rPr lang="en-AU"/>
              <a:pPr/>
              <a:t>78</a:t>
            </a:fld>
            <a:endParaRPr lang="en-AU"/>
          </a:p>
        </p:txBody>
      </p:sp>
      <p:sp>
        <p:nvSpPr>
          <p:cNvPr id="334850" name="Rectangle 2"/>
          <p:cNvSpPr>
            <a:spLocks noGrp="1" noRot="1" noChangeAspect="1" noChangeArrowheads="1" noTextEdit="1"/>
          </p:cNvSpPr>
          <p:nvPr>
            <p:ph type="sldImg"/>
          </p:nvPr>
        </p:nvSpPr>
        <p:spPr>
          <a:ln/>
        </p:spPr>
      </p:sp>
      <p:sp>
        <p:nvSpPr>
          <p:cNvPr id="334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56907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E88DF431-DC7C-488A-8B3A-CC39CDEBC43D}"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25D4AD95-B1F5-489D-8F05-D2C2E6CB3E98}" type="slidenum">
              <a:rPr lang="en-AU"/>
              <a:pPr/>
              <a:t>79</a:t>
            </a:fld>
            <a:endParaRPr lang="en-AU"/>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51565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3CDA870-19F5-4812-8335-F666E71DFC41}"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7C7EC608-84AC-42AA-95DB-C7C4C8264696}" type="slidenum">
              <a:rPr lang="en-AU"/>
              <a:pPr/>
              <a:t>81</a:t>
            </a:fld>
            <a:endParaRPr lang="en-AU"/>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13562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20E1F13-5774-494D-9B76-EF8A45AFA4E9}"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0678866A-ECBB-4345-A978-77C892989673}" type="slidenum">
              <a:rPr lang="en-AU"/>
              <a:pPr/>
              <a:t>13</a:t>
            </a:fld>
            <a:endParaRPr lang="en-AU"/>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401804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B663DA9-8181-4BB0-B0AA-E9E3ED833B3B}"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2F0FBE3D-2037-4BF2-B5FE-13832359B640}" type="slidenum">
              <a:rPr lang="en-AU"/>
              <a:pPr/>
              <a:t>82</a:t>
            </a:fld>
            <a:endParaRPr lang="en-AU"/>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19768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C8A3C41-A02F-42F0-BE4B-B01C09AC9480}"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DA67A00C-92F7-4AF7-A5AC-DD201EAF3AFF}" type="slidenum">
              <a:rPr lang="en-AU"/>
              <a:pPr/>
              <a:t>83</a:t>
            </a:fld>
            <a:endParaRPr lang="en-AU"/>
          </a:p>
        </p:txBody>
      </p:sp>
      <p:sp>
        <p:nvSpPr>
          <p:cNvPr id="369666" name="Rectangle 2"/>
          <p:cNvSpPr>
            <a:spLocks noGrp="1" noRot="1" noChangeAspect="1" noChangeArrowheads="1" noTextEdit="1"/>
          </p:cNvSpPr>
          <p:nvPr>
            <p:ph type="sldImg"/>
          </p:nvPr>
        </p:nvSpPr>
        <p:spPr>
          <a:ln/>
        </p:spPr>
      </p:sp>
      <p:sp>
        <p:nvSpPr>
          <p:cNvPr id="369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13976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46C2180-6D43-4AA6-9A2A-686C650A6380}"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9C49A2A4-E921-49E3-B0A3-C7BE0886E54B}" type="slidenum">
              <a:rPr lang="en-AU"/>
              <a:pPr/>
              <a:t>84</a:t>
            </a:fld>
            <a:endParaRPr lang="en-AU"/>
          </a:p>
        </p:txBody>
      </p:sp>
      <p:sp>
        <p:nvSpPr>
          <p:cNvPr id="371714" name="Rectangle 2"/>
          <p:cNvSpPr>
            <a:spLocks noGrp="1" noRot="1" noChangeAspect="1" noChangeArrowheads="1" noTextEdit="1"/>
          </p:cNvSpPr>
          <p:nvPr>
            <p:ph type="sldImg"/>
          </p:nvPr>
        </p:nvSpPr>
        <p:spPr>
          <a:ln/>
        </p:spPr>
      </p:sp>
      <p:sp>
        <p:nvSpPr>
          <p:cNvPr id="371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704850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8D22AFD-EA91-420D-BF84-473F72B9F3C5}"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FE44BC6D-9DD4-49DF-94D4-7245E314E6C3}" type="slidenum">
              <a:rPr lang="en-AU"/>
              <a:pPr/>
              <a:t>85</a:t>
            </a:fld>
            <a:endParaRPr lang="en-AU"/>
          </a:p>
        </p:txBody>
      </p:sp>
      <p:sp>
        <p:nvSpPr>
          <p:cNvPr id="373762" name="Rectangle 2"/>
          <p:cNvSpPr>
            <a:spLocks noGrp="1" noRot="1" noChangeAspect="1" noChangeArrowheads="1" noTextEdit="1"/>
          </p:cNvSpPr>
          <p:nvPr>
            <p:ph type="sldImg"/>
          </p:nvPr>
        </p:nvSpPr>
        <p:spPr>
          <a:ln/>
        </p:spPr>
      </p:sp>
      <p:sp>
        <p:nvSpPr>
          <p:cNvPr id="3737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42257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430FF4A4-C9DB-40AD-A199-96095938CBFA}"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CD44BA2D-4FBC-4710-BE25-5231D3AC2871}" type="slidenum">
              <a:rPr lang="en-AU"/>
              <a:pPr/>
              <a:t>86</a:t>
            </a:fld>
            <a:endParaRPr lang="en-AU"/>
          </a:p>
        </p:txBody>
      </p:sp>
      <p:sp>
        <p:nvSpPr>
          <p:cNvPr id="375810" name="Rectangle 2"/>
          <p:cNvSpPr>
            <a:spLocks noGrp="1" noRot="1" noChangeAspect="1" noChangeArrowheads="1" noTextEdit="1"/>
          </p:cNvSpPr>
          <p:nvPr>
            <p:ph type="sldImg"/>
          </p:nvPr>
        </p:nvSpPr>
        <p:spPr>
          <a:ln/>
        </p:spPr>
      </p:sp>
      <p:sp>
        <p:nvSpPr>
          <p:cNvPr id="3758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28572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08686BF0-C879-426B-ADEE-54218760D29C}"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AE061DCD-FF07-4B09-ABFA-2108E391EB51}" type="slidenum">
              <a:rPr lang="en-AU"/>
              <a:pPr/>
              <a:t>87</a:t>
            </a:fld>
            <a:endParaRPr lang="en-AU"/>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63491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E056A99C-EDD3-404B-88F4-0B3522FDFCE5}"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386EAD48-74BD-4E2D-A077-38745E54186A}" type="slidenum">
              <a:rPr lang="en-AU"/>
              <a:pPr/>
              <a:t>88</a:t>
            </a:fld>
            <a:endParaRPr lang="en-AU"/>
          </a:p>
        </p:txBody>
      </p:sp>
      <p:sp>
        <p:nvSpPr>
          <p:cNvPr id="390146" name="Rectangle 2"/>
          <p:cNvSpPr>
            <a:spLocks noGrp="1" noRot="1" noChangeAspect="1" noChangeArrowheads="1" noTextEdit="1"/>
          </p:cNvSpPr>
          <p:nvPr>
            <p:ph type="sldImg"/>
          </p:nvPr>
        </p:nvSpPr>
        <p:spPr>
          <a:ln/>
        </p:spPr>
      </p:sp>
      <p:sp>
        <p:nvSpPr>
          <p:cNvPr id="390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773188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435F2D3C-106B-45AB-9E92-08230200ACF8}"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E07DA60D-3324-4D8D-A8EC-1E30DB7729A4}" type="slidenum">
              <a:rPr lang="en-AU"/>
              <a:pPr/>
              <a:t>90</a:t>
            </a:fld>
            <a:endParaRPr lang="en-AU"/>
          </a:p>
        </p:txBody>
      </p:sp>
      <p:sp>
        <p:nvSpPr>
          <p:cNvPr id="392194" name="Rectangle 2"/>
          <p:cNvSpPr>
            <a:spLocks noGrp="1" noRot="1" noChangeAspect="1" noChangeArrowheads="1" noTextEdit="1"/>
          </p:cNvSpPr>
          <p:nvPr>
            <p:ph type="sldImg"/>
          </p:nvPr>
        </p:nvSpPr>
        <p:spPr>
          <a:ln/>
        </p:spPr>
      </p:sp>
      <p:sp>
        <p:nvSpPr>
          <p:cNvPr id="392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748804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5A45BB39-E481-42DD-85C1-E200406BFF06}"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F19102BD-497F-4FE2-9002-490519394E46}" type="slidenum">
              <a:rPr lang="en-AU"/>
              <a:pPr/>
              <a:t>91</a:t>
            </a:fld>
            <a:endParaRPr lang="en-AU"/>
          </a:p>
        </p:txBody>
      </p:sp>
      <p:sp>
        <p:nvSpPr>
          <p:cNvPr id="394242" name="Rectangle 2"/>
          <p:cNvSpPr>
            <a:spLocks noGrp="1" noRot="1" noChangeAspect="1" noChangeArrowheads="1" noTextEdit="1"/>
          </p:cNvSpPr>
          <p:nvPr>
            <p:ph type="sldImg"/>
          </p:nvPr>
        </p:nvSpPr>
        <p:spPr>
          <a:ln/>
        </p:spPr>
      </p:sp>
      <p:sp>
        <p:nvSpPr>
          <p:cNvPr id="394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402043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3B47B41-BEE9-435D-9B8A-677EF62A8B69}"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9D09FF2D-5F94-4368-9CD0-189EED5F0F99}" type="slidenum">
              <a:rPr lang="en-AU"/>
              <a:pPr/>
              <a:t>92</a:t>
            </a:fld>
            <a:endParaRPr lang="en-AU"/>
          </a:p>
        </p:txBody>
      </p:sp>
      <p:sp>
        <p:nvSpPr>
          <p:cNvPr id="336898" name="Rectangle 2"/>
          <p:cNvSpPr>
            <a:spLocks noGrp="1" noRot="1" noChangeAspect="1" noChangeArrowheads="1" noTextEdit="1"/>
          </p:cNvSpPr>
          <p:nvPr>
            <p:ph type="sldImg"/>
          </p:nvPr>
        </p:nvSpPr>
        <p:spPr>
          <a:ln/>
        </p:spPr>
      </p:sp>
      <p:sp>
        <p:nvSpPr>
          <p:cNvPr id="336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35784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59079681-1C2F-4FF2-B6FD-FF0A88A18063}"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737D4C7C-C014-474B-AF75-D2F053576E61}" type="slidenum">
              <a:rPr lang="en-AU"/>
              <a:pPr/>
              <a:t>14</a:t>
            </a:fld>
            <a:endParaRPr lang="en-AU"/>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44988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766F15D-A67A-4F9B-8865-9A45C0E78A0F}"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B25E6147-69FD-47DD-9614-0E01DF41A692}" type="slidenum">
              <a:rPr lang="en-AU"/>
              <a:pPr/>
              <a:t>93</a:t>
            </a:fld>
            <a:endParaRPr lang="en-AU"/>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37539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7AEFB2D-6B42-4B61-93EB-9A4E5D4A52C9}"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4C140016-F68D-4E5E-BBF6-AB962D77D6AF}" type="slidenum">
              <a:rPr lang="en-AU"/>
              <a:pPr/>
              <a:t>94</a:t>
            </a:fld>
            <a:endParaRPr lang="en-AU"/>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044449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ED8B77FA-759D-43EC-9F3F-A60042554259}"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1E9E8279-21C3-4284-9BB6-C62F457EC8AC}" type="slidenum">
              <a:rPr lang="en-AU"/>
              <a:pPr/>
              <a:t>95</a:t>
            </a:fld>
            <a:endParaRPr lang="en-AU"/>
          </a:p>
        </p:txBody>
      </p:sp>
      <p:sp>
        <p:nvSpPr>
          <p:cNvPr id="343042" name="Rectangle 2"/>
          <p:cNvSpPr>
            <a:spLocks noGrp="1" noRot="1" noChangeAspect="1" noChangeArrowheads="1" noTextEdit="1"/>
          </p:cNvSpPr>
          <p:nvPr>
            <p:ph type="sldImg"/>
          </p:nvPr>
        </p:nvSpPr>
        <p:spPr>
          <a:ln/>
        </p:spPr>
      </p:sp>
      <p:sp>
        <p:nvSpPr>
          <p:cNvPr id="343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62442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56C7F6AD-785E-4945-8533-F13695FC1EB0}"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CE9F63AD-EE6F-482C-BB83-5A34EA78A20D}" type="slidenum">
              <a:rPr lang="en-AU"/>
              <a:pPr/>
              <a:t>97</a:t>
            </a:fld>
            <a:endParaRPr lang="en-AU"/>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682307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F01FE7FB-D93E-4F46-857D-8AC85927FC57}"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040F9080-1E52-4758-BBC2-8C380522A1AB}" type="slidenum">
              <a:rPr lang="en-AU"/>
              <a:pPr/>
              <a:t>99</a:t>
            </a:fld>
            <a:endParaRPr lang="en-AU"/>
          </a:p>
        </p:txBody>
      </p:sp>
      <p:sp>
        <p:nvSpPr>
          <p:cNvPr id="422914" name="Rectangle 2"/>
          <p:cNvSpPr>
            <a:spLocks noGrp="1" noRot="1" noChangeAspect="1" noChangeArrowheads="1" noTextEdit="1"/>
          </p:cNvSpPr>
          <p:nvPr>
            <p:ph type="sldImg"/>
          </p:nvPr>
        </p:nvSpPr>
        <p:spPr>
          <a:ln/>
        </p:spPr>
      </p:sp>
      <p:sp>
        <p:nvSpPr>
          <p:cNvPr id="422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17943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C7D514AB-CDDA-46F2-8B12-34BB9D25A03D}"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D6C2BC57-12DA-46EA-9E3A-FD04D3650358}" type="slidenum">
              <a:rPr lang="en-AU"/>
              <a:pPr/>
              <a:t>100</a:t>
            </a:fld>
            <a:endParaRPr lang="en-AU"/>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48961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9D430080-7703-4AD8-9FD1-6C1D0C746D93}"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9CB0D61B-E61A-434F-9C25-7C79E18798E8}" type="slidenum">
              <a:rPr lang="en-AU"/>
              <a:pPr/>
              <a:t>101</a:t>
            </a:fld>
            <a:endParaRPr lang="en-AU"/>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175255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5E85A3F3-86CE-49B2-8BCF-9FAE7C7E0AA3}"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DE18ABFC-DBF5-466C-AA87-8B4E6C08358D}" type="slidenum">
              <a:rPr lang="en-AU"/>
              <a:pPr/>
              <a:t>102</a:t>
            </a:fld>
            <a:endParaRPr lang="en-AU"/>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096461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5F08E9B4-53C6-4C35-BD71-79F472AB86D9}"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96F534C7-D4E8-4227-B928-58765E3370A3}" type="slidenum">
              <a:rPr lang="en-AU"/>
              <a:pPr/>
              <a:t>103</a:t>
            </a:fld>
            <a:endParaRPr lang="en-AU"/>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140085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66A802F-7110-45F9-BED6-C41BC96B8A28}"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32654834-09EB-4084-BFB0-95795087DA64}" type="slidenum">
              <a:rPr lang="en-AU"/>
              <a:pPr/>
              <a:t>104</a:t>
            </a:fld>
            <a:endParaRPr lang="en-AU"/>
          </a:p>
        </p:txBody>
      </p:sp>
      <p:sp>
        <p:nvSpPr>
          <p:cNvPr id="429058" name="Rectangle 2"/>
          <p:cNvSpPr>
            <a:spLocks noGrp="1" noRot="1" noChangeAspect="1" noChangeArrowheads="1" noTextEdit="1"/>
          </p:cNvSpPr>
          <p:nvPr>
            <p:ph type="sldImg"/>
          </p:nvPr>
        </p:nvSpPr>
        <p:spPr>
          <a:ln/>
        </p:spPr>
      </p:sp>
      <p:sp>
        <p:nvSpPr>
          <p:cNvPr id="429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03205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E94107E-E3C3-47FB-A8BF-B309A944047A}"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731B37ED-9D5A-4FC2-AF24-B72ADE10E019}" type="slidenum">
              <a:rPr lang="en-AU"/>
              <a:pPr/>
              <a:t>22</a:t>
            </a:fld>
            <a:endParaRPr lang="en-AU"/>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305833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5F324918-5790-412E-AA70-DCED08D85B8B}"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65D273F0-6AAB-41E2-BEBC-DA275A3C25F2}" type="slidenum">
              <a:rPr lang="en-AU"/>
              <a:pPr/>
              <a:t>105</a:t>
            </a:fld>
            <a:endParaRPr lang="en-AU"/>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295050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A023544-3B87-432A-A51E-CBE677F095F1}"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77A9AB1A-EAC6-4127-A558-DC34D6ABC448}" type="slidenum">
              <a:rPr lang="en-AU"/>
              <a:pPr/>
              <a:t>107</a:t>
            </a:fld>
            <a:endParaRPr lang="en-AU"/>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044637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5EE8F4DD-10A4-434E-BB5E-517301683DC0}"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14351978-55F3-4449-9670-AE34A0439C32}" type="slidenum">
              <a:rPr lang="en-AU"/>
              <a:pPr/>
              <a:t>108</a:t>
            </a:fld>
            <a:endParaRPr lang="en-AU"/>
          </a:p>
        </p:txBody>
      </p:sp>
      <p:sp>
        <p:nvSpPr>
          <p:cNvPr id="443394" name="Rectangle 2"/>
          <p:cNvSpPr>
            <a:spLocks noGrp="1" noRot="1" noChangeAspect="1" noChangeArrowheads="1" noTextEdit="1"/>
          </p:cNvSpPr>
          <p:nvPr>
            <p:ph type="sldImg"/>
          </p:nvPr>
        </p:nvSpPr>
        <p:spPr>
          <a:ln/>
        </p:spPr>
      </p:sp>
      <p:sp>
        <p:nvSpPr>
          <p:cNvPr id="443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057104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09C19963-5010-4915-8716-236CECACEE36}"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0ED1ACBE-62A8-41ED-B775-18C7F0A4CFA7}" type="slidenum">
              <a:rPr lang="en-AU"/>
              <a:pPr/>
              <a:t>109</a:t>
            </a:fld>
            <a:endParaRPr lang="en-AU"/>
          </a:p>
        </p:txBody>
      </p:sp>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851199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BFD6E5FC-589D-46B1-823E-6AD8097C32DE}"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3008F0F9-6B94-4171-AC78-F314F698189B}" type="slidenum">
              <a:rPr lang="en-AU"/>
              <a:pPr/>
              <a:t>110</a:t>
            </a:fld>
            <a:endParaRPr lang="en-AU"/>
          </a:p>
        </p:txBody>
      </p:sp>
      <p:sp>
        <p:nvSpPr>
          <p:cNvPr id="447490" name="Rectangle 2"/>
          <p:cNvSpPr>
            <a:spLocks noGrp="1" noRot="1" noChangeAspect="1" noChangeArrowheads="1" noTextEdit="1"/>
          </p:cNvSpPr>
          <p:nvPr>
            <p:ph type="sldImg"/>
          </p:nvPr>
        </p:nvSpPr>
        <p:spPr>
          <a:ln/>
        </p:spPr>
      </p:sp>
      <p:sp>
        <p:nvSpPr>
          <p:cNvPr id="447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053293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B4E3DD0-5A14-497B-9822-A032B493D624}"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E70A4DA7-F0EA-4710-8417-8648FB320806}" type="slidenum">
              <a:rPr lang="en-AU"/>
              <a:pPr/>
              <a:t>114</a:t>
            </a:fld>
            <a:endParaRPr lang="en-AU"/>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481932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C5E92C6A-CA0B-4F66-A22C-F46B3DFC3B90}"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E1F9BEA0-EABC-467C-AC4C-404A85EE3B0D}" type="slidenum">
              <a:rPr lang="en-AU"/>
              <a:pPr/>
              <a:t>115</a:t>
            </a:fld>
            <a:endParaRPr lang="en-AU"/>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306101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E4AC26B5-DB83-42E0-BE81-28BAA59EA2DB}"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C29601EB-06EC-4842-9054-D9C17A42F62E}" type="slidenum">
              <a:rPr lang="en-AU"/>
              <a:pPr/>
              <a:t>116</a:t>
            </a:fld>
            <a:endParaRPr lang="en-AU"/>
          </a:p>
        </p:txBody>
      </p:sp>
      <p:sp>
        <p:nvSpPr>
          <p:cNvPr id="455682" name="Rectangle 2"/>
          <p:cNvSpPr>
            <a:spLocks noGrp="1" noRot="1" noChangeAspect="1" noChangeArrowheads="1" noTextEdit="1"/>
          </p:cNvSpPr>
          <p:nvPr>
            <p:ph type="sldImg"/>
          </p:nvPr>
        </p:nvSpPr>
        <p:spPr>
          <a:ln/>
        </p:spPr>
      </p:sp>
      <p:sp>
        <p:nvSpPr>
          <p:cNvPr id="455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964254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45E0DCC-B16E-4497-9A55-5620C3AB50F5}"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E7DBDF99-8979-4D25-9C56-910F49378E29}" type="slidenum">
              <a:rPr lang="en-AU"/>
              <a:pPr/>
              <a:t>117</a:t>
            </a:fld>
            <a:endParaRPr lang="en-AU"/>
          </a:p>
        </p:txBody>
      </p:sp>
      <p:sp>
        <p:nvSpPr>
          <p:cNvPr id="457730" name="Rectangle 2"/>
          <p:cNvSpPr>
            <a:spLocks noGrp="1" noRot="1" noChangeAspect="1" noChangeArrowheads="1" noTextEdit="1"/>
          </p:cNvSpPr>
          <p:nvPr>
            <p:ph type="sldImg"/>
          </p:nvPr>
        </p:nvSpPr>
        <p:spPr>
          <a:ln/>
        </p:spPr>
      </p:sp>
      <p:sp>
        <p:nvSpPr>
          <p:cNvPr id="457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495580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1558679A-4729-4246-AE97-3846C006EB7A}"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6327286E-2115-4DCF-9809-B88373F020D9}" type="slidenum">
              <a:rPr lang="en-AU"/>
              <a:pPr/>
              <a:t>118</a:t>
            </a:fld>
            <a:endParaRPr lang="en-AU"/>
          </a:p>
        </p:txBody>
      </p:sp>
      <p:sp>
        <p:nvSpPr>
          <p:cNvPr id="459778" name="Rectangle 2"/>
          <p:cNvSpPr>
            <a:spLocks noGrp="1" noRot="1" noChangeAspect="1" noChangeArrowheads="1" noTextEdit="1"/>
          </p:cNvSpPr>
          <p:nvPr>
            <p:ph type="sldImg"/>
          </p:nvPr>
        </p:nvSpPr>
        <p:spPr>
          <a:ln/>
        </p:spPr>
      </p:sp>
      <p:sp>
        <p:nvSpPr>
          <p:cNvPr id="459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43640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3E5CD84-09FB-4227-87A6-5E60A23B6C00}"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18E75912-E1FD-445E-969E-11B6C11E6549}" type="slidenum">
              <a:rPr lang="en-AU"/>
              <a:pPr/>
              <a:t>25</a:t>
            </a:fld>
            <a:endParaRPr lang="en-AU"/>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561127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5C1B1E7-D1D9-410E-8D01-ED4B2D8FEEA4}"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B612E448-4BF5-4DDF-BA72-948F416AACBB}" type="slidenum">
              <a:rPr lang="en-AU"/>
              <a:pPr/>
              <a:t>119</a:t>
            </a:fld>
            <a:endParaRPr lang="en-AU"/>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1048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3865E0B-8E53-4A88-A978-89F85559AD02}"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E8EE88A5-9252-4449-99D7-BDEEEED55BD2}" type="slidenum">
              <a:rPr lang="en-AU"/>
              <a:pPr/>
              <a:t>120</a:t>
            </a:fld>
            <a:endParaRPr lang="en-AU"/>
          </a:p>
        </p:txBody>
      </p:sp>
      <p:sp>
        <p:nvSpPr>
          <p:cNvPr id="476162" name="Rectangle 2"/>
          <p:cNvSpPr>
            <a:spLocks noGrp="1" noRot="1" noChangeAspect="1" noChangeArrowheads="1" noTextEdit="1"/>
          </p:cNvSpPr>
          <p:nvPr>
            <p:ph type="sldImg"/>
          </p:nvPr>
        </p:nvSpPr>
        <p:spPr>
          <a:ln/>
        </p:spPr>
      </p:sp>
      <p:sp>
        <p:nvSpPr>
          <p:cNvPr id="476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834388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C34594EE-BC48-4AE3-B375-9DC61E46D42E}"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695A0DC3-CD09-4E4D-A3A2-C8AFF08445CE}" type="slidenum">
              <a:rPr lang="en-AU"/>
              <a:pPr/>
              <a:t>121</a:t>
            </a:fld>
            <a:endParaRPr lang="en-AU"/>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568078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8B730AD-E038-41ED-91DD-1065F6017A7C}"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A591C5DB-BB90-4457-8EE0-075DA781520C}" type="slidenum">
              <a:rPr lang="en-AU"/>
              <a:pPr/>
              <a:t>122</a:t>
            </a:fld>
            <a:endParaRPr lang="en-AU"/>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506194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3BDDBC0-C203-4BEE-A8A9-873A387B3A07}"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36B679D9-6815-4E5B-B40E-0DD991BE992C}" type="slidenum">
              <a:rPr lang="en-AU"/>
              <a:pPr/>
              <a:t>123</a:t>
            </a:fld>
            <a:endParaRPr lang="en-AU"/>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30441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6A2CB64-42FF-4A37-891E-994B5DED3E03}"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87B316E2-193F-4EE7-B8CD-AB348F3CBA10}" type="slidenum">
              <a:rPr lang="en-AU"/>
              <a:pPr/>
              <a:t>31</a:t>
            </a:fld>
            <a:endParaRPr lang="en-AU"/>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35143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4675277-08CD-4A05-909B-4F2A5DD25D82}"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68A615B5-3EE4-4DE3-B5F2-8BD3C9188379}" type="slidenum">
              <a:rPr lang="en-AU"/>
              <a:pPr/>
              <a:t>34</a:t>
            </a:fld>
            <a:endParaRPr lang="en-AU"/>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2442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942C6370-B57A-42D3-B1E3-C05EE750C1CB}"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5044CCA2-E941-47FD-85C1-85C5A7E7EFBE}" type="slidenum">
              <a:rPr lang="en-AU"/>
              <a:pPr/>
              <a:t>36</a:t>
            </a:fld>
            <a:endParaRPr lang="en-AU"/>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91895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B543152F-546E-4F72-B277-244566F4B9C4}" type="datetime3">
              <a:rPr lang="en-AU"/>
              <a:pPr/>
              <a:t>28 October, 2013</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12FDBF91-A6D1-4628-A733-5308FACA9E33}" type="slidenum">
              <a:rPr lang="en-AU"/>
              <a:pPr/>
              <a:t>48</a:t>
            </a:fld>
            <a:endParaRPr lang="en-AU"/>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55084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42DF6E-9538-4145-86ED-B0B941733376}" type="datetimeFigureOut">
              <a:rPr lang="en-US" smtClean="0"/>
              <a:t>10/28/2013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846E-9861-4A14-B4C0-062B56F2A93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42DF6E-9538-4145-86ED-B0B941733376}" type="datetimeFigureOut">
              <a:rPr lang="en-US" smtClean="0"/>
              <a:t>10/28/2013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846E-9861-4A14-B4C0-062B56F2A93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42DF6E-9538-4145-86ED-B0B941733376}" type="datetimeFigureOut">
              <a:rPr lang="en-US" smtClean="0"/>
              <a:t>10/28/2013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846E-9861-4A14-B4C0-062B56F2A93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42DF6E-9538-4145-86ED-B0B941733376}" type="datetimeFigureOut">
              <a:rPr lang="en-US" smtClean="0"/>
              <a:t>10/28/2013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846E-9861-4A14-B4C0-062B56F2A93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42DF6E-9538-4145-86ED-B0B941733376}" type="datetimeFigureOut">
              <a:rPr lang="en-US" smtClean="0"/>
              <a:t>10/28/2013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846E-9861-4A14-B4C0-062B56F2A93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42DF6E-9538-4145-86ED-B0B941733376}" type="datetimeFigureOut">
              <a:rPr lang="en-US" smtClean="0"/>
              <a:t>10/28/2013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A846E-9861-4A14-B4C0-062B56F2A93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42DF6E-9538-4145-86ED-B0B941733376}" type="datetimeFigureOut">
              <a:rPr lang="en-US" smtClean="0"/>
              <a:t>10/28/2013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0A846E-9861-4A14-B4C0-062B56F2A93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42DF6E-9538-4145-86ED-B0B941733376}" type="datetimeFigureOut">
              <a:rPr lang="en-US" smtClean="0"/>
              <a:t>10/28/2013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0A846E-9861-4A14-B4C0-062B56F2A93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42DF6E-9538-4145-86ED-B0B941733376}" type="datetimeFigureOut">
              <a:rPr lang="en-US" smtClean="0"/>
              <a:t>10/28/2013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0A846E-9861-4A14-B4C0-062B56F2A93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42DF6E-9538-4145-86ED-B0B941733376}" type="datetimeFigureOut">
              <a:rPr lang="en-US" smtClean="0"/>
              <a:t>10/28/2013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A846E-9861-4A14-B4C0-062B56F2A93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42DF6E-9538-4145-86ED-B0B941733376}" type="datetimeFigureOut">
              <a:rPr lang="en-US" smtClean="0"/>
              <a:t>10/28/2013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A846E-9861-4A14-B4C0-062B56F2A93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442DF6E-9538-4145-86ED-B0B941733376}" type="datetimeFigureOut">
              <a:rPr lang="en-US" smtClean="0"/>
              <a:t>10/28/2013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60A846E-9861-4A14-B4C0-062B56F2A93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Processor </a:t>
            </a:r>
            <a:r>
              <a:rPr lang="en-US" dirty="0" err="1" smtClean="0"/>
              <a:t>Datapath</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47668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Execution</a:t>
            </a:r>
          </a:p>
        </p:txBody>
      </p:sp>
      <p:sp>
        <p:nvSpPr>
          <p:cNvPr id="3" name="Content Placeholder 2"/>
          <p:cNvSpPr>
            <a:spLocks noGrp="1"/>
          </p:cNvSpPr>
          <p:nvPr>
            <p:ph idx="1"/>
          </p:nvPr>
        </p:nvSpPr>
        <p:spPr/>
        <p:txBody>
          <a:bodyPr/>
          <a:lstStyle/>
          <a:p>
            <a:r>
              <a:rPr lang="en-US" sz="2800" dirty="0" smtClean="0">
                <a:sym typeface="Symbol" panose="05050102010706020507" pitchFamily="18" charset="2"/>
              </a:rPr>
              <a:t>Execute:</a:t>
            </a:r>
          </a:p>
          <a:p>
            <a:pPr lvl="1"/>
            <a:r>
              <a:rPr lang="en-US" dirty="0" smtClean="0">
                <a:sym typeface="Symbol" panose="05050102010706020507" pitchFamily="18" charset="2"/>
              </a:rPr>
              <a:t>Depending </a:t>
            </a:r>
            <a:r>
              <a:rPr lang="en-US" dirty="0">
                <a:sym typeface="Symbol" panose="05050102010706020507" pitchFamily="18" charset="2"/>
              </a:rPr>
              <a:t>on instruction </a:t>
            </a:r>
            <a:r>
              <a:rPr lang="en-US" dirty="0" smtClean="0">
                <a:sym typeface="Symbol" panose="05050102010706020507" pitchFamily="18" charset="2"/>
              </a:rPr>
              <a:t>class, we use the ALU </a:t>
            </a:r>
            <a:r>
              <a:rPr lang="en-US" dirty="0">
                <a:sym typeface="Symbol" panose="05050102010706020507" pitchFamily="18" charset="2"/>
              </a:rPr>
              <a:t>to </a:t>
            </a:r>
            <a:r>
              <a:rPr lang="en-US" dirty="0" smtClean="0">
                <a:sym typeface="Symbol" panose="05050102010706020507" pitchFamily="18" charset="2"/>
              </a:rPr>
              <a:t>calculate:</a:t>
            </a:r>
            <a:endParaRPr lang="en-US" dirty="0">
              <a:sym typeface="Symbol" panose="05050102010706020507" pitchFamily="18" charset="2"/>
            </a:endParaRPr>
          </a:p>
          <a:p>
            <a:pPr lvl="2"/>
            <a:r>
              <a:rPr lang="en-US" sz="2000" dirty="0">
                <a:sym typeface="Symbol" panose="05050102010706020507" pitchFamily="18" charset="2"/>
              </a:rPr>
              <a:t>Arithmetic result</a:t>
            </a:r>
          </a:p>
          <a:p>
            <a:pPr lvl="2"/>
            <a:r>
              <a:rPr lang="en-US" sz="2000" dirty="0">
                <a:sym typeface="Symbol" panose="05050102010706020507" pitchFamily="18" charset="2"/>
              </a:rPr>
              <a:t>Memory address for load/store</a:t>
            </a:r>
          </a:p>
          <a:p>
            <a:pPr lvl="2"/>
            <a:r>
              <a:rPr lang="en-US" sz="2000" dirty="0">
                <a:sym typeface="Symbol" panose="05050102010706020507" pitchFamily="18" charset="2"/>
              </a:rPr>
              <a:t>Branch target address</a:t>
            </a:r>
          </a:p>
          <a:p>
            <a:endParaRPr lang="en-US" dirty="0"/>
          </a:p>
        </p:txBody>
      </p:sp>
    </p:spTree>
    <p:extLst>
      <p:ext uri="{BB962C8B-B14F-4D97-AF65-F5344CB8AC3E}">
        <p14:creationId xmlns:p14="http://schemas.microsoft.com/office/powerpoint/2010/main" val="13210825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sz="4000"/>
              <a:t>Code Scheduling to Avoid Stalls</a:t>
            </a:r>
            <a:endParaRPr lang="en-AU" sz="4000"/>
          </a:p>
        </p:txBody>
      </p:sp>
      <p:sp>
        <p:nvSpPr>
          <p:cNvPr id="346115" name="Rectangle 3"/>
          <p:cNvSpPr>
            <a:spLocks noGrp="1" noChangeArrowheads="1"/>
          </p:cNvSpPr>
          <p:nvPr>
            <p:ph idx="1"/>
          </p:nvPr>
        </p:nvSpPr>
        <p:spPr/>
        <p:txBody>
          <a:bodyPr/>
          <a:lstStyle/>
          <a:p>
            <a:r>
              <a:rPr lang="en-US" dirty="0"/>
              <a:t>Reorder code to avoid use of load result in the next instruction</a:t>
            </a:r>
          </a:p>
          <a:p>
            <a:r>
              <a:rPr lang="en-US" dirty="0"/>
              <a:t>C code for </a:t>
            </a:r>
            <a:r>
              <a:rPr lang="en-US" dirty="0">
                <a:latin typeface="Lucida Console" panose="020B0609040504020204" pitchFamily="49" charset="0"/>
              </a:rPr>
              <a:t>A = B + E; C = B + F;</a:t>
            </a:r>
            <a:endParaRPr lang="en-AU" dirty="0">
              <a:latin typeface="Lucida Console" panose="020B0609040504020204" pitchFamily="49" charset="0"/>
            </a:endParaRPr>
          </a:p>
        </p:txBody>
      </p:sp>
      <p:sp>
        <p:nvSpPr>
          <p:cNvPr id="346116" name="Text Box 4"/>
          <p:cNvSpPr txBox="1">
            <a:spLocks noChangeArrowheads="1"/>
          </p:cNvSpPr>
          <p:nvPr/>
        </p:nvSpPr>
        <p:spPr bwMode="auto">
          <a:xfrm>
            <a:off x="2146300" y="3225800"/>
            <a:ext cx="2820003" cy="2616101"/>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628650">
              <a:defRPr sz="2400">
                <a:solidFill>
                  <a:schemeClr val="tx1"/>
                </a:solidFill>
                <a:latin typeface="Times New Roman" panose="02020603050405020304" pitchFamily="18" charset="0"/>
              </a:defRPr>
            </a:lvl1pPr>
            <a:lvl2pPr algn="l" defTabSz="628650">
              <a:defRPr sz="2400">
                <a:solidFill>
                  <a:schemeClr val="tx1"/>
                </a:solidFill>
                <a:latin typeface="Times New Roman" panose="02020603050405020304" pitchFamily="18" charset="0"/>
              </a:defRPr>
            </a:lvl2pPr>
            <a:lvl3pPr algn="l" defTabSz="628650">
              <a:defRPr sz="2400">
                <a:solidFill>
                  <a:schemeClr val="tx1"/>
                </a:solidFill>
                <a:latin typeface="Times New Roman" panose="02020603050405020304" pitchFamily="18" charset="0"/>
              </a:defRPr>
            </a:lvl3pPr>
            <a:lvl4pPr algn="l" defTabSz="628650">
              <a:defRPr sz="2400">
                <a:solidFill>
                  <a:schemeClr val="tx1"/>
                </a:solidFill>
                <a:latin typeface="Times New Roman" panose="02020603050405020304" pitchFamily="18" charset="0"/>
              </a:defRPr>
            </a:lvl4pPr>
            <a:lvl5pPr algn="l" defTabSz="628650">
              <a:defRPr sz="2400">
                <a:solidFill>
                  <a:schemeClr val="tx1"/>
                </a:solidFill>
                <a:latin typeface="Times New Roman" panose="02020603050405020304" pitchFamily="18" charset="0"/>
              </a:defRPr>
            </a:lvl5pPr>
            <a:lvl6pPr defTabSz="628650" eaLnBrk="0" fontAlgn="base" hangingPunct="0">
              <a:spcBef>
                <a:spcPct val="0"/>
              </a:spcBef>
              <a:spcAft>
                <a:spcPct val="0"/>
              </a:spcAft>
              <a:defRPr sz="2400">
                <a:solidFill>
                  <a:schemeClr val="tx1"/>
                </a:solidFill>
                <a:latin typeface="Times New Roman" panose="02020603050405020304" pitchFamily="18" charset="0"/>
              </a:defRPr>
            </a:lvl6pPr>
            <a:lvl7pPr defTabSz="628650" eaLnBrk="0" fontAlgn="base" hangingPunct="0">
              <a:spcBef>
                <a:spcPct val="0"/>
              </a:spcBef>
              <a:spcAft>
                <a:spcPct val="0"/>
              </a:spcAft>
              <a:defRPr sz="2400">
                <a:solidFill>
                  <a:schemeClr val="tx1"/>
                </a:solidFill>
                <a:latin typeface="Times New Roman" panose="02020603050405020304" pitchFamily="18" charset="0"/>
              </a:defRPr>
            </a:lvl7pPr>
            <a:lvl8pPr defTabSz="628650" eaLnBrk="0" fontAlgn="base" hangingPunct="0">
              <a:spcBef>
                <a:spcPct val="0"/>
              </a:spcBef>
              <a:spcAft>
                <a:spcPct val="0"/>
              </a:spcAft>
              <a:defRPr sz="2400">
                <a:solidFill>
                  <a:schemeClr val="tx1"/>
                </a:solidFill>
                <a:latin typeface="Times New Roman" panose="02020603050405020304" pitchFamily="18" charset="0"/>
              </a:defRPr>
            </a:lvl8pPr>
            <a:lvl9pPr defTabSz="62865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sz="2000" dirty="0" err="1">
                <a:latin typeface="Lucida Console" panose="020B0609040504020204" pitchFamily="49" charset="0"/>
              </a:rPr>
              <a:t>lw</a:t>
            </a:r>
            <a:r>
              <a:rPr lang="en-US" sz="2000" dirty="0">
                <a:latin typeface="Lucida Console" panose="020B0609040504020204" pitchFamily="49" charset="0"/>
              </a:rPr>
              <a:t>	$t1, 0($t0)</a:t>
            </a:r>
          </a:p>
          <a:p>
            <a:pPr>
              <a:spcBef>
                <a:spcPct val="20000"/>
              </a:spcBef>
            </a:pPr>
            <a:r>
              <a:rPr lang="en-US" sz="2000" dirty="0" err="1">
                <a:latin typeface="Lucida Console" panose="020B0609040504020204" pitchFamily="49" charset="0"/>
              </a:rPr>
              <a:t>lw</a:t>
            </a:r>
            <a:r>
              <a:rPr lang="en-US" sz="2000" dirty="0">
                <a:latin typeface="Lucida Console" panose="020B0609040504020204" pitchFamily="49" charset="0"/>
              </a:rPr>
              <a:t>	</a:t>
            </a:r>
            <a:r>
              <a:rPr lang="en-US" sz="2000" dirty="0">
                <a:solidFill>
                  <a:schemeClr val="bg1"/>
                </a:solidFill>
                <a:latin typeface="Lucida Console" panose="020B0609040504020204" pitchFamily="49" charset="0"/>
              </a:rPr>
              <a:t>$t2</a:t>
            </a:r>
            <a:r>
              <a:rPr lang="en-US" sz="2000" dirty="0">
                <a:latin typeface="Lucida Console" panose="020B0609040504020204" pitchFamily="49" charset="0"/>
              </a:rPr>
              <a:t>, 4($t0)</a:t>
            </a:r>
          </a:p>
          <a:p>
            <a:pPr>
              <a:spcBef>
                <a:spcPct val="20000"/>
              </a:spcBef>
            </a:pPr>
            <a:r>
              <a:rPr lang="en-US" sz="2000" dirty="0">
                <a:latin typeface="Lucida Console" panose="020B0609040504020204" pitchFamily="49" charset="0"/>
              </a:rPr>
              <a:t>add	$t3, $t1, </a:t>
            </a:r>
            <a:r>
              <a:rPr lang="en-US" sz="2000" dirty="0">
                <a:solidFill>
                  <a:schemeClr val="bg1"/>
                </a:solidFill>
                <a:latin typeface="Lucida Console" panose="020B0609040504020204" pitchFamily="49" charset="0"/>
              </a:rPr>
              <a:t>$t2</a:t>
            </a:r>
          </a:p>
          <a:p>
            <a:pPr>
              <a:spcBef>
                <a:spcPct val="20000"/>
              </a:spcBef>
            </a:pPr>
            <a:r>
              <a:rPr lang="en-US" sz="2000" dirty="0" err="1">
                <a:latin typeface="Lucida Console" panose="020B0609040504020204" pitchFamily="49" charset="0"/>
              </a:rPr>
              <a:t>sw</a:t>
            </a:r>
            <a:r>
              <a:rPr lang="en-US" sz="2000" dirty="0">
                <a:latin typeface="Lucida Console" panose="020B0609040504020204" pitchFamily="49" charset="0"/>
              </a:rPr>
              <a:t>	$t3, 12($t0)</a:t>
            </a:r>
          </a:p>
          <a:p>
            <a:pPr>
              <a:spcBef>
                <a:spcPct val="20000"/>
              </a:spcBef>
            </a:pPr>
            <a:r>
              <a:rPr lang="en-US" sz="2000" dirty="0" err="1">
                <a:latin typeface="Lucida Console" panose="020B0609040504020204" pitchFamily="49" charset="0"/>
              </a:rPr>
              <a:t>lw</a:t>
            </a:r>
            <a:r>
              <a:rPr lang="en-US" sz="2000" dirty="0">
                <a:latin typeface="Lucida Console" panose="020B0609040504020204" pitchFamily="49" charset="0"/>
              </a:rPr>
              <a:t>	</a:t>
            </a:r>
            <a:r>
              <a:rPr lang="en-US" sz="2000" dirty="0">
                <a:solidFill>
                  <a:schemeClr val="bg1"/>
                </a:solidFill>
                <a:latin typeface="Lucida Console" panose="020B0609040504020204" pitchFamily="49" charset="0"/>
              </a:rPr>
              <a:t>$t4</a:t>
            </a:r>
            <a:r>
              <a:rPr lang="en-US" sz="2000" dirty="0">
                <a:latin typeface="Lucida Console" panose="020B0609040504020204" pitchFamily="49" charset="0"/>
              </a:rPr>
              <a:t>, 8($t0)</a:t>
            </a:r>
          </a:p>
          <a:p>
            <a:pPr>
              <a:spcBef>
                <a:spcPct val="20000"/>
              </a:spcBef>
            </a:pPr>
            <a:r>
              <a:rPr lang="en-US" sz="2000" dirty="0">
                <a:latin typeface="Lucida Console" panose="020B0609040504020204" pitchFamily="49" charset="0"/>
              </a:rPr>
              <a:t>add	$t5, $t1, </a:t>
            </a:r>
            <a:r>
              <a:rPr lang="en-US" sz="2000" dirty="0">
                <a:solidFill>
                  <a:schemeClr val="bg1"/>
                </a:solidFill>
                <a:latin typeface="Lucida Console" panose="020B0609040504020204" pitchFamily="49" charset="0"/>
              </a:rPr>
              <a:t>$t4</a:t>
            </a:r>
          </a:p>
          <a:p>
            <a:pPr>
              <a:spcBef>
                <a:spcPct val="20000"/>
              </a:spcBef>
            </a:pPr>
            <a:r>
              <a:rPr lang="en-US" sz="2000" dirty="0" err="1">
                <a:latin typeface="Lucida Console" panose="020B0609040504020204" pitchFamily="49" charset="0"/>
              </a:rPr>
              <a:t>sw</a:t>
            </a:r>
            <a:r>
              <a:rPr lang="en-US" sz="2000" dirty="0">
                <a:latin typeface="Lucida Console" panose="020B0609040504020204" pitchFamily="49" charset="0"/>
              </a:rPr>
              <a:t>	$t5, 16($t0)</a:t>
            </a:r>
            <a:endParaRPr lang="en-AU" sz="2000" dirty="0">
              <a:latin typeface="Lucida Console" panose="020B0609040504020204" pitchFamily="49" charset="0"/>
            </a:endParaRPr>
          </a:p>
        </p:txBody>
      </p:sp>
      <p:sp>
        <p:nvSpPr>
          <p:cNvPr id="346117" name="AutoShape 5"/>
          <p:cNvSpPr>
            <a:spLocks/>
          </p:cNvSpPr>
          <p:nvPr/>
        </p:nvSpPr>
        <p:spPr bwMode="auto">
          <a:xfrm>
            <a:off x="777875" y="4078288"/>
            <a:ext cx="914400" cy="401637"/>
          </a:xfrm>
          <a:prstGeom prst="borderCallout1">
            <a:avLst>
              <a:gd name="adj1" fmla="val 28458"/>
              <a:gd name="adj2" fmla="val 108333"/>
              <a:gd name="adj3" fmla="val 25296"/>
              <a:gd name="adj4" fmla="val 147917"/>
            </a:avLst>
          </a:prstGeom>
          <a:solidFill>
            <a:schemeClr val="hlink"/>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800"/>
              <a:t>stall</a:t>
            </a:r>
            <a:endParaRPr lang="en-AU" sz="1800"/>
          </a:p>
        </p:txBody>
      </p:sp>
      <p:sp>
        <p:nvSpPr>
          <p:cNvPr id="346118" name="AutoShape 6"/>
          <p:cNvSpPr>
            <a:spLocks/>
          </p:cNvSpPr>
          <p:nvPr/>
        </p:nvSpPr>
        <p:spPr bwMode="auto">
          <a:xfrm>
            <a:off x="777875" y="5157788"/>
            <a:ext cx="914400" cy="401637"/>
          </a:xfrm>
          <a:prstGeom prst="borderCallout1">
            <a:avLst>
              <a:gd name="adj1" fmla="val 28458"/>
              <a:gd name="adj2" fmla="val 108333"/>
              <a:gd name="adj3" fmla="val 25296"/>
              <a:gd name="adj4" fmla="val 147917"/>
            </a:avLst>
          </a:prstGeom>
          <a:solidFill>
            <a:schemeClr val="hlink"/>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800"/>
              <a:t>stall</a:t>
            </a:r>
            <a:endParaRPr lang="en-AU" sz="1800"/>
          </a:p>
        </p:txBody>
      </p:sp>
      <p:sp>
        <p:nvSpPr>
          <p:cNvPr id="346119" name="Text Box 7"/>
          <p:cNvSpPr txBox="1">
            <a:spLocks noChangeArrowheads="1"/>
          </p:cNvSpPr>
          <p:nvPr/>
        </p:nvSpPr>
        <p:spPr bwMode="auto">
          <a:xfrm>
            <a:off x="5457825" y="3225800"/>
            <a:ext cx="2820003" cy="2616101"/>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628650">
              <a:defRPr sz="2400">
                <a:solidFill>
                  <a:schemeClr val="tx1"/>
                </a:solidFill>
                <a:latin typeface="Times New Roman" panose="02020603050405020304" pitchFamily="18" charset="0"/>
              </a:defRPr>
            </a:lvl1pPr>
            <a:lvl2pPr algn="l" defTabSz="628650">
              <a:defRPr sz="2400">
                <a:solidFill>
                  <a:schemeClr val="tx1"/>
                </a:solidFill>
                <a:latin typeface="Times New Roman" panose="02020603050405020304" pitchFamily="18" charset="0"/>
              </a:defRPr>
            </a:lvl2pPr>
            <a:lvl3pPr algn="l" defTabSz="628650">
              <a:defRPr sz="2400">
                <a:solidFill>
                  <a:schemeClr val="tx1"/>
                </a:solidFill>
                <a:latin typeface="Times New Roman" panose="02020603050405020304" pitchFamily="18" charset="0"/>
              </a:defRPr>
            </a:lvl3pPr>
            <a:lvl4pPr algn="l" defTabSz="628650">
              <a:defRPr sz="2400">
                <a:solidFill>
                  <a:schemeClr val="tx1"/>
                </a:solidFill>
                <a:latin typeface="Times New Roman" panose="02020603050405020304" pitchFamily="18" charset="0"/>
              </a:defRPr>
            </a:lvl4pPr>
            <a:lvl5pPr algn="l" defTabSz="628650">
              <a:defRPr sz="2400">
                <a:solidFill>
                  <a:schemeClr val="tx1"/>
                </a:solidFill>
                <a:latin typeface="Times New Roman" panose="02020603050405020304" pitchFamily="18" charset="0"/>
              </a:defRPr>
            </a:lvl5pPr>
            <a:lvl6pPr defTabSz="628650" eaLnBrk="0" fontAlgn="base" hangingPunct="0">
              <a:spcBef>
                <a:spcPct val="0"/>
              </a:spcBef>
              <a:spcAft>
                <a:spcPct val="0"/>
              </a:spcAft>
              <a:defRPr sz="2400">
                <a:solidFill>
                  <a:schemeClr val="tx1"/>
                </a:solidFill>
                <a:latin typeface="Times New Roman" panose="02020603050405020304" pitchFamily="18" charset="0"/>
              </a:defRPr>
            </a:lvl6pPr>
            <a:lvl7pPr defTabSz="628650" eaLnBrk="0" fontAlgn="base" hangingPunct="0">
              <a:spcBef>
                <a:spcPct val="0"/>
              </a:spcBef>
              <a:spcAft>
                <a:spcPct val="0"/>
              </a:spcAft>
              <a:defRPr sz="2400">
                <a:solidFill>
                  <a:schemeClr val="tx1"/>
                </a:solidFill>
                <a:latin typeface="Times New Roman" panose="02020603050405020304" pitchFamily="18" charset="0"/>
              </a:defRPr>
            </a:lvl7pPr>
            <a:lvl8pPr defTabSz="628650" eaLnBrk="0" fontAlgn="base" hangingPunct="0">
              <a:spcBef>
                <a:spcPct val="0"/>
              </a:spcBef>
              <a:spcAft>
                <a:spcPct val="0"/>
              </a:spcAft>
              <a:defRPr sz="2400">
                <a:solidFill>
                  <a:schemeClr val="tx1"/>
                </a:solidFill>
                <a:latin typeface="Times New Roman" panose="02020603050405020304" pitchFamily="18" charset="0"/>
              </a:defRPr>
            </a:lvl8pPr>
            <a:lvl9pPr defTabSz="62865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sz="2000" dirty="0" err="1">
                <a:latin typeface="Lucida Console" panose="020B0609040504020204" pitchFamily="49" charset="0"/>
              </a:rPr>
              <a:t>lw</a:t>
            </a:r>
            <a:r>
              <a:rPr lang="en-US" sz="2000" dirty="0">
                <a:latin typeface="Lucida Console" panose="020B0609040504020204" pitchFamily="49" charset="0"/>
              </a:rPr>
              <a:t>	$t1, 0($t0)</a:t>
            </a:r>
          </a:p>
          <a:p>
            <a:pPr>
              <a:spcBef>
                <a:spcPct val="20000"/>
              </a:spcBef>
            </a:pPr>
            <a:r>
              <a:rPr lang="en-US" sz="2000" dirty="0" err="1">
                <a:latin typeface="Lucida Console" panose="020B0609040504020204" pitchFamily="49" charset="0"/>
              </a:rPr>
              <a:t>lw</a:t>
            </a:r>
            <a:r>
              <a:rPr lang="en-US" sz="2000" dirty="0">
                <a:latin typeface="Lucida Console" panose="020B0609040504020204" pitchFamily="49" charset="0"/>
              </a:rPr>
              <a:t>	</a:t>
            </a:r>
            <a:r>
              <a:rPr lang="en-US" sz="2000" dirty="0">
                <a:solidFill>
                  <a:schemeClr val="bg1"/>
                </a:solidFill>
                <a:latin typeface="Lucida Console" panose="020B0609040504020204" pitchFamily="49" charset="0"/>
              </a:rPr>
              <a:t>$t2</a:t>
            </a:r>
            <a:r>
              <a:rPr lang="en-US" sz="2000" dirty="0">
                <a:latin typeface="Lucida Console" panose="020B0609040504020204" pitchFamily="49" charset="0"/>
              </a:rPr>
              <a:t>, 4($t0)</a:t>
            </a:r>
          </a:p>
          <a:p>
            <a:pPr>
              <a:spcBef>
                <a:spcPct val="20000"/>
              </a:spcBef>
            </a:pPr>
            <a:r>
              <a:rPr lang="en-US" sz="2000" dirty="0" err="1">
                <a:latin typeface="Lucida Console" panose="020B0609040504020204" pitchFamily="49" charset="0"/>
              </a:rPr>
              <a:t>lw</a:t>
            </a:r>
            <a:r>
              <a:rPr lang="en-US" sz="2000" dirty="0">
                <a:latin typeface="Lucida Console" panose="020B0609040504020204" pitchFamily="49" charset="0"/>
              </a:rPr>
              <a:t>	</a:t>
            </a:r>
            <a:r>
              <a:rPr lang="en-US" sz="2000" dirty="0">
                <a:solidFill>
                  <a:schemeClr val="bg1"/>
                </a:solidFill>
                <a:latin typeface="Lucida Console" panose="020B0609040504020204" pitchFamily="49" charset="0"/>
              </a:rPr>
              <a:t>$t4</a:t>
            </a:r>
            <a:r>
              <a:rPr lang="en-US" sz="2000" dirty="0">
                <a:latin typeface="Lucida Console" panose="020B0609040504020204" pitchFamily="49" charset="0"/>
              </a:rPr>
              <a:t>, 8($t0)</a:t>
            </a:r>
          </a:p>
          <a:p>
            <a:pPr>
              <a:spcBef>
                <a:spcPct val="20000"/>
              </a:spcBef>
            </a:pPr>
            <a:r>
              <a:rPr lang="en-US" sz="2000" dirty="0">
                <a:latin typeface="Lucida Console" panose="020B0609040504020204" pitchFamily="49" charset="0"/>
              </a:rPr>
              <a:t>add	$t3, $t1, </a:t>
            </a:r>
            <a:r>
              <a:rPr lang="en-US" sz="2000" dirty="0">
                <a:solidFill>
                  <a:schemeClr val="bg1"/>
                </a:solidFill>
                <a:latin typeface="Lucida Console" panose="020B0609040504020204" pitchFamily="49" charset="0"/>
              </a:rPr>
              <a:t>$t2</a:t>
            </a:r>
          </a:p>
          <a:p>
            <a:pPr>
              <a:spcBef>
                <a:spcPct val="20000"/>
              </a:spcBef>
            </a:pPr>
            <a:r>
              <a:rPr lang="en-US" sz="2000" dirty="0" err="1">
                <a:latin typeface="Lucida Console" panose="020B0609040504020204" pitchFamily="49" charset="0"/>
              </a:rPr>
              <a:t>sw</a:t>
            </a:r>
            <a:r>
              <a:rPr lang="en-US" sz="2000" dirty="0">
                <a:latin typeface="Lucida Console" panose="020B0609040504020204" pitchFamily="49" charset="0"/>
              </a:rPr>
              <a:t>	$t3, 12($t0)</a:t>
            </a:r>
          </a:p>
          <a:p>
            <a:pPr>
              <a:spcBef>
                <a:spcPct val="20000"/>
              </a:spcBef>
            </a:pPr>
            <a:r>
              <a:rPr lang="en-US" sz="2000" dirty="0">
                <a:latin typeface="Lucida Console" panose="020B0609040504020204" pitchFamily="49" charset="0"/>
              </a:rPr>
              <a:t>add	$t5, $t1, </a:t>
            </a:r>
            <a:r>
              <a:rPr lang="en-US" sz="2000" dirty="0">
                <a:solidFill>
                  <a:schemeClr val="bg1"/>
                </a:solidFill>
                <a:latin typeface="Lucida Console" panose="020B0609040504020204" pitchFamily="49" charset="0"/>
              </a:rPr>
              <a:t>$t4</a:t>
            </a:r>
          </a:p>
          <a:p>
            <a:pPr>
              <a:spcBef>
                <a:spcPct val="20000"/>
              </a:spcBef>
            </a:pPr>
            <a:r>
              <a:rPr lang="en-US" sz="2000" dirty="0" err="1">
                <a:latin typeface="Lucida Console" panose="020B0609040504020204" pitchFamily="49" charset="0"/>
              </a:rPr>
              <a:t>sw</a:t>
            </a:r>
            <a:r>
              <a:rPr lang="en-US" sz="2000" dirty="0">
                <a:latin typeface="Lucida Console" panose="020B0609040504020204" pitchFamily="49" charset="0"/>
              </a:rPr>
              <a:t>	$t5, 16($t0)</a:t>
            </a:r>
            <a:endParaRPr lang="en-AU" sz="2000" dirty="0">
              <a:latin typeface="Lucida Console" panose="020B0609040504020204" pitchFamily="49" charset="0"/>
            </a:endParaRPr>
          </a:p>
        </p:txBody>
      </p:sp>
      <p:sp>
        <p:nvSpPr>
          <p:cNvPr id="346120" name="Line 8"/>
          <p:cNvSpPr>
            <a:spLocks noChangeShapeType="1"/>
          </p:cNvSpPr>
          <p:nvPr/>
        </p:nvSpPr>
        <p:spPr bwMode="auto">
          <a:xfrm flipV="1">
            <a:off x="4572000" y="4221163"/>
            <a:ext cx="936625" cy="647700"/>
          </a:xfrm>
          <a:prstGeom prst="line">
            <a:avLst/>
          </a:prstGeom>
          <a:ln>
            <a:headEnd/>
            <a:tailEnd type="triangle" w="med" len="med"/>
          </a:ln>
        </p:spPr>
        <p:style>
          <a:lnRef idx="3">
            <a:schemeClr val="accent1"/>
          </a:lnRef>
          <a:fillRef idx="0">
            <a:schemeClr val="accent1"/>
          </a:fillRef>
          <a:effectRef idx="2">
            <a:schemeClr val="accent1"/>
          </a:effectRef>
          <a:fontRef idx="minor">
            <a:schemeClr val="tx1"/>
          </a:fontRef>
        </p:style>
        <p:txBody>
          <a:bodyPr/>
          <a:lstStyle/>
          <a:p>
            <a:endParaRPr lang="en-US"/>
          </a:p>
        </p:txBody>
      </p:sp>
      <p:sp>
        <p:nvSpPr>
          <p:cNvPr id="346121" name="Oval 9"/>
          <p:cNvSpPr>
            <a:spLocks noChangeArrowheads="1"/>
          </p:cNvSpPr>
          <p:nvPr/>
        </p:nvSpPr>
        <p:spPr bwMode="auto">
          <a:xfrm>
            <a:off x="2771775" y="3573463"/>
            <a:ext cx="647700" cy="431800"/>
          </a:xfrm>
          <a:prstGeom prst="ellipse">
            <a:avLst/>
          </a:pr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46122" name="Oval 10"/>
          <p:cNvSpPr>
            <a:spLocks noChangeArrowheads="1"/>
          </p:cNvSpPr>
          <p:nvPr/>
        </p:nvSpPr>
        <p:spPr bwMode="auto">
          <a:xfrm>
            <a:off x="4284663" y="3933825"/>
            <a:ext cx="647700" cy="431800"/>
          </a:xfrm>
          <a:prstGeom prst="ellipse">
            <a:avLst/>
          </a:pr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46123" name="Oval 11"/>
          <p:cNvSpPr>
            <a:spLocks noChangeArrowheads="1"/>
          </p:cNvSpPr>
          <p:nvPr/>
        </p:nvSpPr>
        <p:spPr bwMode="auto">
          <a:xfrm>
            <a:off x="2771775" y="4652963"/>
            <a:ext cx="647700" cy="431800"/>
          </a:xfrm>
          <a:prstGeom prst="ellipse">
            <a:avLst/>
          </a:pr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46124" name="Oval 12"/>
          <p:cNvSpPr>
            <a:spLocks noChangeArrowheads="1"/>
          </p:cNvSpPr>
          <p:nvPr/>
        </p:nvSpPr>
        <p:spPr bwMode="auto">
          <a:xfrm>
            <a:off x="4284663" y="5013325"/>
            <a:ext cx="647700" cy="431800"/>
          </a:xfrm>
          <a:prstGeom prst="ellipse">
            <a:avLst/>
          </a:pr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46125" name="Oval 13"/>
          <p:cNvSpPr>
            <a:spLocks noChangeArrowheads="1"/>
          </p:cNvSpPr>
          <p:nvPr/>
        </p:nvSpPr>
        <p:spPr bwMode="auto">
          <a:xfrm>
            <a:off x="6084888" y="3573463"/>
            <a:ext cx="647700" cy="431800"/>
          </a:xfrm>
          <a:prstGeom prst="ellipse">
            <a:avLst/>
          </a:pr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46126" name="Oval 14"/>
          <p:cNvSpPr>
            <a:spLocks noChangeArrowheads="1"/>
          </p:cNvSpPr>
          <p:nvPr/>
        </p:nvSpPr>
        <p:spPr bwMode="auto">
          <a:xfrm>
            <a:off x="7596188" y="4292600"/>
            <a:ext cx="647700" cy="431800"/>
          </a:xfrm>
          <a:prstGeom prst="ellipse">
            <a:avLst/>
          </a:pr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46127" name="Oval 15"/>
          <p:cNvSpPr>
            <a:spLocks noChangeArrowheads="1"/>
          </p:cNvSpPr>
          <p:nvPr/>
        </p:nvSpPr>
        <p:spPr bwMode="auto">
          <a:xfrm>
            <a:off x="7596188" y="5013325"/>
            <a:ext cx="647700" cy="431800"/>
          </a:xfrm>
          <a:prstGeom prst="ellipse">
            <a:avLst/>
          </a:pr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46128" name="Oval 16"/>
          <p:cNvSpPr>
            <a:spLocks noChangeArrowheads="1"/>
          </p:cNvSpPr>
          <p:nvPr/>
        </p:nvSpPr>
        <p:spPr bwMode="auto">
          <a:xfrm>
            <a:off x="6084888" y="3933825"/>
            <a:ext cx="647700" cy="431800"/>
          </a:xfrm>
          <a:prstGeom prst="ellipse">
            <a:avLst/>
          </a:pr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46129" name="Line 17"/>
          <p:cNvSpPr>
            <a:spLocks noChangeShapeType="1"/>
          </p:cNvSpPr>
          <p:nvPr/>
        </p:nvSpPr>
        <p:spPr bwMode="auto">
          <a:xfrm>
            <a:off x="3409950" y="3819525"/>
            <a:ext cx="879475" cy="29210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346130" name="Line 18"/>
          <p:cNvSpPr>
            <a:spLocks noChangeShapeType="1"/>
          </p:cNvSpPr>
          <p:nvPr/>
        </p:nvSpPr>
        <p:spPr bwMode="auto">
          <a:xfrm>
            <a:off x="3400425" y="4918075"/>
            <a:ext cx="903288" cy="21590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346131" name="Line 19"/>
          <p:cNvSpPr>
            <a:spLocks noChangeShapeType="1"/>
          </p:cNvSpPr>
          <p:nvPr/>
        </p:nvSpPr>
        <p:spPr bwMode="auto">
          <a:xfrm>
            <a:off x="6726238" y="3829050"/>
            <a:ext cx="895350" cy="608013"/>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346132" name="Line 20"/>
          <p:cNvSpPr>
            <a:spLocks noChangeShapeType="1"/>
          </p:cNvSpPr>
          <p:nvPr/>
        </p:nvSpPr>
        <p:spPr bwMode="auto">
          <a:xfrm>
            <a:off x="6654800" y="4287838"/>
            <a:ext cx="966788" cy="846137"/>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346133" name="Text Box 21"/>
          <p:cNvSpPr txBox="1">
            <a:spLocks noChangeArrowheads="1"/>
          </p:cNvSpPr>
          <p:nvPr/>
        </p:nvSpPr>
        <p:spPr bwMode="auto">
          <a:xfrm>
            <a:off x="6300788" y="5876925"/>
            <a:ext cx="1146175" cy="376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11 cycles</a:t>
            </a:r>
            <a:endParaRPr lang="en-AU" sz="1800"/>
          </a:p>
        </p:txBody>
      </p:sp>
      <p:sp>
        <p:nvSpPr>
          <p:cNvPr id="346134" name="Text Box 22"/>
          <p:cNvSpPr txBox="1">
            <a:spLocks noChangeArrowheads="1"/>
          </p:cNvSpPr>
          <p:nvPr/>
        </p:nvSpPr>
        <p:spPr bwMode="auto">
          <a:xfrm>
            <a:off x="2987675" y="5876925"/>
            <a:ext cx="1146175" cy="376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dirty="0"/>
              <a:t>13 cycles</a:t>
            </a:r>
            <a:endParaRPr lang="en-AU" sz="1800" dirty="0"/>
          </a:p>
        </p:txBody>
      </p:sp>
    </p:spTree>
    <p:extLst>
      <p:ext uri="{BB962C8B-B14F-4D97-AF65-F5344CB8AC3E}">
        <p14:creationId xmlns:p14="http://schemas.microsoft.com/office/powerpoint/2010/main" val="272682095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r>
              <a:rPr lang="en-US"/>
              <a:t>Control Hazards</a:t>
            </a:r>
            <a:endParaRPr lang="en-AU"/>
          </a:p>
        </p:txBody>
      </p:sp>
      <p:sp>
        <p:nvSpPr>
          <p:cNvPr id="348163" name="Rectangle 3"/>
          <p:cNvSpPr>
            <a:spLocks noGrp="1" noChangeArrowheads="1"/>
          </p:cNvSpPr>
          <p:nvPr>
            <p:ph type="body" idx="1"/>
          </p:nvPr>
        </p:nvSpPr>
        <p:spPr/>
        <p:txBody>
          <a:bodyPr/>
          <a:lstStyle/>
          <a:p>
            <a:pPr>
              <a:lnSpc>
                <a:spcPct val="90000"/>
              </a:lnSpc>
            </a:pPr>
            <a:r>
              <a:rPr lang="en-US" dirty="0" smtClean="0"/>
              <a:t>Branch Hazards</a:t>
            </a:r>
          </a:p>
          <a:p>
            <a:pPr>
              <a:lnSpc>
                <a:spcPct val="90000"/>
              </a:lnSpc>
            </a:pPr>
            <a:endParaRPr lang="en-US" dirty="0" smtClean="0"/>
          </a:p>
          <a:p>
            <a:pPr>
              <a:lnSpc>
                <a:spcPct val="90000"/>
              </a:lnSpc>
            </a:pPr>
            <a:r>
              <a:rPr lang="en-US" dirty="0" smtClean="0"/>
              <a:t>Branch </a:t>
            </a:r>
            <a:r>
              <a:rPr lang="en-US" dirty="0"/>
              <a:t>determines flow of control</a:t>
            </a:r>
          </a:p>
          <a:p>
            <a:pPr lvl="1">
              <a:lnSpc>
                <a:spcPct val="90000"/>
              </a:lnSpc>
            </a:pPr>
            <a:r>
              <a:rPr lang="en-US" dirty="0"/>
              <a:t>Fetching next instruction depends on branch outcome</a:t>
            </a:r>
          </a:p>
          <a:p>
            <a:pPr lvl="1">
              <a:lnSpc>
                <a:spcPct val="90000"/>
              </a:lnSpc>
            </a:pPr>
            <a:r>
              <a:rPr lang="en-US" dirty="0"/>
              <a:t>Pipeline can’t always fetch correct instruction</a:t>
            </a:r>
          </a:p>
          <a:p>
            <a:pPr lvl="2">
              <a:lnSpc>
                <a:spcPct val="90000"/>
              </a:lnSpc>
            </a:pPr>
            <a:r>
              <a:rPr lang="en-US" dirty="0"/>
              <a:t>Still working on ID stage of </a:t>
            </a:r>
            <a:r>
              <a:rPr lang="en-US" dirty="0" smtClean="0"/>
              <a:t>branch</a:t>
            </a:r>
          </a:p>
          <a:p>
            <a:pPr lvl="2">
              <a:lnSpc>
                <a:spcPct val="90000"/>
              </a:lnSpc>
            </a:pPr>
            <a:endParaRPr lang="en-US" dirty="0"/>
          </a:p>
        </p:txBody>
      </p:sp>
    </p:spTree>
    <p:extLst>
      <p:ext uri="{BB962C8B-B14F-4D97-AF65-F5344CB8AC3E}">
        <p14:creationId xmlns:p14="http://schemas.microsoft.com/office/powerpoint/2010/main" val="32550420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r>
              <a:rPr lang="en-US"/>
              <a:t>Stall on Branch</a:t>
            </a:r>
            <a:endParaRPr lang="en-AU"/>
          </a:p>
        </p:txBody>
      </p:sp>
      <p:sp>
        <p:nvSpPr>
          <p:cNvPr id="350211" name="Rectangle 3"/>
          <p:cNvSpPr>
            <a:spLocks noGrp="1" noChangeArrowheads="1"/>
          </p:cNvSpPr>
          <p:nvPr>
            <p:ph idx="1"/>
          </p:nvPr>
        </p:nvSpPr>
        <p:spPr/>
        <p:txBody>
          <a:bodyPr/>
          <a:lstStyle/>
          <a:p>
            <a:r>
              <a:rPr lang="en-US"/>
              <a:t>Wait until branch outcome determined before fetching next instruction</a:t>
            </a:r>
            <a:endParaRPr lang="en-AU"/>
          </a:p>
        </p:txBody>
      </p:sp>
      <p:pic>
        <p:nvPicPr>
          <p:cNvPr id="350214" name="Picture 6" descr="f04-31-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2940050"/>
            <a:ext cx="6042025" cy="231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07987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t>Branch Prediction</a:t>
            </a:r>
            <a:endParaRPr lang="en-AU"/>
          </a:p>
        </p:txBody>
      </p:sp>
      <p:sp>
        <p:nvSpPr>
          <p:cNvPr id="352259" name="Rectangle 3"/>
          <p:cNvSpPr>
            <a:spLocks noGrp="1" noChangeArrowheads="1"/>
          </p:cNvSpPr>
          <p:nvPr>
            <p:ph type="body" idx="1"/>
          </p:nvPr>
        </p:nvSpPr>
        <p:spPr/>
        <p:txBody>
          <a:bodyPr/>
          <a:lstStyle/>
          <a:p>
            <a:r>
              <a:rPr lang="en-US"/>
              <a:t>Longer pipelines can’t readily determine branch outcome early</a:t>
            </a:r>
          </a:p>
          <a:p>
            <a:pPr lvl="1"/>
            <a:r>
              <a:rPr lang="en-US"/>
              <a:t>Stall penalty becomes unacceptable</a:t>
            </a:r>
          </a:p>
          <a:p>
            <a:r>
              <a:rPr lang="en-US"/>
              <a:t>Predict outcome of branch</a:t>
            </a:r>
          </a:p>
          <a:p>
            <a:pPr lvl="1"/>
            <a:r>
              <a:rPr lang="en-US"/>
              <a:t>Only stall if prediction is wrong</a:t>
            </a:r>
          </a:p>
          <a:p>
            <a:r>
              <a:rPr lang="en-US"/>
              <a:t>In MIPS pipeline</a:t>
            </a:r>
          </a:p>
          <a:p>
            <a:pPr lvl="1"/>
            <a:r>
              <a:rPr lang="en-US"/>
              <a:t>Can predict branches not taken</a:t>
            </a:r>
          </a:p>
          <a:p>
            <a:pPr lvl="1"/>
            <a:r>
              <a:rPr lang="en-US"/>
              <a:t>Fetch instruction after branch, with no delay</a:t>
            </a:r>
            <a:endParaRPr lang="en-AU"/>
          </a:p>
        </p:txBody>
      </p:sp>
    </p:spTree>
    <p:extLst>
      <p:ext uri="{BB962C8B-B14F-4D97-AF65-F5344CB8AC3E}">
        <p14:creationId xmlns:p14="http://schemas.microsoft.com/office/powerpoint/2010/main" val="153934811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smtClean="0"/>
              <a:t>Predict Branch Not Taken</a:t>
            </a:r>
            <a:endParaRPr lang="en-AU" dirty="0"/>
          </a:p>
        </p:txBody>
      </p:sp>
      <p:sp>
        <p:nvSpPr>
          <p:cNvPr id="428035" name="Rectangle 3"/>
          <p:cNvSpPr>
            <a:spLocks noGrp="1" noChangeArrowheads="1"/>
          </p:cNvSpPr>
          <p:nvPr>
            <p:ph idx="1"/>
          </p:nvPr>
        </p:nvSpPr>
        <p:spPr/>
        <p:txBody>
          <a:bodyPr/>
          <a:lstStyle/>
          <a:p>
            <a:r>
              <a:rPr lang="en-US" dirty="0"/>
              <a:t>If branch </a:t>
            </a:r>
            <a:r>
              <a:rPr lang="en-US" dirty="0" smtClean="0"/>
              <a:t>is determined as taken in MEM:</a:t>
            </a:r>
            <a:endParaRPr lang="en-AU" dirty="0"/>
          </a:p>
        </p:txBody>
      </p:sp>
      <p:pic>
        <p:nvPicPr>
          <p:cNvPr id="428042" name="Picture 10" descr="f04-61-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2400300"/>
            <a:ext cx="6021387" cy="4221163"/>
          </a:xfrm>
          <a:prstGeom prst="rect">
            <a:avLst/>
          </a:prstGeom>
          <a:noFill/>
          <a:extLst>
            <a:ext uri="{909E8E84-426E-40DD-AFC4-6F175D3DCCD1}">
              <a14:hiddenFill xmlns:a14="http://schemas.microsoft.com/office/drawing/2010/main">
                <a:solidFill>
                  <a:srgbClr val="FFFFFF"/>
                </a:solidFill>
              </a14:hiddenFill>
            </a:ext>
          </a:extLst>
        </p:spPr>
      </p:pic>
      <p:sp>
        <p:nvSpPr>
          <p:cNvPr id="428038" name="AutoShape 6"/>
          <p:cNvSpPr>
            <a:spLocks/>
          </p:cNvSpPr>
          <p:nvPr/>
        </p:nvSpPr>
        <p:spPr bwMode="auto">
          <a:xfrm>
            <a:off x="3001962" y="6451600"/>
            <a:ext cx="501650" cy="330200"/>
          </a:xfrm>
          <a:prstGeom prst="borderCallout1">
            <a:avLst>
              <a:gd name="adj1" fmla="val 34616"/>
              <a:gd name="adj2" fmla="val 115190"/>
              <a:gd name="adj3" fmla="val -43269"/>
              <a:gd name="adj4" fmla="val 243356"/>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t>PC</a:t>
            </a:r>
            <a:endParaRPr lang="en-AU" sz="1400"/>
          </a:p>
        </p:txBody>
      </p:sp>
      <p:sp>
        <p:nvSpPr>
          <p:cNvPr id="428039" name="Text Box 7"/>
          <p:cNvSpPr txBox="1">
            <a:spLocks noChangeArrowheads="1"/>
          </p:cNvSpPr>
          <p:nvPr/>
        </p:nvSpPr>
        <p:spPr bwMode="auto">
          <a:xfrm>
            <a:off x="7250111" y="4511675"/>
            <a:ext cx="1692275" cy="120032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dirty="0"/>
              <a:t>Flush these</a:t>
            </a:r>
            <a:br>
              <a:rPr lang="en-US" dirty="0"/>
            </a:br>
            <a:r>
              <a:rPr lang="en-US" dirty="0"/>
              <a:t>instructions</a:t>
            </a:r>
          </a:p>
          <a:p>
            <a:pPr algn="l"/>
            <a:r>
              <a:rPr lang="en-US" dirty="0"/>
              <a:t>(Set control</a:t>
            </a:r>
            <a:br>
              <a:rPr lang="en-US" dirty="0"/>
            </a:br>
            <a:r>
              <a:rPr lang="en-US" dirty="0"/>
              <a:t>values to 0)</a:t>
            </a:r>
            <a:endParaRPr lang="en-AU" dirty="0"/>
          </a:p>
        </p:txBody>
      </p:sp>
      <p:sp>
        <p:nvSpPr>
          <p:cNvPr id="428040" name="AutoShape 8"/>
          <p:cNvSpPr>
            <a:spLocks/>
          </p:cNvSpPr>
          <p:nvPr/>
        </p:nvSpPr>
        <p:spPr bwMode="auto">
          <a:xfrm>
            <a:off x="6891337" y="4146550"/>
            <a:ext cx="215900" cy="1800225"/>
          </a:xfrm>
          <a:prstGeom prst="rightBrace">
            <a:avLst>
              <a:gd name="adj1" fmla="val 6948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97400207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4311" name="Picture 7" descr="f04-32-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1725613"/>
            <a:ext cx="6035675" cy="4979987"/>
          </a:xfrm>
          <a:prstGeom prst="rect">
            <a:avLst/>
          </a:prstGeom>
          <a:noFill/>
          <a:extLst>
            <a:ext uri="{909E8E84-426E-40DD-AFC4-6F175D3DCCD1}">
              <a14:hiddenFill xmlns:a14="http://schemas.microsoft.com/office/drawing/2010/main">
                <a:solidFill>
                  <a:srgbClr val="FFFFFF"/>
                </a:solidFill>
              </a14:hiddenFill>
            </a:ext>
          </a:extLst>
        </p:spPr>
      </p:pic>
      <p:sp>
        <p:nvSpPr>
          <p:cNvPr id="354306" name="Rectangle 2"/>
          <p:cNvSpPr>
            <a:spLocks noGrp="1" noChangeArrowheads="1"/>
          </p:cNvSpPr>
          <p:nvPr>
            <p:ph type="title"/>
          </p:nvPr>
        </p:nvSpPr>
        <p:spPr/>
        <p:txBody>
          <a:bodyPr/>
          <a:lstStyle/>
          <a:p>
            <a:r>
              <a:rPr lang="en-US" dirty="0" smtClean="0"/>
              <a:t>Predict Branch </a:t>
            </a:r>
            <a:r>
              <a:rPr lang="en-US" dirty="0"/>
              <a:t>Not Taken</a:t>
            </a:r>
            <a:endParaRPr lang="en-AU" dirty="0"/>
          </a:p>
        </p:txBody>
      </p:sp>
      <p:sp>
        <p:nvSpPr>
          <p:cNvPr id="354309" name="Text Box 5"/>
          <p:cNvSpPr txBox="1">
            <a:spLocks noChangeArrowheads="1"/>
          </p:cNvSpPr>
          <p:nvPr/>
        </p:nvSpPr>
        <p:spPr bwMode="auto">
          <a:xfrm>
            <a:off x="755650" y="2514600"/>
            <a:ext cx="1295400" cy="6508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t>Prediction correct</a:t>
            </a:r>
            <a:endParaRPr lang="en-AU" sz="1800"/>
          </a:p>
        </p:txBody>
      </p:sp>
      <p:sp>
        <p:nvSpPr>
          <p:cNvPr id="354310" name="Text Box 6"/>
          <p:cNvSpPr txBox="1">
            <a:spLocks noChangeArrowheads="1"/>
          </p:cNvSpPr>
          <p:nvPr/>
        </p:nvSpPr>
        <p:spPr bwMode="auto">
          <a:xfrm>
            <a:off x="755650" y="5178425"/>
            <a:ext cx="1295400" cy="6508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t>Prediction incorrect</a:t>
            </a:r>
            <a:endParaRPr lang="en-AU" sz="1800"/>
          </a:p>
        </p:txBody>
      </p:sp>
    </p:spTree>
    <p:extLst>
      <p:ext uri="{BB962C8B-B14F-4D97-AF65-F5344CB8AC3E}">
        <p14:creationId xmlns:p14="http://schemas.microsoft.com/office/powerpoint/2010/main" val="423919467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 Branch Not Taken</a:t>
            </a:r>
          </a:p>
        </p:txBody>
      </p:sp>
      <p:sp>
        <p:nvSpPr>
          <p:cNvPr id="3" name="Content Placeholder 2"/>
          <p:cNvSpPr>
            <a:spLocks noGrp="1"/>
          </p:cNvSpPr>
          <p:nvPr>
            <p:ph idx="1"/>
          </p:nvPr>
        </p:nvSpPr>
        <p:spPr/>
        <p:txBody>
          <a:bodyPr/>
          <a:lstStyle/>
          <a:p>
            <a:r>
              <a:rPr lang="en-US" dirty="0"/>
              <a:t>If branches are untaken half the time, and if it costs little to discard the instructions, this optimization halves the cost of control hazards.</a:t>
            </a:r>
          </a:p>
          <a:p>
            <a:endParaRPr lang="en-US" dirty="0"/>
          </a:p>
        </p:txBody>
      </p:sp>
    </p:spTree>
    <p:extLst>
      <p:ext uri="{BB962C8B-B14F-4D97-AF65-F5344CB8AC3E}">
        <p14:creationId xmlns:p14="http://schemas.microsoft.com/office/powerpoint/2010/main" val="365481553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sz="4000" dirty="0" smtClean="0"/>
              <a:t>Branch </a:t>
            </a:r>
            <a:r>
              <a:rPr lang="en-US" sz="4000" dirty="0"/>
              <a:t>Prediction</a:t>
            </a:r>
            <a:endParaRPr lang="en-AU" sz="4000" dirty="0"/>
          </a:p>
        </p:txBody>
      </p:sp>
      <p:sp>
        <p:nvSpPr>
          <p:cNvPr id="356355" name="Rectangle 3"/>
          <p:cNvSpPr>
            <a:spLocks noGrp="1" noChangeArrowheads="1"/>
          </p:cNvSpPr>
          <p:nvPr>
            <p:ph type="body" idx="1"/>
          </p:nvPr>
        </p:nvSpPr>
        <p:spPr/>
        <p:txBody>
          <a:bodyPr/>
          <a:lstStyle/>
          <a:p>
            <a:r>
              <a:rPr lang="en-US" sz="2800" dirty="0"/>
              <a:t>Static branch prediction</a:t>
            </a:r>
          </a:p>
          <a:p>
            <a:pPr lvl="1"/>
            <a:r>
              <a:rPr lang="en-US" sz="2400" dirty="0"/>
              <a:t>Based on typical branch behavior</a:t>
            </a:r>
          </a:p>
          <a:p>
            <a:pPr lvl="1"/>
            <a:r>
              <a:rPr lang="en-US" sz="2400" dirty="0"/>
              <a:t>Example: loop and if-statement branches</a:t>
            </a:r>
          </a:p>
          <a:p>
            <a:pPr lvl="2"/>
            <a:r>
              <a:rPr lang="en-US" sz="2000" dirty="0"/>
              <a:t>Predict backward branches taken</a:t>
            </a:r>
          </a:p>
          <a:p>
            <a:pPr lvl="2"/>
            <a:r>
              <a:rPr lang="en-US" sz="2000" dirty="0"/>
              <a:t>Predict forward branches not </a:t>
            </a:r>
            <a:r>
              <a:rPr lang="en-US" sz="2000" dirty="0" smtClean="0"/>
              <a:t>taken</a:t>
            </a:r>
            <a:endParaRPr lang="en-US" sz="2000" dirty="0"/>
          </a:p>
        </p:txBody>
      </p:sp>
    </p:spTree>
    <p:extLst>
      <p:ext uri="{BB962C8B-B14F-4D97-AF65-F5344CB8AC3E}">
        <p14:creationId xmlns:p14="http://schemas.microsoft.com/office/powerpoint/2010/main" val="237752110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r>
              <a:rPr lang="en-US"/>
              <a:t>Dynamic Branch Prediction</a:t>
            </a:r>
          </a:p>
        </p:txBody>
      </p:sp>
      <p:sp>
        <p:nvSpPr>
          <p:cNvPr id="442371" name="Rectangle 3"/>
          <p:cNvSpPr>
            <a:spLocks noGrp="1" noChangeArrowheads="1"/>
          </p:cNvSpPr>
          <p:nvPr>
            <p:ph idx="1"/>
          </p:nvPr>
        </p:nvSpPr>
        <p:spPr/>
        <p:txBody>
          <a:bodyPr/>
          <a:lstStyle/>
          <a:p>
            <a:r>
              <a:rPr lang="en-US" sz="2800" dirty="0"/>
              <a:t>In deeper and superscalar pipelines, branch penalty is more significant</a:t>
            </a:r>
          </a:p>
          <a:p>
            <a:r>
              <a:rPr lang="en-US" sz="2800" dirty="0"/>
              <a:t>Use dynamic prediction</a:t>
            </a:r>
          </a:p>
          <a:p>
            <a:pPr lvl="1"/>
            <a:r>
              <a:rPr lang="en-US" sz="2400" dirty="0"/>
              <a:t>Branch </a:t>
            </a:r>
            <a:r>
              <a:rPr lang="en-US" sz="2400" dirty="0" smtClean="0"/>
              <a:t>History Table</a:t>
            </a:r>
            <a:endParaRPr lang="en-US" sz="2400" dirty="0"/>
          </a:p>
          <a:p>
            <a:pPr lvl="1"/>
            <a:r>
              <a:rPr lang="en-US" sz="2400" dirty="0"/>
              <a:t>Indexed by recent branch instruction addresses</a:t>
            </a:r>
          </a:p>
          <a:p>
            <a:pPr lvl="1"/>
            <a:r>
              <a:rPr lang="en-US" sz="2400" dirty="0"/>
              <a:t>Stores outcome (taken/not taken)</a:t>
            </a:r>
          </a:p>
          <a:p>
            <a:pPr lvl="1"/>
            <a:r>
              <a:rPr lang="en-US" sz="2400" dirty="0"/>
              <a:t>To execute a branch</a:t>
            </a:r>
          </a:p>
          <a:p>
            <a:pPr lvl="2"/>
            <a:r>
              <a:rPr lang="en-US" sz="2000" dirty="0"/>
              <a:t>Check table, expect the same outcome</a:t>
            </a:r>
          </a:p>
          <a:p>
            <a:pPr lvl="2"/>
            <a:r>
              <a:rPr lang="en-US" sz="2000" dirty="0"/>
              <a:t>Start fetching from fall-through or target</a:t>
            </a:r>
          </a:p>
          <a:p>
            <a:pPr lvl="2"/>
            <a:r>
              <a:rPr lang="en-US" sz="2000" dirty="0"/>
              <a:t>If wrong, flush pipeline and flip prediction</a:t>
            </a:r>
            <a:endParaRPr lang="en-AU" sz="2000" dirty="0"/>
          </a:p>
        </p:txBody>
      </p:sp>
    </p:spTree>
    <p:extLst>
      <p:ext uri="{BB962C8B-B14F-4D97-AF65-F5344CB8AC3E}">
        <p14:creationId xmlns:p14="http://schemas.microsoft.com/office/powerpoint/2010/main" val="356968944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ChangeArrowheads="1"/>
          </p:cNvSpPr>
          <p:nvPr/>
        </p:nvSpPr>
        <p:spPr bwMode="auto">
          <a:xfrm>
            <a:off x="3084513" y="3341687"/>
            <a:ext cx="2447925" cy="431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19" name="Rectangle 3"/>
          <p:cNvSpPr>
            <a:spLocks noGrp="1" noChangeArrowheads="1"/>
          </p:cNvSpPr>
          <p:nvPr>
            <p:ph type="title"/>
          </p:nvPr>
        </p:nvSpPr>
        <p:spPr/>
        <p:txBody>
          <a:bodyPr/>
          <a:lstStyle/>
          <a:p>
            <a:r>
              <a:rPr lang="en-US"/>
              <a:t>1-Bit Predictor: Shortcoming</a:t>
            </a:r>
            <a:endParaRPr lang="en-AU"/>
          </a:p>
        </p:txBody>
      </p:sp>
      <p:sp>
        <p:nvSpPr>
          <p:cNvPr id="444420" name="Rectangle 4"/>
          <p:cNvSpPr>
            <a:spLocks noGrp="1" noChangeArrowheads="1"/>
          </p:cNvSpPr>
          <p:nvPr>
            <p:ph idx="1"/>
          </p:nvPr>
        </p:nvSpPr>
        <p:spPr/>
        <p:txBody>
          <a:bodyPr/>
          <a:lstStyle/>
          <a:p>
            <a:r>
              <a:rPr lang="en-US"/>
              <a:t>Inner loop branches mispredicted twice!</a:t>
            </a:r>
            <a:endParaRPr lang="en-AU"/>
          </a:p>
        </p:txBody>
      </p:sp>
      <p:sp>
        <p:nvSpPr>
          <p:cNvPr id="444421" name="Text Box 5"/>
          <p:cNvSpPr txBox="1">
            <a:spLocks noChangeArrowheads="1"/>
          </p:cNvSpPr>
          <p:nvPr/>
        </p:nvSpPr>
        <p:spPr bwMode="auto">
          <a:xfrm>
            <a:off x="2001838" y="2117725"/>
            <a:ext cx="353695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dirty="0">
                <a:latin typeface="Lucida Console" panose="020B0609040504020204" pitchFamily="49" charset="0"/>
              </a:rPr>
              <a:t>outer: …</a:t>
            </a:r>
            <a:br>
              <a:rPr lang="en-US" sz="2000" dirty="0">
                <a:latin typeface="Lucida Console" panose="020B0609040504020204" pitchFamily="49" charset="0"/>
              </a:rPr>
            </a:br>
            <a:r>
              <a:rPr lang="en-US" sz="2000" dirty="0">
                <a:latin typeface="Lucida Console" panose="020B0609040504020204" pitchFamily="49" charset="0"/>
              </a:rPr>
              <a:t>       …</a:t>
            </a:r>
            <a:br>
              <a:rPr lang="en-US" sz="2000" dirty="0">
                <a:latin typeface="Lucida Console" panose="020B0609040504020204" pitchFamily="49" charset="0"/>
              </a:rPr>
            </a:br>
            <a:r>
              <a:rPr lang="en-US" sz="2000" dirty="0">
                <a:latin typeface="Lucida Console" panose="020B0609040504020204" pitchFamily="49" charset="0"/>
              </a:rPr>
              <a:t>inner: …</a:t>
            </a:r>
          </a:p>
          <a:p>
            <a:pPr algn="l"/>
            <a:r>
              <a:rPr lang="en-US" sz="2000" dirty="0">
                <a:latin typeface="Lucida Console" panose="020B0609040504020204" pitchFamily="49" charset="0"/>
              </a:rPr>
              <a:t>       …</a:t>
            </a:r>
          </a:p>
          <a:p>
            <a:pPr algn="l"/>
            <a:r>
              <a:rPr lang="en-US" sz="2000" dirty="0">
                <a:latin typeface="Lucida Console" panose="020B0609040504020204" pitchFamily="49" charset="0"/>
              </a:rPr>
              <a:t>       </a:t>
            </a:r>
            <a:r>
              <a:rPr lang="en-US" sz="2000" dirty="0" err="1">
                <a:latin typeface="Lucida Console" panose="020B0609040504020204" pitchFamily="49" charset="0"/>
              </a:rPr>
              <a:t>beq</a:t>
            </a:r>
            <a:r>
              <a:rPr lang="en-US" sz="2000" dirty="0">
                <a:latin typeface="Lucida Console" panose="020B0609040504020204" pitchFamily="49" charset="0"/>
              </a:rPr>
              <a:t> …, …, inner</a:t>
            </a:r>
            <a:br>
              <a:rPr lang="en-US" sz="2000" dirty="0">
                <a:latin typeface="Lucida Console" panose="020B0609040504020204" pitchFamily="49" charset="0"/>
              </a:rPr>
            </a:br>
            <a:r>
              <a:rPr lang="en-US" sz="2000" dirty="0">
                <a:latin typeface="Lucida Console" panose="020B0609040504020204" pitchFamily="49" charset="0"/>
              </a:rPr>
              <a:t>       …</a:t>
            </a:r>
            <a:br>
              <a:rPr lang="en-US" sz="2000" dirty="0">
                <a:latin typeface="Lucida Console" panose="020B0609040504020204" pitchFamily="49" charset="0"/>
              </a:rPr>
            </a:br>
            <a:r>
              <a:rPr lang="en-US" sz="2000" dirty="0">
                <a:latin typeface="Lucida Console" panose="020B0609040504020204" pitchFamily="49" charset="0"/>
              </a:rPr>
              <a:t>       </a:t>
            </a:r>
            <a:r>
              <a:rPr lang="en-US" sz="2000" dirty="0" err="1">
                <a:latin typeface="Lucida Console" panose="020B0609040504020204" pitchFamily="49" charset="0"/>
              </a:rPr>
              <a:t>beq</a:t>
            </a:r>
            <a:r>
              <a:rPr lang="en-US" sz="2000" dirty="0">
                <a:latin typeface="Lucida Console" panose="020B0609040504020204" pitchFamily="49" charset="0"/>
              </a:rPr>
              <a:t> …, …, outer</a:t>
            </a:r>
            <a:endParaRPr lang="en-AU" sz="2000" dirty="0">
              <a:latin typeface="Lucida Console" panose="020B0609040504020204" pitchFamily="49" charset="0"/>
            </a:endParaRPr>
          </a:p>
        </p:txBody>
      </p:sp>
      <p:sp>
        <p:nvSpPr>
          <p:cNvPr id="444422" name="Line 6"/>
          <p:cNvSpPr>
            <a:spLocks noChangeShapeType="1"/>
          </p:cNvSpPr>
          <p:nvPr/>
        </p:nvSpPr>
        <p:spPr bwMode="auto">
          <a:xfrm>
            <a:off x="5603875" y="3579812"/>
            <a:ext cx="360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23" name="Line 7"/>
          <p:cNvSpPr>
            <a:spLocks noChangeShapeType="1"/>
          </p:cNvSpPr>
          <p:nvPr/>
        </p:nvSpPr>
        <p:spPr bwMode="auto">
          <a:xfrm flipV="1">
            <a:off x="5964238" y="2932112"/>
            <a:ext cx="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24" name="Line 8"/>
          <p:cNvSpPr>
            <a:spLocks noChangeShapeType="1"/>
          </p:cNvSpPr>
          <p:nvPr/>
        </p:nvSpPr>
        <p:spPr bwMode="auto">
          <a:xfrm flipH="1">
            <a:off x="4740275" y="2932112"/>
            <a:ext cx="12239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25" name="Line 9"/>
          <p:cNvSpPr>
            <a:spLocks noChangeShapeType="1"/>
          </p:cNvSpPr>
          <p:nvPr/>
        </p:nvSpPr>
        <p:spPr bwMode="auto">
          <a:xfrm>
            <a:off x="5603875" y="4156075"/>
            <a:ext cx="720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26" name="Line 10"/>
          <p:cNvSpPr>
            <a:spLocks noChangeShapeType="1"/>
          </p:cNvSpPr>
          <p:nvPr/>
        </p:nvSpPr>
        <p:spPr bwMode="auto">
          <a:xfrm flipV="1">
            <a:off x="6324600" y="2284412"/>
            <a:ext cx="0" cy="1871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27" name="Line 11"/>
          <p:cNvSpPr>
            <a:spLocks noChangeShapeType="1"/>
          </p:cNvSpPr>
          <p:nvPr/>
        </p:nvSpPr>
        <p:spPr bwMode="auto">
          <a:xfrm flipH="1">
            <a:off x="4740275" y="2284412"/>
            <a:ext cx="15843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28" name="Rectangle 12"/>
          <p:cNvSpPr>
            <a:spLocks noChangeArrowheads="1"/>
          </p:cNvSpPr>
          <p:nvPr/>
        </p:nvSpPr>
        <p:spPr bwMode="auto">
          <a:xfrm>
            <a:off x="422275" y="4464049"/>
            <a:ext cx="7772400" cy="187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lgn="l">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lgn="l">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lgn="l">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lvl="1" eaLnBrk="1" hangingPunct="1"/>
            <a:r>
              <a:rPr lang="en-US" dirty="0" err="1"/>
              <a:t>Mispredict</a:t>
            </a:r>
            <a:r>
              <a:rPr lang="en-US" dirty="0"/>
              <a:t> as taken on last iteration of inner loop</a:t>
            </a:r>
          </a:p>
          <a:p>
            <a:pPr lvl="1" eaLnBrk="1" hangingPunct="1"/>
            <a:r>
              <a:rPr lang="en-US" dirty="0"/>
              <a:t>Then </a:t>
            </a:r>
            <a:r>
              <a:rPr lang="en-US" dirty="0" err="1"/>
              <a:t>mispredict</a:t>
            </a:r>
            <a:r>
              <a:rPr lang="en-US" dirty="0"/>
              <a:t> as not taken on first iteration of inner loop next time around</a:t>
            </a:r>
            <a:endParaRPr lang="en-AU" dirty="0"/>
          </a:p>
        </p:txBody>
      </p:sp>
    </p:spTree>
    <p:extLst>
      <p:ext uri="{BB962C8B-B14F-4D97-AF65-F5344CB8AC3E}">
        <p14:creationId xmlns:p14="http://schemas.microsoft.com/office/powerpoint/2010/main" val="1107259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Execution</a:t>
            </a:r>
          </a:p>
        </p:txBody>
      </p:sp>
      <p:sp>
        <p:nvSpPr>
          <p:cNvPr id="3" name="Content Placeholder 2"/>
          <p:cNvSpPr>
            <a:spLocks noGrp="1"/>
          </p:cNvSpPr>
          <p:nvPr>
            <p:ph idx="1"/>
          </p:nvPr>
        </p:nvSpPr>
        <p:spPr/>
        <p:txBody>
          <a:bodyPr/>
          <a:lstStyle/>
          <a:p>
            <a:r>
              <a:rPr lang="en-US" dirty="0" smtClean="0"/>
              <a:t>To read and write registers, we need a register file</a:t>
            </a:r>
          </a:p>
          <a:p>
            <a:pPr lvl="1"/>
            <a:r>
              <a:rPr lang="en-US" dirty="0" smtClean="0"/>
              <a:t>R-types read two registers and write one register</a:t>
            </a:r>
          </a:p>
          <a:p>
            <a:pPr lvl="1"/>
            <a:r>
              <a:rPr lang="en-US" dirty="0" smtClean="0"/>
              <a:t>Memory-reference instructions read one register</a:t>
            </a:r>
          </a:p>
          <a:p>
            <a:pPr lvl="2"/>
            <a:r>
              <a:rPr lang="en-US" dirty="0" smtClean="0"/>
              <a:t>Also access data memory</a:t>
            </a:r>
            <a:endParaRPr lang="en-US" dirty="0"/>
          </a:p>
        </p:txBody>
      </p:sp>
    </p:spTree>
    <p:extLst>
      <p:ext uri="{BB962C8B-B14F-4D97-AF65-F5344CB8AC3E}">
        <p14:creationId xmlns:p14="http://schemas.microsoft.com/office/powerpoint/2010/main" val="358995701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6470" name="Picture 6" descr="f04-63-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286000"/>
            <a:ext cx="6132513" cy="3722688"/>
          </a:xfrm>
          <a:prstGeom prst="rect">
            <a:avLst/>
          </a:prstGeom>
          <a:noFill/>
          <a:extLst>
            <a:ext uri="{909E8E84-426E-40DD-AFC4-6F175D3DCCD1}">
              <a14:hiddenFill xmlns:a14="http://schemas.microsoft.com/office/drawing/2010/main">
                <a:solidFill>
                  <a:srgbClr val="FFFFFF"/>
                </a:solidFill>
              </a14:hiddenFill>
            </a:ext>
          </a:extLst>
        </p:spPr>
      </p:pic>
      <p:sp>
        <p:nvSpPr>
          <p:cNvPr id="446466" name="Rectangle 2"/>
          <p:cNvSpPr>
            <a:spLocks noGrp="1" noChangeArrowheads="1"/>
          </p:cNvSpPr>
          <p:nvPr>
            <p:ph type="title"/>
          </p:nvPr>
        </p:nvSpPr>
        <p:spPr/>
        <p:txBody>
          <a:bodyPr/>
          <a:lstStyle/>
          <a:p>
            <a:r>
              <a:rPr lang="en-US" dirty="0"/>
              <a:t>2-Bit Predictor</a:t>
            </a:r>
            <a:endParaRPr lang="en-AU" dirty="0"/>
          </a:p>
        </p:txBody>
      </p:sp>
      <p:sp>
        <p:nvSpPr>
          <p:cNvPr id="446467" name="Rectangle 3"/>
          <p:cNvSpPr>
            <a:spLocks noGrp="1" noChangeArrowheads="1"/>
          </p:cNvSpPr>
          <p:nvPr>
            <p:ph type="body" idx="1"/>
          </p:nvPr>
        </p:nvSpPr>
        <p:spPr/>
        <p:txBody>
          <a:bodyPr/>
          <a:lstStyle/>
          <a:p>
            <a:r>
              <a:rPr lang="en-US" dirty="0"/>
              <a:t>Only change prediction on two successive </a:t>
            </a:r>
            <a:r>
              <a:rPr lang="en-US" dirty="0" err="1"/>
              <a:t>mispredictions</a:t>
            </a:r>
            <a:endParaRPr lang="en-AU" dirty="0"/>
          </a:p>
        </p:txBody>
      </p:sp>
    </p:spTree>
    <p:extLst>
      <p:ext uri="{BB962C8B-B14F-4D97-AF65-F5344CB8AC3E}">
        <p14:creationId xmlns:p14="http://schemas.microsoft.com/office/powerpoint/2010/main" val="295847983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Delayed Decision</a:t>
            </a:r>
            <a:endParaRPr lang="en-US" dirty="0"/>
          </a:p>
        </p:txBody>
      </p:sp>
      <p:sp>
        <p:nvSpPr>
          <p:cNvPr id="3" name="Content Placeholder 2"/>
          <p:cNvSpPr>
            <a:spLocks noGrp="1"/>
          </p:cNvSpPr>
          <p:nvPr>
            <p:ph idx="1"/>
          </p:nvPr>
        </p:nvSpPr>
        <p:spPr/>
        <p:txBody>
          <a:bodyPr/>
          <a:lstStyle/>
          <a:p>
            <a:r>
              <a:rPr lang="en-US" dirty="0" smtClean="0"/>
              <a:t>Branch Instruction</a:t>
            </a:r>
          </a:p>
          <a:p>
            <a:r>
              <a:rPr lang="en-US" dirty="0" smtClean="0"/>
              <a:t>Execute the next sequential instruction</a:t>
            </a:r>
          </a:p>
          <a:p>
            <a:r>
              <a:rPr lang="en-US" dirty="0" smtClean="0"/>
              <a:t>Execute the instruction that resulted from the branch</a:t>
            </a:r>
          </a:p>
          <a:p>
            <a:endParaRPr lang="en-US" dirty="0"/>
          </a:p>
          <a:p>
            <a:endParaRPr lang="en-US" dirty="0" smtClean="0"/>
          </a:p>
          <a:p>
            <a:r>
              <a:rPr lang="en-US" dirty="0"/>
              <a:t>add $4, $5, $6		-&gt;		</a:t>
            </a:r>
            <a:r>
              <a:rPr lang="en-US" dirty="0" err="1"/>
              <a:t>beq</a:t>
            </a:r>
            <a:r>
              <a:rPr lang="en-US" dirty="0"/>
              <a:t> $1, $2, 40</a:t>
            </a:r>
          </a:p>
          <a:p>
            <a:r>
              <a:rPr lang="en-US" dirty="0" err="1"/>
              <a:t>beq</a:t>
            </a:r>
            <a:r>
              <a:rPr lang="en-US" dirty="0"/>
              <a:t> $1, $2, 40		-&gt;		add $4, $5, $</a:t>
            </a:r>
            <a:r>
              <a:rPr lang="en-US" dirty="0" smtClean="0"/>
              <a:t>6</a:t>
            </a:r>
            <a:endParaRPr lang="en-US" dirty="0"/>
          </a:p>
          <a:p>
            <a:r>
              <a:rPr lang="en-US" dirty="0"/>
              <a:t>&lt;branch result&gt;				&lt;branch result&gt;</a:t>
            </a:r>
          </a:p>
          <a:p>
            <a:endParaRPr lang="en-US" dirty="0"/>
          </a:p>
        </p:txBody>
      </p:sp>
    </p:spTree>
    <p:extLst>
      <p:ext uri="{BB962C8B-B14F-4D97-AF65-F5344CB8AC3E}">
        <p14:creationId xmlns:p14="http://schemas.microsoft.com/office/powerpoint/2010/main" val="245589625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 Time Matters</a:t>
            </a:r>
            <a:endParaRPr lang="en-US" dirty="0"/>
          </a:p>
        </p:txBody>
      </p:sp>
      <p:sp>
        <p:nvSpPr>
          <p:cNvPr id="3" name="Content Placeholder 2"/>
          <p:cNvSpPr>
            <a:spLocks noGrp="1"/>
          </p:cNvSpPr>
          <p:nvPr>
            <p:ph idx="1"/>
          </p:nvPr>
        </p:nvSpPr>
        <p:spPr/>
        <p:txBody>
          <a:bodyPr/>
          <a:lstStyle/>
          <a:p>
            <a:r>
              <a:rPr lang="en-US" dirty="0" smtClean="0"/>
              <a:t>Delayed branches work when branches are short</a:t>
            </a:r>
          </a:p>
          <a:p>
            <a:pPr lvl="1"/>
            <a:r>
              <a:rPr lang="en-US" dirty="0"/>
              <a:t>no processor uses a delayed branch of more than 1 </a:t>
            </a:r>
            <a:r>
              <a:rPr lang="en-US" dirty="0" smtClean="0"/>
              <a:t>cycle</a:t>
            </a:r>
          </a:p>
          <a:p>
            <a:pPr lvl="1"/>
            <a:endParaRPr lang="en-US" dirty="0"/>
          </a:p>
          <a:p>
            <a:r>
              <a:rPr lang="en-US" dirty="0" smtClean="0"/>
              <a:t>Longer branch delays rely on hardware based branch prediction</a:t>
            </a:r>
            <a:endParaRPr lang="en-US" dirty="0"/>
          </a:p>
        </p:txBody>
      </p:sp>
    </p:spTree>
    <p:extLst>
      <p:ext uri="{BB962C8B-B14F-4D97-AF65-F5344CB8AC3E}">
        <p14:creationId xmlns:p14="http://schemas.microsoft.com/office/powerpoint/2010/main" val="283563375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Branch Delay</a:t>
            </a:r>
          </a:p>
        </p:txBody>
      </p:sp>
      <p:sp>
        <p:nvSpPr>
          <p:cNvPr id="3" name="Content Placeholder 2"/>
          <p:cNvSpPr>
            <a:spLocks noGrp="1"/>
          </p:cNvSpPr>
          <p:nvPr>
            <p:ph idx="1"/>
          </p:nvPr>
        </p:nvSpPr>
        <p:spPr/>
        <p:txBody>
          <a:bodyPr/>
          <a:lstStyle/>
          <a:p>
            <a:r>
              <a:rPr lang="en-US" dirty="0" smtClean="0"/>
              <a:t>Insight:</a:t>
            </a:r>
          </a:p>
          <a:p>
            <a:pPr lvl="1"/>
            <a:r>
              <a:rPr lang="en-US" dirty="0"/>
              <a:t>many branches rely only on simple tests </a:t>
            </a:r>
            <a:endParaRPr lang="en-US" dirty="0" smtClean="0"/>
          </a:p>
          <a:p>
            <a:pPr lvl="2"/>
            <a:r>
              <a:rPr lang="en-US" dirty="0" smtClean="0"/>
              <a:t>can be implemented with a few gates over an ALU</a:t>
            </a:r>
          </a:p>
          <a:p>
            <a:pPr lvl="1"/>
            <a:r>
              <a:rPr lang="en-US" dirty="0" smtClean="0"/>
              <a:t>more complex branches take two instructions</a:t>
            </a:r>
          </a:p>
          <a:p>
            <a:pPr lvl="2"/>
            <a:r>
              <a:rPr lang="en-US" dirty="0" err="1" smtClean="0"/>
              <a:t>slt</a:t>
            </a:r>
            <a:r>
              <a:rPr lang="en-US" dirty="0" smtClean="0"/>
              <a:t> followed by </a:t>
            </a:r>
            <a:r>
              <a:rPr lang="en-US" dirty="0" err="1" smtClean="0"/>
              <a:t>beq</a:t>
            </a:r>
            <a:r>
              <a:rPr lang="en-US" dirty="0" smtClean="0"/>
              <a:t>/</a:t>
            </a:r>
            <a:r>
              <a:rPr lang="en-US" dirty="0" err="1" smtClean="0"/>
              <a:t>bne</a:t>
            </a:r>
            <a:endParaRPr lang="en-US" dirty="0" smtClean="0"/>
          </a:p>
          <a:p>
            <a:pPr lvl="2"/>
            <a:endParaRPr lang="en-US" dirty="0"/>
          </a:p>
          <a:p>
            <a:r>
              <a:rPr lang="en-US" dirty="0"/>
              <a:t>Move hardware to determine outcome to ID stage</a:t>
            </a:r>
          </a:p>
          <a:p>
            <a:pPr lvl="1"/>
            <a:r>
              <a:rPr lang="en-US" dirty="0"/>
              <a:t>Target address adder</a:t>
            </a:r>
          </a:p>
          <a:p>
            <a:pPr lvl="1"/>
            <a:r>
              <a:rPr lang="en-US" dirty="0"/>
              <a:t>Register </a:t>
            </a:r>
            <a:r>
              <a:rPr lang="en-US" dirty="0" smtClean="0"/>
              <a:t>comparator</a:t>
            </a:r>
          </a:p>
          <a:p>
            <a:pPr lvl="1"/>
            <a:endParaRPr lang="en-US" dirty="0"/>
          </a:p>
          <a:p>
            <a:r>
              <a:rPr lang="en-US" dirty="0" smtClean="0"/>
              <a:t>Reduces </a:t>
            </a:r>
            <a:r>
              <a:rPr lang="en-US" dirty="0"/>
              <a:t>the penalty of a branch to only one instruction if the branch is taken</a:t>
            </a:r>
          </a:p>
          <a:p>
            <a:pPr lvl="2"/>
            <a:endParaRPr lang="en-US" dirty="0" smtClean="0"/>
          </a:p>
        </p:txBody>
      </p:sp>
    </p:spTree>
    <p:extLst>
      <p:ext uri="{BB962C8B-B14F-4D97-AF65-F5344CB8AC3E}">
        <p14:creationId xmlns:p14="http://schemas.microsoft.com/office/powerpoint/2010/main" val="48678479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n-US" dirty="0" smtClean="0"/>
              <a:t>Summary</a:t>
            </a:r>
            <a:endParaRPr lang="en-AU" dirty="0"/>
          </a:p>
        </p:txBody>
      </p:sp>
      <p:sp>
        <p:nvSpPr>
          <p:cNvPr id="358403" name="Rectangle 3"/>
          <p:cNvSpPr>
            <a:spLocks noGrp="1" noChangeArrowheads="1"/>
          </p:cNvSpPr>
          <p:nvPr>
            <p:ph idx="1"/>
          </p:nvPr>
        </p:nvSpPr>
        <p:spPr/>
        <p:txBody>
          <a:bodyPr/>
          <a:lstStyle/>
          <a:p>
            <a:r>
              <a:rPr lang="en-US" dirty="0"/>
              <a:t>Pipelining improves performance by increasing instruction throughput</a:t>
            </a:r>
          </a:p>
          <a:p>
            <a:pPr lvl="1"/>
            <a:r>
              <a:rPr lang="en-US" dirty="0"/>
              <a:t>Executes multiple instructions in parallel</a:t>
            </a:r>
          </a:p>
          <a:p>
            <a:pPr lvl="1"/>
            <a:r>
              <a:rPr lang="en-US" dirty="0"/>
              <a:t>Each instruction has the same latency</a:t>
            </a:r>
          </a:p>
          <a:p>
            <a:r>
              <a:rPr lang="en-US" dirty="0"/>
              <a:t>Subject to hazards</a:t>
            </a:r>
          </a:p>
          <a:p>
            <a:pPr lvl="1"/>
            <a:r>
              <a:rPr lang="en-US" dirty="0"/>
              <a:t>Structure, data, control</a:t>
            </a:r>
          </a:p>
          <a:p>
            <a:r>
              <a:rPr lang="en-AU" dirty="0"/>
              <a:t>Instruction set design affects complexity of pipeline implementation</a:t>
            </a:r>
          </a:p>
        </p:txBody>
      </p:sp>
    </p:spTree>
    <p:extLst>
      <p:ext uri="{BB962C8B-B14F-4D97-AF65-F5344CB8AC3E}">
        <p14:creationId xmlns:p14="http://schemas.microsoft.com/office/powerpoint/2010/main" val="234405258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en-US"/>
              <a:t>Exceptions and Interrupts</a:t>
            </a:r>
            <a:endParaRPr lang="en-AU"/>
          </a:p>
        </p:txBody>
      </p:sp>
      <p:sp>
        <p:nvSpPr>
          <p:cNvPr id="452611" name="Rectangle 3"/>
          <p:cNvSpPr>
            <a:spLocks noGrp="1" noChangeArrowheads="1"/>
          </p:cNvSpPr>
          <p:nvPr>
            <p:ph idx="1"/>
          </p:nvPr>
        </p:nvSpPr>
        <p:spPr/>
        <p:txBody>
          <a:bodyPr>
            <a:normAutofit/>
          </a:bodyPr>
          <a:lstStyle/>
          <a:p>
            <a:r>
              <a:rPr lang="en-US" sz="2800" dirty="0"/>
              <a:t>“Unexpected” events requiring </a:t>
            </a:r>
            <a:r>
              <a:rPr lang="en-US" sz="2800" dirty="0" smtClean="0"/>
              <a:t>change in </a:t>
            </a:r>
            <a:r>
              <a:rPr lang="en-US" sz="2800" dirty="0"/>
              <a:t>flow of control</a:t>
            </a:r>
          </a:p>
          <a:p>
            <a:endParaRPr lang="en-US" sz="2800" dirty="0" smtClean="0"/>
          </a:p>
          <a:p>
            <a:r>
              <a:rPr lang="en-US" sz="2800" dirty="0" smtClean="0"/>
              <a:t>Exception</a:t>
            </a:r>
            <a:endParaRPr lang="en-US" sz="2800" dirty="0"/>
          </a:p>
          <a:p>
            <a:pPr lvl="1"/>
            <a:r>
              <a:rPr lang="en-US" sz="2400" dirty="0"/>
              <a:t>Arises within the CPU</a:t>
            </a:r>
          </a:p>
          <a:p>
            <a:pPr lvl="1"/>
            <a:r>
              <a:rPr lang="en-US" sz="2200" dirty="0" smtClean="0"/>
              <a:t>Examples: undefined </a:t>
            </a:r>
            <a:r>
              <a:rPr lang="en-US" sz="2200" dirty="0" err="1"/>
              <a:t>opcode</a:t>
            </a:r>
            <a:r>
              <a:rPr lang="en-US" sz="2200" dirty="0"/>
              <a:t>, overflow, </a:t>
            </a:r>
            <a:r>
              <a:rPr lang="en-US" sz="2200" dirty="0" err="1" smtClean="0"/>
              <a:t>syscall</a:t>
            </a:r>
            <a:endParaRPr lang="en-US" sz="2200" dirty="0" smtClean="0"/>
          </a:p>
          <a:p>
            <a:pPr lvl="2"/>
            <a:endParaRPr lang="en-US" sz="2000" dirty="0"/>
          </a:p>
          <a:p>
            <a:r>
              <a:rPr lang="en-US" sz="2800" dirty="0"/>
              <a:t>Interrupt</a:t>
            </a:r>
          </a:p>
          <a:p>
            <a:pPr lvl="1"/>
            <a:r>
              <a:rPr lang="en-US" sz="2400" dirty="0"/>
              <a:t>From an external I/O </a:t>
            </a:r>
            <a:r>
              <a:rPr lang="en-US" sz="2400" dirty="0" smtClean="0"/>
              <a:t>controller</a:t>
            </a:r>
            <a:endParaRPr lang="en-US" sz="2400" dirty="0"/>
          </a:p>
        </p:txBody>
      </p:sp>
    </p:spTree>
    <p:extLst>
      <p:ext uri="{BB962C8B-B14F-4D97-AF65-F5344CB8AC3E}">
        <p14:creationId xmlns:p14="http://schemas.microsoft.com/office/powerpoint/2010/main" val="265745600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en-US"/>
              <a:t>Handling Exceptions</a:t>
            </a:r>
            <a:endParaRPr lang="en-AU"/>
          </a:p>
        </p:txBody>
      </p:sp>
      <p:sp>
        <p:nvSpPr>
          <p:cNvPr id="454659" name="Rectangle 3"/>
          <p:cNvSpPr>
            <a:spLocks noGrp="1" noChangeArrowheads="1"/>
          </p:cNvSpPr>
          <p:nvPr>
            <p:ph idx="1"/>
          </p:nvPr>
        </p:nvSpPr>
        <p:spPr>
          <a:xfrm>
            <a:off x="457200" y="1600200"/>
            <a:ext cx="8229600" cy="5105400"/>
          </a:xfrm>
        </p:spPr>
        <p:txBody>
          <a:bodyPr>
            <a:normAutofit/>
          </a:bodyPr>
          <a:lstStyle/>
          <a:p>
            <a:pPr>
              <a:lnSpc>
                <a:spcPct val="90000"/>
              </a:lnSpc>
            </a:pPr>
            <a:r>
              <a:rPr lang="en-US" sz="2800" dirty="0"/>
              <a:t>In MIPS, exceptions managed by a System Control Coprocessor (CP0</a:t>
            </a:r>
            <a:r>
              <a:rPr lang="en-US" sz="2800" dirty="0" smtClean="0"/>
              <a:t>)</a:t>
            </a:r>
          </a:p>
          <a:p>
            <a:pPr>
              <a:lnSpc>
                <a:spcPct val="90000"/>
              </a:lnSpc>
            </a:pPr>
            <a:endParaRPr lang="en-US" sz="2800" dirty="0"/>
          </a:p>
          <a:p>
            <a:pPr>
              <a:lnSpc>
                <a:spcPct val="90000"/>
              </a:lnSpc>
            </a:pPr>
            <a:r>
              <a:rPr lang="en-US" sz="2800" dirty="0"/>
              <a:t>Save PC of offending (or interrupted) instruction</a:t>
            </a:r>
          </a:p>
          <a:p>
            <a:pPr lvl="1">
              <a:lnSpc>
                <a:spcPct val="90000"/>
              </a:lnSpc>
            </a:pPr>
            <a:r>
              <a:rPr lang="en-US" sz="2400" dirty="0"/>
              <a:t>In MIPS: Exception Program Counter (EPC</a:t>
            </a:r>
            <a:r>
              <a:rPr lang="en-US" sz="2400" dirty="0" smtClean="0"/>
              <a:t>)</a:t>
            </a:r>
          </a:p>
          <a:p>
            <a:pPr lvl="1">
              <a:lnSpc>
                <a:spcPct val="90000"/>
              </a:lnSpc>
            </a:pPr>
            <a:endParaRPr lang="en-US" sz="2400" dirty="0"/>
          </a:p>
          <a:p>
            <a:pPr>
              <a:lnSpc>
                <a:spcPct val="90000"/>
              </a:lnSpc>
            </a:pPr>
            <a:r>
              <a:rPr lang="en-US" sz="2800" dirty="0"/>
              <a:t>Save indication of the problem</a:t>
            </a:r>
          </a:p>
          <a:p>
            <a:pPr lvl="1">
              <a:lnSpc>
                <a:spcPct val="90000"/>
              </a:lnSpc>
            </a:pPr>
            <a:r>
              <a:rPr lang="en-US" sz="2400" dirty="0"/>
              <a:t>In MIPS: </a:t>
            </a:r>
            <a:r>
              <a:rPr lang="en-US" sz="2400" dirty="0" smtClean="0"/>
              <a:t>Status register</a:t>
            </a:r>
          </a:p>
          <a:p>
            <a:pPr lvl="2">
              <a:lnSpc>
                <a:spcPct val="90000"/>
              </a:lnSpc>
            </a:pPr>
            <a:r>
              <a:rPr lang="en-US" sz="2200" dirty="0" smtClean="0"/>
              <a:t>0000 – undefined instruction</a:t>
            </a:r>
          </a:p>
          <a:p>
            <a:pPr lvl="2">
              <a:lnSpc>
                <a:spcPct val="90000"/>
              </a:lnSpc>
            </a:pPr>
            <a:r>
              <a:rPr lang="en-US" sz="2200" dirty="0" smtClean="0"/>
              <a:t>0180 – arithmetic overflow</a:t>
            </a:r>
            <a:endParaRPr lang="en-US" sz="2200" dirty="0"/>
          </a:p>
          <a:p>
            <a:pPr lvl="2">
              <a:lnSpc>
                <a:spcPct val="90000"/>
              </a:lnSpc>
            </a:pPr>
            <a:endParaRPr lang="en-US" sz="2000" dirty="0"/>
          </a:p>
          <a:p>
            <a:pPr>
              <a:lnSpc>
                <a:spcPct val="90000"/>
              </a:lnSpc>
            </a:pPr>
            <a:r>
              <a:rPr lang="en-US" sz="2800" dirty="0"/>
              <a:t>Jump to </a:t>
            </a:r>
            <a:r>
              <a:rPr lang="en-US" sz="2800" dirty="0" smtClean="0"/>
              <a:t>handler</a:t>
            </a:r>
            <a:endParaRPr lang="en-US" sz="2800" dirty="0"/>
          </a:p>
        </p:txBody>
      </p:sp>
    </p:spTree>
    <p:extLst>
      <p:ext uri="{BB962C8B-B14F-4D97-AF65-F5344CB8AC3E}">
        <p14:creationId xmlns:p14="http://schemas.microsoft.com/office/powerpoint/2010/main" val="110167235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r>
              <a:rPr lang="en-US"/>
              <a:t>An Alternate Mechanism</a:t>
            </a:r>
            <a:endParaRPr lang="en-AU"/>
          </a:p>
        </p:txBody>
      </p:sp>
      <p:sp>
        <p:nvSpPr>
          <p:cNvPr id="456707" name="Rectangle 3"/>
          <p:cNvSpPr>
            <a:spLocks noGrp="1" noChangeArrowheads="1"/>
          </p:cNvSpPr>
          <p:nvPr>
            <p:ph type="body" idx="1"/>
          </p:nvPr>
        </p:nvSpPr>
        <p:spPr/>
        <p:txBody>
          <a:bodyPr/>
          <a:lstStyle/>
          <a:p>
            <a:pPr>
              <a:lnSpc>
                <a:spcPct val="90000"/>
              </a:lnSpc>
            </a:pPr>
            <a:r>
              <a:rPr lang="en-US" dirty="0"/>
              <a:t>Vectored Interrupts</a:t>
            </a:r>
          </a:p>
          <a:p>
            <a:pPr lvl="1">
              <a:lnSpc>
                <a:spcPct val="90000"/>
              </a:lnSpc>
            </a:pPr>
            <a:r>
              <a:rPr lang="en-US" dirty="0"/>
              <a:t>Handler address determined by the </a:t>
            </a:r>
            <a:r>
              <a:rPr lang="en-US" dirty="0" smtClean="0"/>
              <a:t>cause</a:t>
            </a:r>
          </a:p>
          <a:p>
            <a:pPr lvl="1">
              <a:lnSpc>
                <a:spcPct val="90000"/>
              </a:lnSpc>
            </a:pPr>
            <a:endParaRPr lang="en-US" dirty="0"/>
          </a:p>
          <a:p>
            <a:pPr>
              <a:lnSpc>
                <a:spcPct val="90000"/>
              </a:lnSpc>
            </a:pPr>
            <a:r>
              <a:rPr lang="en-US" dirty="0"/>
              <a:t>Example:</a:t>
            </a:r>
          </a:p>
          <a:p>
            <a:pPr lvl="1">
              <a:lnSpc>
                <a:spcPct val="90000"/>
              </a:lnSpc>
            </a:pPr>
            <a:r>
              <a:rPr lang="en-US" dirty="0"/>
              <a:t>Undefined </a:t>
            </a:r>
            <a:r>
              <a:rPr lang="en-US" dirty="0" err="1"/>
              <a:t>opcode</a:t>
            </a:r>
            <a:r>
              <a:rPr lang="en-US" dirty="0"/>
              <a:t>:	</a:t>
            </a:r>
            <a:r>
              <a:rPr lang="en-US" dirty="0" smtClean="0"/>
              <a:t>	C000 </a:t>
            </a:r>
            <a:r>
              <a:rPr lang="en-US" dirty="0"/>
              <a:t>0000</a:t>
            </a:r>
          </a:p>
          <a:p>
            <a:pPr lvl="1">
              <a:lnSpc>
                <a:spcPct val="90000"/>
              </a:lnSpc>
            </a:pPr>
            <a:r>
              <a:rPr lang="en-US" dirty="0"/>
              <a:t>Overflow:			C000 0020</a:t>
            </a:r>
          </a:p>
          <a:p>
            <a:pPr lvl="1">
              <a:lnSpc>
                <a:spcPct val="90000"/>
              </a:lnSpc>
            </a:pPr>
            <a:r>
              <a:rPr lang="en-US" dirty="0"/>
              <a:t>…:				C000 </a:t>
            </a:r>
            <a:r>
              <a:rPr lang="en-US" dirty="0" smtClean="0"/>
              <a:t>0040</a:t>
            </a:r>
          </a:p>
          <a:p>
            <a:pPr lvl="1">
              <a:lnSpc>
                <a:spcPct val="90000"/>
              </a:lnSpc>
            </a:pPr>
            <a:endParaRPr lang="en-US" dirty="0"/>
          </a:p>
          <a:p>
            <a:pPr>
              <a:lnSpc>
                <a:spcPct val="90000"/>
              </a:lnSpc>
            </a:pPr>
            <a:r>
              <a:rPr lang="en-US" dirty="0"/>
              <a:t>Instructions either</a:t>
            </a:r>
          </a:p>
          <a:p>
            <a:pPr lvl="1">
              <a:lnSpc>
                <a:spcPct val="90000"/>
              </a:lnSpc>
            </a:pPr>
            <a:r>
              <a:rPr lang="en-US" dirty="0"/>
              <a:t>Deal with the interrupt, or</a:t>
            </a:r>
          </a:p>
          <a:p>
            <a:pPr lvl="1">
              <a:lnSpc>
                <a:spcPct val="90000"/>
              </a:lnSpc>
            </a:pPr>
            <a:r>
              <a:rPr lang="en-US" dirty="0"/>
              <a:t>Jump to real handler</a:t>
            </a:r>
            <a:endParaRPr lang="en-AU" dirty="0"/>
          </a:p>
        </p:txBody>
      </p:sp>
    </p:spTree>
    <p:extLst>
      <p:ext uri="{BB962C8B-B14F-4D97-AF65-F5344CB8AC3E}">
        <p14:creationId xmlns:p14="http://schemas.microsoft.com/office/powerpoint/2010/main" val="177712036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en-US"/>
              <a:t>Handler Actions</a:t>
            </a:r>
            <a:endParaRPr lang="en-AU"/>
          </a:p>
        </p:txBody>
      </p:sp>
      <p:sp>
        <p:nvSpPr>
          <p:cNvPr id="458755" name="Rectangle 3"/>
          <p:cNvSpPr>
            <a:spLocks noGrp="1" noChangeArrowheads="1"/>
          </p:cNvSpPr>
          <p:nvPr>
            <p:ph type="body" idx="1"/>
          </p:nvPr>
        </p:nvSpPr>
        <p:spPr/>
        <p:txBody>
          <a:bodyPr/>
          <a:lstStyle/>
          <a:p>
            <a:pPr>
              <a:lnSpc>
                <a:spcPct val="90000"/>
              </a:lnSpc>
            </a:pPr>
            <a:r>
              <a:rPr lang="en-US" dirty="0"/>
              <a:t>Read cause, and transfer to relevant </a:t>
            </a:r>
            <a:r>
              <a:rPr lang="en-US" dirty="0" smtClean="0"/>
              <a:t>handler</a:t>
            </a:r>
          </a:p>
          <a:p>
            <a:pPr>
              <a:lnSpc>
                <a:spcPct val="90000"/>
              </a:lnSpc>
            </a:pPr>
            <a:endParaRPr lang="en-US" dirty="0"/>
          </a:p>
          <a:p>
            <a:pPr>
              <a:lnSpc>
                <a:spcPct val="90000"/>
              </a:lnSpc>
            </a:pPr>
            <a:r>
              <a:rPr lang="en-US" dirty="0"/>
              <a:t>Determine action </a:t>
            </a:r>
            <a:r>
              <a:rPr lang="en-US" dirty="0" smtClean="0"/>
              <a:t>required</a:t>
            </a:r>
          </a:p>
          <a:p>
            <a:pPr>
              <a:lnSpc>
                <a:spcPct val="90000"/>
              </a:lnSpc>
            </a:pPr>
            <a:endParaRPr lang="en-US" dirty="0"/>
          </a:p>
          <a:p>
            <a:pPr>
              <a:lnSpc>
                <a:spcPct val="90000"/>
              </a:lnSpc>
            </a:pPr>
            <a:r>
              <a:rPr lang="en-US" dirty="0"/>
              <a:t>If </a:t>
            </a:r>
            <a:r>
              <a:rPr lang="en-US" dirty="0" err="1"/>
              <a:t>restartable</a:t>
            </a:r>
            <a:endParaRPr lang="en-US" dirty="0"/>
          </a:p>
          <a:p>
            <a:pPr lvl="1">
              <a:lnSpc>
                <a:spcPct val="90000"/>
              </a:lnSpc>
            </a:pPr>
            <a:r>
              <a:rPr lang="en-US" dirty="0"/>
              <a:t>Take corrective action</a:t>
            </a:r>
          </a:p>
          <a:p>
            <a:pPr lvl="1">
              <a:lnSpc>
                <a:spcPct val="90000"/>
              </a:lnSpc>
            </a:pPr>
            <a:r>
              <a:rPr lang="en-US" dirty="0"/>
              <a:t>use EPC to return to program</a:t>
            </a:r>
          </a:p>
          <a:p>
            <a:pPr>
              <a:lnSpc>
                <a:spcPct val="90000"/>
              </a:lnSpc>
            </a:pPr>
            <a:r>
              <a:rPr lang="en-US" dirty="0"/>
              <a:t>Otherwise</a:t>
            </a:r>
          </a:p>
          <a:p>
            <a:pPr lvl="1">
              <a:lnSpc>
                <a:spcPct val="90000"/>
              </a:lnSpc>
            </a:pPr>
            <a:r>
              <a:rPr lang="en-US" dirty="0"/>
              <a:t>Terminate program</a:t>
            </a:r>
          </a:p>
          <a:p>
            <a:pPr lvl="1">
              <a:lnSpc>
                <a:spcPct val="90000"/>
              </a:lnSpc>
            </a:pPr>
            <a:r>
              <a:rPr lang="en-US" dirty="0"/>
              <a:t>Report error using </a:t>
            </a:r>
            <a:r>
              <a:rPr lang="en-US" dirty="0" smtClean="0"/>
              <a:t>EPC</a:t>
            </a:r>
            <a:endParaRPr lang="en-AU" dirty="0"/>
          </a:p>
        </p:txBody>
      </p:sp>
    </p:spTree>
    <p:extLst>
      <p:ext uri="{BB962C8B-B14F-4D97-AF65-F5344CB8AC3E}">
        <p14:creationId xmlns:p14="http://schemas.microsoft.com/office/powerpoint/2010/main" val="356204293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n-US"/>
              <a:t>Exceptions in a Pipeline</a:t>
            </a:r>
            <a:endParaRPr lang="en-AU"/>
          </a:p>
        </p:txBody>
      </p:sp>
      <p:sp>
        <p:nvSpPr>
          <p:cNvPr id="462851" name="Rectangle 3"/>
          <p:cNvSpPr>
            <a:spLocks noGrp="1" noChangeArrowheads="1"/>
          </p:cNvSpPr>
          <p:nvPr>
            <p:ph type="body" idx="1"/>
          </p:nvPr>
        </p:nvSpPr>
        <p:spPr/>
        <p:txBody>
          <a:bodyPr/>
          <a:lstStyle/>
          <a:p>
            <a:pPr>
              <a:lnSpc>
                <a:spcPct val="90000"/>
              </a:lnSpc>
            </a:pPr>
            <a:r>
              <a:rPr lang="en-US" dirty="0"/>
              <a:t>Another form of control </a:t>
            </a:r>
            <a:r>
              <a:rPr lang="en-US" dirty="0" smtClean="0"/>
              <a:t>hazard</a:t>
            </a:r>
          </a:p>
          <a:p>
            <a:pPr>
              <a:lnSpc>
                <a:spcPct val="90000"/>
              </a:lnSpc>
            </a:pPr>
            <a:endParaRPr lang="en-US" dirty="0"/>
          </a:p>
          <a:p>
            <a:pPr>
              <a:lnSpc>
                <a:spcPct val="90000"/>
              </a:lnSpc>
            </a:pPr>
            <a:r>
              <a:rPr lang="en-US" dirty="0"/>
              <a:t>Consider overflow on add in EX stage</a:t>
            </a:r>
          </a:p>
          <a:p>
            <a:pPr lvl="1">
              <a:lnSpc>
                <a:spcPct val="90000"/>
              </a:lnSpc>
              <a:buFont typeface="Wingdings" panose="05000000000000000000" pitchFamily="2" charset="2"/>
              <a:buNone/>
            </a:pPr>
            <a:r>
              <a:rPr lang="en-US" dirty="0" smtClean="0">
                <a:latin typeface="Lucida Console" panose="020B0609040504020204" pitchFamily="49" charset="0"/>
              </a:rPr>
              <a:t>	add </a:t>
            </a:r>
            <a:r>
              <a:rPr lang="en-US" dirty="0">
                <a:latin typeface="Lucida Console" panose="020B0609040504020204" pitchFamily="49" charset="0"/>
              </a:rPr>
              <a:t>$1, $2, $1</a:t>
            </a:r>
          </a:p>
          <a:p>
            <a:pPr lvl="1">
              <a:lnSpc>
                <a:spcPct val="90000"/>
              </a:lnSpc>
            </a:pPr>
            <a:r>
              <a:rPr lang="en-US" dirty="0" smtClean="0"/>
              <a:t>Prevent $1 from being overwritten</a:t>
            </a:r>
          </a:p>
          <a:p>
            <a:pPr lvl="1">
              <a:lnSpc>
                <a:spcPct val="90000"/>
              </a:lnSpc>
            </a:pPr>
            <a:r>
              <a:rPr lang="en-US" dirty="0" smtClean="0"/>
              <a:t>Complete previous instructions</a:t>
            </a:r>
          </a:p>
          <a:p>
            <a:pPr lvl="1">
              <a:lnSpc>
                <a:spcPct val="90000"/>
              </a:lnSpc>
            </a:pPr>
            <a:r>
              <a:rPr lang="en-US" dirty="0" smtClean="0"/>
              <a:t>Flush </a:t>
            </a:r>
            <a:r>
              <a:rPr lang="en-US" dirty="0">
                <a:latin typeface="Lucida Console" panose="020B0609040504020204" pitchFamily="49" charset="0"/>
              </a:rPr>
              <a:t>add</a:t>
            </a:r>
            <a:r>
              <a:rPr lang="en-US" dirty="0"/>
              <a:t> and subsequent instructions</a:t>
            </a:r>
          </a:p>
          <a:p>
            <a:pPr lvl="1">
              <a:lnSpc>
                <a:spcPct val="90000"/>
              </a:lnSpc>
            </a:pPr>
            <a:r>
              <a:rPr lang="en-US" dirty="0"/>
              <a:t>Set Cause and EPC register values</a:t>
            </a:r>
          </a:p>
          <a:p>
            <a:pPr lvl="1">
              <a:lnSpc>
                <a:spcPct val="90000"/>
              </a:lnSpc>
            </a:pPr>
            <a:r>
              <a:rPr lang="en-US" dirty="0"/>
              <a:t>Transfer control to </a:t>
            </a:r>
            <a:r>
              <a:rPr lang="en-US" dirty="0" smtClean="0"/>
              <a:t>handler</a:t>
            </a:r>
          </a:p>
          <a:p>
            <a:pPr lvl="1">
              <a:lnSpc>
                <a:spcPct val="90000"/>
              </a:lnSpc>
            </a:pPr>
            <a:endParaRPr lang="en-US" dirty="0"/>
          </a:p>
          <a:p>
            <a:pPr>
              <a:lnSpc>
                <a:spcPct val="90000"/>
              </a:lnSpc>
            </a:pPr>
            <a:r>
              <a:rPr lang="en-US" dirty="0"/>
              <a:t>Similar to </a:t>
            </a:r>
            <a:r>
              <a:rPr lang="en-US" dirty="0" err="1"/>
              <a:t>mispredicted</a:t>
            </a:r>
            <a:r>
              <a:rPr lang="en-US" dirty="0"/>
              <a:t> branch</a:t>
            </a:r>
          </a:p>
          <a:p>
            <a:pPr lvl="1">
              <a:lnSpc>
                <a:spcPct val="90000"/>
              </a:lnSpc>
            </a:pPr>
            <a:r>
              <a:rPr lang="en-US" dirty="0"/>
              <a:t>Use much of the same hardware</a:t>
            </a:r>
            <a:endParaRPr lang="en-AU" dirty="0"/>
          </a:p>
        </p:txBody>
      </p:sp>
    </p:spTree>
    <p:extLst>
      <p:ext uri="{BB962C8B-B14F-4D97-AF65-F5344CB8AC3E}">
        <p14:creationId xmlns:p14="http://schemas.microsoft.com/office/powerpoint/2010/main" val="2472072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Overview</a:t>
            </a:r>
            <a:endParaRPr lang="en-US" dirty="0"/>
          </a:p>
        </p:txBody>
      </p:sp>
      <p:pic>
        <p:nvPicPr>
          <p:cNvPr id="4" name="Picture 4" descr="f04-01-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298760" cy="4495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3"/>
          <p:cNvSpPr>
            <a:spLocks noChangeArrowheads="1"/>
          </p:cNvSpPr>
          <p:nvPr/>
        </p:nvSpPr>
        <p:spPr bwMode="auto">
          <a:xfrm>
            <a:off x="5410200" y="2057400"/>
            <a:ext cx="3527425"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lgn="l">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lgn="l">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lgn="l">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sz="2400" dirty="0" smtClean="0"/>
              <a:t>Data </a:t>
            </a:r>
            <a:r>
              <a:rPr lang="en-US" sz="2400" dirty="0"/>
              <a:t>“flows” through memory and functional </a:t>
            </a:r>
            <a:r>
              <a:rPr lang="en-US" sz="2400" dirty="0" smtClean="0"/>
              <a:t>units</a:t>
            </a:r>
            <a:endParaRPr lang="en-AU" sz="2400" dirty="0"/>
          </a:p>
        </p:txBody>
      </p:sp>
    </p:spTree>
    <p:extLst>
      <p:ext uri="{BB962C8B-B14F-4D97-AF65-F5344CB8AC3E}">
        <p14:creationId xmlns:p14="http://schemas.microsoft.com/office/powerpoint/2010/main" val="82504165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r>
              <a:rPr lang="en-US"/>
              <a:t>Multiple Exceptions</a:t>
            </a:r>
            <a:endParaRPr lang="en-AU"/>
          </a:p>
        </p:txBody>
      </p:sp>
      <p:sp>
        <p:nvSpPr>
          <p:cNvPr id="475139" name="Rectangle 3"/>
          <p:cNvSpPr>
            <a:spLocks noGrp="1" noChangeArrowheads="1"/>
          </p:cNvSpPr>
          <p:nvPr>
            <p:ph type="body" idx="1"/>
          </p:nvPr>
        </p:nvSpPr>
        <p:spPr/>
        <p:txBody>
          <a:bodyPr/>
          <a:lstStyle/>
          <a:p>
            <a:r>
              <a:rPr lang="en-US" sz="2800" dirty="0"/>
              <a:t>Pipelining overlaps multiple instructions</a:t>
            </a:r>
          </a:p>
          <a:p>
            <a:pPr lvl="1"/>
            <a:r>
              <a:rPr lang="en-US" sz="2400" dirty="0"/>
              <a:t>Could have multiple exceptions at once</a:t>
            </a:r>
          </a:p>
          <a:p>
            <a:r>
              <a:rPr lang="en-US" sz="2800" dirty="0"/>
              <a:t>Simple approach: deal with exception from earliest instruction</a:t>
            </a:r>
          </a:p>
          <a:p>
            <a:pPr lvl="1"/>
            <a:r>
              <a:rPr lang="en-US" sz="2400" dirty="0"/>
              <a:t>Flush subsequent </a:t>
            </a:r>
            <a:r>
              <a:rPr lang="en-US" sz="2400" dirty="0" smtClean="0"/>
              <a:t>instructions</a:t>
            </a:r>
            <a:endParaRPr lang="en-US" sz="2400" dirty="0"/>
          </a:p>
        </p:txBody>
      </p:sp>
    </p:spTree>
    <p:extLst>
      <p:ext uri="{BB962C8B-B14F-4D97-AF65-F5344CB8AC3E}">
        <p14:creationId xmlns:p14="http://schemas.microsoft.com/office/powerpoint/2010/main" val="360401777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en-US" sz="4000"/>
              <a:t>Fallacies</a:t>
            </a:r>
            <a:endParaRPr lang="en-AU" sz="4000"/>
          </a:p>
        </p:txBody>
      </p:sp>
      <p:sp>
        <p:nvSpPr>
          <p:cNvPr id="528387" name="Rectangle 3"/>
          <p:cNvSpPr>
            <a:spLocks noGrp="1" noChangeArrowheads="1"/>
          </p:cNvSpPr>
          <p:nvPr>
            <p:ph type="body" idx="1"/>
          </p:nvPr>
        </p:nvSpPr>
        <p:spPr/>
        <p:txBody>
          <a:bodyPr/>
          <a:lstStyle/>
          <a:p>
            <a:r>
              <a:rPr lang="en-US" sz="2800" dirty="0"/>
              <a:t>Pipelining is </a:t>
            </a:r>
            <a:r>
              <a:rPr lang="en-US" sz="2800" dirty="0" smtClean="0"/>
              <a:t>easy</a:t>
            </a:r>
            <a:endParaRPr lang="en-US" sz="2800" dirty="0"/>
          </a:p>
          <a:p>
            <a:pPr lvl="1"/>
            <a:r>
              <a:rPr lang="en-US" sz="2400" dirty="0"/>
              <a:t>The basic idea is easy</a:t>
            </a:r>
          </a:p>
          <a:p>
            <a:pPr lvl="1"/>
            <a:r>
              <a:rPr lang="en-US" sz="2400" dirty="0"/>
              <a:t>The devil is in the details</a:t>
            </a:r>
          </a:p>
          <a:p>
            <a:pPr lvl="2"/>
            <a:r>
              <a:rPr lang="en-US" sz="2000" dirty="0"/>
              <a:t>e.g., detecting data hazards</a:t>
            </a:r>
          </a:p>
          <a:p>
            <a:r>
              <a:rPr lang="en-US" sz="2800" dirty="0"/>
              <a:t>Pipelining is independent of technology</a:t>
            </a:r>
          </a:p>
          <a:p>
            <a:pPr lvl="1"/>
            <a:r>
              <a:rPr lang="en-US" sz="2400" dirty="0"/>
              <a:t>So why haven’t we always done pipelining?</a:t>
            </a:r>
          </a:p>
          <a:p>
            <a:pPr lvl="1"/>
            <a:r>
              <a:rPr lang="en-US" sz="2400" dirty="0"/>
              <a:t>More transistors make more advanced techniques feasible</a:t>
            </a:r>
          </a:p>
          <a:p>
            <a:pPr lvl="1"/>
            <a:r>
              <a:rPr lang="en-US" sz="2400" dirty="0"/>
              <a:t>Pipeline-related ISA design needs to take account of technology </a:t>
            </a:r>
            <a:r>
              <a:rPr lang="en-US" sz="2400" dirty="0" smtClean="0"/>
              <a:t>trends</a:t>
            </a:r>
            <a:endParaRPr lang="en-US" sz="2400" dirty="0"/>
          </a:p>
        </p:txBody>
      </p:sp>
    </p:spTree>
    <p:extLst>
      <p:ext uri="{BB962C8B-B14F-4D97-AF65-F5344CB8AC3E}">
        <p14:creationId xmlns:p14="http://schemas.microsoft.com/office/powerpoint/2010/main" val="425766335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a:t>Pitfalls</a:t>
            </a:r>
            <a:endParaRPr lang="en-AU"/>
          </a:p>
        </p:txBody>
      </p:sp>
      <p:sp>
        <p:nvSpPr>
          <p:cNvPr id="530435" name="Rectangle 3"/>
          <p:cNvSpPr>
            <a:spLocks noGrp="1" noChangeArrowheads="1"/>
          </p:cNvSpPr>
          <p:nvPr>
            <p:ph type="body" idx="1"/>
          </p:nvPr>
        </p:nvSpPr>
        <p:spPr/>
        <p:txBody>
          <a:bodyPr>
            <a:normAutofit/>
          </a:bodyPr>
          <a:lstStyle/>
          <a:p>
            <a:r>
              <a:rPr lang="en-US" sz="2800" dirty="0"/>
              <a:t>Poor ISA design can make pipelining harder</a:t>
            </a:r>
          </a:p>
          <a:p>
            <a:pPr lvl="1"/>
            <a:r>
              <a:rPr lang="en-US" sz="2400" dirty="0"/>
              <a:t>e.g., complex instruction sets (VAX, IA-32)</a:t>
            </a:r>
          </a:p>
          <a:p>
            <a:pPr lvl="2"/>
            <a:r>
              <a:rPr lang="en-US" sz="2000" dirty="0"/>
              <a:t>Significant overhead to make pipelining work</a:t>
            </a:r>
          </a:p>
          <a:p>
            <a:pPr lvl="1"/>
            <a:r>
              <a:rPr lang="en-US" sz="2400" dirty="0" smtClean="0"/>
              <a:t>e.g</a:t>
            </a:r>
            <a:r>
              <a:rPr lang="en-US" sz="2400" dirty="0"/>
              <a:t>., complex addressing modes</a:t>
            </a:r>
          </a:p>
          <a:p>
            <a:pPr lvl="2"/>
            <a:r>
              <a:rPr lang="en-US" sz="2000" dirty="0"/>
              <a:t>Register update side effects, memory indirection</a:t>
            </a:r>
          </a:p>
          <a:p>
            <a:pPr lvl="1"/>
            <a:r>
              <a:rPr lang="en-US" sz="2400" dirty="0"/>
              <a:t>e.g., delayed branches</a:t>
            </a:r>
          </a:p>
          <a:p>
            <a:pPr lvl="2"/>
            <a:r>
              <a:rPr lang="en-US" sz="2000" dirty="0"/>
              <a:t>Advanced pipelines have long delay slots</a:t>
            </a:r>
            <a:endParaRPr lang="en-AU" sz="2000" dirty="0"/>
          </a:p>
        </p:txBody>
      </p:sp>
    </p:spTree>
    <p:extLst>
      <p:ext uri="{BB962C8B-B14F-4D97-AF65-F5344CB8AC3E}">
        <p14:creationId xmlns:p14="http://schemas.microsoft.com/office/powerpoint/2010/main" val="159063140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a:t>Concluding Remarks</a:t>
            </a:r>
            <a:endParaRPr lang="en-AU"/>
          </a:p>
        </p:txBody>
      </p:sp>
      <p:sp>
        <p:nvSpPr>
          <p:cNvPr id="532483" name="Rectangle 3"/>
          <p:cNvSpPr>
            <a:spLocks noGrp="1" noChangeArrowheads="1"/>
          </p:cNvSpPr>
          <p:nvPr>
            <p:ph type="body" idx="1"/>
          </p:nvPr>
        </p:nvSpPr>
        <p:spPr/>
        <p:txBody>
          <a:bodyPr>
            <a:normAutofit fontScale="92500" lnSpcReduction="10000"/>
          </a:bodyPr>
          <a:lstStyle/>
          <a:p>
            <a:r>
              <a:rPr lang="en-US" sz="2800" dirty="0"/>
              <a:t>ISA influences design of </a:t>
            </a:r>
            <a:r>
              <a:rPr lang="en-US" sz="2800" dirty="0" err="1"/>
              <a:t>datapath</a:t>
            </a:r>
            <a:r>
              <a:rPr lang="en-US" sz="2800" dirty="0"/>
              <a:t> and control</a:t>
            </a:r>
          </a:p>
          <a:p>
            <a:r>
              <a:rPr lang="en-US" sz="2800" dirty="0" err="1"/>
              <a:t>Datapath</a:t>
            </a:r>
            <a:r>
              <a:rPr lang="en-US" sz="2800" dirty="0"/>
              <a:t> and control influence design of </a:t>
            </a:r>
            <a:r>
              <a:rPr lang="en-US" sz="2800" dirty="0" smtClean="0"/>
              <a:t>ISA</a:t>
            </a:r>
          </a:p>
          <a:p>
            <a:endParaRPr lang="en-US" sz="2800" dirty="0"/>
          </a:p>
          <a:p>
            <a:r>
              <a:rPr lang="en-US" sz="2800" dirty="0"/>
              <a:t>Pipelining improves instruction </a:t>
            </a:r>
            <a:r>
              <a:rPr lang="en-US" sz="2800" dirty="0" smtClean="0"/>
              <a:t>throughput</a:t>
            </a:r>
          </a:p>
          <a:p>
            <a:pPr lvl="1"/>
            <a:r>
              <a:rPr lang="en-US" sz="2400" dirty="0" smtClean="0"/>
              <a:t>More instructions completed per second</a:t>
            </a:r>
          </a:p>
          <a:p>
            <a:pPr lvl="1"/>
            <a:r>
              <a:rPr lang="en-US" sz="2400" dirty="0" smtClean="0"/>
              <a:t>Latency </a:t>
            </a:r>
            <a:r>
              <a:rPr lang="en-US" sz="2400" dirty="0"/>
              <a:t>for each instruction not </a:t>
            </a:r>
            <a:r>
              <a:rPr lang="en-US" sz="2400" dirty="0" smtClean="0"/>
              <a:t>reduced</a:t>
            </a:r>
          </a:p>
          <a:p>
            <a:pPr lvl="1"/>
            <a:endParaRPr lang="en-US" sz="2400" dirty="0"/>
          </a:p>
          <a:p>
            <a:r>
              <a:rPr lang="en-US" sz="2800" dirty="0"/>
              <a:t>Hazards: structural, data, </a:t>
            </a:r>
            <a:r>
              <a:rPr lang="en-US" sz="2800" dirty="0" smtClean="0"/>
              <a:t>control</a:t>
            </a:r>
          </a:p>
          <a:p>
            <a:endParaRPr lang="en-US" sz="2800" dirty="0"/>
          </a:p>
          <a:p>
            <a:r>
              <a:rPr lang="en-US" sz="2800" dirty="0" smtClean="0"/>
              <a:t>Exceptions are handled by a outside handler and control hazard logic.</a:t>
            </a:r>
            <a:endParaRPr lang="en-US" sz="2800" dirty="0"/>
          </a:p>
        </p:txBody>
      </p:sp>
    </p:spTree>
    <p:extLst>
      <p:ext uri="{BB962C8B-B14F-4D97-AF65-F5344CB8AC3E}">
        <p14:creationId xmlns:p14="http://schemas.microsoft.com/office/powerpoint/2010/main" val="3717035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3" name="Rectangle 5"/>
          <p:cNvSpPr>
            <a:spLocks noGrp="1" noChangeArrowheads="1"/>
          </p:cNvSpPr>
          <p:nvPr>
            <p:ph type="title"/>
          </p:nvPr>
        </p:nvSpPr>
        <p:spPr/>
        <p:txBody>
          <a:bodyPr/>
          <a:lstStyle/>
          <a:p>
            <a:r>
              <a:rPr lang="en-US" dirty="0"/>
              <a:t>Processor Overview</a:t>
            </a:r>
            <a:endParaRPr lang="en-AU" dirty="0"/>
          </a:p>
        </p:txBody>
      </p:sp>
      <p:grpSp>
        <p:nvGrpSpPr>
          <p:cNvPr id="2" name="Group 1"/>
          <p:cNvGrpSpPr/>
          <p:nvPr/>
        </p:nvGrpSpPr>
        <p:grpSpPr>
          <a:xfrm>
            <a:off x="900113" y="1752600"/>
            <a:ext cx="7739062" cy="4554537"/>
            <a:chOff x="900113" y="1752600"/>
            <a:chExt cx="7739062" cy="4554537"/>
          </a:xfrm>
        </p:grpSpPr>
        <p:pic>
          <p:nvPicPr>
            <p:cNvPr id="263182" name="Picture 14" descr="f04-01-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114550"/>
              <a:ext cx="7739062" cy="4192587"/>
            </a:xfrm>
            <a:prstGeom prst="rect">
              <a:avLst/>
            </a:prstGeom>
            <a:noFill/>
            <a:extLst>
              <a:ext uri="{909E8E84-426E-40DD-AFC4-6F175D3DCCD1}">
                <a14:hiddenFill xmlns:a14="http://schemas.microsoft.com/office/drawing/2010/main">
                  <a:solidFill>
                    <a:srgbClr val="FFFFFF"/>
                  </a:solidFill>
                </a14:hiddenFill>
              </a:ext>
            </a:extLst>
          </p:spPr>
        </p:pic>
        <p:sp>
          <p:nvSpPr>
            <p:cNvPr id="263171" name="Oval 3"/>
            <p:cNvSpPr>
              <a:spLocks noChangeArrowheads="1"/>
            </p:cNvSpPr>
            <p:nvPr/>
          </p:nvSpPr>
          <p:spPr bwMode="auto">
            <a:xfrm>
              <a:off x="6191250" y="3552825"/>
              <a:ext cx="936625" cy="865187"/>
            </a:xfrm>
            <a:prstGeom prst="ellipse">
              <a:avLst/>
            </a:prstGeom>
            <a:noFill/>
            <a:ln w="19050">
              <a:solidFill>
                <a:srgbClr val="FF0000"/>
              </a:solidFill>
              <a:round/>
              <a:headEnd/>
              <a:tailEnd/>
            </a:ln>
            <a:effectLst/>
            <a:extLst>
              <a:ext uri="{909E8E84-426E-40DD-AFC4-6F175D3DCCD1}">
                <a14:hiddenFill xmlns:a14="http://schemas.microsoft.com/office/drawing/2010/main">
                  <a:solidFill>
                    <a:srgbClr val="85FFD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72" name="Oval 4"/>
            <p:cNvSpPr>
              <a:spLocks noChangeArrowheads="1"/>
            </p:cNvSpPr>
            <p:nvPr/>
          </p:nvSpPr>
          <p:spPr bwMode="auto">
            <a:xfrm>
              <a:off x="3132138" y="1752600"/>
              <a:ext cx="936625" cy="865187"/>
            </a:xfrm>
            <a:prstGeom prst="ellipse">
              <a:avLst/>
            </a:prstGeom>
            <a:noFill/>
            <a:ln w="19050">
              <a:solidFill>
                <a:srgbClr val="FF0000"/>
              </a:solidFill>
              <a:round/>
              <a:headEnd/>
              <a:tailEnd/>
            </a:ln>
            <a:effectLst/>
            <a:extLst>
              <a:ext uri="{909E8E84-426E-40DD-AFC4-6F175D3DCCD1}">
                <a14:hiddenFill xmlns:a14="http://schemas.microsoft.com/office/drawing/2010/main">
                  <a:solidFill>
                    <a:srgbClr val="85FFD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74" name="Line 6"/>
            <p:cNvSpPr>
              <a:spLocks noChangeShapeType="1"/>
            </p:cNvSpPr>
            <p:nvPr/>
          </p:nvSpPr>
          <p:spPr bwMode="auto">
            <a:xfrm flipH="1">
              <a:off x="3348038" y="2041525"/>
              <a:ext cx="576262"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175" name="Arc 7"/>
            <p:cNvSpPr>
              <a:spLocks/>
            </p:cNvSpPr>
            <p:nvPr/>
          </p:nvSpPr>
          <p:spPr bwMode="auto">
            <a:xfrm rot="-10800000" flipH="1" flipV="1">
              <a:off x="3348038" y="2257425"/>
              <a:ext cx="287337" cy="2159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76" name="Line 8"/>
            <p:cNvSpPr>
              <a:spLocks noChangeShapeType="1"/>
            </p:cNvSpPr>
            <p:nvPr/>
          </p:nvSpPr>
          <p:spPr bwMode="auto">
            <a:xfrm flipH="1">
              <a:off x="6372225" y="3841750"/>
              <a:ext cx="576263"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177" name="Arc 9"/>
            <p:cNvSpPr>
              <a:spLocks/>
            </p:cNvSpPr>
            <p:nvPr/>
          </p:nvSpPr>
          <p:spPr bwMode="auto">
            <a:xfrm rot="-10800000" flipH="1" flipV="1">
              <a:off x="6372225" y="4057650"/>
              <a:ext cx="287338" cy="2159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78" name="Oval 10"/>
            <p:cNvSpPr>
              <a:spLocks noChangeArrowheads="1"/>
            </p:cNvSpPr>
            <p:nvPr/>
          </p:nvSpPr>
          <p:spPr bwMode="auto">
            <a:xfrm>
              <a:off x="5362575" y="5138737"/>
              <a:ext cx="936625" cy="865188"/>
            </a:xfrm>
            <a:prstGeom prst="ellipse">
              <a:avLst/>
            </a:prstGeom>
            <a:noFill/>
            <a:ln w="19050">
              <a:solidFill>
                <a:srgbClr val="FF0000"/>
              </a:solidFill>
              <a:round/>
              <a:headEnd/>
              <a:tailEnd/>
            </a:ln>
            <a:effectLst/>
            <a:extLst>
              <a:ext uri="{909E8E84-426E-40DD-AFC4-6F175D3DCCD1}">
                <a14:hiddenFill xmlns:a14="http://schemas.microsoft.com/office/drawing/2010/main">
                  <a:solidFill>
                    <a:srgbClr val="85FFD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79" name="Line 11"/>
            <p:cNvSpPr>
              <a:spLocks noChangeShapeType="1"/>
            </p:cNvSpPr>
            <p:nvPr/>
          </p:nvSpPr>
          <p:spPr bwMode="auto">
            <a:xfrm>
              <a:off x="5651500" y="5354637"/>
              <a:ext cx="358775"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180" name="Arc 12"/>
            <p:cNvSpPr>
              <a:spLocks/>
            </p:cNvSpPr>
            <p:nvPr/>
          </p:nvSpPr>
          <p:spPr bwMode="auto">
            <a:xfrm rot="10800000" flipV="1">
              <a:off x="5899150" y="5570537"/>
              <a:ext cx="144463" cy="2889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3181" name="Rectangle 13"/>
          <p:cNvSpPr>
            <a:spLocks noChangeArrowheads="1"/>
          </p:cNvSpPr>
          <p:nvPr/>
        </p:nvSpPr>
        <p:spPr bwMode="auto">
          <a:xfrm>
            <a:off x="5508625" y="1196975"/>
            <a:ext cx="3527425"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lgn="l">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lgn="l">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lgn="l">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sz="2800" dirty="0"/>
              <a:t>Can’t just join wires together</a:t>
            </a:r>
          </a:p>
          <a:p>
            <a:pPr lvl="1" eaLnBrk="1" hangingPunct="1"/>
            <a:r>
              <a:rPr lang="en-AU" sz="2400" dirty="0"/>
              <a:t>Use multiplexers</a:t>
            </a:r>
          </a:p>
        </p:txBody>
      </p:sp>
    </p:spTree>
    <p:extLst>
      <p:ext uri="{BB962C8B-B14F-4D97-AF65-F5344CB8AC3E}">
        <p14:creationId xmlns:p14="http://schemas.microsoft.com/office/powerpoint/2010/main" val="9188325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269" name="Picture 5" descr="f04-02-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07" y="1295400"/>
            <a:ext cx="7007225" cy="5270500"/>
          </a:xfrm>
          <a:prstGeom prst="rect">
            <a:avLst/>
          </a:prstGeom>
          <a:noFill/>
          <a:extLst>
            <a:ext uri="{909E8E84-426E-40DD-AFC4-6F175D3DCCD1}">
              <a14:hiddenFill xmlns:a14="http://schemas.microsoft.com/office/drawing/2010/main">
                <a:solidFill>
                  <a:srgbClr val="FFFFFF"/>
                </a:solidFill>
              </a14:hiddenFill>
            </a:ext>
          </a:extLst>
        </p:spPr>
      </p:pic>
      <p:sp>
        <p:nvSpPr>
          <p:cNvPr id="267266" name="Rectangle 2"/>
          <p:cNvSpPr>
            <a:spLocks noGrp="1" noChangeArrowheads="1"/>
          </p:cNvSpPr>
          <p:nvPr>
            <p:ph type="title"/>
          </p:nvPr>
        </p:nvSpPr>
        <p:spPr/>
        <p:txBody>
          <a:bodyPr/>
          <a:lstStyle/>
          <a:p>
            <a:r>
              <a:rPr lang="en-US" dirty="0"/>
              <a:t>Processor Overview</a:t>
            </a:r>
            <a:endParaRPr lang="en-AU" dirty="0"/>
          </a:p>
        </p:txBody>
      </p:sp>
      <p:sp>
        <p:nvSpPr>
          <p:cNvPr id="6" name="Rectangle 13"/>
          <p:cNvSpPr>
            <a:spLocks noChangeArrowheads="1"/>
          </p:cNvSpPr>
          <p:nvPr/>
        </p:nvSpPr>
        <p:spPr bwMode="auto">
          <a:xfrm>
            <a:off x="304800" y="5189537"/>
            <a:ext cx="3527425"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lgn="l">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lgn="l">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lgn="l">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sz="2400" dirty="0" smtClean="0"/>
              <a:t>Multiplexers require selection signals </a:t>
            </a:r>
          </a:p>
          <a:p>
            <a:pPr lvl="1" eaLnBrk="1" hangingPunct="1"/>
            <a:r>
              <a:rPr lang="en-AU" sz="2000" dirty="0" smtClean="0"/>
              <a:t>Control Signals</a:t>
            </a:r>
            <a:endParaRPr lang="en-AU" sz="2000" dirty="0"/>
          </a:p>
        </p:txBody>
      </p:sp>
    </p:spTree>
    <p:extLst>
      <p:ext uri="{BB962C8B-B14F-4D97-AF65-F5344CB8AC3E}">
        <p14:creationId xmlns:p14="http://schemas.microsoft.com/office/powerpoint/2010/main" val="25106251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Signals</a:t>
            </a:r>
            <a:endParaRPr lang="en-US" dirty="0"/>
          </a:p>
        </p:txBody>
      </p:sp>
      <p:sp>
        <p:nvSpPr>
          <p:cNvPr id="3" name="Content Placeholder 2"/>
          <p:cNvSpPr>
            <a:spLocks noGrp="1"/>
          </p:cNvSpPr>
          <p:nvPr>
            <p:ph idx="1"/>
          </p:nvPr>
        </p:nvSpPr>
        <p:spPr/>
        <p:txBody>
          <a:bodyPr/>
          <a:lstStyle/>
          <a:p>
            <a:r>
              <a:rPr lang="en-US" dirty="0"/>
              <a:t>Information encoded in binary</a:t>
            </a:r>
          </a:p>
          <a:p>
            <a:pPr lvl="1"/>
            <a:r>
              <a:rPr lang="en-US" dirty="0"/>
              <a:t>Low voltage = 0, High voltage = 1</a:t>
            </a:r>
          </a:p>
          <a:p>
            <a:pPr lvl="1"/>
            <a:r>
              <a:rPr lang="en-US" dirty="0"/>
              <a:t>One wire per bit</a:t>
            </a:r>
          </a:p>
          <a:p>
            <a:pPr lvl="1"/>
            <a:r>
              <a:rPr lang="en-US" dirty="0"/>
              <a:t>Multi-bit data encoded on multi-wire buses</a:t>
            </a:r>
          </a:p>
          <a:p>
            <a:endParaRPr lang="en-US" dirty="0"/>
          </a:p>
        </p:txBody>
      </p:sp>
    </p:spTree>
    <p:extLst>
      <p:ext uri="{BB962C8B-B14F-4D97-AF65-F5344CB8AC3E}">
        <p14:creationId xmlns:p14="http://schemas.microsoft.com/office/powerpoint/2010/main" val="12289824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Logic Design Review</a:t>
            </a:r>
            <a:endParaRPr lang="en-US" dirty="0"/>
          </a:p>
        </p:txBody>
      </p:sp>
      <p:sp>
        <p:nvSpPr>
          <p:cNvPr id="4" name="Content Placeholder 3"/>
          <p:cNvSpPr>
            <a:spLocks noGrp="1"/>
          </p:cNvSpPr>
          <p:nvPr>
            <p:ph idx="1"/>
          </p:nvPr>
        </p:nvSpPr>
        <p:spPr/>
        <p:txBody>
          <a:bodyPr/>
          <a:lstStyle/>
          <a:p>
            <a:r>
              <a:rPr lang="en-US" dirty="0" smtClean="0"/>
              <a:t>Combinational Circuits</a:t>
            </a:r>
          </a:p>
          <a:p>
            <a:pPr lvl="1"/>
            <a:r>
              <a:rPr lang="en-US" dirty="0" smtClean="0"/>
              <a:t>Output depends only on current input</a:t>
            </a:r>
          </a:p>
          <a:p>
            <a:pPr lvl="1"/>
            <a:r>
              <a:rPr lang="en-US" dirty="0" smtClean="0"/>
              <a:t>Operate on data</a:t>
            </a:r>
          </a:p>
          <a:p>
            <a:pPr lvl="1"/>
            <a:endParaRPr lang="en-US" dirty="0" smtClean="0"/>
          </a:p>
          <a:p>
            <a:r>
              <a:rPr lang="en-US" dirty="0" smtClean="0"/>
              <a:t>Example: ALU</a:t>
            </a:r>
          </a:p>
          <a:p>
            <a:pPr lvl="1"/>
            <a:r>
              <a:rPr lang="en-US" dirty="0" smtClean="0"/>
              <a:t>Given the same input a combinational</a:t>
            </a:r>
            <a:br>
              <a:rPr lang="en-US" dirty="0" smtClean="0"/>
            </a:br>
            <a:r>
              <a:rPr lang="en-US" dirty="0" smtClean="0"/>
              <a:t>circuit will always produce the same </a:t>
            </a:r>
            <a:br>
              <a:rPr lang="en-US" dirty="0" smtClean="0"/>
            </a:br>
            <a:r>
              <a:rPr lang="en-US" dirty="0" smtClean="0"/>
              <a:t>output</a:t>
            </a:r>
          </a:p>
          <a:p>
            <a:pPr lvl="1"/>
            <a:endParaRPr lang="en-US" dirty="0" smtClean="0"/>
          </a:p>
        </p:txBody>
      </p:sp>
      <p:pic>
        <p:nvPicPr>
          <p:cNvPr id="5" name="Picture 4"/>
          <p:cNvPicPr/>
          <p:nvPr/>
        </p:nvPicPr>
        <p:blipFill>
          <a:blip r:embed="rId2"/>
          <a:stretch>
            <a:fillRect/>
          </a:stretch>
        </p:blipFill>
        <p:spPr>
          <a:xfrm>
            <a:off x="5275446" y="2411743"/>
            <a:ext cx="3429000" cy="4056434"/>
          </a:xfrm>
          <a:prstGeom prst="rect">
            <a:avLst/>
          </a:prstGeom>
        </p:spPr>
      </p:pic>
    </p:spTree>
    <p:extLst>
      <p:ext uri="{BB962C8B-B14F-4D97-AF65-F5344CB8AC3E}">
        <p14:creationId xmlns:p14="http://schemas.microsoft.com/office/powerpoint/2010/main" val="2161973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Design Review</a:t>
            </a:r>
          </a:p>
        </p:txBody>
      </p:sp>
      <p:sp>
        <p:nvSpPr>
          <p:cNvPr id="3" name="Content Placeholder 2"/>
          <p:cNvSpPr>
            <a:spLocks noGrp="1"/>
          </p:cNvSpPr>
          <p:nvPr>
            <p:ph idx="1"/>
          </p:nvPr>
        </p:nvSpPr>
        <p:spPr/>
        <p:txBody>
          <a:bodyPr/>
          <a:lstStyle/>
          <a:p>
            <a:r>
              <a:rPr lang="en-US" dirty="0"/>
              <a:t>Sequential Circuits</a:t>
            </a:r>
          </a:p>
          <a:p>
            <a:pPr lvl="1"/>
            <a:r>
              <a:rPr lang="en-US" dirty="0"/>
              <a:t>Have “state”</a:t>
            </a:r>
          </a:p>
          <a:p>
            <a:pPr lvl="1"/>
            <a:r>
              <a:rPr lang="en-US" dirty="0"/>
              <a:t>Output depends on current input and previous outputs</a:t>
            </a:r>
          </a:p>
          <a:p>
            <a:pPr lvl="1"/>
            <a:endParaRPr lang="en-US" dirty="0" smtClean="0"/>
          </a:p>
          <a:p>
            <a:pPr lvl="1"/>
            <a:endParaRPr lang="en-US" dirty="0"/>
          </a:p>
          <a:p>
            <a:r>
              <a:rPr lang="en-US" dirty="0" smtClean="0"/>
              <a:t>Example: Register File</a:t>
            </a:r>
          </a:p>
          <a:p>
            <a:pPr lvl="1"/>
            <a:r>
              <a:rPr lang="en-US" dirty="0" smtClean="0"/>
              <a:t>State elements have at least</a:t>
            </a:r>
            <a:br>
              <a:rPr lang="en-US" dirty="0" smtClean="0"/>
            </a:br>
            <a:r>
              <a:rPr lang="en-US" dirty="0" smtClean="0"/>
              <a:t>two inputs: input and clock</a:t>
            </a:r>
            <a:endParaRPr lang="en-US" dirty="0"/>
          </a:p>
          <a:p>
            <a:endParaRPr lang="en-US" dirty="0"/>
          </a:p>
        </p:txBody>
      </p:sp>
      <p:pic>
        <p:nvPicPr>
          <p:cNvPr id="4" name="Picture 3"/>
          <p:cNvPicPr/>
          <p:nvPr/>
        </p:nvPicPr>
        <p:blipFill>
          <a:blip r:embed="rId2"/>
          <a:stretch>
            <a:fillRect/>
          </a:stretch>
        </p:blipFill>
        <p:spPr>
          <a:xfrm>
            <a:off x="4800600" y="3458945"/>
            <a:ext cx="3276600" cy="2989179"/>
          </a:xfrm>
          <a:prstGeom prst="rect">
            <a:avLst/>
          </a:prstGeom>
        </p:spPr>
      </p:pic>
    </p:spTree>
    <p:extLst>
      <p:ext uri="{BB962C8B-B14F-4D97-AF65-F5344CB8AC3E}">
        <p14:creationId xmlns:p14="http://schemas.microsoft.com/office/powerpoint/2010/main" val="1115033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MIPS Register File</a:t>
            </a:r>
            <a:endParaRPr lang="en-US" dirty="0"/>
          </a:p>
        </p:txBody>
      </p:sp>
      <p:sp>
        <p:nvSpPr>
          <p:cNvPr id="4" name="Content Placeholder 3"/>
          <p:cNvSpPr>
            <a:spLocks noGrp="1"/>
          </p:cNvSpPr>
          <p:nvPr>
            <p:ph sz="half" idx="1"/>
          </p:nvPr>
        </p:nvSpPr>
        <p:spPr/>
        <p:txBody>
          <a:bodyPr/>
          <a:lstStyle/>
          <a:p>
            <a:r>
              <a:rPr lang="en-US" dirty="0" smtClean="0"/>
              <a:t>32 32-bit registers</a:t>
            </a:r>
          </a:p>
          <a:p>
            <a:r>
              <a:rPr lang="en-US" dirty="0" smtClean="0"/>
              <a:t>One write bus</a:t>
            </a:r>
          </a:p>
          <a:p>
            <a:r>
              <a:rPr lang="en-US" dirty="0" smtClean="0"/>
              <a:t>Two read buses</a:t>
            </a:r>
          </a:p>
          <a:p>
            <a:r>
              <a:rPr lang="en-US" dirty="0" smtClean="0"/>
              <a:t>Selection Inputs</a:t>
            </a:r>
          </a:p>
          <a:p>
            <a:pPr lvl="1"/>
            <a:r>
              <a:rPr lang="en-US" dirty="0" smtClean="0"/>
              <a:t>Write Enable</a:t>
            </a:r>
          </a:p>
          <a:p>
            <a:pPr lvl="1"/>
            <a:r>
              <a:rPr lang="en-US" dirty="0" smtClean="0"/>
              <a:t>Reg. Write</a:t>
            </a:r>
          </a:p>
          <a:p>
            <a:pPr lvl="1"/>
            <a:r>
              <a:rPr lang="en-US" dirty="0" smtClean="0"/>
              <a:t>Reg. Read A</a:t>
            </a:r>
          </a:p>
          <a:p>
            <a:pPr lvl="1"/>
            <a:r>
              <a:rPr lang="en-US" dirty="0" smtClean="0"/>
              <a:t>Reg. Read B</a:t>
            </a:r>
          </a:p>
        </p:txBody>
      </p:sp>
      <p:pic>
        <p:nvPicPr>
          <p:cNvPr id="6" name="Content Placeholder 5"/>
          <p:cNvPicPr>
            <a:picLocks noGrp="1"/>
          </p:cNvPicPr>
          <p:nvPr>
            <p:ph sz="half" idx="2"/>
          </p:nvPr>
        </p:nvPicPr>
        <p:blipFill>
          <a:blip r:embed="rId2"/>
          <a:stretch>
            <a:fillRect/>
          </a:stretch>
        </p:blipFill>
        <p:spPr>
          <a:xfrm>
            <a:off x="4586287" y="2133600"/>
            <a:ext cx="3948113" cy="3601787"/>
          </a:xfrm>
          <a:prstGeom prst="rect">
            <a:avLst/>
          </a:prstGeom>
        </p:spPr>
      </p:pic>
    </p:spTree>
    <p:extLst>
      <p:ext uri="{BB962C8B-B14F-4D97-AF65-F5344CB8AC3E}">
        <p14:creationId xmlns:p14="http://schemas.microsoft.com/office/powerpoint/2010/main" val="2787489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 Review</a:t>
            </a:r>
            <a:endParaRPr lang="en-US" dirty="0"/>
          </a:p>
        </p:txBody>
      </p:sp>
      <p:sp>
        <p:nvSpPr>
          <p:cNvPr id="5" name="Content Placeholder 4"/>
          <p:cNvSpPr>
            <a:spLocks noGrp="1"/>
          </p:cNvSpPr>
          <p:nvPr>
            <p:ph idx="1"/>
          </p:nvPr>
        </p:nvSpPr>
        <p:spPr/>
        <p:txBody>
          <a:bodyPr/>
          <a:lstStyle/>
          <a:p>
            <a:r>
              <a:rPr lang="en-US" dirty="0" smtClean="0"/>
              <a:t>Edge-Triggered Clocking Methodology</a:t>
            </a:r>
          </a:p>
          <a:p>
            <a:pPr lvl="1"/>
            <a:r>
              <a:rPr lang="en-US" dirty="0"/>
              <a:t>The clock determines when </a:t>
            </a:r>
            <a:r>
              <a:rPr lang="en-US" dirty="0" smtClean="0"/>
              <a:t>actions </a:t>
            </a:r>
            <a:r>
              <a:rPr lang="en-US" dirty="0"/>
              <a:t>can take place. </a:t>
            </a:r>
            <a:endParaRPr lang="en-US" dirty="0" smtClean="0"/>
          </a:p>
          <a:p>
            <a:pPr lvl="1"/>
            <a:r>
              <a:rPr lang="en-US" dirty="0" smtClean="0"/>
              <a:t>Updates </a:t>
            </a:r>
            <a:r>
              <a:rPr lang="en-US" dirty="0"/>
              <a:t>can only occur on the clock edge. </a:t>
            </a:r>
            <a:endParaRPr lang="en-US" dirty="0" smtClean="0"/>
          </a:p>
          <a:p>
            <a:pPr lvl="1"/>
            <a:endParaRPr lang="en-US" dirty="0"/>
          </a:p>
          <a:p>
            <a:endParaRPr lang="en-US" dirty="0"/>
          </a:p>
        </p:txBody>
      </p:sp>
    </p:spTree>
    <p:extLst>
      <p:ext uri="{BB962C8B-B14F-4D97-AF65-F5344CB8AC3E}">
        <p14:creationId xmlns:p14="http://schemas.microsoft.com/office/powerpoint/2010/main" val="1659019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MIPS ISA</a:t>
            </a:r>
          </a:p>
          <a:p>
            <a:pPr lvl="1"/>
            <a:r>
              <a:rPr lang="en-US" dirty="0" smtClean="0"/>
              <a:t>3 Instruction Types</a:t>
            </a:r>
          </a:p>
          <a:p>
            <a:pPr lvl="2"/>
            <a:r>
              <a:rPr lang="en-US" dirty="0" smtClean="0"/>
              <a:t>R-type, I-type, J-type</a:t>
            </a:r>
          </a:p>
          <a:p>
            <a:endParaRPr lang="en-US" dirty="0"/>
          </a:p>
          <a:p>
            <a:r>
              <a:rPr lang="en-US" dirty="0" err="1" smtClean="0"/>
              <a:t>Datapath</a:t>
            </a:r>
            <a:r>
              <a:rPr lang="en-US" dirty="0" smtClean="0"/>
              <a:t> and Control Unit</a:t>
            </a:r>
          </a:p>
          <a:p>
            <a:pPr lvl="1"/>
            <a:r>
              <a:rPr lang="en-US" dirty="0" smtClean="0"/>
              <a:t>Simplified</a:t>
            </a:r>
          </a:p>
          <a:p>
            <a:pPr lvl="1"/>
            <a:r>
              <a:rPr lang="en-US" dirty="0" smtClean="0"/>
              <a:t>Pipelined</a:t>
            </a:r>
          </a:p>
          <a:p>
            <a:pPr lvl="1"/>
            <a:endParaRPr lang="en-US" dirty="0"/>
          </a:p>
          <a:p>
            <a:r>
              <a:rPr lang="en-US" dirty="0" smtClean="0"/>
              <a:t>Simple subset</a:t>
            </a:r>
          </a:p>
          <a:p>
            <a:pPr lvl="1">
              <a:lnSpc>
                <a:spcPct val="90000"/>
              </a:lnSpc>
            </a:pPr>
            <a:r>
              <a:rPr lang="en-US" dirty="0"/>
              <a:t>Memory reference: </a:t>
            </a:r>
            <a:r>
              <a:rPr lang="en-US" dirty="0" smtClean="0"/>
              <a:t>	</a:t>
            </a:r>
            <a:r>
              <a:rPr lang="en-US" dirty="0" err="1" smtClean="0"/>
              <a:t>lw</a:t>
            </a:r>
            <a:r>
              <a:rPr lang="en-US" dirty="0"/>
              <a:t>, </a:t>
            </a:r>
            <a:r>
              <a:rPr lang="en-US" dirty="0" err="1"/>
              <a:t>sw</a:t>
            </a:r>
            <a:endParaRPr lang="en-US" dirty="0"/>
          </a:p>
          <a:p>
            <a:pPr lvl="1">
              <a:lnSpc>
                <a:spcPct val="90000"/>
              </a:lnSpc>
            </a:pPr>
            <a:r>
              <a:rPr lang="en-US" dirty="0"/>
              <a:t>Arithmetic/logical: </a:t>
            </a:r>
            <a:r>
              <a:rPr lang="en-US" dirty="0" smtClean="0"/>
              <a:t>	add</a:t>
            </a:r>
            <a:r>
              <a:rPr lang="en-US" dirty="0"/>
              <a:t>, </a:t>
            </a:r>
            <a:r>
              <a:rPr lang="en-US" dirty="0" err="1" smtClean="0"/>
              <a:t>addi</a:t>
            </a:r>
            <a:r>
              <a:rPr lang="en-US" dirty="0" smtClean="0"/>
              <a:t>, sub</a:t>
            </a:r>
            <a:r>
              <a:rPr lang="en-US" dirty="0"/>
              <a:t>, and, or, </a:t>
            </a:r>
            <a:r>
              <a:rPr lang="en-US" dirty="0" err="1"/>
              <a:t>slt</a:t>
            </a:r>
            <a:endParaRPr lang="en-US" dirty="0"/>
          </a:p>
          <a:p>
            <a:pPr lvl="1">
              <a:lnSpc>
                <a:spcPct val="90000"/>
              </a:lnSpc>
            </a:pPr>
            <a:r>
              <a:rPr lang="en-US" dirty="0"/>
              <a:t>Control transfer: </a:t>
            </a:r>
            <a:r>
              <a:rPr lang="en-US" dirty="0" smtClean="0"/>
              <a:t>	</a:t>
            </a:r>
            <a:r>
              <a:rPr lang="en-US" dirty="0" err="1" smtClean="0"/>
              <a:t>beq</a:t>
            </a:r>
            <a:r>
              <a:rPr lang="en-US" dirty="0"/>
              <a:t>, </a:t>
            </a:r>
            <a:r>
              <a:rPr lang="en-US" dirty="0" smtClean="0"/>
              <a:t>j</a:t>
            </a:r>
            <a:endParaRPr lang="en-US" dirty="0"/>
          </a:p>
        </p:txBody>
      </p:sp>
    </p:spTree>
    <p:extLst>
      <p:ext uri="{BB962C8B-B14F-4D97-AF65-F5344CB8AC3E}">
        <p14:creationId xmlns:p14="http://schemas.microsoft.com/office/powerpoint/2010/main" val="16648288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Control Signals</a:t>
            </a:r>
            <a:endParaRPr lang="en-US" dirty="0"/>
          </a:p>
        </p:txBody>
      </p:sp>
      <p:sp>
        <p:nvSpPr>
          <p:cNvPr id="3" name="Text Placeholder 2"/>
          <p:cNvSpPr>
            <a:spLocks noGrp="1"/>
          </p:cNvSpPr>
          <p:nvPr>
            <p:ph type="body" idx="1"/>
          </p:nvPr>
        </p:nvSpPr>
        <p:spPr/>
        <p:txBody>
          <a:bodyPr/>
          <a:lstStyle/>
          <a:p>
            <a:r>
              <a:rPr lang="en-US" dirty="0" smtClean="0"/>
              <a:t>Every Clock Cycle</a:t>
            </a:r>
            <a:endParaRPr lang="en-US" dirty="0"/>
          </a:p>
        </p:txBody>
      </p:sp>
      <p:sp>
        <p:nvSpPr>
          <p:cNvPr id="4" name="Content Placeholder 3"/>
          <p:cNvSpPr>
            <a:spLocks noGrp="1"/>
          </p:cNvSpPr>
          <p:nvPr>
            <p:ph sz="half" idx="2"/>
          </p:nvPr>
        </p:nvSpPr>
        <p:spPr/>
        <p:txBody>
          <a:bodyPr>
            <a:normAutofit/>
          </a:bodyPr>
          <a:lstStyle/>
          <a:p>
            <a:r>
              <a:rPr lang="en-US" sz="2000" dirty="0" smtClean="0"/>
              <a:t>We </a:t>
            </a:r>
            <a:r>
              <a:rPr lang="en-US" sz="2000" dirty="0"/>
              <a:t>do not show a write control signal when a state element is written on every active clock edge</a:t>
            </a:r>
            <a:r>
              <a:rPr lang="en-US" sz="2000" dirty="0" smtClean="0"/>
              <a:t>.</a:t>
            </a:r>
          </a:p>
          <a:p>
            <a:pPr lvl="1"/>
            <a:r>
              <a:rPr lang="en-US" sz="1600" dirty="0" smtClean="0"/>
              <a:t>Program Counter</a:t>
            </a:r>
            <a:endParaRPr lang="en-US" sz="1600" dirty="0"/>
          </a:p>
        </p:txBody>
      </p:sp>
      <p:sp>
        <p:nvSpPr>
          <p:cNvPr id="5" name="Text Placeholder 4"/>
          <p:cNvSpPr>
            <a:spLocks noGrp="1"/>
          </p:cNvSpPr>
          <p:nvPr>
            <p:ph type="body" sz="quarter" idx="3"/>
          </p:nvPr>
        </p:nvSpPr>
        <p:spPr/>
        <p:txBody>
          <a:bodyPr/>
          <a:lstStyle/>
          <a:p>
            <a:r>
              <a:rPr lang="en-US" dirty="0" smtClean="0"/>
              <a:t>When Necessary</a:t>
            </a:r>
            <a:endParaRPr lang="en-US" dirty="0"/>
          </a:p>
        </p:txBody>
      </p:sp>
      <p:sp>
        <p:nvSpPr>
          <p:cNvPr id="6" name="Content Placeholder 5"/>
          <p:cNvSpPr>
            <a:spLocks noGrp="1"/>
          </p:cNvSpPr>
          <p:nvPr>
            <p:ph sz="quarter" idx="4"/>
          </p:nvPr>
        </p:nvSpPr>
        <p:spPr/>
        <p:txBody>
          <a:bodyPr>
            <a:normAutofit/>
          </a:bodyPr>
          <a:lstStyle/>
          <a:p>
            <a:r>
              <a:rPr lang="en-US" sz="2000" dirty="0" smtClean="0"/>
              <a:t>If </a:t>
            </a:r>
            <a:r>
              <a:rPr lang="en-US" sz="2000" dirty="0"/>
              <a:t>a state element is not updated on every clock, then an explicit write control signal is required</a:t>
            </a:r>
            <a:r>
              <a:rPr lang="en-US" sz="2000" dirty="0" smtClean="0"/>
              <a:t>.</a:t>
            </a:r>
          </a:p>
          <a:p>
            <a:pPr lvl="1"/>
            <a:r>
              <a:rPr lang="en-US" sz="1600" dirty="0" smtClean="0"/>
              <a:t>Register File</a:t>
            </a:r>
            <a:endParaRPr lang="en-US" sz="1600" dirty="0"/>
          </a:p>
          <a:p>
            <a:endParaRPr lang="en-US" sz="2000" dirty="0"/>
          </a:p>
        </p:txBody>
      </p:sp>
    </p:spTree>
    <p:extLst>
      <p:ext uri="{BB962C8B-B14F-4D97-AF65-F5344CB8AC3E}">
        <p14:creationId xmlns:p14="http://schemas.microsoft.com/office/powerpoint/2010/main" val="3296262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Datapath</a:t>
            </a:r>
            <a:r>
              <a:rPr lang="en-US" dirty="0" smtClean="0"/>
              <a:t> Elements</a:t>
            </a:r>
            <a:endParaRPr lang="en-US" dirty="0"/>
          </a:p>
        </p:txBody>
      </p:sp>
      <p:sp>
        <p:nvSpPr>
          <p:cNvPr id="8" name="Content Placeholder 7"/>
          <p:cNvSpPr>
            <a:spLocks noGrp="1"/>
          </p:cNvSpPr>
          <p:nvPr>
            <p:ph idx="1"/>
          </p:nvPr>
        </p:nvSpPr>
        <p:spPr/>
        <p:txBody>
          <a:bodyPr/>
          <a:lstStyle/>
          <a:p>
            <a:r>
              <a:rPr lang="en-US" dirty="0" smtClean="0"/>
              <a:t>Most elements have 32-bit wide inputs and outputs </a:t>
            </a:r>
          </a:p>
          <a:p>
            <a:r>
              <a:rPr lang="en-US" dirty="0" smtClean="0"/>
              <a:t>Buses labeled with their width</a:t>
            </a:r>
          </a:p>
        </p:txBody>
      </p:sp>
      <p:pic>
        <p:nvPicPr>
          <p:cNvPr id="9" name="Picture 8"/>
          <p:cNvPicPr/>
          <p:nvPr/>
        </p:nvPicPr>
        <p:blipFill>
          <a:blip r:embed="rId2"/>
          <a:stretch>
            <a:fillRect/>
          </a:stretch>
        </p:blipFill>
        <p:spPr>
          <a:xfrm>
            <a:off x="2514600" y="3048000"/>
            <a:ext cx="3276600" cy="2989179"/>
          </a:xfrm>
          <a:prstGeom prst="rect">
            <a:avLst/>
          </a:prstGeom>
        </p:spPr>
      </p:pic>
    </p:spTree>
    <p:extLst>
      <p:ext uri="{BB962C8B-B14F-4D97-AF65-F5344CB8AC3E}">
        <p14:creationId xmlns:p14="http://schemas.microsoft.com/office/powerpoint/2010/main" val="1989547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dirty="0" err="1"/>
              <a:t>Datapath</a:t>
            </a:r>
            <a:r>
              <a:rPr lang="en-US" dirty="0"/>
              <a:t> Elements - Combinational</a:t>
            </a:r>
            <a:endParaRPr lang="en-AU" dirty="0"/>
          </a:p>
        </p:txBody>
      </p:sp>
      <p:grpSp>
        <p:nvGrpSpPr>
          <p:cNvPr id="271376" name="Group 16"/>
          <p:cNvGrpSpPr>
            <a:grpSpLocks/>
          </p:cNvGrpSpPr>
          <p:nvPr/>
        </p:nvGrpSpPr>
        <p:grpSpPr bwMode="auto">
          <a:xfrm>
            <a:off x="1397000" y="3797300"/>
            <a:ext cx="1416050" cy="1308100"/>
            <a:chOff x="113" y="2840"/>
            <a:chExt cx="892" cy="824"/>
          </a:xfrm>
        </p:grpSpPr>
        <p:sp>
          <p:nvSpPr>
            <p:cNvPr id="271377" name="Line 17"/>
            <p:cNvSpPr>
              <a:spLocks noChangeShapeType="1"/>
            </p:cNvSpPr>
            <p:nvPr/>
          </p:nvSpPr>
          <p:spPr bwMode="auto">
            <a:xfrm>
              <a:off x="340" y="2976"/>
              <a:ext cx="1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78" name="Line 18"/>
            <p:cNvSpPr>
              <a:spLocks noChangeShapeType="1"/>
            </p:cNvSpPr>
            <p:nvPr/>
          </p:nvSpPr>
          <p:spPr bwMode="auto">
            <a:xfrm>
              <a:off x="340" y="3158"/>
              <a:ext cx="1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79" name="Line 19"/>
            <p:cNvSpPr>
              <a:spLocks noChangeShapeType="1"/>
            </p:cNvSpPr>
            <p:nvPr/>
          </p:nvSpPr>
          <p:spPr bwMode="auto">
            <a:xfrm>
              <a:off x="657" y="3067"/>
              <a:ext cx="1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80" name="Text Box 20"/>
            <p:cNvSpPr txBox="1">
              <a:spLocks noChangeArrowheads="1"/>
            </p:cNvSpPr>
            <p:nvPr/>
          </p:nvSpPr>
          <p:spPr bwMode="auto">
            <a:xfrm>
              <a:off x="113" y="2843"/>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I0</a:t>
              </a:r>
              <a:endParaRPr lang="en-AU" sz="1800"/>
            </a:p>
          </p:txBody>
        </p:sp>
        <p:sp>
          <p:nvSpPr>
            <p:cNvPr id="271381" name="Text Box 21"/>
            <p:cNvSpPr txBox="1">
              <a:spLocks noChangeArrowheads="1"/>
            </p:cNvSpPr>
            <p:nvPr/>
          </p:nvSpPr>
          <p:spPr bwMode="auto">
            <a:xfrm>
              <a:off x="113" y="3025"/>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I1</a:t>
              </a:r>
              <a:endParaRPr lang="en-AU" sz="1800"/>
            </a:p>
          </p:txBody>
        </p:sp>
        <p:sp>
          <p:nvSpPr>
            <p:cNvPr id="271382" name="Text Box 22"/>
            <p:cNvSpPr txBox="1">
              <a:spLocks noChangeArrowheads="1"/>
            </p:cNvSpPr>
            <p:nvPr/>
          </p:nvSpPr>
          <p:spPr bwMode="auto">
            <a:xfrm>
              <a:off x="793" y="2934"/>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Y</a:t>
              </a:r>
              <a:endParaRPr lang="en-AU" sz="1800"/>
            </a:p>
          </p:txBody>
        </p:sp>
        <p:sp>
          <p:nvSpPr>
            <p:cNvPr id="271383" name="Line 23"/>
            <p:cNvSpPr>
              <a:spLocks noChangeShapeType="1"/>
            </p:cNvSpPr>
            <p:nvPr/>
          </p:nvSpPr>
          <p:spPr bwMode="auto">
            <a:xfrm>
              <a:off x="476" y="2931"/>
              <a:ext cx="0" cy="2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84" name="Arc 24"/>
            <p:cNvSpPr>
              <a:spLocks/>
            </p:cNvSpPr>
            <p:nvPr/>
          </p:nvSpPr>
          <p:spPr bwMode="auto">
            <a:xfrm>
              <a:off x="567" y="2840"/>
              <a:ext cx="90" cy="9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385" name="Arc 25"/>
            <p:cNvSpPr>
              <a:spLocks/>
            </p:cNvSpPr>
            <p:nvPr/>
          </p:nvSpPr>
          <p:spPr bwMode="auto">
            <a:xfrm flipH="1">
              <a:off x="476" y="2840"/>
              <a:ext cx="90" cy="9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386" name="Arc 26"/>
            <p:cNvSpPr>
              <a:spLocks/>
            </p:cNvSpPr>
            <p:nvPr/>
          </p:nvSpPr>
          <p:spPr bwMode="auto">
            <a:xfrm flipV="1">
              <a:off x="567" y="3203"/>
              <a:ext cx="90" cy="9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387" name="Arc 27"/>
            <p:cNvSpPr>
              <a:spLocks/>
            </p:cNvSpPr>
            <p:nvPr/>
          </p:nvSpPr>
          <p:spPr bwMode="auto">
            <a:xfrm flipH="1" flipV="1">
              <a:off x="476" y="3203"/>
              <a:ext cx="90" cy="9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388" name="Line 28"/>
            <p:cNvSpPr>
              <a:spLocks noChangeShapeType="1"/>
            </p:cNvSpPr>
            <p:nvPr/>
          </p:nvSpPr>
          <p:spPr bwMode="auto">
            <a:xfrm>
              <a:off x="657" y="2931"/>
              <a:ext cx="0" cy="2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89" name="Text Box 29"/>
            <p:cNvSpPr txBox="1">
              <a:spLocks noChangeArrowheads="1"/>
            </p:cNvSpPr>
            <p:nvPr/>
          </p:nvSpPr>
          <p:spPr bwMode="auto">
            <a:xfrm>
              <a:off x="476" y="2840"/>
              <a:ext cx="181"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36000" rIns="0" bIns="0">
              <a:spAutoFit/>
            </a:bodyPr>
            <a:lstStyle/>
            <a:p>
              <a:r>
                <a:rPr lang="en-US" sz="1400"/>
                <a:t>M</a:t>
              </a:r>
              <a:br>
                <a:rPr lang="en-US" sz="1400"/>
              </a:br>
              <a:r>
                <a:rPr lang="en-US" sz="1400"/>
                <a:t>u</a:t>
              </a:r>
              <a:br>
                <a:rPr lang="en-US" sz="1400"/>
              </a:br>
              <a:r>
                <a:rPr lang="en-US" sz="1400"/>
                <a:t>x</a:t>
              </a:r>
              <a:endParaRPr lang="en-AU" sz="1400"/>
            </a:p>
          </p:txBody>
        </p:sp>
        <p:sp>
          <p:nvSpPr>
            <p:cNvPr id="271390" name="Line 30"/>
            <p:cNvSpPr>
              <a:spLocks noChangeShapeType="1"/>
            </p:cNvSpPr>
            <p:nvPr/>
          </p:nvSpPr>
          <p:spPr bwMode="auto">
            <a:xfrm flipV="1">
              <a:off x="567" y="3294"/>
              <a:ext cx="0"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91" name="Text Box 31"/>
            <p:cNvSpPr txBox="1">
              <a:spLocks noChangeArrowheads="1"/>
            </p:cNvSpPr>
            <p:nvPr/>
          </p:nvSpPr>
          <p:spPr bwMode="auto">
            <a:xfrm>
              <a:off x="461" y="3433"/>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S</a:t>
              </a:r>
              <a:endParaRPr lang="en-AU" sz="1800"/>
            </a:p>
          </p:txBody>
        </p:sp>
      </p:grpSp>
      <p:sp>
        <p:nvSpPr>
          <p:cNvPr id="271392" name="Rectangle 32"/>
          <p:cNvSpPr>
            <a:spLocks noChangeArrowheads="1"/>
          </p:cNvSpPr>
          <p:nvPr/>
        </p:nvSpPr>
        <p:spPr bwMode="auto">
          <a:xfrm>
            <a:off x="533400" y="2573337"/>
            <a:ext cx="3240087"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lgn="l">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lgn="l">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lgn="l">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dirty="0"/>
              <a:t>Multiplexer</a:t>
            </a:r>
          </a:p>
          <a:p>
            <a:pPr lvl="1" eaLnBrk="1" hangingPunct="1"/>
            <a:r>
              <a:rPr lang="en-US" dirty="0"/>
              <a:t>Y = S ? I1 : I0</a:t>
            </a:r>
            <a:endParaRPr lang="en-AU" dirty="0"/>
          </a:p>
        </p:txBody>
      </p:sp>
      <p:grpSp>
        <p:nvGrpSpPr>
          <p:cNvPr id="271393" name="Group 33"/>
          <p:cNvGrpSpPr>
            <a:grpSpLocks/>
          </p:cNvGrpSpPr>
          <p:nvPr/>
        </p:nvGrpSpPr>
        <p:grpSpPr bwMode="auto">
          <a:xfrm>
            <a:off x="7092950" y="1484313"/>
            <a:ext cx="1604963" cy="1012825"/>
            <a:chOff x="1111" y="2659"/>
            <a:chExt cx="1011" cy="638"/>
          </a:xfrm>
        </p:grpSpPr>
        <p:sp>
          <p:nvSpPr>
            <p:cNvPr id="271394" name="Line 34"/>
            <p:cNvSpPr>
              <a:spLocks noChangeShapeType="1"/>
            </p:cNvSpPr>
            <p:nvPr/>
          </p:nvSpPr>
          <p:spPr bwMode="auto">
            <a:xfrm>
              <a:off x="1338" y="2795"/>
              <a:ext cx="1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95" name="Line 35"/>
            <p:cNvSpPr>
              <a:spLocks noChangeShapeType="1"/>
            </p:cNvSpPr>
            <p:nvPr/>
          </p:nvSpPr>
          <p:spPr bwMode="auto">
            <a:xfrm>
              <a:off x="1338" y="3158"/>
              <a:ext cx="1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96" name="Line 36"/>
            <p:cNvSpPr>
              <a:spLocks noChangeShapeType="1"/>
            </p:cNvSpPr>
            <p:nvPr/>
          </p:nvSpPr>
          <p:spPr bwMode="auto">
            <a:xfrm>
              <a:off x="1791" y="2976"/>
              <a:ext cx="1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97" name="Text Box 37"/>
            <p:cNvSpPr txBox="1">
              <a:spLocks noChangeArrowheads="1"/>
            </p:cNvSpPr>
            <p:nvPr/>
          </p:nvSpPr>
          <p:spPr bwMode="auto">
            <a:xfrm>
              <a:off x="1111" y="2662"/>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A</a:t>
              </a:r>
              <a:endParaRPr lang="en-AU" sz="1800"/>
            </a:p>
          </p:txBody>
        </p:sp>
        <p:sp>
          <p:nvSpPr>
            <p:cNvPr id="271398" name="Text Box 38"/>
            <p:cNvSpPr txBox="1">
              <a:spLocks noChangeArrowheads="1"/>
            </p:cNvSpPr>
            <p:nvPr/>
          </p:nvSpPr>
          <p:spPr bwMode="auto">
            <a:xfrm>
              <a:off x="1111" y="3066"/>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B</a:t>
              </a:r>
              <a:endParaRPr lang="en-AU" sz="1800"/>
            </a:p>
          </p:txBody>
        </p:sp>
        <p:sp>
          <p:nvSpPr>
            <p:cNvPr id="271399" name="Text Box 39"/>
            <p:cNvSpPr txBox="1">
              <a:spLocks noChangeArrowheads="1"/>
            </p:cNvSpPr>
            <p:nvPr/>
          </p:nvSpPr>
          <p:spPr bwMode="auto">
            <a:xfrm>
              <a:off x="1910" y="2843"/>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Y</a:t>
              </a:r>
              <a:endParaRPr lang="en-AU" sz="1800"/>
            </a:p>
          </p:txBody>
        </p:sp>
        <p:sp>
          <p:nvSpPr>
            <p:cNvPr id="271400" name="Line 40"/>
            <p:cNvSpPr>
              <a:spLocks noChangeShapeType="1"/>
            </p:cNvSpPr>
            <p:nvPr/>
          </p:nvSpPr>
          <p:spPr bwMode="auto">
            <a:xfrm>
              <a:off x="1474" y="2659"/>
              <a:ext cx="0" cy="22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01" name="Line 41"/>
            <p:cNvSpPr>
              <a:spLocks noChangeShapeType="1"/>
            </p:cNvSpPr>
            <p:nvPr/>
          </p:nvSpPr>
          <p:spPr bwMode="auto">
            <a:xfrm>
              <a:off x="1474" y="3067"/>
              <a:ext cx="0" cy="22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02" name="Line 42"/>
            <p:cNvSpPr>
              <a:spLocks noChangeShapeType="1"/>
            </p:cNvSpPr>
            <p:nvPr/>
          </p:nvSpPr>
          <p:spPr bwMode="auto">
            <a:xfrm>
              <a:off x="1474" y="2886"/>
              <a:ext cx="91" cy="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03" name="Line 43"/>
            <p:cNvSpPr>
              <a:spLocks noChangeShapeType="1"/>
            </p:cNvSpPr>
            <p:nvPr/>
          </p:nvSpPr>
          <p:spPr bwMode="auto">
            <a:xfrm flipH="1">
              <a:off x="1474" y="2976"/>
              <a:ext cx="91" cy="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04" name="Line 44"/>
            <p:cNvSpPr>
              <a:spLocks noChangeShapeType="1"/>
            </p:cNvSpPr>
            <p:nvPr/>
          </p:nvSpPr>
          <p:spPr bwMode="auto">
            <a:xfrm>
              <a:off x="1474" y="2659"/>
              <a:ext cx="317" cy="1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05" name="Line 45"/>
            <p:cNvSpPr>
              <a:spLocks noChangeShapeType="1"/>
            </p:cNvSpPr>
            <p:nvPr/>
          </p:nvSpPr>
          <p:spPr bwMode="auto">
            <a:xfrm flipV="1">
              <a:off x="1474" y="3113"/>
              <a:ext cx="317" cy="1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06" name="Line 46"/>
            <p:cNvSpPr>
              <a:spLocks noChangeShapeType="1"/>
            </p:cNvSpPr>
            <p:nvPr/>
          </p:nvSpPr>
          <p:spPr bwMode="auto">
            <a:xfrm>
              <a:off x="1791" y="2840"/>
              <a:ext cx="0" cy="27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07" name="Text Box 47"/>
            <p:cNvSpPr txBox="1">
              <a:spLocks noChangeArrowheads="1"/>
            </p:cNvSpPr>
            <p:nvPr/>
          </p:nvSpPr>
          <p:spPr bwMode="auto">
            <a:xfrm>
              <a:off x="1620" y="2889"/>
              <a:ext cx="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en-US" sz="1800"/>
                <a:t>+</a:t>
              </a:r>
              <a:endParaRPr lang="en-AU" sz="1800"/>
            </a:p>
          </p:txBody>
        </p:sp>
      </p:grpSp>
      <p:grpSp>
        <p:nvGrpSpPr>
          <p:cNvPr id="271408" name="Group 48"/>
          <p:cNvGrpSpPr>
            <a:grpSpLocks/>
          </p:cNvGrpSpPr>
          <p:nvPr/>
        </p:nvGrpSpPr>
        <p:grpSpPr bwMode="auto">
          <a:xfrm>
            <a:off x="5580063" y="5033962"/>
            <a:ext cx="1676400" cy="1595438"/>
            <a:chOff x="2699" y="2750"/>
            <a:chExt cx="1056" cy="1005"/>
          </a:xfrm>
        </p:grpSpPr>
        <p:sp>
          <p:nvSpPr>
            <p:cNvPr id="271409" name="Line 49"/>
            <p:cNvSpPr>
              <a:spLocks noChangeShapeType="1"/>
            </p:cNvSpPr>
            <p:nvPr/>
          </p:nvSpPr>
          <p:spPr bwMode="auto">
            <a:xfrm>
              <a:off x="2926" y="2886"/>
              <a:ext cx="1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10" name="Line 50"/>
            <p:cNvSpPr>
              <a:spLocks noChangeShapeType="1"/>
            </p:cNvSpPr>
            <p:nvPr/>
          </p:nvSpPr>
          <p:spPr bwMode="auto">
            <a:xfrm>
              <a:off x="2926" y="3339"/>
              <a:ext cx="1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11" name="Line 51"/>
            <p:cNvSpPr>
              <a:spLocks noChangeShapeType="1"/>
            </p:cNvSpPr>
            <p:nvPr/>
          </p:nvSpPr>
          <p:spPr bwMode="auto">
            <a:xfrm>
              <a:off x="3424" y="3113"/>
              <a:ext cx="1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12" name="Text Box 52"/>
            <p:cNvSpPr txBox="1">
              <a:spLocks noChangeArrowheads="1"/>
            </p:cNvSpPr>
            <p:nvPr/>
          </p:nvSpPr>
          <p:spPr bwMode="auto">
            <a:xfrm>
              <a:off x="2699" y="2753"/>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A</a:t>
              </a:r>
              <a:endParaRPr lang="en-AU" sz="1800"/>
            </a:p>
          </p:txBody>
        </p:sp>
        <p:sp>
          <p:nvSpPr>
            <p:cNvPr id="271413" name="Text Box 53"/>
            <p:cNvSpPr txBox="1">
              <a:spLocks noChangeArrowheads="1"/>
            </p:cNvSpPr>
            <p:nvPr/>
          </p:nvSpPr>
          <p:spPr bwMode="auto">
            <a:xfrm>
              <a:off x="2699" y="3247"/>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B</a:t>
              </a:r>
              <a:endParaRPr lang="en-AU" sz="1800"/>
            </a:p>
          </p:txBody>
        </p:sp>
        <p:sp>
          <p:nvSpPr>
            <p:cNvPr id="271414" name="Text Box 54"/>
            <p:cNvSpPr txBox="1">
              <a:spLocks noChangeArrowheads="1"/>
            </p:cNvSpPr>
            <p:nvPr/>
          </p:nvSpPr>
          <p:spPr bwMode="auto">
            <a:xfrm>
              <a:off x="3543" y="2979"/>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Y</a:t>
              </a:r>
              <a:endParaRPr lang="en-AU" sz="1800"/>
            </a:p>
          </p:txBody>
        </p:sp>
        <p:sp>
          <p:nvSpPr>
            <p:cNvPr id="271415" name="Line 55"/>
            <p:cNvSpPr>
              <a:spLocks noChangeShapeType="1"/>
            </p:cNvSpPr>
            <p:nvPr/>
          </p:nvSpPr>
          <p:spPr bwMode="auto">
            <a:xfrm>
              <a:off x="3061" y="2750"/>
              <a:ext cx="1" cy="2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16" name="Line 56"/>
            <p:cNvSpPr>
              <a:spLocks noChangeShapeType="1"/>
            </p:cNvSpPr>
            <p:nvPr/>
          </p:nvSpPr>
          <p:spPr bwMode="auto">
            <a:xfrm flipH="1">
              <a:off x="3061" y="3203"/>
              <a:ext cx="1" cy="2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17" name="Line 57"/>
            <p:cNvSpPr>
              <a:spLocks noChangeShapeType="1"/>
            </p:cNvSpPr>
            <p:nvPr/>
          </p:nvSpPr>
          <p:spPr bwMode="auto">
            <a:xfrm>
              <a:off x="3062" y="3022"/>
              <a:ext cx="91" cy="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18" name="Line 58"/>
            <p:cNvSpPr>
              <a:spLocks noChangeShapeType="1"/>
            </p:cNvSpPr>
            <p:nvPr/>
          </p:nvSpPr>
          <p:spPr bwMode="auto">
            <a:xfrm flipH="1">
              <a:off x="3062" y="3112"/>
              <a:ext cx="91" cy="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19" name="Line 59"/>
            <p:cNvSpPr>
              <a:spLocks noChangeShapeType="1"/>
            </p:cNvSpPr>
            <p:nvPr/>
          </p:nvSpPr>
          <p:spPr bwMode="auto">
            <a:xfrm>
              <a:off x="3061" y="2750"/>
              <a:ext cx="363" cy="1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20" name="Line 60"/>
            <p:cNvSpPr>
              <a:spLocks noChangeShapeType="1"/>
            </p:cNvSpPr>
            <p:nvPr/>
          </p:nvSpPr>
          <p:spPr bwMode="auto">
            <a:xfrm flipV="1">
              <a:off x="3061" y="3294"/>
              <a:ext cx="363" cy="1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21" name="Line 61"/>
            <p:cNvSpPr>
              <a:spLocks noChangeShapeType="1"/>
            </p:cNvSpPr>
            <p:nvPr/>
          </p:nvSpPr>
          <p:spPr bwMode="auto">
            <a:xfrm>
              <a:off x="3424" y="2931"/>
              <a:ext cx="0" cy="3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22" name="Text Box 62"/>
            <p:cNvSpPr txBox="1">
              <a:spLocks noChangeArrowheads="1"/>
            </p:cNvSpPr>
            <p:nvPr/>
          </p:nvSpPr>
          <p:spPr bwMode="auto">
            <a:xfrm>
              <a:off x="3152" y="3025"/>
              <a:ext cx="2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en-US" sz="1800"/>
                <a:t>ALU</a:t>
              </a:r>
              <a:endParaRPr lang="en-AU" sz="1800"/>
            </a:p>
          </p:txBody>
        </p:sp>
        <p:sp>
          <p:nvSpPr>
            <p:cNvPr id="271423" name="Line 63"/>
            <p:cNvSpPr>
              <a:spLocks noChangeShapeType="1"/>
            </p:cNvSpPr>
            <p:nvPr/>
          </p:nvSpPr>
          <p:spPr bwMode="auto">
            <a:xfrm>
              <a:off x="3243" y="3385"/>
              <a:ext cx="0"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24" name="Text Box 64"/>
            <p:cNvSpPr txBox="1">
              <a:spLocks noChangeArrowheads="1"/>
            </p:cNvSpPr>
            <p:nvPr/>
          </p:nvSpPr>
          <p:spPr bwMode="auto">
            <a:xfrm>
              <a:off x="3152" y="3524"/>
              <a:ext cx="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F</a:t>
              </a:r>
              <a:endParaRPr lang="en-AU" sz="1800"/>
            </a:p>
          </p:txBody>
        </p:sp>
      </p:grpSp>
      <p:sp>
        <p:nvSpPr>
          <p:cNvPr id="271425" name="Rectangle 65"/>
          <p:cNvSpPr>
            <a:spLocks noChangeArrowheads="1"/>
          </p:cNvSpPr>
          <p:nvPr/>
        </p:nvSpPr>
        <p:spPr bwMode="auto">
          <a:xfrm>
            <a:off x="4211638" y="1412875"/>
            <a:ext cx="31019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lgn="l">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lgn="l">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lgn="l">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t>Adder</a:t>
            </a:r>
          </a:p>
          <a:p>
            <a:pPr lvl="1" eaLnBrk="1" hangingPunct="1"/>
            <a:r>
              <a:rPr lang="en-US"/>
              <a:t>Y = A + B</a:t>
            </a:r>
          </a:p>
        </p:txBody>
      </p:sp>
      <p:sp>
        <p:nvSpPr>
          <p:cNvPr id="271426" name="Rectangle 66"/>
          <p:cNvSpPr>
            <a:spLocks noChangeArrowheads="1"/>
          </p:cNvSpPr>
          <p:nvPr/>
        </p:nvSpPr>
        <p:spPr bwMode="auto">
          <a:xfrm>
            <a:off x="4211638" y="3743325"/>
            <a:ext cx="4319587"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lgn="l">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lgn="l">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lgn="l">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dirty="0"/>
              <a:t>Arithmetic/Logic Unit</a:t>
            </a:r>
          </a:p>
          <a:p>
            <a:pPr lvl="1" eaLnBrk="1" hangingPunct="1"/>
            <a:r>
              <a:rPr lang="en-US" dirty="0"/>
              <a:t>Y = F(A, B)</a:t>
            </a:r>
          </a:p>
        </p:txBody>
      </p:sp>
    </p:spTree>
    <p:extLst>
      <p:ext uri="{BB962C8B-B14F-4D97-AF65-F5344CB8AC3E}">
        <p14:creationId xmlns:p14="http://schemas.microsoft.com/office/powerpoint/2010/main" val="6773999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Datapath</a:t>
            </a:r>
            <a:r>
              <a:rPr lang="en-US" dirty="0" smtClean="0"/>
              <a:t> Elements - Sequential</a:t>
            </a:r>
            <a:endParaRPr lang="en-US" dirty="0"/>
          </a:p>
        </p:txBody>
      </p:sp>
      <p:pic>
        <p:nvPicPr>
          <p:cNvPr id="4" name="Picture 3"/>
          <p:cNvPicPr/>
          <p:nvPr/>
        </p:nvPicPr>
        <p:blipFill>
          <a:blip r:embed="rId2"/>
          <a:stretch>
            <a:fillRect/>
          </a:stretch>
        </p:blipFill>
        <p:spPr>
          <a:xfrm>
            <a:off x="533400" y="3276600"/>
            <a:ext cx="3276600" cy="2989179"/>
          </a:xfrm>
          <a:prstGeom prst="rect">
            <a:avLst/>
          </a:prstGeom>
        </p:spPr>
      </p:pic>
      <p:pic>
        <p:nvPicPr>
          <p:cNvPr id="5" name="Picture 4"/>
          <p:cNvPicPr>
            <a:picLocks noChangeAspect="1"/>
          </p:cNvPicPr>
          <p:nvPr/>
        </p:nvPicPr>
        <p:blipFill>
          <a:blip r:embed="rId3"/>
          <a:stretch>
            <a:fillRect/>
          </a:stretch>
        </p:blipFill>
        <p:spPr>
          <a:xfrm>
            <a:off x="4191000" y="1828800"/>
            <a:ext cx="4962159" cy="2667000"/>
          </a:xfrm>
          <a:prstGeom prst="rect">
            <a:avLst/>
          </a:prstGeom>
        </p:spPr>
      </p:pic>
    </p:spTree>
    <p:extLst>
      <p:ext uri="{BB962C8B-B14F-4D97-AF65-F5344CB8AC3E}">
        <p14:creationId xmlns:p14="http://schemas.microsoft.com/office/powerpoint/2010/main" val="37840807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Elements</a:t>
            </a:r>
            <a:endParaRPr lang="en-US" dirty="0"/>
          </a:p>
        </p:txBody>
      </p:sp>
      <p:sp>
        <p:nvSpPr>
          <p:cNvPr id="3" name="Content Placeholder 2"/>
          <p:cNvSpPr>
            <a:spLocks noGrp="1"/>
          </p:cNvSpPr>
          <p:nvPr>
            <p:ph idx="1"/>
          </p:nvPr>
        </p:nvSpPr>
        <p:spPr/>
        <p:txBody>
          <a:bodyPr/>
          <a:lstStyle/>
          <a:p>
            <a:r>
              <a:rPr lang="en-US" dirty="0" smtClean="0"/>
              <a:t>Memory Unit</a:t>
            </a:r>
          </a:p>
          <a:p>
            <a:r>
              <a:rPr lang="en-US" dirty="0" smtClean="0"/>
              <a:t>Program Counter</a:t>
            </a:r>
          </a:p>
          <a:p>
            <a:r>
              <a:rPr lang="en-US" dirty="0" smtClean="0"/>
              <a:t>Adder</a:t>
            </a:r>
            <a:endParaRPr lang="en-US" dirty="0"/>
          </a:p>
        </p:txBody>
      </p:sp>
      <p:pic>
        <p:nvPicPr>
          <p:cNvPr id="4" name="Picture 6" descr="f04-06-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667000"/>
            <a:ext cx="5143500" cy="401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03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3654" name="Picture 6" descr="f04-07-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3284538"/>
            <a:ext cx="6316662" cy="2573337"/>
          </a:xfrm>
          <a:prstGeom prst="rect">
            <a:avLst/>
          </a:prstGeom>
          <a:noFill/>
          <a:extLst>
            <a:ext uri="{909E8E84-426E-40DD-AFC4-6F175D3DCCD1}">
              <a14:hiddenFill xmlns:a14="http://schemas.microsoft.com/office/drawing/2010/main">
                <a:solidFill>
                  <a:srgbClr val="FFFFFF"/>
                </a:solidFill>
              </a14:hiddenFill>
            </a:ext>
          </a:extLst>
        </p:spPr>
      </p:pic>
      <p:sp>
        <p:nvSpPr>
          <p:cNvPr id="283650" name="Rectangle 2"/>
          <p:cNvSpPr>
            <a:spLocks noGrp="1" noChangeArrowheads="1"/>
          </p:cNvSpPr>
          <p:nvPr>
            <p:ph type="title"/>
          </p:nvPr>
        </p:nvSpPr>
        <p:spPr/>
        <p:txBody>
          <a:bodyPr/>
          <a:lstStyle/>
          <a:p>
            <a:r>
              <a:rPr lang="en-US" dirty="0" smtClean="0"/>
              <a:t>R-Type </a:t>
            </a:r>
            <a:r>
              <a:rPr lang="en-US" dirty="0"/>
              <a:t>Instructions</a:t>
            </a:r>
            <a:endParaRPr lang="en-AU" dirty="0"/>
          </a:p>
        </p:txBody>
      </p:sp>
      <p:sp>
        <p:nvSpPr>
          <p:cNvPr id="283651" name="Rectangle 3"/>
          <p:cNvSpPr>
            <a:spLocks noGrp="1" noChangeArrowheads="1"/>
          </p:cNvSpPr>
          <p:nvPr>
            <p:ph idx="1"/>
          </p:nvPr>
        </p:nvSpPr>
        <p:spPr/>
        <p:txBody>
          <a:bodyPr/>
          <a:lstStyle/>
          <a:p>
            <a:r>
              <a:rPr lang="en-US" dirty="0"/>
              <a:t>Read two register operands</a:t>
            </a:r>
          </a:p>
          <a:p>
            <a:r>
              <a:rPr lang="en-US" dirty="0"/>
              <a:t>Perform arithmetic/logical operation</a:t>
            </a:r>
          </a:p>
          <a:p>
            <a:r>
              <a:rPr lang="en-US" dirty="0"/>
              <a:t>Write register result</a:t>
            </a:r>
            <a:endParaRPr lang="en-AU" dirty="0"/>
          </a:p>
        </p:txBody>
      </p:sp>
    </p:spTree>
    <p:extLst>
      <p:ext uri="{BB962C8B-B14F-4D97-AF65-F5344CB8AC3E}">
        <p14:creationId xmlns:p14="http://schemas.microsoft.com/office/powerpoint/2010/main" val="27688852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R-Type </a:t>
            </a:r>
            <a:r>
              <a:rPr lang="en-US" dirty="0"/>
              <a:t>Instructions</a:t>
            </a:r>
          </a:p>
        </p:txBody>
      </p:sp>
      <p:sp>
        <p:nvSpPr>
          <p:cNvPr id="5" name="Content Placeholder 4"/>
          <p:cNvSpPr>
            <a:spLocks noGrp="1"/>
          </p:cNvSpPr>
          <p:nvPr>
            <p:ph idx="1"/>
          </p:nvPr>
        </p:nvSpPr>
        <p:spPr/>
        <p:txBody>
          <a:bodyPr/>
          <a:lstStyle/>
          <a:p>
            <a:pPr marL="0" indent="0">
              <a:buNone/>
            </a:pPr>
            <a:r>
              <a:rPr lang="en-US" dirty="0" smtClean="0"/>
              <a:t>add $t1, $t2, $t3</a:t>
            </a:r>
          </a:p>
          <a:p>
            <a:r>
              <a:rPr lang="en-US" dirty="0" smtClean="0"/>
              <a:t>RW = 9</a:t>
            </a:r>
          </a:p>
          <a:p>
            <a:r>
              <a:rPr lang="en-US" dirty="0" smtClean="0"/>
              <a:t>RA = 10</a:t>
            </a:r>
          </a:p>
          <a:p>
            <a:r>
              <a:rPr lang="en-US" dirty="0" smtClean="0"/>
              <a:t>RB = 11</a:t>
            </a:r>
          </a:p>
          <a:p>
            <a:r>
              <a:rPr lang="en-US" dirty="0" err="1" smtClean="0"/>
              <a:t>ALUctrl</a:t>
            </a:r>
            <a:r>
              <a:rPr lang="en-US" dirty="0" smtClean="0"/>
              <a:t> = “add”</a:t>
            </a:r>
            <a:endParaRPr lang="en-US" dirty="0"/>
          </a:p>
        </p:txBody>
      </p:sp>
      <p:pic>
        <p:nvPicPr>
          <p:cNvPr id="4" name="Picture 3"/>
          <p:cNvPicPr/>
          <p:nvPr/>
        </p:nvPicPr>
        <p:blipFill>
          <a:blip r:embed="rId2"/>
          <a:stretch>
            <a:fillRect/>
          </a:stretch>
        </p:blipFill>
        <p:spPr>
          <a:xfrm>
            <a:off x="4161915" y="1905000"/>
            <a:ext cx="4509645" cy="3976688"/>
          </a:xfrm>
          <a:prstGeom prst="rect">
            <a:avLst/>
          </a:prstGeom>
        </p:spPr>
      </p:pic>
    </p:spTree>
    <p:extLst>
      <p:ext uri="{BB962C8B-B14F-4D97-AF65-F5344CB8AC3E}">
        <p14:creationId xmlns:p14="http://schemas.microsoft.com/office/powerpoint/2010/main" val="6352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Datapath</a:t>
            </a:r>
            <a:r>
              <a:rPr lang="en-US" dirty="0" smtClean="0"/>
              <a:t>: R-Type Instructions</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28387" y="1904999"/>
            <a:ext cx="6567813" cy="4343401"/>
          </a:xfrm>
          <a:prstGeom prst="rect">
            <a:avLst/>
          </a:prstGeom>
          <a:noFill/>
          <a:ln>
            <a:noFill/>
          </a:ln>
        </p:spPr>
      </p:pic>
    </p:spTree>
    <p:extLst>
      <p:ext uri="{BB962C8B-B14F-4D97-AF65-F5344CB8AC3E}">
        <p14:creationId xmlns:p14="http://schemas.microsoft.com/office/powerpoint/2010/main" val="11920785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I-Type Instructions</a:t>
            </a:r>
            <a:endParaRPr lang="en-US" dirty="0"/>
          </a:p>
        </p:txBody>
      </p:sp>
      <p:sp>
        <p:nvSpPr>
          <p:cNvPr id="3" name="Content Placeholder 2"/>
          <p:cNvSpPr>
            <a:spLocks noGrp="1"/>
          </p:cNvSpPr>
          <p:nvPr>
            <p:ph idx="1"/>
          </p:nvPr>
        </p:nvSpPr>
        <p:spPr/>
        <p:txBody>
          <a:bodyPr/>
          <a:lstStyle/>
          <a:p>
            <a:r>
              <a:rPr lang="en-US" dirty="0" smtClean="0"/>
              <a:t>Replace one read register, </a:t>
            </a:r>
            <a:r>
              <a:rPr lang="en-US" dirty="0" err="1" smtClean="0"/>
              <a:t>shamt</a:t>
            </a:r>
            <a:r>
              <a:rPr lang="en-US" dirty="0" smtClean="0"/>
              <a:t>, and </a:t>
            </a:r>
            <a:r>
              <a:rPr lang="en-US" dirty="0" err="1" smtClean="0"/>
              <a:t>funct</a:t>
            </a:r>
            <a:r>
              <a:rPr lang="en-US" dirty="0" smtClean="0"/>
              <a:t> with 16 bit constant</a:t>
            </a:r>
          </a:p>
          <a:p>
            <a:endParaRPr lang="en-US" dirty="0"/>
          </a:p>
          <a:p>
            <a:r>
              <a:rPr lang="en-US" dirty="0" smtClean="0"/>
              <a:t>ALU requires 32-bit inputs</a:t>
            </a:r>
          </a:p>
          <a:p>
            <a:pPr lvl="1"/>
            <a:r>
              <a:rPr lang="en-US" dirty="0" smtClean="0"/>
              <a:t>Sign-extend the 16 bit immediate</a:t>
            </a:r>
          </a:p>
          <a:p>
            <a:pPr lvl="2"/>
            <a:r>
              <a:rPr lang="en-US" dirty="0" smtClean="0"/>
              <a:t>Fill with 0s if the constant is positive</a:t>
            </a:r>
          </a:p>
          <a:p>
            <a:pPr lvl="2"/>
            <a:r>
              <a:rPr lang="en-US" dirty="0" smtClean="0"/>
              <a:t>Fill with 1s if the constant is negative</a:t>
            </a:r>
          </a:p>
          <a:p>
            <a:pPr lvl="2"/>
            <a:endParaRPr lang="en-US" dirty="0"/>
          </a:p>
          <a:p>
            <a:r>
              <a:rPr lang="en-US" dirty="0" smtClean="0"/>
              <a:t>Choose between the second read registers and the sign extended constant.</a:t>
            </a:r>
          </a:p>
          <a:p>
            <a:pPr lvl="2"/>
            <a:endParaRPr lang="en-US" dirty="0"/>
          </a:p>
        </p:txBody>
      </p:sp>
    </p:spTree>
    <p:extLst>
      <p:ext uri="{BB962C8B-B14F-4D97-AF65-F5344CB8AC3E}">
        <p14:creationId xmlns:p14="http://schemas.microsoft.com/office/powerpoint/2010/main" val="24836030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Datapath</a:t>
            </a:r>
            <a:r>
              <a:rPr lang="en-US" dirty="0" smtClean="0"/>
              <a:t>: I-Type </a:t>
            </a:r>
            <a:r>
              <a:rPr lang="en-US" dirty="0"/>
              <a:t>Instructions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8799"/>
            <a:ext cx="7010400" cy="4636091"/>
          </a:xfrm>
          <a:prstGeom prst="rect">
            <a:avLst/>
          </a:prstGeom>
          <a:noFill/>
          <a:ln>
            <a:noFill/>
          </a:ln>
        </p:spPr>
      </p:pic>
    </p:spTree>
    <p:extLst>
      <p:ext uri="{BB962C8B-B14F-4D97-AF65-F5344CB8AC3E}">
        <p14:creationId xmlns:p14="http://schemas.microsoft.com/office/powerpoint/2010/main" val="1986807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Format Review</a:t>
            </a:r>
            <a:endParaRPr lang="en-US" dirty="0"/>
          </a:p>
        </p:txBody>
      </p:sp>
      <p:sp>
        <p:nvSpPr>
          <p:cNvPr id="4" name="Rectangle 74"/>
          <p:cNvSpPr>
            <a:spLocks noGrp="1" noChangeArrowheads="1"/>
          </p:cNvSpPr>
          <p:nvPr>
            <p:ph idx="1"/>
          </p:nvPr>
        </p:nvSpPr>
        <p:spPr/>
        <p:txBody>
          <a:bodyPr>
            <a:normAutofit fontScale="92500" lnSpcReduction="10000"/>
          </a:bodyPr>
          <a:lstStyle/>
          <a:p>
            <a:pPr eaLnBrk="1" hangingPunct="1">
              <a:spcAft>
                <a:spcPct val="40000"/>
              </a:spcAft>
            </a:pPr>
            <a:r>
              <a:rPr lang="en-US" dirty="0" smtClean="0"/>
              <a:t>Three  instruction formats</a:t>
            </a:r>
          </a:p>
          <a:p>
            <a:pPr lvl="1" eaLnBrk="1" hangingPunct="1">
              <a:spcAft>
                <a:spcPct val="10000"/>
              </a:spcAft>
            </a:pPr>
            <a:r>
              <a:rPr lang="en-US" sz="2000" dirty="0" smtClean="0"/>
              <a:t>R-type</a:t>
            </a:r>
          </a:p>
          <a:p>
            <a:pPr lvl="1" eaLnBrk="1" hangingPunct="1">
              <a:spcAft>
                <a:spcPct val="10000"/>
              </a:spcAft>
            </a:pPr>
            <a:endParaRPr lang="en-US" sz="2000" dirty="0" smtClean="0"/>
          </a:p>
          <a:p>
            <a:pPr lvl="1" eaLnBrk="1" hangingPunct="1">
              <a:spcAft>
                <a:spcPct val="10000"/>
              </a:spcAft>
            </a:pPr>
            <a:r>
              <a:rPr lang="en-US" sz="2000" dirty="0" smtClean="0"/>
              <a:t>I-type</a:t>
            </a:r>
          </a:p>
          <a:p>
            <a:pPr lvl="1" eaLnBrk="1" hangingPunct="1">
              <a:spcAft>
                <a:spcPct val="10000"/>
              </a:spcAft>
            </a:pPr>
            <a:endParaRPr lang="en-US" sz="2000" dirty="0" smtClean="0"/>
          </a:p>
          <a:p>
            <a:pPr lvl="1" eaLnBrk="1" hangingPunct="1">
              <a:spcAft>
                <a:spcPct val="10000"/>
              </a:spcAft>
            </a:pPr>
            <a:r>
              <a:rPr lang="en-US" sz="2000" dirty="0" smtClean="0"/>
              <a:t>J-type</a:t>
            </a:r>
            <a:br>
              <a:rPr lang="en-US" sz="2000" dirty="0" smtClean="0"/>
            </a:br>
            <a:endParaRPr lang="en-US" sz="2000" dirty="0" smtClean="0"/>
          </a:p>
          <a:p>
            <a:pPr lvl="1" eaLnBrk="1" hangingPunct="1">
              <a:spcAft>
                <a:spcPct val="10000"/>
              </a:spcAft>
              <a:buFont typeface="Wingdings" panose="05000000000000000000" pitchFamily="2" charset="2"/>
              <a:buNone/>
            </a:pPr>
            <a:endParaRPr lang="en-US" sz="200" dirty="0" smtClean="0"/>
          </a:p>
          <a:p>
            <a:pPr eaLnBrk="1" hangingPunct="1"/>
            <a:r>
              <a:rPr lang="en-US" dirty="0" smtClean="0"/>
              <a:t>Fields:</a:t>
            </a:r>
          </a:p>
          <a:p>
            <a:pPr lvl="1" eaLnBrk="1" hangingPunct="1"/>
            <a:r>
              <a:rPr lang="en-US" sz="2000" dirty="0" smtClean="0"/>
              <a:t>op: operation of the instruction</a:t>
            </a:r>
          </a:p>
          <a:p>
            <a:pPr lvl="1" eaLnBrk="1" hangingPunct="1"/>
            <a:r>
              <a:rPr lang="en-US" sz="2000" dirty="0" err="1" smtClean="0"/>
              <a:t>rs</a:t>
            </a:r>
            <a:r>
              <a:rPr lang="en-US" sz="2000" dirty="0" smtClean="0"/>
              <a:t>, </a:t>
            </a:r>
            <a:r>
              <a:rPr lang="en-US" sz="2000" dirty="0" err="1" smtClean="0"/>
              <a:t>rt</a:t>
            </a:r>
            <a:r>
              <a:rPr lang="en-US" sz="2000" dirty="0" smtClean="0"/>
              <a:t>, </a:t>
            </a:r>
            <a:r>
              <a:rPr lang="en-US" sz="2000" dirty="0" err="1" smtClean="0"/>
              <a:t>rd</a:t>
            </a:r>
            <a:r>
              <a:rPr lang="en-US" sz="2000" dirty="0" smtClean="0"/>
              <a:t>: source/destination register </a:t>
            </a:r>
            <a:r>
              <a:rPr lang="en-US" sz="2000" dirty="0" err="1" smtClean="0"/>
              <a:t>specifiers</a:t>
            </a:r>
            <a:endParaRPr lang="en-US" sz="2000" dirty="0" smtClean="0"/>
          </a:p>
          <a:p>
            <a:pPr lvl="1" eaLnBrk="1" hangingPunct="1"/>
            <a:r>
              <a:rPr lang="en-US" sz="2000" dirty="0" err="1" smtClean="0"/>
              <a:t>shamt</a:t>
            </a:r>
            <a:r>
              <a:rPr lang="en-US" sz="2000" dirty="0" smtClean="0"/>
              <a:t>: shift amount</a:t>
            </a:r>
          </a:p>
          <a:p>
            <a:pPr lvl="1" eaLnBrk="1" hangingPunct="1"/>
            <a:r>
              <a:rPr lang="en-US" sz="2000" dirty="0" err="1" smtClean="0"/>
              <a:t>funct</a:t>
            </a:r>
            <a:r>
              <a:rPr lang="en-US" sz="2000" dirty="0" smtClean="0"/>
              <a:t>: selects variant of the operation in the “op” field</a:t>
            </a:r>
          </a:p>
          <a:p>
            <a:pPr lvl="1" eaLnBrk="1" hangingPunct="1"/>
            <a:r>
              <a:rPr lang="en-US" sz="2000" dirty="0" smtClean="0"/>
              <a:t>address/immediate: address offset or immediate value</a:t>
            </a:r>
          </a:p>
          <a:p>
            <a:pPr lvl="1" eaLnBrk="1" hangingPunct="1"/>
            <a:r>
              <a:rPr lang="en-US" sz="2000" dirty="0" smtClean="0"/>
              <a:t>target address: target address of the jump instruction </a:t>
            </a:r>
          </a:p>
        </p:txBody>
      </p:sp>
      <p:grpSp>
        <p:nvGrpSpPr>
          <p:cNvPr id="5" name="Group 2"/>
          <p:cNvGrpSpPr>
            <a:grpSpLocks/>
          </p:cNvGrpSpPr>
          <p:nvPr/>
        </p:nvGrpSpPr>
        <p:grpSpPr bwMode="auto">
          <a:xfrm>
            <a:off x="3581400" y="1862580"/>
            <a:ext cx="5337175" cy="2234758"/>
            <a:chOff x="1619" y="942"/>
            <a:chExt cx="3986" cy="1669"/>
          </a:xfrm>
        </p:grpSpPr>
        <p:grpSp>
          <p:nvGrpSpPr>
            <p:cNvPr id="6" name="Group 3"/>
            <p:cNvGrpSpPr>
              <a:grpSpLocks/>
            </p:cNvGrpSpPr>
            <p:nvPr/>
          </p:nvGrpSpPr>
          <p:grpSpPr bwMode="auto">
            <a:xfrm>
              <a:off x="1619" y="1998"/>
              <a:ext cx="3986" cy="613"/>
              <a:chOff x="1619" y="1998"/>
              <a:chExt cx="3986" cy="613"/>
            </a:xfrm>
          </p:grpSpPr>
          <p:sp>
            <p:nvSpPr>
              <p:cNvPr id="65" name="Rectangle 4"/>
              <p:cNvSpPr>
                <a:spLocks noChangeArrowheads="1"/>
              </p:cNvSpPr>
              <p:nvPr/>
            </p:nvSpPr>
            <p:spPr bwMode="auto">
              <a:xfrm>
                <a:off x="1688" y="2216"/>
                <a:ext cx="3824"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grpSp>
            <p:nvGrpSpPr>
              <p:cNvPr id="66" name="Group 5"/>
              <p:cNvGrpSpPr>
                <a:grpSpLocks/>
              </p:cNvGrpSpPr>
              <p:nvPr/>
            </p:nvGrpSpPr>
            <p:grpSpPr bwMode="auto">
              <a:xfrm>
                <a:off x="1684" y="2169"/>
                <a:ext cx="664" cy="229"/>
                <a:chOff x="1684" y="2169"/>
                <a:chExt cx="664" cy="229"/>
              </a:xfrm>
            </p:grpSpPr>
            <p:sp>
              <p:nvSpPr>
                <p:cNvPr id="74" name="Rectangle 6"/>
                <p:cNvSpPr>
                  <a:spLocks noChangeArrowheads="1"/>
                </p:cNvSpPr>
                <p:nvPr/>
              </p:nvSpPr>
              <p:spPr bwMode="auto">
                <a:xfrm>
                  <a:off x="1684" y="2212"/>
                  <a:ext cx="66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75" name="Rectangle 7"/>
                <p:cNvSpPr>
                  <a:spLocks noChangeArrowheads="1"/>
                </p:cNvSpPr>
                <p:nvPr/>
              </p:nvSpPr>
              <p:spPr bwMode="auto">
                <a:xfrm>
                  <a:off x="1877" y="2169"/>
                  <a:ext cx="2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a:latin typeface="Arial" panose="020B0604020202020204" pitchFamily="34" charset="0"/>
                    </a:rPr>
                    <a:t>op</a:t>
                  </a:r>
                </a:p>
              </p:txBody>
            </p:sp>
          </p:grpSp>
          <p:sp>
            <p:nvSpPr>
              <p:cNvPr id="67" name="Rectangle 8"/>
              <p:cNvSpPr>
                <a:spLocks noChangeArrowheads="1"/>
              </p:cNvSpPr>
              <p:nvPr/>
            </p:nvSpPr>
            <p:spPr bwMode="auto">
              <a:xfrm>
                <a:off x="2356" y="2212"/>
                <a:ext cx="316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68" name="Rectangle 9"/>
              <p:cNvSpPr>
                <a:spLocks noChangeArrowheads="1"/>
              </p:cNvSpPr>
              <p:nvPr/>
            </p:nvSpPr>
            <p:spPr bwMode="auto">
              <a:xfrm>
                <a:off x="3212" y="2167"/>
                <a:ext cx="11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a:latin typeface="Arial" panose="020B0604020202020204" pitchFamily="34" charset="0"/>
                  </a:rPr>
                  <a:t>target address</a:t>
                </a:r>
              </a:p>
            </p:txBody>
          </p:sp>
          <p:sp>
            <p:nvSpPr>
              <p:cNvPr id="69" name="Rectangle 10"/>
              <p:cNvSpPr>
                <a:spLocks noChangeArrowheads="1"/>
              </p:cNvSpPr>
              <p:nvPr/>
            </p:nvSpPr>
            <p:spPr bwMode="auto">
              <a:xfrm>
                <a:off x="5411" y="1998"/>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0</a:t>
                </a:r>
              </a:p>
            </p:txBody>
          </p:sp>
          <p:sp>
            <p:nvSpPr>
              <p:cNvPr id="70" name="Rectangle 11"/>
              <p:cNvSpPr>
                <a:spLocks noChangeArrowheads="1"/>
              </p:cNvSpPr>
              <p:nvPr/>
            </p:nvSpPr>
            <p:spPr bwMode="auto">
              <a:xfrm>
                <a:off x="2147" y="1998"/>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26</a:t>
                </a:r>
              </a:p>
            </p:txBody>
          </p:sp>
          <p:sp>
            <p:nvSpPr>
              <p:cNvPr id="71" name="Rectangle 12"/>
              <p:cNvSpPr>
                <a:spLocks noChangeArrowheads="1"/>
              </p:cNvSpPr>
              <p:nvPr/>
            </p:nvSpPr>
            <p:spPr bwMode="auto">
              <a:xfrm>
                <a:off x="1619" y="1998"/>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31</a:t>
                </a:r>
              </a:p>
            </p:txBody>
          </p:sp>
          <p:sp>
            <p:nvSpPr>
              <p:cNvPr id="72" name="Rectangle 13"/>
              <p:cNvSpPr>
                <a:spLocks noChangeArrowheads="1"/>
              </p:cNvSpPr>
              <p:nvPr/>
            </p:nvSpPr>
            <p:spPr bwMode="auto">
              <a:xfrm>
                <a:off x="1859" y="2382"/>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dirty="0">
                    <a:latin typeface="Arial" panose="020B0604020202020204" pitchFamily="34" charset="0"/>
                  </a:rPr>
                  <a:t>6 bits</a:t>
                </a:r>
              </a:p>
            </p:txBody>
          </p:sp>
          <p:sp>
            <p:nvSpPr>
              <p:cNvPr id="73" name="Rectangle 14"/>
              <p:cNvSpPr>
                <a:spLocks noChangeArrowheads="1"/>
              </p:cNvSpPr>
              <p:nvPr/>
            </p:nvSpPr>
            <p:spPr bwMode="auto">
              <a:xfrm>
                <a:off x="3635" y="2382"/>
                <a:ext cx="5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26 bits</a:t>
                </a:r>
              </a:p>
            </p:txBody>
          </p:sp>
        </p:grpSp>
        <p:grpSp>
          <p:nvGrpSpPr>
            <p:cNvPr id="7" name="Group 15"/>
            <p:cNvGrpSpPr>
              <a:grpSpLocks/>
            </p:cNvGrpSpPr>
            <p:nvPr/>
          </p:nvGrpSpPr>
          <p:grpSpPr bwMode="auto">
            <a:xfrm>
              <a:off x="1619" y="942"/>
              <a:ext cx="3986" cy="613"/>
              <a:chOff x="1619" y="942"/>
              <a:chExt cx="3986" cy="613"/>
            </a:xfrm>
          </p:grpSpPr>
          <p:grpSp>
            <p:nvGrpSpPr>
              <p:cNvPr id="30" name="Group 16"/>
              <p:cNvGrpSpPr>
                <a:grpSpLocks/>
              </p:cNvGrpSpPr>
              <p:nvPr/>
            </p:nvGrpSpPr>
            <p:grpSpPr bwMode="auto">
              <a:xfrm>
                <a:off x="1619" y="942"/>
                <a:ext cx="3986" cy="398"/>
                <a:chOff x="1619" y="942"/>
                <a:chExt cx="3986" cy="398"/>
              </a:xfrm>
            </p:grpSpPr>
            <p:grpSp>
              <p:nvGrpSpPr>
                <p:cNvPr id="37" name="Group 17"/>
                <p:cNvGrpSpPr>
                  <a:grpSpLocks/>
                </p:cNvGrpSpPr>
                <p:nvPr/>
              </p:nvGrpSpPr>
              <p:grpSpPr bwMode="auto">
                <a:xfrm>
                  <a:off x="1684" y="1087"/>
                  <a:ext cx="3832" cy="253"/>
                  <a:chOff x="1684" y="1087"/>
                  <a:chExt cx="3832" cy="253"/>
                </a:xfrm>
              </p:grpSpPr>
              <p:sp>
                <p:nvSpPr>
                  <p:cNvPr id="45" name="Rectangle 18"/>
                  <p:cNvSpPr>
                    <a:spLocks noChangeArrowheads="1"/>
                  </p:cNvSpPr>
                  <p:nvPr/>
                </p:nvSpPr>
                <p:spPr bwMode="auto">
                  <a:xfrm>
                    <a:off x="1688" y="1160"/>
                    <a:ext cx="3824"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grpSp>
                <p:nvGrpSpPr>
                  <p:cNvPr id="46" name="Group 19"/>
                  <p:cNvGrpSpPr>
                    <a:grpSpLocks/>
                  </p:cNvGrpSpPr>
                  <p:nvPr/>
                </p:nvGrpSpPr>
                <p:grpSpPr bwMode="auto">
                  <a:xfrm>
                    <a:off x="1684" y="1087"/>
                    <a:ext cx="3832" cy="253"/>
                    <a:chOff x="1684" y="1087"/>
                    <a:chExt cx="3832" cy="253"/>
                  </a:xfrm>
                </p:grpSpPr>
                <p:grpSp>
                  <p:nvGrpSpPr>
                    <p:cNvPr id="47" name="Group 20"/>
                    <p:cNvGrpSpPr>
                      <a:grpSpLocks/>
                    </p:cNvGrpSpPr>
                    <p:nvPr/>
                  </p:nvGrpSpPr>
                  <p:grpSpPr bwMode="auto">
                    <a:xfrm>
                      <a:off x="1684" y="1087"/>
                      <a:ext cx="664" cy="253"/>
                      <a:chOff x="1684" y="1087"/>
                      <a:chExt cx="664" cy="253"/>
                    </a:xfrm>
                  </p:grpSpPr>
                  <p:sp>
                    <p:nvSpPr>
                      <p:cNvPr id="63" name="Rectangle 21"/>
                      <p:cNvSpPr>
                        <a:spLocks noChangeArrowheads="1"/>
                      </p:cNvSpPr>
                      <p:nvPr/>
                    </p:nvSpPr>
                    <p:spPr bwMode="auto">
                      <a:xfrm>
                        <a:off x="1684" y="1156"/>
                        <a:ext cx="66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64" name="Rectangle 22"/>
                      <p:cNvSpPr>
                        <a:spLocks noChangeArrowheads="1"/>
                      </p:cNvSpPr>
                      <p:nvPr/>
                    </p:nvSpPr>
                    <p:spPr bwMode="auto">
                      <a:xfrm>
                        <a:off x="1877" y="1087"/>
                        <a:ext cx="2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a:latin typeface="Arial" panose="020B0604020202020204" pitchFamily="34" charset="0"/>
                          </a:rPr>
                          <a:t>op</a:t>
                        </a:r>
                      </a:p>
                    </p:txBody>
                  </p:sp>
                </p:grpSp>
                <p:grpSp>
                  <p:nvGrpSpPr>
                    <p:cNvPr id="48" name="Group 23"/>
                    <p:cNvGrpSpPr>
                      <a:grpSpLocks/>
                    </p:cNvGrpSpPr>
                    <p:nvPr/>
                  </p:nvGrpSpPr>
                  <p:grpSpPr bwMode="auto">
                    <a:xfrm>
                      <a:off x="2356" y="1087"/>
                      <a:ext cx="616" cy="253"/>
                      <a:chOff x="2356" y="1087"/>
                      <a:chExt cx="616" cy="253"/>
                    </a:xfrm>
                  </p:grpSpPr>
                  <p:sp>
                    <p:nvSpPr>
                      <p:cNvPr id="61" name="Rectangle 24"/>
                      <p:cNvSpPr>
                        <a:spLocks noChangeArrowheads="1"/>
                      </p:cNvSpPr>
                      <p:nvPr/>
                    </p:nvSpPr>
                    <p:spPr bwMode="auto">
                      <a:xfrm>
                        <a:off x="2356" y="1156"/>
                        <a:ext cx="61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62" name="Rectangle 25"/>
                      <p:cNvSpPr>
                        <a:spLocks noChangeArrowheads="1"/>
                      </p:cNvSpPr>
                      <p:nvPr/>
                    </p:nvSpPr>
                    <p:spPr bwMode="auto">
                      <a:xfrm>
                        <a:off x="2531" y="1087"/>
                        <a:ext cx="2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err="1">
                            <a:latin typeface="Arial" panose="020B0604020202020204" pitchFamily="34" charset="0"/>
                          </a:rPr>
                          <a:t>rs</a:t>
                        </a:r>
                        <a:endParaRPr lang="en-US" sz="1800" b="1" dirty="0">
                          <a:latin typeface="Arial" panose="020B0604020202020204" pitchFamily="34" charset="0"/>
                        </a:endParaRPr>
                      </a:p>
                    </p:txBody>
                  </p:sp>
                </p:grpSp>
                <p:grpSp>
                  <p:nvGrpSpPr>
                    <p:cNvPr id="49" name="Group 26"/>
                    <p:cNvGrpSpPr>
                      <a:grpSpLocks/>
                    </p:cNvGrpSpPr>
                    <p:nvPr/>
                  </p:nvGrpSpPr>
                  <p:grpSpPr bwMode="auto">
                    <a:xfrm>
                      <a:off x="2980" y="1087"/>
                      <a:ext cx="616" cy="253"/>
                      <a:chOff x="2980" y="1087"/>
                      <a:chExt cx="616" cy="253"/>
                    </a:xfrm>
                  </p:grpSpPr>
                  <p:sp>
                    <p:nvSpPr>
                      <p:cNvPr id="59" name="Rectangle 27"/>
                      <p:cNvSpPr>
                        <a:spLocks noChangeArrowheads="1"/>
                      </p:cNvSpPr>
                      <p:nvPr/>
                    </p:nvSpPr>
                    <p:spPr bwMode="auto">
                      <a:xfrm>
                        <a:off x="2980" y="1156"/>
                        <a:ext cx="61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60" name="Rectangle 28"/>
                      <p:cNvSpPr>
                        <a:spLocks noChangeArrowheads="1"/>
                      </p:cNvSpPr>
                      <p:nvPr/>
                    </p:nvSpPr>
                    <p:spPr bwMode="auto">
                      <a:xfrm>
                        <a:off x="3155" y="1087"/>
                        <a:ext cx="21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err="1">
                            <a:latin typeface="Arial" panose="020B0604020202020204" pitchFamily="34" charset="0"/>
                          </a:rPr>
                          <a:t>rt</a:t>
                        </a:r>
                        <a:endParaRPr lang="en-US" sz="1800" b="1" dirty="0">
                          <a:latin typeface="Arial" panose="020B0604020202020204" pitchFamily="34" charset="0"/>
                        </a:endParaRPr>
                      </a:p>
                    </p:txBody>
                  </p:sp>
                </p:grpSp>
                <p:grpSp>
                  <p:nvGrpSpPr>
                    <p:cNvPr id="50" name="Group 29"/>
                    <p:cNvGrpSpPr>
                      <a:grpSpLocks/>
                    </p:cNvGrpSpPr>
                    <p:nvPr/>
                  </p:nvGrpSpPr>
                  <p:grpSpPr bwMode="auto">
                    <a:xfrm>
                      <a:off x="3604" y="1087"/>
                      <a:ext cx="616" cy="253"/>
                      <a:chOff x="3604" y="1087"/>
                      <a:chExt cx="616" cy="253"/>
                    </a:xfrm>
                  </p:grpSpPr>
                  <p:sp>
                    <p:nvSpPr>
                      <p:cNvPr id="57" name="Rectangle 30"/>
                      <p:cNvSpPr>
                        <a:spLocks noChangeArrowheads="1"/>
                      </p:cNvSpPr>
                      <p:nvPr/>
                    </p:nvSpPr>
                    <p:spPr bwMode="auto">
                      <a:xfrm>
                        <a:off x="3604" y="1156"/>
                        <a:ext cx="61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58" name="Rectangle 31"/>
                      <p:cNvSpPr>
                        <a:spLocks noChangeArrowheads="1"/>
                      </p:cNvSpPr>
                      <p:nvPr/>
                    </p:nvSpPr>
                    <p:spPr bwMode="auto">
                      <a:xfrm>
                        <a:off x="3779" y="1087"/>
                        <a:ext cx="2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err="1">
                            <a:latin typeface="Arial" panose="020B0604020202020204" pitchFamily="34" charset="0"/>
                          </a:rPr>
                          <a:t>rd</a:t>
                        </a:r>
                        <a:endParaRPr lang="en-US" sz="1800" b="1" dirty="0">
                          <a:latin typeface="Arial" panose="020B0604020202020204" pitchFamily="34" charset="0"/>
                        </a:endParaRPr>
                      </a:p>
                    </p:txBody>
                  </p:sp>
                </p:grpSp>
                <p:grpSp>
                  <p:nvGrpSpPr>
                    <p:cNvPr id="51" name="Group 32"/>
                    <p:cNvGrpSpPr>
                      <a:grpSpLocks/>
                    </p:cNvGrpSpPr>
                    <p:nvPr/>
                  </p:nvGrpSpPr>
                  <p:grpSpPr bwMode="auto">
                    <a:xfrm>
                      <a:off x="4228" y="1087"/>
                      <a:ext cx="616" cy="253"/>
                      <a:chOff x="4228" y="1087"/>
                      <a:chExt cx="616" cy="253"/>
                    </a:xfrm>
                  </p:grpSpPr>
                  <p:sp>
                    <p:nvSpPr>
                      <p:cNvPr id="55" name="Rectangle 33"/>
                      <p:cNvSpPr>
                        <a:spLocks noChangeArrowheads="1"/>
                      </p:cNvSpPr>
                      <p:nvPr/>
                    </p:nvSpPr>
                    <p:spPr bwMode="auto">
                      <a:xfrm>
                        <a:off x="4228" y="1156"/>
                        <a:ext cx="61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56" name="Rectangle 34"/>
                      <p:cNvSpPr>
                        <a:spLocks noChangeArrowheads="1"/>
                      </p:cNvSpPr>
                      <p:nvPr/>
                    </p:nvSpPr>
                    <p:spPr bwMode="auto">
                      <a:xfrm>
                        <a:off x="4237" y="1087"/>
                        <a:ext cx="5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err="1">
                            <a:latin typeface="Arial" panose="020B0604020202020204" pitchFamily="34" charset="0"/>
                          </a:rPr>
                          <a:t>shamt</a:t>
                        </a:r>
                        <a:endParaRPr lang="en-US" sz="1800" b="1" dirty="0">
                          <a:latin typeface="Arial" panose="020B0604020202020204" pitchFamily="34" charset="0"/>
                        </a:endParaRPr>
                      </a:p>
                    </p:txBody>
                  </p:sp>
                </p:grpSp>
                <p:grpSp>
                  <p:nvGrpSpPr>
                    <p:cNvPr id="52" name="Group 35"/>
                    <p:cNvGrpSpPr>
                      <a:grpSpLocks/>
                    </p:cNvGrpSpPr>
                    <p:nvPr/>
                  </p:nvGrpSpPr>
                  <p:grpSpPr bwMode="auto">
                    <a:xfrm>
                      <a:off x="4852" y="1087"/>
                      <a:ext cx="664" cy="253"/>
                      <a:chOff x="4852" y="1087"/>
                      <a:chExt cx="664" cy="253"/>
                    </a:xfrm>
                  </p:grpSpPr>
                  <p:sp>
                    <p:nvSpPr>
                      <p:cNvPr id="53" name="Rectangle 36"/>
                      <p:cNvSpPr>
                        <a:spLocks noChangeArrowheads="1"/>
                      </p:cNvSpPr>
                      <p:nvPr/>
                    </p:nvSpPr>
                    <p:spPr bwMode="auto">
                      <a:xfrm>
                        <a:off x="4852" y="1156"/>
                        <a:ext cx="66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54" name="Rectangle 37"/>
                      <p:cNvSpPr>
                        <a:spLocks noChangeArrowheads="1"/>
                      </p:cNvSpPr>
                      <p:nvPr/>
                    </p:nvSpPr>
                    <p:spPr bwMode="auto">
                      <a:xfrm>
                        <a:off x="4920" y="1087"/>
                        <a:ext cx="4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err="1">
                            <a:latin typeface="Arial" panose="020B0604020202020204" pitchFamily="34" charset="0"/>
                          </a:rPr>
                          <a:t>funct</a:t>
                        </a:r>
                        <a:endParaRPr lang="en-US" sz="1800" b="1" dirty="0">
                          <a:latin typeface="Arial" panose="020B0604020202020204" pitchFamily="34" charset="0"/>
                        </a:endParaRPr>
                      </a:p>
                    </p:txBody>
                  </p:sp>
                </p:grpSp>
              </p:grpSp>
            </p:grpSp>
            <p:sp>
              <p:nvSpPr>
                <p:cNvPr id="38" name="Rectangle 38"/>
                <p:cNvSpPr>
                  <a:spLocks noChangeArrowheads="1"/>
                </p:cNvSpPr>
                <p:nvPr/>
              </p:nvSpPr>
              <p:spPr bwMode="auto">
                <a:xfrm>
                  <a:off x="5411" y="942"/>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0</a:t>
                  </a:r>
                </a:p>
              </p:txBody>
            </p:sp>
            <p:sp>
              <p:nvSpPr>
                <p:cNvPr id="39" name="Rectangle 39"/>
                <p:cNvSpPr>
                  <a:spLocks noChangeArrowheads="1"/>
                </p:cNvSpPr>
                <p:nvPr/>
              </p:nvSpPr>
              <p:spPr bwMode="auto">
                <a:xfrm>
                  <a:off x="4691" y="942"/>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6</a:t>
                  </a:r>
                </a:p>
              </p:txBody>
            </p:sp>
            <p:sp>
              <p:nvSpPr>
                <p:cNvPr id="40" name="Rectangle 40"/>
                <p:cNvSpPr>
                  <a:spLocks noChangeArrowheads="1"/>
                </p:cNvSpPr>
                <p:nvPr/>
              </p:nvSpPr>
              <p:spPr bwMode="auto">
                <a:xfrm>
                  <a:off x="4019" y="942"/>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11</a:t>
                  </a:r>
                </a:p>
              </p:txBody>
            </p:sp>
            <p:sp>
              <p:nvSpPr>
                <p:cNvPr id="41" name="Rectangle 41"/>
                <p:cNvSpPr>
                  <a:spLocks noChangeArrowheads="1"/>
                </p:cNvSpPr>
                <p:nvPr/>
              </p:nvSpPr>
              <p:spPr bwMode="auto">
                <a:xfrm>
                  <a:off x="3395" y="942"/>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16</a:t>
                  </a:r>
                </a:p>
              </p:txBody>
            </p:sp>
            <p:sp>
              <p:nvSpPr>
                <p:cNvPr id="42" name="Rectangle 42"/>
                <p:cNvSpPr>
                  <a:spLocks noChangeArrowheads="1"/>
                </p:cNvSpPr>
                <p:nvPr/>
              </p:nvSpPr>
              <p:spPr bwMode="auto">
                <a:xfrm>
                  <a:off x="2771" y="942"/>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21</a:t>
                  </a:r>
                </a:p>
              </p:txBody>
            </p:sp>
            <p:sp>
              <p:nvSpPr>
                <p:cNvPr id="43" name="Rectangle 43"/>
                <p:cNvSpPr>
                  <a:spLocks noChangeArrowheads="1"/>
                </p:cNvSpPr>
                <p:nvPr/>
              </p:nvSpPr>
              <p:spPr bwMode="auto">
                <a:xfrm>
                  <a:off x="2147" y="942"/>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26</a:t>
                  </a:r>
                </a:p>
              </p:txBody>
            </p:sp>
            <p:sp>
              <p:nvSpPr>
                <p:cNvPr id="44" name="Rectangle 44"/>
                <p:cNvSpPr>
                  <a:spLocks noChangeArrowheads="1"/>
                </p:cNvSpPr>
                <p:nvPr/>
              </p:nvSpPr>
              <p:spPr bwMode="auto">
                <a:xfrm>
                  <a:off x="1619" y="942"/>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31</a:t>
                  </a:r>
                </a:p>
              </p:txBody>
            </p:sp>
          </p:grpSp>
          <p:sp>
            <p:nvSpPr>
              <p:cNvPr id="31" name="Rectangle 45"/>
              <p:cNvSpPr>
                <a:spLocks noChangeArrowheads="1"/>
              </p:cNvSpPr>
              <p:nvPr/>
            </p:nvSpPr>
            <p:spPr bwMode="auto">
              <a:xfrm>
                <a:off x="1859" y="1326"/>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6 bits</a:t>
                </a:r>
              </a:p>
            </p:txBody>
          </p:sp>
          <p:sp>
            <p:nvSpPr>
              <p:cNvPr id="32" name="Rectangle 46"/>
              <p:cNvSpPr>
                <a:spLocks noChangeArrowheads="1"/>
              </p:cNvSpPr>
              <p:nvPr/>
            </p:nvSpPr>
            <p:spPr bwMode="auto">
              <a:xfrm>
                <a:off x="5027" y="1326"/>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6 bits</a:t>
                </a:r>
              </a:p>
            </p:txBody>
          </p:sp>
          <p:sp>
            <p:nvSpPr>
              <p:cNvPr id="33" name="Rectangle 47"/>
              <p:cNvSpPr>
                <a:spLocks noChangeArrowheads="1"/>
              </p:cNvSpPr>
              <p:nvPr/>
            </p:nvSpPr>
            <p:spPr bwMode="auto">
              <a:xfrm>
                <a:off x="4355" y="1326"/>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5 bits</a:t>
                </a:r>
              </a:p>
            </p:txBody>
          </p:sp>
          <p:sp>
            <p:nvSpPr>
              <p:cNvPr id="34" name="Rectangle 48"/>
              <p:cNvSpPr>
                <a:spLocks noChangeArrowheads="1"/>
              </p:cNvSpPr>
              <p:nvPr/>
            </p:nvSpPr>
            <p:spPr bwMode="auto">
              <a:xfrm>
                <a:off x="3731" y="1326"/>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5 bits</a:t>
                </a:r>
              </a:p>
            </p:txBody>
          </p:sp>
          <p:sp>
            <p:nvSpPr>
              <p:cNvPr id="35" name="Rectangle 49"/>
              <p:cNvSpPr>
                <a:spLocks noChangeArrowheads="1"/>
              </p:cNvSpPr>
              <p:nvPr/>
            </p:nvSpPr>
            <p:spPr bwMode="auto">
              <a:xfrm>
                <a:off x="3107" y="1326"/>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5 bits</a:t>
                </a:r>
              </a:p>
            </p:txBody>
          </p:sp>
          <p:sp>
            <p:nvSpPr>
              <p:cNvPr id="36" name="Rectangle 50"/>
              <p:cNvSpPr>
                <a:spLocks noChangeArrowheads="1"/>
              </p:cNvSpPr>
              <p:nvPr/>
            </p:nvSpPr>
            <p:spPr bwMode="auto">
              <a:xfrm>
                <a:off x="2483" y="1326"/>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5 bits</a:t>
                </a:r>
              </a:p>
            </p:txBody>
          </p:sp>
        </p:grpSp>
        <p:grpSp>
          <p:nvGrpSpPr>
            <p:cNvPr id="8" name="Group 51"/>
            <p:cNvGrpSpPr>
              <a:grpSpLocks/>
            </p:cNvGrpSpPr>
            <p:nvPr/>
          </p:nvGrpSpPr>
          <p:grpSpPr bwMode="auto">
            <a:xfrm>
              <a:off x="1619" y="1470"/>
              <a:ext cx="3986" cy="613"/>
              <a:chOff x="1619" y="1470"/>
              <a:chExt cx="3986" cy="613"/>
            </a:xfrm>
          </p:grpSpPr>
          <p:sp>
            <p:nvSpPr>
              <p:cNvPr id="9" name="Rectangle 52"/>
              <p:cNvSpPr>
                <a:spLocks noChangeArrowheads="1"/>
              </p:cNvSpPr>
              <p:nvPr/>
            </p:nvSpPr>
            <p:spPr bwMode="auto">
              <a:xfrm>
                <a:off x="1688" y="1688"/>
                <a:ext cx="3824"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grpSp>
            <p:nvGrpSpPr>
              <p:cNvPr id="10" name="Group 53"/>
              <p:cNvGrpSpPr>
                <a:grpSpLocks/>
              </p:cNvGrpSpPr>
              <p:nvPr/>
            </p:nvGrpSpPr>
            <p:grpSpPr bwMode="auto">
              <a:xfrm>
                <a:off x="1684" y="1600"/>
                <a:ext cx="664" cy="268"/>
                <a:chOff x="1684" y="1600"/>
                <a:chExt cx="664" cy="268"/>
              </a:xfrm>
            </p:grpSpPr>
            <p:sp>
              <p:nvSpPr>
                <p:cNvPr id="28" name="Rectangle 54"/>
                <p:cNvSpPr>
                  <a:spLocks noChangeArrowheads="1"/>
                </p:cNvSpPr>
                <p:nvPr/>
              </p:nvSpPr>
              <p:spPr bwMode="auto">
                <a:xfrm>
                  <a:off x="1684" y="1684"/>
                  <a:ext cx="66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29" name="Rectangle 55"/>
                <p:cNvSpPr>
                  <a:spLocks noChangeArrowheads="1"/>
                </p:cNvSpPr>
                <p:nvPr/>
              </p:nvSpPr>
              <p:spPr bwMode="auto">
                <a:xfrm>
                  <a:off x="1877" y="1600"/>
                  <a:ext cx="2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a:latin typeface="Arial" panose="020B0604020202020204" pitchFamily="34" charset="0"/>
                    </a:rPr>
                    <a:t>op</a:t>
                  </a:r>
                </a:p>
              </p:txBody>
            </p:sp>
          </p:grpSp>
          <p:grpSp>
            <p:nvGrpSpPr>
              <p:cNvPr id="11" name="Group 56"/>
              <p:cNvGrpSpPr>
                <a:grpSpLocks/>
              </p:cNvGrpSpPr>
              <p:nvPr/>
            </p:nvGrpSpPr>
            <p:grpSpPr bwMode="auto">
              <a:xfrm>
                <a:off x="2356" y="1600"/>
                <a:ext cx="616" cy="268"/>
                <a:chOff x="2356" y="1600"/>
                <a:chExt cx="616" cy="268"/>
              </a:xfrm>
            </p:grpSpPr>
            <p:sp>
              <p:nvSpPr>
                <p:cNvPr id="26" name="Rectangle 57"/>
                <p:cNvSpPr>
                  <a:spLocks noChangeArrowheads="1"/>
                </p:cNvSpPr>
                <p:nvPr/>
              </p:nvSpPr>
              <p:spPr bwMode="auto">
                <a:xfrm>
                  <a:off x="2356" y="1684"/>
                  <a:ext cx="61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27" name="Rectangle 58"/>
                <p:cNvSpPr>
                  <a:spLocks noChangeArrowheads="1"/>
                </p:cNvSpPr>
                <p:nvPr/>
              </p:nvSpPr>
              <p:spPr bwMode="auto">
                <a:xfrm>
                  <a:off x="2531" y="1600"/>
                  <a:ext cx="2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err="1">
                      <a:latin typeface="Arial" panose="020B0604020202020204" pitchFamily="34" charset="0"/>
                    </a:rPr>
                    <a:t>rs</a:t>
                  </a:r>
                  <a:endParaRPr lang="en-US" sz="1800" b="1" dirty="0">
                    <a:latin typeface="Arial" panose="020B0604020202020204" pitchFamily="34" charset="0"/>
                  </a:endParaRPr>
                </a:p>
              </p:txBody>
            </p:sp>
          </p:grpSp>
          <p:grpSp>
            <p:nvGrpSpPr>
              <p:cNvPr id="12" name="Group 59"/>
              <p:cNvGrpSpPr>
                <a:grpSpLocks/>
              </p:cNvGrpSpPr>
              <p:nvPr/>
            </p:nvGrpSpPr>
            <p:grpSpPr bwMode="auto">
              <a:xfrm>
                <a:off x="2980" y="1600"/>
                <a:ext cx="616" cy="268"/>
                <a:chOff x="2980" y="1600"/>
                <a:chExt cx="616" cy="268"/>
              </a:xfrm>
            </p:grpSpPr>
            <p:sp>
              <p:nvSpPr>
                <p:cNvPr id="24" name="Rectangle 60"/>
                <p:cNvSpPr>
                  <a:spLocks noChangeArrowheads="1"/>
                </p:cNvSpPr>
                <p:nvPr/>
              </p:nvSpPr>
              <p:spPr bwMode="auto">
                <a:xfrm>
                  <a:off x="2980" y="1684"/>
                  <a:ext cx="61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25" name="Rectangle 61"/>
                <p:cNvSpPr>
                  <a:spLocks noChangeArrowheads="1"/>
                </p:cNvSpPr>
                <p:nvPr/>
              </p:nvSpPr>
              <p:spPr bwMode="auto">
                <a:xfrm>
                  <a:off x="3155" y="1600"/>
                  <a:ext cx="21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err="1">
                      <a:latin typeface="Arial" panose="020B0604020202020204" pitchFamily="34" charset="0"/>
                    </a:rPr>
                    <a:t>rt</a:t>
                  </a:r>
                  <a:endParaRPr lang="en-US" sz="1800" b="1" dirty="0">
                    <a:latin typeface="Arial" panose="020B0604020202020204" pitchFamily="34" charset="0"/>
                  </a:endParaRPr>
                </a:p>
              </p:txBody>
            </p:sp>
          </p:grpSp>
          <p:sp>
            <p:nvSpPr>
              <p:cNvPr id="13" name="Rectangle 62"/>
              <p:cNvSpPr>
                <a:spLocks noChangeArrowheads="1"/>
              </p:cNvSpPr>
              <p:nvPr/>
            </p:nvSpPr>
            <p:spPr bwMode="auto">
              <a:xfrm>
                <a:off x="3604" y="1684"/>
                <a:ext cx="191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14" name="Rectangle 63"/>
              <p:cNvSpPr>
                <a:spLocks noChangeArrowheads="1"/>
              </p:cNvSpPr>
              <p:nvPr/>
            </p:nvSpPr>
            <p:spPr bwMode="auto">
              <a:xfrm>
                <a:off x="4179" y="1651"/>
                <a:ext cx="82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a:latin typeface="Arial" panose="020B0604020202020204" pitchFamily="34" charset="0"/>
                  </a:rPr>
                  <a:t>immediate</a:t>
                </a:r>
              </a:p>
            </p:txBody>
          </p:sp>
          <p:sp>
            <p:nvSpPr>
              <p:cNvPr id="15" name="Rectangle 64"/>
              <p:cNvSpPr>
                <a:spLocks noChangeArrowheads="1"/>
              </p:cNvSpPr>
              <p:nvPr/>
            </p:nvSpPr>
            <p:spPr bwMode="auto">
              <a:xfrm>
                <a:off x="5411" y="1470"/>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0</a:t>
                </a:r>
              </a:p>
            </p:txBody>
          </p:sp>
          <p:sp>
            <p:nvSpPr>
              <p:cNvPr id="16" name="Rectangle 65"/>
              <p:cNvSpPr>
                <a:spLocks noChangeArrowheads="1"/>
              </p:cNvSpPr>
              <p:nvPr/>
            </p:nvSpPr>
            <p:spPr bwMode="auto">
              <a:xfrm>
                <a:off x="3395" y="1470"/>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16</a:t>
                </a:r>
              </a:p>
            </p:txBody>
          </p:sp>
          <p:sp>
            <p:nvSpPr>
              <p:cNvPr id="17" name="Rectangle 66"/>
              <p:cNvSpPr>
                <a:spLocks noChangeArrowheads="1"/>
              </p:cNvSpPr>
              <p:nvPr/>
            </p:nvSpPr>
            <p:spPr bwMode="auto">
              <a:xfrm>
                <a:off x="2771" y="1470"/>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21</a:t>
                </a:r>
              </a:p>
            </p:txBody>
          </p:sp>
          <p:sp>
            <p:nvSpPr>
              <p:cNvPr id="18" name="Rectangle 67"/>
              <p:cNvSpPr>
                <a:spLocks noChangeArrowheads="1"/>
              </p:cNvSpPr>
              <p:nvPr/>
            </p:nvSpPr>
            <p:spPr bwMode="auto">
              <a:xfrm>
                <a:off x="2147" y="1470"/>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26</a:t>
                </a:r>
              </a:p>
            </p:txBody>
          </p:sp>
          <p:sp>
            <p:nvSpPr>
              <p:cNvPr id="19" name="Rectangle 68"/>
              <p:cNvSpPr>
                <a:spLocks noChangeArrowheads="1"/>
              </p:cNvSpPr>
              <p:nvPr/>
            </p:nvSpPr>
            <p:spPr bwMode="auto">
              <a:xfrm>
                <a:off x="1619" y="1470"/>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31</a:t>
                </a:r>
              </a:p>
            </p:txBody>
          </p:sp>
          <p:sp>
            <p:nvSpPr>
              <p:cNvPr id="20" name="Rectangle 69"/>
              <p:cNvSpPr>
                <a:spLocks noChangeArrowheads="1"/>
              </p:cNvSpPr>
              <p:nvPr/>
            </p:nvSpPr>
            <p:spPr bwMode="auto">
              <a:xfrm>
                <a:off x="1859" y="1854"/>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6 bits</a:t>
                </a:r>
              </a:p>
            </p:txBody>
          </p:sp>
          <p:sp>
            <p:nvSpPr>
              <p:cNvPr id="21" name="Rectangle 70"/>
              <p:cNvSpPr>
                <a:spLocks noChangeArrowheads="1"/>
              </p:cNvSpPr>
              <p:nvPr/>
            </p:nvSpPr>
            <p:spPr bwMode="auto">
              <a:xfrm>
                <a:off x="4307" y="1854"/>
                <a:ext cx="5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16 bits</a:t>
                </a:r>
              </a:p>
            </p:txBody>
          </p:sp>
          <p:sp>
            <p:nvSpPr>
              <p:cNvPr id="22" name="Rectangle 71"/>
              <p:cNvSpPr>
                <a:spLocks noChangeArrowheads="1"/>
              </p:cNvSpPr>
              <p:nvPr/>
            </p:nvSpPr>
            <p:spPr bwMode="auto">
              <a:xfrm>
                <a:off x="3107" y="1854"/>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5 bits</a:t>
                </a:r>
              </a:p>
            </p:txBody>
          </p:sp>
          <p:sp>
            <p:nvSpPr>
              <p:cNvPr id="23" name="Rectangle 72"/>
              <p:cNvSpPr>
                <a:spLocks noChangeArrowheads="1"/>
              </p:cNvSpPr>
              <p:nvPr/>
            </p:nvSpPr>
            <p:spPr bwMode="auto">
              <a:xfrm>
                <a:off x="2483" y="1854"/>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5 bits</a:t>
                </a:r>
              </a:p>
            </p:txBody>
          </p:sp>
        </p:grpSp>
      </p:grpSp>
    </p:spTree>
    <p:extLst>
      <p:ext uri="{BB962C8B-B14F-4D97-AF65-F5344CB8AC3E}">
        <p14:creationId xmlns:p14="http://schemas.microsoft.com/office/powerpoint/2010/main" val="2136419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Load/Store Instructions</a:t>
            </a:r>
          </a:p>
        </p:txBody>
      </p:sp>
      <p:sp>
        <p:nvSpPr>
          <p:cNvPr id="3" name="Content Placeholder 2"/>
          <p:cNvSpPr>
            <a:spLocks noGrp="1"/>
          </p:cNvSpPr>
          <p:nvPr>
            <p:ph idx="1"/>
          </p:nvPr>
        </p:nvSpPr>
        <p:spPr/>
        <p:txBody>
          <a:bodyPr/>
          <a:lstStyle/>
          <a:p>
            <a:r>
              <a:rPr lang="en-US" dirty="0" err="1" smtClean="0"/>
              <a:t>lw</a:t>
            </a:r>
            <a:r>
              <a:rPr lang="en-US" dirty="0" smtClean="0"/>
              <a:t> 	$t1, offset($t2)</a:t>
            </a:r>
          </a:p>
          <a:p>
            <a:r>
              <a:rPr lang="en-US" dirty="0" err="1" smtClean="0"/>
              <a:t>sw</a:t>
            </a:r>
            <a:r>
              <a:rPr lang="en-US" dirty="0" smtClean="0"/>
              <a:t> 	$t1, offset($t2)</a:t>
            </a:r>
          </a:p>
          <a:p>
            <a:endParaRPr lang="en-US" dirty="0"/>
          </a:p>
          <a:p>
            <a:r>
              <a:rPr lang="en-US" dirty="0" smtClean="0"/>
              <a:t>Compute memory address: $t2 + offset</a:t>
            </a:r>
          </a:p>
          <a:p>
            <a:r>
              <a:rPr lang="en-US" dirty="0" smtClean="0"/>
              <a:t>Since offset is 16 bits, it needs to be extended to 32 bits</a:t>
            </a:r>
            <a:endParaRPr lang="en-US" dirty="0"/>
          </a:p>
        </p:txBody>
      </p:sp>
    </p:spTree>
    <p:extLst>
      <p:ext uri="{BB962C8B-B14F-4D97-AF65-F5344CB8AC3E}">
        <p14:creationId xmlns:p14="http://schemas.microsoft.com/office/powerpoint/2010/main" val="12483613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5702" name="Picture 6" descr="f04-08-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429000"/>
            <a:ext cx="4437062" cy="2468563"/>
          </a:xfrm>
          <a:prstGeom prst="rect">
            <a:avLst/>
          </a:prstGeom>
          <a:noFill/>
          <a:extLst>
            <a:ext uri="{909E8E84-426E-40DD-AFC4-6F175D3DCCD1}">
              <a14:hiddenFill xmlns:a14="http://schemas.microsoft.com/office/drawing/2010/main">
                <a:solidFill>
                  <a:srgbClr val="FFFFFF"/>
                </a:solidFill>
              </a14:hiddenFill>
            </a:ext>
          </a:extLst>
        </p:spPr>
      </p:pic>
      <p:sp>
        <p:nvSpPr>
          <p:cNvPr id="285698" name="Rectangle 2"/>
          <p:cNvSpPr>
            <a:spLocks noGrp="1" noChangeArrowheads="1"/>
          </p:cNvSpPr>
          <p:nvPr>
            <p:ph type="title"/>
          </p:nvPr>
        </p:nvSpPr>
        <p:spPr/>
        <p:txBody>
          <a:bodyPr/>
          <a:lstStyle/>
          <a:p>
            <a:r>
              <a:rPr lang="en-US" dirty="0"/>
              <a:t>Load/Store Instructions</a:t>
            </a:r>
            <a:endParaRPr lang="en-AU" dirty="0"/>
          </a:p>
        </p:txBody>
      </p:sp>
      <p:sp>
        <p:nvSpPr>
          <p:cNvPr id="285699" name="Rectangle 3"/>
          <p:cNvSpPr>
            <a:spLocks noGrp="1" noChangeArrowheads="1"/>
          </p:cNvSpPr>
          <p:nvPr>
            <p:ph idx="1"/>
          </p:nvPr>
        </p:nvSpPr>
        <p:spPr/>
        <p:txBody>
          <a:bodyPr/>
          <a:lstStyle/>
          <a:p>
            <a:pPr>
              <a:lnSpc>
                <a:spcPct val="90000"/>
              </a:lnSpc>
            </a:pPr>
            <a:r>
              <a:rPr lang="en-US" sz="2800" dirty="0" smtClean="0"/>
              <a:t>Load</a:t>
            </a:r>
            <a:r>
              <a:rPr lang="en-US" sz="2800" dirty="0"/>
              <a:t>: Read memory and update register</a:t>
            </a:r>
          </a:p>
          <a:p>
            <a:pPr>
              <a:lnSpc>
                <a:spcPct val="90000"/>
              </a:lnSpc>
            </a:pPr>
            <a:r>
              <a:rPr lang="en-US" sz="2800" dirty="0"/>
              <a:t>Store: Write register value to </a:t>
            </a:r>
            <a:r>
              <a:rPr lang="en-US" sz="2800" dirty="0" smtClean="0"/>
              <a:t>memory</a:t>
            </a:r>
          </a:p>
          <a:p>
            <a:pPr>
              <a:lnSpc>
                <a:spcPct val="90000"/>
              </a:lnSpc>
            </a:pPr>
            <a:endParaRPr lang="en-US" sz="2800" dirty="0"/>
          </a:p>
          <a:p>
            <a:pPr>
              <a:lnSpc>
                <a:spcPct val="90000"/>
              </a:lnSpc>
            </a:pPr>
            <a:r>
              <a:rPr lang="en-US" sz="2800" dirty="0" smtClean="0"/>
              <a:t>Elements: </a:t>
            </a:r>
          </a:p>
          <a:p>
            <a:pPr lvl="1">
              <a:lnSpc>
                <a:spcPct val="90000"/>
              </a:lnSpc>
            </a:pPr>
            <a:r>
              <a:rPr lang="en-US" dirty="0" smtClean="0"/>
              <a:t>Register file</a:t>
            </a:r>
          </a:p>
          <a:p>
            <a:pPr lvl="1">
              <a:lnSpc>
                <a:spcPct val="90000"/>
              </a:lnSpc>
            </a:pPr>
            <a:r>
              <a:rPr lang="en-US" dirty="0" smtClean="0"/>
              <a:t>Sign extension unit</a:t>
            </a:r>
          </a:p>
          <a:p>
            <a:pPr lvl="1">
              <a:lnSpc>
                <a:spcPct val="90000"/>
              </a:lnSpc>
            </a:pPr>
            <a:r>
              <a:rPr lang="en-US" dirty="0" smtClean="0"/>
              <a:t>Data memory unit</a:t>
            </a:r>
            <a:endParaRPr lang="en-AU" dirty="0"/>
          </a:p>
        </p:txBody>
      </p:sp>
    </p:spTree>
    <p:extLst>
      <p:ext uri="{BB962C8B-B14F-4D97-AF65-F5344CB8AC3E}">
        <p14:creationId xmlns:p14="http://schemas.microsoft.com/office/powerpoint/2010/main" val="24834516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Datapath</a:t>
            </a:r>
            <a:r>
              <a:rPr lang="en-US" dirty="0" smtClean="0"/>
              <a:t>: Load Instruction</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31337" y="1833562"/>
            <a:ext cx="7926863" cy="4262438"/>
          </a:xfrm>
          <a:prstGeom prst="rect">
            <a:avLst/>
          </a:prstGeom>
          <a:noFill/>
          <a:ln>
            <a:noFill/>
          </a:ln>
        </p:spPr>
      </p:pic>
    </p:spTree>
    <p:extLst>
      <p:ext uri="{BB962C8B-B14F-4D97-AF65-F5344CB8AC3E}">
        <p14:creationId xmlns:p14="http://schemas.microsoft.com/office/powerpoint/2010/main" val="15208523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Datapath</a:t>
            </a:r>
            <a:r>
              <a:rPr lang="en-US" dirty="0" smtClean="0"/>
              <a:t>: Store Instruction</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745849" y="1909762"/>
            <a:ext cx="7643443" cy="4110038"/>
          </a:xfrm>
          <a:prstGeom prst="rect">
            <a:avLst/>
          </a:prstGeom>
          <a:noFill/>
          <a:ln>
            <a:noFill/>
          </a:ln>
        </p:spPr>
      </p:pic>
    </p:spTree>
    <p:extLst>
      <p:ext uri="{BB962C8B-B14F-4D97-AF65-F5344CB8AC3E}">
        <p14:creationId xmlns:p14="http://schemas.microsoft.com/office/powerpoint/2010/main" val="9710937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dirty="0"/>
              <a:t>Branch Instructions</a:t>
            </a:r>
            <a:endParaRPr lang="en-AU" dirty="0"/>
          </a:p>
        </p:txBody>
      </p:sp>
      <p:sp>
        <p:nvSpPr>
          <p:cNvPr id="287747" name="Rectangle 3"/>
          <p:cNvSpPr>
            <a:spLocks noGrp="1" noChangeArrowheads="1"/>
          </p:cNvSpPr>
          <p:nvPr>
            <p:ph idx="1"/>
          </p:nvPr>
        </p:nvSpPr>
        <p:spPr/>
        <p:txBody>
          <a:bodyPr/>
          <a:lstStyle/>
          <a:p>
            <a:pPr marL="0" indent="0">
              <a:buNone/>
            </a:pPr>
            <a:r>
              <a:rPr lang="en-US" dirty="0" err="1" smtClean="0"/>
              <a:t>beq</a:t>
            </a:r>
            <a:r>
              <a:rPr lang="en-US" dirty="0"/>
              <a:t>	</a:t>
            </a:r>
            <a:r>
              <a:rPr lang="en-US" dirty="0" smtClean="0"/>
              <a:t>$t1, $t2, offset</a:t>
            </a:r>
          </a:p>
          <a:p>
            <a:endParaRPr lang="en-US" dirty="0"/>
          </a:p>
          <a:p>
            <a:r>
              <a:rPr lang="en-US" dirty="0" smtClean="0"/>
              <a:t>Read </a:t>
            </a:r>
            <a:r>
              <a:rPr lang="en-US" dirty="0"/>
              <a:t>register operands</a:t>
            </a:r>
          </a:p>
          <a:p>
            <a:r>
              <a:rPr lang="en-US" dirty="0"/>
              <a:t>Compare operands</a:t>
            </a:r>
          </a:p>
          <a:p>
            <a:pPr lvl="1"/>
            <a:r>
              <a:rPr lang="en-US" dirty="0"/>
              <a:t>Use ALU, subtract and check Zero output</a:t>
            </a:r>
          </a:p>
          <a:p>
            <a:r>
              <a:rPr lang="en-US" dirty="0"/>
              <a:t>Calculate target address</a:t>
            </a:r>
          </a:p>
          <a:p>
            <a:pPr lvl="1"/>
            <a:r>
              <a:rPr lang="en-US" dirty="0"/>
              <a:t>Sign-extend displacement</a:t>
            </a:r>
          </a:p>
          <a:p>
            <a:pPr lvl="1"/>
            <a:r>
              <a:rPr lang="en-US" dirty="0"/>
              <a:t>Shift left 2 places (word displacement)</a:t>
            </a:r>
          </a:p>
          <a:p>
            <a:pPr lvl="1"/>
            <a:r>
              <a:rPr lang="en-US" dirty="0"/>
              <a:t>Add to PC + 4</a:t>
            </a:r>
          </a:p>
          <a:p>
            <a:pPr lvl="2"/>
            <a:r>
              <a:rPr lang="en-US" dirty="0"/>
              <a:t>Already calculated by instruction fetch</a:t>
            </a:r>
            <a:endParaRPr lang="en-AU" dirty="0"/>
          </a:p>
        </p:txBody>
      </p:sp>
    </p:spTree>
    <p:extLst>
      <p:ext uri="{BB962C8B-B14F-4D97-AF65-F5344CB8AC3E}">
        <p14:creationId xmlns:p14="http://schemas.microsoft.com/office/powerpoint/2010/main" val="32233357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Address Details</a:t>
            </a:r>
            <a:endParaRPr lang="en-US" dirty="0"/>
          </a:p>
        </p:txBody>
      </p:sp>
      <p:sp>
        <p:nvSpPr>
          <p:cNvPr id="3" name="Content Placeholder 2"/>
          <p:cNvSpPr>
            <a:spLocks noGrp="1"/>
          </p:cNvSpPr>
          <p:nvPr>
            <p:ph idx="1"/>
          </p:nvPr>
        </p:nvSpPr>
        <p:spPr/>
        <p:txBody>
          <a:bodyPr/>
          <a:lstStyle/>
          <a:p>
            <a:r>
              <a:rPr lang="en-US" dirty="0" smtClean="0"/>
              <a:t>The </a:t>
            </a:r>
            <a:r>
              <a:rPr lang="en-US" dirty="0"/>
              <a:t>base for the branch address calculation is the address of the instruction following the branch. </a:t>
            </a:r>
            <a:endParaRPr lang="en-US" dirty="0" smtClean="0"/>
          </a:p>
          <a:p>
            <a:pPr lvl="1"/>
            <a:r>
              <a:rPr lang="en-US" dirty="0" smtClean="0"/>
              <a:t>PC+4</a:t>
            </a:r>
          </a:p>
          <a:p>
            <a:endParaRPr lang="en-US" dirty="0"/>
          </a:p>
          <a:p>
            <a:r>
              <a:rPr lang="en-US" dirty="0" smtClean="0"/>
              <a:t>Memory is byte addressed </a:t>
            </a:r>
          </a:p>
          <a:p>
            <a:pPr lvl="1"/>
            <a:r>
              <a:rPr lang="en-US" dirty="0" smtClean="0"/>
              <a:t>The </a:t>
            </a:r>
            <a:r>
              <a:rPr lang="en-US" dirty="0"/>
              <a:t>offset field </a:t>
            </a:r>
            <a:r>
              <a:rPr lang="en-US" dirty="0" smtClean="0"/>
              <a:t>must be </a:t>
            </a:r>
            <a:r>
              <a:rPr lang="en-US" dirty="0"/>
              <a:t>shifted left 2 </a:t>
            </a:r>
            <a:r>
              <a:rPr lang="en-US" dirty="0" smtClean="0"/>
              <a:t>bits</a:t>
            </a:r>
            <a:endParaRPr lang="en-US" dirty="0"/>
          </a:p>
        </p:txBody>
      </p:sp>
    </p:spTree>
    <p:extLst>
      <p:ext uri="{BB962C8B-B14F-4D97-AF65-F5344CB8AC3E}">
        <p14:creationId xmlns:p14="http://schemas.microsoft.com/office/powerpoint/2010/main" val="36775926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9799" name="Picture 7" descr="f04-09-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25" y="1665288"/>
            <a:ext cx="6556375" cy="4772025"/>
          </a:xfrm>
          <a:prstGeom prst="rect">
            <a:avLst/>
          </a:prstGeom>
          <a:noFill/>
          <a:extLst>
            <a:ext uri="{909E8E84-426E-40DD-AFC4-6F175D3DCCD1}">
              <a14:hiddenFill xmlns:a14="http://schemas.microsoft.com/office/drawing/2010/main">
                <a:solidFill>
                  <a:srgbClr val="FFFFFF"/>
                </a:solidFill>
              </a14:hiddenFill>
            </a:ext>
          </a:extLst>
        </p:spPr>
      </p:pic>
      <p:sp>
        <p:nvSpPr>
          <p:cNvPr id="289794" name="Rectangle 2"/>
          <p:cNvSpPr>
            <a:spLocks noGrp="1" noChangeArrowheads="1"/>
          </p:cNvSpPr>
          <p:nvPr>
            <p:ph type="title"/>
          </p:nvPr>
        </p:nvSpPr>
        <p:spPr/>
        <p:txBody>
          <a:bodyPr/>
          <a:lstStyle/>
          <a:p>
            <a:r>
              <a:rPr lang="en-US"/>
              <a:t>Branch Instructions</a:t>
            </a:r>
            <a:endParaRPr lang="en-AU"/>
          </a:p>
        </p:txBody>
      </p:sp>
      <p:sp>
        <p:nvSpPr>
          <p:cNvPr id="289796" name="AutoShape 4"/>
          <p:cNvSpPr>
            <a:spLocks/>
          </p:cNvSpPr>
          <p:nvPr/>
        </p:nvSpPr>
        <p:spPr bwMode="auto">
          <a:xfrm>
            <a:off x="1084262" y="1954213"/>
            <a:ext cx="1079500" cy="865187"/>
          </a:xfrm>
          <a:prstGeom prst="borderCallout1">
            <a:avLst>
              <a:gd name="adj1" fmla="val 13213"/>
              <a:gd name="adj2" fmla="val 107060"/>
              <a:gd name="adj3" fmla="val 66241"/>
              <a:gd name="adj4" fmla="val 355296"/>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dirty="0"/>
              <a:t>Just</a:t>
            </a:r>
            <a:br>
              <a:rPr lang="en-US" sz="1600" dirty="0"/>
            </a:br>
            <a:r>
              <a:rPr lang="en-US" sz="1600" dirty="0"/>
              <a:t>re-routes wires</a:t>
            </a:r>
            <a:endParaRPr lang="en-AU" sz="1600" dirty="0"/>
          </a:p>
        </p:txBody>
      </p:sp>
      <p:sp>
        <p:nvSpPr>
          <p:cNvPr id="289797" name="AutoShape 5"/>
          <p:cNvSpPr>
            <a:spLocks/>
          </p:cNvSpPr>
          <p:nvPr/>
        </p:nvSpPr>
        <p:spPr bwMode="auto">
          <a:xfrm>
            <a:off x="5260975" y="6057900"/>
            <a:ext cx="1368425" cy="647700"/>
          </a:xfrm>
          <a:prstGeom prst="borderCallout1">
            <a:avLst>
              <a:gd name="adj1" fmla="val 17648"/>
              <a:gd name="adj2" fmla="val -5569"/>
              <a:gd name="adj3" fmla="val 8579"/>
              <a:gd name="adj4" fmla="val -59630"/>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dirty="0"/>
              <a:t>Sign-bit wire replicated</a:t>
            </a:r>
            <a:endParaRPr lang="en-AU" sz="1600" dirty="0"/>
          </a:p>
        </p:txBody>
      </p:sp>
    </p:spTree>
    <p:extLst>
      <p:ext uri="{BB962C8B-B14F-4D97-AF65-F5344CB8AC3E}">
        <p14:creationId xmlns:p14="http://schemas.microsoft.com/office/powerpoint/2010/main" val="21690516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a:t>
            </a:r>
            <a:endParaRPr lang="en-US" dirty="0"/>
          </a:p>
        </p:txBody>
      </p:sp>
      <p:sp>
        <p:nvSpPr>
          <p:cNvPr id="3" name="Content Placeholder 2"/>
          <p:cNvSpPr>
            <a:spLocks noGrp="1"/>
          </p:cNvSpPr>
          <p:nvPr>
            <p:ph idx="1"/>
          </p:nvPr>
        </p:nvSpPr>
        <p:spPr/>
        <p:txBody>
          <a:bodyPr/>
          <a:lstStyle/>
          <a:p>
            <a:pPr marL="0" indent="0">
              <a:buNone/>
            </a:pPr>
            <a:r>
              <a:rPr lang="en-US" dirty="0" err="1"/>
              <a:t>beq</a:t>
            </a:r>
            <a:r>
              <a:rPr lang="en-US" dirty="0"/>
              <a:t>	$t1, $t2, </a:t>
            </a:r>
            <a:r>
              <a:rPr lang="en-US" dirty="0" smtClean="0"/>
              <a:t>offset</a:t>
            </a:r>
          </a:p>
          <a:p>
            <a:pPr marL="0" indent="0">
              <a:buNone/>
            </a:pPr>
            <a:endParaRPr lang="en-US" dirty="0"/>
          </a:p>
          <a:p>
            <a:r>
              <a:rPr lang="en-US" dirty="0" smtClean="0"/>
              <a:t>Branch is taken</a:t>
            </a:r>
          </a:p>
          <a:p>
            <a:pPr lvl="1"/>
            <a:r>
              <a:rPr lang="en-US" dirty="0" smtClean="0"/>
              <a:t>When $t1 - $t2 = 0, the zero signal from the ALU</a:t>
            </a:r>
          </a:p>
          <a:p>
            <a:pPr lvl="1"/>
            <a:r>
              <a:rPr lang="en-US" dirty="0" smtClean="0"/>
              <a:t>PC = PC + 4 + 4*offset</a:t>
            </a:r>
          </a:p>
          <a:p>
            <a:pPr lvl="1"/>
            <a:endParaRPr lang="en-US" dirty="0"/>
          </a:p>
          <a:p>
            <a:r>
              <a:rPr lang="en-US" dirty="0" smtClean="0"/>
              <a:t>Branch is not taken</a:t>
            </a:r>
          </a:p>
          <a:p>
            <a:pPr lvl="1"/>
            <a:r>
              <a:rPr lang="en-US" dirty="0" smtClean="0"/>
              <a:t>PC = PC + 4</a:t>
            </a:r>
            <a:endParaRPr lang="en-US" dirty="0"/>
          </a:p>
          <a:p>
            <a:endParaRPr lang="en-US" dirty="0"/>
          </a:p>
        </p:txBody>
      </p:sp>
    </p:spTree>
    <p:extLst>
      <p:ext uri="{BB962C8B-B14F-4D97-AF65-F5344CB8AC3E}">
        <p14:creationId xmlns:p14="http://schemas.microsoft.com/office/powerpoint/2010/main" val="34442409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Datapath</a:t>
            </a:r>
            <a:r>
              <a:rPr lang="en-US" dirty="0" smtClean="0"/>
              <a:t>: Branch</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6781800" cy="4423386"/>
          </a:xfrm>
          <a:prstGeom prst="rect">
            <a:avLst/>
          </a:prstGeom>
          <a:noFill/>
          <a:ln>
            <a:noFill/>
          </a:ln>
        </p:spPr>
      </p:pic>
    </p:spTree>
    <p:extLst>
      <p:ext uri="{BB962C8B-B14F-4D97-AF65-F5344CB8AC3E}">
        <p14:creationId xmlns:p14="http://schemas.microsoft.com/office/powerpoint/2010/main" val="10608907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Jump Instructions</a:t>
            </a:r>
            <a:endParaRPr lang="en-US" dirty="0"/>
          </a:p>
        </p:txBody>
      </p:sp>
      <p:sp>
        <p:nvSpPr>
          <p:cNvPr id="3" name="Content Placeholder 2"/>
          <p:cNvSpPr>
            <a:spLocks noGrp="1"/>
          </p:cNvSpPr>
          <p:nvPr>
            <p:ph idx="1"/>
          </p:nvPr>
        </p:nvSpPr>
        <p:spPr/>
        <p:txBody>
          <a:bodyPr/>
          <a:lstStyle/>
          <a:p>
            <a:r>
              <a:rPr lang="en-US" dirty="0" smtClean="0"/>
              <a:t>PC = PC[31-28] : Offset &lt;&lt; 2</a:t>
            </a:r>
            <a:endParaRPr lang="en-US" dirty="0"/>
          </a:p>
        </p:txBody>
      </p:sp>
    </p:spTree>
    <p:extLst>
      <p:ext uri="{BB962C8B-B14F-4D97-AF65-F5344CB8AC3E}">
        <p14:creationId xmlns:p14="http://schemas.microsoft.com/office/powerpoint/2010/main" val="3950777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MIPS Subset</a:t>
            </a:r>
            <a:endParaRPr lang="en-US" dirty="0"/>
          </a:p>
        </p:txBody>
      </p:sp>
      <p:sp>
        <p:nvSpPr>
          <p:cNvPr id="4" name="Rectangle 76"/>
          <p:cNvSpPr>
            <a:spLocks noGrp="1" noChangeArrowheads="1"/>
          </p:cNvSpPr>
          <p:nvPr>
            <p:ph idx="1"/>
          </p:nvPr>
        </p:nvSpPr>
        <p:spPr/>
        <p:txBody>
          <a:bodyPr>
            <a:normAutofit fontScale="92500" lnSpcReduction="20000"/>
          </a:bodyPr>
          <a:lstStyle/>
          <a:p>
            <a:pPr eaLnBrk="1" hangingPunct="1"/>
            <a:r>
              <a:rPr lang="en-US" dirty="0" smtClean="0"/>
              <a:t>Add, Subtract, AND, OR, SLT</a:t>
            </a:r>
          </a:p>
          <a:p>
            <a:pPr lvl="1" eaLnBrk="1" hangingPunct="1"/>
            <a:r>
              <a:rPr lang="en-US" sz="2000" dirty="0" smtClean="0"/>
              <a:t>add </a:t>
            </a:r>
            <a:r>
              <a:rPr lang="en-US" sz="2000" dirty="0" err="1" smtClean="0"/>
              <a:t>rd</a:t>
            </a:r>
            <a:r>
              <a:rPr lang="en-US" sz="2000" dirty="0" smtClean="0"/>
              <a:t>, </a:t>
            </a:r>
            <a:r>
              <a:rPr lang="en-US" sz="2000" dirty="0" err="1" smtClean="0"/>
              <a:t>rs</a:t>
            </a:r>
            <a:r>
              <a:rPr lang="en-US" sz="2000" dirty="0" smtClean="0"/>
              <a:t>, </a:t>
            </a:r>
            <a:r>
              <a:rPr lang="en-US" sz="2000" dirty="0" err="1" smtClean="0"/>
              <a:t>rt</a:t>
            </a:r>
            <a:endParaRPr lang="en-US" sz="2000" dirty="0" smtClean="0"/>
          </a:p>
          <a:p>
            <a:pPr lvl="1" eaLnBrk="1" hangingPunct="1"/>
            <a:r>
              <a:rPr lang="en-US" sz="2000" dirty="0" smtClean="0"/>
              <a:t>sub </a:t>
            </a:r>
            <a:r>
              <a:rPr lang="en-US" sz="2000" dirty="0" err="1" smtClean="0"/>
              <a:t>rd</a:t>
            </a:r>
            <a:r>
              <a:rPr lang="en-US" sz="2000" dirty="0" smtClean="0"/>
              <a:t>, </a:t>
            </a:r>
            <a:r>
              <a:rPr lang="en-US" sz="2000" dirty="0" err="1" smtClean="0"/>
              <a:t>rs</a:t>
            </a:r>
            <a:r>
              <a:rPr lang="en-US" sz="2000" dirty="0" smtClean="0"/>
              <a:t>, </a:t>
            </a:r>
            <a:r>
              <a:rPr lang="en-US" sz="2000" dirty="0" err="1" smtClean="0"/>
              <a:t>rt</a:t>
            </a:r>
            <a:endParaRPr lang="en-US" sz="2000" dirty="0" smtClean="0"/>
          </a:p>
          <a:p>
            <a:pPr lvl="1"/>
            <a:r>
              <a:rPr lang="en-US" dirty="0" smtClean="0"/>
              <a:t>and </a:t>
            </a:r>
            <a:r>
              <a:rPr lang="en-US" dirty="0" err="1"/>
              <a:t>rd</a:t>
            </a:r>
            <a:r>
              <a:rPr lang="en-US" dirty="0"/>
              <a:t>, </a:t>
            </a:r>
            <a:r>
              <a:rPr lang="en-US" dirty="0" err="1"/>
              <a:t>rs</a:t>
            </a:r>
            <a:r>
              <a:rPr lang="en-US" dirty="0"/>
              <a:t>, </a:t>
            </a:r>
            <a:r>
              <a:rPr lang="en-US" dirty="0" err="1" smtClean="0"/>
              <a:t>rt</a:t>
            </a:r>
            <a:endParaRPr lang="en-US" dirty="0" smtClean="0"/>
          </a:p>
          <a:p>
            <a:pPr lvl="1"/>
            <a:r>
              <a:rPr lang="en-US" sz="2000" dirty="0" smtClean="0"/>
              <a:t>or </a:t>
            </a:r>
            <a:r>
              <a:rPr lang="en-US" dirty="0" err="1"/>
              <a:t>rd</a:t>
            </a:r>
            <a:r>
              <a:rPr lang="en-US" dirty="0"/>
              <a:t>, </a:t>
            </a:r>
            <a:r>
              <a:rPr lang="en-US" dirty="0" err="1"/>
              <a:t>rs</a:t>
            </a:r>
            <a:r>
              <a:rPr lang="en-US" dirty="0"/>
              <a:t>, </a:t>
            </a:r>
            <a:r>
              <a:rPr lang="en-US" dirty="0" err="1" smtClean="0"/>
              <a:t>rt</a:t>
            </a:r>
            <a:endParaRPr lang="en-US" sz="2000" dirty="0" smtClean="0"/>
          </a:p>
          <a:p>
            <a:pPr lvl="1"/>
            <a:r>
              <a:rPr lang="en-US" dirty="0" err="1" smtClean="0"/>
              <a:t>slt</a:t>
            </a:r>
            <a:r>
              <a:rPr lang="en-US" dirty="0" smtClean="0"/>
              <a:t> </a:t>
            </a:r>
            <a:r>
              <a:rPr lang="en-US" dirty="0" err="1"/>
              <a:t>rd</a:t>
            </a:r>
            <a:r>
              <a:rPr lang="en-US" dirty="0"/>
              <a:t>, </a:t>
            </a:r>
            <a:r>
              <a:rPr lang="en-US" dirty="0" err="1"/>
              <a:t>rs</a:t>
            </a:r>
            <a:r>
              <a:rPr lang="en-US" dirty="0"/>
              <a:t>, </a:t>
            </a:r>
            <a:r>
              <a:rPr lang="en-US" dirty="0" err="1" smtClean="0"/>
              <a:t>rt</a:t>
            </a:r>
            <a:endParaRPr lang="en-US" sz="2000" dirty="0" smtClean="0"/>
          </a:p>
          <a:p>
            <a:pPr eaLnBrk="1" hangingPunct="1"/>
            <a:r>
              <a:rPr lang="en-US" dirty="0" smtClean="0"/>
              <a:t>ADD Immediate</a:t>
            </a:r>
          </a:p>
          <a:p>
            <a:pPr lvl="1" eaLnBrk="1" hangingPunct="1"/>
            <a:r>
              <a:rPr lang="en-US" sz="2000" dirty="0" err="1" smtClean="0"/>
              <a:t>addi</a:t>
            </a:r>
            <a:r>
              <a:rPr lang="en-US" sz="2000" dirty="0" smtClean="0"/>
              <a:t>  </a:t>
            </a:r>
            <a:r>
              <a:rPr lang="en-US" sz="2000" dirty="0" err="1" smtClean="0"/>
              <a:t>rt</a:t>
            </a:r>
            <a:r>
              <a:rPr lang="en-US" sz="2000" dirty="0" smtClean="0"/>
              <a:t>, </a:t>
            </a:r>
            <a:r>
              <a:rPr lang="en-US" sz="2000" dirty="0" err="1" smtClean="0"/>
              <a:t>rs</a:t>
            </a:r>
            <a:r>
              <a:rPr lang="en-US" sz="2000" dirty="0" smtClean="0"/>
              <a:t>, imm16</a:t>
            </a:r>
          </a:p>
          <a:p>
            <a:pPr eaLnBrk="1" hangingPunct="1"/>
            <a:r>
              <a:rPr lang="en-US" dirty="0" smtClean="0"/>
              <a:t>Load, Store</a:t>
            </a:r>
          </a:p>
          <a:p>
            <a:pPr lvl="1" eaLnBrk="1" hangingPunct="1"/>
            <a:r>
              <a:rPr lang="en-US" sz="2000" dirty="0" err="1" smtClean="0"/>
              <a:t>lw</a:t>
            </a:r>
            <a:r>
              <a:rPr lang="en-US" sz="2000" dirty="0" smtClean="0"/>
              <a:t> </a:t>
            </a:r>
            <a:r>
              <a:rPr lang="en-US" sz="2000" dirty="0" err="1" smtClean="0"/>
              <a:t>rt</a:t>
            </a:r>
            <a:r>
              <a:rPr lang="en-US" sz="2000" dirty="0" smtClean="0"/>
              <a:t>, </a:t>
            </a:r>
            <a:r>
              <a:rPr lang="en-US" sz="2000" dirty="0" err="1" smtClean="0"/>
              <a:t>rs</a:t>
            </a:r>
            <a:r>
              <a:rPr lang="en-US" sz="2000" dirty="0" smtClean="0"/>
              <a:t>, imm16</a:t>
            </a:r>
          </a:p>
          <a:p>
            <a:pPr lvl="1" eaLnBrk="1" hangingPunct="1"/>
            <a:r>
              <a:rPr lang="en-US" sz="2000" dirty="0" err="1" smtClean="0"/>
              <a:t>sw</a:t>
            </a:r>
            <a:r>
              <a:rPr lang="en-US" sz="2000" dirty="0" smtClean="0"/>
              <a:t> </a:t>
            </a:r>
            <a:r>
              <a:rPr lang="en-US" sz="2000" dirty="0" err="1" smtClean="0"/>
              <a:t>rt</a:t>
            </a:r>
            <a:r>
              <a:rPr lang="en-US" sz="2000" dirty="0" smtClean="0"/>
              <a:t>, </a:t>
            </a:r>
            <a:r>
              <a:rPr lang="en-US" sz="2000" dirty="0" err="1" smtClean="0"/>
              <a:t>rs</a:t>
            </a:r>
            <a:r>
              <a:rPr lang="en-US" sz="2000" dirty="0" smtClean="0"/>
              <a:t>, imm16</a:t>
            </a:r>
          </a:p>
          <a:p>
            <a:pPr eaLnBrk="1" hangingPunct="1"/>
            <a:r>
              <a:rPr lang="en-US" dirty="0" smtClean="0"/>
              <a:t>BRANCH</a:t>
            </a:r>
          </a:p>
          <a:p>
            <a:pPr lvl="1" eaLnBrk="1" hangingPunct="1"/>
            <a:r>
              <a:rPr lang="en-US" sz="2000" dirty="0" err="1" smtClean="0"/>
              <a:t>beq</a:t>
            </a:r>
            <a:r>
              <a:rPr lang="en-US" sz="2000" dirty="0" smtClean="0"/>
              <a:t> </a:t>
            </a:r>
            <a:r>
              <a:rPr lang="en-US" sz="2000" dirty="0" err="1" smtClean="0"/>
              <a:t>rs</a:t>
            </a:r>
            <a:r>
              <a:rPr lang="en-US" sz="2000" dirty="0" smtClean="0"/>
              <a:t>, </a:t>
            </a:r>
            <a:r>
              <a:rPr lang="en-US" sz="2000" dirty="0" err="1" smtClean="0"/>
              <a:t>rt</a:t>
            </a:r>
            <a:r>
              <a:rPr lang="en-US" sz="2000" dirty="0" smtClean="0"/>
              <a:t>, imm16</a:t>
            </a:r>
          </a:p>
          <a:p>
            <a:pPr eaLnBrk="1" hangingPunct="1"/>
            <a:r>
              <a:rPr lang="en-US" dirty="0" smtClean="0"/>
              <a:t>JUMP:</a:t>
            </a:r>
          </a:p>
          <a:p>
            <a:pPr lvl="1" eaLnBrk="1" hangingPunct="1"/>
            <a:r>
              <a:rPr lang="en-US" sz="2000" dirty="0" smtClean="0"/>
              <a:t>j  target</a:t>
            </a:r>
          </a:p>
        </p:txBody>
      </p:sp>
      <p:grpSp>
        <p:nvGrpSpPr>
          <p:cNvPr id="5" name="Group 2"/>
          <p:cNvGrpSpPr>
            <a:grpSpLocks/>
          </p:cNvGrpSpPr>
          <p:nvPr/>
        </p:nvGrpSpPr>
        <p:grpSpPr bwMode="auto">
          <a:xfrm>
            <a:off x="3161915" y="2072084"/>
            <a:ext cx="5975350" cy="973138"/>
            <a:chOff x="1962" y="654"/>
            <a:chExt cx="3764" cy="613"/>
          </a:xfrm>
        </p:grpSpPr>
        <p:grpSp>
          <p:nvGrpSpPr>
            <p:cNvPr id="6" name="Group 3"/>
            <p:cNvGrpSpPr>
              <a:grpSpLocks/>
            </p:cNvGrpSpPr>
            <p:nvPr/>
          </p:nvGrpSpPr>
          <p:grpSpPr bwMode="auto">
            <a:xfrm>
              <a:off x="1962" y="654"/>
              <a:ext cx="3764" cy="421"/>
              <a:chOff x="1962" y="654"/>
              <a:chExt cx="3764" cy="421"/>
            </a:xfrm>
          </p:grpSpPr>
          <p:grpSp>
            <p:nvGrpSpPr>
              <p:cNvPr id="13" name="Group 4"/>
              <p:cNvGrpSpPr>
                <a:grpSpLocks/>
              </p:cNvGrpSpPr>
              <p:nvPr/>
            </p:nvGrpSpPr>
            <p:grpSpPr bwMode="auto">
              <a:xfrm>
                <a:off x="2027" y="846"/>
                <a:ext cx="3626" cy="229"/>
                <a:chOff x="2027" y="846"/>
                <a:chExt cx="3626" cy="229"/>
              </a:xfrm>
            </p:grpSpPr>
            <p:sp>
              <p:nvSpPr>
                <p:cNvPr id="21" name="Rectangle 5"/>
                <p:cNvSpPr>
                  <a:spLocks noChangeArrowheads="1"/>
                </p:cNvSpPr>
                <p:nvPr/>
              </p:nvSpPr>
              <p:spPr bwMode="auto">
                <a:xfrm>
                  <a:off x="2031" y="872"/>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grpSp>
              <p:nvGrpSpPr>
                <p:cNvPr id="22" name="Group 6"/>
                <p:cNvGrpSpPr>
                  <a:grpSpLocks/>
                </p:cNvGrpSpPr>
                <p:nvPr/>
              </p:nvGrpSpPr>
              <p:grpSpPr bwMode="auto">
                <a:xfrm>
                  <a:off x="2027" y="846"/>
                  <a:ext cx="3626" cy="229"/>
                  <a:chOff x="2027" y="846"/>
                  <a:chExt cx="3626" cy="229"/>
                </a:xfrm>
              </p:grpSpPr>
              <p:grpSp>
                <p:nvGrpSpPr>
                  <p:cNvPr id="23" name="Group 7"/>
                  <p:cNvGrpSpPr>
                    <a:grpSpLocks/>
                  </p:cNvGrpSpPr>
                  <p:nvPr/>
                </p:nvGrpSpPr>
                <p:grpSpPr bwMode="auto">
                  <a:xfrm>
                    <a:off x="2027" y="846"/>
                    <a:ext cx="624" cy="229"/>
                    <a:chOff x="2027" y="846"/>
                    <a:chExt cx="624" cy="229"/>
                  </a:xfrm>
                </p:grpSpPr>
                <p:sp>
                  <p:nvSpPr>
                    <p:cNvPr id="39" name="Rectangle 8"/>
                    <p:cNvSpPr>
                      <a:spLocks noChangeArrowheads="1"/>
                    </p:cNvSpPr>
                    <p:nvPr/>
                  </p:nvSpPr>
                  <p:spPr bwMode="auto">
                    <a:xfrm>
                      <a:off x="2027" y="868"/>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40" name="Rectangle 9"/>
                    <p:cNvSpPr>
                      <a:spLocks noChangeArrowheads="1"/>
                    </p:cNvSpPr>
                    <p:nvPr/>
                  </p:nvSpPr>
                  <p:spPr bwMode="auto">
                    <a:xfrm>
                      <a:off x="2205" y="846"/>
                      <a:ext cx="2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a:latin typeface="Arial" panose="020B0604020202020204" pitchFamily="34" charset="0"/>
                        </a:rPr>
                        <a:t>op</a:t>
                      </a:r>
                    </a:p>
                  </p:txBody>
                </p:sp>
              </p:grpSp>
              <p:grpSp>
                <p:nvGrpSpPr>
                  <p:cNvPr id="24" name="Group 10"/>
                  <p:cNvGrpSpPr>
                    <a:grpSpLocks/>
                  </p:cNvGrpSpPr>
                  <p:nvPr/>
                </p:nvGrpSpPr>
                <p:grpSpPr bwMode="auto">
                  <a:xfrm>
                    <a:off x="2659" y="846"/>
                    <a:ext cx="580" cy="229"/>
                    <a:chOff x="2659" y="846"/>
                    <a:chExt cx="580" cy="229"/>
                  </a:xfrm>
                </p:grpSpPr>
                <p:sp>
                  <p:nvSpPr>
                    <p:cNvPr id="37" name="Rectangle 11"/>
                    <p:cNvSpPr>
                      <a:spLocks noChangeArrowheads="1"/>
                    </p:cNvSpPr>
                    <p:nvPr/>
                  </p:nvSpPr>
                  <p:spPr bwMode="auto">
                    <a:xfrm>
                      <a:off x="2659" y="86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38" name="Rectangle 12"/>
                    <p:cNvSpPr>
                      <a:spLocks noChangeArrowheads="1"/>
                    </p:cNvSpPr>
                    <p:nvPr/>
                  </p:nvSpPr>
                  <p:spPr bwMode="auto">
                    <a:xfrm>
                      <a:off x="2820" y="846"/>
                      <a:ext cx="2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a:latin typeface="Arial" panose="020B0604020202020204" pitchFamily="34" charset="0"/>
                        </a:rPr>
                        <a:t>rs</a:t>
                      </a:r>
                    </a:p>
                  </p:txBody>
                </p:sp>
              </p:grpSp>
              <p:grpSp>
                <p:nvGrpSpPr>
                  <p:cNvPr id="25" name="Group 13"/>
                  <p:cNvGrpSpPr>
                    <a:grpSpLocks/>
                  </p:cNvGrpSpPr>
                  <p:nvPr/>
                </p:nvGrpSpPr>
                <p:grpSpPr bwMode="auto">
                  <a:xfrm>
                    <a:off x="3247" y="846"/>
                    <a:ext cx="579" cy="229"/>
                    <a:chOff x="3247" y="846"/>
                    <a:chExt cx="579" cy="229"/>
                  </a:xfrm>
                </p:grpSpPr>
                <p:sp>
                  <p:nvSpPr>
                    <p:cNvPr id="35" name="Rectangle 14"/>
                    <p:cNvSpPr>
                      <a:spLocks noChangeArrowheads="1"/>
                    </p:cNvSpPr>
                    <p:nvPr/>
                  </p:nvSpPr>
                  <p:spPr bwMode="auto">
                    <a:xfrm>
                      <a:off x="3247"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36" name="Rectangle 15"/>
                    <p:cNvSpPr>
                      <a:spLocks noChangeArrowheads="1"/>
                    </p:cNvSpPr>
                    <p:nvPr/>
                  </p:nvSpPr>
                  <p:spPr bwMode="auto">
                    <a:xfrm>
                      <a:off x="3407" y="846"/>
                      <a:ext cx="21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a:latin typeface="Arial" panose="020B0604020202020204" pitchFamily="34" charset="0"/>
                        </a:rPr>
                        <a:t>rt</a:t>
                      </a:r>
                    </a:p>
                  </p:txBody>
                </p:sp>
              </p:grpSp>
              <p:grpSp>
                <p:nvGrpSpPr>
                  <p:cNvPr id="26" name="Group 16"/>
                  <p:cNvGrpSpPr>
                    <a:grpSpLocks/>
                  </p:cNvGrpSpPr>
                  <p:nvPr/>
                </p:nvGrpSpPr>
                <p:grpSpPr bwMode="auto">
                  <a:xfrm>
                    <a:off x="3834" y="846"/>
                    <a:ext cx="579" cy="229"/>
                    <a:chOff x="3834" y="846"/>
                    <a:chExt cx="579" cy="229"/>
                  </a:xfrm>
                </p:grpSpPr>
                <p:sp>
                  <p:nvSpPr>
                    <p:cNvPr id="33" name="Rectangle 17"/>
                    <p:cNvSpPr>
                      <a:spLocks noChangeArrowheads="1"/>
                    </p:cNvSpPr>
                    <p:nvPr/>
                  </p:nvSpPr>
                  <p:spPr bwMode="auto">
                    <a:xfrm>
                      <a:off x="3834"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34" name="Rectangle 18"/>
                    <p:cNvSpPr>
                      <a:spLocks noChangeArrowheads="1"/>
                    </p:cNvSpPr>
                    <p:nvPr/>
                  </p:nvSpPr>
                  <p:spPr bwMode="auto">
                    <a:xfrm>
                      <a:off x="3995" y="846"/>
                      <a:ext cx="2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err="1">
                          <a:latin typeface="Arial" panose="020B0604020202020204" pitchFamily="34" charset="0"/>
                        </a:rPr>
                        <a:t>rd</a:t>
                      </a:r>
                      <a:endParaRPr lang="en-US" sz="1800" b="1" dirty="0">
                        <a:latin typeface="Arial" panose="020B0604020202020204" pitchFamily="34" charset="0"/>
                      </a:endParaRPr>
                    </a:p>
                  </p:txBody>
                </p:sp>
              </p:grpSp>
              <p:grpSp>
                <p:nvGrpSpPr>
                  <p:cNvPr id="27" name="Group 19"/>
                  <p:cNvGrpSpPr>
                    <a:grpSpLocks/>
                  </p:cNvGrpSpPr>
                  <p:nvPr/>
                </p:nvGrpSpPr>
                <p:grpSpPr bwMode="auto">
                  <a:xfrm>
                    <a:off x="4421" y="846"/>
                    <a:ext cx="609" cy="229"/>
                    <a:chOff x="4421" y="846"/>
                    <a:chExt cx="609" cy="229"/>
                  </a:xfrm>
                </p:grpSpPr>
                <p:sp>
                  <p:nvSpPr>
                    <p:cNvPr id="31" name="Rectangle 20"/>
                    <p:cNvSpPr>
                      <a:spLocks noChangeArrowheads="1"/>
                    </p:cNvSpPr>
                    <p:nvPr/>
                  </p:nvSpPr>
                  <p:spPr bwMode="auto">
                    <a:xfrm>
                      <a:off x="4421" y="86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32" name="Rectangle 21"/>
                    <p:cNvSpPr>
                      <a:spLocks noChangeArrowheads="1"/>
                    </p:cNvSpPr>
                    <p:nvPr/>
                  </p:nvSpPr>
                  <p:spPr bwMode="auto">
                    <a:xfrm>
                      <a:off x="4492" y="846"/>
                      <a:ext cx="5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a:latin typeface="Arial" panose="020B0604020202020204" pitchFamily="34" charset="0"/>
                        </a:rPr>
                        <a:t>shamt</a:t>
                      </a:r>
                    </a:p>
                  </p:txBody>
                </p:sp>
              </p:grpSp>
              <p:grpSp>
                <p:nvGrpSpPr>
                  <p:cNvPr id="28" name="Group 22"/>
                  <p:cNvGrpSpPr>
                    <a:grpSpLocks/>
                  </p:cNvGrpSpPr>
                  <p:nvPr/>
                </p:nvGrpSpPr>
                <p:grpSpPr bwMode="auto">
                  <a:xfrm>
                    <a:off x="5009" y="846"/>
                    <a:ext cx="644" cy="229"/>
                    <a:chOff x="5009" y="846"/>
                    <a:chExt cx="644" cy="229"/>
                  </a:xfrm>
                </p:grpSpPr>
                <p:sp>
                  <p:nvSpPr>
                    <p:cNvPr id="29" name="Rectangle 23"/>
                    <p:cNvSpPr>
                      <a:spLocks noChangeArrowheads="1"/>
                    </p:cNvSpPr>
                    <p:nvPr/>
                  </p:nvSpPr>
                  <p:spPr bwMode="auto">
                    <a:xfrm>
                      <a:off x="5009" y="868"/>
                      <a:ext cx="625"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30" name="Rectangle 24"/>
                    <p:cNvSpPr>
                      <a:spLocks noChangeArrowheads="1"/>
                    </p:cNvSpPr>
                    <p:nvPr/>
                  </p:nvSpPr>
                  <p:spPr bwMode="auto">
                    <a:xfrm>
                      <a:off x="5187" y="846"/>
                      <a:ext cx="4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a:latin typeface="Arial" panose="020B0604020202020204" pitchFamily="34" charset="0"/>
                        </a:rPr>
                        <a:t>funct</a:t>
                      </a:r>
                    </a:p>
                  </p:txBody>
                </p:sp>
              </p:grpSp>
            </p:grpSp>
          </p:grpSp>
          <p:sp>
            <p:nvSpPr>
              <p:cNvPr id="14" name="Rectangle 25"/>
              <p:cNvSpPr>
                <a:spLocks noChangeArrowheads="1"/>
              </p:cNvSpPr>
              <p:nvPr/>
            </p:nvSpPr>
            <p:spPr bwMode="auto">
              <a:xfrm>
                <a:off x="5532" y="654"/>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0</a:t>
                </a:r>
              </a:p>
            </p:txBody>
          </p:sp>
          <p:sp>
            <p:nvSpPr>
              <p:cNvPr id="15" name="Rectangle 26"/>
              <p:cNvSpPr>
                <a:spLocks noChangeArrowheads="1"/>
              </p:cNvSpPr>
              <p:nvPr/>
            </p:nvSpPr>
            <p:spPr bwMode="auto">
              <a:xfrm>
                <a:off x="4854" y="654"/>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6</a:t>
                </a:r>
              </a:p>
            </p:txBody>
          </p:sp>
          <p:sp>
            <p:nvSpPr>
              <p:cNvPr id="16" name="Rectangle 27"/>
              <p:cNvSpPr>
                <a:spLocks noChangeArrowheads="1"/>
              </p:cNvSpPr>
              <p:nvPr/>
            </p:nvSpPr>
            <p:spPr bwMode="auto">
              <a:xfrm>
                <a:off x="4221" y="654"/>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11</a:t>
                </a:r>
              </a:p>
            </p:txBody>
          </p:sp>
          <p:sp>
            <p:nvSpPr>
              <p:cNvPr id="17" name="Rectangle 28"/>
              <p:cNvSpPr>
                <a:spLocks noChangeArrowheads="1"/>
              </p:cNvSpPr>
              <p:nvPr/>
            </p:nvSpPr>
            <p:spPr bwMode="auto">
              <a:xfrm>
                <a:off x="3634" y="654"/>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16</a:t>
                </a:r>
              </a:p>
            </p:txBody>
          </p:sp>
          <p:sp>
            <p:nvSpPr>
              <p:cNvPr id="18" name="Rectangle 29"/>
              <p:cNvSpPr>
                <a:spLocks noChangeArrowheads="1"/>
              </p:cNvSpPr>
              <p:nvPr/>
            </p:nvSpPr>
            <p:spPr bwMode="auto">
              <a:xfrm>
                <a:off x="3046" y="654"/>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21</a:t>
                </a:r>
              </a:p>
            </p:txBody>
          </p:sp>
          <p:sp>
            <p:nvSpPr>
              <p:cNvPr id="19" name="Rectangle 30"/>
              <p:cNvSpPr>
                <a:spLocks noChangeArrowheads="1"/>
              </p:cNvSpPr>
              <p:nvPr/>
            </p:nvSpPr>
            <p:spPr bwMode="auto">
              <a:xfrm>
                <a:off x="2458" y="654"/>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26</a:t>
                </a:r>
              </a:p>
            </p:txBody>
          </p:sp>
          <p:sp>
            <p:nvSpPr>
              <p:cNvPr id="20" name="Rectangle 31"/>
              <p:cNvSpPr>
                <a:spLocks noChangeArrowheads="1"/>
              </p:cNvSpPr>
              <p:nvPr/>
            </p:nvSpPr>
            <p:spPr bwMode="auto">
              <a:xfrm>
                <a:off x="1962" y="654"/>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31</a:t>
                </a:r>
              </a:p>
            </p:txBody>
          </p:sp>
        </p:grpSp>
        <p:sp>
          <p:nvSpPr>
            <p:cNvPr id="7" name="Rectangle 32"/>
            <p:cNvSpPr>
              <a:spLocks noChangeArrowheads="1"/>
            </p:cNvSpPr>
            <p:nvPr/>
          </p:nvSpPr>
          <p:spPr bwMode="auto">
            <a:xfrm>
              <a:off x="2187" y="1038"/>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6 bits</a:t>
              </a:r>
            </a:p>
          </p:txBody>
        </p:sp>
        <p:sp>
          <p:nvSpPr>
            <p:cNvPr id="8" name="Rectangle 33"/>
            <p:cNvSpPr>
              <a:spLocks noChangeArrowheads="1"/>
            </p:cNvSpPr>
            <p:nvPr/>
          </p:nvSpPr>
          <p:spPr bwMode="auto">
            <a:xfrm>
              <a:off x="5170" y="1038"/>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6 bits</a:t>
              </a:r>
            </a:p>
          </p:txBody>
        </p:sp>
        <p:sp>
          <p:nvSpPr>
            <p:cNvPr id="9" name="Rectangle 34"/>
            <p:cNvSpPr>
              <a:spLocks noChangeArrowheads="1"/>
            </p:cNvSpPr>
            <p:nvPr/>
          </p:nvSpPr>
          <p:spPr bwMode="auto">
            <a:xfrm>
              <a:off x="4537" y="1038"/>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5 bits</a:t>
              </a:r>
            </a:p>
          </p:txBody>
        </p:sp>
        <p:sp>
          <p:nvSpPr>
            <p:cNvPr id="10" name="Rectangle 35"/>
            <p:cNvSpPr>
              <a:spLocks noChangeArrowheads="1"/>
            </p:cNvSpPr>
            <p:nvPr/>
          </p:nvSpPr>
          <p:spPr bwMode="auto">
            <a:xfrm>
              <a:off x="3950" y="1038"/>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5 bits</a:t>
              </a:r>
            </a:p>
          </p:txBody>
        </p:sp>
        <p:sp>
          <p:nvSpPr>
            <p:cNvPr id="11" name="Rectangle 36"/>
            <p:cNvSpPr>
              <a:spLocks noChangeArrowheads="1"/>
            </p:cNvSpPr>
            <p:nvPr/>
          </p:nvSpPr>
          <p:spPr bwMode="auto">
            <a:xfrm>
              <a:off x="3362" y="1038"/>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5 bits</a:t>
              </a:r>
            </a:p>
          </p:txBody>
        </p:sp>
        <p:sp>
          <p:nvSpPr>
            <p:cNvPr id="12" name="Rectangle 37"/>
            <p:cNvSpPr>
              <a:spLocks noChangeArrowheads="1"/>
            </p:cNvSpPr>
            <p:nvPr/>
          </p:nvSpPr>
          <p:spPr bwMode="auto">
            <a:xfrm>
              <a:off x="2775" y="1038"/>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5 bits</a:t>
              </a:r>
            </a:p>
          </p:txBody>
        </p:sp>
      </p:grpSp>
      <p:grpSp>
        <p:nvGrpSpPr>
          <p:cNvPr id="41" name="Group 38"/>
          <p:cNvGrpSpPr>
            <a:grpSpLocks/>
          </p:cNvGrpSpPr>
          <p:nvPr/>
        </p:nvGrpSpPr>
        <p:grpSpPr bwMode="auto">
          <a:xfrm>
            <a:off x="3161915" y="3798093"/>
            <a:ext cx="5973763" cy="955675"/>
            <a:chOff x="1962" y="2444"/>
            <a:chExt cx="3763" cy="602"/>
          </a:xfrm>
        </p:grpSpPr>
        <p:sp>
          <p:nvSpPr>
            <p:cNvPr id="42" name="Rectangle 39"/>
            <p:cNvSpPr>
              <a:spLocks noChangeArrowheads="1"/>
            </p:cNvSpPr>
            <p:nvPr/>
          </p:nvSpPr>
          <p:spPr bwMode="auto">
            <a:xfrm>
              <a:off x="2031" y="2648"/>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grpSp>
          <p:nvGrpSpPr>
            <p:cNvPr id="43" name="Group 40"/>
            <p:cNvGrpSpPr>
              <a:grpSpLocks/>
            </p:cNvGrpSpPr>
            <p:nvPr/>
          </p:nvGrpSpPr>
          <p:grpSpPr bwMode="auto">
            <a:xfrm>
              <a:off x="2027" y="2636"/>
              <a:ext cx="624" cy="218"/>
              <a:chOff x="2027" y="2636"/>
              <a:chExt cx="624" cy="218"/>
            </a:xfrm>
          </p:grpSpPr>
          <p:sp>
            <p:nvSpPr>
              <p:cNvPr id="61" name="Rectangle 41"/>
              <p:cNvSpPr>
                <a:spLocks noChangeArrowheads="1"/>
              </p:cNvSpPr>
              <p:nvPr/>
            </p:nvSpPr>
            <p:spPr bwMode="auto">
              <a:xfrm>
                <a:off x="2027" y="2644"/>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62" name="Rectangle 42"/>
              <p:cNvSpPr>
                <a:spLocks noChangeArrowheads="1"/>
              </p:cNvSpPr>
              <p:nvPr/>
            </p:nvSpPr>
            <p:spPr bwMode="auto">
              <a:xfrm>
                <a:off x="2205" y="2636"/>
                <a:ext cx="27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b="1">
                    <a:latin typeface="Arial" panose="020B0604020202020204" pitchFamily="34" charset="0"/>
                  </a:rPr>
                  <a:t>op</a:t>
                </a:r>
              </a:p>
            </p:txBody>
          </p:sp>
        </p:grpSp>
        <p:grpSp>
          <p:nvGrpSpPr>
            <p:cNvPr id="44" name="Group 43"/>
            <p:cNvGrpSpPr>
              <a:grpSpLocks/>
            </p:cNvGrpSpPr>
            <p:nvPr/>
          </p:nvGrpSpPr>
          <p:grpSpPr bwMode="auto">
            <a:xfrm>
              <a:off x="2659" y="2636"/>
              <a:ext cx="580" cy="218"/>
              <a:chOff x="2659" y="2636"/>
              <a:chExt cx="580" cy="218"/>
            </a:xfrm>
          </p:grpSpPr>
          <p:sp>
            <p:nvSpPr>
              <p:cNvPr id="59" name="Rectangle 44"/>
              <p:cNvSpPr>
                <a:spLocks noChangeArrowheads="1"/>
              </p:cNvSpPr>
              <p:nvPr/>
            </p:nvSpPr>
            <p:spPr bwMode="auto">
              <a:xfrm>
                <a:off x="2659" y="2644"/>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60" name="Rectangle 45"/>
              <p:cNvSpPr>
                <a:spLocks noChangeArrowheads="1"/>
              </p:cNvSpPr>
              <p:nvPr/>
            </p:nvSpPr>
            <p:spPr bwMode="auto">
              <a:xfrm>
                <a:off x="2820" y="2636"/>
                <a:ext cx="243"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b="1">
                    <a:latin typeface="Arial" panose="020B0604020202020204" pitchFamily="34" charset="0"/>
                  </a:rPr>
                  <a:t>rs</a:t>
                </a:r>
              </a:p>
            </p:txBody>
          </p:sp>
        </p:grpSp>
        <p:grpSp>
          <p:nvGrpSpPr>
            <p:cNvPr id="45" name="Group 46"/>
            <p:cNvGrpSpPr>
              <a:grpSpLocks/>
            </p:cNvGrpSpPr>
            <p:nvPr/>
          </p:nvGrpSpPr>
          <p:grpSpPr bwMode="auto">
            <a:xfrm>
              <a:off x="3247" y="2636"/>
              <a:ext cx="579" cy="218"/>
              <a:chOff x="3247" y="2636"/>
              <a:chExt cx="579" cy="218"/>
            </a:xfrm>
          </p:grpSpPr>
          <p:sp>
            <p:nvSpPr>
              <p:cNvPr id="57" name="Rectangle 47"/>
              <p:cNvSpPr>
                <a:spLocks noChangeArrowheads="1"/>
              </p:cNvSpPr>
              <p:nvPr/>
            </p:nvSpPr>
            <p:spPr bwMode="auto">
              <a:xfrm>
                <a:off x="3247" y="2644"/>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58" name="Rectangle 48"/>
              <p:cNvSpPr>
                <a:spLocks noChangeArrowheads="1"/>
              </p:cNvSpPr>
              <p:nvPr/>
            </p:nvSpPr>
            <p:spPr bwMode="auto">
              <a:xfrm>
                <a:off x="3407" y="2636"/>
                <a:ext cx="21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b="1">
                    <a:latin typeface="Arial" panose="020B0604020202020204" pitchFamily="34" charset="0"/>
                  </a:rPr>
                  <a:t>rt</a:t>
                </a:r>
              </a:p>
            </p:txBody>
          </p:sp>
        </p:grpSp>
        <p:sp>
          <p:nvSpPr>
            <p:cNvPr id="46" name="Rectangle 49"/>
            <p:cNvSpPr>
              <a:spLocks noChangeArrowheads="1"/>
            </p:cNvSpPr>
            <p:nvPr/>
          </p:nvSpPr>
          <p:spPr bwMode="auto">
            <a:xfrm>
              <a:off x="3834" y="2644"/>
              <a:ext cx="180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47" name="Rectangle 50"/>
            <p:cNvSpPr>
              <a:spLocks noChangeArrowheads="1"/>
            </p:cNvSpPr>
            <p:nvPr/>
          </p:nvSpPr>
          <p:spPr bwMode="auto">
            <a:xfrm>
              <a:off x="4333" y="2636"/>
              <a:ext cx="756"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b="1">
                  <a:latin typeface="Arial" panose="020B0604020202020204" pitchFamily="34" charset="0"/>
                </a:rPr>
                <a:t>immediate</a:t>
              </a:r>
            </a:p>
          </p:txBody>
        </p:sp>
        <p:sp>
          <p:nvSpPr>
            <p:cNvPr id="48" name="Rectangle 51"/>
            <p:cNvSpPr>
              <a:spLocks noChangeArrowheads="1"/>
            </p:cNvSpPr>
            <p:nvPr/>
          </p:nvSpPr>
          <p:spPr bwMode="auto">
            <a:xfrm>
              <a:off x="5532" y="2444"/>
              <a:ext cx="193"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0</a:t>
              </a:r>
            </a:p>
          </p:txBody>
        </p:sp>
        <p:sp>
          <p:nvSpPr>
            <p:cNvPr id="49" name="Rectangle 52"/>
            <p:cNvSpPr>
              <a:spLocks noChangeArrowheads="1"/>
            </p:cNvSpPr>
            <p:nvPr/>
          </p:nvSpPr>
          <p:spPr bwMode="auto">
            <a:xfrm>
              <a:off x="3634" y="2444"/>
              <a:ext cx="26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16</a:t>
              </a:r>
            </a:p>
          </p:txBody>
        </p:sp>
        <p:sp>
          <p:nvSpPr>
            <p:cNvPr id="50" name="Rectangle 53"/>
            <p:cNvSpPr>
              <a:spLocks noChangeArrowheads="1"/>
            </p:cNvSpPr>
            <p:nvPr/>
          </p:nvSpPr>
          <p:spPr bwMode="auto">
            <a:xfrm>
              <a:off x="3046" y="2444"/>
              <a:ext cx="26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21</a:t>
              </a:r>
            </a:p>
          </p:txBody>
        </p:sp>
        <p:sp>
          <p:nvSpPr>
            <p:cNvPr id="51" name="Rectangle 54"/>
            <p:cNvSpPr>
              <a:spLocks noChangeArrowheads="1"/>
            </p:cNvSpPr>
            <p:nvPr/>
          </p:nvSpPr>
          <p:spPr bwMode="auto">
            <a:xfrm>
              <a:off x="2458" y="2444"/>
              <a:ext cx="26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26</a:t>
              </a:r>
            </a:p>
          </p:txBody>
        </p:sp>
        <p:sp>
          <p:nvSpPr>
            <p:cNvPr id="52" name="Rectangle 55"/>
            <p:cNvSpPr>
              <a:spLocks noChangeArrowheads="1"/>
            </p:cNvSpPr>
            <p:nvPr/>
          </p:nvSpPr>
          <p:spPr bwMode="auto">
            <a:xfrm>
              <a:off x="1962" y="2444"/>
              <a:ext cx="26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31</a:t>
              </a:r>
            </a:p>
          </p:txBody>
        </p:sp>
        <p:sp>
          <p:nvSpPr>
            <p:cNvPr id="53" name="Rectangle 56"/>
            <p:cNvSpPr>
              <a:spLocks noChangeArrowheads="1"/>
            </p:cNvSpPr>
            <p:nvPr/>
          </p:nvSpPr>
          <p:spPr bwMode="auto">
            <a:xfrm>
              <a:off x="2187" y="2828"/>
              <a:ext cx="42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6 bits</a:t>
              </a:r>
            </a:p>
          </p:txBody>
        </p:sp>
        <p:sp>
          <p:nvSpPr>
            <p:cNvPr id="54" name="Rectangle 57"/>
            <p:cNvSpPr>
              <a:spLocks noChangeArrowheads="1"/>
            </p:cNvSpPr>
            <p:nvPr/>
          </p:nvSpPr>
          <p:spPr bwMode="auto">
            <a:xfrm>
              <a:off x="4492" y="2828"/>
              <a:ext cx="499"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16 bits</a:t>
              </a:r>
            </a:p>
          </p:txBody>
        </p:sp>
        <p:sp>
          <p:nvSpPr>
            <p:cNvPr id="55" name="Rectangle 58"/>
            <p:cNvSpPr>
              <a:spLocks noChangeArrowheads="1"/>
            </p:cNvSpPr>
            <p:nvPr/>
          </p:nvSpPr>
          <p:spPr bwMode="auto">
            <a:xfrm>
              <a:off x="3362" y="2828"/>
              <a:ext cx="42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5 bits</a:t>
              </a:r>
            </a:p>
          </p:txBody>
        </p:sp>
        <p:sp>
          <p:nvSpPr>
            <p:cNvPr id="56" name="Rectangle 59"/>
            <p:cNvSpPr>
              <a:spLocks noChangeArrowheads="1"/>
            </p:cNvSpPr>
            <p:nvPr/>
          </p:nvSpPr>
          <p:spPr bwMode="auto">
            <a:xfrm>
              <a:off x="2775" y="2828"/>
              <a:ext cx="42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5 bits</a:t>
              </a:r>
            </a:p>
          </p:txBody>
        </p:sp>
      </p:grpSp>
      <p:grpSp>
        <p:nvGrpSpPr>
          <p:cNvPr id="63" name="Group 60"/>
          <p:cNvGrpSpPr>
            <a:grpSpLocks/>
          </p:cNvGrpSpPr>
          <p:nvPr/>
        </p:nvGrpSpPr>
        <p:grpSpPr bwMode="auto">
          <a:xfrm>
            <a:off x="3161915" y="5611119"/>
            <a:ext cx="5973763" cy="955675"/>
            <a:chOff x="1962" y="3500"/>
            <a:chExt cx="3763" cy="602"/>
          </a:xfrm>
        </p:grpSpPr>
        <p:sp>
          <p:nvSpPr>
            <p:cNvPr id="64" name="Rectangle 61"/>
            <p:cNvSpPr>
              <a:spLocks noChangeArrowheads="1"/>
            </p:cNvSpPr>
            <p:nvPr/>
          </p:nvSpPr>
          <p:spPr bwMode="auto">
            <a:xfrm>
              <a:off x="2031" y="3704"/>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grpSp>
          <p:nvGrpSpPr>
            <p:cNvPr id="65" name="Group 62"/>
            <p:cNvGrpSpPr>
              <a:grpSpLocks/>
            </p:cNvGrpSpPr>
            <p:nvPr/>
          </p:nvGrpSpPr>
          <p:grpSpPr bwMode="auto">
            <a:xfrm>
              <a:off x="2027" y="3692"/>
              <a:ext cx="624" cy="218"/>
              <a:chOff x="2027" y="3692"/>
              <a:chExt cx="624" cy="218"/>
            </a:xfrm>
          </p:grpSpPr>
          <p:sp>
            <p:nvSpPr>
              <p:cNvPr id="73" name="Rectangle 63"/>
              <p:cNvSpPr>
                <a:spLocks noChangeArrowheads="1"/>
              </p:cNvSpPr>
              <p:nvPr/>
            </p:nvSpPr>
            <p:spPr bwMode="auto">
              <a:xfrm>
                <a:off x="2027" y="3700"/>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74" name="Rectangle 64"/>
              <p:cNvSpPr>
                <a:spLocks noChangeArrowheads="1"/>
              </p:cNvSpPr>
              <p:nvPr/>
            </p:nvSpPr>
            <p:spPr bwMode="auto">
              <a:xfrm>
                <a:off x="2205" y="3692"/>
                <a:ext cx="27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b="1">
                    <a:latin typeface="Arial" panose="020B0604020202020204" pitchFamily="34" charset="0"/>
                  </a:rPr>
                  <a:t>op</a:t>
                </a:r>
              </a:p>
            </p:txBody>
          </p:sp>
        </p:grpSp>
        <p:sp>
          <p:nvSpPr>
            <p:cNvPr id="66" name="Rectangle 65"/>
            <p:cNvSpPr>
              <a:spLocks noChangeArrowheads="1"/>
            </p:cNvSpPr>
            <p:nvPr/>
          </p:nvSpPr>
          <p:spPr bwMode="auto">
            <a:xfrm>
              <a:off x="2659" y="3700"/>
              <a:ext cx="2975"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67" name="Rectangle 66"/>
            <p:cNvSpPr>
              <a:spLocks noChangeArrowheads="1"/>
            </p:cNvSpPr>
            <p:nvPr/>
          </p:nvSpPr>
          <p:spPr bwMode="auto">
            <a:xfrm>
              <a:off x="3598" y="3692"/>
              <a:ext cx="100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b="1">
                  <a:latin typeface="Arial" panose="020B0604020202020204" pitchFamily="34" charset="0"/>
                </a:rPr>
                <a:t>target address</a:t>
              </a:r>
            </a:p>
          </p:txBody>
        </p:sp>
        <p:sp>
          <p:nvSpPr>
            <p:cNvPr id="68" name="Rectangle 67"/>
            <p:cNvSpPr>
              <a:spLocks noChangeArrowheads="1"/>
            </p:cNvSpPr>
            <p:nvPr/>
          </p:nvSpPr>
          <p:spPr bwMode="auto">
            <a:xfrm>
              <a:off x="5532" y="3500"/>
              <a:ext cx="193"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0</a:t>
              </a:r>
            </a:p>
          </p:txBody>
        </p:sp>
        <p:sp>
          <p:nvSpPr>
            <p:cNvPr id="69" name="Rectangle 68"/>
            <p:cNvSpPr>
              <a:spLocks noChangeArrowheads="1"/>
            </p:cNvSpPr>
            <p:nvPr/>
          </p:nvSpPr>
          <p:spPr bwMode="auto">
            <a:xfrm>
              <a:off x="2458" y="3500"/>
              <a:ext cx="26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26</a:t>
              </a:r>
            </a:p>
          </p:txBody>
        </p:sp>
        <p:sp>
          <p:nvSpPr>
            <p:cNvPr id="70" name="Rectangle 69"/>
            <p:cNvSpPr>
              <a:spLocks noChangeArrowheads="1"/>
            </p:cNvSpPr>
            <p:nvPr/>
          </p:nvSpPr>
          <p:spPr bwMode="auto">
            <a:xfrm>
              <a:off x="1962" y="3500"/>
              <a:ext cx="26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31</a:t>
              </a:r>
            </a:p>
          </p:txBody>
        </p:sp>
        <p:sp>
          <p:nvSpPr>
            <p:cNvPr id="71" name="Rectangle 70"/>
            <p:cNvSpPr>
              <a:spLocks noChangeArrowheads="1"/>
            </p:cNvSpPr>
            <p:nvPr/>
          </p:nvSpPr>
          <p:spPr bwMode="auto">
            <a:xfrm>
              <a:off x="2187" y="3884"/>
              <a:ext cx="42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6 bits</a:t>
              </a:r>
            </a:p>
          </p:txBody>
        </p:sp>
        <p:sp>
          <p:nvSpPr>
            <p:cNvPr id="72" name="Rectangle 71"/>
            <p:cNvSpPr>
              <a:spLocks noChangeArrowheads="1"/>
            </p:cNvSpPr>
            <p:nvPr/>
          </p:nvSpPr>
          <p:spPr bwMode="auto">
            <a:xfrm>
              <a:off x="3860" y="3884"/>
              <a:ext cx="499"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26 bits</a:t>
              </a:r>
            </a:p>
          </p:txBody>
        </p:sp>
      </p:grpSp>
    </p:spTree>
    <p:extLst>
      <p:ext uri="{BB962C8B-B14F-4D97-AF65-F5344CB8AC3E}">
        <p14:creationId xmlns:p14="http://schemas.microsoft.com/office/powerpoint/2010/main" val="22390026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a:t>
            </a:r>
            <a:r>
              <a:rPr lang="en-US" dirty="0" err="1" smtClean="0"/>
              <a:t>Datapath</a:t>
            </a:r>
            <a:endParaRPr lang="en-US" dirty="0"/>
          </a:p>
        </p:txBody>
      </p:sp>
      <p:sp>
        <p:nvSpPr>
          <p:cNvPr id="3" name="Content Placeholder 2"/>
          <p:cNvSpPr>
            <a:spLocks noGrp="1"/>
          </p:cNvSpPr>
          <p:nvPr>
            <p:ph idx="1"/>
          </p:nvPr>
        </p:nvSpPr>
        <p:spPr/>
        <p:txBody>
          <a:bodyPr/>
          <a:lstStyle/>
          <a:p>
            <a:r>
              <a:rPr lang="en-US" dirty="0" smtClean="0"/>
              <a:t>All instructions executed </a:t>
            </a:r>
            <a:r>
              <a:rPr lang="en-US" dirty="0"/>
              <a:t>in one clock cycle</a:t>
            </a:r>
          </a:p>
          <a:p>
            <a:pPr lvl="1"/>
            <a:r>
              <a:rPr lang="en-US" dirty="0"/>
              <a:t>Each </a:t>
            </a:r>
            <a:r>
              <a:rPr lang="en-US" dirty="0" err="1"/>
              <a:t>datapath</a:t>
            </a:r>
            <a:r>
              <a:rPr lang="en-US" dirty="0"/>
              <a:t> element can only do one function at a </a:t>
            </a:r>
            <a:r>
              <a:rPr lang="en-US" dirty="0" smtClean="0"/>
              <a:t>time</a:t>
            </a:r>
          </a:p>
          <a:p>
            <a:pPr lvl="1"/>
            <a:r>
              <a:rPr lang="en-US" dirty="0" smtClean="0"/>
              <a:t>Any element needed more than once must be duplicated</a:t>
            </a:r>
            <a:endParaRPr lang="en-US" dirty="0"/>
          </a:p>
          <a:p>
            <a:pPr lvl="1"/>
            <a:r>
              <a:rPr lang="en-US" dirty="0"/>
              <a:t>Hence, we need separate instruction and data </a:t>
            </a:r>
            <a:r>
              <a:rPr lang="en-US" dirty="0" smtClean="0"/>
              <a:t>memories</a:t>
            </a:r>
          </a:p>
          <a:p>
            <a:pPr lvl="1"/>
            <a:endParaRPr lang="en-US" dirty="0"/>
          </a:p>
          <a:p>
            <a:r>
              <a:rPr lang="en-US" dirty="0"/>
              <a:t>Use multiplexers where alternate data sources are used for different instructions</a:t>
            </a:r>
            <a:endParaRPr lang="en-AU" dirty="0"/>
          </a:p>
          <a:p>
            <a:endParaRPr lang="en-US" dirty="0"/>
          </a:p>
        </p:txBody>
      </p:sp>
    </p:spTree>
    <p:extLst>
      <p:ext uri="{BB962C8B-B14F-4D97-AF65-F5344CB8AC3E}">
        <p14:creationId xmlns:p14="http://schemas.microsoft.com/office/powerpoint/2010/main" val="32746737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Datapath</a:t>
            </a:r>
            <a:endParaRPr lang="en-US" dirty="0"/>
          </a:p>
        </p:txBody>
      </p:sp>
      <p:pic>
        <p:nvPicPr>
          <p:cNvPr id="4" name="Picture 5" descr="f04-11-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565275"/>
            <a:ext cx="7504112" cy="498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4740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Control Unit</a:t>
            </a:r>
            <a:endParaRPr lang="en-US" dirty="0"/>
          </a:p>
        </p:txBody>
      </p:sp>
      <p:sp>
        <p:nvSpPr>
          <p:cNvPr id="4" name="Content Placeholder 3"/>
          <p:cNvSpPr>
            <a:spLocks noGrp="1"/>
          </p:cNvSpPr>
          <p:nvPr>
            <p:ph idx="1"/>
          </p:nvPr>
        </p:nvSpPr>
        <p:spPr/>
        <p:txBody>
          <a:bodyPr/>
          <a:lstStyle/>
          <a:p>
            <a:r>
              <a:rPr lang="en-US" dirty="0" smtClean="0"/>
              <a:t>Take in input</a:t>
            </a:r>
          </a:p>
          <a:p>
            <a:r>
              <a:rPr lang="en-US" dirty="0" smtClean="0"/>
              <a:t>Generate signals for each state element</a:t>
            </a:r>
          </a:p>
          <a:p>
            <a:r>
              <a:rPr lang="en-US" dirty="0" smtClean="0"/>
              <a:t>Generate selection signals for each multiplexor</a:t>
            </a:r>
          </a:p>
          <a:p>
            <a:r>
              <a:rPr lang="en-US" dirty="0" smtClean="0"/>
              <a:t>Generate function signals for ALU</a:t>
            </a:r>
          </a:p>
          <a:p>
            <a:pPr lvl="1"/>
            <a:r>
              <a:rPr lang="en-US" smtClean="0"/>
              <a:t>ALU Control</a:t>
            </a:r>
            <a:endParaRPr lang="en-US" dirty="0"/>
          </a:p>
        </p:txBody>
      </p:sp>
    </p:spTree>
    <p:extLst>
      <p:ext uri="{BB962C8B-B14F-4D97-AF65-F5344CB8AC3E}">
        <p14:creationId xmlns:p14="http://schemas.microsoft.com/office/powerpoint/2010/main" val="6126011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ALU Control</a:t>
            </a:r>
            <a:endParaRPr lang="en-US" dirty="0"/>
          </a:p>
        </p:txBody>
      </p:sp>
      <p:sp>
        <p:nvSpPr>
          <p:cNvPr id="3" name="Content Placeholder 2"/>
          <p:cNvSpPr>
            <a:spLocks noGrp="1"/>
          </p:cNvSpPr>
          <p:nvPr>
            <p:ph idx="1"/>
          </p:nvPr>
        </p:nvSpPr>
        <p:spPr/>
        <p:txBody>
          <a:bodyPr/>
          <a:lstStyle/>
          <a:p>
            <a:r>
              <a:rPr lang="en-US" dirty="0" smtClean="0"/>
              <a:t>MIPS subset: </a:t>
            </a:r>
            <a:r>
              <a:rPr lang="en-US" dirty="0" err="1" smtClean="0"/>
              <a:t>lw</a:t>
            </a:r>
            <a:r>
              <a:rPr lang="en-US" dirty="0" smtClean="0"/>
              <a:t>, </a:t>
            </a:r>
            <a:r>
              <a:rPr lang="en-US" dirty="0" err="1" smtClean="0"/>
              <a:t>sw</a:t>
            </a:r>
            <a:r>
              <a:rPr lang="en-US" dirty="0" smtClean="0"/>
              <a:t>, </a:t>
            </a:r>
            <a:r>
              <a:rPr lang="en-US" dirty="0" err="1" smtClean="0"/>
              <a:t>beq</a:t>
            </a:r>
            <a:r>
              <a:rPr lang="en-US" dirty="0" smtClean="0"/>
              <a:t>, add, </a:t>
            </a:r>
            <a:r>
              <a:rPr lang="en-US" dirty="0" err="1" smtClean="0"/>
              <a:t>addi</a:t>
            </a:r>
            <a:r>
              <a:rPr lang="en-US" dirty="0" smtClean="0"/>
              <a:t>, sub, and, or, </a:t>
            </a:r>
            <a:r>
              <a:rPr lang="en-US" dirty="0" err="1" smtClean="0"/>
              <a:t>slt</a:t>
            </a:r>
            <a:endParaRPr lang="en-US" dirty="0" smtClean="0"/>
          </a:p>
          <a:p>
            <a:endParaRPr lang="en-US" dirty="0"/>
          </a:p>
          <a:p>
            <a:r>
              <a:rPr lang="en-US" dirty="0" smtClean="0"/>
              <a:t>ALU has 4 control inputs</a:t>
            </a:r>
          </a:p>
          <a:p>
            <a:pPr lvl="1"/>
            <a:r>
              <a:rPr lang="en-US" dirty="0" smtClean="0"/>
              <a:t>16 possible functions</a:t>
            </a:r>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98474275"/>
              </p:ext>
            </p:extLst>
          </p:nvPr>
        </p:nvGraphicFramePr>
        <p:xfrm>
          <a:off x="1524000" y="3581400"/>
          <a:ext cx="6096000" cy="25958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ALU Control</a:t>
                      </a:r>
                      <a:endParaRPr lang="en-US" dirty="0"/>
                    </a:p>
                  </a:txBody>
                  <a:tcPr/>
                </a:tc>
                <a:tc>
                  <a:txBody>
                    <a:bodyPr/>
                    <a:lstStyle/>
                    <a:p>
                      <a:r>
                        <a:rPr lang="en-US" dirty="0" smtClean="0"/>
                        <a:t>Function</a:t>
                      </a:r>
                      <a:endParaRPr lang="en-US" dirty="0"/>
                    </a:p>
                  </a:txBody>
                  <a:tcPr/>
                </a:tc>
              </a:tr>
              <a:tr h="370840">
                <a:tc>
                  <a:txBody>
                    <a:bodyPr/>
                    <a:lstStyle/>
                    <a:p>
                      <a:r>
                        <a:rPr lang="en-US" dirty="0" smtClean="0"/>
                        <a:t>0000</a:t>
                      </a:r>
                      <a:endParaRPr lang="en-US" dirty="0"/>
                    </a:p>
                  </a:txBody>
                  <a:tcPr/>
                </a:tc>
                <a:tc>
                  <a:txBody>
                    <a:bodyPr/>
                    <a:lstStyle/>
                    <a:p>
                      <a:r>
                        <a:rPr lang="en-US" dirty="0" smtClean="0"/>
                        <a:t>AND</a:t>
                      </a:r>
                      <a:endParaRPr lang="en-US" dirty="0"/>
                    </a:p>
                  </a:txBody>
                  <a:tcPr/>
                </a:tc>
              </a:tr>
              <a:tr h="370840">
                <a:tc>
                  <a:txBody>
                    <a:bodyPr/>
                    <a:lstStyle/>
                    <a:p>
                      <a:r>
                        <a:rPr lang="en-US" dirty="0" smtClean="0"/>
                        <a:t>0001</a:t>
                      </a:r>
                      <a:endParaRPr lang="en-US" dirty="0"/>
                    </a:p>
                  </a:txBody>
                  <a:tcPr/>
                </a:tc>
                <a:tc>
                  <a:txBody>
                    <a:bodyPr/>
                    <a:lstStyle/>
                    <a:p>
                      <a:r>
                        <a:rPr lang="en-US" dirty="0" smtClean="0"/>
                        <a:t>OR</a:t>
                      </a:r>
                      <a:endParaRPr lang="en-US" dirty="0"/>
                    </a:p>
                  </a:txBody>
                  <a:tcPr/>
                </a:tc>
              </a:tr>
              <a:tr h="370840">
                <a:tc>
                  <a:txBody>
                    <a:bodyPr/>
                    <a:lstStyle/>
                    <a:p>
                      <a:r>
                        <a:rPr lang="en-US" dirty="0" smtClean="0"/>
                        <a:t>0010</a:t>
                      </a:r>
                      <a:endParaRPr lang="en-US" dirty="0"/>
                    </a:p>
                  </a:txBody>
                  <a:tcPr/>
                </a:tc>
                <a:tc>
                  <a:txBody>
                    <a:bodyPr/>
                    <a:lstStyle/>
                    <a:p>
                      <a:r>
                        <a:rPr lang="en-US" dirty="0" smtClean="0"/>
                        <a:t>Add</a:t>
                      </a:r>
                      <a:endParaRPr lang="en-US" dirty="0"/>
                    </a:p>
                  </a:txBody>
                  <a:tcPr/>
                </a:tc>
              </a:tr>
              <a:tr h="370840">
                <a:tc>
                  <a:txBody>
                    <a:bodyPr/>
                    <a:lstStyle/>
                    <a:p>
                      <a:r>
                        <a:rPr lang="en-US" dirty="0" smtClean="0"/>
                        <a:t>0110</a:t>
                      </a:r>
                      <a:endParaRPr lang="en-US" dirty="0"/>
                    </a:p>
                  </a:txBody>
                  <a:tcPr/>
                </a:tc>
                <a:tc>
                  <a:txBody>
                    <a:bodyPr/>
                    <a:lstStyle/>
                    <a:p>
                      <a:r>
                        <a:rPr lang="en-US" dirty="0" smtClean="0"/>
                        <a:t>Subtract</a:t>
                      </a:r>
                      <a:endParaRPr lang="en-US" dirty="0"/>
                    </a:p>
                  </a:txBody>
                  <a:tcPr/>
                </a:tc>
              </a:tr>
              <a:tr h="370840">
                <a:tc>
                  <a:txBody>
                    <a:bodyPr/>
                    <a:lstStyle/>
                    <a:p>
                      <a:r>
                        <a:rPr lang="en-US" dirty="0" smtClean="0"/>
                        <a:t>0111</a:t>
                      </a:r>
                      <a:endParaRPr lang="en-US" dirty="0"/>
                    </a:p>
                  </a:txBody>
                  <a:tcPr/>
                </a:tc>
                <a:tc>
                  <a:txBody>
                    <a:bodyPr/>
                    <a:lstStyle/>
                    <a:p>
                      <a:r>
                        <a:rPr lang="en-US" dirty="0" smtClean="0"/>
                        <a:t>Set-on-less-than</a:t>
                      </a:r>
                      <a:endParaRPr lang="en-US" dirty="0"/>
                    </a:p>
                  </a:txBody>
                  <a:tcPr/>
                </a:tc>
              </a:tr>
              <a:tr h="370840">
                <a:tc>
                  <a:txBody>
                    <a:bodyPr/>
                    <a:lstStyle/>
                    <a:p>
                      <a:r>
                        <a:rPr lang="en-US" dirty="0" smtClean="0"/>
                        <a:t>1100</a:t>
                      </a:r>
                      <a:endParaRPr lang="en-US" dirty="0"/>
                    </a:p>
                  </a:txBody>
                  <a:tcPr/>
                </a:tc>
                <a:tc>
                  <a:txBody>
                    <a:bodyPr/>
                    <a:lstStyle/>
                    <a:p>
                      <a:r>
                        <a:rPr lang="en-US" dirty="0" smtClean="0"/>
                        <a:t>NOR</a:t>
                      </a:r>
                      <a:endParaRPr lang="en-US" dirty="0"/>
                    </a:p>
                  </a:txBody>
                  <a:tcPr/>
                </a:tc>
              </a:tr>
            </a:tbl>
          </a:graphicData>
        </a:graphic>
      </p:graphicFrame>
    </p:spTree>
    <p:extLst>
      <p:ext uri="{BB962C8B-B14F-4D97-AF65-F5344CB8AC3E}">
        <p14:creationId xmlns:p14="http://schemas.microsoft.com/office/powerpoint/2010/main" val="29776387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ALU Control</a:t>
            </a:r>
            <a:endParaRPr lang="en-US" dirty="0"/>
          </a:p>
        </p:txBody>
      </p:sp>
      <p:sp>
        <p:nvSpPr>
          <p:cNvPr id="3" name="Content Placeholder 2"/>
          <p:cNvSpPr>
            <a:spLocks noGrp="1"/>
          </p:cNvSpPr>
          <p:nvPr>
            <p:ph idx="1"/>
          </p:nvPr>
        </p:nvSpPr>
        <p:spPr/>
        <p:txBody>
          <a:bodyPr/>
          <a:lstStyle/>
          <a:p>
            <a:r>
              <a:rPr lang="en-US" dirty="0" smtClean="0"/>
              <a:t>Load/Store:	add</a:t>
            </a:r>
          </a:p>
          <a:p>
            <a:r>
              <a:rPr lang="en-US" dirty="0" smtClean="0"/>
              <a:t>Branch: subtract</a:t>
            </a:r>
          </a:p>
          <a:p>
            <a:r>
              <a:rPr lang="en-US" dirty="0" smtClean="0"/>
              <a:t>R-type: depends on </a:t>
            </a:r>
            <a:r>
              <a:rPr lang="en-US" dirty="0" err="1" smtClean="0"/>
              <a:t>funct</a:t>
            </a:r>
            <a:r>
              <a:rPr lang="en-US" dirty="0" smtClean="0"/>
              <a:t> field</a:t>
            </a:r>
          </a:p>
          <a:p>
            <a:pPr lvl="1"/>
            <a:endParaRPr lang="en-US" dirty="0"/>
          </a:p>
        </p:txBody>
      </p:sp>
      <p:graphicFrame>
        <p:nvGraphicFramePr>
          <p:cNvPr id="4" name="Table 3"/>
          <p:cNvGraphicFramePr>
            <a:graphicFrameLocks noGrp="1"/>
          </p:cNvGraphicFramePr>
          <p:nvPr/>
        </p:nvGraphicFramePr>
        <p:xfrm>
          <a:off x="1524000" y="3581400"/>
          <a:ext cx="6096000" cy="25958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ALU Control</a:t>
                      </a:r>
                      <a:endParaRPr lang="en-US" dirty="0"/>
                    </a:p>
                  </a:txBody>
                  <a:tcPr/>
                </a:tc>
                <a:tc>
                  <a:txBody>
                    <a:bodyPr/>
                    <a:lstStyle/>
                    <a:p>
                      <a:r>
                        <a:rPr lang="en-US" dirty="0" smtClean="0"/>
                        <a:t>Function</a:t>
                      </a:r>
                      <a:endParaRPr lang="en-US" dirty="0"/>
                    </a:p>
                  </a:txBody>
                  <a:tcPr/>
                </a:tc>
              </a:tr>
              <a:tr h="370840">
                <a:tc>
                  <a:txBody>
                    <a:bodyPr/>
                    <a:lstStyle/>
                    <a:p>
                      <a:r>
                        <a:rPr lang="en-US" dirty="0" smtClean="0"/>
                        <a:t>0000</a:t>
                      </a:r>
                      <a:endParaRPr lang="en-US" dirty="0"/>
                    </a:p>
                  </a:txBody>
                  <a:tcPr/>
                </a:tc>
                <a:tc>
                  <a:txBody>
                    <a:bodyPr/>
                    <a:lstStyle/>
                    <a:p>
                      <a:r>
                        <a:rPr lang="en-US" dirty="0" smtClean="0"/>
                        <a:t>AND</a:t>
                      </a:r>
                      <a:endParaRPr lang="en-US" dirty="0"/>
                    </a:p>
                  </a:txBody>
                  <a:tcPr/>
                </a:tc>
              </a:tr>
              <a:tr h="370840">
                <a:tc>
                  <a:txBody>
                    <a:bodyPr/>
                    <a:lstStyle/>
                    <a:p>
                      <a:r>
                        <a:rPr lang="en-US" dirty="0" smtClean="0"/>
                        <a:t>0001</a:t>
                      </a:r>
                      <a:endParaRPr lang="en-US" dirty="0"/>
                    </a:p>
                  </a:txBody>
                  <a:tcPr/>
                </a:tc>
                <a:tc>
                  <a:txBody>
                    <a:bodyPr/>
                    <a:lstStyle/>
                    <a:p>
                      <a:r>
                        <a:rPr lang="en-US" dirty="0" smtClean="0"/>
                        <a:t>OR</a:t>
                      </a:r>
                      <a:endParaRPr lang="en-US" dirty="0"/>
                    </a:p>
                  </a:txBody>
                  <a:tcPr/>
                </a:tc>
              </a:tr>
              <a:tr h="370840">
                <a:tc>
                  <a:txBody>
                    <a:bodyPr/>
                    <a:lstStyle/>
                    <a:p>
                      <a:r>
                        <a:rPr lang="en-US" dirty="0" smtClean="0"/>
                        <a:t>0010</a:t>
                      </a:r>
                      <a:endParaRPr lang="en-US" dirty="0"/>
                    </a:p>
                  </a:txBody>
                  <a:tcPr/>
                </a:tc>
                <a:tc>
                  <a:txBody>
                    <a:bodyPr/>
                    <a:lstStyle/>
                    <a:p>
                      <a:r>
                        <a:rPr lang="en-US" dirty="0" smtClean="0"/>
                        <a:t>Add</a:t>
                      </a:r>
                      <a:endParaRPr lang="en-US" dirty="0"/>
                    </a:p>
                  </a:txBody>
                  <a:tcPr/>
                </a:tc>
              </a:tr>
              <a:tr h="370840">
                <a:tc>
                  <a:txBody>
                    <a:bodyPr/>
                    <a:lstStyle/>
                    <a:p>
                      <a:r>
                        <a:rPr lang="en-US" dirty="0" smtClean="0"/>
                        <a:t>0110</a:t>
                      </a:r>
                      <a:endParaRPr lang="en-US" dirty="0"/>
                    </a:p>
                  </a:txBody>
                  <a:tcPr/>
                </a:tc>
                <a:tc>
                  <a:txBody>
                    <a:bodyPr/>
                    <a:lstStyle/>
                    <a:p>
                      <a:r>
                        <a:rPr lang="en-US" dirty="0" smtClean="0"/>
                        <a:t>Subtract</a:t>
                      </a:r>
                      <a:endParaRPr lang="en-US" dirty="0"/>
                    </a:p>
                  </a:txBody>
                  <a:tcPr/>
                </a:tc>
              </a:tr>
              <a:tr h="370840">
                <a:tc>
                  <a:txBody>
                    <a:bodyPr/>
                    <a:lstStyle/>
                    <a:p>
                      <a:r>
                        <a:rPr lang="en-US" dirty="0" smtClean="0"/>
                        <a:t>0111</a:t>
                      </a:r>
                      <a:endParaRPr lang="en-US" dirty="0"/>
                    </a:p>
                  </a:txBody>
                  <a:tcPr/>
                </a:tc>
                <a:tc>
                  <a:txBody>
                    <a:bodyPr/>
                    <a:lstStyle/>
                    <a:p>
                      <a:r>
                        <a:rPr lang="en-US" dirty="0" smtClean="0"/>
                        <a:t>Set-on-less-than</a:t>
                      </a:r>
                      <a:endParaRPr lang="en-US" dirty="0"/>
                    </a:p>
                  </a:txBody>
                  <a:tcPr/>
                </a:tc>
              </a:tr>
              <a:tr h="370840">
                <a:tc>
                  <a:txBody>
                    <a:bodyPr/>
                    <a:lstStyle/>
                    <a:p>
                      <a:r>
                        <a:rPr lang="en-US" dirty="0" smtClean="0"/>
                        <a:t>1100</a:t>
                      </a:r>
                      <a:endParaRPr lang="en-US" dirty="0"/>
                    </a:p>
                  </a:txBody>
                  <a:tcPr/>
                </a:tc>
                <a:tc>
                  <a:txBody>
                    <a:bodyPr/>
                    <a:lstStyle/>
                    <a:p>
                      <a:r>
                        <a:rPr lang="en-US" dirty="0" smtClean="0"/>
                        <a:t>NOR</a:t>
                      </a:r>
                      <a:endParaRPr lang="en-US" dirty="0"/>
                    </a:p>
                  </a:txBody>
                  <a:tcPr/>
                </a:tc>
              </a:tr>
            </a:tbl>
          </a:graphicData>
        </a:graphic>
      </p:graphicFrame>
    </p:spTree>
    <p:extLst>
      <p:ext uri="{BB962C8B-B14F-4D97-AF65-F5344CB8AC3E}">
        <p14:creationId xmlns:p14="http://schemas.microsoft.com/office/powerpoint/2010/main" val="6639923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ALU Control</a:t>
            </a:r>
            <a:endParaRPr lang="en-US" dirty="0"/>
          </a:p>
        </p:txBody>
      </p:sp>
      <p:sp>
        <p:nvSpPr>
          <p:cNvPr id="3" name="Content Placeholder 2"/>
          <p:cNvSpPr>
            <a:spLocks noGrp="1"/>
          </p:cNvSpPr>
          <p:nvPr>
            <p:ph idx="1"/>
          </p:nvPr>
        </p:nvSpPr>
        <p:spPr/>
        <p:txBody>
          <a:bodyPr/>
          <a:lstStyle/>
          <a:p>
            <a:r>
              <a:rPr lang="en-US" dirty="0" err="1" smtClean="0"/>
              <a:t>Opcode</a:t>
            </a:r>
            <a:r>
              <a:rPr lang="en-US" dirty="0" smtClean="0"/>
              <a:t> determines which type of instruction</a:t>
            </a:r>
          </a:p>
          <a:p>
            <a:r>
              <a:rPr lang="en-US" dirty="0" smtClean="0"/>
              <a:t>The </a:t>
            </a:r>
            <a:r>
              <a:rPr lang="en-US" dirty="0" err="1" smtClean="0"/>
              <a:t>ALUOp</a:t>
            </a:r>
            <a:r>
              <a:rPr lang="en-US" dirty="0" smtClean="0"/>
              <a:t> is a 2-bit signal derived from this </a:t>
            </a:r>
            <a:r>
              <a:rPr lang="en-US" dirty="0" err="1" smtClean="0"/>
              <a:t>Opcode</a:t>
            </a:r>
            <a:endParaRPr lang="en-US" dirty="0" smtClean="0"/>
          </a:p>
          <a:p>
            <a:r>
              <a:rPr lang="en-US" dirty="0" err="1" smtClean="0"/>
              <a:t>ALUOp</a:t>
            </a:r>
            <a:r>
              <a:rPr lang="en-US" dirty="0" smtClean="0"/>
              <a:t> and the </a:t>
            </a:r>
            <a:r>
              <a:rPr lang="en-US" dirty="0" err="1" smtClean="0"/>
              <a:t>funct</a:t>
            </a:r>
            <a:r>
              <a:rPr lang="en-US" dirty="0" smtClean="0"/>
              <a:t> field will determine ALU control</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10021278"/>
              </p:ext>
            </p:extLst>
          </p:nvPr>
        </p:nvGraphicFramePr>
        <p:xfrm>
          <a:off x="152400" y="3124200"/>
          <a:ext cx="8915400" cy="3545840"/>
        </p:xfrm>
        <a:graphic>
          <a:graphicData uri="http://schemas.openxmlformats.org/drawingml/2006/table">
            <a:tbl>
              <a:tblPr firstRow="1" bandRow="1">
                <a:tableStyleId>{5C22544A-7EE6-4342-B048-85BDC9FD1C3A}</a:tableStyleId>
              </a:tblPr>
              <a:tblGrid>
                <a:gridCol w="1485900"/>
                <a:gridCol w="1485900"/>
                <a:gridCol w="1485900"/>
                <a:gridCol w="1485900"/>
                <a:gridCol w="1485900"/>
                <a:gridCol w="1485900"/>
              </a:tblGrid>
              <a:tr h="370840">
                <a:tc>
                  <a:txBody>
                    <a:bodyPr/>
                    <a:lstStyle/>
                    <a:p>
                      <a:r>
                        <a:rPr lang="en-US" sz="1600" dirty="0" err="1" smtClean="0"/>
                        <a:t>Opcode</a:t>
                      </a:r>
                      <a:endParaRPr lang="en-US" sz="1600" dirty="0"/>
                    </a:p>
                  </a:txBody>
                  <a:tcPr/>
                </a:tc>
                <a:tc>
                  <a:txBody>
                    <a:bodyPr/>
                    <a:lstStyle/>
                    <a:p>
                      <a:r>
                        <a:rPr lang="en-US" sz="1600" dirty="0" err="1" smtClean="0"/>
                        <a:t>ALUOp</a:t>
                      </a:r>
                      <a:endParaRPr lang="en-US" sz="1600" dirty="0"/>
                    </a:p>
                  </a:txBody>
                  <a:tcPr/>
                </a:tc>
                <a:tc>
                  <a:txBody>
                    <a:bodyPr/>
                    <a:lstStyle/>
                    <a:p>
                      <a:r>
                        <a:rPr lang="en-US" sz="1600" dirty="0" smtClean="0"/>
                        <a:t>Operation</a:t>
                      </a:r>
                      <a:endParaRPr lang="en-US" sz="1600" dirty="0"/>
                    </a:p>
                  </a:txBody>
                  <a:tcPr/>
                </a:tc>
                <a:tc>
                  <a:txBody>
                    <a:bodyPr/>
                    <a:lstStyle/>
                    <a:p>
                      <a:r>
                        <a:rPr lang="en-US" sz="1600" dirty="0" err="1" smtClean="0"/>
                        <a:t>Funct</a:t>
                      </a:r>
                      <a:endParaRPr lang="en-US" sz="1600" dirty="0"/>
                    </a:p>
                  </a:txBody>
                  <a:tcPr/>
                </a:tc>
                <a:tc>
                  <a:txBody>
                    <a:bodyPr/>
                    <a:lstStyle/>
                    <a:p>
                      <a:r>
                        <a:rPr lang="en-US" sz="1600" dirty="0" smtClean="0"/>
                        <a:t>ALU function</a:t>
                      </a:r>
                      <a:endParaRPr lang="en-US" sz="1600" dirty="0"/>
                    </a:p>
                  </a:txBody>
                  <a:tcPr/>
                </a:tc>
                <a:tc>
                  <a:txBody>
                    <a:bodyPr/>
                    <a:lstStyle/>
                    <a:p>
                      <a:r>
                        <a:rPr lang="en-US" sz="1600" dirty="0" smtClean="0"/>
                        <a:t>ALU Control</a:t>
                      </a:r>
                      <a:endParaRPr lang="en-US" sz="1600" dirty="0"/>
                    </a:p>
                  </a:txBody>
                  <a:tcPr/>
                </a:tc>
              </a:tr>
              <a:tr h="370840">
                <a:tc>
                  <a:txBody>
                    <a:bodyPr/>
                    <a:lstStyle/>
                    <a:p>
                      <a:r>
                        <a:rPr lang="en-US" sz="1600" dirty="0" err="1" smtClean="0"/>
                        <a:t>Lw</a:t>
                      </a:r>
                      <a:endParaRPr lang="en-US" sz="1600" dirty="0"/>
                    </a:p>
                  </a:txBody>
                  <a:tcPr/>
                </a:tc>
                <a:tc>
                  <a:txBody>
                    <a:bodyPr/>
                    <a:lstStyle/>
                    <a:p>
                      <a:r>
                        <a:rPr lang="en-US" sz="1600" dirty="0" smtClean="0"/>
                        <a:t>00</a:t>
                      </a:r>
                      <a:endParaRPr lang="en-US" sz="1600" dirty="0"/>
                    </a:p>
                  </a:txBody>
                  <a:tcPr/>
                </a:tc>
                <a:tc>
                  <a:txBody>
                    <a:bodyPr/>
                    <a:lstStyle/>
                    <a:p>
                      <a:r>
                        <a:rPr lang="en-US" sz="1600" dirty="0" smtClean="0"/>
                        <a:t>Load word</a:t>
                      </a:r>
                      <a:endParaRPr lang="en-US" sz="1600" dirty="0"/>
                    </a:p>
                  </a:txBody>
                  <a:tcPr/>
                </a:tc>
                <a:tc>
                  <a:txBody>
                    <a:bodyPr/>
                    <a:lstStyle/>
                    <a:p>
                      <a:r>
                        <a:rPr lang="en-US" sz="1600" dirty="0" smtClean="0"/>
                        <a:t>XXXXXX</a:t>
                      </a:r>
                      <a:endParaRPr lang="en-US" sz="1600" dirty="0"/>
                    </a:p>
                  </a:txBody>
                  <a:tcPr/>
                </a:tc>
                <a:tc>
                  <a:txBody>
                    <a:bodyPr/>
                    <a:lstStyle/>
                    <a:p>
                      <a:r>
                        <a:rPr lang="en-US" sz="1600" dirty="0" smtClean="0"/>
                        <a:t>Add</a:t>
                      </a:r>
                      <a:endParaRPr lang="en-US" sz="1600" dirty="0"/>
                    </a:p>
                  </a:txBody>
                  <a:tcPr/>
                </a:tc>
                <a:tc>
                  <a:txBody>
                    <a:bodyPr/>
                    <a:lstStyle/>
                    <a:p>
                      <a:r>
                        <a:rPr lang="en-US" sz="1600" dirty="0" smtClean="0"/>
                        <a:t>0010</a:t>
                      </a:r>
                      <a:endParaRPr lang="en-US" sz="1600" dirty="0"/>
                    </a:p>
                  </a:txBody>
                  <a:tcPr/>
                </a:tc>
              </a:tr>
              <a:tr h="370840">
                <a:tc>
                  <a:txBody>
                    <a:bodyPr/>
                    <a:lstStyle/>
                    <a:p>
                      <a:r>
                        <a:rPr lang="en-US" sz="1600" dirty="0" err="1" smtClean="0"/>
                        <a:t>Sw</a:t>
                      </a:r>
                      <a:endParaRPr lang="en-US" sz="1600" dirty="0"/>
                    </a:p>
                  </a:txBody>
                  <a:tcPr/>
                </a:tc>
                <a:tc>
                  <a:txBody>
                    <a:bodyPr/>
                    <a:lstStyle/>
                    <a:p>
                      <a:r>
                        <a:rPr lang="en-US" sz="1600" dirty="0" smtClean="0"/>
                        <a:t>00</a:t>
                      </a:r>
                      <a:endParaRPr lang="en-US" sz="1600" dirty="0"/>
                    </a:p>
                  </a:txBody>
                  <a:tcPr/>
                </a:tc>
                <a:tc>
                  <a:txBody>
                    <a:bodyPr/>
                    <a:lstStyle/>
                    <a:p>
                      <a:r>
                        <a:rPr lang="en-US" sz="1600" dirty="0" smtClean="0"/>
                        <a:t>Store word</a:t>
                      </a:r>
                      <a:endParaRPr lang="en-US" sz="1600" dirty="0"/>
                    </a:p>
                  </a:txBody>
                  <a:tcPr/>
                </a:tc>
                <a:tc>
                  <a:txBody>
                    <a:bodyPr/>
                    <a:lstStyle/>
                    <a:p>
                      <a:r>
                        <a:rPr lang="en-US" sz="1600" dirty="0" smtClean="0"/>
                        <a:t>XXXXXX</a:t>
                      </a:r>
                      <a:endParaRPr lang="en-US" sz="1600" dirty="0"/>
                    </a:p>
                  </a:txBody>
                  <a:tcPr/>
                </a:tc>
                <a:tc>
                  <a:txBody>
                    <a:bodyPr/>
                    <a:lstStyle/>
                    <a:p>
                      <a:r>
                        <a:rPr lang="en-US" sz="1600" dirty="0" smtClean="0"/>
                        <a:t>Add</a:t>
                      </a:r>
                      <a:endParaRPr lang="en-US" sz="1600" dirty="0"/>
                    </a:p>
                  </a:txBody>
                  <a:tcPr/>
                </a:tc>
                <a:tc>
                  <a:txBody>
                    <a:bodyPr/>
                    <a:lstStyle/>
                    <a:p>
                      <a:r>
                        <a:rPr lang="en-US" sz="1600" dirty="0" smtClean="0"/>
                        <a:t>0010</a:t>
                      </a:r>
                      <a:endParaRPr lang="en-US" sz="1600" dirty="0"/>
                    </a:p>
                  </a:txBody>
                  <a:tcPr/>
                </a:tc>
              </a:tr>
              <a:tr h="370840">
                <a:tc>
                  <a:txBody>
                    <a:bodyPr/>
                    <a:lstStyle/>
                    <a:p>
                      <a:r>
                        <a:rPr lang="en-US" sz="1600" dirty="0" err="1" smtClean="0"/>
                        <a:t>Beq</a:t>
                      </a:r>
                      <a:endParaRPr lang="en-US" sz="1600" dirty="0"/>
                    </a:p>
                  </a:txBody>
                  <a:tcPr/>
                </a:tc>
                <a:tc>
                  <a:txBody>
                    <a:bodyPr/>
                    <a:lstStyle/>
                    <a:p>
                      <a:r>
                        <a:rPr lang="en-US" sz="1600" dirty="0" smtClean="0"/>
                        <a:t>01</a:t>
                      </a:r>
                      <a:endParaRPr lang="en-US" sz="1600" dirty="0"/>
                    </a:p>
                  </a:txBody>
                  <a:tcPr/>
                </a:tc>
                <a:tc>
                  <a:txBody>
                    <a:bodyPr/>
                    <a:lstStyle/>
                    <a:p>
                      <a:r>
                        <a:rPr lang="en-US" sz="1600" dirty="0" smtClean="0"/>
                        <a:t>Branch</a:t>
                      </a:r>
                      <a:endParaRPr lang="en-US" sz="1600" dirty="0"/>
                    </a:p>
                  </a:txBody>
                  <a:tcPr/>
                </a:tc>
                <a:tc>
                  <a:txBody>
                    <a:bodyPr/>
                    <a:lstStyle/>
                    <a:p>
                      <a:r>
                        <a:rPr lang="en-US" sz="1600" dirty="0" smtClean="0"/>
                        <a:t>XXXXXX</a:t>
                      </a:r>
                      <a:endParaRPr lang="en-US" sz="1600" dirty="0"/>
                    </a:p>
                  </a:txBody>
                  <a:tcPr/>
                </a:tc>
                <a:tc>
                  <a:txBody>
                    <a:bodyPr/>
                    <a:lstStyle/>
                    <a:p>
                      <a:r>
                        <a:rPr lang="en-US" sz="1600" dirty="0" smtClean="0"/>
                        <a:t>Subtract</a:t>
                      </a:r>
                      <a:endParaRPr lang="en-US" sz="1600" dirty="0"/>
                    </a:p>
                  </a:txBody>
                  <a:tcPr/>
                </a:tc>
                <a:tc>
                  <a:txBody>
                    <a:bodyPr/>
                    <a:lstStyle/>
                    <a:p>
                      <a:r>
                        <a:rPr lang="en-US" sz="1600" dirty="0" smtClean="0"/>
                        <a:t>0110</a:t>
                      </a:r>
                      <a:endParaRPr lang="en-US" sz="1600" dirty="0"/>
                    </a:p>
                  </a:txBody>
                  <a:tcPr/>
                </a:tc>
              </a:tr>
              <a:tr h="370840">
                <a:tc rowSpan="5">
                  <a:txBody>
                    <a:bodyPr/>
                    <a:lstStyle/>
                    <a:p>
                      <a:r>
                        <a:rPr lang="en-US" sz="1600" dirty="0" smtClean="0"/>
                        <a:t>R-type</a:t>
                      </a:r>
                      <a:endParaRPr lang="en-US" sz="1600" dirty="0"/>
                    </a:p>
                  </a:txBody>
                  <a:tcPr/>
                </a:tc>
                <a:tc rowSpan="5">
                  <a:txBody>
                    <a:bodyPr/>
                    <a:lstStyle/>
                    <a:p>
                      <a:r>
                        <a:rPr lang="en-US" sz="1600" dirty="0" smtClean="0"/>
                        <a:t>10</a:t>
                      </a:r>
                      <a:endParaRPr lang="en-US" sz="1600" dirty="0"/>
                    </a:p>
                  </a:txBody>
                  <a:tcPr/>
                </a:tc>
                <a:tc>
                  <a:txBody>
                    <a:bodyPr/>
                    <a:lstStyle/>
                    <a:p>
                      <a:r>
                        <a:rPr lang="en-US" sz="1600" dirty="0" smtClean="0"/>
                        <a:t>Add</a:t>
                      </a:r>
                      <a:endParaRPr lang="en-US" sz="1600" dirty="0"/>
                    </a:p>
                  </a:txBody>
                  <a:tcPr/>
                </a:tc>
                <a:tc>
                  <a:txBody>
                    <a:bodyPr/>
                    <a:lstStyle/>
                    <a:p>
                      <a:r>
                        <a:rPr lang="en-US" sz="1600" dirty="0" smtClean="0"/>
                        <a:t>100000</a:t>
                      </a:r>
                      <a:endParaRPr lang="en-US" sz="1600" dirty="0"/>
                    </a:p>
                  </a:txBody>
                  <a:tcPr/>
                </a:tc>
                <a:tc>
                  <a:txBody>
                    <a:bodyPr/>
                    <a:lstStyle/>
                    <a:p>
                      <a:r>
                        <a:rPr lang="en-US" sz="1600" dirty="0" smtClean="0"/>
                        <a:t>Add</a:t>
                      </a:r>
                      <a:endParaRPr lang="en-US" sz="1600" dirty="0"/>
                    </a:p>
                  </a:txBody>
                  <a:tcPr/>
                </a:tc>
                <a:tc>
                  <a:txBody>
                    <a:bodyPr/>
                    <a:lstStyle/>
                    <a:p>
                      <a:r>
                        <a:rPr lang="en-US" sz="1600" dirty="0" smtClean="0"/>
                        <a:t>0010</a:t>
                      </a:r>
                      <a:endParaRPr lang="en-US" sz="1600" dirty="0"/>
                    </a:p>
                  </a:txBody>
                  <a:tcPr/>
                </a:tc>
              </a:tr>
              <a:tr h="370840">
                <a:tc vMerge="1">
                  <a:txBody>
                    <a:bodyPr/>
                    <a:lstStyle/>
                    <a:p>
                      <a:endParaRPr lang="en-US" sz="1600" dirty="0"/>
                    </a:p>
                  </a:txBody>
                  <a:tcPr/>
                </a:tc>
                <a:tc vMerge="1">
                  <a:txBody>
                    <a:bodyPr/>
                    <a:lstStyle/>
                    <a:p>
                      <a:endParaRPr lang="en-US" sz="1600" dirty="0"/>
                    </a:p>
                  </a:txBody>
                  <a:tcPr/>
                </a:tc>
                <a:tc>
                  <a:txBody>
                    <a:bodyPr/>
                    <a:lstStyle/>
                    <a:p>
                      <a:r>
                        <a:rPr lang="en-US" sz="1600" dirty="0" smtClean="0"/>
                        <a:t>Subtract</a:t>
                      </a:r>
                      <a:endParaRPr lang="en-US" sz="1600" dirty="0"/>
                    </a:p>
                  </a:txBody>
                  <a:tcPr/>
                </a:tc>
                <a:tc>
                  <a:txBody>
                    <a:bodyPr/>
                    <a:lstStyle/>
                    <a:p>
                      <a:r>
                        <a:rPr lang="en-US" sz="1600" dirty="0" smtClean="0"/>
                        <a:t>100010</a:t>
                      </a:r>
                      <a:endParaRPr lang="en-US" sz="1600" dirty="0"/>
                    </a:p>
                  </a:txBody>
                  <a:tcPr/>
                </a:tc>
                <a:tc>
                  <a:txBody>
                    <a:bodyPr/>
                    <a:lstStyle/>
                    <a:p>
                      <a:r>
                        <a:rPr lang="en-US" sz="1600" dirty="0" smtClean="0"/>
                        <a:t>Subtract</a:t>
                      </a:r>
                      <a:endParaRPr lang="en-US" sz="1600" dirty="0"/>
                    </a:p>
                  </a:txBody>
                  <a:tcPr/>
                </a:tc>
                <a:tc>
                  <a:txBody>
                    <a:bodyPr/>
                    <a:lstStyle/>
                    <a:p>
                      <a:r>
                        <a:rPr lang="en-US" sz="1600" dirty="0" smtClean="0"/>
                        <a:t>0110</a:t>
                      </a:r>
                      <a:endParaRPr lang="en-US" sz="1600" dirty="0"/>
                    </a:p>
                  </a:txBody>
                  <a:tcPr/>
                </a:tc>
              </a:tr>
              <a:tr h="370840">
                <a:tc vMerge="1">
                  <a:txBody>
                    <a:bodyPr/>
                    <a:lstStyle/>
                    <a:p>
                      <a:endParaRPr lang="en-US" sz="1600" dirty="0"/>
                    </a:p>
                  </a:txBody>
                  <a:tcPr/>
                </a:tc>
                <a:tc vMerge="1">
                  <a:txBody>
                    <a:bodyPr/>
                    <a:lstStyle/>
                    <a:p>
                      <a:endParaRPr lang="en-US" sz="1600" dirty="0"/>
                    </a:p>
                  </a:txBody>
                  <a:tcPr/>
                </a:tc>
                <a:tc>
                  <a:txBody>
                    <a:bodyPr/>
                    <a:lstStyle/>
                    <a:p>
                      <a:r>
                        <a:rPr lang="en-US" sz="1600" dirty="0" smtClean="0"/>
                        <a:t>AND</a:t>
                      </a:r>
                      <a:endParaRPr lang="en-US" sz="1600" dirty="0"/>
                    </a:p>
                  </a:txBody>
                  <a:tcPr/>
                </a:tc>
                <a:tc>
                  <a:txBody>
                    <a:bodyPr/>
                    <a:lstStyle/>
                    <a:p>
                      <a:r>
                        <a:rPr lang="en-US" sz="1600" dirty="0" smtClean="0"/>
                        <a:t>100100</a:t>
                      </a:r>
                      <a:endParaRPr lang="en-US" sz="1600" dirty="0"/>
                    </a:p>
                  </a:txBody>
                  <a:tcPr/>
                </a:tc>
                <a:tc>
                  <a:txBody>
                    <a:bodyPr/>
                    <a:lstStyle/>
                    <a:p>
                      <a:r>
                        <a:rPr lang="en-US" sz="1600" dirty="0" smtClean="0"/>
                        <a:t>AND</a:t>
                      </a:r>
                      <a:endParaRPr lang="en-US" sz="1600" dirty="0"/>
                    </a:p>
                  </a:txBody>
                  <a:tcPr/>
                </a:tc>
                <a:tc>
                  <a:txBody>
                    <a:bodyPr/>
                    <a:lstStyle/>
                    <a:p>
                      <a:r>
                        <a:rPr lang="en-US" sz="1600" dirty="0" smtClean="0"/>
                        <a:t>0000</a:t>
                      </a:r>
                      <a:endParaRPr lang="en-US" sz="1600" dirty="0"/>
                    </a:p>
                  </a:txBody>
                  <a:tcPr/>
                </a:tc>
              </a:tr>
              <a:tr h="370840">
                <a:tc vMerge="1">
                  <a:txBody>
                    <a:bodyPr/>
                    <a:lstStyle/>
                    <a:p>
                      <a:endParaRPr lang="en-US" sz="1600" dirty="0"/>
                    </a:p>
                  </a:txBody>
                  <a:tcPr/>
                </a:tc>
                <a:tc vMerge="1">
                  <a:txBody>
                    <a:bodyPr/>
                    <a:lstStyle/>
                    <a:p>
                      <a:endParaRPr lang="en-US" sz="1600" dirty="0"/>
                    </a:p>
                  </a:txBody>
                  <a:tcPr/>
                </a:tc>
                <a:tc>
                  <a:txBody>
                    <a:bodyPr/>
                    <a:lstStyle/>
                    <a:p>
                      <a:r>
                        <a:rPr lang="en-US" sz="1600" dirty="0" smtClean="0"/>
                        <a:t>OR</a:t>
                      </a:r>
                      <a:endParaRPr lang="en-US" sz="1600" dirty="0"/>
                    </a:p>
                  </a:txBody>
                  <a:tcPr/>
                </a:tc>
                <a:tc>
                  <a:txBody>
                    <a:bodyPr/>
                    <a:lstStyle/>
                    <a:p>
                      <a:r>
                        <a:rPr lang="en-US" sz="1600" dirty="0" smtClean="0"/>
                        <a:t>100101</a:t>
                      </a:r>
                      <a:endParaRPr lang="en-US" sz="1600" dirty="0"/>
                    </a:p>
                  </a:txBody>
                  <a:tcPr/>
                </a:tc>
                <a:tc>
                  <a:txBody>
                    <a:bodyPr/>
                    <a:lstStyle/>
                    <a:p>
                      <a:r>
                        <a:rPr lang="en-US" sz="1600" dirty="0" smtClean="0"/>
                        <a:t>OR</a:t>
                      </a:r>
                      <a:endParaRPr lang="en-US" sz="1600" dirty="0"/>
                    </a:p>
                  </a:txBody>
                  <a:tcPr/>
                </a:tc>
                <a:tc>
                  <a:txBody>
                    <a:bodyPr/>
                    <a:lstStyle/>
                    <a:p>
                      <a:r>
                        <a:rPr lang="en-US" sz="1600" dirty="0" smtClean="0"/>
                        <a:t>0001</a:t>
                      </a:r>
                      <a:endParaRPr lang="en-US" sz="1600" dirty="0"/>
                    </a:p>
                  </a:txBody>
                  <a:tcPr/>
                </a:tc>
              </a:tr>
              <a:tr h="370840">
                <a:tc vMerge="1">
                  <a:txBody>
                    <a:bodyPr/>
                    <a:lstStyle/>
                    <a:p>
                      <a:endParaRPr lang="en-US" sz="1600" dirty="0"/>
                    </a:p>
                  </a:txBody>
                  <a:tcPr/>
                </a:tc>
                <a:tc vMerge="1">
                  <a:txBody>
                    <a:bodyPr/>
                    <a:lstStyle/>
                    <a:p>
                      <a:endParaRPr lang="en-US" sz="1600" dirty="0"/>
                    </a:p>
                  </a:txBody>
                  <a:tcPr/>
                </a:tc>
                <a:tc>
                  <a:txBody>
                    <a:bodyPr/>
                    <a:lstStyle/>
                    <a:p>
                      <a:r>
                        <a:rPr lang="en-US" sz="1600" dirty="0" smtClean="0"/>
                        <a:t>Set-on-Less-Than</a:t>
                      </a:r>
                      <a:endParaRPr lang="en-US" sz="1600" dirty="0"/>
                    </a:p>
                  </a:txBody>
                  <a:tcPr/>
                </a:tc>
                <a:tc>
                  <a:txBody>
                    <a:bodyPr/>
                    <a:lstStyle/>
                    <a:p>
                      <a:r>
                        <a:rPr lang="en-US" sz="1600" dirty="0" smtClean="0"/>
                        <a:t>101010</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Set-on-Less-Than</a:t>
                      </a:r>
                    </a:p>
                  </a:txBody>
                  <a:tcPr/>
                </a:tc>
                <a:tc>
                  <a:txBody>
                    <a:bodyPr/>
                    <a:lstStyle/>
                    <a:p>
                      <a:r>
                        <a:rPr lang="en-US" sz="1600" dirty="0" smtClean="0"/>
                        <a:t>0111</a:t>
                      </a:r>
                      <a:endParaRPr lang="en-US" sz="1600" dirty="0"/>
                    </a:p>
                  </a:txBody>
                  <a:tcPr/>
                </a:tc>
              </a:tr>
            </a:tbl>
          </a:graphicData>
        </a:graphic>
      </p:graphicFrame>
    </p:spTree>
    <p:extLst>
      <p:ext uri="{BB962C8B-B14F-4D97-AF65-F5344CB8AC3E}">
        <p14:creationId xmlns:p14="http://schemas.microsoft.com/office/powerpoint/2010/main" val="30739601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ALU Control</a:t>
            </a:r>
          </a:p>
        </p:txBody>
      </p:sp>
      <p:sp>
        <p:nvSpPr>
          <p:cNvPr id="3" name="Content Placeholder 2"/>
          <p:cNvSpPr>
            <a:spLocks noGrp="1"/>
          </p:cNvSpPr>
          <p:nvPr>
            <p:ph idx="1"/>
          </p:nvPr>
        </p:nvSpPr>
        <p:spPr/>
        <p:txBody>
          <a:bodyPr/>
          <a:lstStyle/>
          <a:p>
            <a:r>
              <a:rPr lang="en-US" dirty="0" smtClean="0"/>
              <a:t>Multiple levels of decoding:</a:t>
            </a:r>
          </a:p>
          <a:p>
            <a:pPr lvl="1"/>
            <a:r>
              <a:rPr lang="en-US" dirty="0" smtClean="0"/>
              <a:t>Main Control generates </a:t>
            </a:r>
            <a:r>
              <a:rPr lang="en-US" dirty="0" err="1" smtClean="0"/>
              <a:t>ALUOp</a:t>
            </a:r>
            <a:endParaRPr lang="en-US" dirty="0" smtClean="0"/>
          </a:p>
          <a:p>
            <a:pPr lvl="1"/>
            <a:r>
              <a:rPr lang="en-US" dirty="0" err="1" smtClean="0"/>
              <a:t>ALUOp</a:t>
            </a:r>
            <a:r>
              <a:rPr lang="en-US" dirty="0" smtClean="0"/>
              <a:t> and </a:t>
            </a:r>
            <a:r>
              <a:rPr lang="en-US" dirty="0" err="1" smtClean="0"/>
              <a:t>funct</a:t>
            </a:r>
            <a:r>
              <a:rPr lang="en-US" dirty="0" smtClean="0"/>
              <a:t> bits determine ALU Control</a:t>
            </a:r>
            <a:endParaRPr lang="en-US" dirty="0"/>
          </a:p>
        </p:txBody>
      </p:sp>
    </p:spTree>
    <p:extLst>
      <p:ext uri="{BB962C8B-B14F-4D97-AF65-F5344CB8AC3E}">
        <p14:creationId xmlns:p14="http://schemas.microsoft.com/office/powerpoint/2010/main" val="4980390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ALU Control</a:t>
            </a:r>
          </a:p>
        </p:txBody>
      </p:sp>
      <p:sp>
        <p:nvSpPr>
          <p:cNvPr id="3" name="Content Placeholder 2"/>
          <p:cNvSpPr>
            <a:spLocks noGrp="1"/>
          </p:cNvSpPr>
          <p:nvPr>
            <p:ph idx="1"/>
          </p:nvPr>
        </p:nvSpPr>
        <p:spPr/>
        <p:txBody>
          <a:bodyPr/>
          <a:lstStyle/>
          <a:p>
            <a:pPr marL="182880" lvl="1"/>
            <a:r>
              <a:rPr lang="en-US" dirty="0" err="1"/>
              <a:t>ALUOp</a:t>
            </a:r>
            <a:r>
              <a:rPr lang="en-US" dirty="0"/>
              <a:t> and </a:t>
            </a:r>
            <a:r>
              <a:rPr lang="en-US" dirty="0" err="1"/>
              <a:t>funct</a:t>
            </a:r>
            <a:r>
              <a:rPr lang="en-US" dirty="0"/>
              <a:t> bits determine ALU Control</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24561126"/>
              </p:ext>
            </p:extLst>
          </p:nvPr>
        </p:nvGraphicFramePr>
        <p:xfrm>
          <a:off x="266701" y="2743200"/>
          <a:ext cx="8610597" cy="3455801"/>
        </p:xfrm>
        <a:graphic>
          <a:graphicData uri="http://schemas.openxmlformats.org/drawingml/2006/table">
            <a:tbl>
              <a:tblPr firstRow="1" bandRow="1">
                <a:tableStyleId>{5C22544A-7EE6-4342-B048-85BDC9FD1C3A}</a:tableStyleId>
              </a:tblPr>
              <a:tblGrid>
                <a:gridCol w="1142998"/>
                <a:gridCol w="1143000"/>
                <a:gridCol w="647701"/>
                <a:gridCol w="609600"/>
                <a:gridCol w="609600"/>
                <a:gridCol w="685800"/>
                <a:gridCol w="609600"/>
                <a:gridCol w="762000"/>
                <a:gridCol w="2400298"/>
              </a:tblGrid>
              <a:tr h="457199">
                <a:tc>
                  <a:txBody>
                    <a:bodyPr/>
                    <a:lstStyle/>
                    <a:p>
                      <a:r>
                        <a:rPr lang="en-US" dirty="0" smtClean="0"/>
                        <a:t>ALUOp1</a:t>
                      </a:r>
                      <a:endParaRPr lang="en-US" dirty="0"/>
                    </a:p>
                  </a:txBody>
                  <a:tcPr/>
                </a:tc>
                <a:tc>
                  <a:txBody>
                    <a:bodyPr/>
                    <a:lstStyle/>
                    <a:p>
                      <a:r>
                        <a:rPr lang="en-US" dirty="0" smtClean="0"/>
                        <a:t>ALUOp2</a:t>
                      </a:r>
                      <a:endParaRPr lang="en-US" dirty="0"/>
                    </a:p>
                  </a:txBody>
                  <a:tcPr/>
                </a:tc>
                <a:tc gridSpan="6">
                  <a:txBody>
                    <a:bodyPr/>
                    <a:lstStyle/>
                    <a:p>
                      <a:r>
                        <a:rPr lang="en-US" dirty="0" err="1" smtClean="0"/>
                        <a:t>Funct</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lang="en-US" dirty="0" smtClean="0"/>
                        <a:t>Operation</a:t>
                      </a:r>
                      <a:endParaRPr lang="en-US" dirty="0"/>
                    </a:p>
                  </a:txBody>
                  <a:tcPr/>
                </a:tc>
              </a:tr>
              <a:tr h="457201">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0010 (add)</a:t>
                      </a:r>
                      <a:endParaRPr lang="en-US" dirty="0"/>
                    </a:p>
                  </a:txBody>
                  <a:tcPr/>
                </a:tc>
              </a:tr>
              <a:tr h="407801">
                <a:tc>
                  <a:txBody>
                    <a:bodyPr/>
                    <a:lstStyle/>
                    <a:p>
                      <a:r>
                        <a:rPr lang="en-US" dirty="0" smtClean="0"/>
                        <a:t>X</a:t>
                      </a:r>
                      <a:endParaRPr lang="en-US" dirty="0"/>
                    </a:p>
                  </a:txBody>
                  <a:tcPr/>
                </a:tc>
                <a:tc>
                  <a:txBody>
                    <a:bodyPr/>
                    <a:lstStyle/>
                    <a:p>
                      <a:r>
                        <a:rPr lang="en-US" dirty="0" smtClean="0"/>
                        <a:t>1</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0110 (subtract)</a:t>
                      </a:r>
                      <a:endParaRPr lang="en-US" dirty="0"/>
                    </a:p>
                  </a:txBody>
                  <a:tcPr/>
                </a:tc>
              </a:tr>
              <a:tr h="430399">
                <a:tc>
                  <a:txBody>
                    <a:bodyPr/>
                    <a:lstStyle/>
                    <a:p>
                      <a:r>
                        <a:rPr lang="en-US" dirty="0" smtClean="0"/>
                        <a:t>1</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0010 (add)</a:t>
                      </a:r>
                      <a:endParaRPr lang="en-US" dirty="0"/>
                    </a:p>
                  </a:txBody>
                  <a:tcPr/>
                </a:tc>
              </a:tr>
              <a:tr h="407801">
                <a:tc>
                  <a:txBody>
                    <a:bodyPr/>
                    <a:lstStyle/>
                    <a:p>
                      <a:r>
                        <a:rPr lang="en-US" dirty="0" smtClean="0"/>
                        <a:t>1</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0110 (subtract)</a:t>
                      </a:r>
                      <a:endParaRPr lang="en-US" dirty="0"/>
                    </a:p>
                  </a:txBody>
                  <a:tcPr/>
                </a:tc>
              </a:tr>
              <a:tr h="430399">
                <a:tc>
                  <a:txBody>
                    <a:bodyPr/>
                    <a:lstStyle/>
                    <a:p>
                      <a:r>
                        <a:rPr lang="en-US" dirty="0" smtClean="0"/>
                        <a:t>1</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0000 (and)</a:t>
                      </a:r>
                      <a:endParaRPr lang="en-US" dirty="0"/>
                    </a:p>
                  </a:txBody>
                  <a:tcPr/>
                </a:tc>
              </a:tr>
              <a:tr h="457200">
                <a:tc>
                  <a:txBody>
                    <a:bodyPr/>
                    <a:lstStyle/>
                    <a:p>
                      <a:r>
                        <a:rPr lang="en-US" dirty="0" smtClean="0"/>
                        <a:t>1</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0001 (or)</a:t>
                      </a:r>
                      <a:endParaRPr lang="en-US" dirty="0"/>
                    </a:p>
                  </a:txBody>
                  <a:tcPr/>
                </a:tc>
              </a:tr>
              <a:tr h="407801">
                <a:tc>
                  <a:txBody>
                    <a:bodyPr/>
                    <a:lstStyle/>
                    <a:p>
                      <a:r>
                        <a:rPr lang="en-US" dirty="0" smtClean="0"/>
                        <a:t>1</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0111 (</a:t>
                      </a:r>
                      <a:r>
                        <a:rPr lang="en-US" dirty="0" err="1" smtClean="0"/>
                        <a:t>slt</a:t>
                      </a:r>
                      <a:r>
                        <a:rPr lang="en-US" dirty="0" smtClean="0"/>
                        <a:t>)</a:t>
                      </a:r>
                      <a:endParaRPr lang="en-US" dirty="0"/>
                    </a:p>
                  </a:txBody>
                  <a:tcPr/>
                </a:tc>
              </a:tr>
            </a:tbl>
          </a:graphicData>
        </a:graphic>
      </p:graphicFrame>
    </p:spTree>
    <p:extLst>
      <p:ext uri="{BB962C8B-B14F-4D97-AF65-F5344CB8AC3E}">
        <p14:creationId xmlns:p14="http://schemas.microsoft.com/office/powerpoint/2010/main" val="9900072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t>The Main Control Unit</a:t>
            </a:r>
            <a:endParaRPr lang="en-AU"/>
          </a:p>
        </p:txBody>
      </p:sp>
      <p:sp>
        <p:nvSpPr>
          <p:cNvPr id="302083" name="Rectangle 3"/>
          <p:cNvSpPr>
            <a:spLocks noGrp="1" noChangeArrowheads="1"/>
          </p:cNvSpPr>
          <p:nvPr>
            <p:ph idx="1"/>
          </p:nvPr>
        </p:nvSpPr>
        <p:spPr/>
        <p:txBody>
          <a:bodyPr/>
          <a:lstStyle/>
          <a:p>
            <a:r>
              <a:rPr lang="en-US"/>
              <a:t>Control signals derived from instruction</a:t>
            </a:r>
            <a:endParaRPr lang="en-AU"/>
          </a:p>
        </p:txBody>
      </p:sp>
      <p:grpSp>
        <p:nvGrpSpPr>
          <p:cNvPr id="302084" name="Group 4"/>
          <p:cNvGrpSpPr>
            <a:grpSpLocks/>
          </p:cNvGrpSpPr>
          <p:nvPr/>
        </p:nvGrpSpPr>
        <p:grpSpPr bwMode="auto">
          <a:xfrm>
            <a:off x="1619250" y="2330450"/>
            <a:ext cx="6913563" cy="773113"/>
            <a:chOff x="703" y="981"/>
            <a:chExt cx="4355" cy="487"/>
          </a:xfrm>
        </p:grpSpPr>
        <p:sp>
          <p:nvSpPr>
            <p:cNvPr id="302085" name="Text Box 5"/>
            <p:cNvSpPr txBox="1">
              <a:spLocks noChangeArrowheads="1"/>
            </p:cNvSpPr>
            <p:nvPr/>
          </p:nvSpPr>
          <p:spPr bwMode="auto">
            <a:xfrm>
              <a:off x="703"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0</a:t>
              </a:r>
              <a:endParaRPr lang="en-AU" sz="2000"/>
            </a:p>
          </p:txBody>
        </p:sp>
        <p:sp>
          <p:nvSpPr>
            <p:cNvPr id="302086" name="Text Box 6"/>
            <p:cNvSpPr txBox="1">
              <a:spLocks noChangeArrowheads="1"/>
            </p:cNvSpPr>
            <p:nvPr/>
          </p:nvSpPr>
          <p:spPr bwMode="auto">
            <a:xfrm>
              <a:off x="1520"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rs</a:t>
              </a:r>
              <a:endParaRPr lang="en-AU" sz="2000"/>
            </a:p>
          </p:txBody>
        </p:sp>
        <p:sp>
          <p:nvSpPr>
            <p:cNvPr id="302087" name="Text Box 7"/>
            <p:cNvSpPr txBox="1">
              <a:spLocks noChangeArrowheads="1"/>
            </p:cNvSpPr>
            <p:nvPr/>
          </p:nvSpPr>
          <p:spPr bwMode="auto">
            <a:xfrm>
              <a:off x="2200"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rt</a:t>
              </a:r>
              <a:endParaRPr lang="en-AU" sz="2000"/>
            </a:p>
          </p:txBody>
        </p:sp>
        <p:sp>
          <p:nvSpPr>
            <p:cNvPr id="302088" name="Text Box 8"/>
            <p:cNvSpPr txBox="1">
              <a:spLocks noChangeArrowheads="1"/>
            </p:cNvSpPr>
            <p:nvPr/>
          </p:nvSpPr>
          <p:spPr bwMode="auto">
            <a:xfrm>
              <a:off x="2880"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rd</a:t>
              </a:r>
              <a:endParaRPr lang="en-AU" sz="2000"/>
            </a:p>
          </p:txBody>
        </p:sp>
        <p:sp>
          <p:nvSpPr>
            <p:cNvPr id="302089" name="Text Box 9"/>
            <p:cNvSpPr txBox="1">
              <a:spLocks noChangeArrowheads="1"/>
            </p:cNvSpPr>
            <p:nvPr/>
          </p:nvSpPr>
          <p:spPr bwMode="auto">
            <a:xfrm>
              <a:off x="356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shamt</a:t>
              </a:r>
              <a:endParaRPr lang="en-AU" sz="2000"/>
            </a:p>
          </p:txBody>
        </p:sp>
        <p:sp>
          <p:nvSpPr>
            <p:cNvPr id="302090" name="Text Box 10"/>
            <p:cNvSpPr txBox="1">
              <a:spLocks noChangeArrowheads="1"/>
            </p:cNvSpPr>
            <p:nvPr/>
          </p:nvSpPr>
          <p:spPr bwMode="auto">
            <a:xfrm>
              <a:off x="4241"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funct</a:t>
              </a:r>
              <a:endParaRPr lang="en-AU" sz="2000"/>
            </a:p>
          </p:txBody>
        </p:sp>
        <p:sp>
          <p:nvSpPr>
            <p:cNvPr id="302091" name="Text Box 11"/>
            <p:cNvSpPr txBox="1">
              <a:spLocks noChangeArrowheads="1"/>
            </p:cNvSpPr>
            <p:nvPr/>
          </p:nvSpPr>
          <p:spPr bwMode="auto">
            <a:xfrm>
              <a:off x="879"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31:26</a:t>
              </a:r>
              <a:endParaRPr lang="en-AU"/>
            </a:p>
          </p:txBody>
        </p:sp>
        <p:sp>
          <p:nvSpPr>
            <p:cNvPr id="302092" name="Text Box 12"/>
            <p:cNvSpPr txBox="1">
              <a:spLocks noChangeArrowheads="1"/>
            </p:cNvSpPr>
            <p:nvPr/>
          </p:nvSpPr>
          <p:spPr bwMode="auto">
            <a:xfrm>
              <a:off x="4488" y="1256"/>
              <a:ext cx="2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5:0</a:t>
              </a:r>
              <a:endParaRPr lang="en-AU"/>
            </a:p>
          </p:txBody>
        </p:sp>
        <p:sp>
          <p:nvSpPr>
            <p:cNvPr id="302093" name="Text Box 13"/>
            <p:cNvSpPr txBox="1">
              <a:spLocks noChangeArrowheads="1"/>
            </p:cNvSpPr>
            <p:nvPr/>
          </p:nvSpPr>
          <p:spPr bwMode="auto">
            <a:xfrm>
              <a:off x="1650"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25:21</a:t>
              </a:r>
              <a:endParaRPr lang="en-AU"/>
            </a:p>
          </p:txBody>
        </p:sp>
        <p:sp>
          <p:nvSpPr>
            <p:cNvPr id="302094" name="Text Box 14"/>
            <p:cNvSpPr txBox="1">
              <a:spLocks noChangeArrowheads="1"/>
            </p:cNvSpPr>
            <p:nvPr/>
          </p:nvSpPr>
          <p:spPr bwMode="auto">
            <a:xfrm>
              <a:off x="2331"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20:16</a:t>
              </a:r>
              <a:endParaRPr lang="en-AU"/>
            </a:p>
          </p:txBody>
        </p:sp>
        <p:sp>
          <p:nvSpPr>
            <p:cNvPr id="302095" name="Text Box 15"/>
            <p:cNvSpPr txBox="1">
              <a:spLocks noChangeArrowheads="1"/>
            </p:cNvSpPr>
            <p:nvPr/>
          </p:nvSpPr>
          <p:spPr bwMode="auto">
            <a:xfrm>
              <a:off x="3011"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15:11</a:t>
              </a:r>
              <a:endParaRPr lang="en-AU"/>
            </a:p>
          </p:txBody>
        </p:sp>
        <p:sp>
          <p:nvSpPr>
            <p:cNvPr id="302096" name="Text Box 16"/>
            <p:cNvSpPr txBox="1">
              <a:spLocks noChangeArrowheads="1"/>
            </p:cNvSpPr>
            <p:nvPr/>
          </p:nvSpPr>
          <p:spPr bwMode="auto">
            <a:xfrm>
              <a:off x="3727" y="1256"/>
              <a:ext cx="36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10:6</a:t>
              </a:r>
              <a:endParaRPr lang="en-AU"/>
            </a:p>
          </p:txBody>
        </p:sp>
      </p:grpSp>
      <p:grpSp>
        <p:nvGrpSpPr>
          <p:cNvPr id="302097" name="Group 17"/>
          <p:cNvGrpSpPr>
            <a:grpSpLocks/>
          </p:cNvGrpSpPr>
          <p:nvPr/>
        </p:nvGrpSpPr>
        <p:grpSpPr bwMode="auto">
          <a:xfrm>
            <a:off x="1619250" y="3338513"/>
            <a:ext cx="6913563" cy="773112"/>
            <a:chOff x="884" y="981"/>
            <a:chExt cx="4355" cy="487"/>
          </a:xfrm>
        </p:grpSpPr>
        <p:sp>
          <p:nvSpPr>
            <p:cNvPr id="302098" name="Text Box 18"/>
            <p:cNvSpPr txBox="1">
              <a:spLocks noChangeArrowheads="1"/>
            </p:cNvSpPr>
            <p:nvPr/>
          </p:nvSpPr>
          <p:spPr bwMode="auto">
            <a:xfrm>
              <a:off x="884"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35 or 43</a:t>
              </a:r>
              <a:endParaRPr lang="en-AU" sz="2000"/>
            </a:p>
          </p:txBody>
        </p:sp>
        <p:sp>
          <p:nvSpPr>
            <p:cNvPr id="302099" name="Text Box 19"/>
            <p:cNvSpPr txBox="1">
              <a:spLocks noChangeArrowheads="1"/>
            </p:cNvSpPr>
            <p:nvPr/>
          </p:nvSpPr>
          <p:spPr bwMode="auto">
            <a:xfrm>
              <a:off x="170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rs</a:t>
              </a:r>
              <a:endParaRPr lang="en-AU" sz="2000"/>
            </a:p>
          </p:txBody>
        </p:sp>
        <p:sp>
          <p:nvSpPr>
            <p:cNvPr id="302100" name="Text Box 20"/>
            <p:cNvSpPr txBox="1">
              <a:spLocks noChangeArrowheads="1"/>
            </p:cNvSpPr>
            <p:nvPr/>
          </p:nvSpPr>
          <p:spPr bwMode="auto">
            <a:xfrm>
              <a:off x="238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rt</a:t>
              </a:r>
              <a:endParaRPr lang="en-AU" sz="2000"/>
            </a:p>
          </p:txBody>
        </p:sp>
        <p:sp>
          <p:nvSpPr>
            <p:cNvPr id="302101" name="Text Box 21"/>
            <p:cNvSpPr txBox="1">
              <a:spLocks noChangeArrowheads="1"/>
            </p:cNvSpPr>
            <p:nvPr/>
          </p:nvSpPr>
          <p:spPr bwMode="auto">
            <a:xfrm>
              <a:off x="3061" y="981"/>
              <a:ext cx="2178"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address</a:t>
              </a:r>
              <a:endParaRPr lang="en-AU" sz="2000"/>
            </a:p>
          </p:txBody>
        </p:sp>
        <p:sp>
          <p:nvSpPr>
            <p:cNvPr id="302102" name="Text Box 22"/>
            <p:cNvSpPr txBox="1">
              <a:spLocks noChangeArrowheads="1"/>
            </p:cNvSpPr>
            <p:nvPr/>
          </p:nvSpPr>
          <p:spPr bwMode="auto">
            <a:xfrm>
              <a:off x="1060"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31:26</a:t>
              </a:r>
              <a:endParaRPr lang="en-AU"/>
            </a:p>
          </p:txBody>
        </p:sp>
        <p:sp>
          <p:nvSpPr>
            <p:cNvPr id="302103" name="Text Box 23"/>
            <p:cNvSpPr txBox="1">
              <a:spLocks noChangeArrowheads="1"/>
            </p:cNvSpPr>
            <p:nvPr/>
          </p:nvSpPr>
          <p:spPr bwMode="auto">
            <a:xfrm>
              <a:off x="1831"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25:21</a:t>
              </a:r>
              <a:endParaRPr lang="en-AU"/>
            </a:p>
          </p:txBody>
        </p:sp>
        <p:sp>
          <p:nvSpPr>
            <p:cNvPr id="302104" name="Text Box 24"/>
            <p:cNvSpPr txBox="1">
              <a:spLocks noChangeArrowheads="1"/>
            </p:cNvSpPr>
            <p:nvPr/>
          </p:nvSpPr>
          <p:spPr bwMode="auto">
            <a:xfrm>
              <a:off x="2512"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20:16</a:t>
              </a:r>
              <a:endParaRPr lang="en-AU"/>
            </a:p>
          </p:txBody>
        </p:sp>
        <p:sp>
          <p:nvSpPr>
            <p:cNvPr id="302105" name="Text Box 25"/>
            <p:cNvSpPr txBox="1">
              <a:spLocks noChangeArrowheads="1"/>
            </p:cNvSpPr>
            <p:nvPr/>
          </p:nvSpPr>
          <p:spPr bwMode="auto">
            <a:xfrm>
              <a:off x="4000" y="1256"/>
              <a:ext cx="36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15:0</a:t>
              </a:r>
              <a:endParaRPr lang="en-AU"/>
            </a:p>
          </p:txBody>
        </p:sp>
      </p:grpSp>
      <p:grpSp>
        <p:nvGrpSpPr>
          <p:cNvPr id="302106" name="Group 26"/>
          <p:cNvGrpSpPr>
            <a:grpSpLocks/>
          </p:cNvGrpSpPr>
          <p:nvPr/>
        </p:nvGrpSpPr>
        <p:grpSpPr bwMode="auto">
          <a:xfrm>
            <a:off x="1619250" y="4322763"/>
            <a:ext cx="6913563" cy="773112"/>
            <a:chOff x="884" y="981"/>
            <a:chExt cx="4355" cy="487"/>
          </a:xfrm>
        </p:grpSpPr>
        <p:sp>
          <p:nvSpPr>
            <p:cNvPr id="302107" name="Text Box 27"/>
            <p:cNvSpPr txBox="1">
              <a:spLocks noChangeArrowheads="1"/>
            </p:cNvSpPr>
            <p:nvPr/>
          </p:nvSpPr>
          <p:spPr bwMode="auto">
            <a:xfrm>
              <a:off x="884"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4</a:t>
              </a:r>
              <a:endParaRPr lang="en-AU" sz="2000"/>
            </a:p>
          </p:txBody>
        </p:sp>
        <p:sp>
          <p:nvSpPr>
            <p:cNvPr id="302108" name="Text Box 28"/>
            <p:cNvSpPr txBox="1">
              <a:spLocks noChangeArrowheads="1"/>
            </p:cNvSpPr>
            <p:nvPr/>
          </p:nvSpPr>
          <p:spPr bwMode="auto">
            <a:xfrm>
              <a:off x="170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rs</a:t>
              </a:r>
              <a:endParaRPr lang="en-AU" sz="2000"/>
            </a:p>
          </p:txBody>
        </p:sp>
        <p:sp>
          <p:nvSpPr>
            <p:cNvPr id="302109" name="Text Box 29"/>
            <p:cNvSpPr txBox="1">
              <a:spLocks noChangeArrowheads="1"/>
            </p:cNvSpPr>
            <p:nvPr/>
          </p:nvSpPr>
          <p:spPr bwMode="auto">
            <a:xfrm>
              <a:off x="238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rt</a:t>
              </a:r>
              <a:endParaRPr lang="en-AU" sz="2000"/>
            </a:p>
          </p:txBody>
        </p:sp>
        <p:sp>
          <p:nvSpPr>
            <p:cNvPr id="302110" name="Text Box 30"/>
            <p:cNvSpPr txBox="1">
              <a:spLocks noChangeArrowheads="1"/>
            </p:cNvSpPr>
            <p:nvPr/>
          </p:nvSpPr>
          <p:spPr bwMode="auto">
            <a:xfrm>
              <a:off x="3061" y="981"/>
              <a:ext cx="2178"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address</a:t>
              </a:r>
              <a:endParaRPr lang="en-AU" sz="2000"/>
            </a:p>
          </p:txBody>
        </p:sp>
        <p:sp>
          <p:nvSpPr>
            <p:cNvPr id="302111" name="Text Box 31"/>
            <p:cNvSpPr txBox="1">
              <a:spLocks noChangeArrowheads="1"/>
            </p:cNvSpPr>
            <p:nvPr/>
          </p:nvSpPr>
          <p:spPr bwMode="auto">
            <a:xfrm>
              <a:off x="1060"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31:26</a:t>
              </a:r>
              <a:endParaRPr lang="en-AU"/>
            </a:p>
          </p:txBody>
        </p:sp>
        <p:sp>
          <p:nvSpPr>
            <p:cNvPr id="302112" name="Text Box 32"/>
            <p:cNvSpPr txBox="1">
              <a:spLocks noChangeArrowheads="1"/>
            </p:cNvSpPr>
            <p:nvPr/>
          </p:nvSpPr>
          <p:spPr bwMode="auto">
            <a:xfrm>
              <a:off x="1831"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25:21</a:t>
              </a:r>
              <a:endParaRPr lang="en-AU"/>
            </a:p>
          </p:txBody>
        </p:sp>
        <p:sp>
          <p:nvSpPr>
            <p:cNvPr id="302113" name="Text Box 33"/>
            <p:cNvSpPr txBox="1">
              <a:spLocks noChangeArrowheads="1"/>
            </p:cNvSpPr>
            <p:nvPr/>
          </p:nvSpPr>
          <p:spPr bwMode="auto">
            <a:xfrm>
              <a:off x="2512"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20:16</a:t>
              </a:r>
              <a:endParaRPr lang="en-AU"/>
            </a:p>
          </p:txBody>
        </p:sp>
        <p:sp>
          <p:nvSpPr>
            <p:cNvPr id="302114" name="Text Box 34"/>
            <p:cNvSpPr txBox="1">
              <a:spLocks noChangeArrowheads="1"/>
            </p:cNvSpPr>
            <p:nvPr/>
          </p:nvSpPr>
          <p:spPr bwMode="auto">
            <a:xfrm>
              <a:off x="4000" y="1256"/>
              <a:ext cx="36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15:0</a:t>
              </a:r>
              <a:endParaRPr lang="en-AU"/>
            </a:p>
          </p:txBody>
        </p:sp>
      </p:grpSp>
      <p:sp>
        <p:nvSpPr>
          <p:cNvPr id="302115" name="Text Box 35"/>
          <p:cNvSpPr txBox="1">
            <a:spLocks noChangeArrowheads="1"/>
          </p:cNvSpPr>
          <p:nvPr/>
        </p:nvSpPr>
        <p:spPr bwMode="auto">
          <a:xfrm>
            <a:off x="595313" y="2382838"/>
            <a:ext cx="857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R-type</a:t>
            </a:r>
            <a:endParaRPr lang="en-AU" sz="1800"/>
          </a:p>
        </p:txBody>
      </p:sp>
      <p:sp>
        <p:nvSpPr>
          <p:cNvPr id="302116" name="Text Box 36"/>
          <p:cNvSpPr txBox="1">
            <a:spLocks noChangeArrowheads="1"/>
          </p:cNvSpPr>
          <p:nvPr/>
        </p:nvSpPr>
        <p:spPr bwMode="auto">
          <a:xfrm>
            <a:off x="595313" y="3248025"/>
            <a:ext cx="755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Load/</a:t>
            </a:r>
            <a:br>
              <a:rPr lang="en-US" sz="1800"/>
            </a:br>
            <a:r>
              <a:rPr lang="en-US" sz="1800"/>
              <a:t>Store</a:t>
            </a:r>
            <a:endParaRPr lang="en-AU" sz="1800"/>
          </a:p>
        </p:txBody>
      </p:sp>
      <p:sp>
        <p:nvSpPr>
          <p:cNvPr id="302117" name="Text Box 37"/>
          <p:cNvSpPr txBox="1">
            <a:spLocks noChangeArrowheads="1"/>
          </p:cNvSpPr>
          <p:nvPr/>
        </p:nvSpPr>
        <p:spPr bwMode="auto">
          <a:xfrm>
            <a:off x="595313" y="4398963"/>
            <a:ext cx="908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Branch</a:t>
            </a:r>
            <a:endParaRPr lang="en-AU" sz="1800"/>
          </a:p>
        </p:txBody>
      </p:sp>
      <p:sp>
        <p:nvSpPr>
          <p:cNvPr id="302118" name="AutoShape 38"/>
          <p:cNvSpPr>
            <a:spLocks/>
          </p:cNvSpPr>
          <p:nvPr/>
        </p:nvSpPr>
        <p:spPr bwMode="auto">
          <a:xfrm rot="-5400000">
            <a:off x="2196307" y="4755356"/>
            <a:ext cx="144462" cy="1152525"/>
          </a:xfrm>
          <a:prstGeom prst="leftBrace">
            <a:avLst>
              <a:gd name="adj1" fmla="val 6648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19" name="AutoShape 39"/>
          <p:cNvSpPr>
            <a:spLocks/>
          </p:cNvSpPr>
          <p:nvPr/>
        </p:nvSpPr>
        <p:spPr bwMode="auto">
          <a:xfrm rot="-5400000">
            <a:off x="3384551" y="4864100"/>
            <a:ext cx="144462" cy="935037"/>
          </a:xfrm>
          <a:prstGeom prst="leftBrace">
            <a:avLst>
              <a:gd name="adj1" fmla="val 5393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20" name="AutoShape 40"/>
          <p:cNvSpPr>
            <a:spLocks/>
          </p:cNvSpPr>
          <p:nvPr/>
        </p:nvSpPr>
        <p:spPr bwMode="auto">
          <a:xfrm rot="-5400000">
            <a:off x="4464051" y="4864100"/>
            <a:ext cx="144462" cy="935037"/>
          </a:xfrm>
          <a:prstGeom prst="leftBrace">
            <a:avLst>
              <a:gd name="adj1" fmla="val 5393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21" name="Text Box 41"/>
          <p:cNvSpPr txBox="1">
            <a:spLocks noChangeArrowheads="1"/>
          </p:cNvSpPr>
          <p:nvPr/>
        </p:nvSpPr>
        <p:spPr bwMode="auto">
          <a:xfrm>
            <a:off x="1765300" y="5475288"/>
            <a:ext cx="1008063" cy="376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opcode</a:t>
            </a:r>
            <a:endParaRPr lang="en-AU" sz="1800"/>
          </a:p>
        </p:txBody>
      </p:sp>
      <p:sp>
        <p:nvSpPr>
          <p:cNvPr id="302122" name="Text Box 42"/>
          <p:cNvSpPr txBox="1">
            <a:spLocks noChangeArrowheads="1"/>
          </p:cNvSpPr>
          <p:nvPr/>
        </p:nvSpPr>
        <p:spPr bwMode="auto">
          <a:xfrm>
            <a:off x="2916238" y="5475288"/>
            <a:ext cx="1008062" cy="6508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always read</a:t>
            </a:r>
            <a:endParaRPr lang="en-AU" sz="1800"/>
          </a:p>
        </p:txBody>
      </p:sp>
      <p:sp>
        <p:nvSpPr>
          <p:cNvPr id="302123" name="Text Box 43"/>
          <p:cNvSpPr txBox="1">
            <a:spLocks noChangeArrowheads="1"/>
          </p:cNvSpPr>
          <p:nvPr/>
        </p:nvSpPr>
        <p:spPr bwMode="auto">
          <a:xfrm>
            <a:off x="4068763" y="5475288"/>
            <a:ext cx="1008062" cy="9255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read, except for load</a:t>
            </a:r>
            <a:endParaRPr lang="en-AU" sz="1800"/>
          </a:p>
        </p:txBody>
      </p:sp>
      <p:sp>
        <p:nvSpPr>
          <p:cNvPr id="302124" name="Text Box 44"/>
          <p:cNvSpPr txBox="1">
            <a:spLocks noChangeArrowheads="1"/>
          </p:cNvSpPr>
          <p:nvPr/>
        </p:nvSpPr>
        <p:spPr bwMode="auto">
          <a:xfrm>
            <a:off x="5581650" y="5475288"/>
            <a:ext cx="1223963" cy="9255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write for R-type and load</a:t>
            </a:r>
            <a:endParaRPr lang="en-AU" sz="1800"/>
          </a:p>
        </p:txBody>
      </p:sp>
      <p:sp>
        <p:nvSpPr>
          <p:cNvPr id="302125" name="Line 45"/>
          <p:cNvSpPr>
            <a:spLocks noChangeShapeType="1"/>
          </p:cNvSpPr>
          <p:nvPr/>
        </p:nvSpPr>
        <p:spPr bwMode="auto">
          <a:xfrm flipH="1" flipV="1">
            <a:off x="5005388" y="3817938"/>
            <a:ext cx="576262" cy="1584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2126" name="Line 46"/>
          <p:cNvSpPr>
            <a:spLocks noChangeShapeType="1"/>
          </p:cNvSpPr>
          <p:nvPr/>
        </p:nvSpPr>
        <p:spPr bwMode="auto">
          <a:xfrm flipH="1" flipV="1">
            <a:off x="5292725" y="2809875"/>
            <a:ext cx="360363" cy="25923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2127" name="Text Box 47"/>
          <p:cNvSpPr txBox="1">
            <a:spLocks noChangeArrowheads="1"/>
          </p:cNvSpPr>
          <p:nvPr/>
        </p:nvSpPr>
        <p:spPr bwMode="auto">
          <a:xfrm>
            <a:off x="7308850" y="5475288"/>
            <a:ext cx="1439863" cy="6508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sign-extend and add</a:t>
            </a:r>
            <a:endParaRPr lang="en-AU" sz="1800"/>
          </a:p>
        </p:txBody>
      </p:sp>
      <p:sp>
        <p:nvSpPr>
          <p:cNvPr id="302128" name="Line 48"/>
          <p:cNvSpPr>
            <a:spLocks noChangeShapeType="1"/>
          </p:cNvSpPr>
          <p:nvPr/>
        </p:nvSpPr>
        <p:spPr bwMode="auto">
          <a:xfrm flipH="1" flipV="1">
            <a:off x="7453313" y="4826000"/>
            <a:ext cx="71437"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2129" name="Line 49"/>
          <p:cNvSpPr>
            <a:spLocks noChangeShapeType="1"/>
          </p:cNvSpPr>
          <p:nvPr/>
        </p:nvSpPr>
        <p:spPr bwMode="auto">
          <a:xfrm flipV="1">
            <a:off x="7597775" y="3817938"/>
            <a:ext cx="0" cy="1584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831724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Control Unit</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Observations</a:t>
            </a:r>
          </a:p>
          <a:p>
            <a:pPr lvl="1"/>
            <a:r>
              <a:rPr lang="en-US" dirty="0"/>
              <a:t>The </a:t>
            </a:r>
            <a:r>
              <a:rPr lang="en-US" dirty="0" err="1" smtClean="0"/>
              <a:t>opcode</a:t>
            </a:r>
            <a:r>
              <a:rPr lang="en-US" dirty="0" smtClean="0"/>
              <a:t> is </a:t>
            </a:r>
            <a:r>
              <a:rPr lang="en-US" dirty="0"/>
              <a:t>always contained in bits 31:26. We will refer to this field as Op[5:0].</a:t>
            </a:r>
          </a:p>
          <a:p>
            <a:pPr lvl="1"/>
            <a:r>
              <a:rPr lang="en-US" dirty="0"/>
              <a:t>The two registers to be read are always specified by the </a:t>
            </a:r>
            <a:r>
              <a:rPr lang="en-US" dirty="0" err="1"/>
              <a:t>rs</a:t>
            </a:r>
            <a:r>
              <a:rPr lang="en-US" dirty="0"/>
              <a:t> and </a:t>
            </a:r>
            <a:r>
              <a:rPr lang="en-US" dirty="0" err="1"/>
              <a:t>rt</a:t>
            </a:r>
            <a:r>
              <a:rPr lang="en-US" dirty="0"/>
              <a:t> fields, at positions 25:21 and 20:16. This is true for the R-type instructions, branch equal, and for store. </a:t>
            </a:r>
          </a:p>
          <a:p>
            <a:pPr lvl="1"/>
            <a:r>
              <a:rPr lang="en-US" dirty="0"/>
              <a:t>The base register for load and store instructions is always in bit positions 25:21 (</a:t>
            </a:r>
            <a:r>
              <a:rPr lang="en-US" dirty="0" err="1"/>
              <a:t>rs</a:t>
            </a:r>
            <a:r>
              <a:rPr lang="en-US" dirty="0"/>
              <a:t>). </a:t>
            </a:r>
          </a:p>
          <a:p>
            <a:pPr lvl="1"/>
            <a:r>
              <a:rPr lang="en-US" dirty="0"/>
              <a:t>The 16-bit offset for branch equal, load, and store is always in positions 15:0. </a:t>
            </a:r>
          </a:p>
          <a:p>
            <a:pPr lvl="1"/>
            <a:r>
              <a:rPr lang="en-US" dirty="0"/>
              <a:t>The destination register is in one of two places. </a:t>
            </a:r>
            <a:endParaRPr lang="en-US" dirty="0" smtClean="0"/>
          </a:p>
          <a:p>
            <a:pPr lvl="2"/>
            <a:r>
              <a:rPr lang="en-US" dirty="0" smtClean="0"/>
              <a:t>For </a:t>
            </a:r>
            <a:r>
              <a:rPr lang="en-US" dirty="0"/>
              <a:t>a load it is in bit positions 20:16 (</a:t>
            </a:r>
            <a:r>
              <a:rPr lang="en-US" dirty="0" err="1" smtClean="0"/>
              <a:t>rt</a:t>
            </a:r>
            <a:r>
              <a:rPr lang="en-US" dirty="0" smtClean="0"/>
              <a:t>)</a:t>
            </a:r>
          </a:p>
          <a:p>
            <a:pPr lvl="2"/>
            <a:r>
              <a:rPr lang="en-US" dirty="0" smtClean="0"/>
              <a:t>For </a:t>
            </a:r>
            <a:r>
              <a:rPr lang="en-US" dirty="0"/>
              <a:t>an R-type instruction it is in bit positions 15:11 (</a:t>
            </a:r>
            <a:r>
              <a:rPr lang="en-US" dirty="0" err="1" smtClean="0"/>
              <a:t>rd</a:t>
            </a:r>
            <a:r>
              <a:rPr lang="en-US" dirty="0" smtClean="0"/>
              <a:t>)</a:t>
            </a:r>
          </a:p>
          <a:p>
            <a:pPr lvl="3"/>
            <a:r>
              <a:rPr lang="en-US" dirty="0"/>
              <a:t>W</a:t>
            </a:r>
            <a:r>
              <a:rPr lang="en-US" dirty="0" smtClean="0"/>
              <a:t>e </a:t>
            </a:r>
            <a:r>
              <a:rPr lang="en-US" dirty="0"/>
              <a:t>will need to add a multiplexor to select which field of the instruction is used to indicate the register number to be written.</a:t>
            </a:r>
          </a:p>
          <a:p>
            <a:endParaRPr lang="en-US" dirty="0"/>
          </a:p>
        </p:txBody>
      </p:sp>
    </p:spTree>
    <p:extLst>
      <p:ext uri="{BB962C8B-B14F-4D97-AF65-F5344CB8AC3E}">
        <p14:creationId xmlns:p14="http://schemas.microsoft.com/office/powerpoint/2010/main" val="157518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Execution</a:t>
            </a:r>
            <a:endParaRPr lang="en-US" dirty="0"/>
          </a:p>
        </p:txBody>
      </p:sp>
      <p:sp>
        <p:nvSpPr>
          <p:cNvPr id="3" name="Content Placeholder 2"/>
          <p:cNvSpPr>
            <a:spLocks noGrp="1"/>
          </p:cNvSpPr>
          <p:nvPr>
            <p:ph idx="1"/>
          </p:nvPr>
        </p:nvSpPr>
        <p:spPr/>
        <p:txBody>
          <a:bodyPr/>
          <a:lstStyle/>
          <a:p>
            <a:r>
              <a:rPr lang="en-US" dirty="0" smtClean="0"/>
              <a:t>For every instruction:</a:t>
            </a:r>
          </a:p>
          <a:p>
            <a:pPr marL="731520" lvl="1" indent="-457200">
              <a:buFont typeface="+mj-lt"/>
              <a:buAutoNum type="arabicPeriod"/>
            </a:pPr>
            <a:r>
              <a:rPr lang="en-US" dirty="0"/>
              <a:t>Send the program counter (PC) to the memory that contains the code and fetch the instruction from that </a:t>
            </a:r>
            <a:r>
              <a:rPr lang="en-US" dirty="0" smtClean="0"/>
              <a:t>memory.</a:t>
            </a:r>
          </a:p>
          <a:p>
            <a:pPr marL="731520" lvl="1" indent="-457200">
              <a:buFont typeface="+mj-lt"/>
              <a:buAutoNum type="arabicPeriod"/>
            </a:pPr>
            <a:endParaRPr lang="en-US" dirty="0" smtClean="0"/>
          </a:p>
          <a:p>
            <a:pPr marL="731520" lvl="1" indent="-457200">
              <a:buFont typeface="+mj-lt"/>
              <a:buAutoNum type="arabicPeriod"/>
            </a:pPr>
            <a:r>
              <a:rPr lang="en-US" dirty="0" smtClean="0"/>
              <a:t>Read </a:t>
            </a:r>
            <a:r>
              <a:rPr lang="en-US" dirty="0"/>
              <a:t>one or two registers, using fields of the instruction to select the registers to read. For the load word instruction, we need to read only one register, but most other instructions require that we read two registers.</a:t>
            </a:r>
          </a:p>
          <a:p>
            <a:pPr marL="731520" lvl="1" indent="-457200">
              <a:buFont typeface="+mj-lt"/>
              <a:buAutoNum type="arabicPeriod"/>
            </a:pPr>
            <a:endParaRPr lang="en-US" dirty="0"/>
          </a:p>
        </p:txBody>
      </p:sp>
    </p:spTree>
    <p:extLst>
      <p:ext uri="{BB962C8B-B14F-4D97-AF65-F5344CB8AC3E}">
        <p14:creationId xmlns:p14="http://schemas.microsoft.com/office/powerpoint/2010/main" val="13959713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Datapath</a:t>
            </a:r>
            <a:r>
              <a:rPr lang="en-US" dirty="0" smtClean="0"/>
              <a:t> with ALU Control</a:t>
            </a:r>
            <a:endParaRPr lang="en-US" dirty="0"/>
          </a:p>
        </p:txBody>
      </p:sp>
      <p:pic>
        <p:nvPicPr>
          <p:cNvPr id="4" name="Picture 3"/>
          <p:cNvPicPr/>
          <p:nvPr/>
        </p:nvPicPr>
        <p:blipFill>
          <a:blip r:embed="rId2"/>
          <a:stretch>
            <a:fillRect/>
          </a:stretch>
        </p:blipFill>
        <p:spPr>
          <a:xfrm>
            <a:off x="609599" y="1676400"/>
            <a:ext cx="7653777" cy="4724400"/>
          </a:xfrm>
          <a:prstGeom prst="rect">
            <a:avLst/>
          </a:prstGeom>
        </p:spPr>
      </p:pic>
    </p:spTree>
    <p:extLst>
      <p:ext uri="{BB962C8B-B14F-4D97-AF65-F5344CB8AC3E}">
        <p14:creationId xmlns:p14="http://schemas.microsoft.com/office/powerpoint/2010/main" val="31404746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 Signals – Register Destination</a:t>
            </a:r>
            <a:endParaRPr lang="en-US" dirty="0"/>
          </a:p>
        </p:txBody>
      </p:sp>
      <p:sp>
        <p:nvSpPr>
          <p:cNvPr id="3" name="Content Placeholder 2"/>
          <p:cNvSpPr>
            <a:spLocks noGrp="1"/>
          </p:cNvSpPr>
          <p:nvPr>
            <p:ph idx="1"/>
          </p:nvPr>
        </p:nvSpPr>
        <p:spPr/>
        <p:txBody>
          <a:bodyPr/>
          <a:lstStyle/>
          <a:p>
            <a:r>
              <a:rPr lang="en-US" dirty="0" err="1" smtClean="0"/>
              <a:t>RegDst</a:t>
            </a:r>
            <a:endParaRPr lang="en-US" dirty="0" smtClean="0"/>
          </a:p>
          <a:p>
            <a:pPr lvl="1"/>
            <a:r>
              <a:rPr lang="en-US" dirty="0" err="1" smtClean="0"/>
              <a:t>Deasserted</a:t>
            </a:r>
            <a:r>
              <a:rPr lang="en-US" dirty="0" smtClean="0"/>
              <a:t>: the register destination number for the write register comes the </a:t>
            </a:r>
            <a:r>
              <a:rPr lang="en-US" dirty="0" err="1" smtClean="0"/>
              <a:t>rt</a:t>
            </a:r>
            <a:r>
              <a:rPr lang="en-US" dirty="0" smtClean="0"/>
              <a:t> field (bits 20:16)</a:t>
            </a:r>
          </a:p>
          <a:p>
            <a:pPr lvl="1"/>
            <a:r>
              <a:rPr lang="en-US" dirty="0" smtClean="0"/>
              <a:t>Asserted: the </a:t>
            </a:r>
            <a:r>
              <a:rPr lang="en-US" dirty="0"/>
              <a:t>register destination number for the write register comes the </a:t>
            </a:r>
            <a:r>
              <a:rPr lang="en-US" dirty="0" err="1" smtClean="0"/>
              <a:t>rd</a:t>
            </a:r>
            <a:r>
              <a:rPr lang="en-US" dirty="0" smtClean="0"/>
              <a:t> </a:t>
            </a:r>
            <a:r>
              <a:rPr lang="en-US" dirty="0"/>
              <a:t>field (bits </a:t>
            </a:r>
            <a:r>
              <a:rPr lang="en-US" dirty="0" smtClean="0"/>
              <a:t>15:11)</a:t>
            </a:r>
            <a:endParaRPr lang="en-US" dirty="0"/>
          </a:p>
        </p:txBody>
      </p:sp>
      <p:pic>
        <p:nvPicPr>
          <p:cNvPr id="4" name="Picture 3"/>
          <p:cNvPicPr>
            <a:picLocks noChangeAspect="1"/>
          </p:cNvPicPr>
          <p:nvPr/>
        </p:nvPicPr>
        <p:blipFill>
          <a:blip r:embed="rId2"/>
          <a:stretch>
            <a:fillRect/>
          </a:stretch>
        </p:blipFill>
        <p:spPr>
          <a:xfrm>
            <a:off x="3200400" y="4023431"/>
            <a:ext cx="2971800" cy="2828925"/>
          </a:xfrm>
          <a:prstGeom prst="rect">
            <a:avLst/>
          </a:prstGeom>
        </p:spPr>
      </p:pic>
    </p:spTree>
    <p:extLst>
      <p:ext uri="{BB962C8B-B14F-4D97-AF65-F5344CB8AC3E}">
        <p14:creationId xmlns:p14="http://schemas.microsoft.com/office/powerpoint/2010/main" val="38417660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 Signals – Register </a:t>
            </a:r>
            <a:r>
              <a:rPr lang="en-US" dirty="0" smtClean="0"/>
              <a:t>Write</a:t>
            </a:r>
            <a:endParaRPr lang="en-US" dirty="0"/>
          </a:p>
        </p:txBody>
      </p:sp>
      <p:sp>
        <p:nvSpPr>
          <p:cNvPr id="3" name="Content Placeholder 2"/>
          <p:cNvSpPr>
            <a:spLocks noGrp="1"/>
          </p:cNvSpPr>
          <p:nvPr>
            <p:ph idx="1"/>
          </p:nvPr>
        </p:nvSpPr>
        <p:spPr/>
        <p:txBody>
          <a:bodyPr/>
          <a:lstStyle/>
          <a:p>
            <a:r>
              <a:rPr lang="en-US" dirty="0" err="1" smtClean="0"/>
              <a:t>RegWrite</a:t>
            </a:r>
            <a:endParaRPr lang="en-US" dirty="0"/>
          </a:p>
          <a:p>
            <a:pPr lvl="1"/>
            <a:r>
              <a:rPr lang="en-US" dirty="0" smtClean="0"/>
              <a:t>Asserted</a:t>
            </a:r>
            <a:r>
              <a:rPr lang="en-US" dirty="0"/>
              <a:t>: the register destination </a:t>
            </a:r>
            <a:r>
              <a:rPr lang="en-US" dirty="0" smtClean="0"/>
              <a:t>on the write register input is written with the value on the write data input</a:t>
            </a:r>
            <a:endParaRPr lang="en-US" dirty="0"/>
          </a:p>
          <a:p>
            <a:endParaRPr lang="en-US" dirty="0"/>
          </a:p>
        </p:txBody>
      </p:sp>
      <p:pic>
        <p:nvPicPr>
          <p:cNvPr id="4" name="Picture 3"/>
          <p:cNvPicPr>
            <a:picLocks noChangeAspect="1"/>
          </p:cNvPicPr>
          <p:nvPr/>
        </p:nvPicPr>
        <p:blipFill>
          <a:blip r:embed="rId2"/>
          <a:stretch>
            <a:fillRect/>
          </a:stretch>
        </p:blipFill>
        <p:spPr>
          <a:xfrm>
            <a:off x="3429000" y="3200400"/>
            <a:ext cx="1819275" cy="2905125"/>
          </a:xfrm>
          <a:prstGeom prst="rect">
            <a:avLst/>
          </a:prstGeom>
        </p:spPr>
      </p:pic>
    </p:spTree>
    <p:extLst>
      <p:ext uri="{BB962C8B-B14F-4D97-AF65-F5344CB8AC3E}">
        <p14:creationId xmlns:p14="http://schemas.microsoft.com/office/powerpoint/2010/main" val="41512156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Signals – ALU Source</a:t>
            </a:r>
            <a:endParaRPr lang="en-US" dirty="0"/>
          </a:p>
        </p:txBody>
      </p:sp>
      <p:sp>
        <p:nvSpPr>
          <p:cNvPr id="3" name="Content Placeholder 2"/>
          <p:cNvSpPr>
            <a:spLocks noGrp="1"/>
          </p:cNvSpPr>
          <p:nvPr>
            <p:ph idx="1"/>
          </p:nvPr>
        </p:nvSpPr>
        <p:spPr/>
        <p:txBody>
          <a:bodyPr/>
          <a:lstStyle/>
          <a:p>
            <a:r>
              <a:rPr lang="en-US" dirty="0" err="1" smtClean="0"/>
              <a:t>ALUSrc</a:t>
            </a:r>
            <a:endParaRPr lang="en-US" dirty="0" smtClean="0"/>
          </a:p>
          <a:p>
            <a:pPr lvl="1"/>
            <a:r>
              <a:rPr lang="en-US" dirty="0" err="1" smtClean="0"/>
              <a:t>Deasserted</a:t>
            </a:r>
            <a:r>
              <a:rPr lang="en-US" dirty="0" smtClean="0"/>
              <a:t>: The second ALU operand comes from the second register file output</a:t>
            </a:r>
          </a:p>
          <a:p>
            <a:pPr lvl="1"/>
            <a:r>
              <a:rPr lang="en-US" dirty="0" smtClean="0"/>
              <a:t>Asserted: The second ALU operand is the sign-extended lower 16 bits of the instruction</a:t>
            </a:r>
            <a:endParaRPr lang="en-US" dirty="0"/>
          </a:p>
        </p:txBody>
      </p:sp>
      <p:pic>
        <p:nvPicPr>
          <p:cNvPr id="4" name="Picture 3"/>
          <p:cNvPicPr>
            <a:picLocks noChangeAspect="1"/>
          </p:cNvPicPr>
          <p:nvPr/>
        </p:nvPicPr>
        <p:blipFill>
          <a:blip r:embed="rId2"/>
          <a:stretch>
            <a:fillRect/>
          </a:stretch>
        </p:blipFill>
        <p:spPr>
          <a:xfrm>
            <a:off x="3105150" y="3609975"/>
            <a:ext cx="2933700" cy="2867025"/>
          </a:xfrm>
          <a:prstGeom prst="rect">
            <a:avLst/>
          </a:prstGeom>
        </p:spPr>
      </p:pic>
    </p:spTree>
    <p:extLst>
      <p:ext uri="{BB962C8B-B14F-4D97-AF65-F5344CB8AC3E}">
        <p14:creationId xmlns:p14="http://schemas.microsoft.com/office/powerpoint/2010/main" val="33156218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Signals - </a:t>
            </a:r>
            <a:r>
              <a:rPr lang="en-US" dirty="0" err="1" smtClean="0"/>
              <a:t>PCSrc</a:t>
            </a:r>
            <a:endParaRPr lang="en-US" dirty="0"/>
          </a:p>
        </p:txBody>
      </p:sp>
      <p:sp>
        <p:nvSpPr>
          <p:cNvPr id="3" name="Content Placeholder 2"/>
          <p:cNvSpPr>
            <a:spLocks noGrp="1"/>
          </p:cNvSpPr>
          <p:nvPr>
            <p:ph idx="1"/>
          </p:nvPr>
        </p:nvSpPr>
        <p:spPr/>
        <p:txBody>
          <a:bodyPr/>
          <a:lstStyle/>
          <a:p>
            <a:r>
              <a:rPr lang="en-US" dirty="0" smtClean="0"/>
              <a:t>Program Counter Source</a:t>
            </a:r>
          </a:p>
          <a:p>
            <a:pPr lvl="1"/>
            <a:r>
              <a:rPr lang="en-US" dirty="0" err="1" smtClean="0"/>
              <a:t>Deasserted</a:t>
            </a:r>
            <a:r>
              <a:rPr lang="en-US" dirty="0" smtClean="0"/>
              <a:t>: The PC is replaced by PC + 4</a:t>
            </a:r>
          </a:p>
          <a:p>
            <a:pPr lvl="1"/>
            <a:r>
              <a:rPr lang="en-US" dirty="0" smtClean="0"/>
              <a:t>Asserted: The PC is replaced by a branch target address</a:t>
            </a:r>
          </a:p>
        </p:txBody>
      </p:sp>
      <p:pic>
        <p:nvPicPr>
          <p:cNvPr id="4" name="Picture 3"/>
          <p:cNvPicPr>
            <a:picLocks noChangeAspect="1"/>
          </p:cNvPicPr>
          <p:nvPr/>
        </p:nvPicPr>
        <p:blipFill>
          <a:blip r:embed="rId2"/>
          <a:stretch>
            <a:fillRect/>
          </a:stretch>
        </p:blipFill>
        <p:spPr>
          <a:xfrm>
            <a:off x="309562" y="3581400"/>
            <a:ext cx="8524875" cy="2533650"/>
          </a:xfrm>
          <a:prstGeom prst="rect">
            <a:avLst/>
          </a:prstGeom>
        </p:spPr>
      </p:pic>
    </p:spTree>
    <p:extLst>
      <p:ext uri="{BB962C8B-B14F-4D97-AF65-F5344CB8AC3E}">
        <p14:creationId xmlns:p14="http://schemas.microsoft.com/office/powerpoint/2010/main" val="30455765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Signals – Memory Read</a:t>
            </a:r>
            <a:endParaRPr lang="en-US" dirty="0"/>
          </a:p>
        </p:txBody>
      </p:sp>
      <p:sp>
        <p:nvSpPr>
          <p:cNvPr id="3" name="Content Placeholder 2"/>
          <p:cNvSpPr>
            <a:spLocks noGrp="1"/>
          </p:cNvSpPr>
          <p:nvPr>
            <p:ph idx="1"/>
          </p:nvPr>
        </p:nvSpPr>
        <p:spPr/>
        <p:txBody>
          <a:bodyPr/>
          <a:lstStyle/>
          <a:p>
            <a:r>
              <a:rPr lang="en-US" dirty="0" err="1" smtClean="0"/>
              <a:t>MemRead</a:t>
            </a:r>
            <a:endParaRPr lang="en-US" dirty="0" smtClean="0"/>
          </a:p>
          <a:p>
            <a:pPr lvl="1"/>
            <a:r>
              <a:rPr lang="en-US" dirty="0" smtClean="0"/>
              <a:t>Asserted: Data memory contents designated by the address input are put on the read data output.</a:t>
            </a:r>
            <a:endParaRPr lang="en-US" dirty="0"/>
          </a:p>
        </p:txBody>
      </p:sp>
      <p:pic>
        <p:nvPicPr>
          <p:cNvPr id="4" name="Picture 3"/>
          <p:cNvPicPr>
            <a:picLocks noChangeAspect="1"/>
          </p:cNvPicPr>
          <p:nvPr/>
        </p:nvPicPr>
        <p:blipFill>
          <a:blip r:embed="rId2"/>
          <a:stretch>
            <a:fillRect/>
          </a:stretch>
        </p:blipFill>
        <p:spPr>
          <a:xfrm>
            <a:off x="3862387" y="3048000"/>
            <a:ext cx="1419225" cy="3295650"/>
          </a:xfrm>
          <a:prstGeom prst="rect">
            <a:avLst/>
          </a:prstGeom>
        </p:spPr>
      </p:pic>
    </p:spTree>
    <p:extLst>
      <p:ext uri="{BB962C8B-B14F-4D97-AF65-F5344CB8AC3E}">
        <p14:creationId xmlns:p14="http://schemas.microsoft.com/office/powerpoint/2010/main" val="7952333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Signals – Memory Write</a:t>
            </a:r>
            <a:endParaRPr lang="en-US" dirty="0"/>
          </a:p>
        </p:txBody>
      </p:sp>
      <p:sp>
        <p:nvSpPr>
          <p:cNvPr id="3" name="Content Placeholder 2"/>
          <p:cNvSpPr>
            <a:spLocks noGrp="1"/>
          </p:cNvSpPr>
          <p:nvPr>
            <p:ph idx="1"/>
          </p:nvPr>
        </p:nvSpPr>
        <p:spPr/>
        <p:txBody>
          <a:bodyPr/>
          <a:lstStyle/>
          <a:p>
            <a:r>
              <a:rPr lang="en-US" dirty="0" err="1" smtClean="0"/>
              <a:t>MemWrite</a:t>
            </a:r>
            <a:endParaRPr lang="en-US" dirty="0" smtClean="0"/>
          </a:p>
          <a:p>
            <a:pPr lvl="1"/>
            <a:r>
              <a:rPr lang="en-US" dirty="0" smtClean="0"/>
              <a:t>Asserted: Data memory contents designated by the address input are replaced by the value on the write data input.</a:t>
            </a:r>
            <a:endParaRPr lang="en-US" dirty="0"/>
          </a:p>
        </p:txBody>
      </p:sp>
      <p:pic>
        <p:nvPicPr>
          <p:cNvPr id="4" name="Picture 3"/>
          <p:cNvPicPr>
            <a:picLocks noChangeAspect="1"/>
          </p:cNvPicPr>
          <p:nvPr/>
        </p:nvPicPr>
        <p:blipFill>
          <a:blip r:embed="rId2"/>
          <a:stretch>
            <a:fillRect/>
          </a:stretch>
        </p:blipFill>
        <p:spPr>
          <a:xfrm>
            <a:off x="3862387" y="3048000"/>
            <a:ext cx="1419225" cy="3295650"/>
          </a:xfrm>
          <a:prstGeom prst="rect">
            <a:avLst/>
          </a:prstGeom>
        </p:spPr>
      </p:pic>
    </p:spTree>
    <p:extLst>
      <p:ext uri="{BB962C8B-B14F-4D97-AF65-F5344CB8AC3E}">
        <p14:creationId xmlns:p14="http://schemas.microsoft.com/office/powerpoint/2010/main" val="42375415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Signals – Memory to Register</a:t>
            </a:r>
            <a:endParaRPr lang="en-US" dirty="0"/>
          </a:p>
        </p:txBody>
      </p:sp>
      <p:sp>
        <p:nvSpPr>
          <p:cNvPr id="3" name="Content Placeholder 2"/>
          <p:cNvSpPr>
            <a:spLocks noGrp="1"/>
          </p:cNvSpPr>
          <p:nvPr>
            <p:ph idx="1"/>
          </p:nvPr>
        </p:nvSpPr>
        <p:spPr/>
        <p:txBody>
          <a:bodyPr/>
          <a:lstStyle/>
          <a:p>
            <a:r>
              <a:rPr lang="en-US" dirty="0" err="1" smtClean="0"/>
              <a:t>MemtoReg</a:t>
            </a:r>
            <a:endParaRPr lang="en-US" dirty="0" smtClean="0"/>
          </a:p>
          <a:p>
            <a:pPr lvl="1"/>
            <a:r>
              <a:rPr lang="en-US" dirty="0" err="1" smtClean="0"/>
              <a:t>Deasserted</a:t>
            </a:r>
            <a:r>
              <a:rPr lang="en-US" dirty="0" smtClean="0"/>
              <a:t>: The value fed to the register write data input comes from the ALU</a:t>
            </a:r>
          </a:p>
          <a:p>
            <a:pPr lvl="1"/>
            <a:r>
              <a:rPr lang="en-US" dirty="0" smtClean="0"/>
              <a:t>Asserted: </a:t>
            </a:r>
            <a:r>
              <a:rPr lang="en-US" dirty="0"/>
              <a:t>The value fed to the register write data input comes from the </a:t>
            </a:r>
            <a:r>
              <a:rPr lang="en-US" dirty="0" smtClean="0"/>
              <a:t>data memory.</a:t>
            </a:r>
            <a:endParaRPr lang="en-US" dirty="0"/>
          </a:p>
        </p:txBody>
      </p:sp>
      <p:pic>
        <p:nvPicPr>
          <p:cNvPr id="4" name="Picture 3"/>
          <p:cNvPicPr>
            <a:picLocks noChangeAspect="1"/>
          </p:cNvPicPr>
          <p:nvPr/>
        </p:nvPicPr>
        <p:blipFill>
          <a:blip r:embed="rId2"/>
          <a:stretch>
            <a:fillRect/>
          </a:stretch>
        </p:blipFill>
        <p:spPr>
          <a:xfrm>
            <a:off x="2286000" y="3429000"/>
            <a:ext cx="4705350" cy="2952750"/>
          </a:xfrm>
          <a:prstGeom prst="rect">
            <a:avLst/>
          </a:prstGeom>
        </p:spPr>
      </p:pic>
    </p:spTree>
    <p:extLst>
      <p:ext uri="{BB962C8B-B14F-4D97-AF65-F5344CB8AC3E}">
        <p14:creationId xmlns:p14="http://schemas.microsoft.com/office/powerpoint/2010/main" val="22176573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Signals</a:t>
            </a:r>
            <a:endParaRPr lang="en-US" dirty="0"/>
          </a:p>
        </p:txBody>
      </p:sp>
      <p:sp>
        <p:nvSpPr>
          <p:cNvPr id="3" name="Content Placeholder 2"/>
          <p:cNvSpPr>
            <a:spLocks noGrp="1"/>
          </p:cNvSpPr>
          <p:nvPr>
            <p:ph idx="1"/>
          </p:nvPr>
        </p:nvSpPr>
        <p:spPr/>
        <p:txBody>
          <a:bodyPr/>
          <a:lstStyle/>
          <a:p>
            <a:r>
              <a:rPr lang="en-US" dirty="0" smtClean="0"/>
              <a:t>All but one signal can be set based only on the </a:t>
            </a:r>
            <a:r>
              <a:rPr lang="en-US" dirty="0" err="1" smtClean="0"/>
              <a:t>opcode</a:t>
            </a:r>
            <a:endParaRPr lang="en-US" dirty="0" smtClean="0"/>
          </a:p>
          <a:p>
            <a:r>
              <a:rPr lang="en-US" dirty="0" err="1" smtClean="0"/>
              <a:t>PCSrc</a:t>
            </a:r>
            <a:r>
              <a:rPr lang="en-US" dirty="0" smtClean="0"/>
              <a:t> is the exception</a:t>
            </a:r>
          </a:p>
          <a:p>
            <a:pPr lvl="1"/>
            <a:r>
              <a:rPr lang="en-US" dirty="0" smtClean="0"/>
              <a:t>Relies on the result of a branch</a:t>
            </a:r>
          </a:p>
          <a:p>
            <a:pPr lvl="1"/>
            <a:r>
              <a:rPr lang="en-US" dirty="0" err="1" smtClean="0"/>
              <a:t>PCSrc</a:t>
            </a:r>
            <a:r>
              <a:rPr lang="en-US" dirty="0" smtClean="0"/>
              <a:t> should be set if the instruction is </a:t>
            </a:r>
            <a:r>
              <a:rPr lang="en-US" dirty="0" err="1" smtClean="0"/>
              <a:t>beq</a:t>
            </a:r>
            <a:r>
              <a:rPr lang="en-US" dirty="0" smtClean="0"/>
              <a:t> and the zero output of the ALU is asserted</a:t>
            </a:r>
            <a:endParaRPr lang="en-US" dirty="0"/>
          </a:p>
        </p:txBody>
      </p:sp>
    </p:spTree>
    <p:extLst>
      <p:ext uri="{BB962C8B-B14F-4D97-AF65-F5344CB8AC3E}">
        <p14:creationId xmlns:p14="http://schemas.microsoft.com/office/powerpoint/2010/main" val="39657771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2" name="Rectangle 4"/>
          <p:cNvSpPr>
            <a:spLocks noGrp="1" noChangeArrowheads="1"/>
          </p:cNvSpPr>
          <p:nvPr>
            <p:ph type="title"/>
          </p:nvPr>
        </p:nvSpPr>
        <p:spPr/>
        <p:txBody>
          <a:bodyPr/>
          <a:lstStyle/>
          <a:p>
            <a:r>
              <a:rPr lang="en-AU"/>
              <a:t>Datapath With Control</a:t>
            </a:r>
          </a:p>
        </p:txBody>
      </p:sp>
      <p:pic>
        <p:nvPicPr>
          <p:cNvPr id="304133" name="Picture 5" descr="f04-17-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450" y="1514475"/>
            <a:ext cx="6680200" cy="519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813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Execution</a:t>
            </a:r>
          </a:p>
        </p:txBody>
      </p:sp>
      <p:sp>
        <p:nvSpPr>
          <p:cNvPr id="5" name="Content Placeholder 4"/>
          <p:cNvSpPr>
            <a:spLocks noGrp="1"/>
          </p:cNvSpPr>
          <p:nvPr>
            <p:ph idx="1"/>
          </p:nvPr>
        </p:nvSpPr>
        <p:spPr/>
        <p:txBody>
          <a:bodyPr/>
          <a:lstStyle/>
          <a:p>
            <a:endParaRPr lang="en-US" sz="2800" dirty="0" smtClean="0">
              <a:sym typeface="Symbol" panose="05050102010706020507" pitchFamily="18" charset="2"/>
            </a:endParaRPr>
          </a:p>
          <a:p>
            <a:endParaRPr lang="en-US" sz="2800" dirty="0">
              <a:sym typeface="Symbol" panose="05050102010706020507" pitchFamily="18" charset="2"/>
            </a:endParaRPr>
          </a:p>
          <a:p>
            <a:endParaRPr lang="en-US" sz="2800" dirty="0" smtClean="0">
              <a:sym typeface="Symbol" panose="05050102010706020507" pitchFamily="18" charset="2"/>
            </a:endParaRPr>
          </a:p>
          <a:p>
            <a:endParaRPr lang="en-US" sz="2800" dirty="0">
              <a:sym typeface="Symbol" panose="05050102010706020507" pitchFamily="18" charset="2"/>
            </a:endParaRPr>
          </a:p>
          <a:p>
            <a:endParaRPr lang="en-US" sz="2800" dirty="0" smtClean="0">
              <a:sym typeface="Symbol" panose="05050102010706020507" pitchFamily="18" charset="2"/>
            </a:endParaRPr>
          </a:p>
          <a:p>
            <a:r>
              <a:rPr lang="en-US" sz="2800" dirty="0" smtClean="0">
                <a:sym typeface="Symbol" panose="05050102010706020507" pitchFamily="18" charset="2"/>
              </a:rPr>
              <a:t>Fetch:</a:t>
            </a:r>
          </a:p>
          <a:p>
            <a:pPr lvl="1"/>
            <a:r>
              <a:rPr lang="en-US" dirty="0" smtClean="0">
                <a:sym typeface="Symbol" panose="05050102010706020507" pitchFamily="18" charset="2"/>
              </a:rPr>
              <a:t>Get the next instruction: stored at PC</a:t>
            </a:r>
            <a:endParaRPr lang="en-US" dirty="0"/>
          </a:p>
        </p:txBody>
      </p:sp>
      <p:pic>
        <p:nvPicPr>
          <p:cNvPr id="6" name="Picture 5"/>
          <p:cNvPicPr/>
          <p:nvPr/>
        </p:nvPicPr>
        <p:blipFill>
          <a:blip r:embed="rId2"/>
          <a:stretch>
            <a:fillRect/>
          </a:stretch>
        </p:blipFill>
        <p:spPr>
          <a:xfrm>
            <a:off x="1600200" y="1981200"/>
            <a:ext cx="5943600" cy="1657350"/>
          </a:xfrm>
          <a:prstGeom prst="rect">
            <a:avLst/>
          </a:prstGeom>
        </p:spPr>
      </p:pic>
    </p:spTree>
    <p:extLst>
      <p:ext uri="{BB962C8B-B14F-4D97-AF65-F5344CB8AC3E}">
        <p14:creationId xmlns:p14="http://schemas.microsoft.com/office/powerpoint/2010/main" val="4350324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Opcode</a:t>
            </a:r>
            <a:r>
              <a:rPr lang="en-US" dirty="0" smtClean="0"/>
              <a:t> to Control</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76536419"/>
              </p:ext>
            </p:extLst>
          </p:nvPr>
        </p:nvGraphicFramePr>
        <p:xfrm>
          <a:off x="228600" y="1539240"/>
          <a:ext cx="8686800" cy="2118360"/>
        </p:xfrm>
        <a:graphic>
          <a:graphicData uri="http://schemas.openxmlformats.org/drawingml/2006/table">
            <a:tbl>
              <a:tblPr firstRow="1" bandRow="1">
                <a:tableStyleId>{5C22544A-7EE6-4342-B048-85BDC9FD1C3A}</a:tableStyleId>
              </a:tblPr>
              <a:tblGrid>
                <a:gridCol w="1737360"/>
                <a:gridCol w="1737360"/>
                <a:gridCol w="1737360"/>
                <a:gridCol w="1737360"/>
                <a:gridCol w="1737360"/>
              </a:tblGrid>
              <a:tr h="423672">
                <a:tc>
                  <a:txBody>
                    <a:bodyPr/>
                    <a:lstStyle/>
                    <a:p>
                      <a:r>
                        <a:rPr lang="en-US" sz="1600" dirty="0" smtClean="0"/>
                        <a:t>Instruction</a:t>
                      </a:r>
                      <a:endParaRPr lang="en-US" sz="1600" dirty="0"/>
                    </a:p>
                  </a:txBody>
                  <a:tcPr/>
                </a:tc>
                <a:tc>
                  <a:txBody>
                    <a:bodyPr/>
                    <a:lstStyle/>
                    <a:p>
                      <a:r>
                        <a:rPr lang="en-US" sz="1600" dirty="0" err="1" smtClean="0"/>
                        <a:t>RegDst</a:t>
                      </a:r>
                      <a:endParaRPr lang="en-US" sz="1600" dirty="0"/>
                    </a:p>
                  </a:txBody>
                  <a:tcPr/>
                </a:tc>
                <a:tc>
                  <a:txBody>
                    <a:bodyPr/>
                    <a:lstStyle/>
                    <a:p>
                      <a:r>
                        <a:rPr lang="en-US" sz="1600" dirty="0" err="1" smtClean="0"/>
                        <a:t>ALUSrc</a:t>
                      </a:r>
                      <a:endParaRPr lang="en-US" sz="1600" dirty="0"/>
                    </a:p>
                  </a:txBody>
                  <a:tcPr/>
                </a:tc>
                <a:tc>
                  <a:txBody>
                    <a:bodyPr/>
                    <a:lstStyle/>
                    <a:p>
                      <a:r>
                        <a:rPr lang="en-US" sz="1600" dirty="0" err="1" smtClean="0"/>
                        <a:t>MemtoReg</a:t>
                      </a:r>
                      <a:endParaRPr lang="en-US" sz="1600" dirty="0"/>
                    </a:p>
                  </a:txBody>
                  <a:tcPr/>
                </a:tc>
                <a:tc>
                  <a:txBody>
                    <a:bodyPr/>
                    <a:lstStyle/>
                    <a:p>
                      <a:r>
                        <a:rPr lang="en-US" sz="1600" dirty="0" err="1" smtClean="0"/>
                        <a:t>RegWrite</a:t>
                      </a:r>
                      <a:endParaRPr lang="en-US" sz="1600" dirty="0"/>
                    </a:p>
                  </a:txBody>
                  <a:tcPr/>
                </a:tc>
              </a:tr>
              <a:tr h="423672">
                <a:tc>
                  <a:txBody>
                    <a:bodyPr/>
                    <a:lstStyle/>
                    <a:p>
                      <a:r>
                        <a:rPr lang="en-US" sz="1600" dirty="0" smtClean="0"/>
                        <a:t>R-Format</a:t>
                      </a:r>
                      <a:endParaRPr lang="en-US" sz="1600" dirty="0"/>
                    </a:p>
                  </a:txBody>
                  <a:tcPr/>
                </a:tc>
                <a:tc>
                  <a:txBody>
                    <a:bodyPr/>
                    <a:lstStyle/>
                    <a:p>
                      <a:r>
                        <a:rPr lang="en-US" sz="1600" dirty="0" smtClean="0"/>
                        <a:t>1</a:t>
                      </a:r>
                      <a:endParaRPr lang="en-US" sz="1600" dirty="0"/>
                    </a:p>
                  </a:txBody>
                  <a:tcPr/>
                </a:tc>
                <a:tc>
                  <a:txBody>
                    <a:bodyPr/>
                    <a:lstStyle/>
                    <a:p>
                      <a:r>
                        <a:rPr lang="en-US" sz="1600" dirty="0" smtClean="0"/>
                        <a:t>0</a:t>
                      </a:r>
                      <a:endParaRPr lang="en-US" sz="1600" dirty="0"/>
                    </a:p>
                  </a:txBody>
                  <a:tcPr/>
                </a:tc>
                <a:tc>
                  <a:txBody>
                    <a:bodyPr/>
                    <a:lstStyle/>
                    <a:p>
                      <a:r>
                        <a:rPr lang="en-US" sz="1600" dirty="0" smtClean="0"/>
                        <a:t>0</a:t>
                      </a:r>
                      <a:endParaRPr lang="en-US" sz="1600" dirty="0"/>
                    </a:p>
                  </a:txBody>
                  <a:tcPr/>
                </a:tc>
                <a:tc>
                  <a:txBody>
                    <a:bodyPr/>
                    <a:lstStyle/>
                    <a:p>
                      <a:r>
                        <a:rPr lang="en-US" sz="1600" dirty="0" smtClean="0"/>
                        <a:t>1</a:t>
                      </a:r>
                      <a:endParaRPr lang="en-US" sz="1600" dirty="0"/>
                    </a:p>
                  </a:txBody>
                  <a:tcPr/>
                </a:tc>
              </a:tr>
              <a:tr h="423672">
                <a:tc>
                  <a:txBody>
                    <a:bodyPr/>
                    <a:lstStyle/>
                    <a:p>
                      <a:r>
                        <a:rPr lang="en-US" sz="1600" dirty="0" err="1" smtClean="0"/>
                        <a:t>Lw</a:t>
                      </a:r>
                      <a:endParaRPr lang="en-US" sz="1600" dirty="0"/>
                    </a:p>
                  </a:txBody>
                  <a:tcPr/>
                </a:tc>
                <a:tc>
                  <a:txBody>
                    <a:bodyPr/>
                    <a:lstStyle/>
                    <a:p>
                      <a:r>
                        <a:rPr lang="en-US" sz="1600" dirty="0" smtClean="0"/>
                        <a:t>0</a:t>
                      </a:r>
                      <a:endParaRPr lang="en-US" sz="1600" dirty="0"/>
                    </a:p>
                  </a:txBody>
                  <a:tcPr/>
                </a:tc>
                <a:tc>
                  <a:txBody>
                    <a:bodyPr/>
                    <a:lstStyle/>
                    <a:p>
                      <a:r>
                        <a:rPr lang="en-US" sz="1600" dirty="0" smtClean="0"/>
                        <a:t>1</a:t>
                      </a:r>
                      <a:endParaRPr lang="en-US" sz="1600" dirty="0"/>
                    </a:p>
                  </a:txBody>
                  <a:tcPr/>
                </a:tc>
                <a:tc>
                  <a:txBody>
                    <a:bodyPr/>
                    <a:lstStyle/>
                    <a:p>
                      <a:r>
                        <a:rPr lang="en-US" sz="1600" dirty="0" smtClean="0"/>
                        <a:t>1</a:t>
                      </a:r>
                      <a:endParaRPr lang="en-US" sz="1600" dirty="0"/>
                    </a:p>
                  </a:txBody>
                  <a:tcPr/>
                </a:tc>
                <a:tc>
                  <a:txBody>
                    <a:bodyPr/>
                    <a:lstStyle/>
                    <a:p>
                      <a:r>
                        <a:rPr lang="en-US" sz="1600" dirty="0" smtClean="0"/>
                        <a:t>1</a:t>
                      </a:r>
                      <a:endParaRPr lang="en-US" sz="1600" dirty="0"/>
                    </a:p>
                  </a:txBody>
                  <a:tcPr/>
                </a:tc>
              </a:tr>
              <a:tr h="423672">
                <a:tc>
                  <a:txBody>
                    <a:bodyPr/>
                    <a:lstStyle/>
                    <a:p>
                      <a:r>
                        <a:rPr lang="en-US" sz="1600" dirty="0" err="1" smtClean="0"/>
                        <a:t>Sw</a:t>
                      </a:r>
                      <a:endParaRPr lang="en-US" sz="1600" dirty="0"/>
                    </a:p>
                  </a:txBody>
                  <a:tcPr/>
                </a:tc>
                <a:tc>
                  <a:txBody>
                    <a:bodyPr/>
                    <a:lstStyle/>
                    <a:p>
                      <a:r>
                        <a:rPr lang="en-US" sz="1600" dirty="0" smtClean="0"/>
                        <a:t>X</a:t>
                      </a:r>
                      <a:endParaRPr lang="en-US" sz="1600" dirty="0"/>
                    </a:p>
                  </a:txBody>
                  <a:tcPr/>
                </a:tc>
                <a:tc>
                  <a:txBody>
                    <a:bodyPr/>
                    <a:lstStyle/>
                    <a:p>
                      <a:r>
                        <a:rPr lang="en-US" sz="1600" dirty="0" smtClean="0"/>
                        <a:t>1</a:t>
                      </a:r>
                      <a:endParaRPr lang="en-US" sz="1600" dirty="0"/>
                    </a:p>
                  </a:txBody>
                  <a:tcPr/>
                </a:tc>
                <a:tc>
                  <a:txBody>
                    <a:bodyPr/>
                    <a:lstStyle/>
                    <a:p>
                      <a:r>
                        <a:rPr lang="en-US" sz="1600" dirty="0" smtClean="0"/>
                        <a:t>X</a:t>
                      </a:r>
                      <a:endParaRPr lang="en-US" sz="1600" dirty="0"/>
                    </a:p>
                  </a:txBody>
                  <a:tcPr/>
                </a:tc>
                <a:tc>
                  <a:txBody>
                    <a:bodyPr/>
                    <a:lstStyle/>
                    <a:p>
                      <a:r>
                        <a:rPr lang="en-US" sz="1600" dirty="0" smtClean="0"/>
                        <a:t>0</a:t>
                      </a:r>
                      <a:endParaRPr lang="en-US" sz="1600" dirty="0"/>
                    </a:p>
                  </a:txBody>
                  <a:tcPr/>
                </a:tc>
              </a:tr>
              <a:tr h="423672">
                <a:tc>
                  <a:txBody>
                    <a:bodyPr/>
                    <a:lstStyle/>
                    <a:p>
                      <a:r>
                        <a:rPr lang="en-US" sz="1600" dirty="0" err="1" smtClean="0"/>
                        <a:t>Beq</a:t>
                      </a:r>
                      <a:endParaRPr lang="en-US" sz="1600" dirty="0"/>
                    </a:p>
                  </a:txBody>
                  <a:tcPr/>
                </a:tc>
                <a:tc>
                  <a:txBody>
                    <a:bodyPr/>
                    <a:lstStyle/>
                    <a:p>
                      <a:r>
                        <a:rPr lang="en-US" sz="1600" dirty="0" smtClean="0"/>
                        <a:t>X</a:t>
                      </a:r>
                      <a:endParaRPr lang="en-US" sz="1600" dirty="0"/>
                    </a:p>
                  </a:txBody>
                  <a:tcPr/>
                </a:tc>
                <a:tc>
                  <a:txBody>
                    <a:bodyPr/>
                    <a:lstStyle/>
                    <a:p>
                      <a:r>
                        <a:rPr lang="en-US" sz="1600" dirty="0" smtClean="0"/>
                        <a:t>0</a:t>
                      </a:r>
                      <a:endParaRPr lang="en-US" sz="1600" dirty="0"/>
                    </a:p>
                  </a:txBody>
                  <a:tcPr/>
                </a:tc>
                <a:tc>
                  <a:txBody>
                    <a:bodyPr/>
                    <a:lstStyle/>
                    <a:p>
                      <a:r>
                        <a:rPr lang="en-US" sz="1600" dirty="0" smtClean="0"/>
                        <a:t>X</a:t>
                      </a:r>
                      <a:endParaRPr lang="en-US" sz="1600" dirty="0"/>
                    </a:p>
                  </a:txBody>
                  <a:tcPr/>
                </a:tc>
                <a:tc>
                  <a:txBody>
                    <a:bodyPr/>
                    <a:lstStyle/>
                    <a:p>
                      <a:r>
                        <a:rPr lang="en-US" sz="1600" dirty="0" smtClean="0"/>
                        <a:t>0</a:t>
                      </a:r>
                      <a:endParaRPr lang="en-US" sz="1600"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916722623"/>
              </p:ext>
            </p:extLst>
          </p:nvPr>
        </p:nvGraphicFramePr>
        <p:xfrm>
          <a:off x="228600" y="4267200"/>
          <a:ext cx="8686800" cy="1905000"/>
        </p:xfrm>
        <a:graphic>
          <a:graphicData uri="http://schemas.openxmlformats.org/drawingml/2006/table">
            <a:tbl>
              <a:tblPr firstRow="1" bandRow="1">
                <a:tableStyleId>{5C22544A-7EE6-4342-B048-85BDC9FD1C3A}</a:tableStyleId>
              </a:tblPr>
              <a:tblGrid>
                <a:gridCol w="1447800"/>
                <a:gridCol w="1447800"/>
                <a:gridCol w="1447800"/>
                <a:gridCol w="1447800"/>
                <a:gridCol w="1447800"/>
                <a:gridCol w="1447800"/>
              </a:tblGrid>
              <a:tr h="381000">
                <a:tc>
                  <a:txBody>
                    <a:bodyPr/>
                    <a:lstStyle/>
                    <a:p>
                      <a:r>
                        <a:rPr lang="en-US" sz="1600" dirty="0" smtClean="0"/>
                        <a:t>Instruction</a:t>
                      </a:r>
                      <a:endParaRPr lang="en-US" sz="1600" dirty="0"/>
                    </a:p>
                  </a:txBody>
                  <a:tcPr/>
                </a:tc>
                <a:tc>
                  <a:txBody>
                    <a:bodyPr/>
                    <a:lstStyle/>
                    <a:p>
                      <a:r>
                        <a:rPr lang="en-US" sz="1600" dirty="0" err="1" smtClean="0"/>
                        <a:t>MemRead</a:t>
                      </a:r>
                      <a:endParaRPr lang="en-US" sz="1600" dirty="0"/>
                    </a:p>
                  </a:txBody>
                  <a:tcPr/>
                </a:tc>
                <a:tc>
                  <a:txBody>
                    <a:bodyPr/>
                    <a:lstStyle/>
                    <a:p>
                      <a:r>
                        <a:rPr lang="en-US" sz="1600" dirty="0" err="1" smtClean="0"/>
                        <a:t>MemWrite</a:t>
                      </a:r>
                      <a:endParaRPr lang="en-US" sz="1600" dirty="0"/>
                    </a:p>
                  </a:txBody>
                  <a:tcPr/>
                </a:tc>
                <a:tc>
                  <a:txBody>
                    <a:bodyPr/>
                    <a:lstStyle/>
                    <a:p>
                      <a:r>
                        <a:rPr lang="en-US" sz="1600" dirty="0" smtClean="0"/>
                        <a:t>Branch</a:t>
                      </a:r>
                      <a:endParaRPr lang="en-US" sz="1600" dirty="0"/>
                    </a:p>
                  </a:txBody>
                  <a:tcPr/>
                </a:tc>
                <a:tc>
                  <a:txBody>
                    <a:bodyPr/>
                    <a:lstStyle/>
                    <a:p>
                      <a:r>
                        <a:rPr lang="en-US" sz="1600" dirty="0" smtClean="0"/>
                        <a:t>ALUOp1</a:t>
                      </a:r>
                      <a:endParaRPr lang="en-US" sz="1600" dirty="0"/>
                    </a:p>
                  </a:txBody>
                  <a:tcPr/>
                </a:tc>
                <a:tc>
                  <a:txBody>
                    <a:bodyPr/>
                    <a:lstStyle/>
                    <a:p>
                      <a:r>
                        <a:rPr lang="en-US" sz="1600" dirty="0" smtClean="0"/>
                        <a:t>ALUOp0</a:t>
                      </a:r>
                      <a:endParaRPr lang="en-US" sz="1600" dirty="0"/>
                    </a:p>
                  </a:txBody>
                  <a:tcPr/>
                </a:tc>
              </a:tr>
              <a:tr h="381000">
                <a:tc>
                  <a:txBody>
                    <a:bodyPr/>
                    <a:lstStyle/>
                    <a:p>
                      <a:r>
                        <a:rPr lang="en-US" sz="1600" dirty="0" smtClean="0"/>
                        <a:t>R-Format</a:t>
                      </a:r>
                      <a:endParaRPr lang="en-US" sz="1600" dirty="0"/>
                    </a:p>
                  </a:txBody>
                  <a:tcPr/>
                </a:tc>
                <a:tc>
                  <a:txBody>
                    <a:bodyPr/>
                    <a:lstStyle/>
                    <a:p>
                      <a:r>
                        <a:rPr lang="en-US" sz="1600" dirty="0" smtClean="0"/>
                        <a:t>0</a:t>
                      </a:r>
                      <a:endParaRPr lang="en-US" sz="1600" dirty="0"/>
                    </a:p>
                  </a:txBody>
                  <a:tcPr/>
                </a:tc>
                <a:tc>
                  <a:txBody>
                    <a:bodyPr/>
                    <a:lstStyle/>
                    <a:p>
                      <a:r>
                        <a:rPr lang="en-US" sz="1600" dirty="0" smtClean="0"/>
                        <a:t>0</a:t>
                      </a:r>
                      <a:endParaRPr lang="en-US" sz="1600" dirty="0"/>
                    </a:p>
                  </a:txBody>
                  <a:tcPr/>
                </a:tc>
                <a:tc>
                  <a:txBody>
                    <a:bodyPr/>
                    <a:lstStyle/>
                    <a:p>
                      <a:r>
                        <a:rPr lang="en-US" sz="1600" dirty="0" smtClean="0"/>
                        <a:t>0</a:t>
                      </a:r>
                      <a:endParaRPr lang="en-US" sz="1600" dirty="0"/>
                    </a:p>
                  </a:txBody>
                  <a:tcPr/>
                </a:tc>
                <a:tc>
                  <a:txBody>
                    <a:bodyPr/>
                    <a:lstStyle/>
                    <a:p>
                      <a:r>
                        <a:rPr lang="en-US" sz="1600" dirty="0" smtClean="0"/>
                        <a:t>1</a:t>
                      </a:r>
                      <a:endParaRPr lang="en-US" sz="1600" dirty="0"/>
                    </a:p>
                  </a:txBody>
                  <a:tcPr/>
                </a:tc>
                <a:tc>
                  <a:txBody>
                    <a:bodyPr/>
                    <a:lstStyle/>
                    <a:p>
                      <a:r>
                        <a:rPr lang="en-US" sz="1600" dirty="0" smtClean="0"/>
                        <a:t>0</a:t>
                      </a:r>
                      <a:endParaRPr lang="en-US" sz="1600" dirty="0"/>
                    </a:p>
                  </a:txBody>
                  <a:tcPr/>
                </a:tc>
              </a:tr>
              <a:tr h="381000">
                <a:tc>
                  <a:txBody>
                    <a:bodyPr/>
                    <a:lstStyle/>
                    <a:p>
                      <a:r>
                        <a:rPr lang="en-US" sz="1600" dirty="0" err="1" smtClean="0"/>
                        <a:t>Lw</a:t>
                      </a:r>
                      <a:endParaRPr lang="en-US" sz="1600" dirty="0"/>
                    </a:p>
                  </a:txBody>
                  <a:tcPr/>
                </a:tc>
                <a:tc>
                  <a:txBody>
                    <a:bodyPr/>
                    <a:lstStyle/>
                    <a:p>
                      <a:r>
                        <a:rPr lang="en-US" sz="1600" dirty="0" smtClean="0"/>
                        <a:t>1</a:t>
                      </a:r>
                      <a:endParaRPr lang="en-US" sz="1600" dirty="0"/>
                    </a:p>
                  </a:txBody>
                  <a:tcPr/>
                </a:tc>
                <a:tc>
                  <a:txBody>
                    <a:bodyPr/>
                    <a:lstStyle/>
                    <a:p>
                      <a:r>
                        <a:rPr lang="en-US" sz="1600" dirty="0" smtClean="0"/>
                        <a:t>0</a:t>
                      </a:r>
                      <a:endParaRPr lang="en-US" sz="1600" dirty="0"/>
                    </a:p>
                  </a:txBody>
                  <a:tcPr/>
                </a:tc>
                <a:tc>
                  <a:txBody>
                    <a:bodyPr/>
                    <a:lstStyle/>
                    <a:p>
                      <a:r>
                        <a:rPr lang="en-US" sz="1600" dirty="0" smtClean="0"/>
                        <a:t>0</a:t>
                      </a:r>
                      <a:endParaRPr lang="en-US" sz="1600" dirty="0"/>
                    </a:p>
                  </a:txBody>
                  <a:tcPr/>
                </a:tc>
                <a:tc>
                  <a:txBody>
                    <a:bodyPr/>
                    <a:lstStyle/>
                    <a:p>
                      <a:r>
                        <a:rPr lang="en-US" sz="1600" dirty="0" smtClean="0"/>
                        <a:t>0</a:t>
                      </a:r>
                      <a:endParaRPr lang="en-US" sz="1600" dirty="0"/>
                    </a:p>
                  </a:txBody>
                  <a:tcPr/>
                </a:tc>
                <a:tc>
                  <a:txBody>
                    <a:bodyPr/>
                    <a:lstStyle/>
                    <a:p>
                      <a:r>
                        <a:rPr lang="en-US" sz="1600" dirty="0" smtClean="0"/>
                        <a:t>0</a:t>
                      </a:r>
                      <a:endParaRPr lang="en-US" sz="1600" dirty="0"/>
                    </a:p>
                  </a:txBody>
                  <a:tcPr/>
                </a:tc>
              </a:tr>
              <a:tr h="381000">
                <a:tc>
                  <a:txBody>
                    <a:bodyPr/>
                    <a:lstStyle/>
                    <a:p>
                      <a:r>
                        <a:rPr lang="en-US" sz="1600" dirty="0" err="1" smtClean="0"/>
                        <a:t>Sw</a:t>
                      </a:r>
                      <a:endParaRPr lang="en-US" sz="1600" dirty="0"/>
                    </a:p>
                  </a:txBody>
                  <a:tcPr/>
                </a:tc>
                <a:tc>
                  <a:txBody>
                    <a:bodyPr/>
                    <a:lstStyle/>
                    <a:p>
                      <a:r>
                        <a:rPr lang="en-US" sz="1600" dirty="0" smtClean="0"/>
                        <a:t>0</a:t>
                      </a:r>
                      <a:endParaRPr lang="en-US" sz="1600" dirty="0"/>
                    </a:p>
                  </a:txBody>
                  <a:tcPr/>
                </a:tc>
                <a:tc>
                  <a:txBody>
                    <a:bodyPr/>
                    <a:lstStyle/>
                    <a:p>
                      <a:r>
                        <a:rPr lang="en-US" sz="1600" dirty="0" smtClean="0"/>
                        <a:t>1</a:t>
                      </a:r>
                      <a:endParaRPr lang="en-US" sz="1600" dirty="0"/>
                    </a:p>
                  </a:txBody>
                  <a:tcPr/>
                </a:tc>
                <a:tc>
                  <a:txBody>
                    <a:bodyPr/>
                    <a:lstStyle/>
                    <a:p>
                      <a:r>
                        <a:rPr lang="en-US" sz="1600" dirty="0" smtClean="0"/>
                        <a:t>0</a:t>
                      </a:r>
                      <a:endParaRPr lang="en-US" sz="1600" dirty="0"/>
                    </a:p>
                  </a:txBody>
                  <a:tcPr/>
                </a:tc>
                <a:tc>
                  <a:txBody>
                    <a:bodyPr/>
                    <a:lstStyle/>
                    <a:p>
                      <a:r>
                        <a:rPr lang="en-US" sz="1600" dirty="0" smtClean="0"/>
                        <a:t>0</a:t>
                      </a:r>
                      <a:endParaRPr lang="en-US" sz="1600" dirty="0"/>
                    </a:p>
                  </a:txBody>
                  <a:tcPr/>
                </a:tc>
                <a:tc>
                  <a:txBody>
                    <a:bodyPr/>
                    <a:lstStyle/>
                    <a:p>
                      <a:r>
                        <a:rPr lang="en-US" sz="1600" dirty="0" smtClean="0"/>
                        <a:t>0</a:t>
                      </a:r>
                      <a:endParaRPr lang="en-US" sz="1600" dirty="0"/>
                    </a:p>
                  </a:txBody>
                  <a:tcPr/>
                </a:tc>
              </a:tr>
              <a:tr h="381000">
                <a:tc>
                  <a:txBody>
                    <a:bodyPr/>
                    <a:lstStyle/>
                    <a:p>
                      <a:r>
                        <a:rPr lang="en-US" sz="1600" dirty="0" err="1" smtClean="0"/>
                        <a:t>Beq</a:t>
                      </a:r>
                      <a:endParaRPr lang="en-US" sz="1600" dirty="0"/>
                    </a:p>
                  </a:txBody>
                  <a:tcPr/>
                </a:tc>
                <a:tc>
                  <a:txBody>
                    <a:bodyPr/>
                    <a:lstStyle/>
                    <a:p>
                      <a:r>
                        <a:rPr lang="en-US" sz="1600" dirty="0" smtClean="0"/>
                        <a:t>0</a:t>
                      </a:r>
                      <a:endParaRPr lang="en-US" sz="1600" dirty="0"/>
                    </a:p>
                  </a:txBody>
                  <a:tcPr/>
                </a:tc>
                <a:tc>
                  <a:txBody>
                    <a:bodyPr/>
                    <a:lstStyle/>
                    <a:p>
                      <a:r>
                        <a:rPr lang="en-US" sz="1600" dirty="0" smtClean="0"/>
                        <a:t>0</a:t>
                      </a:r>
                      <a:endParaRPr lang="en-US" sz="1600" dirty="0"/>
                    </a:p>
                  </a:txBody>
                  <a:tcPr/>
                </a:tc>
                <a:tc>
                  <a:txBody>
                    <a:bodyPr/>
                    <a:lstStyle/>
                    <a:p>
                      <a:r>
                        <a:rPr lang="en-US" sz="1600" dirty="0" smtClean="0"/>
                        <a:t>1</a:t>
                      </a:r>
                      <a:endParaRPr lang="en-US" sz="1600" dirty="0"/>
                    </a:p>
                  </a:txBody>
                  <a:tcPr/>
                </a:tc>
                <a:tc>
                  <a:txBody>
                    <a:bodyPr/>
                    <a:lstStyle/>
                    <a:p>
                      <a:r>
                        <a:rPr lang="en-US" sz="1600" dirty="0" smtClean="0"/>
                        <a:t>0</a:t>
                      </a:r>
                      <a:endParaRPr lang="en-US" sz="1600" dirty="0"/>
                    </a:p>
                  </a:txBody>
                  <a:tcPr/>
                </a:tc>
                <a:tc>
                  <a:txBody>
                    <a:bodyPr/>
                    <a:lstStyle/>
                    <a:p>
                      <a:r>
                        <a:rPr lang="en-US" sz="1600" dirty="0" smtClean="0"/>
                        <a:t>1</a:t>
                      </a:r>
                      <a:endParaRPr lang="en-US" sz="1600" dirty="0"/>
                    </a:p>
                  </a:txBody>
                  <a:tcPr/>
                </a:tc>
              </a:tr>
            </a:tbl>
          </a:graphicData>
        </a:graphic>
      </p:graphicFrame>
    </p:spTree>
    <p:extLst>
      <p:ext uri="{BB962C8B-B14F-4D97-AF65-F5344CB8AC3E}">
        <p14:creationId xmlns:p14="http://schemas.microsoft.com/office/powerpoint/2010/main" val="32293807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2" name="Rectangle 4"/>
          <p:cNvSpPr>
            <a:spLocks noGrp="1" noChangeArrowheads="1"/>
          </p:cNvSpPr>
          <p:nvPr>
            <p:ph type="title"/>
          </p:nvPr>
        </p:nvSpPr>
        <p:spPr/>
        <p:txBody>
          <a:bodyPr/>
          <a:lstStyle/>
          <a:p>
            <a:r>
              <a:rPr lang="en-AU"/>
              <a:t>R-Type Instruction</a:t>
            </a:r>
          </a:p>
        </p:txBody>
      </p:sp>
      <p:pic>
        <p:nvPicPr>
          <p:cNvPr id="309254" name="Picture 6" descr="f04-19-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1900" y="1509562"/>
            <a:ext cx="6680200" cy="519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7384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4" name="Rectangle 4"/>
          <p:cNvSpPr>
            <a:spLocks noGrp="1" noChangeArrowheads="1"/>
          </p:cNvSpPr>
          <p:nvPr>
            <p:ph type="title"/>
          </p:nvPr>
        </p:nvSpPr>
        <p:spPr/>
        <p:txBody>
          <a:bodyPr/>
          <a:lstStyle/>
          <a:p>
            <a:r>
              <a:rPr lang="en-AU"/>
              <a:t>Load Instruction</a:t>
            </a:r>
          </a:p>
        </p:txBody>
      </p:sp>
      <p:pic>
        <p:nvPicPr>
          <p:cNvPr id="312326" name="Picture 6" descr="f04-20-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1900" y="1524000"/>
            <a:ext cx="6680200" cy="519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04654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398" name="Picture 6" descr="f04-21-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1524000"/>
            <a:ext cx="6680200" cy="5191125"/>
          </a:xfrm>
          <a:prstGeom prst="rect">
            <a:avLst/>
          </a:prstGeom>
          <a:noFill/>
          <a:extLst>
            <a:ext uri="{909E8E84-426E-40DD-AFC4-6F175D3DCCD1}">
              <a14:hiddenFill xmlns:a14="http://schemas.microsoft.com/office/drawing/2010/main">
                <a:solidFill>
                  <a:srgbClr val="FFFFFF"/>
                </a:solidFill>
              </a14:hiddenFill>
            </a:ext>
          </a:extLst>
        </p:spPr>
      </p:pic>
      <p:sp>
        <p:nvSpPr>
          <p:cNvPr id="315396" name="Rectangle 4"/>
          <p:cNvSpPr>
            <a:spLocks noGrp="1" noChangeArrowheads="1"/>
          </p:cNvSpPr>
          <p:nvPr>
            <p:ph type="title"/>
          </p:nvPr>
        </p:nvSpPr>
        <p:spPr/>
        <p:txBody>
          <a:bodyPr/>
          <a:lstStyle/>
          <a:p>
            <a:r>
              <a:rPr lang="en-AU"/>
              <a:t>Branch-on-Equal Instruction</a:t>
            </a:r>
          </a:p>
        </p:txBody>
      </p:sp>
    </p:spTree>
    <p:extLst>
      <p:ext uri="{BB962C8B-B14F-4D97-AF65-F5344CB8AC3E}">
        <p14:creationId xmlns:p14="http://schemas.microsoft.com/office/powerpoint/2010/main" val="232024664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Opcode</a:t>
            </a:r>
            <a:r>
              <a:rPr lang="en-US" dirty="0"/>
              <a:t> to Control</a:t>
            </a:r>
          </a:p>
        </p:txBody>
      </p:sp>
      <p:graphicFrame>
        <p:nvGraphicFramePr>
          <p:cNvPr id="3" name="Table 2"/>
          <p:cNvGraphicFramePr>
            <a:graphicFrameLocks noGrp="1"/>
          </p:cNvGraphicFramePr>
          <p:nvPr>
            <p:extLst>
              <p:ext uri="{D42A27DB-BD31-4B8C-83A1-F6EECF244321}">
                <p14:modId xmlns:p14="http://schemas.microsoft.com/office/powerpoint/2010/main" val="2955882958"/>
              </p:ext>
            </p:extLst>
          </p:nvPr>
        </p:nvGraphicFramePr>
        <p:xfrm>
          <a:off x="304800" y="1371600"/>
          <a:ext cx="8610600" cy="5364480"/>
        </p:xfrm>
        <a:graphic>
          <a:graphicData uri="http://schemas.openxmlformats.org/drawingml/2006/table">
            <a:tbl>
              <a:tblPr firstRow="1" bandRow="1">
                <a:tableStyleId>{5C22544A-7EE6-4342-B048-85BDC9FD1C3A}</a:tableStyleId>
              </a:tblPr>
              <a:tblGrid>
                <a:gridCol w="1435100"/>
                <a:gridCol w="1435100"/>
                <a:gridCol w="1435100"/>
                <a:gridCol w="1435100"/>
                <a:gridCol w="1435100"/>
                <a:gridCol w="1435100"/>
              </a:tblGrid>
              <a:tr h="333375">
                <a:tc>
                  <a:txBody>
                    <a:bodyPr/>
                    <a:lstStyle/>
                    <a:p>
                      <a:r>
                        <a:rPr lang="en-US" sz="1600" dirty="0" smtClean="0"/>
                        <a:t>In/Out </a:t>
                      </a:r>
                      <a:endParaRPr lang="en-US" sz="1600" dirty="0"/>
                    </a:p>
                  </a:txBody>
                  <a:tcPr/>
                </a:tc>
                <a:tc>
                  <a:txBody>
                    <a:bodyPr/>
                    <a:lstStyle/>
                    <a:p>
                      <a:r>
                        <a:rPr lang="en-US" sz="1600" dirty="0" smtClean="0"/>
                        <a:t>Signal</a:t>
                      </a:r>
                      <a:endParaRPr lang="en-US" sz="1600" dirty="0"/>
                    </a:p>
                  </a:txBody>
                  <a:tcPr/>
                </a:tc>
                <a:tc>
                  <a:txBody>
                    <a:bodyPr/>
                    <a:lstStyle/>
                    <a:p>
                      <a:r>
                        <a:rPr lang="en-US" sz="1600" dirty="0" smtClean="0"/>
                        <a:t>R-Format</a:t>
                      </a:r>
                      <a:endParaRPr lang="en-US" sz="1600" dirty="0"/>
                    </a:p>
                  </a:txBody>
                  <a:tcPr/>
                </a:tc>
                <a:tc>
                  <a:txBody>
                    <a:bodyPr/>
                    <a:lstStyle/>
                    <a:p>
                      <a:r>
                        <a:rPr lang="en-US" sz="1600" dirty="0" err="1" smtClean="0"/>
                        <a:t>Lw</a:t>
                      </a:r>
                      <a:endParaRPr lang="en-US" sz="1600" dirty="0"/>
                    </a:p>
                  </a:txBody>
                  <a:tcPr/>
                </a:tc>
                <a:tc>
                  <a:txBody>
                    <a:bodyPr/>
                    <a:lstStyle/>
                    <a:p>
                      <a:r>
                        <a:rPr lang="en-US" sz="1600" dirty="0" err="1" smtClean="0"/>
                        <a:t>Sw</a:t>
                      </a:r>
                      <a:endParaRPr lang="en-US" sz="1600" dirty="0"/>
                    </a:p>
                  </a:txBody>
                  <a:tcPr/>
                </a:tc>
                <a:tc>
                  <a:txBody>
                    <a:bodyPr/>
                    <a:lstStyle/>
                    <a:p>
                      <a:r>
                        <a:rPr lang="en-US" sz="1600" dirty="0" err="1" smtClean="0"/>
                        <a:t>Beq</a:t>
                      </a:r>
                      <a:endParaRPr lang="en-US" sz="1600" dirty="0"/>
                    </a:p>
                  </a:txBody>
                  <a:tcPr/>
                </a:tc>
              </a:tr>
              <a:tr h="333375">
                <a:tc rowSpan="6">
                  <a:txBody>
                    <a:bodyPr/>
                    <a:lstStyle/>
                    <a:p>
                      <a:r>
                        <a:rPr lang="en-US" sz="1600" dirty="0" smtClean="0"/>
                        <a:t>Inputs</a:t>
                      </a:r>
                      <a:endParaRPr lang="en-US" sz="1600" dirty="0"/>
                    </a:p>
                  </a:txBody>
                  <a:tcPr/>
                </a:tc>
                <a:tc>
                  <a:txBody>
                    <a:bodyPr/>
                    <a:lstStyle/>
                    <a:p>
                      <a:r>
                        <a:rPr lang="en-US" sz="1600" dirty="0" smtClean="0"/>
                        <a:t>Op5</a:t>
                      </a:r>
                      <a:endParaRPr lang="en-US" sz="1600" dirty="0"/>
                    </a:p>
                  </a:txBody>
                  <a:tcPr/>
                </a:tc>
                <a:tc>
                  <a:txBody>
                    <a:bodyPr/>
                    <a:lstStyle/>
                    <a:p>
                      <a:r>
                        <a:rPr lang="en-US" sz="1600" dirty="0" smtClean="0"/>
                        <a:t>0</a:t>
                      </a:r>
                      <a:endParaRPr lang="en-US" sz="1600" dirty="0"/>
                    </a:p>
                  </a:txBody>
                  <a:tcPr/>
                </a:tc>
                <a:tc>
                  <a:txBody>
                    <a:bodyPr/>
                    <a:lstStyle/>
                    <a:p>
                      <a:r>
                        <a:rPr lang="en-US" sz="1600" dirty="0" smtClean="0"/>
                        <a:t>1</a:t>
                      </a:r>
                      <a:endParaRPr lang="en-US" sz="1600" dirty="0"/>
                    </a:p>
                  </a:txBody>
                  <a:tcPr/>
                </a:tc>
                <a:tc>
                  <a:txBody>
                    <a:bodyPr/>
                    <a:lstStyle/>
                    <a:p>
                      <a:r>
                        <a:rPr lang="en-US" sz="1600" dirty="0" smtClean="0"/>
                        <a:t>1</a:t>
                      </a:r>
                      <a:endParaRPr lang="en-US" sz="1600" dirty="0"/>
                    </a:p>
                  </a:txBody>
                  <a:tcPr/>
                </a:tc>
                <a:tc>
                  <a:txBody>
                    <a:bodyPr/>
                    <a:lstStyle/>
                    <a:p>
                      <a:r>
                        <a:rPr lang="en-US" sz="1600" dirty="0" smtClean="0"/>
                        <a:t>0</a:t>
                      </a:r>
                      <a:endParaRPr lang="en-US" sz="1600" dirty="0"/>
                    </a:p>
                  </a:txBody>
                  <a:tcPr/>
                </a:tc>
              </a:tr>
              <a:tr h="333375">
                <a:tc vMerge="1">
                  <a:txBody>
                    <a:bodyPr/>
                    <a:lstStyle/>
                    <a:p>
                      <a:endParaRPr lang="en-US" sz="1600" dirty="0"/>
                    </a:p>
                  </a:txBody>
                  <a:tcPr/>
                </a:tc>
                <a:tc>
                  <a:txBody>
                    <a:bodyPr/>
                    <a:lstStyle/>
                    <a:p>
                      <a:r>
                        <a:rPr lang="en-US" sz="1600" dirty="0" smtClean="0"/>
                        <a:t>Op4</a:t>
                      </a:r>
                      <a:endParaRPr lang="en-US" sz="1600" dirty="0"/>
                    </a:p>
                  </a:txBody>
                  <a:tcPr/>
                </a:tc>
                <a:tc>
                  <a:txBody>
                    <a:bodyPr/>
                    <a:lstStyle/>
                    <a:p>
                      <a:r>
                        <a:rPr lang="en-US" sz="1600" dirty="0" smtClean="0"/>
                        <a:t>0</a:t>
                      </a:r>
                      <a:endParaRPr lang="en-US" sz="1600" dirty="0"/>
                    </a:p>
                  </a:txBody>
                  <a:tcPr/>
                </a:tc>
                <a:tc>
                  <a:txBody>
                    <a:bodyPr/>
                    <a:lstStyle/>
                    <a:p>
                      <a:r>
                        <a:rPr lang="en-US" sz="1600" dirty="0" smtClean="0"/>
                        <a:t>0</a:t>
                      </a:r>
                      <a:endParaRPr lang="en-US" sz="1600" dirty="0"/>
                    </a:p>
                  </a:txBody>
                  <a:tcPr/>
                </a:tc>
                <a:tc>
                  <a:txBody>
                    <a:bodyPr/>
                    <a:lstStyle/>
                    <a:p>
                      <a:r>
                        <a:rPr lang="en-US" sz="1600" dirty="0" smtClean="0"/>
                        <a:t>0</a:t>
                      </a:r>
                      <a:endParaRPr lang="en-US" sz="1600" dirty="0"/>
                    </a:p>
                  </a:txBody>
                  <a:tcPr/>
                </a:tc>
                <a:tc>
                  <a:txBody>
                    <a:bodyPr/>
                    <a:lstStyle/>
                    <a:p>
                      <a:r>
                        <a:rPr lang="en-US" sz="1600" dirty="0" smtClean="0"/>
                        <a:t>0</a:t>
                      </a:r>
                      <a:endParaRPr lang="en-US" sz="1600" dirty="0"/>
                    </a:p>
                  </a:txBody>
                  <a:tcPr/>
                </a:tc>
              </a:tr>
              <a:tr h="333375">
                <a:tc vMerge="1">
                  <a:txBody>
                    <a:bodyPr/>
                    <a:lstStyle/>
                    <a:p>
                      <a:endParaRPr lang="en-US" sz="1600"/>
                    </a:p>
                  </a:txBody>
                  <a:tcPr/>
                </a:tc>
                <a:tc>
                  <a:txBody>
                    <a:bodyPr/>
                    <a:lstStyle/>
                    <a:p>
                      <a:r>
                        <a:rPr lang="en-US" sz="1600" dirty="0" smtClean="0"/>
                        <a:t>Op3</a:t>
                      </a:r>
                      <a:endParaRPr lang="en-US" sz="1600" dirty="0"/>
                    </a:p>
                  </a:txBody>
                  <a:tcPr/>
                </a:tc>
                <a:tc>
                  <a:txBody>
                    <a:bodyPr/>
                    <a:lstStyle/>
                    <a:p>
                      <a:r>
                        <a:rPr lang="en-US" sz="1600" dirty="0" smtClean="0"/>
                        <a:t>0</a:t>
                      </a:r>
                      <a:endParaRPr lang="en-US" sz="1600" dirty="0"/>
                    </a:p>
                  </a:txBody>
                  <a:tcPr/>
                </a:tc>
                <a:tc>
                  <a:txBody>
                    <a:bodyPr/>
                    <a:lstStyle/>
                    <a:p>
                      <a:r>
                        <a:rPr lang="en-US" sz="1600" dirty="0" smtClean="0"/>
                        <a:t>0</a:t>
                      </a:r>
                      <a:endParaRPr lang="en-US" sz="1600" dirty="0"/>
                    </a:p>
                  </a:txBody>
                  <a:tcPr/>
                </a:tc>
                <a:tc>
                  <a:txBody>
                    <a:bodyPr/>
                    <a:lstStyle/>
                    <a:p>
                      <a:r>
                        <a:rPr lang="en-US" sz="1600" dirty="0" smtClean="0"/>
                        <a:t>1</a:t>
                      </a:r>
                      <a:endParaRPr lang="en-US" sz="1600" dirty="0"/>
                    </a:p>
                  </a:txBody>
                  <a:tcPr/>
                </a:tc>
                <a:tc>
                  <a:txBody>
                    <a:bodyPr/>
                    <a:lstStyle/>
                    <a:p>
                      <a:r>
                        <a:rPr lang="en-US" sz="1600" dirty="0" smtClean="0"/>
                        <a:t>0</a:t>
                      </a:r>
                      <a:endParaRPr lang="en-US" sz="1600" dirty="0"/>
                    </a:p>
                  </a:txBody>
                  <a:tcPr/>
                </a:tc>
              </a:tr>
              <a:tr h="333375">
                <a:tc vMerge="1">
                  <a:txBody>
                    <a:bodyPr/>
                    <a:lstStyle/>
                    <a:p>
                      <a:endParaRPr lang="en-US" sz="1600"/>
                    </a:p>
                  </a:txBody>
                  <a:tcPr/>
                </a:tc>
                <a:tc>
                  <a:txBody>
                    <a:bodyPr/>
                    <a:lstStyle/>
                    <a:p>
                      <a:r>
                        <a:rPr lang="en-US" sz="1600" dirty="0" smtClean="0"/>
                        <a:t>Op2</a:t>
                      </a:r>
                      <a:endParaRPr lang="en-US" sz="1600" dirty="0"/>
                    </a:p>
                  </a:txBody>
                  <a:tcPr/>
                </a:tc>
                <a:tc>
                  <a:txBody>
                    <a:bodyPr/>
                    <a:lstStyle/>
                    <a:p>
                      <a:r>
                        <a:rPr lang="en-US" sz="1600" dirty="0" smtClean="0"/>
                        <a:t>0</a:t>
                      </a:r>
                      <a:endParaRPr lang="en-US" sz="1600" dirty="0"/>
                    </a:p>
                  </a:txBody>
                  <a:tcPr/>
                </a:tc>
                <a:tc>
                  <a:txBody>
                    <a:bodyPr/>
                    <a:lstStyle/>
                    <a:p>
                      <a:r>
                        <a:rPr lang="en-US" sz="1600" dirty="0" smtClean="0"/>
                        <a:t>0</a:t>
                      </a:r>
                      <a:endParaRPr lang="en-US" sz="1600" dirty="0"/>
                    </a:p>
                  </a:txBody>
                  <a:tcPr/>
                </a:tc>
                <a:tc>
                  <a:txBody>
                    <a:bodyPr/>
                    <a:lstStyle/>
                    <a:p>
                      <a:r>
                        <a:rPr lang="en-US" sz="1600" dirty="0" smtClean="0"/>
                        <a:t>0</a:t>
                      </a:r>
                      <a:endParaRPr lang="en-US" sz="1600" dirty="0"/>
                    </a:p>
                  </a:txBody>
                  <a:tcPr/>
                </a:tc>
                <a:tc>
                  <a:txBody>
                    <a:bodyPr/>
                    <a:lstStyle/>
                    <a:p>
                      <a:r>
                        <a:rPr lang="en-US" sz="1600" dirty="0" smtClean="0"/>
                        <a:t>1</a:t>
                      </a:r>
                      <a:endParaRPr lang="en-US" sz="1600" dirty="0"/>
                    </a:p>
                  </a:txBody>
                  <a:tcPr/>
                </a:tc>
              </a:tr>
              <a:tr h="333375">
                <a:tc vMerge="1">
                  <a:txBody>
                    <a:bodyPr/>
                    <a:lstStyle/>
                    <a:p>
                      <a:endParaRPr lang="en-US" sz="1600"/>
                    </a:p>
                  </a:txBody>
                  <a:tcPr/>
                </a:tc>
                <a:tc>
                  <a:txBody>
                    <a:bodyPr/>
                    <a:lstStyle/>
                    <a:p>
                      <a:r>
                        <a:rPr lang="en-US" sz="1600" dirty="0" smtClean="0"/>
                        <a:t>Op1</a:t>
                      </a:r>
                      <a:endParaRPr lang="en-US" sz="1600" dirty="0"/>
                    </a:p>
                  </a:txBody>
                  <a:tcPr/>
                </a:tc>
                <a:tc>
                  <a:txBody>
                    <a:bodyPr/>
                    <a:lstStyle/>
                    <a:p>
                      <a:r>
                        <a:rPr lang="en-US" sz="1600" dirty="0" smtClean="0"/>
                        <a:t>0</a:t>
                      </a:r>
                      <a:endParaRPr lang="en-US" sz="1600" dirty="0"/>
                    </a:p>
                  </a:txBody>
                  <a:tcPr/>
                </a:tc>
                <a:tc>
                  <a:txBody>
                    <a:bodyPr/>
                    <a:lstStyle/>
                    <a:p>
                      <a:r>
                        <a:rPr lang="en-US" sz="1600" dirty="0" smtClean="0"/>
                        <a:t>1</a:t>
                      </a:r>
                      <a:endParaRPr lang="en-US" sz="1600" dirty="0"/>
                    </a:p>
                  </a:txBody>
                  <a:tcPr/>
                </a:tc>
                <a:tc>
                  <a:txBody>
                    <a:bodyPr/>
                    <a:lstStyle/>
                    <a:p>
                      <a:r>
                        <a:rPr lang="en-US" sz="1600" dirty="0" smtClean="0"/>
                        <a:t>1</a:t>
                      </a:r>
                      <a:endParaRPr lang="en-US" sz="1600" dirty="0"/>
                    </a:p>
                  </a:txBody>
                  <a:tcPr/>
                </a:tc>
                <a:tc>
                  <a:txBody>
                    <a:bodyPr/>
                    <a:lstStyle/>
                    <a:p>
                      <a:r>
                        <a:rPr lang="en-US" sz="1600" dirty="0" smtClean="0"/>
                        <a:t>0</a:t>
                      </a:r>
                      <a:endParaRPr lang="en-US" sz="1600" dirty="0"/>
                    </a:p>
                  </a:txBody>
                  <a:tcPr/>
                </a:tc>
              </a:tr>
              <a:tr h="333375">
                <a:tc vMerge="1">
                  <a:txBody>
                    <a:bodyPr/>
                    <a:lstStyle/>
                    <a:p>
                      <a:endParaRPr lang="en-US" sz="1600" dirty="0"/>
                    </a:p>
                  </a:txBody>
                  <a:tcPr/>
                </a:tc>
                <a:tc>
                  <a:txBody>
                    <a:bodyPr/>
                    <a:lstStyle/>
                    <a:p>
                      <a:r>
                        <a:rPr lang="en-US" sz="1600" dirty="0" smtClean="0"/>
                        <a:t>Op0</a:t>
                      </a:r>
                      <a:endParaRPr lang="en-US" sz="1600" dirty="0"/>
                    </a:p>
                  </a:txBody>
                  <a:tcPr/>
                </a:tc>
                <a:tc>
                  <a:txBody>
                    <a:bodyPr/>
                    <a:lstStyle/>
                    <a:p>
                      <a:r>
                        <a:rPr lang="en-US" sz="1600" dirty="0" smtClean="0"/>
                        <a:t>0</a:t>
                      </a:r>
                      <a:endParaRPr lang="en-US" sz="1600" dirty="0"/>
                    </a:p>
                  </a:txBody>
                  <a:tcPr/>
                </a:tc>
                <a:tc>
                  <a:txBody>
                    <a:bodyPr/>
                    <a:lstStyle/>
                    <a:p>
                      <a:r>
                        <a:rPr lang="en-US" sz="1600" dirty="0" smtClean="0"/>
                        <a:t>1</a:t>
                      </a:r>
                      <a:endParaRPr lang="en-US" sz="1600" dirty="0"/>
                    </a:p>
                  </a:txBody>
                  <a:tcPr/>
                </a:tc>
                <a:tc>
                  <a:txBody>
                    <a:bodyPr/>
                    <a:lstStyle/>
                    <a:p>
                      <a:r>
                        <a:rPr lang="en-US" sz="1600" dirty="0" smtClean="0"/>
                        <a:t>1</a:t>
                      </a:r>
                      <a:endParaRPr lang="en-US" sz="1600" dirty="0"/>
                    </a:p>
                  </a:txBody>
                  <a:tcPr/>
                </a:tc>
                <a:tc>
                  <a:txBody>
                    <a:bodyPr/>
                    <a:lstStyle/>
                    <a:p>
                      <a:r>
                        <a:rPr lang="en-US" sz="1600" dirty="0" smtClean="0"/>
                        <a:t>0</a:t>
                      </a:r>
                      <a:endParaRPr lang="en-US" sz="1600" dirty="0"/>
                    </a:p>
                  </a:txBody>
                  <a:tcPr/>
                </a:tc>
              </a:tr>
              <a:tr h="333375">
                <a:tc rowSpan="9">
                  <a:txBody>
                    <a:bodyPr/>
                    <a:lstStyle/>
                    <a:p>
                      <a:r>
                        <a:rPr lang="en-US" sz="1600" dirty="0" smtClean="0"/>
                        <a:t>Outputs</a:t>
                      </a:r>
                      <a:endParaRPr lang="en-US" sz="1600" dirty="0"/>
                    </a:p>
                  </a:txBody>
                  <a:tcPr/>
                </a:tc>
                <a:tc>
                  <a:txBody>
                    <a:bodyPr/>
                    <a:lstStyle/>
                    <a:p>
                      <a:r>
                        <a:rPr lang="en-US" sz="1600" dirty="0" err="1" smtClean="0"/>
                        <a:t>RegDst</a:t>
                      </a:r>
                      <a:endParaRPr lang="en-US" sz="1600" dirty="0"/>
                    </a:p>
                  </a:txBody>
                  <a:tcPr/>
                </a:tc>
                <a:tc>
                  <a:txBody>
                    <a:bodyPr/>
                    <a:lstStyle/>
                    <a:p>
                      <a:r>
                        <a:rPr lang="en-US" sz="1600" dirty="0" smtClean="0"/>
                        <a:t>1</a:t>
                      </a:r>
                      <a:endParaRPr lang="en-US" sz="1600" dirty="0"/>
                    </a:p>
                  </a:txBody>
                  <a:tcPr/>
                </a:tc>
                <a:tc>
                  <a:txBody>
                    <a:bodyPr/>
                    <a:lstStyle/>
                    <a:p>
                      <a:r>
                        <a:rPr lang="en-US" sz="1600" dirty="0" smtClean="0"/>
                        <a:t>0</a:t>
                      </a:r>
                      <a:endParaRPr lang="en-US" sz="1600" dirty="0"/>
                    </a:p>
                  </a:txBody>
                  <a:tcPr/>
                </a:tc>
                <a:tc>
                  <a:txBody>
                    <a:bodyPr/>
                    <a:lstStyle/>
                    <a:p>
                      <a:r>
                        <a:rPr lang="en-US" sz="1600" dirty="0" smtClean="0"/>
                        <a:t>X</a:t>
                      </a:r>
                      <a:endParaRPr lang="en-US" sz="1600" dirty="0"/>
                    </a:p>
                  </a:txBody>
                  <a:tcPr/>
                </a:tc>
                <a:tc>
                  <a:txBody>
                    <a:bodyPr/>
                    <a:lstStyle/>
                    <a:p>
                      <a:r>
                        <a:rPr lang="en-US" sz="1600" dirty="0" smtClean="0"/>
                        <a:t>X</a:t>
                      </a:r>
                      <a:endParaRPr lang="en-US" sz="1600" dirty="0"/>
                    </a:p>
                  </a:txBody>
                  <a:tcPr/>
                </a:tc>
              </a:tr>
              <a:tr h="333375">
                <a:tc vMerge="1">
                  <a:txBody>
                    <a:bodyPr/>
                    <a:lstStyle/>
                    <a:p>
                      <a:endParaRPr lang="en-US" sz="1600" dirty="0"/>
                    </a:p>
                  </a:txBody>
                  <a:tcPr/>
                </a:tc>
                <a:tc>
                  <a:txBody>
                    <a:bodyPr/>
                    <a:lstStyle/>
                    <a:p>
                      <a:r>
                        <a:rPr lang="en-US" sz="1600" dirty="0" err="1" smtClean="0"/>
                        <a:t>ALUSrc</a:t>
                      </a:r>
                      <a:endParaRPr lang="en-US" sz="1600" dirty="0"/>
                    </a:p>
                  </a:txBody>
                  <a:tcPr/>
                </a:tc>
                <a:tc>
                  <a:txBody>
                    <a:bodyPr/>
                    <a:lstStyle/>
                    <a:p>
                      <a:r>
                        <a:rPr lang="en-US" sz="1600" dirty="0" smtClean="0"/>
                        <a:t>0</a:t>
                      </a:r>
                      <a:endParaRPr lang="en-US" sz="1600" dirty="0"/>
                    </a:p>
                  </a:txBody>
                  <a:tcPr/>
                </a:tc>
                <a:tc>
                  <a:txBody>
                    <a:bodyPr/>
                    <a:lstStyle/>
                    <a:p>
                      <a:r>
                        <a:rPr lang="en-US" sz="1600" dirty="0" smtClean="0"/>
                        <a:t>1</a:t>
                      </a:r>
                      <a:endParaRPr lang="en-US" sz="1600" dirty="0"/>
                    </a:p>
                  </a:txBody>
                  <a:tcPr/>
                </a:tc>
                <a:tc>
                  <a:txBody>
                    <a:bodyPr/>
                    <a:lstStyle/>
                    <a:p>
                      <a:r>
                        <a:rPr lang="en-US" sz="1600" dirty="0" smtClean="0"/>
                        <a:t>1</a:t>
                      </a:r>
                      <a:endParaRPr lang="en-US" sz="1600" dirty="0"/>
                    </a:p>
                  </a:txBody>
                  <a:tcPr/>
                </a:tc>
                <a:tc>
                  <a:txBody>
                    <a:bodyPr/>
                    <a:lstStyle/>
                    <a:p>
                      <a:r>
                        <a:rPr lang="en-US" sz="1600" dirty="0" smtClean="0"/>
                        <a:t>0</a:t>
                      </a:r>
                      <a:endParaRPr lang="en-US" sz="1600" dirty="0"/>
                    </a:p>
                  </a:txBody>
                  <a:tcPr/>
                </a:tc>
              </a:tr>
              <a:tr h="333375">
                <a:tc vMerge="1">
                  <a:txBody>
                    <a:bodyPr/>
                    <a:lstStyle/>
                    <a:p>
                      <a:endParaRPr lang="en-US" sz="1600" dirty="0"/>
                    </a:p>
                  </a:txBody>
                  <a:tcPr/>
                </a:tc>
                <a:tc>
                  <a:txBody>
                    <a:bodyPr/>
                    <a:lstStyle/>
                    <a:p>
                      <a:r>
                        <a:rPr lang="en-US" sz="1600" dirty="0" err="1" smtClean="0"/>
                        <a:t>MemToReg</a:t>
                      </a:r>
                      <a:endParaRPr lang="en-US" sz="1600" dirty="0"/>
                    </a:p>
                  </a:txBody>
                  <a:tcPr/>
                </a:tc>
                <a:tc>
                  <a:txBody>
                    <a:bodyPr/>
                    <a:lstStyle/>
                    <a:p>
                      <a:r>
                        <a:rPr lang="en-US" sz="1600" dirty="0" smtClean="0"/>
                        <a:t>0</a:t>
                      </a:r>
                      <a:endParaRPr lang="en-US" sz="1600" dirty="0"/>
                    </a:p>
                  </a:txBody>
                  <a:tcPr/>
                </a:tc>
                <a:tc>
                  <a:txBody>
                    <a:bodyPr/>
                    <a:lstStyle/>
                    <a:p>
                      <a:r>
                        <a:rPr lang="en-US" sz="1600" dirty="0" smtClean="0"/>
                        <a:t>1</a:t>
                      </a:r>
                      <a:endParaRPr lang="en-US" sz="1600" dirty="0"/>
                    </a:p>
                  </a:txBody>
                  <a:tcPr/>
                </a:tc>
                <a:tc>
                  <a:txBody>
                    <a:bodyPr/>
                    <a:lstStyle/>
                    <a:p>
                      <a:r>
                        <a:rPr lang="en-US" sz="1600" dirty="0" smtClean="0"/>
                        <a:t>X</a:t>
                      </a:r>
                      <a:endParaRPr lang="en-US" sz="1600" dirty="0"/>
                    </a:p>
                  </a:txBody>
                  <a:tcPr/>
                </a:tc>
                <a:tc>
                  <a:txBody>
                    <a:bodyPr/>
                    <a:lstStyle/>
                    <a:p>
                      <a:r>
                        <a:rPr lang="en-US" sz="1600" dirty="0" smtClean="0"/>
                        <a:t>X</a:t>
                      </a:r>
                      <a:endParaRPr lang="en-US" sz="1600" dirty="0"/>
                    </a:p>
                  </a:txBody>
                  <a:tcPr/>
                </a:tc>
              </a:tr>
              <a:tr h="333375">
                <a:tc vMerge="1">
                  <a:txBody>
                    <a:bodyPr/>
                    <a:lstStyle/>
                    <a:p>
                      <a:endParaRPr lang="en-US" sz="1600" dirty="0"/>
                    </a:p>
                  </a:txBody>
                  <a:tcPr/>
                </a:tc>
                <a:tc>
                  <a:txBody>
                    <a:bodyPr/>
                    <a:lstStyle/>
                    <a:p>
                      <a:r>
                        <a:rPr lang="en-US" sz="1600" dirty="0" err="1" smtClean="0"/>
                        <a:t>RegWrite</a:t>
                      </a:r>
                      <a:endParaRPr lang="en-US" sz="1600" dirty="0"/>
                    </a:p>
                  </a:txBody>
                  <a:tcPr/>
                </a:tc>
                <a:tc>
                  <a:txBody>
                    <a:bodyPr/>
                    <a:lstStyle/>
                    <a:p>
                      <a:r>
                        <a:rPr lang="en-US" sz="1600" dirty="0" smtClean="0"/>
                        <a:t>1</a:t>
                      </a:r>
                      <a:endParaRPr lang="en-US" sz="1600" dirty="0"/>
                    </a:p>
                  </a:txBody>
                  <a:tcPr/>
                </a:tc>
                <a:tc>
                  <a:txBody>
                    <a:bodyPr/>
                    <a:lstStyle/>
                    <a:p>
                      <a:r>
                        <a:rPr lang="en-US" sz="1600" dirty="0" smtClean="0"/>
                        <a:t>1</a:t>
                      </a:r>
                      <a:endParaRPr lang="en-US" sz="1600" dirty="0"/>
                    </a:p>
                  </a:txBody>
                  <a:tcPr/>
                </a:tc>
                <a:tc>
                  <a:txBody>
                    <a:bodyPr/>
                    <a:lstStyle/>
                    <a:p>
                      <a:r>
                        <a:rPr lang="en-US" sz="1600" dirty="0" smtClean="0"/>
                        <a:t>0</a:t>
                      </a:r>
                      <a:endParaRPr lang="en-US" sz="1600" dirty="0"/>
                    </a:p>
                  </a:txBody>
                  <a:tcPr/>
                </a:tc>
                <a:tc>
                  <a:txBody>
                    <a:bodyPr/>
                    <a:lstStyle/>
                    <a:p>
                      <a:r>
                        <a:rPr lang="en-US" sz="1600" dirty="0" smtClean="0"/>
                        <a:t>0</a:t>
                      </a:r>
                      <a:endParaRPr lang="en-US" sz="1600" dirty="0"/>
                    </a:p>
                  </a:txBody>
                  <a:tcPr/>
                </a:tc>
              </a:tr>
              <a:tr h="333375">
                <a:tc vMerge="1">
                  <a:txBody>
                    <a:bodyPr/>
                    <a:lstStyle/>
                    <a:p>
                      <a:endParaRPr lang="en-US" sz="1600" dirty="0"/>
                    </a:p>
                  </a:txBody>
                  <a:tcPr/>
                </a:tc>
                <a:tc>
                  <a:txBody>
                    <a:bodyPr/>
                    <a:lstStyle/>
                    <a:p>
                      <a:r>
                        <a:rPr lang="en-US" sz="1600" dirty="0" err="1" smtClean="0"/>
                        <a:t>MemRead</a:t>
                      </a:r>
                      <a:endParaRPr lang="en-US" sz="1600" dirty="0"/>
                    </a:p>
                  </a:txBody>
                  <a:tcPr/>
                </a:tc>
                <a:tc>
                  <a:txBody>
                    <a:bodyPr/>
                    <a:lstStyle/>
                    <a:p>
                      <a:r>
                        <a:rPr lang="en-US" sz="1600" dirty="0" smtClean="0"/>
                        <a:t>0</a:t>
                      </a:r>
                      <a:endParaRPr lang="en-US" sz="1600" dirty="0"/>
                    </a:p>
                  </a:txBody>
                  <a:tcPr/>
                </a:tc>
                <a:tc>
                  <a:txBody>
                    <a:bodyPr/>
                    <a:lstStyle/>
                    <a:p>
                      <a:r>
                        <a:rPr lang="en-US" sz="1600" dirty="0" smtClean="0"/>
                        <a:t>1</a:t>
                      </a:r>
                      <a:endParaRPr lang="en-US" sz="1600" dirty="0"/>
                    </a:p>
                  </a:txBody>
                  <a:tcPr/>
                </a:tc>
                <a:tc>
                  <a:txBody>
                    <a:bodyPr/>
                    <a:lstStyle/>
                    <a:p>
                      <a:r>
                        <a:rPr lang="en-US" sz="1600" dirty="0" smtClean="0"/>
                        <a:t>0</a:t>
                      </a:r>
                      <a:endParaRPr lang="en-US" sz="1600" dirty="0"/>
                    </a:p>
                  </a:txBody>
                  <a:tcPr/>
                </a:tc>
                <a:tc>
                  <a:txBody>
                    <a:bodyPr/>
                    <a:lstStyle/>
                    <a:p>
                      <a:r>
                        <a:rPr lang="en-US" sz="1600" dirty="0" smtClean="0"/>
                        <a:t>0</a:t>
                      </a:r>
                      <a:endParaRPr lang="en-US" sz="1600" dirty="0"/>
                    </a:p>
                  </a:txBody>
                  <a:tcPr/>
                </a:tc>
              </a:tr>
              <a:tr h="333375">
                <a:tc vMerge="1">
                  <a:txBody>
                    <a:bodyPr/>
                    <a:lstStyle/>
                    <a:p>
                      <a:endParaRPr lang="en-US" sz="1600" dirty="0"/>
                    </a:p>
                  </a:txBody>
                  <a:tcPr/>
                </a:tc>
                <a:tc>
                  <a:txBody>
                    <a:bodyPr/>
                    <a:lstStyle/>
                    <a:p>
                      <a:r>
                        <a:rPr lang="en-US" sz="1600" dirty="0" err="1" smtClean="0"/>
                        <a:t>MemWrite</a:t>
                      </a:r>
                      <a:endParaRPr lang="en-US" sz="1600" dirty="0"/>
                    </a:p>
                  </a:txBody>
                  <a:tcPr/>
                </a:tc>
                <a:tc>
                  <a:txBody>
                    <a:bodyPr/>
                    <a:lstStyle/>
                    <a:p>
                      <a:r>
                        <a:rPr lang="en-US" sz="1600" dirty="0" smtClean="0"/>
                        <a:t>0</a:t>
                      </a:r>
                      <a:endParaRPr lang="en-US" sz="1600" dirty="0"/>
                    </a:p>
                  </a:txBody>
                  <a:tcPr/>
                </a:tc>
                <a:tc>
                  <a:txBody>
                    <a:bodyPr/>
                    <a:lstStyle/>
                    <a:p>
                      <a:r>
                        <a:rPr lang="en-US" sz="1600" dirty="0" smtClean="0"/>
                        <a:t>0</a:t>
                      </a:r>
                      <a:endParaRPr lang="en-US" sz="1600" dirty="0"/>
                    </a:p>
                  </a:txBody>
                  <a:tcPr/>
                </a:tc>
                <a:tc>
                  <a:txBody>
                    <a:bodyPr/>
                    <a:lstStyle/>
                    <a:p>
                      <a:r>
                        <a:rPr lang="en-US" sz="1600" dirty="0" smtClean="0"/>
                        <a:t>1</a:t>
                      </a:r>
                      <a:endParaRPr lang="en-US" sz="1600" dirty="0"/>
                    </a:p>
                  </a:txBody>
                  <a:tcPr/>
                </a:tc>
                <a:tc>
                  <a:txBody>
                    <a:bodyPr/>
                    <a:lstStyle/>
                    <a:p>
                      <a:r>
                        <a:rPr lang="en-US" sz="1600" dirty="0" smtClean="0"/>
                        <a:t>0</a:t>
                      </a:r>
                      <a:endParaRPr lang="en-US" sz="1600" dirty="0"/>
                    </a:p>
                  </a:txBody>
                  <a:tcPr/>
                </a:tc>
              </a:tr>
              <a:tr h="333375">
                <a:tc vMerge="1">
                  <a:txBody>
                    <a:bodyPr/>
                    <a:lstStyle/>
                    <a:p>
                      <a:endParaRPr lang="en-US" sz="1600" dirty="0"/>
                    </a:p>
                  </a:txBody>
                  <a:tcPr/>
                </a:tc>
                <a:tc>
                  <a:txBody>
                    <a:bodyPr/>
                    <a:lstStyle/>
                    <a:p>
                      <a:r>
                        <a:rPr lang="en-US" sz="1600" dirty="0" smtClean="0"/>
                        <a:t>Branch</a:t>
                      </a:r>
                      <a:endParaRPr lang="en-US" sz="1600" dirty="0"/>
                    </a:p>
                  </a:txBody>
                  <a:tcPr/>
                </a:tc>
                <a:tc>
                  <a:txBody>
                    <a:bodyPr/>
                    <a:lstStyle/>
                    <a:p>
                      <a:r>
                        <a:rPr lang="en-US" sz="1600" dirty="0" smtClean="0"/>
                        <a:t>0</a:t>
                      </a:r>
                      <a:endParaRPr lang="en-US" sz="1600" dirty="0"/>
                    </a:p>
                  </a:txBody>
                  <a:tcPr/>
                </a:tc>
                <a:tc>
                  <a:txBody>
                    <a:bodyPr/>
                    <a:lstStyle/>
                    <a:p>
                      <a:r>
                        <a:rPr lang="en-US" sz="1600" dirty="0" smtClean="0"/>
                        <a:t>0</a:t>
                      </a:r>
                      <a:endParaRPr lang="en-US" sz="1600" dirty="0"/>
                    </a:p>
                  </a:txBody>
                  <a:tcPr/>
                </a:tc>
                <a:tc>
                  <a:txBody>
                    <a:bodyPr/>
                    <a:lstStyle/>
                    <a:p>
                      <a:r>
                        <a:rPr lang="en-US" sz="1600" dirty="0" smtClean="0"/>
                        <a:t>0</a:t>
                      </a:r>
                      <a:endParaRPr lang="en-US" sz="1600" dirty="0"/>
                    </a:p>
                  </a:txBody>
                  <a:tcPr/>
                </a:tc>
                <a:tc>
                  <a:txBody>
                    <a:bodyPr/>
                    <a:lstStyle/>
                    <a:p>
                      <a:r>
                        <a:rPr lang="en-US" sz="1600" dirty="0" smtClean="0"/>
                        <a:t>1</a:t>
                      </a:r>
                      <a:endParaRPr lang="en-US" sz="1600" dirty="0"/>
                    </a:p>
                  </a:txBody>
                  <a:tcPr/>
                </a:tc>
              </a:tr>
              <a:tr h="333375">
                <a:tc vMerge="1">
                  <a:txBody>
                    <a:bodyPr/>
                    <a:lstStyle/>
                    <a:p>
                      <a:endParaRPr lang="en-US" sz="1600" dirty="0"/>
                    </a:p>
                  </a:txBody>
                  <a:tcPr/>
                </a:tc>
                <a:tc>
                  <a:txBody>
                    <a:bodyPr/>
                    <a:lstStyle/>
                    <a:p>
                      <a:r>
                        <a:rPr lang="en-US" sz="1600" dirty="0" smtClean="0"/>
                        <a:t>ALUOp1</a:t>
                      </a:r>
                      <a:endParaRPr lang="en-US" sz="1600" dirty="0"/>
                    </a:p>
                  </a:txBody>
                  <a:tcPr/>
                </a:tc>
                <a:tc>
                  <a:txBody>
                    <a:bodyPr/>
                    <a:lstStyle/>
                    <a:p>
                      <a:r>
                        <a:rPr lang="en-US" sz="1600" dirty="0" smtClean="0"/>
                        <a:t>1</a:t>
                      </a:r>
                      <a:endParaRPr lang="en-US" sz="1600" dirty="0"/>
                    </a:p>
                  </a:txBody>
                  <a:tcPr/>
                </a:tc>
                <a:tc>
                  <a:txBody>
                    <a:bodyPr/>
                    <a:lstStyle/>
                    <a:p>
                      <a:r>
                        <a:rPr lang="en-US" sz="1600" dirty="0" smtClean="0"/>
                        <a:t>0</a:t>
                      </a:r>
                      <a:endParaRPr lang="en-US" sz="1600" dirty="0"/>
                    </a:p>
                  </a:txBody>
                  <a:tcPr/>
                </a:tc>
                <a:tc>
                  <a:txBody>
                    <a:bodyPr/>
                    <a:lstStyle/>
                    <a:p>
                      <a:r>
                        <a:rPr lang="en-US" sz="1600" dirty="0" smtClean="0"/>
                        <a:t>0</a:t>
                      </a:r>
                      <a:endParaRPr lang="en-US" sz="1600" dirty="0"/>
                    </a:p>
                  </a:txBody>
                  <a:tcPr/>
                </a:tc>
                <a:tc>
                  <a:txBody>
                    <a:bodyPr/>
                    <a:lstStyle/>
                    <a:p>
                      <a:r>
                        <a:rPr lang="en-US" sz="1600" dirty="0" smtClean="0"/>
                        <a:t>0</a:t>
                      </a:r>
                      <a:endParaRPr lang="en-US" sz="1600" dirty="0"/>
                    </a:p>
                  </a:txBody>
                  <a:tcPr/>
                </a:tc>
              </a:tr>
              <a:tr h="333375">
                <a:tc vMerge="1">
                  <a:txBody>
                    <a:bodyPr/>
                    <a:lstStyle/>
                    <a:p>
                      <a:endParaRPr lang="en-US" sz="1600" dirty="0"/>
                    </a:p>
                  </a:txBody>
                  <a:tcPr/>
                </a:tc>
                <a:tc>
                  <a:txBody>
                    <a:bodyPr/>
                    <a:lstStyle/>
                    <a:p>
                      <a:r>
                        <a:rPr lang="en-US" sz="1600" dirty="0" smtClean="0"/>
                        <a:t>ALUOp0</a:t>
                      </a:r>
                      <a:endParaRPr lang="en-US" sz="1600" dirty="0"/>
                    </a:p>
                  </a:txBody>
                  <a:tcPr/>
                </a:tc>
                <a:tc>
                  <a:txBody>
                    <a:bodyPr/>
                    <a:lstStyle/>
                    <a:p>
                      <a:r>
                        <a:rPr lang="en-US" sz="1600" dirty="0" smtClean="0"/>
                        <a:t>0</a:t>
                      </a:r>
                      <a:endParaRPr lang="en-US" sz="1600" dirty="0"/>
                    </a:p>
                  </a:txBody>
                  <a:tcPr/>
                </a:tc>
                <a:tc>
                  <a:txBody>
                    <a:bodyPr/>
                    <a:lstStyle/>
                    <a:p>
                      <a:r>
                        <a:rPr lang="en-US" sz="1600" dirty="0" smtClean="0"/>
                        <a:t>0</a:t>
                      </a:r>
                      <a:endParaRPr lang="en-US" sz="1600" dirty="0"/>
                    </a:p>
                  </a:txBody>
                  <a:tcPr/>
                </a:tc>
                <a:tc>
                  <a:txBody>
                    <a:bodyPr/>
                    <a:lstStyle/>
                    <a:p>
                      <a:r>
                        <a:rPr lang="en-US" sz="1600" dirty="0" smtClean="0"/>
                        <a:t>0</a:t>
                      </a:r>
                      <a:endParaRPr lang="en-US" sz="1600" dirty="0"/>
                    </a:p>
                  </a:txBody>
                  <a:tcPr/>
                </a:tc>
                <a:tc>
                  <a:txBody>
                    <a:bodyPr/>
                    <a:lstStyle/>
                    <a:p>
                      <a:r>
                        <a:rPr lang="en-US" sz="1600" dirty="0" smtClean="0"/>
                        <a:t>1</a:t>
                      </a:r>
                      <a:endParaRPr lang="en-US" sz="1600" dirty="0"/>
                    </a:p>
                  </a:txBody>
                  <a:tcPr/>
                </a:tc>
              </a:tr>
            </a:tbl>
          </a:graphicData>
        </a:graphic>
      </p:graphicFrame>
    </p:spTree>
    <p:extLst>
      <p:ext uri="{BB962C8B-B14F-4D97-AF65-F5344CB8AC3E}">
        <p14:creationId xmlns:p14="http://schemas.microsoft.com/office/powerpoint/2010/main" val="424001082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AU"/>
              <a:t>Implementing Jumps</a:t>
            </a:r>
          </a:p>
        </p:txBody>
      </p:sp>
      <p:sp>
        <p:nvSpPr>
          <p:cNvPr id="318467" name="Rectangle 3"/>
          <p:cNvSpPr>
            <a:spLocks noGrp="1" noChangeArrowheads="1"/>
          </p:cNvSpPr>
          <p:nvPr>
            <p:ph idx="1"/>
          </p:nvPr>
        </p:nvSpPr>
        <p:spPr/>
        <p:txBody>
          <a:bodyPr/>
          <a:lstStyle/>
          <a:p>
            <a:endParaRPr lang="en-AU" dirty="0" smtClean="0"/>
          </a:p>
          <a:p>
            <a:endParaRPr lang="en-AU" dirty="0"/>
          </a:p>
          <a:p>
            <a:endParaRPr lang="en-AU" dirty="0" smtClean="0"/>
          </a:p>
          <a:p>
            <a:r>
              <a:rPr lang="en-AU" dirty="0" smtClean="0"/>
              <a:t>Jump </a:t>
            </a:r>
            <a:r>
              <a:rPr lang="en-AU" dirty="0"/>
              <a:t>uses word address</a:t>
            </a:r>
          </a:p>
          <a:p>
            <a:r>
              <a:rPr lang="en-AU" dirty="0"/>
              <a:t>Update PC with concatenation of</a:t>
            </a:r>
          </a:p>
          <a:p>
            <a:pPr lvl="1"/>
            <a:r>
              <a:rPr lang="en-AU" dirty="0"/>
              <a:t>Top 4 bits of old PC</a:t>
            </a:r>
          </a:p>
          <a:p>
            <a:pPr lvl="1"/>
            <a:r>
              <a:rPr lang="en-AU" dirty="0"/>
              <a:t>26-bit jump address</a:t>
            </a:r>
          </a:p>
          <a:p>
            <a:pPr lvl="1"/>
            <a:r>
              <a:rPr lang="en-AU" dirty="0"/>
              <a:t>00</a:t>
            </a:r>
          </a:p>
          <a:p>
            <a:r>
              <a:rPr lang="en-AU" dirty="0"/>
              <a:t>Need an extra control signal decoded from </a:t>
            </a:r>
            <a:r>
              <a:rPr lang="en-AU" dirty="0" err="1"/>
              <a:t>opcode</a:t>
            </a:r>
            <a:endParaRPr lang="en-AU" dirty="0"/>
          </a:p>
        </p:txBody>
      </p:sp>
      <p:grpSp>
        <p:nvGrpSpPr>
          <p:cNvPr id="318478" name="Group 14"/>
          <p:cNvGrpSpPr>
            <a:grpSpLocks/>
          </p:cNvGrpSpPr>
          <p:nvPr/>
        </p:nvGrpSpPr>
        <p:grpSpPr bwMode="auto">
          <a:xfrm>
            <a:off x="1784466" y="1905000"/>
            <a:ext cx="6913563" cy="773113"/>
            <a:chOff x="1156" y="890"/>
            <a:chExt cx="4355" cy="487"/>
          </a:xfrm>
        </p:grpSpPr>
        <p:sp>
          <p:nvSpPr>
            <p:cNvPr id="318469" name="Text Box 5"/>
            <p:cNvSpPr txBox="1">
              <a:spLocks noChangeArrowheads="1"/>
            </p:cNvSpPr>
            <p:nvPr/>
          </p:nvSpPr>
          <p:spPr bwMode="auto">
            <a:xfrm>
              <a:off x="1156" y="890"/>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2</a:t>
              </a:r>
              <a:endParaRPr lang="en-AU" sz="2000"/>
            </a:p>
          </p:txBody>
        </p:sp>
        <p:sp>
          <p:nvSpPr>
            <p:cNvPr id="318472" name="Text Box 8"/>
            <p:cNvSpPr txBox="1">
              <a:spLocks noChangeArrowheads="1"/>
            </p:cNvSpPr>
            <p:nvPr/>
          </p:nvSpPr>
          <p:spPr bwMode="auto">
            <a:xfrm>
              <a:off x="1973" y="890"/>
              <a:ext cx="3538"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address</a:t>
              </a:r>
              <a:endParaRPr lang="en-AU" sz="2000"/>
            </a:p>
          </p:txBody>
        </p:sp>
        <p:sp>
          <p:nvSpPr>
            <p:cNvPr id="318473" name="Text Box 9"/>
            <p:cNvSpPr txBox="1">
              <a:spLocks noChangeArrowheads="1"/>
            </p:cNvSpPr>
            <p:nvPr/>
          </p:nvSpPr>
          <p:spPr bwMode="auto">
            <a:xfrm>
              <a:off x="1332" y="1165"/>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31:26</a:t>
              </a:r>
              <a:endParaRPr lang="en-AU"/>
            </a:p>
          </p:txBody>
        </p:sp>
        <p:sp>
          <p:nvSpPr>
            <p:cNvPr id="318476" name="Text Box 12"/>
            <p:cNvSpPr txBox="1">
              <a:spLocks noChangeArrowheads="1"/>
            </p:cNvSpPr>
            <p:nvPr/>
          </p:nvSpPr>
          <p:spPr bwMode="auto">
            <a:xfrm>
              <a:off x="3560" y="1165"/>
              <a:ext cx="41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25:0</a:t>
              </a:r>
              <a:endParaRPr lang="en-AU"/>
            </a:p>
          </p:txBody>
        </p:sp>
      </p:grpSp>
      <p:sp>
        <p:nvSpPr>
          <p:cNvPr id="318477" name="Text Box 13"/>
          <p:cNvSpPr txBox="1">
            <a:spLocks noChangeArrowheads="1"/>
          </p:cNvSpPr>
          <p:nvPr/>
        </p:nvSpPr>
        <p:spPr bwMode="auto">
          <a:xfrm>
            <a:off x="760529" y="1981200"/>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Jump</a:t>
            </a:r>
            <a:endParaRPr lang="en-AU" sz="1800"/>
          </a:p>
        </p:txBody>
      </p:sp>
    </p:spTree>
    <p:extLst>
      <p:ext uri="{BB962C8B-B14F-4D97-AF65-F5344CB8AC3E}">
        <p14:creationId xmlns:p14="http://schemas.microsoft.com/office/powerpoint/2010/main" val="17585091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6" name="Rectangle 4"/>
          <p:cNvSpPr>
            <a:spLocks noGrp="1" noChangeArrowheads="1"/>
          </p:cNvSpPr>
          <p:nvPr>
            <p:ph type="title"/>
          </p:nvPr>
        </p:nvSpPr>
        <p:spPr/>
        <p:txBody>
          <a:bodyPr/>
          <a:lstStyle/>
          <a:p>
            <a:r>
              <a:rPr lang="en-AU"/>
              <a:t>Datapath With Jumps Added</a:t>
            </a:r>
          </a:p>
        </p:txBody>
      </p:sp>
      <p:pic>
        <p:nvPicPr>
          <p:cNvPr id="320518" name="Picture 6" descr="f04-24-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1900" y="1524000"/>
            <a:ext cx="6680200" cy="5243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0795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Single-Cycle Implementation</a:t>
            </a:r>
            <a:endParaRPr lang="en-US" dirty="0"/>
          </a:p>
        </p:txBody>
      </p:sp>
      <p:sp>
        <p:nvSpPr>
          <p:cNvPr id="4" name="Content Placeholder 3"/>
          <p:cNvSpPr>
            <a:spLocks noGrp="1"/>
          </p:cNvSpPr>
          <p:nvPr>
            <p:ph idx="1"/>
          </p:nvPr>
        </p:nvSpPr>
        <p:spPr>
          <a:xfrm>
            <a:off x="457200" y="1600200"/>
            <a:ext cx="8229600" cy="5105400"/>
          </a:xfrm>
        </p:spPr>
        <p:txBody>
          <a:bodyPr>
            <a:normAutofit/>
          </a:bodyPr>
          <a:lstStyle/>
          <a:p>
            <a:r>
              <a:rPr lang="en-US" dirty="0" smtClean="0"/>
              <a:t>Every instruction begins execution on one clock edge and completes execution on the next clock edge.</a:t>
            </a:r>
          </a:p>
          <a:p>
            <a:endParaRPr lang="en-US" dirty="0"/>
          </a:p>
          <a:p>
            <a:r>
              <a:rPr lang="en-US" dirty="0" smtClean="0"/>
              <a:t>Clock cycle time must be at least as long as the longest instruction (load word).</a:t>
            </a:r>
            <a:endParaRPr lang="en-US" dirty="0"/>
          </a:p>
          <a:p>
            <a:pPr lvl="2"/>
            <a:r>
              <a:rPr lang="en-US" dirty="0" smtClean="0"/>
              <a:t>Cycle time = </a:t>
            </a:r>
          </a:p>
          <a:p>
            <a:pPr marL="822960" lvl="3" indent="0">
              <a:buNone/>
            </a:pPr>
            <a:r>
              <a:rPr lang="en-US" dirty="0" smtClean="0"/>
              <a:t>PC’s propagation time + </a:t>
            </a:r>
            <a:endParaRPr lang="en-US" dirty="0"/>
          </a:p>
          <a:p>
            <a:pPr marL="822960" lvl="3" indent="0">
              <a:buNone/>
            </a:pPr>
            <a:r>
              <a:rPr lang="en-US" dirty="0"/>
              <a:t>Instruction Memory Access Time +</a:t>
            </a:r>
          </a:p>
          <a:p>
            <a:pPr marL="822960" lvl="3" indent="0">
              <a:buNone/>
            </a:pPr>
            <a:r>
              <a:rPr lang="en-US" dirty="0"/>
              <a:t>Register File Access Time  +</a:t>
            </a:r>
          </a:p>
          <a:p>
            <a:pPr marL="822960" lvl="3" indent="0">
              <a:buNone/>
            </a:pPr>
            <a:r>
              <a:rPr lang="en-US" dirty="0"/>
              <a:t>ALU Delay (address calculation)  +</a:t>
            </a:r>
          </a:p>
          <a:p>
            <a:pPr marL="822960" lvl="3" indent="0">
              <a:buNone/>
            </a:pPr>
            <a:r>
              <a:rPr lang="en-US" dirty="0"/>
              <a:t>Data Memory Access Time  +</a:t>
            </a:r>
          </a:p>
          <a:p>
            <a:pPr marL="822960" lvl="3" indent="0">
              <a:buNone/>
            </a:pPr>
            <a:r>
              <a:rPr lang="en-US" dirty="0"/>
              <a:t>Register File Setup Time  +</a:t>
            </a:r>
          </a:p>
          <a:p>
            <a:pPr marL="822960" lvl="3" indent="0">
              <a:buNone/>
            </a:pPr>
            <a:r>
              <a:rPr lang="en-US" dirty="0"/>
              <a:t>Clock </a:t>
            </a:r>
            <a:r>
              <a:rPr lang="en-US" dirty="0" smtClean="0"/>
              <a:t>Skew</a:t>
            </a:r>
            <a:endParaRPr lang="en-US" dirty="0"/>
          </a:p>
        </p:txBody>
      </p:sp>
    </p:spTree>
    <p:extLst>
      <p:ext uri="{BB962C8B-B14F-4D97-AF65-F5344CB8AC3E}">
        <p14:creationId xmlns:p14="http://schemas.microsoft.com/office/powerpoint/2010/main" val="20011418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Single-Cycle Implementation</a:t>
            </a:r>
            <a:endParaRPr lang="en-US" dirty="0"/>
          </a:p>
        </p:txBody>
      </p:sp>
      <p:sp>
        <p:nvSpPr>
          <p:cNvPr id="4" name="Content Placeholder 3"/>
          <p:cNvSpPr>
            <a:spLocks noGrp="1"/>
          </p:cNvSpPr>
          <p:nvPr>
            <p:ph idx="1"/>
          </p:nvPr>
        </p:nvSpPr>
        <p:spPr>
          <a:xfrm>
            <a:off x="457200" y="1600200"/>
            <a:ext cx="8229600" cy="5105400"/>
          </a:xfrm>
        </p:spPr>
        <p:txBody>
          <a:bodyPr>
            <a:normAutofit/>
          </a:bodyPr>
          <a:lstStyle/>
          <a:p>
            <a:r>
              <a:rPr lang="en-US" dirty="0" smtClean="0"/>
              <a:t>Every instruction begins execution on one clock edge and completes execution on the next clock edge.</a:t>
            </a:r>
          </a:p>
          <a:p>
            <a:endParaRPr lang="en-US" dirty="0"/>
          </a:p>
          <a:p>
            <a:r>
              <a:rPr lang="en-US" dirty="0" smtClean="0"/>
              <a:t>Clock cycle time must be at least as long as the longest instruction (load word).</a:t>
            </a:r>
            <a:endParaRPr lang="en-US" dirty="0"/>
          </a:p>
          <a:p>
            <a:pPr lvl="2"/>
            <a:r>
              <a:rPr lang="en-US" dirty="0" smtClean="0"/>
              <a:t>The cycle time for load is much longer than any other instruction</a:t>
            </a:r>
            <a:endParaRPr lang="en-US" dirty="0"/>
          </a:p>
        </p:txBody>
      </p:sp>
    </p:spTree>
    <p:extLst>
      <p:ext uri="{BB962C8B-B14F-4D97-AF65-F5344CB8AC3E}">
        <p14:creationId xmlns:p14="http://schemas.microsoft.com/office/powerpoint/2010/main" val="38548344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Single-Cycle Implementation</a:t>
            </a:r>
          </a:p>
        </p:txBody>
      </p:sp>
      <p:sp>
        <p:nvSpPr>
          <p:cNvPr id="3" name="Content Placeholder 2"/>
          <p:cNvSpPr>
            <a:spLocks noGrp="1"/>
          </p:cNvSpPr>
          <p:nvPr>
            <p:ph idx="1"/>
          </p:nvPr>
        </p:nvSpPr>
        <p:spPr/>
        <p:txBody>
          <a:bodyPr/>
          <a:lstStyle/>
          <a:p>
            <a:r>
              <a:rPr lang="en-US" dirty="0" smtClean="0"/>
              <a:t>Single-Cycle implementation is not practical</a:t>
            </a:r>
          </a:p>
          <a:p>
            <a:pPr lvl="1"/>
            <a:r>
              <a:rPr lang="en-US" dirty="0" smtClean="0"/>
              <a:t>Unable to implement more complex instructions</a:t>
            </a:r>
          </a:p>
          <a:p>
            <a:pPr lvl="1"/>
            <a:r>
              <a:rPr lang="en-US" dirty="0" smtClean="0"/>
              <a:t>Cannot make improves that will speed up the system unless those improvements are to load</a:t>
            </a:r>
          </a:p>
          <a:p>
            <a:pPr lvl="1"/>
            <a:r>
              <a:rPr lang="en-US" dirty="0"/>
              <a:t>Violates </a:t>
            </a:r>
            <a:r>
              <a:rPr lang="en-US" dirty="0" smtClean="0"/>
              <a:t>the design principle of making </a:t>
            </a:r>
            <a:r>
              <a:rPr lang="en-US" dirty="0"/>
              <a:t>the common case </a:t>
            </a:r>
            <a:r>
              <a:rPr lang="en-US" dirty="0" smtClean="0"/>
              <a:t>fast</a:t>
            </a:r>
          </a:p>
          <a:p>
            <a:pPr lvl="1"/>
            <a:r>
              <a:rPr lang="en-US" dirty="0" smtClean="0"/>
              <a:t>Some functional units must be duplicated, increasing hardware cost</a:t>
            </a:r>
            <a:endParaRPr lang="en-US" dirty="0"/>
          </a:p>
          <a:p>
            <a:pPr lvl="1"/>
            <a:endParaRPr lang="en-US" dirty="0"/>
          </a:p>
        </p:txBody>
      </p:sp>
    </p:spTree>
    <p:extLst>
      <p:ext uri="{BB962C8B-B14F-4D97-AF65-F5344CB8AC3E}">
        <p14:creationId xmlns:p14="http://schemas.microsoft.com/office/powerpoint/2010/main" val="382663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Execution</a:t>
            </a:r>
          </a:p>
        </p:txBody>
      </p:sp>
      <p:sp>
        <p:nvSpPr>
          <p:cNvPr id="5" name="Content Placeholder 4"/>
          <p:cNvSpPr>
            <a:spLocks noGrp="1"/>
          </p:cNvSpPr>
          <p:nvPr>
            <p:ph idx="1"/>
          </p:nvPr>
        </p:nvSpPr>
        <p:spPr/>
        <p:txBody>
          <a:bodyPr/>
          <a:lstStyle/>
          <a:p>
            <a:endParaRPr lang="en-US" sz="2800" dirty="0" smtClean="0">
              <a:sym typeface="Symbol" panose="05050102010706020507" pitchFamily="18" charset="2"/>
            </a:endParaRPr>
          </a:p>
          <a:p>
            <a:endParaRPr lang="en-US" sz="2800" dirty="0">
              <a:sym typeface="Symbol" panose="05050102010706020507" pitchFamily="18" charset="2"/>
            </a:endParaRPr>
          </a:p>
          <a:p>
            <a:endParaRPr lang="en-US" sz="2800" dirty="0" smtClean="0">
              <a:sym typeface="Symbol" panose="05050102010706020507" pitchFamily="18" charset="2"/>
            </a:endParaRPr>
          </a:p>
          <a:p>
            <a:endParaRPr lang="en-US" sz="2800" dirty="0">
              <a:sym typeface="Symbol" panose="05050102010706020507" pitchFamily="18" charset="2"/>
            </a:endParaRPr>
          </a:p>
          <a:p>
            <a:endParaRPr lang="en-US" sz="2800" dirty="0" smtClean="0">
              <a:sym typeface="Symbol" panose="05050102010706020507" pitchFamily="18" charset="2"/>
            </a:endParaRPr>
          </a:p>
          <a:p>
            <a:r>
              <a:rPr lang="en-US" sz="2800" dirty="0" smtClean="0">
                <a:sym typeface="Symbol" panose="05050102010706020507" pitchFamily="18" charset="2"/>
              </a:rPr>
              <a:t>Decode:</a:t>
            </a:r>
          </a:p>
          <a:p>
            <a:pPr lvl="1"/>
            <a:r>
              <a:rPr lang="en-US" dirty="0" err="1" smtClean="0">
                <a:sym typeface="Symbol" panose="05050102010706020507" pitchFamily="18" charset="2"/>
              </a:rPr>
              <a:t>Opcode</a:t>
            </a:r>
            <a:r>
              <a:rPr lang="en-US" dirty="0" smtClean="0">
                <a:sym typeface="Symbol" panose="05050102010706020507" pitchFamily="18" charset="2"/>
              </a:rPr>
              <a:t> determines if the instruction is arithmetic/logical, memory logical, or branch.</a:t>
            </a:r>
            <a:endParaRPr lang="en-US" dirty="0"/>
          </a:p>
        </p:txBody>
      </p:sp>
      <p:pic>
        <p:nvPicPr>
          <p:cNvPr id="6" name="Picture 5"/>
          <p:cNvPicPr/>
          <p:nvPr/>
        </p:nvPicPr>
        <p:blipFill>
          <a:blip r:embed="rId2"/>
          <a:stretch>
            <a:fillRect/>
          </a:stretch>
        </p:blipFill>
        <p:spPr>
          <a:xfrm>
            <a:off x="1600200" y="1981200"/>
            <a:ext cx="5943600" cy="1657350"/>
          </a:xfrm>
          <a:prstGeom prst="rect">
            <a:avLst/>
          </a:prstGeom>
        </p:spPr>
      </p:pic>
    </p:spTree>
    <p:extLst>
      <p:ext uri="{BB962C8B-B14F-4D97-AF65-F5344CB8AC3E}">
        <p14:creationId xmlns:p14="http://schemas.microsoft.com/office/powerpoint/2010/main" val="9689555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Pipelining</a:t>
            </a:r>
            <a:endParaRPr lang="en-US" dirty="0"/>
          </a:p>
        </p:txBody>
      </p:sp>
      <p:sp>
        <p:nvSpPr>
          <p:cNvPr id="3" name="Content Placeholder 2"/>
          <p:cNvSpPr>
            <a:spLocks noGrp="1"/>
          </p:cNvSpPr>
          <p:nvPr>
            <p:ph idx="1"/>
          </p:nvPr>
        </p:nvSpPr>
        <p:spPr/>
        <p:txBody>
          <a:bodyPr/>
          <a:lstStyle/>
          <a:p>
            <a:r>
              <a:rPr lang="en-US" dirty="0" smtClean="0"/>
              <a:t>Pipelining </a:t>
            </a:r>
            <a:r>
              <a:rPr lang="en-US" dirty="0"/>
              <a:t>is an implementation technique in which multiple instructions are overlapped in execution.  </a:t>
            </a:r>
            <a:endParaRPr lang="en-US" dirty="0" smtClean="0"/>
          </a:p>
          <a:p>
            <a:pPr lvl="1"/>
            <a:r>
              <a:rPr lang="en-US" dirty="0" smtClean="0"/>
              <a:t>Pipelining </a:t>
            </a:r>
            <a:r>
              <a:rPr lang="en-US" dirty="0"/>
              <a:t>is nearly universal.</a:t>
            </a:r>
          </a:p>
          <a:p>
            <a:endParaRPr lang="en-US" dirty="0"/>
          </a:p>
        </p:txBody>
      </p:sp>
    </p:spTree>
    <p:extLst>
      <p:ext uri="{BB962C8B-B14F-4D97-AF65-F5344CB8AC3E}">
        <p14:creationId xmlns:p14="http://schemas.microsoft.com/office/powerpoint/2010/main" val="219182468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Analogy for Pipelining: Laundry</a:t>
            </a:r>
            <a:endParaRPr lang="en-US" dirty="0"/>
          </a:p>
        </p:txBody>
      </p:sp>
      <p:sp>
        <p:nvSpPr>
          <p:cNvPr id="3" name="Content Placeholder 2"/>
          <p:cNvSpPr>
            <a:spLocks noGrp="1"/>
          </p:cNvSpPr>
          <p:nvPr>
            <p:ph idx="1"/>
          </p:nvPr>
        </p:nvSpPr>
        <p:spPr/>
        <p:txBody>
          <a:bodyPr/>
          <a:lstStyle/>
          <a:p>
            <a:r>
              <a:rPr lang="en-US" dirty="0" err="1" smtClean="0"/>
              <a:t>Nonpipelined</a:t>
            </a:r>
            <a:r>
              <a:rPr lang="en-US" dirty="0" smtClean="0"/>
              <a:t> approach:</a:t>
            </a:r>
          </a:p>
          <a:p>
            <a:pPr marL="731520" lvl="1" indent="-457200">
              <a:buFont typeface="+mj-lt"/>
              <a:buAutoNum type="arabicPeriod"/>
            </a:pPr>
            <a:r>
              <a:rPr lang="en-US" dirty="0" smtClean="0"/>
              <a:t>Place </a:t>
            </a:r>
            <a:r>
              <a:rPr lang="en-US" dirty="0"/>
              <a:t>one dirty load of clothes in the </a:t>
            </a:r>
            <a:r>
              <a:rPr lang="en-US" dirty="0" smtClean="0"/>
              <a:t>washer.</a:t>
            </a:r>
          </a:p>
          <a:p>
            <a:pPr marL="731520" lvl="1" indent="-457200">
              <a:buFont typeface="+mj-lt"/>
              <a:buAutoNum type="arabicPeriod"/>
            </a:pPr>
            <a:r>
              <a:rPr lang="en-US" dirty="0" smtClean="0"/>
              <a:t>When </a:t>
            </a:r>
            <a:r>
              <a:rPr lang="en-US" dirty="0"/>
              <a:t>the washer is finished, place the wet load in the </a:t>
            </a:r>
            <a:r>
              <a:rPr lang="en-US" dirty="0" smtClean="0"/>
              <a:t>dryer.</a:t>
            </a:r>
          </a:p>
          <a:p>
            <a:pPr marL="731520" lvl="1" indent="-457200">
              <a:buFont typeface="+mj-lt"/>
              <a:buAutoNum type="arabicPeriod"/>
            </a:pPr>
            <a:r>
              <a:rPr lang="en-US" dirty="0" smtClean="0"/>
              <a:t>When </a:t>
            </a:r>
            <a:r>
              <a:rPr lang="en-US" dirty="0"/>
              <a:t>the dryer is finished, place the dry load on a table and </a:t>
            </a:r>
            <a:r>
              <a:rPr lang="en-US" dirty="0" smtClean="0"/>
              <a:t>fold.</a:t>
            </a:r>
          </a:p>
          <a:p>
            <a:pPr marL="731520" lvl="1" indent="-457200">
              <a:buFont typeface="+mj-lt"/>
              <a:buAutoNum type="arabicPeriod"/>
            </a:pPr>
            <a:r>
              <a:rPr lang="en-US" dirty="0" smtClean="0"/>
              <a:t>When </a:t>
            </a:r>
            <a:r>
              <a:rPr lang="en-US" dirty="0"/>
              <a:t>folding is finished, put the clothes </a:t>
            </a:r>
            <a:r>
              <a:rPr lang="en-US" dirty="0" smtClean="0"/>
              <a:t>away.</a:t>
            </a:r>
          </a:p>
          <a:p>
            <a:pPr marL="731520" lvl="1" indent="-457200">
              <a:buFont typeface="+mj-lt"/>
              <a:buAutoNum type="arabicPeriod"/>
            </a:pPr>
            <a:endParaRPr lang="en-US" dirty="0" smtClean="0"/>
          </a:p>
          <a:p>
            <a:r>
              <a:rPr lang="en-US" dirty="0" smtClean="0"/>
              <a:t>When the clothes are put away, the next load can begin.</a:t>
            </a:r>
            <a:endParaRPr lang="en-US" dirty="0"/>
          </a:p>
          <a:p>
            <a:pPr lvl="1"/>
            <a:endParaRPr lang="en-US" dirty="0"/>
          </a:p>
        </p:txBody>
      </p:sp>
    </p:spTree>
    <p:extLst>
      <p:ext uri="{BB962C8B-B14F-4D97-AF65-F5344CB8AC3E}">
        <p14:creationId xmlns:p14="http://schemas.microsoft.com/office/powerpoint/2010/main" val="65621663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Analogy </a:t>
            </a:r>
            <a:r>
              <a:rPr lang="en-US" dirty="0"/>
              <a:t>for Pipelining: Laundry</a:t>
            </a:r>
          </a:p>
        </p:txBody>
      </p:sp>
      <p:sp>
        <p:nvSpPr>
          <p:cNvPr id="3" name="Content Placeholder 2"/>
          <p:cNvSpPr>
            <a:spLocks noGrp="1"/>
          </p:cNvSpPr>
          <p:nvPr>
            <p:ph idx="1"/>
          </p:nvPr>
        </p:nvSpPr>
        <p:spPr/>
        <p:txBody>
          <a:bodyPr/>
          <a:lstStyle/>
          <a:p>
            <a:r>
              <a:rPr lang="en-US" dirty="0" smtClean="0"/>
              <a:t>Pipelined approach:</a:t>
            </a:r>
          </a:p>
          <a:p>
            <a:pPr lvl="2" indent="-457200">
              <a:buFont typeface="+mj-lt"/>
              <a:buAutoNum type="arabicPeriod"/>
            </a:pPr>
            <a:r>
              <a:rPr lang="en-US" sz="2000" dirty="0"/>
              <a:t>Place one dirty load (load </a:t>
            </a:r>
            <a:r>
              <a:rPr lang="en-US" sz="2000" dirty="0" smtClean="0"/>
              <a:t>A) of </a:t>
            </a:r>
            <a:r>
              <a:rPr lang="en-US" sz="2000" dirty="0"/>
              <a:t>clothes in the washer</a:t>
            </a:r>
            <a:r>
              <a:rPr lang="en-US" sz="2000" dirty="0" smtClean="0"/>
              <a:t>. </a:t>
            </a:r>
          </a:p>
          <a:p>
            <a:pPr lvl="2" indent="-457200">
              <a:buFont typeface="+mj-lt"/>
              <a:buAutoNum type="arabicPeriod"/>
            </a:pPr>
            <a:r>
              <a:rPr lang="en-US" sz="2000" dirty="0" smtClean="0"/>
              <a:t>When the washer is finished, place load A in the dryer and start a new load (load B) in the washer.</a:t>
            </a:r>
          </a:p>
          <a:p>
            <a:pPr lvl="2" indent="-457200">
              <a:buFont typeface="+mj-lt"/>
              <a:buAutoNum type="arabicPeriod"/>
            </a:pPr>
            <a:r>
              <a:rPr lang="en-US" sz="2000" dirty="0" smtClean="0"/>
              <a:t>When the dryer is finished, place load A on the table to fold, place load B in the dryer, and start a new load (load C) in the washer.</a:t>
            </a:r>
          </a:p>
          <a:p>
            <a:pPr lvl="2" indent="-457200">
              <a:buFont typeface="+mj-lt"/>
              <a:buAutoNum type="arabicPeriod"/>
            </a:pPr>
            <a:r>
              <a:rPr lang="en-US" sz="2000" dirty="0" smtClean="0"/>
              <a:t>When folding is finished, put away load A, fold load B, place load C in the dryer, start load D in the washer.</a:t>
            </a:r>
            <a:endParaRPr lang="en-US" sz="2000" dirty="0"/>
          </a:p>
          <a:p>
            <a:endParaRPr lang="en-US" dirty="0"/>
          </a:p>
        </p:txBody>
      </p:sp>
    </p:spTree>
    <p:extLst>
      <p:ext uri="{BB962C8B-B14F-4D97-AF65-F5344CB8AC3E}">
        <p14:creationId xmlns:p14="http://schemas.microsoft.com/office/powerpoint/2010/main" val="108789332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Analogy for Pipelining: Laundry</a:t>
            </a:r>
          </a:p>
        </p:txBody>
      </p:sp>
      <p:pic>
        <p:nvPicPr>
          <p:cNvPr id="4" name="Picture 8" descr="f04-25-P3744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057400"/>
            <a:ext cx="4875212" cy="3891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11729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Pipelining Paradox</a:t>
            </a:r>
            <a:endParaRPr lang="en-US" dirty="0"/>
          </a:p>
        </p:txBody>
      </p:sp>
      <p:sp>
        <p:nvSpPr>
          <p:cNvPr id="3" name="Content Placeholder 2"/>
          <p:cNvSpPr>
            <a:spLocks noGrp="1"/>
          </p:cNvSpPr>
          <p:nvPr>
            <p:ph idx="1"/>
          </p:nvPr>
        </p:nvSpPr>
        <p:spPr/>
        <p:txBody>
          <a:bodyPr/>
          <a:lstStyle/>
          <a:p>
            <a:r>
              <a:rPr lang="en-US" dirty="0" smtClean="0"/>
              <a:t>One load of laundry still takes the same amount of time.</a:t>
            </a:r>
          </a:p>
          <a:p>
            <a:r>
              <a:rPr lang="en-US" dirty="0" smtClean="0"/>
              <a:t>The amount of time it takes to do many loads of laundry is shorter with pipelining.</a:t>
            </a:r>
          </a:p>
          <a:p>
            <a:endParaRPr lang="en-US" dirty="0"/>
          </a:p>
          <a:p>
            <a:r>
              <a:rPr lang="en-US" dirty="0" smtClean="0"/>
              <a:t>Pipelining improves throughput.</a:t>
            </a:r>
            <a:endParaRPr lang="en-US" dirty="0"/>
          </a:p>
        </p:txBody>
      </p:sp>
    </p:spTree>
    <p:extLst>
      <p:ext uri="{BB962C8B-B14F-4D97-AF65-F5344CB8AC3E}">
        <p14:creationId xmlns:p14="http://schemas.microsoft.com/office/powerpoint/2010/main" val="17015312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Pipelining Speedup</a:t>
            </a:r>
            <a:endParaRPr lang="en-US" dirty="0"/>
          </a:p>
        </p:txBody>
      </p:sp>
      <p:sp>
        <p:nvSpPr>
          <p:cNvPr id="3" name="Content Placeholder 2"/>
          <p:cNvSpPr>
            <a:spLocks noGrp="1"/>
          </p:cNvSpPr>
          <p:nvPr>
            <p:ph idx="1"/>
          </p:nvPr>
        </p:nvSpPr>
        <p:spPr/>
        <p:txBody>
          <a:bodyPr/>
          <a:lstStyle/>
          <a:p>
            <a:r>
              <a:rPr lang="en-US" dirty="0"/>
              <a:t>If all the stages take about the same amount of time and there is enough work to do, then the speedup due to pipelining is </a:t>
            </a:r>
            <a:r>
              <a:rPr lang="en-US" dirty="0" smtClean="0"/>
              <a:t>roughly equal </a:t>
            </a:r>
            <a:r>
              <a:rPr lang="en-US" dirty="0"/>
              <a:t>to the number of stages in the </a:t>
            </a:r>
            <a:r>
              <a:rPr lang="en-US" dirty="0" smtClean="0"/>
              <a:t>pipeline.</a:t>
            </a:r>
          </a:p>
          <a:p>
            <a:endParaRPr lang="en-US" dirty="0"/>
          </a:p>
          <a:p>
            <a:r>
              <a:rPr lang="en-US" dirty="0" smtClean="0"/>
              <a:t>Laundry Analogy: </a:t>
            </a:r>
          </a:p>
          <a:p>
            <a:r>
              <a:rPr lang="en-US" dirty="0" smtClean="0"/>
              <a:t>4 stages (washing, drying, folding, putting away)</a:t>
            </a:r>
          </a:p>
          <a:p>
            <a:pPr lvl="1"/>
            <a:r>
              <a:rPr lang="en-US" dirty="0"/>
              <a:t>20 </a:t>
            </a:r>
            <a:r>
              <a:rPr lang="en-US" dirty="0" smtClean="0"/>
              <a:t>loads pipelined </a:t>
            </a:r>
            <a:r>
              <a:rPr lang="en-US" dirty="0"/>
              <a:t>would take about 5 times as long as 1 </a:t>
            </a:r>
            <a:r>
              <a:rPr lang="en-US" dirty="0" smtClean="0"/>
              <a:t>load</a:t>
            </a:r>
          </a:p>
          <a:p>
            <a:pPr lvl="1"/>
            <a:r>
              <a:rPr lang="en-US" dirty="0" smtClean="0"/>
              <a:t>20 </a:t>
            </a:r>
            <a:r>
              <a:rPr lang="en-US" dirty="0"/>
              <a:t>loads of sequential laundry takes 20 times as long as 1 </a:t>
            </a:r>
            <a:r>
              <a:rPr lang="en-US" dirty="0" smtClean="0"/>
              <a:t>load</a:t>
            </a:r>
            <a:endParaRPr lang="en-US" dirty="0"/>
          </a:p>
        </p:txBody>
      </p:sp>
    </p:spTree>
    <p:extLst>
      <p:ext uri="{BB962C8B-B14F-4D97-AF65-F5344CB8AC3E}">
        <p14:creationId xmlns:p14="http://schemas.microsoft.com/office/powerpoint/2010/main" val="331476091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MIPS Pipeline</a:t>
            </a:r>
            <a:endParaRPr lang="en-US" dirty="0"/>
          </a:p>
        </p:txBody>
      </p:sp>
      <p:sp>
        <p:nvSpPr>
          <p:cNvPr id="3" name="Content Placeholder 2"/>
          <p:cNvSpPr>
            <a:spLocks noGrp="1"/>
          </p:cNvSpPr>
          <p:nvPr>
            <p:ph sz="half" idx="1"/>
          </p:nvPr>
        </p:nvSpPr>
        <p:spPr/>
        <p:txBody>
          <a:bodyPr>
            <a:normAutofit fontScale="77500" lnSpcReduction="20000"/>
          </a:bodyPr>
          <a:lstStyle/>
          <a:p>
            <a:pPr marL="457200" indent="-457200">
              <a:buFont typeface="+mj-lt"/>
              <a:buAutoNum type="arabicPeriod"/>
            </a:pPr>
            <a:r>
              <a:rPr lang="en-US" dirty="0" smtClean="0"/>
              <a:t>Fetch </a:t>
            </a:r>
            <a:r>
              <a:rPr lang="en-US" dirty="0"/>
              <a:t>instruction from </a:t>
            </a:r>
            <a:r>
              <a:rPr lang="en-US" dirty="0" smtClean="0"/>
              <a:t>memory.</a:t>
            </a:r>
          </a:p>
          <a:p>
            <a:pPr marL="457200" indent="-457200">
              <a:buFont typeface="+mj-lt"/>
              <a:buAutoNum type="arabicPeriod"/>
            </a:pPr>
            <a:endParaRPr lang="en-US" dirty="0" smtClean="0"/>
          </a:p>
          <a:p>
            <a:pPr marL="457200" indent="-457200">
              <a:buFont typeface="+mj-lt"/>
              <a:buAutoNum type="arabicPeriod"/>
            </a:pPr>
            <a:r>
              <a:rPr lang="en-US" dirty="0" smtClean="0"/>
              <a:t>Read </a:t>
            </a:r>
            <a:r>
              <a:rPr lang="en-US" dirty="0"/>
              <a:t>registers while </a:t>
            </a:r>
            <a:r>
              <a:rPr lang="en-US" dirty="0" smtClean="0"/>
              <a:t>decoding the </a:t>
            </a:r>
            <a:r>
              <a:rPr lang="en-US" dirty="0"/>
              <a:t>instruction. </a:t>
            </a:r>
            <a:endParaRPr lang="en-US" dirty="0" smtClean="0"/>
          </a:p>
          <a:p>
            <a:pPr marL="457200" indent="-457200">
              <a:buFont typeface="+mj-lt"/>
              <a:buAutoNum type="arabicPeriod"/>
            </a:pPr>
            <a:endParaRPr lang="en-US" dirty="0" smtClean="0"/>
          </a:p>
          <a:p>
            <a:pPr marL="457200" indent="-457200">
              <a:buFont typeface="+mj-lt"/>
              <a:buAutoNum type="arabicPeriod"/>
            </a:pPr>
            <a:r>
              <a:rPr lang="en-US" dirty="0" smtClean="0"/>
              <a:t>Execute </a:t>
            </a:r>
            <a:r>
              <a:rPr lang="en-US" dirty="0"/>
              <a:t>the operation or </a:t>
            </a:r>
            <a:r>
              <a:rPr lang="en-US" dirty="0" smtClean="0"/>
              <a:t>calculate </a:t>
            </a:r>
            <a:r>
              <a:rPr lang="en-US" dirty="0"/>
              <a:t>an </a:t>
            </a:r>
            <a:r>
              <a:rPr lang="en-US" dirty="0" smtClean="0"/>
              <a:t>address.</a:t>
            </a:r>
          </a:p>
          <a:p>
            <a:pPr marL="457200" indent="-457200">
              <a:buFont typeface="+mj-lt"/>
              <a:buAutoNum type="arabicPeriod"/>
            </a:pPr>
            <a:endParaRPr lang="en-US" dirty="0" smtClean="0"/>
          </a:p>
          <a:p>
            <a:pPr marL="457200" indent="-457200">
              <a:buFont typeface="+mj-lt"/>
              <a:buAutoNum type="arabicPeriod"/>
            </a:pPr>
            <a:r>
              <a:rPr lang="en-US" dirty="0" smtClean="0"/>
              <a:t>Access </a:t>
            </a:r>
            <a:r>
              <a:rPr lang="en-US" dirty="0"/>
              <a:t>an operand in data </a:t>
            </a:r>
            <a:r>
              <a:rPr lang="en-US" dirty="0" smtClean="0"/>
              <a:t>memory.</a:t>
            </a:r>
          </a:p>
          <a:p>
            <a:pPr marL="457200" indent="-457200">
              <a:buFont typeface="+mj-lt"/>
              <a:buAutoNum type="arabicPeriod"/>
            </a:pPr>
            <a:endParaRPr lang="en-US" dirty="0" smtClean="0"/>
          </a:p>
          <a:p>
            <a:pPr marL="457200" indent="-457200">
              <a:buFont typeface="+mj-lt"/>
              <a:buAutoNum type="arabicPeriod"/>
            </a:pPr>
            <a:r>
              <a:rPr lang="en-US" dirty="0" smtClean="0"/>
              <a:t>Write </a:t>
            </a:r>
            <a:r>
              <a:rPr lang="en-US" dirty="0"/>
              <a:t>the result into a </a:t>
            </a:r>
            <a:r>
              <a:rPr lang="en-US" dirty="0" smtClean="0"/>
              <a:t>register</a:t>
            </a:r>
            <a:r>
              <a:rPr lang="en-US" dirty="0"/>
              <a:t>.</a:t>
            </a:r>
          </a:p>
          <a:p>
            <a:endParaRPr lang="en-US" dirty="0"/>
          </a:p>
        </p:txBody>
      </p:sp>
      <p:sp>
        <p:nvSpPr>
          <p:cNvPr id="4" name="Content Placeholder 3"/>
          <p:cNvSpPr>
            <a:spLocks noGrp="1"/>
          </p:cNvSpPr>
          <p:nvPr>
            <p:ph sz="half" idx="2"/>
          </p:nvPr>
        </p:nvSpPr>
        <p:spPr/>
        <p:txBody>
          <a:bodyPr>
            <a:normAutofit fontScale="77500" lnSpcReduction="20000"/>
          </a:bodyPr>
          <a:lstStyle/>
          <a:p>
            <a:r>
              <a:rPr lang="en-US" dirty="0" smtClean="0"/>
              <a:t>Instruction Fetch	(IF)</a:t>
            </a:r>
          </a:p>
          <a:p>
            <a:endParaRPr lang="en-US" dirty="0"/>
          </a:p>
          <a:p>
            <a:endParaRPr lang="en-US" dirty="0" smtClean="0"/>
          </a:p>
          <a:p>
            <a:r>
              <a:rPr lang="en-US" dirty="0" smtClean="0"/>
              <a:t>Instruction Decode	(ID)</a:t>
            </a:r>
          </a:p>
          <a:p>
            <a:endParaRPr lang="en-US" dirty="0"/>
          </a:p>
          <a:p>
            <a:endParaRPr lang="en-US" dirty="0" smtClean="0"/>
          </a:p>
          <a:p>
            <a:r>
              <a:rPr lang="en-US" dirty="0" smtClean="0"/>
              <a:t>Execution		(EX)</a:t>
            </a:r>
          </a:p>
          <a:p>
            <a:pPr marL="0" indent="0">
              <a:buNone/>
            </a:pPr>
            <a:endParaRPr lang="en-US" dirty="0"/>
          </a:p>
          <a:p>
            <a:r>
              <a:rPr lang="en-US" dirty="0" smtClean="0"/>
              <a:t>Memory Access	(MEM)</a:t>
            </a:r>
          </a:p>
          <a:p>
            <a:endParaRPr lang="en-US" dirty="0" smtClean="0"/>
          </a:p>
          <a:p>
            <a:endParaRPr lang="en-US" dirty="0"/>
          </a:p>
          <a:p>
            <a:r>
              <a:rPr lang="en-US" dirty="0" smtClean="0"/>
              <a:t>Write Back		(WB)</a:t>
            </a:r>
            <a:endParaRPr lang="en-US" dirty="0"/>
          </a:p>
        </p:txBody>
      </p:sp>
    </p:spTree>
    <p:extLst>
      <p:ext uri="{BB962C8B-B14F-4D97-AF65-F5344CB8AC3E}">
        <p14:creationId xmlns:p14="http://schemas.microsoft.com/office/powerpoint/2010/main" val="213984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en-US"/>
              <a:t>Pipeline Speedup</a:t>
            </a:r>
            <a:endParaRPr lang="en-AU"/>
          </a:p>
        </p:txBody>
      </p:sp>
      <p:sp>
        <p:nvSpPr>
          <p:cNvPr id="331779" name="Rectangle 3"/>
          <p:cNvSpPr>
            <a:spLocks noGrp="1" noChangeArrowheads="1"/>
          </p:cNvSpPr>
          <p:nvPr>
            <p:ph type="body" idx="1"/>
          </p:nvPr>
        </p:nvSpPr>
        <p:spPr/>
        <p:txBody>
          <a:bodyPr>
            <a:normAutofit/>
          </a:bodyPr>
          <a:lstStyle/>
          <a:p>
            <a:r>
              <a:rPr lang="en-US" dirty="0"/>
              <a:t>If all stages are balanced</a:t>
            </a:r>
          </a:p>
          <a:p>
            <a:pPr lvl="1"/>
            <a:r>
              <a:rPr lang="en-US" dirty="0"/>
              <a:t>i.e., all take the same time</a:t>
            </a:r>
          </a:p>
          <a:p>
            <a:pPr lvl="1">
              <a:lnSpc>
                <a:spcPct val="110000"/>
              </a:lnSpc>
            </a:pPr>
            <a:r>
              <a:rPr lang="en-US" dirty="0"/>
              <a:t>Time between </a:t>
            </a:r>
            <a:r>
              <a:rPr lang="en-US" dirty="0" err="1" smtClean="0"/>
              <a:t>instructions</a:t>
            </a:r>
            <a:r>
              <a:rPr lang="en-US" baseline="-25000" dirty="0" err="1" smtClean="0"/>
              <a:t>pipelined</a:t>
            </a:r>
            <a:r>
              <a:rPr lang="en-US" baseline="-25000" dirty="0" smtClean="0"/>
              <a:t>	</a:t>
            </a:r>
            <a:r>
              <a:rPr lang="en-US" dirty="0" smtClean="0"/>
              <a:t> </a:t>
            </a:r>
            <a:r>
              <a:rPr lang="en-US" dirty="0"/>
              <a:t>=</a:t>
            </a:r>
            <a:r>
              <a:rPr lang="en-US" baseline="-25000" dirty="0" smtClean="0"/>
              <a:t/>
            </a:r>
            <a:br>
              <a:rPr lang="en-US" baseline="-25000" dirty="0" smtClean="0"/>
            </a:br>
            <a:r>
              <a:rPr lang="en-US" dirty="0"/>
              <a:t/>
            </a:r>
            <a:br>
              <a:rPr lang="en-US" dirty="0"/>
            </a:br>
            <a:r>
              <a:rPr lang="en-US" dirty="0" smtClean="0"/>
              <a:t>		 </a:t>
            </a:r>
            <a:r>
              <a:rPr lang="en-US" dirty="0"/>
              <a:t>Time between </a:t>
            </a:r>
            <a:r>
              <a:rPr lang="en-US" dirty="0" err="1" smtClean="0"/>
              <a:t>instructions</a:t>
            </a:r>
            <a:r>
              <a:rPr lang="en-US" baseline="-25000" dirty="0" err="1" smtClean="0"/>
              <a:t>nonpipelined</a:t>
            </a:r>
            <a:r>
              <a:rPr lang="en-US" baseline="-25000" dirty="0" smtClean="0"/>
              <a:t/>
            </a:r>
            <a:br>
              <a:rPr lang="en-US" baseline="-25000" dirty="0" smtClean="0"/>
            </a:br>
            <a:r>
              <a:rPr lang="en-US" baseline="-25000" dirty="0" smtClean="0"/>
              <a:t/>
            </a:r>
            <a:br>
              <a:rPr lang="en-US" baseline="-25000" dirty="0" smtClean="0"/>
            </a:br>
            <a:r>
              <a:rPr lang="en-US" baseline="-25000" dirty="0" smtClean="0"/>
              <a:t>			</a:t>
            </a:r>
            <a:r>
              <a:rPr lang="en-US" dirty="0" smtClean="0"/>
              <a:t>Number </a:t>
            </a:r>
            <a:r>
              <a:rPr lang="en-US" dirty="0"/>
              <a:t>of </a:t>
            </a:r>
            <a:r>
              <a:rPr lang="en-US" dirty="0" smtClean="0"/>
              <a:t>stages</a:t>
            </a:r>
          </a:p>
          <a:p>
            <a:pPr lvl="1">
              <a:lnSpc>
                <a:spcPct val="110000"/>
              </a:lnSpc>
            </a:pPr>
            <a:endParaRPr lang="en-US" dirty="0"/>
          </a:p>
          <a:p>
            <a:pPr lvl="1">
              <a:lnSpc>
                <a:spcPct val="110000"/>
              </a:lnSpc>
            </a:pPr>
            <a:endParaRPr lang="en-US" dirty="0"/>
          </a:p>
          <a:p>
            <a:r>
              <a:rPr lang="en-US" dirty="0"/>
              <a:t>If not balanced, speedup is less</a:t>
            </a:r>
          </a:p>
          <a:p>
            <a:r>
              <a:rPr lang="en-US" dirty="0"/>
              <a:t>Speedup due to increased throughput</a:t>
            </a:r>
          </a:p>
          <a:p>
            <a:pPr lvl="1"/>
            <a:r>
              <a:rPr lang="en-US" dirty="0"/>
              <a:t>Latency (time for each instruction) does not </a:t>
            </a:r>
            <a:r>
              <a:rPr lang="en-US" dirty="0" smtClean="0"/>
              <a:t>decrease</a:t>
            </a:r>
          </a:p>
          <a:p>
            <a:pPr lvl="1"/>
            <a:r>
              <a:rPr lang="en-US" dirty="0" smtClean="0"/>
              <a:t>Programs execute billions of instructions – throughput is important!</a:t>
            </a:r>
            <a:endParaRPr lang="en-AU" dirty="0"/>
          </a:p>
        </p:txBody>
      </p:sp>
      <p:sp>
        <p:nvSpPr>
          <p:cNvPr id="331780" name="Line 4"/>
          <p:cNvSpPr>
            <a:spLocks noChangeShapeType="1"/>
          </p:cNvSpPr>
          <p:nvPr/>
        </p:nvSpPr>
        <p:spPr bwMode="auto">
          <a:xfrm>
            <a:off x="1752600" y="3505200"/>
            <a:ext cx="5545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46891379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en-US"/>
              <a:t>Pipelining and ISA Design</a:t>
            </a:r>
            <a:endParaRPr lang="en-AU"/>
          </a:p>
        </p:txBody>
      </p:sp>
      <p:sp>
        <p:nvSpPr>
          <p:cNvPr id="333827" name="Rectangle 3"/>
          <p:cNvSpPr>
            <a:spLocks noGrp="1" noChangeArrowheads="1"/>
          </p:cNvSpPr>
          <p:nvPr>
            <p:ph type="body" idx="1"/>
          </p:nvPr>
        </p:nvSpPr>
        <p:spPr/>
        <p:txBody>
          <a:bodyPr/>
          <a:lstStyle/>
          <a:p>
            <a:pPr>
              <a:lnSpc>
                <a:spcPct val="90000"/>
              </a:lnSpc>
            </a:pPr>
            <a:r>
              <a:rPr lang="en-US" dirty="0"/>
              <a:t>MIPS ISA designed for pipelining</a:t>
            </a:r>
          </a:p>
          <a:p>
            <a:pPr lvl="1">
              <a:lnSpc>
                <a:spcPct val="90000"/>
              </a:lnSpc>
            </a:pPr>
            <a:r>
              <a:rPr lang="en-US" dirty="0"/>
              <a:t>All instructions are 32-bits</a:t>
            </a:r>
          </a:p>
          <a:p>
            <a:pPr lvl="2">
              <a:lnSpc>
                <a:spcPct val="90000"/>
              </a:lnSpc>
            </a:pPr>
            <a:r>
              <a:rPr lang="en-US" dirty="0"/>
              <a:t>Easier to fetch and </a:t>
            </a:r>
            <a:r>
              <a:rPr lang="en-US" dirty="0" smtClean="0"/>
              <a:t>decode</a:t>
            </a:r>
          </a:p>
          <a:p>
            <a:pPr lvl="1">
              <a:lnSpc>
                <a:spcPct val="90000"/>
              </a:lnSpc>
            </a:pPr>
            <a:r>
              <a:rPr lang="en-US" dirty="0" smtClean="0"/>
              <a:t>Few and regular instruction formats</a:t>
            </a:r>
          </a:p>
          <a:p>
            <a:pPr lvl="2">
              <a:lnSpc>
                <a:spcPct val="90000"/>
              </a:lnSpc>
            </a:pPr>
            <a:r>
              <a:rPr lang="en-US" dirty="0" smtClean="0"/>
              <a:t>Can </a:t>
            </a:r>
            <a:r>
              <a:rPr lang="en-US" dirty="0"/>
              <a:t>decode and read registers in one step</a:t>
            </a:r>
          </a:p>
          <a:p>
            <a:pPr lvl="1">
              <a:lnSpc>
                <a:spcPct val="90000"/>
              </a:lnSpc>
            </a:pPr>
            <a:r>
              <a:rPr lang="en-US" dirty="0"/>
              <a:t>Load/store addressing</a:t>
            </a:r>
          </a:p>
          <a:p>
            <a:pPr lvl="2">
              <a:lnSpc>
                <a:spcPct val="90000"/>
              </a:lnSpc>
            </a:pPr>
            <a:r>
              <a:rPr lang="en-US" dirty="0"/>
              <a:t>Can calculate address in 3</a:t>
            </a:r>
            <a:r>
              <a:rPr lang="en-US" baseline="30000" dirty="0"/>
              <a:t>rd</a:t>
            </a:r>
            <a:r>
              <a:rPr lang="en-US" dirty="0"/>
              <a:t> stage, access memory in 4</a:t>
            </a:r>
            <a:r>
              <a:rPr lang="en-US" baseline="30000" dirty="0"/>
              <a:t>th</a:t>
            </a:r>
            <a:r>
              <a:rPr lang="en-US" dirty="0"/>
              <a:t> stage</a:t>
            </a:r>
          </a:p>
          <a:p>
            <a:pPr lvl="1">
              <a:lnSpc>
                <a:spcPct val="90000"/>
              </a:lnSpc>
            </a:pPr>
            <a:r>
              <a:rPr lang="en-US" dirty="0"/>
              <a:t>Alignment of memory operands</a:t>
            </a:r>
          </a:p>
          <a:p>
            <a:pPr lvl="2">
              <a:lnSpc>
                <a:spcPct val="90000"/>
              </a:lnSpc>
            </a:pPr>
            <a:r>
              <a:rPr lang="en-US" dirty="0"/>
              <a:t>Memory access takes only one cycle</a:t>
            </a:r>
            <a:endParaRPr lang="en-AU" dirty="0"/>
          </a:p>
        </p:txBody>
      </p:sp>
    </p:spTree>
    <p:extLst>
      <p:ext uri="{BB962C8B-B14F-4D97-AF65-F5344CB8AC3E}">
        <p14:creationId xmlns:p14="http://schemas.microsoft.com/office/powerpoint/2010/main" val="427852224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0457" name="Picture 9" descr="f04-33-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2988" y="1536700"/>
            <a:ext cx="7146925" cy="5168900"/>
          </a:xfrm>
          <a:prstGeom prst="rect">
            <a:avLst/>
          </a:prstGeom>
          <a:noFill/>
          <a:extLst>
            <a:ext uri="{909E8E84-426E-40DD-AFC4-6F175D3DCCD1}">
              <a14:hiddenFill xmlns:a14="http://schemas.microsoft.com/office/drawing/2010/main">
                <a:solidFill>
                  <a:srgbClr val="FFFFFF"/>
                </a:solidFill>
              </a14:hiddenFill>
            </a:ext>
          </a:extLst>
        </p:spPr>
      </p:pic>
      <p:sp>
        <p:nvSpPr>
          <p:cNvPr id="360450" name="Rectangle 2"/>
          <p:cNvSpPr>
            <a:spLocks noGrp="1" noChangeArrowheads="1"/>
          </p:cNvSpPr>
          <p:nvPr>
            <p:ph type="title"/>
          </p:nvPr>
        </p:nvSpPr>
        <p:spPr/>
        <p:txBody>
          <a:bodyPr/>
          <a:lstStyle/>
          <a:p>
            <a:r>
              <a:rPr lang="en-US" smtClean="0"/>
              <a:t>MIPS Pipelined Datapath</a:t>
            </a:r>
            <a:endParaRPr lang="en-AU"/>
          </a:p>
        </p:txBody>
      </p:sp>
      <p:sp>
        <p:nvSpPr>
          <p:cNvPr id="360453" name="AutoShape 5"/>
          <p:cNvSpPr>
            <a:spLocks/>
          </p:cNvSpPr>
          <p:nvPr/>
        </p:nvSpPr>
        <p:spPr bwMode="auto">
          <a:xfrm>
            <a:off x="2124075" y="5549900"/>
            <a:ext cx="571500" cy="330200"/>
          </a:xfrm>
          <a:prstGeom prst="borderCallout1">
            <a:avLst>
              <a:gd name="adj1" fmla="val 34616"/>
              <a:gd name="adj2" fmla="val 113333"/>
              <a:gd name="adj3" fmla="val -118750"/>
              <a:gd name="adj4" fmla="val 229722"/>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t>WB</a:t>
            </a:r>
            <a:endParaRPr lang="en-AU" sz="1400"/>
          </a:p>
        </p:txBody>
      </p:sp>
      <p:sp>
        <p:nvSpPr>
          <p:cNvPr id="360454" name="AutoShape 6"/>
          <p:cNvSpPr>
            <a:spLocks/>
          </p:cNvSpPr>
          <p:nvPr/>
        </p:nvSpPr>
        <p:spPr bwMode="auto">
          <a:xfrm>
            <a:off x="304800" y="4635500"/>
            <a:ext cx="747712" cy="330200"/>
          </a:xfrm>
          <a:prstGeom prst="borderCallout1">
            <a:avLst>
              <a:gd name="adj1" fmla="val 34616"/>
              <a:gd name="adj2" fmla="val 111708"/>
              <a:gd name="adj3" fmla="val -68269"/>
              <a:gd name="adj4" fmla="val 153417"/>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dirty="0" smtClean="0"/>
              <a:t>Branch</a:t>
            </a:r>
            <a:endParaRPr lang="en-AU" sz="1400" dirty="0"/>
          </a:p>
        </p:txBody>
      </p:sp>
    </p:spTree>
    <p:extLst>
      <p:ext uri="{BB962C8B-B14F-4D97-AF65-F5344CB8AC3E}">
        <p14:creationId xmlns:p14="http://schemas.microsoft.com/office/powerpoint/2010/main" val="3112499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Execution</a:t>
            </a:r>
          </a:p>
        </p:txBody>
      </p:sp>
      <p:sp>
        <p:nvSpPr>
          <p:cNvPr id="5" name="Content Placeholder 4"/>
          <p:cNvSpPr>
            <a:spLocks noGrp="1"/>
          </p:cNvSpPr>
          <p:nvPr>
            <p:ph idx="1"/>
          </p:nvPr>
        </p:nvSpPr>
        <p:spPr/>
        <p:txBody>
          <a:bodyPr/>
          <a:lstStyle/>
          <a:p>
            <a:endParaRPr lang="en-US" sz="2800" dirty="0" smtClean="0">
              <a:sym typeface="Symbol" panose="05050102010706020507" pitchFamily="18" charset="2"/>
            </a:endParaRPr>
          </a:p>
          <a:p>
            <a:endParaRPr lang="en-US" sz="2800" dirty="0">
              <a:sym typeface="Symbol" panose="05050102010706020507" pitchFamily="18" charset="2"/>
            </a:endParaRPr>
          </a:p>
          <a:p>
            <a:endParaRPr lang="en-US" sz="2800" dirty="0" smtClean="0">
              <a:sym typeface="Symbol" panose="05050102010706020507" pitchFamily="18" charset="2"/>
            </a:endParaRPr>
          </a:p>
          <a:p>
            <a:endParaRPr lang="en-US" sz="2800" dirty="0">
              <a:sym typeface="Symbol" panose="05050102010706020507" pitchFamily="18" charset="2"/>
            </a:endParaRPr>
          </a:p>
          <a:p>
            <a:endParaRPr lang="en-US" sz="2800" dirty="0" smtClean="0">
              <a:sym typeface="Symbol" panose="05050102010706020507" pitchFamily="18" charset="2"/>
            </a:endParaRPr>
          </a:p>
          <a:p>
            <a:pPr marL="182880" lvl="1"/>
            <a:r>
              <a:rPr lang="en-US" sz="2800" dirty="0" smtClean="0">
                <a:sym typeface="Symbol" panose="05050102010706020507" pitchFamily="18" charset="2"/>
              </a:rPr>
              <a:t>Update PC:  </a:t>
            </a:r>
            <a:r>
              <a:rPr lang="en-US" sz="2800" dirty="0">
                <a:sym typeface="Symbol" panose="05050102010706020507" pitchFamily="18" charset="2"/>
              </a:rPr>
              <a:t>PC  target address or PC + </a:t>
            </a:r>
            <a:r>
              <a:rPr lang="en-US" sz="2800" dirty="0" smtClean="0">
                <a:sym typeface="Symbol" panose="05050102010706020507" pitchFamily="18" charset="2"/>
              </a:rPr>
              <a:t>4</a:t>
            </a:r>
          </a:p>
          <a:p>
            <a:pPr lvl="1"/>
            <a:r>
              <a:rPr lang="en-US" dirty="0" smtClean="0">
                <a:sym typeface="Symbol" panose="05050102010706020507" pitchFamily="18" charset="2"/>
              </a:rPr>
              <a:t>If the instruction is a branch, we have to calculate the target address</a:t>
            </a:r>
          </a:p>
          <a:p>
            <a:pPr lvl="1"/>
            <a:r>
              <a:rPr lang="en-US" dirty="0" smtClean="0">
                <a:sym typeface="Symbol" panose="05050102010706020507" pitchFamily="18" charset="2"/>
              </a:rPr>
              <a:t>If the instruction is not a branch, the new PC will be PC + 4</a:t>
            </a:r>
            <a:endParaRPr lang="en-US" dirty="0"/>
          </a:p>
        </p:txBody>
      </p:sp>
      <p:pic>
        <p:nvPicPr>
          <p:cNvPr id="6" name="Picture 5"/>
          <p:cNvPicPr/>
          <p:nvPr/>
        </p:nvPicPr>
        <p:blipFill>
          <a:blip r:embed="rId2"/>
          <a:stretch>
            <a:fillRect/>
          </a:stretch>
        </p:blipFill>
        <p:spPr>
          <a:xfrm>
            <a:off x="1600200" y="1981200"/>
            <a:ext cx="5943600" cy="1657350"/>
          </a:xfrm>
          <a:prstGeom prst="rect">
            <a:avLst/>
          </a:prstGeom>
        </p:spPr>
      </p:pic>
    </p:spTree>
    <p:extLst>
      <p:ext uri="{BB962C8B-B14F-4D97-AF65-F5344CB8AC3E}">
        <p14:creationId xmlns:p14="http://schemas.microsoft.com/office/powerpoint/2010/main" val="17856394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Pipelined Execution</a:t>
            </a:r>
            <a:endParaRPr lang="en-US" dirty="0"/>
          </a:p>
        </p:txBody>
      </p:sp>
      <p:pic>
        <p:nvPicPr>
          <p:cNvPr id="4" name="Picture 3"/>
          <p:cNvPicPr/>
          <p:nvPr/>
        </p:nvPicPr>
        <p:blipFill>
          <a:blip r:embed="rId2"/>
          <a:stretch>
            <a:fillRect/>
          </a:stretch>
        </p:blipFill>
        <p:spPr>
          <a:xfrm>
            <a:off x="980718" y="1981200"/>
            <a:ext cx="6715482" cy="4038600"/>
          </a:xfrm>
          <a:prstGeom prst="rect">
            <a:avLst/>
          </a:prstGeom>
        </p:spPr>
      </p:pic>
    </p:spTree>
    <p:extLst>
      <p:ext uri="{BB962C8B-B14F-4D97-AF65-F5344CB8AC3E}">
        <p14:creationId xmlns:p14="http://schemas.microsoft.com/office/powerpoint/2010/main" val="97612557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a:t>Pipeline registers</a:t>
            </a:r>
            <a:endParaRPr lang="en-AU"/>
          </a:p>
        </p:txBody>
      </p:sp>
      <p:sp>
        <p:nvSpPr>
          <p:cNvPr id="362499" name="Rectangle 3"/>
          <p:cNvSpPr>
            <a:spLocks noGrp="1" noChangeArrowheads="1"/>
          </p:cNvSpPr>
          <p:nvPr>
            <p:ph idx="1"/>
          </p:nvPr>
        </p:nvSpPr>
        <p:spPr/>
        <p:txBody>
          <a:bodyPr/>
          <a:lstStyle/>
          <a:p>
            <a:r>
              <a:rPr lang="en-US" dirty="0"/>
              <a:t>Need registers between stages</a:t>
            </a:r>
          </a:p>
          <a:p>
            <a:pPr lvl="1"/>
            <a:r>
              <a:rPr lang="en-US" dirty="0"/>
              <a:t>To hold information produced in previous cycle</a:t>
            </a:r>
            <a:endParaRPr lang="en-AU" dirty="0"/>
          </a:p>
        </p:txBody>
      </p:sp>
      <p:pic>
        <p:nvPicPr>
          <p:cNvPr id="362503" name="Picture 7" descr="f04-35-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795587"/>
            <a:ext cx="7993063" cy="3681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98076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6599" name="Picture 7" descr="f04-36-P374493-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00213"/>
            <a:ext cx="8186737" cy="4395787"/>
          </a:xfrm>
          <a:prstGeom prst="rect">
            <a:avLst/>
          </a:prstGeom>
          <a:noFill/>
          <a:extLst>
            <a:ext uri="{909E8E84-426E-40DD-AFC4-6F175D3DCCD1}">
              <a14:hiddenFill xmlns:a14="http://schemas.microsoft.com/office/drawing/2010/main">
                <a:solidFill>
                  <a:srgbClr val="FFFFFF"/>
                </a:solidFill>
              </a14:hiddenFill>
            </a:ext>
          </a:extLst>
        </p:spPr>
      </p:pic>
      <p:sp>
        <p:nvSpPr>
          <p:cNvPr id="366594" name="Rectangle 2"/>
          <p:cNvSpPr>
            <a:spLocks noGrp="1" noChangeArrowheads="1"/>
          </p:cNvSpPr>
          <p:nvPr>
            <p:ph type="title"/>
          </p:nvPr>
        </p:nvSpPr>
        <p:spPr/>
        <p:txBody>
          <a:bodyPr/>
          <a:lstStyle/>
          <a:p>
            <a:r>
              <a:rPr lang="en-US" dirty="0"/>
              <a:t>IF for </a:t>
            </a:r>
            <a:r>
              <a:rPr lang="en-US" dirty="0" smtClean="0"/>
              <a:t>Load</a:t>
            </a:r>
            <a:endParaRPr lang="en-AU" dirty="0"/>
          </a:p>
        </p:txBody>
      </p:sp>
    </p:spTree>
    <p:extLst>
      <p:ext uri="{BB962C8B-B14F-4D97-AF65-F5344CB8AC3E}">
        <p14:creationId xmlns:p14="http://schemas.microsoft.com/office/powerpoint/2010/main" val="271432211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47" name="Picture 7" descr="f04-36-P374493-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12913"/>
            <a:ext cx="8183562" cy="4383087"/>
          </a:xfrm>
          <a:prstGeom prst="rect">
            <a:avLst/>
          </a:prstGeom>
          <a:noFill/>
          <a:extLst>
            <a:ext uri="{909E8E84-426E-40DD-AFC4-6F175D3DCCD1}">
              <a14:hiddenFill xmlns:a14="http://schemas.microsoft.com/office/drawing/2010/main">
                <a:solidFill>
                  <a:srgbClr val="FFFFFF"/>
                </a:solidFill>
              </a14:hiddenFill>
            </a:ext>
          </a:extLst>
        </p:spPr>
      </p:pic>
      <p:sp>
        <p:nvSpPr>
          <p:cNvPr id="368642" name="Rectangle 2"/>
          <p:cNvSpPr>
            <a:spLocks noGrp="1" noChangeArrowheads="1"/>
          </p:cNvSpPr>
          <p:nvPr>
            <p:ph type="title"/>
          </p:nvPr>
        </p:nvSpPr>
        <p:spPr/>
        <p:txBody>
          <a:bodyPr/>
          <a:lstStyle/>
          <a:p>
            <a:r>
              <a:rPr lang="en-US" dirty="0"/>
              <a:t>ID for </a:t>
            </a:r>
            <a:r>
              <a:rPr lang="en-US" dirty="0" smtClean="0"/>
              <a:t>Load</a:t>
            </a:r>
            <a:endParaRPr lang="en-AU" dirty="0"/>
          </a:p>
        </p:txBody>
      </p:sp>
    </p:spTree>
    <p:extLst>
      <p:ext uri="{BB962C8B-B14F-4D97-AF65-F5344CB8AC3E}">
        <p14:creationId xmlns:p14="http://schemas.microsoft.com/office/powerpoint/2010/main" val="4567146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0694" name="Picture 6" descr="f04-37-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33538"/>
            <a:ext cx="8137525" cy="4462462"/>
          </a:xfrm>
          <a:prstGeom prst="rect">
            <a:avLst/>
          </a:prstGeom>
          <a:noFill/>
          <a:extLst>
            <a:ext uri="{909E8E84-426E-40DD-AFC4-6F175D3DCCD1}">
              <a14:hiddenFill xmlns:a14="http://schemas.microsoft.com/office/drawing/2010/main">
                <a:solidFill>
                  <a:srgbClr val="FFFFFF"/>
                </a:solidFill>
              </a14:hiddenFill>
            </a:ext>
          </a:extLst>
        </p:spPr>
      </p:pic>
      <p:sp>
        <p:nvSpPr>
          <p:cNvPr id="370690" name="Rectangle 2"/>
          <p:cNvSpPr>
            <a:spLocks noGrp="1" noChangeArrowheads="1"/>
          </p:cNvSpPr>
          <p:nvPr>
            <p:ph type="title"/>
          </p:nvPr>
        </p:nvSpPr>
        <p:spPr/>
        <p:txBody>
          <a:bodyPr/>
          <a:lstStyle/>
          <a:p>
            <a:r>
              <a:rPr lang="en-US"/>
              <a:t>EX for Load</a:t>
            </a:r>
            <a:endParaRPr lang="en-AU"/>
          </a:p>
        </p:txBody>
      </p:sp>
    </p:spTree>
    <p:extLst>
      <p:ext uri="{BB962C8B-B14F-4D97-AF65-F5344CB8AC3E}">
        <p14:creationId xmlns:p14="http://schemas.microsoft.com/office/powerpoint/2010/main" val="3492251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2743" name="Picture 7" descr="f04-38-P374493-M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76400"/>
            <a:ext cx="8183562" cy="4425950"/>
          </a:xfrm>
          <a:prstGeom prst="rect">
            <a:avLst/>
          </a:prstGeom>
          <a:noFill/>
          <a:extLst>
            <a:ext uri="{909E8E84-426E-40DD-AFC4-6F175D3DCCD1}">
              <a14:hiddenFill xmlns:a14="http://schemas.microsoft.com/office/drawing/2010/main">
                <a:solidFill>
                  <a:srgbClr val="FFFFFF"/>
                </a:solidFill>
              </a14:hiddenFill>
            </a:ext>
          </a:extLst>
        </p:spPr>
      </p:pic>
      <p:sp>
        <p:nvSpPr>
          <p:cNvPr id="372738" name="Rectangle 2"/>
          <p:cNvSpPr>
            <a:spLocks noGrp="1" noChangeArrowheads="1"/>
          </p:cNvSpPr>
          <p:nvPr>
            <p:ph type="title"/>
          </p:nvPr>
        </p:nvSpPr>
        <p:spPr/>
        <p:txBody>
          <a:bodyPr/>
          <a:lstStyle/>
          <a:p>
            <a:r>
              <a:rPr lang="en-US"/>
              <a:t>MEM for Load</a:t>
            </a:r>
            <a:endParaRPr lang="en-AU"/>
          </a:p>
        </p:txBody>
      </p:sp>
    </p:spTree>
    <p:extLst>
      <p:ext uri="{BB962C8B-B14F-4D97-AF65-F5344CB8AC3E}">
        <p14:creationId xmlns:p14="http://schemas.microsoft.com/office/powerpoint/2010/main" val="318336324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4794" name="Picture 10" descr="f04-38-P374493-W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8191500" cy="4318000"/>
          </a:xfrm>
          <a:prstGeom prst="rect">
            <a:avLst/>
          </a:prstGeom>
          <a:noFill/>
          <a:extLst>
            <a:ext uri="{909E8E84-426E-40DD-AFC4-6F175D3DCCD1}">
              <a14:hiddenFill xmlns:a14="http://schemas.microsoft.com/office/drawing/2010/main">
                <a:solidFill>
                  <a:srgbClr val="FFFFFF"/>
                </a:solidFill>
              </a14:hiddenFill>
            </a:ext>
          </a:extLst>
        </p:spPr>
      </p:pic>
      <p:sp>
        <p:nvSpPr>
          <p:cNvPr id="374786" name="Rectangle 2"/>
          <p:cNvSpPr>
            <a:spLocks noGrp="1" noChangeArrowheads="1"/>
          </p:cNvSpPr>
          <p:nvPr>
            <p:ph type="title"/>
          </p:nvPr>
        </p:nvSpPr>
        <p:spPr/>
        <p:txBody>
          <a:bodyPr/>
          <a:lstStyle/>
          <a:p>
            <a:r>
              <a:rPr lang="en-US"/>
              <a:t>WB for Load</a:t>
            </a:r>
            <a:endParaRPr lang="en-AU"/>
          </a:p>
        </p:txBody>
      </p:sp>
      <p:sp>
        <p:nvSpPr>
          <p:cNvPr id="374788" name="Oval 4"/>
          <p:cNvSpPr>
            <a:spLocks noChangeArrowheads="1"/>
          </p:cNvSpPr>
          <p:nvPr/>
        </p:nvSpPr>
        <p:spPr bwMode="auto">
          <a:xfrm>
            <a:off x="3059113" y="4076700"/>
            <a:ext cx="865187" cy="43180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4789" name="AutoShape 5"/>
          <p:cNvSpPr>
            <a:spLocks/>
          </p:cNvSpPr>
          <p:nvPr/>
        </p:nvSpPr>
        <p:spPr bwMode="auto">
          <a:xfrm>
            <a:off x="892175" y="5249863"/>
            <a:ext cx="1063625" cy="865187"/>
          </a:xfrm>
          <a:prstGeom prst="borderCallout1">
            <a:avLst>
              <a:gd name="adj1" fmla="val 13213"/>
              <a:gd name="adj2" fmla="val 107162"/>
              <a:gd name="adj3" fmla="val -52292"/>
              <a:gd name="adj4" fmla="val 167912"/>
            </a:avLst>
          </a:prstGeom>
          <a:solidFill>
            <a:schemeClr val="accent1"/>
          </a:solidFill>
          <a:ln w="12700">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t>Wrong</a:t>
            </a:r>
            <a:br>
              <a:rPr lang="en-US"/>
            </a:br>
            <a:r>
              <a:rPr lang="en-US"/>
              <a:t>register</a:t>
            </a:r>
            <a:br>
              <a:rPr lang="en-US"/>
            </a:br>
            <a:r>
              <a:rPr lang="en-US"/>
              <a:t>number</a:t>
            </a:r>
            <a:endParaRPr lang="en-AU"/>
          </a:p>
        </p:txBody>
      </p:sp>
    </p:spTree>
    <p:extLst>
      <p:ext uri="{BB962C8B-B14F-4D97-AF65-F5344CB8AC3E}">
        <p14:creationId xmlns:p14="http://schemas.microsoft.com/office/powerpoint/2010/main" val="31344785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4789"/>
                                        </p:tgtEl>
                                        <p:attrNameLst>
                                          <p:attrName>style.visibility</p:attrName>
                                        </p:attrNameLst>
                                      </p:cBhvr>
                                      <p:to>
                                        <p:strVal val="visible"/>
                                      </p:to>
                                    </p:set>
                                    <p:animEffect transition="in" filter="fade">
                                      <p:cBhvr>
                                        <p:cTn id="7" dur="1000"/>
                                        <p:tgtEl>
                                          <p:spTgt spid="37478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4788"/>
                                        </p:tgtEl>
                                        <p:attrNameLst>
                                          <p:attrName>style.visibility</p:attrName>
                                        </p:attrNameLst>
                                      </p:cBhvr>
                                      <p:to>
                                        <p:strVal val="visible"/>
                                      </p:to>
                                    </p:set>
                                    <p:animEffect transition="in" filter="fade">
                                      <p:cBhvr>
                                        <p:cTn id="10" dur="1000"/>
                                        <p:tgtEl>
                                          <p:spTgt spid="374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8" grpId="0" animBg="1"/>
      <p:bldP spid="374789"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6838" name="Picture 6" descr="f04-41-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171700"/>
            <a:ext cx="8183562" cy="3771900"/>
          </a:xfrm>
          <a:prstGeom prst="rect">
            <a:avLst/>
          </a:prstGeom>
          <a:noFill/>
          <a:extLst>
            <a:ext uri="{909E8E84-426E-40DD-AFC4-6F175D3DCCD1}">
              <a14:hiddenFill xmlns:a14="http://schemas.microsoft.com/office/drawing/2010/main">
                <a:solidFill>
                  <a:srgbClr val="FFFFFF"/>
                </a:solidFill>
              </a14:hiddenFill>
            </a:ext>
          </a:extLst>
        </p:spPr>
      </p:pic>
      <p:sp>
        <p:nvSpPr>
          <p:cNvPr id="376834" name="Rectangle 2"/>
          <p:cNvSpPr>
            <a:spLocks noGrp="1" noChangeArrowheads="1"/>
          </p:cNvSpPr>
          <p:nvPr>
            <p:ph type="title"/>
          </p:nvPr>
        </p:nvSpPr>
        <p:spPr/>
        <p:txBody>
          <a:bodyPr/>
          <a:lstStyle/>
          <a:p>
            <a:r>
              <a:rPr lang="en-US"/>
              <a:t>Corrected Datapath for Load</a:t>
            </a:r>
            <a:endParaRPr lang="en-AU"/>
          </a:p>
        </p:txBody>
      </p:sp>
    </p:spTree>
    <p:extLst>
      <p:ext uri="{BB962C8B-B14F-4D97-AF65-F5344CB8AC3E}">
        <p14:creationId xmlns:p14="http://schemas.microsoft.com/office/powerpoint/2010/main" val="113848465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27" name="Picture 7" descr="f04-46-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36725"/>
            <a:ext cx="8015288" cy="4511675"/>
          </a:xfrm>
          <a:prstGeom prst="rect">
            <a:avLst/>
          </a:prstGeom>
          <a:noFill/>
          <a:extLst>
            <a:ext uri="{909E8E84-426E-40DD-AFC4-6F175D3DCCD1}">
              <a14:hiddenFill xmlns:a14="http://schemas.microsoft.com/office/drawing/2010/main">
                <a:solidFill>
                  <a:srgbClr val="FFFFFF"/>
                </a:solidFill>
              </a14:hiddenFill>
            </a:ext>
          </a:extLst>
        </p:spPr>
      </p:pic>
      <p:sp>
        <p:nvSpPr>
          <p:cNvPr id="389122" name="Rectangle 2"/>
          <p:cNvSpPr>
            <a:spLocks noGrp="1" noChangeArrowheads="1"/>
          </p:cNvSpPr>
          <p:nvPr>
            <p:ph type="title"/>
          </p:nvPr>
        </p:nvSpPr>
        <p:spPr/>
        <p:txBody>
          <a:bodyPr/>
          <a:lstStyle/>
          <a:p>
            <a:r>
              <a:rPr lang="en-US" dirty="0"/>
              <a:t>Pipelined </a:t>
            </a:r>
            <a:r>
              <a:rPr lang="en-US" dirty="0" smtClean="0"/>
              <a:t>Control</a:t>
            </a:r>
            <a:endParaRPr lang="en-AU" dirty="0"/>
          </a:p>
        </p:txBody>
      </p:sp>
    </p:spTree>
    <p:extLst>
      <p:ext uri="{BB962C8B-B14F-4D97-AF65-F5344CB8AC3E}">
        <p14:creationId xmlns:p14="http://schemas.microsoft.com/office/powerpoint/2010/main" val="343559090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Pipelined Control</a:t>
            </a:r>
          </a:p>
        </p:txBody>
      </p:sp>
      <p:sp>
        <p:nvSpPr>
          <p:cNvPr id="3" name="Content Placeholder 2"/>
          <p:cNvSpPr>
            <a:spLocks noGrp="1"/>
          </p:cNvSpPr>
          <p:nvPr>
            <p:ph idx="1"/>
          </p:nvPr>
        </p:nvSpPr>
        <p:spPr/>
        <p:txBody>
          <a:bodyPr>
            <a:normAutofit fontScale="62500" lnSpcReduction="20000"/>
          </a:bodyPr>
          <a:lstStyle/>
          <a:p>
            <a:pPr lvl="0"/>
            <a:r>
              <a:rPr lang="en-US" dirty="0"/>
              <a:t>Instruction fetch: </a:t>
            </a:r>
            <a:endParaRPr lang="en-US" dirty="0" smtClean="0"/>
          </a:p>
          <a:p>
            <a:pPr lvl="1"/>
            <a:r>
              <a:rPr lang="en-US" dirty="0" smtClean="0"/>
              <a:t>PC written on every clock cycle</a:t>
            </a:r>
          </a:p>
          <a:p>
            <a:pPr lvl="1"/>
            <a:r>
              <a:rPr lang="en-US" dirty="0" smtClean="0"/>
              <a:t>Instruction memory read on every clock cycle</a:t>
            </a:r>
          </a:p>
          <a:p>
            <a:pPr lvl="1"/>
            <a:r>
              <a:rPr lang="en-US" dirty="0"/>
              <a:t>no optional control lines</a:t>
            </a:r>
            <a:endParaRPr lang="en-US" dirty="0" smtClean="0"/>
          </a:p>
          <a:p>
            <a:pPr lvl="0"/>
            <a:endParaRPr lang="en-US" dirty="0" smtClean="0"/>
          </a:p>
          <a:p>
            <a:pPr lvl="0"/>
            <a:r>
              <a:rPr lang="en-US" dirty="0" smtClean="0"/>
              <a:t>Instruction </a:t>
            </a:r>
            <a:r>
              <a:rPr lang="en-US" dirty="0"/>
              <a:t>decode/register file </a:t>
            </a:r>
            <a:r>
              <a:rPr lang="en-US" dirty="0" smtClean="0"/>
              <a:t>read</a:t>
            </a:r>
          </a:p>
          <a:p>
            <a:pPr lvl="1"/>
            <a:r>
              <a:rPr lang="en-US" dirty="0" smtClean="0"/>
              <a:t>Register file read on every clock cycle</a:t>
            </a:r>
          </a:p>
          <a:p>
            <a:pPr lvl="1"/>
            <a:r>
              <a:rPr lang="en-US" dirty="0" smtClean="0"/>
              <a:t>no </a:t>
            </a:r>
            <a:r>
              <a:rPr lang="en-US" dirty="0"/>
              <a:t>optional control </a:t>
            </a:r>
            <a:r>
              <a:rPr lang="en-US" dirty="0" smtClean="0"/>
              <a:t>lines</a:t>
            </a:r>
            <a:endParaRPr lang="en-US" dirty="0"/>
          </a:p>
          <a:p>
            <a:endParaRPr lang="en-US" dirty="0"/>
          </a:p>
          <a:p>
            <a:pPr lvl="0"/>
            <a:r>
              <a:rPr lang="en-US" dirty="0" smtClean="0"/>
              <a:t>Execution:</a:t>
            </a:r>
          </a:p>
          <a:p>
            <a:pPr lvl="1"/>
            <a:r>
              <a:rPr lang="en-US" dirty="0" smtClean="0"/>
              <a:t>Set </a:t>
            </a:r>
            <a:r>
              <a:rPr lang="en-US" dirty="0" err="1" smtClean="0"/>
              <a:t>RegDst</a:t>
            </a:r>
            <a:r>
              <a:rPr lang="en-US" dirty="0" smtClean="0"/>
              <a:t>:	</a:t>
            </a:r>
            <a:r>
              <a:rPr lang="en-US" dirty="0"/>
              <a:t>select the Result register</a:t>
            </a:r>
            <a:endParaRPr lang="en-US" dirty="0" smtClean="0"/>
          </a:p>
          <a:p>
            <a:pPr lvl="1"/>
            <a:r>
              <a:rPr lang="en-US" dirty="0" smtClean="0"/>
              <a:t>Set </a:t>
            </a:r>
            <a:r>
              <a:rPr lang="en-US" dirty="0" err="1" smtClean="0"/>
              <a:t>ALUOp</a:t>
            </a:r>
            <a:r>
              <a:rPr lang="en-US" dirty="0" smtClean="0"/>
              <a:t>:	select the </a:t>
            </a:r>
            <a:r>
              <a:rPr lang="en-US" dirty="0"/>
              <a:t>ALU operation</a:t>
            </a:r>
            <a:endParaRPr lang="en-US" dirty="0" smtClean="0"/>
          </a:p>
          <a:p>
            <a:pPr lvl="1"/>
            <a:r>
              <a:rPr lang="en-US" dirty="0" smtClean="0"/>
              <a:t>Set </a:t>
            </a:r>
            <a:r>
              <a:rPr lang="en-US" dirty="0" err="1" smtClean="0"/>
              <a:t>ALUSrc</a:t>
            </a:r>
            <a:r>
              <a:rPr lang="en-US" dirty="0"/>
              <a:t>. </a:t>
            </a:r>
            <a:r>
              <a:rPr lang="en-US" dirty="0" smtClean="0"/>
              <a:t>	select either </a:t>
            </a:r>
            <a:r>
              <a:rPr lang="en-US" dirty="0"/>
              <a:t>Read data 2 or a sign-extended immediate for the ALU.</a:t>
            </a:r>
          </a:p>
          <a:p>
            <a:endParaRPr lang="en-US" dirty="0"/>
          </a:p>
          <a:p>
            <a:pPr lvl="0"/>
            <a:r>
              <a:rPr lang="en-US" dirty="0"/>
              <a:t>Memory access: </a:t>
            </a:r>
            <a:endParaRPr lang="en-US" dirty="0" smtClean="0"/>
          </a:p>
          <a:p>
            <a:pPr lvl="1"/>
            <a:r>
              <a:rPr lang="en-US" dirty="0" smtClean="0"/>
              <a:t>Set Branch:	affects </a:t>
            </a:r>
            <a:r>
              <a:rPr lang="en-US" dirty="0" err="1" smtClean="0"/>
              <a:t>PCSrc</a:t>
            </a:r>
            <a:endParaRPr lang="en-US" dirty="0" smtClean="0"/>
          </a:p>
          <a:p>
            <a:pPr lvl="1"/>
            <a:r>
              <a:rPr lang="en-US" dirty="0" smtClean="0"/>
              <a:t>Set </a:t>
            </a:r>
            <a:r>
              <a:rPr lang="en-US" dirty="0" err="1" smtClean="0"/>
              <a:t>MemRead</a:t>
            </a:r>
            <a:endParaRPr lang="en-US" dirty="0" smtClean="0"/>
          </a:p>
          <a:p>
            <a:pPr lvl="1"/>
            <a:r>
              <a:rPr lang="en-US" dirty="0" smtClean="0"/>
              <a:t>Set </a:t>
            </a:r>
            <a:r>
              <a:rPr lang="en-US" dirty="0" err="1" smtClean="0"/>
              <a:t>MemWrite</a:t>
            </a:r>
            <a:r>
              <a:rPr lang="en-US" dirty="0"/>
              <a:t>. </a:t>
            </a:r>
            <a:endParaRPr lang="en-US" dirty="0" smtClean="0"/>
          </a:p>
          <a:p>
            <a:pPr lvl="1"/>
            <a:endParaRPr lang="en-US" dirty="0"/>
          </a:p>
          <a:p>
            <a:pPr lvl="0"/>
            <a:r>
              <a:rPr lang="en-US" dirty="0"/>
              <a:t>Write back: </a:t>
            </a:r>
            <a:endParaRPr lang="en-US" dirty="0" smtClean="0"/>
          </a:p>
          <a:p>
            <a:pPr lvl="1"/>
            <a:r>
              <a:rPr lang="en-US" dirty="0" smtClean="0"/>
              <a:t>Set </a:t>
            </a:r>
            <a:r>
              <a:rPr lang="en-US" dirty="0" err="1" smtClean="0"/>
              <a:t>MemtoReg</a:t>
            </a:r>
            <a:r>
              <a:rPr lang="en-US" dirty="0" smtClean="0"/>
              <a:t>:	decides </a:t>
            </a:r>
            <a:r>
              <a:rPr lang="en-US" dirty="0"/>
              <a:t>between sending the ALU result or the memory value to the register </a:t>
            </a:r>
            <a:r>
              <a:rPr lang="en-US" dirty="0" smtClean="0"/>
              <a:t>file</a:t>
            </a:r>
          </a:p>
          <a:p>
            <a:pPr lvl="1"/>
            <a:r>
              <a:rPr lang="en-US" dirty="0" smtClean="0"/>
              <a:t>Set </a:t>
            </a:r>
            <a:r>
              <a:rPr lang="en-US" dirty="0" err="1" smtClean="0"/>
              <a:t>Reg</a:t>
            </a:r>
            <a:r>
              <a:rPr lang="en-US" dirty="0" smtClean="0"/>
              <a:t>-Write:	specifies whether the register file can be written</a:t>
            </a:r>
            <a:endParaRPr lang="en-US" dirty="0"/>
          </a:p>
        </p:txBody>
      </p:sp>
    </p:spTree>
    <p:extLst>
      <p:ext uri="{BB962C8B-B14F-4D97-AF65-F5344CB8AC3E}">
        <p14:creationId xmlns:p14="http://schemas.microsoft.com/office/powerpoint/2010/main" val="42059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9" end="1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20" end="2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Execution</a:t>
            </a:r>
          </a:p>
        </p:txBody>
      </p:sp>
      <p:sp>
        <p:nvSpPr>
          <p:cNvPr id="5" name="Content Placeholder 4"/>
          <p:cNvSpPr>
            <a:spLocks noGrp="1"/>
          </p:cNvSpPr>
          <p:nvPr>
            <p:ph idx="1"/>
          </p:nvPr>
        </p:nvSpPr>
        <p:spPr/>
        <p:txBody>
          <a:bodyPr/>
          <a:lstStyle/>
          <a:p>
            <a:endParaRPr lang="en-US" sz="2800" dirty="0" smtClean="0">
              <a:sym typeface="Symbol" panose="05050102010706020507" pitchFamily="18" charset="2"/>
            </a:endParaRPr>
          </a:p>
          <a:p>
            <a:endParaRPr lang="en-US" sz="2800" dirty="0">
              <a:sym typeface="Symbol" panose="05050102010706020507" pitchFamily="18" charset="2"/>
            </a:endParaRPr>
          </a:p>
          <a:p>
            <a:endParaRPr lang="en-US" sz="2800" dirty="0" smtClean="0">
              <a:sym typeface="Symbol" panose="05050102010706020507" pitchFamily="18" charset="2"/>
            </a:endParaRPr>
          </a:p>
          <a:p>
            <a:endParaRPr lang="en-US" sz="2800" dirty="0">
              <a:sym typeface="Symbol" panose="05050102010706020507" pitchFamily="18" charset="2"/>
            </a:endParaRPr>
          </a:p>
          <a:p>
            <a:endParaRPr lang="en-US" sz="2800" dirty="0" smtClean="0">
              <a:sym typeface="Symbol" panose="05050102010706020507" pitchFamily="18" charset="2"/>
            </a:endParaRPr>
          </a:p>
          <a:p>
            <a:pPr marL="182880" lvl="1"/>
            <a:r>
              <a:rPr lang="en-US" sz="2800" dirty="0" smtClean="0">
                <a:sym typeface="Symbol" panose="05050102010706020507" pitchFamily="18" charset="2"/>
              </a:rPr>
              <a:t>Update PC:  </a:t>
            </a:r>
            <a:r>
              <a:rPr lang="en-US" sz="2800" dirty="0">
                <a:sym typeface="Symbol" panose="05050102010706020507" pitchFamily="18" charset="2"/>
              </a:rPr>
              <a:t>PC  target address or PC + </a:t>
            </a:r>
            <a:r>
              <a:rPr lang="en-US" sz="2800" dirty="0" smtClean="0">
                <a:sym typeface="Symbol" panose="05050102010706020507" pitchFamily="18" charset="2"/>
              </a:rPr>
              <a:t>4</a:t>
            </a:r>
          </a:p>
          <a:p>
            <a:pPr lvl="1"/>
            <a:r>
              <a:rPr lang="en-US" dirty="0" smtClean="0">
                <a:sym typeface="Symbol" panose="05050102010706020507" pitchFamily="18" charset="2"/>
              </a:rPr>
              <a:t>If the instruction is a branch, we have to calculate the target address</a:t>
            </a:r>
          </a:p>
          <a:p>
            <a:pPr lvl="1"/>
            <a:r>
              <a:rPr lang="en-US" dirty="0" smtClean="0">
                <a:sym typeface="Symbol" panose="05050102010706020507" pitchFamily="18" charset="2"/>
              </a:rPr>
              <a:t>If the instruction is not a branch, the new PC will be PC + 4</a:t>
            </a:r>
            <a:endParaRPr lang="en-US" dirty="0"/>
          </a:p>
        </p:txBody>
      </p:sp>
      <p:pic>
        <p:nvPicPr>
          <p:cNvPr id="7" name="Picture 6"/>
          <p:cNvPicPr/>
          <p:nvPr/>
        </p:nvPicPr>
        <p:blipFill>
          <a:blip r:embed="rId2"/>
          <a:stretch>
            <a:fillRect/>
          </a:stretch>
        </p:blipFill>
        <p:spPr>
          <a:xfrm>
            <a:off x="1600200" y="1981200"/>
            <a:ext cx="5943600" cy="1882140"/>
          </a:xfrm>
          <a:prstGeom prst="rect">
            <a:avLst/>
          </a:prstGeom>
        </p:spPr>
      </p:pic>
    </p:spTree>
    <p:extLst>
      <p:ext uri="{BB962C8B-B14F-4D97-AF65-F5344CB8AC3E}">
        <p14:creationId xmlns:p14="http://schemas.microsoft.com/office/powerpoint/2010/main" val="15241883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US"/>
              <a:t>Pipelined Control</a:t>
            </a:r>
            <a:endParaRPr lang="en-AU"/>
          </a:p>
        </p:txBody>
      </p:sp>
      <p:pic>
        <p:nvPicPr>
          <p:cNvPr id="391174" name="Picture 6" descr="f04-50-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177" y="1752600"/>
            <a:ext cx="7526623" cy="468746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581400" y="4038600"/>
            <a:ext cx="1219200" cy="1200329"/>
          </a:xfrm>
          <a:prstGeom prst="rect">
            <a:avLst/>
          </a:prstGeom>
          <a:noFill/>
        </p:spPr>
        <p:txBody>
          <a:bodyPr wrap="square" rtlCol="0">
            <a:spAutoFit/>
          </a:bodyPr>
          <a:lstStyle/>
          <a:p>
            <a:r>
              <a:rPr lang="en-US" dirty="0" err="1" smtClean="0"/>
              <a:t>RegDst</a:t>
            </a:r>
            <a:endParaRPr lang="en-US" dirty="0" smtClean="0"/>
          </a:p>
          <a:p>
            <a:r>
              <a:rPr lang="en-US" dirty="0" err="1" smtClean="0"/>
              <a:t>ALUSrc</a:t>
            </a:r>
            <a:endParaRPr lang="en-US" dirty="0" smtClean="0"/>
          </a:p>
          <a:p>
            <a:r>
              <a:rPr lang="en-US" dirty="0" smtClean="0"/>
              <a:t>ALUOp1</a:t>
            </a:r>
          </a:p>
          <a:p>
            <a:r>
              <a:rPr lang="en-US" dirty="0" smtClean="0"/>
              <a:t>ALUOp0</a:t>
            </a:r>
            <a:endParaRPr lang="en-US" dirty="0"/>
          </a:p>
        </p:txBody>
      </p:sp>
      <p:sp>
        <p:nvSpPr>
          <p:cNvPr id="4" name="TextBox 3"/>
          <p:cNvSpPr txBox="1"/>
          <p:nvPr/>
        </p:nvSpPr>
        <p:spPr>
          <a:xfrm>
            <a:off x="5867400" y="4105870"/>
            <a:ext cx="1249060" cy="923330"/>
          </a:xfrm>
          <a:prstGeom prst="rect">
            <a:avLst/>
          </a:prstGeom>
          <a:noFill/>
        </p:spPr>
        <p:txBody>
          <a:bodyPr wrap="none" rtlCol="0">
            <a:spAutoFit/>
          </a:bodyPr>
          <a:lstStyle/>
          <a:p>
            <a:r>
              <a:rPr lang="en-US" dirty="0" smtClean="0"/>
              <a:t>Branch</a:t>
            </a:r>
          </a:p>
          <a:p>
            <a:r>
              <a:rPr lang="en-US" dirty="0" err="1" smtClean="0"/>
              <a:t>MemRead</a:t>
            </a:r>
            <a:endParaRPr lang="en-US" dirty="0" smtClean="0"/>
          </a:p>
          <a:p>
            <a:r>
              <a:rPr lang="en-US" dirty="0" err="1" smtClean="0"/>
              <a:t>MemWrite</a:t>
            </a:r>
            <a:endParaRPr lang="en-US" dirty="0"/>
          </a:p>
        </p:txBody>
      </p:sp>
      <p:sp>
        <p:nvSpPr>
          <p:cNvPr id="6" name="TextBox 5"/>
          <p:cNvSpPr txBox="1"/>
          <p:nvPr/>
        </p:nvSpPr>
        <p:spPr>
          <a:xfrm>
            <a:off x="7856220" y="4105870"/>
            <a:ext cx="1313180" cy="646331"/>
          </a:xfrm>
          <a:prstGeom prst="rect">
            <a:avLst/>
          </a:prstGeom>
          <a:noFill/>
        </p:spPr>
        <p:txBody>
          <a:bodyPr wrap="none" rtlCol="0">
            <a:spAutoFit/>
          </a:bodyPr>
          <a:lstStyle/>
          <a:p>
            <a:r>
              <a:rPr lang="en-US" dirty="0" err="1" smtClean="0"/>
              <a:t>MemtoReg</a:t>
            </a:r>
            <a:endParaRPr lang="en-US" dirty="0" smtClean="0"/>
          </a:p>
          <a:p>
            <a:r>
              <a:rPr lang="en-US" dirty="0" err="1" smtClean="0"/>
              <a:t>Regwrite</a:t>
            </a:r>
            <a:endParaRPr lang="en-US" dirty="0"/>
          </a:p>
        </p:txBody>
      </p:sp>
    </p:spTree>
    <p:extLst>
      <p:ext uri="{BB962C8B-B14F-4D97-AF65-F5344CB8AC3E}">
        <p14:creationId xmlns:p14="http://schemas.microsoft.com/office/powerpoint/2010/main" val="328950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3221" name="Picture 5" descr="f04-51-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0113" y="1401763"/>
            <a:ext cx="7362825" cy="5227637"/>
          </a:xfrm>
          <a:prstGeom prst="rect">
            <a:avLst/>
          </a:prstGeom>
          <a:noFill/>
          <a:extLst>
            <a:ext uri="{909E8E84-426E-40DD-AFC4-6F175D3DCCD1}">
              <a14:hiddenFill xmlns:a14="http://schemas.microsoft.com/office/drawing/2010/main">
                <a:solidFill>
                  <a:srgbClr val="FFFFFF"/>
                </a:solidFill>
              </a14:hiddenFill>
            </a:ext>
          </a:extLst>
        </p:spPr>
      </p:pic>
      <p:sp>
        <p:nvSpPr>
          <p:cNvPr id="393218" name="Rectangle 2"/>
          <p:cNvSpPr>
            <a:spLocks noGrp="1" noChangeArrowheads="1"/>
          </p:cNvSpPr>
          <p:nvPr>
            <p:ph type="title"/>
          </p:nvPr>
        </p:nvSpPr>
        <p:spPr/>
        <p:txBody>
          <a:bodyPr/>
          <a:lstStyle/>
          <a:p>
            <a:r>
              <a:rPr lang="en-US"/>
              <a:t>Pipelined Control</a:t>
            </a:r>
            <a:endParaRPr lang="en-AU"/>
          </a:p>
        </p:txBody>
      </p:sp>
    </p:spTree>
    <p:extLst>
      <p:ext uri="{BB962C8B-B14F-4D97-AF65-F5344CB8AC3E}">
        <p14:creationId xmlns:p14="http://schemas.microsoft.com/office/powerpoint/2010/main" val="230199831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en-US"/>
              <a:t>Hazards</a:t>
            </a:r>
            <a:endParaRPr lang="en-AU"/>
          </a:p>
        </p:txBody>
      </p:sp>
      <p:sp>
        <p:nvSpPr>
          <p:cNvPr id="335875" name="Rectangle 3"/>
          <p:cNvSpPr>
            <a:spLocks noGrp="1" noChangeArrowheads="1"/>
          </p:cNvSpPr>
          <p:nvPr>
            <p:ph type="body" idx="1"/>
          </p:nvPr>
        </p:nvSpPr>
        <p:spPr/>
        <p:txBody>
          <a:bodyPr/>
          <a:lstStyle/>
          <a:p>
            <a:pPr>
              <a:lnSpc>
                <a:spcPct val="90000"/>
              </a:lnSpc>
            </a:pPr>
            <a:r>
              <a:rPr lang="en-US" dirty="0"/>
              <a:t>Situations that prevent starting the next instruction in the next </a:t>
            </a:r>
            <a:r>
              <a:rPr lang="en-US" dirty="0" smtClean="0"/>
              <a:t>cycle</a:t>
            </a:r>
          </a:p>
          <a:p>
            <a:pPr>
              <a:lnSpc>
                <a:spcPct val="90000"/>
              </a:lnSpc>
            </a:pPr>
            <a:endParaRPr lang="en-US" dirty="0"/>
          </a:p>
          <a:p>
            <a:pPr>
              <a:lnSpc>
                <a:spcPct val="90000"/>
              </a:lnSpc>
            </a:pPr>
            <a:r>
              <a:rPr lang="en-US" dirty="0"/>
              <a:t>Structure </a:t>
            </a:r>
            <a:r>
              <a:rPr lang="en-US" dirty="0" smtClean="0"/>
              <a:t>hazard</a:t>
            </a:r>
            <a:endParaRPr lang="en-US" dirty="0"/>
          </a:p>
          <a:p>
            <a:pPr lvl="1">
              <a:lnSpc>
                <a:spcPct val="90000"/>
              </a:lnSpc>
            </a:pPr>
            <a:r>
              <a:rPr lang="en-US" dirty="0"/>
              <a:t>A required resource is busy</a:t>
            </a:r>
          </a:p>
          <a:p>
            <a:pPr>
              <a:lnSpc>
                <a:spcPct val="90000"/>
              </a:lnSpc>
            </a:pPr>
            <a:r>
              <a:rPr lang="en-US" dirty="0"/>
              <a:t>Data hazard</a:t>
            </a:r>
          </a:p>
          <a:p>
            <a:pPr lvl="1">
              <a:lnSpc>
                <a:spcPct val="90000"/>
              </a:lnSpc>
            </a:pPr>
            <a:r>
              <a:rPr lang="en-US" dirty="0"/>
              <a:t>Need to wait for previous instruction to complete its data read/write</a:t>
            </a:r>
          </a:p>
          <a:p>
            <a:pPr>
              <a:lnSpc>
                <a:spcPct val="90000"/>
              </a:lnSpc>
            </a:pPr>
            <a:r>
              <a:rPr lang="en-US" dirty="0"/>
              <a:t>Control hazard</a:t>
            </a:r>
          </a:p>
          <a:p>
            <a:pPr lvl="1">
              <a:lnSpc>
                <a:spcPct val="90000"/>
              </a:lnSpc>
            </a:pPr>
            <a:r>
              <a:rPr lang="en-US" dirty="0"/>
              <a:t>Deciding on control action depends on previous instruction</a:t>
            </a:r>
            <a:endParaRPr lang="en-AU" dirty="0"/>
          </a:p>
        </p:txBody>
      </p:sp>
    </p:spTree>
    <p:extLst>
      <p:ext uri="{BB962C8B-B14F-4D97-AF65-F5344CB8AC3E}">
        <p14:creationId xmlns:p14="http://schemas.microsoft.com/office/powerpoint/2010/main" val="3864961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a:t>Structure Hazards</a:t>
            </a:r>
            <a:endParaRPr lang="en-AU"/>
          </a:p>
        </p:txBody>
      </p:sp>
      <p:sp>
        <p:nvSpPr>
          <p:cNvPr id="337923" name="Rectangle 3"/>
          <p:cNvSpPr>
            <a:spLocks noGrp="1" noChangeArrowheads="1"/>
          </p:cNvSpPr>
          <p:nvPr>
            <p:ph type="body" idx="1"/>
          </p:nvPr>
        </p:nvSpPr>
        <p:spPr/>
        <p:txBody>
          <a:bodyPr/>
          <a:lstStyle/>
          <a:p>
            <a:r>
              <a:rPr lang="en-US" dirty="0"/>
              <a:t>Conflict for use of a </a:t>
            </a:r>
            <a:r>
              <a:rPr lang="en-US" dirty="0" smtClean="0"/>
              <a:t>resource</a:t>
            </a:r>
          </a:p>
          <a:p>
            <a:endParaRPr lang="en-US" dirty="0"/>
          </a:p>
          <a:p>
            <a:r>
              <a:rPr lang="en-US" dirty="0"/>
              <a:t>In MIPS pipeline with a single memory</a:t>
            </a:r>
          </a:p>
          <a:p>
            <a:pPr lvl="1"/>
            <a:r>
              <a:rPr lang="en-US" dirty="0"/>
              <a:t>Load/store requires data access</a:t>
            </a:r>
          </a:p>
          <a:p>
            <a:pPr lvl="1"/>
            <a:r>
              <a:rPr lang="en-US" dirty="0"/>
              <a:t>Instruction fetch would have to </a:t>
            </a:r>
            <a:r>
              <a:rPr lang="en-US" i="1" dirty="0"/>
              <a:t>stall</a:t>
            </a:r>
            <a:r>
              <a:rPr lang="en-US" dirty="0"/>
              <a:t> for that cycle</a:t>
            </a:r>
          </a:p>
          <a:p>
            <a:pPr lvl="2"/>
            <a:r>
              <a:rPr lang="en-US" dirty="0"/>
              <a:t>Would cause a pipeline “bubble</a:t>
            </a:r>
            <a:r>
              <a:rPr lang="en-US" dirty="0" smtClean="0"/>
              <a:t>”</a:t>
            </a:r>
          </a:p>
          <a:p>
            <a:pPr lvl="2"/>
            <a:endParaRPr lang="en-US" dirty="0"/>
          </a:p>
          <a:p>
            <a:r>
              <a:rPr lang="en-US" dirty="0"/>
              <a:t>Hence, pipelined </a:t>
            </a:r>
            <a:r>
              <a:rPr lang="en-US" dirty="0" err="1"/>
              <a:t>datapaths</a:t>
            </a:r>
            <a:r>
              <a:rPr lang="en-US" dirty="0"/>
              <a:t> require separate instruction/data memories</a:t>
            </a:r>
          </a:p>
          <a:p>
            <a:pPr lvl="1"/>
            <a:r>
              <a:rPr lang="en-US" dirty="0"/>
              <a:t>Or separate instruction/data caches</a:t>
            </a:r>
            <a:endParaRPr lang="en-AU" dirty="0"/>
          </a:p>
        </p:txBody>
      </p:sp>
    </p:spTree>
    <p:extLst>
      <p:ext uri="{BB962C8B-B14F-4D97-AF65-F5344CB8AC3E}">
        <p14:creationId xmlns:p14="http://schemas.microsoft.com/office/powerpoint/2010/main" val="289609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2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2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2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792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r>
              <a:rPr lang="en-US"/>
              <a:t>Data Hazards</a:t>
            </a:r>
            <a:endParaRPr lang="en-AU"/>
          </a:p>
        </p:txBody>
      </p:sp>
      <p:sp>
        <p:nvSpPr>
          <p:cNvPr id="339971" name="Rectangle 3"/>
          <p:cNvSpPr>
            <a:spLocks noGrp="1" noChangeArrowheads="1"/>
          </p:cNvSpPr>
          <p:nvPr>
            <p:ph idx="1"/>
          </p:nvPr>
        </p:nvSpPr>
        <p:spPr/>
        <p:txBody>
          <a:bodyPr/>
          <a:lstStyle/>
          <a:p>
            <a:r>
              <a:rPr lang="en-US" dirty="0"/>
              <a:t>An instruction depends on completion of data access by a previous instruction</a:t>
            </a:r>
          </a:p>
          <a:p>
            <a:pPr lvl="1"/>
            <a:r>
              <a:rPr lang="en-US" dirty="0">
                <a:latin typeface="Lucida Console" panose="020B0609040504020204" pitchFamily="49" charset="0"/>
              </a:rPr>
              <a:t>add	</a:t>
            </a:r>
            <a:r>
              <a:rPr lang="en-US" dirty="0">
                <a:solidFill>
                  <a:srgbClr val="FF0000"/>
                </a:solidFill>
                <a:latin typeface="Lucida Console" panose="020B0609040504020204" pitchFamily="49" charset="0"/>
              </a:rPr>
              <a:t>$s0</a:t>
            </a:r>
            <a:r>
              <a:rPr lang="en-US" dirty="0">
                <a:latin typeface="Lucida Console" panose="020B0609040504020204" pitchFamily="49" charset="0"/>
              </a:rPr>
              <a:t>, $t0, $</a:t>
            </a:r>
            <a:r>
              <a:rPr lang="en-US" dirty="0" smtClean="0">
                <a:latin typeface="Lucida Console" panose="020B0609040504020204" pitchFamily="49" charset="0"/>
              </a:rPr>
              <a:t>t1</a:t>
            </a:r>
          </a:p>
          <a:p>
            <a:pPr lvl="1"/>
            <a:r>
              <a:rPr lang="en-US" dirty="0" smtClean="0">
                <a:latin typeface="Lucida Console" panose="020B0609040504020204" pitchFamily="49" charset="0"/>
              </a:rPr>
              <a:t>sub</a:t>
            </a:r>
            <a:r>
              <a:rPr lang="en-US" dirty="0">
                <a:latin typeface="Lucida Console" panose="020B0609040504020204" pitchFamily="49" charset="0"/>
              </a:rPr>
              <a:t>	$t2, </a:t>
            </a:r>
            <a:r>
              <a:rPr lang="en-US" dirty="0">
                <a:solidFill>
                  <a:srgbClr val="FF0000"/>
                </a:solidFill>
                <a:latin typeface="Lucida Console" panose="020B0609040504020204" pitchFamily="49" charset="0"/>
              </a:rPr>
              <a:t>$s0</a:t>
            </a:r>
            <a:r>
              <a:rPr lang="en-US" dirty="0">
                <a:latin typeface="Lucida Console" panose="020B0609040504020204" pitchFamily="49" charset="0"/>
              </a:rPr>
              <a:t>, $t3</a:t>
            </a:r>
          </a:p>
        </p:txBody>
      </p:sp>
      <p:pic>
        <p:nvPicPr>
          <p:cNvPr id="339974" name="Picture 6" descr="data-hazard-bubble-no-forwar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622675"/>
            <a:ext cx="7964488" cy="277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87953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en-US"/>
              <a:t>Forwarding (aka Bypassing)</a:t>
            </a:r>
            <a:endParaRPr lang="en-AU"/>
          </a:p>
        </p:txBody>
      </p:sp>
      <p:sp>
        <p:nvSpPr>
          <p:cNvPr id="342019" name="Rectangle 3"/>
          <p:cNvSpPr>
            <a:spLocks noGrp="1" noChangeArrowheads="1"/>
          </p:cNvSpPr>
          <p:nvPr>
            <p:ph idx="1"/>
          </p:nvPr>
        </p:nvSpPr>
        <p:spPr/>
        <p:txBody>
          <a:bodyPr/>
          <a:lstStyle/>
          <a:p>
            <a:r>
              <a:rPr lang="en-US"/>
              <a:t>Use result when it is computed</a:t>
            </a:r>
          </a:p>
          <a:p>
            <a:pPr lvl="1"/>
            <a:r>
              <a:rPr lang="en-US"/>
              <a:t>Don’t wait for it to be stored in a register</a:t>
            </a:r>
          </a:p>
          <a:p>
            <a:pPr lvl="1"/>
            <a:r>
              <a:rPr lang="en-US"/>
              <a:t>Requires extra connections in the datapath</a:t>
            </a:r>
            <a:endParaRPr lang="en-AU"/>
          </a:p>
        </p:txBody>
      </p:sp>
      <p:pic>
        <p:nvPicPr>
          <p:cNvPr id="342022" name="Picture 6" descr="f04-29-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3284538"/>
            <a:ext cx="6340475" cy="218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92208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Forwarding</a:t>
            </a:r>
            <a:endParaRPr lang="en-US" dirty="0"/>
          </a:p>
        </p:txBody>
      </p:sp>
      <p:sp>
        <p:nvSpPr>
          <p:cNvPr id="3" name="Content Placeholder 2"/>
          <p:cNvSpPr>
            <a:spLocks noGrp="1"/>
          </p:cNvSpPr>
          <p:nvPr>
            <p:ph idx="1"/>
          </p:nvPr>
        </p:nvSpPr>
        <p:spPr/>
        <p:txBody>
          <a:bodyPr/>
          <a:lstStyle/>
          <a:p>
            <a:r>
              <a:rPr lang="en-US" dirty="0" smtClean="0"/>
              <a:t>Forwarding: the </a:t>
            </a:r>
            <a:r>
              <a:rPr lang="en-US" dirty="0"/>
              <a:t>result is passed forward from an earlier instruction to a </a:t>
            </a:r>
            <a:r>
              <a:rPr lang="en-US" dirty="0" smtClean="0"/>
              <a:t>later </a:t>
            </a:r>
            <a:r>
              <a:rPr lang="en-US" dirty="0"/>
              <a:t>instruction. </a:t>
            </a:r>
            <a:endParaRPr lang="en-US" dirty="0" smtClean="0"/>
          </a:p>
        </p:txBody>
      </p:sp>
    </p:spTree>
    <p:extLst>
      <p:ext uri="{BB962C8B-B14F-4D97-AF65-F5344CB8AC3E}">
        <p14:creationId xmlns:p14="http://schemas.microsoft.com/office/powerpoint/2010/main" val="222375288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US"/>
              <a:t>Load-Use Data Hazard</a:t>
            </a:r>
            <a:endParaRPr lang="en-AU"/>
          </a:p>
        </p:txBody>
      </p:sp>
      <p:sp>
        <p:nvSpPr>
          <p:cNvPr id="344067" name="Rectangle 3"/>
          <p:cNvSpPr>
            <a:spLocks noGrp="1" noChangeArrowheads="1"/>
          </p:cNvSpPr>
          <p:nvPr>
            <p:ph idx="1"/>
          </p:nvPr>
        </p:nvSpPr>
        <p:spPr/>
        <p:txBody>
          <a:bodyPr/>
          <a:lstStyle/>
          <a:p>
            <a:r>
              <a:rPr lang="en-US" dirty="0"/>
              <a:t>Can’t always avoid stalls by </a:t>
            </a:r>
            <a:r>
              <a:rPr lang="en-US" dirty="0" smtClean="0"/>
              <a:t>forwarding</a:t>
            </a:r>
            <a:endParaRPr lang="en-US" dirty="0"/>
          </a:p>
        </p:txBody>
      </p:sp>
      <p:pic>
        <p:nvPicPr>
          <p:cNvPr id="344070" name="Picture 6" descr="f04-30-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895600"/>
            <a:ext cx="6586537" cy="259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92777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Stalls</a:t>
            </a:r>
            <a:endParaRPr lang="en-US" dirty="0"/>
          </a:p>
        </p:txBody>
      </p:sp>
      <p:sp>
        <p:nvSpPr>
          <p:cNvPr id="3" name="Content Placeholder 2"/>
          <p:cNvSpPr>
            <a:spLocks noGrp="1"/>
          </p:cNvSpPr>
          <p:nvPr>
            <p:ph idx="1"/>
          </p:nvPr>
        </p:nvSpPr>
        <p:spPr/>
        <p:txBody>
          <a:bodyPr/>
          <a:lstStyle/>
          <a:p>
            <a:r>
              <a:rPr lang="en-US" dirty="0" smtClean="0"/>
              <a:t>A stall (bubble) is implemented with a </a:t>
            </a:r>
            <a:r>
              <a:rPr lang="en-US" dirty="0" err="1" smtClean="0"/>
              <a:t>nop</a:t>
            </a:r>
            <a:endParaRPr lang="en-US" dirty="0" smtClean="0"/>
          </a:p>
          <a:p>
            <a:pPr lvl="1"/>
            <a:r>
              <a:rPr lang="en-US" dirty="0" smtClean="0"/>
              <a:t>“No operation”</a:t>
            </a:r>
          </a:p>
          <a:p>
            <a:r>
              <a:rPr lang="en-US" dirty="0"/>
              <a:t>Force control values in ID/EX </a:t>
            </a:r>
            <a:r>
              <a:rPr lang="en-US" dirty="0" smtClean="0"/>
              <a:t>register to </a:t>
            </a:r>
            <a:r>
              <a:rPr lang="en-US" dirty="0"/>
              <a:t>0</a:t>
            </a:r>
          </a:p>
          <a:p>
            <a:endParaRPr lang="en-US" dirty="0"/>
          </a:p>
        </p:txBody>
      </p:sp>
    </p:spTree>
    <p:extLst>
      <p:ext uri="{BB962C8B-B14F-4D97-AF65-F5344CB8AC3E}">
        <p14:creationId xmlns:p14="http://schemas.microsoft.com/office/powerpoint/2010/main" val="29854332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1895" name="Picture 7" descr="f04-59-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646238"/>
            <a:ext cx="7524750" cy="4830762"/>
          </a:xfrm>
          <a:prstGeom prst="rect">
            <a:avLst/>
          </a:prstGeom>
          <a:noFill/>
          <a:extLst>
            <a:ext uri="{909E8E84-426E-40DD-AFC4-6F175D3DCCD1}">
              <a14:hiddenFill xmlns:a14="http://schemas.microsoft.com/office/drawing/2010/main">
                <a:solidFill>
                  <a:srgbClr val="FFFFFF"/>
                </a:solidFill>
              </a14:hiddenFill>
            </a:ext>
          </a:extLst>
        </p:spPr>
      </p:pic>
      <p:sp>
        <p:nvSpPr>
          <p:cNvPr id="421890" name="Rectangle 2"/>
          <p:cNvSpPr>
            <a:spLocks noGrp="1" noChangeArrowheads="1"/>
          </p:cNvSpPr>
          <p:nvPr>
            <p:ph type="title"/>
          </p:nvPr>
        </p:nvSpPr>
        <p:spPr/>
        <p:txBody>
          <a:bodyPr/>
          <a:lstStyle/>
          <a:p>
            <a:r>
              <a:rPr lang="en-US"/>
              <a:t>Stall/Bubble in the Pipeline</a:t>
            </a:r>
            <a:endParaRPr lang="en-AU"/>
          </a:p>
        </p:txBody>
      </p:sp>
      <p:sp>
        <p:nvSpPr>
          <p:cNvPr id="421894" name="AutoShape 6"/>
          <p:cNvSpPr>
            <a:spLocks/>
          </p:cNvSpPr>
          <p:nvPr/>
        </p:nvSpPr>
        <p:spPr bwMode="auto">
          <a:xfrm>
            <a:off x="7235825" y="3348038"/>
            <a:ext cx="1579563" cy="690562"/>
          </a:xfrm>
          <a:prstGeom prst="borderCallout1">
            <a:avLst>
              <a:gd name="adj1" fmla="val 16551"/>
              <a:gd name="adj2" fmla="val -4824"/>
              <a:gd name="adj3" fmla="val 73792"/>
              <a:gd name="adj4" fmla="val -63417"/>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AU" sz="1800"/>
              <a:t>Stall inserted here</a:t>
            </a:r>
          </a:p>
        </p:txBody>
      </p:sp>
    </p:spTree>
    <p:extLst>
      <p:ext uri="{BB962C8B-B14F-4D97-AF65-F5344CB8AC3E}">
        <p14:creationId xmlns:p14="http://schemas.microsoft.com/office/powerpoint/2010/main" val="34044611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2639</TotalTime>
  <Words>4103</Words>
  <Application>Microsoft Office PowerPoint</Application>
  <PresentationFormat>On-screen Show (4:3)</PresentationFormat>
  <Paragraphs>1322</Paragraphs>
  <Slides>123</Slides>
  <Notes>54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123</vt:i4>
      </vt:variant>
    </vt:vector>
  </HeadingPairs>
  <TitlesOfParts>
    <vt:vector size="130" baseType="lpstr">
      <vt:lpstr>Arial</vt:lpstr>
      <vt:lpstr>Calibri</vt:lpstr>
      <vt:lpstr>Lucida Console</vt:lpstr>
      <vt:lpstr>Symbol</vt:lpstr>
      <vt:lpstr>Tahoma</vt:lpstr>
      <vt:lpstr>Wingdings</vt:lpstr>
      <vt:lpstr>Clarity</vt:lpstr>
      <vt:lpstr>Processor Datapath</vt:lpstr>
      <vt:lpstr>Introduction</vt:lpstr>
      <vt:lpstr>Instruction Format Review</vt:lpstr>
      <vt:lpstr>MIPS Subset</vt:lpstr>
      <vt:lpstr>Instruction Execution</vt:lpstr>
      <vt:lpstr>Instruction Execution</vt:lpstr>
      <vt:lpstr>Instruction Execution</vt:lpstr>
      <vt:lpstr>Instruction Execution</vt:lpstr>
      <vt:lpstr>Instruction Execution</vt:lpstr>
      <vt:lpstr>Instruction Execution</vt:lpstr>
      <vt:lpstr>Instruction Execution</vt:lpstr>
      <vt:lpstr>Processor Overview</vt:lpstr>
      <vt:lpstr>Processor Overview</vt:lpstr>
      <vt:lpstr>Processor Overview</vt:lpstr>
      <vt:lpstr>Signals</vt:lpstr>
      <vt:lpstr>Logic Design Review</vt:lpstr>
      <vt:lpstr>Logic Design Review</vt:lpstr>
      <vt:lpstr>MIPS Register File</vt:lpstr>
      <vt:lpstr>Timing Review</vt:lpstr>
      <vt:lpstr>Write Control Signals</vt:lpstr>
      <vt:lpstr>Datapath Elements</vt:lpstr>
      <vt:lpstr>Datapath Elements - Combinational</vt:lpstr>
      <vt:lpstr>Datapath Elements - Sequential</vt:lpstr>
      <vt:lpstr>Fetch Elements</vt:lpstr>
      <vt:lpstr>R-Type Instructions</vt:lpstr>
      <vt:lpstr>R-Type Instructions</vt:lpstr>
      <vt:lpstr>Datapath: R-Type Instructions</vt:lpstr>
      <vt:lpstr>I-Type Instructions</vt:lpstr>
      <vt:lpstr>Datapath: I-Type Instructions</vt:lpstr>
      <vt:lpstr>Load/Store Instructions</vt:lpstr>
      <vt:lpstr>Load/Store Instructions</vt:lpstr>
      <vt:lpstr>Datapath: Load Instruction</vt:lpstr>
      <vt:lpstr>Datapath: Store Instruction</vt:lpstr>
      <vt:lpstr>Branch Instructions</vt:lpstr>
      <vt:lpstr>Target Address Details</vt:lpstr>
      <vt:lpstr>Branch Instructions</vt:lpstr>
      <vt:lpstr>Branching</vt:lpstr>
      <vt:lpstr>Datapath: Branch</vt:lpstr>
      <vt:lpstr>Jump Instructions</vt:lpstr>
      <vt:lpstr>Single Datapath</vt:lpstr>
      <vt:lpstr>Datapath</vt:lpstr>
      <vt:lpstr>Control Unit</vt:lpstr>
      <vt:lpstr>ALU Control</vt:lpstr>
      <vt:lpstr>ALU Control</vt:lpstr>
      <vt:lpstr>ALU Control</vt:lpstr>
      <vt:lpstr>ALU Control</vt:lpstr>
      <vt:lpstr>ALU Control</vt:lpstr>
      <vt:lpstr>The Main Control Unit</vt:lpstr>
      <vt:lpstr>Main Control Unit</vt:lpstr>
      <vt:lpstr>Datapath with ALU Control</vt:lpstr>
      <vt:lpstr>Control Signals – Register Destination</vt:lpstr>
      <vt:lpstr>Control Signals – Register Write</vt:lpstr>
      <vt:lpstr>Control Signals – ALU Source</vt:lpstr>
      <vt:lpstr>Control Signals - PCSrc</vt:lpstr>
      <vt:lpstr>Control Signals – Memory Read</vt:lpstr>
      <vt:lpstr>Control Signals – Memory Write</vt:lpstr>
      <vt:lpstr>Control Signals – Memory to Register</vt:lpstr>
      <vt:lpstr>Control Signals</vt:lpstr>
      <vt:lpstr>Datapath With Control</vt:lpstr>
      <vt:lpstr>Opcode to Control</vt:lpstr>
      <vt:lpstr>R-Type Instruction</vt:lpstr>
      <vt:lpstr>Load Instruction</vt:lpstr>
      <vt:lpstr>Branch-on-Equal Instruction</vt:lpstr>
      <vt:lpstr>Opcode to Control</vt:lpstr>
      <vt:lpstr>Implementing Jumps</vt:lpstr>
      <vt:lpstr>Datapath With Jumps Added</vt:lpstr>
      <vt:lpstr>Single-Cycle Implementation</vt:lpstr>
      <vt:lpstr>Single-Cycle Implementation</vt:lpstr>
      <vt:lpstr>Single-Cycle Implementation</vt:lpstr>
      <vt:lpstr>Pipelining</vt:lpstr>
      <vt:lpstr>Analogy for Pipelining: Laundry</vt:lpstr>
      <vt:lpstr>Analogy for Pipelining: Laundry</vt:lpstr>
      <vt:lpstr>Analogy for Pipelining: Laundry</vt:lpstr>
      <vt:lpstr>Pipelining Paradox</vt:lpstr>
      <vt:lpstr>Pipelining Speedup</vt:lpstr>
      <vt:lpstr>MIPS Pipeline</vt:lpstr>
      <vt:lpstr>Pipeline Speedup</vt:lpstr>
      <vt:lpstr>Pipelining and ISA Design</vt:lpstr>
      <vt:lpstr>MIPS Pipelined Datapath</vt:lpstr>
      <vt:lpstr>Pipelined Execution</vt:lpstr>
      <vt:lpstr>Pipeline registers</vt:lpstr>
      <vt:lpstr>IF for Load</vt:lpstr>
      <vt:lpstr>ID for Load</vt:lpstr>
      <vt:lpstr>EX for Load</vt:lpstr>
      <vt:lpstr>MEM for Load</vt:lpstr>
      <vt:lpstr>WB for Load</vt:lpstr>
      <vt:lpstr>Corrected Datapath for Load</vt:lpstr>
      <vt:lpstr>Pipelined Control</vt:lpstr>
      <vt:lpstr>Pipelined Control</vt:lpstr>
      <vt:lpstr>Pipelined Control</vt:lpstr>
      <vt:lpstr>Pipelined Control</vt:lpstr>
      <vt:lpstr>Hazards</vt:lpstr>
      <vt:lpstr>Structure Hazards</vt:lpstr>
      <vt:lpstr>Data Hazards</vt:lpstr>
      <vt:lpstr>Forwarding (aka Bypassing)</vt:lpstr>
      <vt:lpstr>Forwarding</vt:lpstr>
      <vt:lpstr>Load-Use Data Hazard</vt:lpstr>
      <vt:lpstr>Pipeline Stalls</vt:lpstr>
      <vt:lpstr>Stall/Bubble in the Pipeline</vt:lpstr>
      <vt:lpstr>Code Scheduling to Avoid Stalls</vt:lpstr>
      <vt:lpstr>Control Hazards</vt:lpstr>
      <vt:lpstr>Stall on Branch</vt:lpstr>
      <vt:lpstr>Branch Prediction</vt:lpstr>
      <vt:lpstr>Predict Branch Not Taken</vt:lpstr>
      <vt:lpstr>Predict Branch Not Taken</vt:lpstr>
      <vt:lpstr>Predict Branch Not Taken</vt:lpstr>
      <vt:lpstr>Branch Prediction</vt:lpstr>
      <vt:lpstr>Dynamic Branch Prediction</vt:lpstr>
      <vt:lpstr>1-Bit Predictor: Shortcoming</vt:lpstr>
      <vt:lpstr>2-Bit Predictor</vt:lpstr>
      <vt:lpstr>Delayed Decision</vt:lpstr>
      <vt:lpstr>Cycle Time Matters</vt:lpstr>
      <vt:lpstr>Reducing Branch Delay</vt:lpstr>
      <vt:lpstr>Summary</vt:lpstr>
      <vt:lpstr>Exceptions and Interrupts</vt:lpstr>
      <vt:lpstr>Handling Exceptions</vt:lpstr>
      <vt:lpstr>An Alternate Mechanism</vt:lpstr>
      <vt:lpstr>Handler Actions</vt:lpstr>
      <vt:lpstr>Exceptions in a Pipeline</vt:lpstr>
      <vt:lpstr>Multiple Exceptions</vt:lpstr>
      <vt:lpstr>Fallacies</vt:lpstr>
      <vt:lpstr>Pitfalls</vt:lpstr>
      <vt:lpstr>Concluding Remarks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Arithmetic</dc:title>
  <dc:creator>Sarah</dc:creator>
  <cp:lastModifiedBy>Sarah Angell</cp:lastModifiedBy>
  <cp:revision>121</cp:revision>
  <dcterms:created xsi:type="dcterms:W3CDTF">2013-09-23T11:56:03Z</dcterms:created>
  <dcterms:modified xsi:type="dcterms:W3CDTF">2013-10-28T17:59:57Z</dcterms:modified>
</cp:coreProperties>
</file>