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59" r:id="rId5"/>
    <p:sldId id="260" r:id="rId6"/>
    <p:sldId id="261" r:id="rId7"/>
    <p:sldId id="269" r:id="rId8"/>
    <p:sldId id="258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99"/>
    <a:srgbClr val="FFCCFF"/>
    <a:srgbClr val="EAEAEA"/>
    <a:srgbClr val="DDDDDD"/>
    <a:srgbClr val="FFFFCC"/>
    <a:srgbClr val="FFCCCC"/>
    <a:srgbClr val="FFA3A3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A3A3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-8382" custLinFactNeighborY="17145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EAEAEA"/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CCFF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 custLinFactNeighborX="-736" custLinFactNeighborY="-32911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2281" custLinFactNeighborY="20594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CC99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CCFF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LinFactNeighborX="-26239" custLinFactNeighborY="2524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1019" custLinFactNeighborY="-34563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CC99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CCFF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 custLinFactNeighborX="5393" custLinFactNeighborY="-35368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4328" custLinFactNeighborY="18326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A3A3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7015" custLinFactNeighborY="-13619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CCFFFF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LinFactNeighborX="-13599" custLinFactNeighborY="35519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5381" custLinFactNeighborY="-16002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CCFFFF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 custLinFactNeighborX="-736" custLinFactNeighborY="-32911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2281" custLinFactNeighborY="20594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A3A3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LinFactNeighborX="-26239" custLinFactNeighborY="2524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1019" custLinFactNeighborY="-34563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A3A3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FFCC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 custLinFactNeighborX="5393" custLinFactNeighborY="-35368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4328" custLinFactNeighborY="18326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CC99">
            <a:alpha val="50000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CCFF">
            <a:alpha val="50000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ScaleX="68850" custScaleY="70736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110143" custScaleY="111819" custLinFactNeighborX="-8382" custLinFactNeighborY="17145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FFCC99">
            <a:alpha val="49804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CCCCFF">
            <a:alpha val="49804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7015" custLinFactNeighborY="-13619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602AA7-BD61-4F35-86A7-D7E95CADC51C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69594F12-AB20-495D-999F-DFD68081F8C8}">
      <dgm:prSet phldrT="[Testo]"/>
      <dgm:spPr>
        <a:solidFill>
          <a:srgbClr val="DDDDDD">
            <a:alpha val="49804"/>
          </a:srgbClr>
        </a:solidFill>
      </dgm:spPr>
      <dgm:t>
        <a:bodyPr/>
        <a:lstStyle/>
        <a:p>
          <a:r>
            <a:rPr lang="it-IT" dirty="0"/>
            <a:t>PD </a:t>
          </a:r>
        </a:p>
      </dgm:t>
    </dgm:pt>
    <dgm:pt modelId="{E0C8F8BA-9D38-4B09-986A-3E9167423BF5}" type="parTrans" cxnId="{D083FA08-89F4-4403-A964-8EC2D15B0A9F}">
      <dgm:prSet/>
      <dgm:spPr/>
      <dgm:t>
        <a:bodyPr/>
        <a:lstStyle/>
        <a:p>
          <a:endParaRPr lang="it-IT"/>
        </a:p>
      </dgm:t>
    </dgm:pt>
    <dgm:pt modelId="{DAE2892E-60C3-4CEE-825F-91CE957A7FAD}" type="sibTrans" cxnId="{D083FA08-89F4-4403-A964-8EC2D15B0A9F}">
      <dgm:prSet/>
      <dgm:spPr/>
      <dgm:t>
        <a:bodyPr/>
        <a:lstStyle/>
        <a:p>
          <a:endParaRPr lang="it-IT"/>
        </a:p>
      </dgm:t>
    </dgm:pt>
    <dgm:pt modelId="{B941CC73-F52E-4710-BA06-A65E7AF2BEED}">
      <dgm:prSet phldrT="[Testo]"/>
      <dgm:spPr>
        <a:solidFill>
          <a:srgbClr val="FFCCFF">
            <a:alpha val="49804"/>
          </a:srgbClr>
        </a:solidFill>
      </dgm:spPr>
      <dgm:t>
        <a:bodyPr/>
        <a:lstStyle/>
        <a:p>
          <a:r>
            <a:rPr lang="it-IT" dirty="0"/>
            <a:t>GENUN</a:t>
          </a:r>
        </a:p>
      </dgm:t>
    </dgm:pt>
    <dgm:pt modelId="{81C21FBF-BA2E-4163-8C27-E631E5156919}" type="parTrans" cxnId="{0A0F5BE6-73B1-441A-BC74-33FDC93C36B4}">
      <dgm:prSet/>
      <dgm:spPr/>
      <dgm:t>
        <a:bodyPr/>
        <a:lstStyle/>
        <a:p>
          <a:endParaRPr lang="it-IT"/>
        </a:p>
      </dgm:t>
    </dgm:pt>
    <dgm:pt modelId="{0DE25FBB-C20E-4491-8C02-0F2061A56FB7}" type="sibTrans" cxnId="{0A0F5BE6-73B1-441A-BC74-33FDC93C36B4}">
      <dgm:prSet/>
      <dgm:spPr/>
      <dgm:t>
        <a:bodyPr/>
        <a:lstStyle/>
        <a:p>
          <a:endParaRPr lang="it-IT"/>
        </a:p>
      </dgm:t>
    </dgm:pt>
    <dgm:pt modelId="{13B5E183-196A-4A4E-87AD-817E8B05471C}" type="pres">
      <dgm:prSet presAssocID="{34602AA7-BD61-4F35-86A7-D7E95CADC51C}" presName="compositeShape" presStyleCnt="0">
        <dgm:presLayoutVars>
          <dgm:chMax val="7"/>
          <dgm:dir/>
          <dgm:resizeHandles val="exact"/>
        </dgm:presLayoutVars>
      </dgm:prSet>
      <dgm:spPr/>
    </dgm:pt>
    <dgm:pt modelId="{3FCB299B-2661-4899-BD4D-3F13A884807B}" type="pres">
      <dgm:prSet presAssocID="{69594F12-AB20-495D-999F-DFD68081F8C8}" presName="circ1" presStyleLbl="vennNode1" presStyleIdx="0" presStyleCnt="2" custLinFactNeighborX="-13599" custLinFactNeighborY="35519"/>
      <dgm:spPr/>
    </dgm:pt>
    <dgm:pt modelId="{906A6F21-EBCD-417E-BDAB-042951AFF338}" type="pres">
      <dgm:prSet presAssocID="{69594F12-AB20-495D-999F-DFD68081F8C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BCC8F09-0CE7-4DFE-AAB7-8D14A3B1A849}" type="pres">
      <dgm:prSet presAssocID="{B941CC73-F52E-4710-BA06-A65E7AF2BEED}" presName="circ2" presStyleLbl="vennNode1" presStyleIdx="1" presStyleCnt="2" custScaleX="79556" custScaleY="88075" custLinFactNeighborX="-5381" custLinFactNeighborY="-16002"/>
      <dgm:spPr/>
    </dgm:pt>
    <dgm:pt modelId="{74A634E4-E990-4676-841A-9D91E8F58604}" type="pres">
      <dgm:prSet presAssocID="{B941CC73-F52E-4710-BA06-A65E7AF2BEE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083FA08-89F4-4403-A964-8EC2D15B0A9F}" srcId="{34602AA7-BD61-4F35-86A7-D7E95CADC51C}" destId="{69594F12-AB20-495D-999F-DFD68081F8C8}" srcOrd="0" destOrd="0" parTransId="{E0C8F8BA-9D38-4B09-986A-3E9167423BF5}" sibTransId="{DAE2892E-60C3-4CEE-825F-91CE957A7FAD}"/>
    <dgm:cxn modelId="{8E253D0B-D770-489D-B3E1-17898D9730BE}" type="presOf" srcId="{34602AA7-BD61-4F35-86A7-D7E95CADC51C}" destId="{13B5E183-196A-4A4E-87AD-817E8B05471C}" srcOrd="0" destOrd="0" presId="urn:microsoft.com/office/officeart/2005/8/layout/venn1"/>
    <dgm:cxn modelId="{69DA483A-6313-4999-A37F-B7A726906597}" type="presOf" srcId="{B941CC73-F52E-4710-BA06-A65E7AF2BEED}" destId="{CBCC8F09-0CE7-4DFE-AAB7-8D14A3B1A849}" srcOrd="0" destOrd="0" presId="urn:microsoft.com/office/officeart/2005/8/layout/venn1"/>
    <dgm:cxn modelId="{83D3615D-EF60-40E0-B7C0-EF43B8F7A858}" type="presOf" srcId="{B941CC73-F52E-4710-BA06-A65E7AF2BEED}" destId="{74A634E4-E990-4676-841A-9D91E8F58604}" srcOrd="1" destOrd="0" presId="urn:microsoft.com/office/officeart/2005/8/layout/venn1"/>
    <dgm:cxn modelId="{7002B07C-DA3D-4743-BCDF-79D753EBC68B}" type="presOf" srcId="{69594F12-AB20-495D-999F-DFD68081F8C8}" destId="{3FCB299B-2661-4899-BD4D-3F13A884807B}" srcOrd="0" destOrd="0" presId="urn:microsoft.com/office/officeart/2005/8/layout/venn1"/>
    <dgm:cxn modelId="{0A0F5BE6-73B1-441A-BC74-33FDC93C36B4}" srcId="{34602AA7-BD61-4F35-86A7-D7E95CADC51C}" destId="{B941CC73-F52E-4710-BA06-A65E7AF2BEED}" srcOrd="1" destOrd="0" parTransId="{81C21FBF-BA2E-4163-8C27-E631E5156919}" sibTransId="{0DE25FBB-C20E-4491-8C02-0F2061A56FB7}"/>
    <dgm:cxn modelId="{F42507FC-ABBA-491B-8502-53659DDF93DF}" type="presOf" srcId="{69594F12-AB20-495D-999F-DFD68081F8C8}" destId="{906A6F21-EBCD-417E-BDAB-042951AFF338}" srcOrd="1" destOrd="0" presId="urn:microsoft.com/office/officeart/2005/8/layout/venn1"/>
    <dgm:cxn modelId="{4693F094-4359-49DA-9296-9539214984C4}" type="presParOf" srcId="{13B5E183-196A-4A4E-87AD-817E8B05471C}" destId="{3FCB299B-2661-4899-BD4D-3F13A884807B}" srcOrd="0" destOrd="0" presId="urn:microsoft.com/office/officeart/2005/8/layout/venn1"/>
    <dgm:cxn modelId="{25914D5D-9373-4F4A-AB7C-D0CCCC9E85B2}" type="presParOf" srcId="{13B5E183-196A-4A4E-87AD-817E8B05471C}" destId="{906A6F21-EBCD-417E-BDAB-042951AFF338}" srcOrd="1" destOrd="0" presId="urn:microsoft.com/office/officeart/2005/8/layout/venn1"/>
    <dgm:cxn modelId="{7A5955E5-DB9E-4204-8254-99E211A7D8DD}" type="presParOf" srcId="{13B5E183-196A-4A4E-87AD-817E8B05471C}" destId="{CBCC8F09-0CE7-4DFE-AAB7-8D14A3B1A849}" srcOrd="2" destOrd="0" presId="urn:microsoft.com/office/officeart/2005/8/layout/venn1"/>
    <dgm:cxn modelId="{3FDBA1B8-D758-4106-AE78-D587CE852847}" type="presParOf" srcId="{13B5E183-196A-4A4E-87AD-817E8B05471C}" destId="{74A634E4-E990-4676-841A-9D91E8F5860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62272" y="508377"/>
          <a:ext cx="460727" cy="473348"/>
        </a:xfrm>
        <a:prstGeom prst="ellipse">
          <a:avLst/>
        </a:prstGeom>
        <a:solidFill>
          <a:srgbClr val="FFA3A3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26608" y="564195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350309" y="485649"/>
          <a:ext cx="737050" cy="748266"/>
        </a:xfrm>
        <a:prstGeom prst="ellipse">
          <a:avLst/>
        </a:prstGeom>
        <a:solidFill>
          <a:srgbClr val="FF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559472" y="573885"/>
        <a:ext cx="424966" cy="5717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57347" y="288145"/>
          <a:ext cx="460727" cy="473348"/>
        </a:xfrm>
        <a:prstGeom prst="ellipse">
          <a:avLst/>
        </a:prstGeom>
        <a:solidFill>
          <a:srgbClr val="EAEAE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21682" y="343963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421663" y="508729"/>
          <a:ext cx="737050" cy="748266"/>
        </a:xfrm>
        <a:prstGeom prst="ellipse">
          <a:avLst/>
        </a:prstGeom>
        <a:solidFill>
          <a:srgbClr val="FFCC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630826" y="596965"/>
        <a:ext cx="424966" cy="5717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0" y="427353"/>
          <a:ext cx="669176" cy="669176"/>
        </a:xfrm>
        <a:prstGeom prst="ellipse">
          <a:avLst/>
        </a:prstGeom>
        <a:solidFill>
          <a:srgbClr val="FFCC9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93443" y="506264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605203" y="219076"/>
          <a:ext cx="532369" cy="589376"/>
        </a:xfrm>
        <a:prstGeom prst="ellipse">
          <a:avLst/>
        </a:prstGeom>
        <a:solidFill>
          <a:srgbClr val="CCCC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56281" y="288576"/>
        <a:ext cx="306951" cy="4503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98360" y="271703"/>
          <a:ext cx="460727" cy="473348"/>
        </a:xfrm>
        <a:prstGeom prst="ellipse">
          <a:avLst/>
        </a:prstGeom>
        <a:solidFill>
          <a:srgbClr val="FFCC9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62696" y="327521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435361" y="493552"/>
          <a:ext cx="737050" cy="748266"/>
        </a:xfrm>
        <a:prstGeom prst="ellipse">
          <a:avLst/>
        </a:prstGeom>
        <a:solidFill>
          <a:srgbClr val="CCCC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644524" y="581788"/>
        <a:ext cx="424966" cy="57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61330" y="410463"/>
          <a:ext cx="669176" cy="669176"/>
        </a:xfrm>
        <a:prstGeom prst="ellipse">
          <a:avLst/>
        </a:prstGeom>
        <a:solidFill>
          <a:srgbClr val="FFA3A3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154773" y="489374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565080" y="359228"/>
          <a:ext cx="532369" cy="589376"/>
        </a:xfrm>
        <a:prstGeom prst="ellipse">
          <a:avLst/>
        </a:prstGeom>
        <a:solidFill>
          <a:srgbClr val="FF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16157" y="428728"/>
        <a:ext cx="306951" cy="450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0" y="648148"/>
          <a:ext cx="669176" cy="669176"/>
        </a:xfrm>
        <a:prstGeom prst="ellipse">
          <a:avLst/>
        </a:prstGeom>
        <a:solidFill>
          <a:srgbClr val="CCFF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93443" y="727058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576014" y="343281"/>
          <a:ext cx="532369" cy="589376"/>
        </a:xfrm>
        <a:prstGeom prst="ellipse">
          <a:avLst/>
        </a:prstGeom>
        <a:solidFill>
          <a:srgbClr val="CC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27092" y="412782"/>
        <a:ext cx="306951" cy="450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57347" y="288145"/>
          <a:ext cx="460727" cy="473348"/>
        </a:xfrm>
        <a:prstGeom prst="ellipse">
          <a:avLst/>
        </a:prstGeom>
        <a:solidFill>
          <a:srgbClr val="CCFF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21682" y="343963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421663" y="508729"/>
          <a:ext cx="737050" cy="748266"/>
        </a:xfrm>
        <a:prstGeom prst="ellipse">
          <a:avLst/>
        </a:prstGeom>
        <a:solidFill>
          <a:srgbClr val="CC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630826" y="596965"/>
        <a:ext cx="424966" cy="571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0" y="427353"/>
          <a:ext cx="669176" cy="669176"/>
        </a:xfrm>
        <a:prstGeom prst="ellipse">
          <a:avLst/>
        </a:prstGeom>
        <a:solidFill>
          <a:srgbClr val="FFA3A3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93443" y="506264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605203" y="219076"/>
          <a:ext cx="532369" cy="589376"/>
        </a:xfrm>
        <a:prstGeom prst="ellipse">
          <a:avLst/>
        </a:prstGeom>
        <a:solidFill>
          <a:srgbClr val="FF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56281" y="288576"/>
        <a:ext cx="306951" cy="450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98360" y="271703"/>
          <a:ext cx="460727" cy="473348"/>
        </a:xfrm>
        <a:prstGeom prst="ellipse">
          <a:avLst/>
        </a:prstGeom>
        <a:solidFill>
          <a:srgbClr val="FFA3A3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62696" y="327521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435361" y="493552"/>
          <a:ext cx="737050" cy="748266"/>
        </a:xfrm>
        <a:prstGeom prst="ellipse">
          <a:avLst/>
        </a:prstGeom>
        <a:solidFill>
          <a:srgbClr val="FFFFCC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644524" y="581788"/>
        <a:ext cx="424966" cy="571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62272" y="508377"/>
          <a:ext cx="460727" cy="473348"/>
        </a:xfrm>
        <a:prstGeom prst="ellipse">
          <a:avLst/>
        </a:prstGeom>
        <a:solidFill>
          <a:srgbClr val="FFCC99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PD </a:t>
          </a:r>
        </a:p>
      </dsp:txBody>
      <dsp:txXfrm>
        <a:off x="126608" y="564195"/>
        <a:ext cx="265644" cy="361712"/>
      </dsp:txXfrm>
    </dsp:sp>
    <dsp:sp modelId="{CBCC8F09-0CE7-4DFE-AAB7-8D14A3B1A849}">
      <dsp:nvSpPr>
        <dsp:cNvPr id="0" name=""/>
        <dsp:cNvSpPr/>
      </dsp:nvSpPr>
      <dsp:spPr>
        <a:xfrm>
          <a:off x="350309" y="485649"/>
          <a:ext cx="737050" cy="748266"/>
        </a:xfrm>
        <a:prstGeom prst="ellipse">
          <a:avLst/>
        </a:prstGeom>
        <a:solidFill>
          <a:srgbClr val="CCCCF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GENUN</a:t>
          </a:r>
        </a:p>
      </dsp:txBody>
      <dsp:txXfrm>
        <a:off x="559472" y="573885"/>
        <a:ext cx="424966" cy="571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61330" y="410463"/>
          <a:ext cx="669176" cy="669176"/>
        </a:xfrm>
        <a:prstGeom prst="ellipse">
          <a:avLst/>
        </a:prstGeom>
        <a:solidFill>
          <a:srgbClr val="FFCC99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154773" y="489374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565080" y="359228"/>
          <a:ext cx="532369" cy="589376"/>
        </a:xfrm>
        <a:prstGeom prst="ellipse">
          <a:avLst/>
        </a:prstGeom>
        <a:solidFill>
          <a:srgbClr val="CCCCFF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16157" y="428728"/>
        <a:ext cx="306951" cy="4503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299B-2661-4899-BD4D-3F13A884807B}">
      <dsp:nvSpPr>
        <dsp:cNvPr id="0" name=""/>
        <dsp:cNvSpPr/>
      </dsp:nvSpPr>
      <dsp:spPr>
        <a:xfrm>
          <a:off x="0" y="648148"/>
          <a:ext cx="669176" cy="669176"/>
        </a:xfrm>
        <a:prstGeom prst="ellipse">
          <a:avLst/>
        </a:prstGeom>
        <a:solidFill>
          <a:srgbClr val="DDDDDD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PD </a:t>
          </a:r>
        </a:p>
      </dsp:txBody>
      <dsp:txXfrm>
        <a:off x="93443" y="727058"/>
        <a:ext cx="385831" cy="511355"/>
      </dsp:txXfrm>
    </dsp:sp>
    <dsp:sp modelId="{CBCC8F09-0CE7-4DFE-AAB7-8D14A3B1A849}">
      <dsp:nvSpPr>
        <dsp:cNvPr id="0" name=""/>
        <dsp:cNvSpPr/>
      </dsp:nvSpPr>
      <dsp:spPr>
        <a:xfrm>
          <a:off x="576014" y="343281"/>
          <a:ext cx="532369" cy="589376"/>
        </a:xfrm>
        <a:prstGeom prst="ellipse">
          <a:avLst/>
        </a:prstGeom>
        <a:solidFill>
          <a:srgbClr val="FFCCFF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00" kern="1200" dirty="0"/>
            <a:t>GENUN</a:t>
          </a:r>
        </a:p>
      </dsp:txBody>
      <dsp:txXfrm>
        <a:off x="727092" y="412782"/>
        <a:ext cx="306951" cy="450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A047D-90A3-4C7D-AEEE-128455C77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0D1ED3-3D5F-4D22-BDDE-2A5AE1BD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96B3D0-6F27-4E9A-8B86-DA55E16C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DC37-17BC-4E6A-824F-82841F75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085059-151A-4FF4-8748-4F7C0C6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9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D491-FF2D-45F9-AE14-AB5DB052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774F48-7E6C-4128-853E-68A193D6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EDC51-7854-4764-93E7-2F9CECF8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41641-9101-4AF9-9778-B17C3FDB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2C5C5-FD85-4CC3-8CAE-E8F027D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45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AAE475-AA5C-45B2-92E5-C44095DD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D28CC9-1C69-4F4A-93A6-FCD7A06D8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AE624-0B4E-485E-AB61-F9971F86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8854A-3D73-4DB4-BF33-A8067E42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34D68C-DF04-4A3A-95DC-F533320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01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94F80-8BCC-48A9-9584-7C9386D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C24A9-30FB-45B3-ABC4-FA539D2F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D2B9A-6E2F-4851-B2C2-467A01CA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4C59AC-BE2F-4382-8245-1F5C7767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9132B-B461-4E15-8769-529121B3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1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9C4B9-5E15-4DE4-BF0A-4AB622F2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EABEA-AE3A-4BE3-9A42-E70C8D49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38C98-79D7-4BAE-BF08-5CA9C068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E11DA5-B80F-45A3-A5A8-5947FC0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30B6B3-6C92-4165-B82F-832A5ED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4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D1667-C60B-4809-A092-D055021F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589D3-6412-4D70-A10C-46E0C286D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AFCFBF-ECBB-4811-9556-A1A02BB2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EA868D-D2C0-45FB-81EA-1D3090F5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CB4110-DACF-400A-8955-378CB52B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1D05B8-BEB7-450A-A009-CB1D244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0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37793-6E57-48D1-812A-1C54AB8C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CD50B8-DA98-4CDD-9C13-48B1FCDA7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876828-CE47-4C29-9597-17547147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FF45C7-CBBB-4DF4-897B-ADA0BBDE0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60ABF1-800A-4838-84B6-15A1566F4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A85193-D8DB-46CD-8568-B92A513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72B993-3E24-4314-B1A2-5EF7D058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677CEF-311D-4026-B7C0-7B954E35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77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D01A5-31C2-47C9-A2B7-31912330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2E1FED-630F-4A5C-959D-101DDF4B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092B15-809E-4C2F-8648-CD61F39A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6284-E7E4-4F9E-B814-0CD2A27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0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E40C3A-943E-48A1-A5C8-6B97C262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FAEC70-5CEF-4EB3-BF01-9D1820FF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8A9286-C825-4409-8508-7B476AB3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11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FF432-5CDB-4151-8C33-7E96A57F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FF957-C7CA-42A8-B3F4-23D7851B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0C332F-87F6-49E6-BFB2-946C5A14A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29A25E-CD9B-4347-A0C6-3830DB1D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DC3C4B-0EBD-4F59-AA1F-8BE41DA5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6CA45-36D1-4B92-85B6-0560D789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93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ADD1D-736C-470F-A873-26029990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74C4BA-2824-4021-A452-BA248AE4D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6E3F4C-7D29-40BC-B95D-FB2F716BF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EB7FFA-E8BF-4981-B122-0DC48B8C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9D5057-1F71-4C41-8F10-3C647C7E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AFFC44-FFED-42C4-9E74-559172A6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952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8937FC-EDD5-44C1-8D2F-8F42FB6D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32CF49-7E8D-4D48-8407-0B700182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F66E38-F221-4D85-B41E-CD3D22F0E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7BDA-2E70-4DF2-B5E1-2F19BFCCFC6D}" type="datetimeFigureOut">
              <a:rPr lang="it-IT" smtClean="0"/>
              <a:t>10/12/2019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3243BC-03B6-4124-AF5C-1FC47CAE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9179F-59F3-4EB6-8D68-5C1B53019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C9CE-7586-431A-A2C3-F706AA369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0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5" Type="http://schemas.openxmlformats.org/officeDocument/2006/relationships/diagramColors" Target="../diagrams/colors1.xml"/><Relationship Id="rId61" Type="http://schemas.microsoft.com/office/2007/relationships/diagramDrawing" Target="../diagrams/drawing12.xml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10" Type="http://schemas.openxmlformats.org/officeDocument/2006/relationships/diagramColors" Target="../diagrams/colors2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6A55A900-CF52-490C-B5B0-5EF0FB78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8371" y="183790"/>
            <a:ext cx="975259" cy="97525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5E0BDE2D-76A9-42FF-A5FC-DC5555CE3AA9}"/>
              </a:ext>
            </a:extLst>
          </p:cNvPr>
          <p:cNvSpPr/>
          <p:nvPr/>
        </p:nvSpPr>
        <p:spPr>
          <a:xfrm>
            <a:off x="946484" y="4520671"/>
            <a:ext cx="28715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/>
              <a:t>Thesis</a:t>
            </a:r>
            <a:r>
              <a:rPr lang="it-IT" b="1" dirty="0"/>
              <a:t> Advisors:</a:t>
            </a:r>
          </a:p>
          <a:p>
            <a:r>
              <a:rPr lang="it-IT" dirty="0"/>
              <a:t>Prof. </a:t>
            </a:r>
            <a:r>
              <a:rPr lang="it-IT" dirty="0" err="1"/>
              <a:t>ssa</a:t>
            </a:r>
            <a:r>
              <a:rPr lang="it-IT" dirty="0"/>
              <a:t> Tortora Genoveffa</a:t>
            </a:r>
          </a:p>
          <a:p>
            <a:r>
              <a:rPr lang="it-IT" dirty="0"/>
              <a:t>Prof. Risi Michele</a:t>
            </a:r>
          </a:p>
          <a:p>
            <a:r>
              <a:rPr lang="it-IT" dirty="0"/>
              <a:t>Dott. </a:t>
            </a:r>
            <a:r>
              <a:rPr lang="it-IT" dirty="0" err="1"/>
              <a:t>ssa</a:t>
            </a:r>
            <a:r>
              <a:rPr lang="it-IT" dirty="0"/>
              <a:t> Maria Frasca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DC68132-D7D4-4CEF-8D0F-E721431AD2B7}"/>
              </a:ext>
            </a:extLst>
          </p:cNvPr>
          <p:cNvSpPr/>
          <p:nvPr/>
        </p:nvSpPr>
        <p:spPr>
          <a:xfrm>
            <a:off x="8373979" y="4505750"/>
            <a:ext cx="2871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err="1"/>
              <a:t>Student</a:t>
            </a:r>
            <a:r>
              <a:rPr lang="it-IT" b="1" dirty="0"/>
              <a:t>:</a:t>
            </a:r>
          </a:p>
          <a:p>
            <a:r>
              <a:rPr lang="it-IT" dirty="0"/>
              <a:t>Russo Vincenzo</a:t>
            </a:r>
          </a:p>
          <a:p>
            <a:r>
              <a:rPr lang="it-IT" dirty="0" err="1"/>
              <a:t>Matr</a:t>
            </a:r>
            <a:r>
              <a:rPr lang="it-IT" dirty="0"/>
              <a:t>: 0512104130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39B5E6-8506-4389-8801-67E7ECF22412}"/>
              </a:ext>
            </a:extLst>
          </p:cNvPr>
          <p:cNvSpPr/>
          <p:nvPr/>
        </p:nvSpPr>
        <p:spPr>
          <a:xfrm>
            <a:off x="477982" y="2505670"/>
            <a:ext cx="11236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/>
              <a:t>Identification</a:t>
            </a:r>
            <a:r>
              <a:rPr lang="it-IT" sz="2800" b="1" dirty="0"/>
              <a:t> of </a:t>
            </a:r>
            <a:r>
              <a:rPr lang="it-IT" sz="2800" b="1" dirty="0" err="1"/>
              <a:t>correlation</a:t>
            </a:r>
            <a:r>
              <a:rPr lang="it-IT" sz="2800" b="1" dirty="0"/>
              <a:t> </a:t>
            </a:r>
            <a:r>
              <a:rPr lang="it-IT" sz="2800" b="1" dirty="0" err="1"/>
              <a:t>among</a:t>
            </a:r>
            <a:endParaRPr lang="it-IT" sz="2800" b="1" dirty="0"/>
          </a:p>
          <a:p>
            <a:pPr algn="ctr"/>
            <a:r>
              <a:rPr lang="it-IT" sz="2800" b="1" dirty="0" err="1"/>
              <a:t>biomedical</a:t>
            </a:r>
            <a:r>
              <a:rPr lang="it-IT" sz="2800" b="1" dirty="0"/>
              <a:t> data </a:t>
            </a:r>
            <a:r>
              <a:rPr lang="it-IT" sz="2800" b="1" dirty="0" err="1"/>
              <a:t>through</a:t>
            </a:r>
            <a:r>
              <a:rPr lang="it-IT" sz="2800" b="1" dirty="0"/>
              <a:t> Machine</a:t>
            </a:r>
          </a:p>
          <a:p>
            <a:pPr algn="ctr"/>
            <a:r>
              <a:rPr lang="it-IT" sz="2800" b="1" dirty="0"/>
              <a:t>Learning techniques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9B75F10-C1E5-4D9A-AAF3-D399E659B4D5}"/>
              </a:ext>
            </a:extLst>
          </p:cNvPr>
          <p:cNvSpPr/>
          <p:nvPr/>
        </p:nvSpPr>
        <p:spPr>
          <a:xfrm>
            <a:off x="4518998" y="1216258"/>
            <a:ext cx="3154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Università degli Studi di Salerno</a:t>
            </a:r>
          </a:p>
          <a:p>
            <a:pPr algn="ctr"/>
            <a:r>
              <a:rPr lang="it-IT" dirty="0"/>
              <a:t>Dipartimento di Informatica</a:t>
            </a:r>
          </a:p>
          <a:p>
            <a:pPr algn="ctr"/>
            <a:r>
              <a:rPr lang="it-IT" sz="1200" dirty="0" err="1"/>
              <a:t>a.a</a:t>
            </a:r>
            <a:r>
              <a:rPr lang="it-IT" sz="1200" dirty="0"/>
              <a:t>. 2018/2019</a:t>
            </a:r>
          </a:p>
        </p:txBody>
      </p:sp>
    </p:spTree>
    <p:extLst>
      <p:ext uri="{BB962C8B-B14F-4D97-AF65-F5344CB8AC3E}">
        <p14:creationId xmlns:p14="http://schemas.microsoft.com/office/powerpoint/2010/main" val="27528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6510E-9708-4200-B1A9-8016F5D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9C673B-5670-4E60-97F6-53D63CB3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</a:t>
            </a:r>
            <a:r>
              <a:rPr lang="it-IT" dirty="0" err="1"/>
              <a:t>patients</a:t>
            </a:r>
            <a:r>
              <a:rPr lang="it-IT" dirty="0"/>
              <a:t> </a:t>
            </a:r>
            <a:r>
              <a:rPr lang="it-IT" b="1" dirty="0" err="1"/>
              <a:t>healthy</a:t>
            </a:r>
            <a:r>
              <a:rPr lang="it-IT" dirty="0"/>
              <a:t> and </a:t>
            </a:r>
            <a:r>
              <a:rPr lang="it-IT" b="1" dirty="0" err="1"/>
              <a:t>affected</a:t>
            </a:r>
            <a:r>
              <a:rPr lang="it-IT" b="1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in 19 </a:t>
            </a:r>
            <a:r>
              <a:rPr lang="it-IT" dirty="0" err="1"/>
              <a:t>visits</a:t>
            </a:r>
            <a:r>
              <a:rPr lang="it-IT" dirty="0"/>
              <a:t> in </a:t>
            </a:r>
            <a:r>
              <a:rPr lang="it-IT" dirty="0" err="1"/>
              <a:t>chronological</a:t>
            </a:r>
            <a:r>
              <a:rPr lang="it-IT" dirty="0"/>
              <a:t> </a:t>
            </a:r>
            <a:r>
              <a:rPr lang="it-IT" dirty="0" err="1"/>
              <a:t>order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Develop</a:t>
            </a:r>
            <a:r>
              <a:rPr lang="it-IT" dirty="0"/>
              <a:t> a support system for doctors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</a:t>
            </a:r>
            <a:r>
              <a:rPr lang="it-IT" dirty="0" err="1"/>
              <a:t>quickly</a:t>
            </a:r>
            <a:r>
              <a:rPr lang="it-IT" dirty="0"/>
              <a:t> the </a:t>
            </a:r>
            <a:r>
              <a:rPr lang="it-IT" dirty="0" err="1"/>
              <a:t>patients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the reports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visits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process</a:t>
            </a:r>
            <a:r>
              <a:rPr lang="it-IT" dirty="0"/>
              <a:t> for data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Information </a:t>
            </a:r>
            <a:r>
              <a:rPr lang="it-IT" dirty="0" err="1"/>
              <a:t>Retrieval</a:t>
            </a:r>
            <a:r>
              <a:rPr lang="it-IT" dirty="0"/>
              <a:t> techniques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LSA and M.L. (text2vec) and clustering </a:t>
            </a:r>
            <a:r>
              <a:rPr lang="it-IT" dirty="0" err="1"/>
              <a:t>ones</a:t>
            </a:r>
            <a:r>
              <a:rPr lang="it-IT" dirty="0"/>
              <a:t> (K-</a:t>
            </a:r>
            <a:r>
              <a:rPr lang="it-IT" dirty="0" err="1"/>
              <a:t>means</a:t>
            </a:r>
            <a:r>
              <a:rPr lang="it-IT" dirty="0"/>
              <a:t>, Fuzzy)</a:t>
            </a:r>
          </a:p>
        </p:txBody>
      </p:sp>
    </p:spTree>
    <p:extLst>
      <p:ext uri="{BB962C8B-B14F-4D97-AF65-F5344CB8AC3E}">
        <p14:creationId xmlns:p14="http://schemas.microsoft.com/office/powerpoint/2010/main" val="389689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69B70-FE2A-4AA9-AA1F-6054F8B0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81815-7330-4B5F-91C8-9A9E7303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LSA or </a:t>
            </a:r>
            <a:r>
              <a:rPr lang="it-IT" dirty="0" err="1"/>
              <a:t>Latent</a:t>
            </a:r>
            <a:r>
              <a:rPr lang="it-IT" dirty="0"/>
              <a:t> semantic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a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hidden</a:t>
            </a:r>
            <a:r>
              <a:rPr lang="it-IT" dirty="0"/>
              <a:t> by the use of words for </a:t>
            </a:r>
            <a:r>
              <a:rPr lang="it-IT" dirty="0" err="1"/>
              <a:t>instance</a:t>
            </a:r>
            <a:r>
              <a:rPr lang="it-IT" dirty="0"/>
              <a:t> </a:t>
            </a:r>
            <a:r>
              <a:rPr lang="it-IT" dirty="0" err="1"/>
              <a:t>synonims</a:t>
            </a:r>
            <a:endParaRPr lang="it-IT" dirty="0"/>
          </a:p>
          <a:p>
            <a:r>
              <a:rPr lang="it-IT" dirty="0"/>
              <a:t>Text2vec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and </a:t>
            </a:r>
            <a:r>
              <a:rPr lang="it-IT" dirty="0" err="1"/>
              <a:t>maps</a:t>
            </a:r>
            <a:r>
              <a:rPr lang="it-IT" dirty="0"/>
              <a:t> words in a </a:t>
            </a:r>
            <a:r>
              <a:rPr lang="it-IT" dirty="0" err="1"/>
              <a:t>vocabulary</a:t>
            </a:r>
            <a:r>
              <a:rPr lang="it-IT" dirty="0"/>
              <a:t> to a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array </a:t>
            </a:r>
            <a:r>
              <a:rPr lang="it-IT" dirty="0" err="1"/>
              <a:t>doing</a:t>
            </a:r>
            <a:r>
              <a:rPr lang="it-IT" dirty="0"/>
              <a:t> so </a:t>
            </a:r>
            <a:r>
              <a:rPr lang="it-IT" dirty="0" err="1"/>
              <a:t>it</a:t>
            </a:r>
            <a:r>
              <a:rPr lang="it-IT" dirty="0"/>
              <a:t> can </a:t>
            </a:r>
            <a:r>
              <a:rPr lang="it-IT" dirty="0" err="1"/>
              <a:t>discover</a:t>
            </a:r>
            <a:r>
              <a:rPr lang="it-IT" dirty="0"/>
              <a:t> semantic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words</a:t>
            </a:r>
          </a:p>
          <a:p>
            <a:r>
              <a:rPr lang="it-IT" dirty="0"/>
              <a:t>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clustering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divides</a:t>
            </a:r>
            <a:r>
              <a:rPr lang="it-IT" dirty="0"/>
              <a:t> n </a:t>
            </a:r>
            <a:r>
              <a:rPr lang="it-IT" dirty="0" err="1"/>
              <a:t>objects</a:t>
            </a:r>
            <a:r>
              <a:rPr lang="it-IT" dirty="0"/>
              <a:t> in k groups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(</a:t>
            </a:r>
            <a:r>
              <a:rPr lang="it-IT" b="1" dirty="0"/>
              <a:t>non </a:t>
            </a:r>
            <a:r>
              <a:rPr lang="it-IT" b="1" dirty="0" err="1"/>
              <a:t>overlapping</a:t>
            </a:r>
            <a:r>
              <a:rPr lang="it-IT" dirty="0"/>
              <a:t>)</a:t>
            </a:r>
          </a:p>
          <a:p>
            <a:r>
              <a:rPr lang="it-IT" dirty="0"/>
              <a:t>Fuzzy clustering on the </a:t>
            </a:r>
            <a:r>
              <a:rPr lang="it-IT" dirty="0" err="1"/>
              <a:t>other</a:t>
            </a:r>
            <a:r>
              <a:rPr lang="it-IT" dirty="0"/>
              <a:t> hand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 can </a:t>
            </a:r>
            <a:r>
              <a:rPr lang="it-IT" dirty="0" err="1"/>
              <a:t>belonge</a:t>
            </a:r>
            <a:r>
              <a:rPr lang="it-IT" dirty="0"/>
              <a:t> to </a:t>
            </a:r>
            <a:r>
              <a:rPr lang="it-IT" dirty="0" err="1"/>
              <a:t>many</a:t>
            </a:r>
            <a:r>
              <a:rPr lang="it-IT" dirty="0"/>
              <a:t> cluster with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(</a:t>
            </a:r>
            <a:r>
              <a:rPr lang="it-IT" b="1" dirty="0" err="1"/>
              <a:t>overlapping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2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o di addizione 20">
            <a:extLst>
              <a:ext uri="{FF2B5EF4-FFF2-40B4-BE49-F238E27FC236}">
                <a16:creationId xmlns:a16="http://schemas.microsoft.com/office/drawing/2014/main" id="{3A75B289-221D-4201-B02C-AA7F227BB99A}"/>
              </a:ext>
            </a:extLst>
          </p:cNvPr>
          <p:cNvSpPr/>
          <p:nvPr/>
        </p:nvSpPr>
        <p:spPr>
          <a:xfrm>
            <a:off x="5861024" y="939982"/>
            <a:ext cx="366714" cy="369332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78C1886-E60D-4202-9151-FC3321F6CA25}"/>
              </a:ext>
            </a:extLst>
          </p:cNvPr>
          <p:cNvGrpSpPr/>
          <p:nvPr/>
        </p:nvGrpSpPr>
        <p:grpSpPr>
          <a:xfrm>
            <a:off x="3267843" y="269541"/>
            <a:ext cx="6064688" cy="5799078"/>
            <a:chOff x="2943225" y="118940"/>
            <a:chExt cx="6064688" cy="5799078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D36368F8-EE3F-4A9B-97BD-5D7634DF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6250" y="488272"/>
              <a:ext cx="971550" cy="971550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D8AC6F1-71C7-4FE1-8C10-F5D8C87E2E84}"/>
                </a:ext>
              </a:extLst>
            </p:cNvPr>
            <p:cNvSpPr txBox="1"/>
            <p:nvPr/>
          </p:nvSpPr>
          <p:spPr>
            <a:xfrm>
              <a:off x="4100512" y="118940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Dataset</a:t>
              </a:r>
            </a:p>
          </p:txBody>
        </p:sp>
        <p:pic>
          <p:nvPicPr>
            <p:cNvPr id="15" name="Immagine 14" descr="Immagine che contiene piatto, segnale, cibo, bianco&#10;&#10;Descrizione generata automaticamente">
              <a:extLst>
                <a:ext uri="{FF2B5EF4-FFF2-40B4-BE49-F238E27FC236}">
                  <a16:creationId xmlns:a16="http://schemas.microsoft.com/office/drawing/2014/main" id="{148202AC-F59D-42D5-9B5E-0C073BF1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726" y="488272"/>
              <a:ext cx="971550" cy="97155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06039E3-AC80-4ABB-BC45-4DCB8A43F0E0}"/>
                </a:ext>
              </a:extLst>
            </p:cNvPr>
            <p:cNvSpPr txBox="1"/>
            <p:nvPr/>
          </p:nvSpPr>
          <p:spPr>
            <a:xfrm>
              <a:off x="5810251" y="118940"/>
              <a:ext cx="1657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Questionnaires</a:t>
              </a:r>
              <a:endParaRPr lang="it-IT" dirty="0"/>
            </a:p>
          </p:txBody>
        </p:sp>
        <p:pic>
          <p:nvPicPr>
            <p:cNvPr id="22" name="Elemento grafico 21">
              <a:extLst>
                <a:ext uri="{FF2B5EF4-FFF2-40B4-BE49-F238E27FC236}">
                  <a16:creationId xmlns:a16="http://schemas.microsoft.com/office/drawing/2014/main" id="{E22AF77F-A24D-4D19-8AC3-7B3299656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3989" y="1829154"/>
              <a:ext cx="971550" cy="971550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916A27E-EF46-444C-80B3-0EB03AA2182F}"/>
                </a:ext>
              </a:extLst>
            </p:cNvPr>
            <p:cNvSpPr txBox="1"/>
            <p:nvPr/>
          </p:nvSpPr>
          <p:spPr>
            <a:xfrm>
              <a:off x="4547911" y="1463706"/>
              <a:ext cx="2343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Reworked</a:t>
              </a:r>
              <a:r>
                <a:rPr lang="it-IT" dirty="0"/>
                <a:t> dataset</a:t>
              </a:r>
            </a:p>
          </p:txBody>
        </p:sp>
        <p:sp>
          <p:nvSpPr>
            <p:cNvPr id="25" name="Freccia curva 24">
              <a:extLst>
                <a:ext uri="{FF2B5EF4-FFF2-40B4-BE49-F238E27FC236}">
                  <a16:creationId xmlns:a16="http://schemas.microsoft.com/office/drawing/2014/main" id="{47758B93-CCFD-4784-A426-F34745964BFD}"/>
                </a:ext>
              </a:extLst>
            </p:cNvPr>
            <p:cNvSpPr/>
            <p:nvPr/>
          </p:nvSpPr>
          <p:spPr>
            <a:xfrm rot="5400000">
              <a:off x="6755577" y="1764599"/>
              <a:ext cx="562268" cy="1662344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Freccia curva 25">
              <a:extLst>
                <a:ext uri="{FF2B5EF4-FFF2-40B4-BE49-F238E27FC236}">
                  <a16:creationId xmlns:a16="http://schemas.microsoft.com/office/drawing/2014/main" id="{A7BFDFFB-57D4-4AD2-BA9F-A6B674F11931}"/>
                </a:ext>
              </a:extLst>
            </p:cNvPr>
            <p:cNvSpPr/>
            <p:nvPr/>
          </p:nvSpPr>
          <p:spPr>
            <a:xfrm rot="16200000" flipH="1">
              <a:off x="4121683" y="1764599"/>
              <a:ext cx="562268" cy="1662344"/>
            </a:xfrm>
            <a:prstGeom prst="ben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F8EE128D-1960-4AB5-B503-9226A247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285" y="2917386"/>
              <a:ext cx="1023227" cy="1023227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28681BF6-7D1B-4AAA-81D1-F3EFF3A8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276" y="2917386"/>
              <a:ext cx="1023227" cy="1023227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247438F-BF9E-4F89-BFF8-B6D17E64D285}"/>
                </a:ext>
              </a:extLst>
            </p:cNvPr>
            <p:cNvSpPr txBox="1"/>
            <p:nvPr/>
          </p:nvSpPr>
          <p:spPr>
            <a:xfrm>
              <a:off x="6993376" y="4093013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Corpus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FD45FB4D-D945-40AA-89BD-1C8287C02B54}"/>
                </a:ext>
              </a:extLst>
            </p:cNvPr>
            <p:cNvSpPr txBox="1"/>
            <p:nvPr/>
          </p:nvSpPr>
          <p:spPr>
            <a:xfrm>
              <a:off x="2943225" y="4090276"/>
              <a:ext cx="134302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Corpus </a:t>
              </a:r>
              <a:r>
                <a:rPr lang="it-IT" sz="1100" dirty="0"/>
                <a:t>(</a:t>
              </a:r>
              <a:r>
                <a:rPr lang="it-IT" sz="1100" dirty="0" err="1"/>
                <a:t>stemming</a:t>
              </a:r>
              <a:r>
                <a:rPr lang="it-IT" sz="1100" dirty="0"/>
                <a:t>)</a:t>
              </a:r>
            </a:p>
          </p:txBody>
        </p:sp>
        <p:sp>
          <p:nvSpPr>
            <p:cNvPr id="37" name="Freccia in giù 36">
              <a:extLst>
                <a:ext uri="{FF2B5EF4-FFF2-40B4-BE49-F238E27FC236}">
                  <a16:creationId xmlns:a16="http://schemas.microsoft.com/office/drawing/2014/main" id="{4297D95C-C5F8-4D6E-8948-0B9DECC0CAB2}"/>
                </a:ext>
              </a:extLst>
            </p:cNvPr>
            <p:cNvSpPr/>
            <p:nvPr/>
          </p:nvSpPr>
          <p:spPr>
            <a:xfrm>
              <a:off x="3414540" y="4707514"/>
              <a:ext cx="400394" cy="1210504"/>
            </a:xfrm>
            <a:prstGeom prst="downArrow">
              <a:avLst/>
            </a:prstGeom>
            <a:solidFill>
              <a:srgbClr val="CC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8" name="Freccia in giù 37">
              <a:extLst>
                <a:ext uri="{FF2B5EF4-FFF2-40B4-BE49-F238E27FC236}">
                  <a16:creationId xmlns:a16="http://schemas.microsoft.com/office/drawing/2014/main" id="{0653E8CE-CE31-46D8-BEE5-6E6310CF6966}"/>
                </a:ext>
              </a:extLst>
            </p:cNvPr>
            <p:cNvSpPr/>
            <p:nvPr/>
          </p:nvSpPr>
          <p:spPr>
            <a:xfrm>
              <a:off x="7467489" y="4609271"/>
              <a:ext cx="400394" cy="1210504"/>
            </a:xfrm>
            <a:prstGeom prst="downArrow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749488CC-7E37-4AFA-A353-DB0DB513D9A8}"/>
                </a:ext>
              </a:extLst>
            </p:cNvPr>
            <p:cNvSpPr txBox="1"/>
            <p:nvPr/>
          </p:nvSpPr>
          <p:spPr>
            <a:xfrm>
              <a:off x="3328788" y="4942011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LSA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85CF2BF7-A03F-475C-80D1-CF9E5F77AF7C}"/>
                </a:ext>
              </a:extLst>
            </p:cNvPr>
            <p:cNvSpPr txBox="1"/>
            <p:nvPr/>
          </p:nvSpPr>
          <p:spPr>
            <a:xfrm>
              <a:off x="7664888" y="4969317"/>
              <a:ext cx="1343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text2vec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0586CDBD-8250-495C-B16F-7CE357D04C6C}"/>
                </a:ext>
              </a:extLst>
            </p:cNvPr>
            <p:cNvSpPr txBox="1"/>
            <p:nvPr/>
          </p:nvSpPr>
          <p:spPr>
            <a:xfrm>
              <a:off x="4000301" y="2090529"/>
              <a:ext cx="109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/>
                <a:t>pre</a:t>
              </a:r>
              <a:r>
                <a:rPr lang="it-IT" sz="1200" dirty="0"/>
                <a:t>-processing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ACBD38F-34FB-43F6-B834-F50E27441C69}"/>
                </a:ext>
              </a:extLst>
            </p:cNvPr>
            <p:cNvSpPr txBox="1"/>
            <p:nvPr/>
          </p:nvSpPr>
          <p:spPr>
            <a:xfrm>
              <a:off x="6344005" y="2090528"/>
              <a:ext cx="109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/>
                <a:t>pre</a:t>
              </a:r>
              <a:r>
                <a:rPr lang="it-IT" sz="1200" dirty="0"/>
                <a:t>-processing</a:t>
              </a:r>
            </a:p>
          </p:txBody>
        </p: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0B5C144-6584-4813-A301-151CE6DF8660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429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2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o 76">
            <a:extLst>
              <a:ext uri="{FF2B5EF4-FFF2-40B4-BE49-F238E27FC236}">
                <a16:creationId xmlns:a16="http://schemas.microsoft.com/office/drawing/2014/main" id="{F6E86E38-B709-4F30-A184-396BA67F2BBA}"/>
              </a:ext>
            </a:extLst>
          </p:cNvPr>
          <p:cNvGrpSpPr/>
          <p:nvPr/>
        </p:nvGrpSpPr>
        <p:grpSpPr>
          <a:xfrm>
            <a:off x="3543746" y="3295438"/>
            <a:ext cx="2453468" cy="1700361"/>
            <a:chOff x="980291" y="3891940"/>
            <a:chExt cx="4318412" cy="1700361"/>
          </a:xfrm>
        </p:grpSpPr>
        <p:graphicFrame>
          <p:nvGraphicFramePr>
            <p:cNvPr id="79" name="Diagramma 78">
              <a:extLst>
                <a:ext uri="{FF2B5EF4-FFF2-40B4-BE49-F238E27FC236}">
                  <a16:creationId xmlns:a16="http://schemas.microsoft.com/office/drawing/2014/main" id="{7440D807-DB5A-49E5-BFE7-B89B34EF4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2013888"/>
                </p:ext>
              </p:extLst>
            </p:nvPr>
          </p:nvGraphicFramePr>
          <p:xfrm>
            <a:off x="3176479" y="4013104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5C73D469-E7B6-422F-8C9B-A958A6B766B9}"/>
                </a:ext>
              </a:extLst>
            </p:cNvPr>
            <p:cNvSpPr txBox="1"/>
            <p:nvPr/>
          </p:nvSpPr>
          <p:spPr>
            <a:xfrm>
              <a:off x="3264727" y="3891940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graphicFrame>
          <p:nvGraphicFramePr>
            <p:cNvPr id="78" name="Diagramma 77">
              <a:extLst>
                <a:ext uri="{FF2B5EF4-FFF2-40B4-BE49-F238E27FC236}">
                  <a16:creationId xmlns:a16="http://schemas.microsoft.com/office/drawing/2014/main" id="{9B7C42DA-510B-44FA-AFEE-9515BE45D5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05473459"/>
                </p:ext>
              </p:extLst>
            </p:nvPr>
          </p:nvGraphicFramePr>
          <p:xfrm>
            <a:off x="980291" y="4102197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99F368B1-6130-4C4D-8D50-F5C4376A2E5A}"/>
                </a:ext>
              </a:extLst>
            </p:cNvPr>
            <p:cNvSpPr txBox="1"/>
            <p:nvPr/>
          </p:nvSpPr>
          <p:spPr>
            <a:xfrm>
              <a:off x="1439732" y="3908817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7CA0692B-CDC7-4102-8DFC-B95CDFA1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75894"/>
              </p:ext>
            </p:extLst>
          </p:nvPr>
        </p:nvGraphicFramePr>
        <p:xfrm>
          <a:off x="1986645" y="607920"/>
          <a:ext cx="2442347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6148">
                  <a:extLst>
                    <a:ext uri="{9D8B030D-6E8A-4147-A177-3AD203B41FA5}">
                      <a16:colId xmlns:a16="http://schemas.microsoft.com/office/drawing/2014/main" val="2131169549"/>
                    </a:ext>
                  </a:extLst>
                </a:gridCol>
                <a:gridCol w="606148">
                  <a:extLst>
                    <a:ext uri="{9D8B030D-6E8A-4147-A177-3AD203B41FA5}">
                      <a16:colId xmlns:a16="http://schemas.microsoft.com/office/drawing/2014/main" val="1042026053"/>
                    </a:ext>
                  </a:extLst>
                </a:gridCol>
                <a:gridCol w="606148">
                  <a:extLst>
                    <a:ext uri="{9D8B030D-6E8A-4147-A177-3AD203B41FA5}">
                      <a16:colId xmlns:a16="http://schemas.microsoft.com/office/drawing/2014/main" val="2907460352"/>
                    </a:ext>
                  </a:extLst>
                </a:gridCol>
                <a:gridCol w="623903">
                  <a:extLst>
                    <a:ext uri="{9D8B030D-6E8A-4147-A177-3AD203B41FA5}">
                      <a16:colId xmlns:a16="http://schemas.microsoft.com/office/drawing/2014/main" val="2320159201"/>
                    </a:ext>
                  </a:extLst>
                </a:gridCol>
              </a:tblGrid>
              <a:tr h="244136"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90586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6255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43469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45699"/>
                  </a:ext>
                </a:extLst>
              </a:tr>
            </a:tbl>
          </a:graphicData>
        </a:graphic>
      </p:graphicFrame>
      <p:sp>
        <p:nvSpPr>
          <p:cNvPr id="9" name="Doppia parentesi quadra 8">
            <a:extLst>
              <a:ext uri="{FF2B5EF4-FFF2-40B4-BE49-F238E27FC236}">
                <a16:creationId xmlns:a16="http://schemas.microsoft.com/office/drawing/2014/main" id="{43FE7E44-BE48-4255-B097-C99D740D45E2}"/>
              </a:ext>
            </a:extLst>
          </p:cNvPr>
          <p:cNvSpPr/>
          <p:nvPr/>
        </p:nvSpPr>
        <p:spPr>
          <a:xfrm>
            <a:off x="1996478" y="558680"/>
            <a:ext cx="2442347" cy="131389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7" name="Tabella 6">
            <a:extLst>
              <a:ext uri="{FF2B5EF4-FFF2-40B4-BE49-F238E27FC236}">
                <a16:creationId xmlns:a16="http://schemas.microsoft.com/office/drawing/2014/main" id="{880E6E27-272A-4F56-9ABB-CC97BAAF5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14965"/>
              </p:ext>
            </p:extLst>
          </p:nvPr>
        </p:nvGraphicFramePr>
        <p:xfrm>
          <a:off x="7689197" y="685043"/>
          <a:ext cx="254937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709">
                  <a:extLst>
                    <a:ext uri="{9D8B030D-6E8A-4147-A177-3AD203B41FA5}">
                      <a16:colId xmlns:a16="http://schemas.microsoft.com/office/drawing/2014/main" val="2131169549"/>
                    </a:ext>
                  </a:extLst>
                </a:gridCol>
                <a:gridCol w="632709">
                  <a:extLst>
                    <a:ext uri="{9D8B030D-6E8A-4147-A177-3AD203B41FA5}">
                      <a16:colId xmlns:a16="http://schemas.microsoft.com/office/drawing/2014/main" val="1042026053"/>
                    </a:ext>
                  </a:extLst>
                </a:gridCol>
                <a:gridCol w="632709">
                  <a:extLst>
                    <a:ext uri="{9D8B030D-6E8A-4147-A177-3AD203B41FA5}">
                      <a16:colId xmlns:a16="http://schemas.microsoft.com/office/drawing/2014/main" val="2907460352"/>
                    </a:ext>
                  </a:extLst>
                </a:gridCol>
                <a:gridCol w="651243">
                  <a:extLst>
                    <a:ext uri="{9D8B030D-6E8A-4147-A177-3AD203B41FA5}">
                      <a16:colId xmlns:a16="http://schemas.microsoft.com/office/drawing/2014/main" val="2320159201"/>
                    </a:ext>
                  </a:extLst>
                </a:gridCol>
              </a:tblGrid>
              <a:tr h="244136"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90586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76255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43469"/>
                  </a:ext>
                </a:extLst>
              </a:tr>
              <a:tr h="2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P</a:t>
                      </a:r>
                      <a:r>
                        <a:rPr lang="it-IT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45699"/>
                  </a:ext>
                </a:extLst>
              </a:tr>
            </a:tbl>
          </a:graphicData>
        </a:graphic>
      </p:graphicFrame>
      <p:sp>
        <p:nvSpPr>
          <p:cNvPr id="11" name="Doppia parentesi graffa 10">
            <a:extLst>
              <a:ext uri="{FF2B5EF4-FFF2-40B4-BE49-F238E27FC236}">
                <a16:creationId xmlns:a16="http://schemas.microsoft.com/office/drawing/2014/main" id="{4D4E8E9A-6D15-454D-B959-167B6A166AE8}"/>
              </a:ext>
            </a:extLst>
          </p:cNvPr>
          <p:cNvSpPr/>
          <p:nvPr/>
        </p:nvSpPr>
        <p:spPr>
          <a:xfrm>
            <a:off x="7556772" y="564942"/>
            <a:ext cx="2814220" cy="142042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F7FD4FE-DED1-4114-BDE6-D2BF3488AE7B}"/>
              </a:ext>
            </a:extLst>
          </p:cNvPr>
          <p:cNvSpPr txBox="1"/>
          <p:nvPr/>
        </p:nvSpPr>
        <p:spPr>
          <a:xfrm>
            <a:off x="1636894" y="251155"/>
            <a:ext cx="318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Dissimilarity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(cosine)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8A8EE58-CCF3-475D-A6E2-1B8FAAB38A73}"/>
              </a:ext>
            </a:extLst>
          </p:cNvPr>
          <p:cNvSpPr txBox="1"/>
          <p:nvPr/>
        </p:nvSpPr>
        <p:spPr>
          <a:xfrm>
            <a:off x="7370341" y="255661"/>
            <a:ext cx="318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Dissimilarity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(cosine)</a:t>
            </a:r>
          </a:p>
        </p:txBody>
      </p:sp>
      <p:sp>
        <p:nvSpPr>
          <p:cNvPr id="44" name="Freccia in giù 43">
            <a:extLst>
              <a:ext uri="{FF2B5EF4-FFF2-40B4-BE49-F238E27FC236}">
                <a16:creationId xmlns:a16="http://schemas.microsoft.com/office/drawing/2014/main" id="{26681E34-BD9B-4C48-8A8D-55E6BC99A6E4}"/>
              </a:ext>
            </a:extLst>
          </p:cNvPr>
          <p:cNvSpPr/>
          <p:nvPr/>
        </p:nvSpPr>
        <p:spPr>
          <a:xfrm>
            <a:off x="1675596" y="2161236"/>
            <a:ext cx="400394" cy="977643"/>
          </a:xfrm>
          <a:prstGeom prst="downArrow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6EAA63F-C66C-4400-A9A3-282A9DA00FB4}"/>
              </a:ext>
            </a:extLst>
          </p:cNvPr>
          <p:cNvSpPr txBox="1"/>
          <p:nvPr/>
        </p:nvSpPr>
        <p:spPr>
          <a:xfrm>
            <a:off x="1875793" y="2336297"/>
            <a:ext cx="100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K-</a:t>
            </a:r>
            <a:r>
              <a:rPr lang="it-IT" sz="1600" dirty="0" err="1"/>
              <a:t>means</a:t>
            </a:r>
            <a:endParaRPr lang="it-IT" sz="1600" dirty="0"/>
          </a:p>
        </p:txBody>
      </p:sp>
      <p:sp>
        <p:nvSpPr>
          <p:cNvPr id="46" name="Freccia in giù 45">
            <a:extLst>
              <a:ext uri="{FF2B5EF4-FFF2-40B4-BE49-F238E27FC236}">
                <a16:creationId xmlns:a16="http://schemas.microsoft.com/office/drawing/2014/main" id="{B458A01C-1B62-49DF-96E1-DC6EBE85EB5E}"/>
              </a:ext>
            </a:extLst>
          </p:cNvPr>
          <p:cNvSpPr/>
          <p:nvPr/>
        </p:nvSpPr>
        <p:spPr>
          <a:xfrm>
            <a:off x="4179495" y="2211895"/>
            <a:ext cx="400394" cy="977643"/>
          </a:xfrm>
          <a:prstGeom prst="downArrow">
            <a:avLst/>
          </a:prstGeom>
          <a:solidFill>
            <a:srgbClr val="CC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FCF4C5D-5DED-4D01-B8A2-014F28B338B3}"/>
              </a:ext>
            </a:extLst>
          </p:cNvPr>
          <p:cNvSpPr txBox="1"/>
          <p:nvPr/>
        </p:nvSpPr>
        <p:spPr>
          <a:xfrm>
            <a:off x="4278727" y="2386956"/>
            <a:ext cx="100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Fuzzy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08811BFA-AF19-4553-A5A7-620FEB374A44}"/>
              </a:ext>
            </a:extLst>
          </p:cNvPr>
          <p:cNvGrpSpPr/>
          <p:nvPr/>
        </p:nvGrpSpPr>
        <p:grpSpPr>
          <a:xfrm>
            <a:off x="457051" y="3295438"/>
            <a:ext cx="2502384" cy="1676258"/>
            <a:chOff x="820229" y="4094229"/>
            <a:chExt cx="4404510" cy="1676258"/>
          </a:xfrm>
        </p:grpSpPr>
        <p:graphicFrame>
          <p:nvGraphicFramePr>
            <p:cNvPr id="19" name="Diagramma 18">
              <a:extLst>
                <a:ext uri="{FF2B5EF4-FFF2-40B4-BE49-F238E27FC236}">
                  <a16:creationId xmlns:a16="http://schemas.microsoft.com/office/drawing/2014/main" id="{42D92774-815C-45FA-A4EC-632AF1C8FDB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8529058"/>
                </p:ext>
              </p:extLst>
            </p:nvPr>
          </p:nvGraphicFramePr>
          <p:xfrm>
            <a:off x="820229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9" name="Diagramma 48">
              <a:extLst>
                <a:ext uri="{FF2B5EF4-FFF2-40B4-BE49-F238E27FC236}">
                  <a16:creationId xmlns:a16="http://schemas.microsoft.com/office/drawing/2014/main" id="{1651B685-0008-49E7-AFB1-1885AAE9F5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7932457"/>
                </p:ext>
              </p:extLst>
            </p:nvPr>
          </p:nvGraphicFramePr>
          <p:xfrm>
            <a:off x="3102515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53F164B-99E9-40B6-BE72-7DE2D7240301}"/>
                </a:ext>
              </a:extLst>
            </p:cNvPr>
            <p:cNvSpPr txBox="1"/>
            <p:nvPr/>
          </p:nvSpPr>
          <p:spPr>
            <a:xfrm>
              <a:off x="3533276" y="4111106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B312E090-68DA-412C-8180-FC6A178FF1B7}"/>
                </a:ext>
              </a:extLst>
            </p:cNvPr>
            <p:cNvSpPr txBox="1"/>
            <p:nvPr/>
          </p:nvSpPr>
          <p:spPr>
            <a:xfrm>
              <a:off x="1501311" y="4094229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  <p:sp>
        <p:nvSpPr>
          <p:cNvPr id="60" name="Freccia in giù 59">
            <a:extLst>
              <a:ext uri="{FF2B5EF4-FFF2-40B4-BE49-F238E27FC236}">
                <a16:creationId xmlns:a16="http://schemas.microsoft.com/office/drawing/2014/main" id="{D0AAF4D3-0587-4042-83E2-059716262300}"/>
              </a:ext>
            </a:extLst>
          </p:cNvPr>
          <p:cNvSpPr/>
          <p:nvPr/>
        </p:nvSpPr>
        <p:spPr>
          <a:xfrm>
            <a:off x="4556088" y="4817612"/>
            <a:ext cx="267888" cy="59356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1FBCC5-C514-4E74-A421-FC5E67B33416}"/>
              </a:ext>
            </a:extLst>
          </p:cNvPr>
          <p:cNvSpPr txBox="1"/>
          <p:nvPr/>
        </p:nvSpPr>
        <p:spPr>
          <a:xfrm>
            <a:off x="4749469" y="4934159"/>
            <a:ext cx="73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median</a:t>
            </a:r>
            <a:endParaRPr lang="it-IT" sz="1100" dirty="0"/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AF8A2513-7F2C-4347-9729-9EDBB0213FB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14D3C41F-79AB-48DD-9931-7D10D0B2E16A}"/>
              </a:ext>
            </a:extLst>
          </p:cNvPr>
          <p:cNvGrpSpPr/>
          <p:nvPr/>
        </p:nvGrpSpPr>
        <p:grpSpPr>
          <a:xfrm>
            <a:off x="3407339" y="5399999"/>
            <a:ext cx="2502384" cy="1608210"/>
            <a:chOff x="820229" y="4162277"/>
            <a:chExt cx="4404510" cy="1608210"/>
          </a:xfrm>
        </p:grpSpPr>
        <p:graphicFrame>
          <p:nvGraphicFramePr>
            <p:cNvPr id="73" name="Diagramma 72">
              <a:extLst>
                <a:ext uri="{FF2B5EF4-FFF2-40B4-BE49-F238E27FC236}">
                  <a16:creationId xmlns:a16="http://schemas.microsoft.com/office/drawing/2014/main" id="{FAA9F5C4-2EF1-452B-88E7-40E0CCA77D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3377541"/>
                </p:ext>
              </p:extLst>
            </p:nvPr>
          </p:nvGraphicFramePr>
          <p:xfrm>
            <a:off x="820229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74" name="Diagramma 73">
              <a:extLst>
                <a:ext uri="{FF2B5EF4-FFF2-40B4-BE49-F238E27FC236}">
                  <a16:creationId xmlns:a16="http://schemas.microsoft.com/office/drawing/2014/main" id="{95E4C025-F2B1-4061-B5AB-3940DE3008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0693879"/>
                </p:ext>
              </p:extLst>
            </p:nvPr>
          </p:nvGraphicFramePr>
          <p:xfrm>
            <a:off x="3102515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24765C54-1A3C-4E15-B436-784ABA710181}"/>
                </a:ext>
              </a:extLst>
            </p:cNvPr>
            <p:cNvSpPr txBox="1"/>
            <p:nvPr/>
          </p:nvSpPr>
          <p:spPr>
            <a:xfrm>
              <a:off x="3474498" y="4162277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5DFBFF32-BAA0-4A60-AD33-C7E0F1E526EA}"/>
                </a:ext>
              </a:extLst>
            </p:cNvPr>
            <p:cNvSpPr txBox="1"/>
            <p:nvPr/>
          </p:nvSpPr>
          <p:spPr>
            <a:xfrm>
              <a:off x="1600544" y="4181348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25A5240-3501-4561-A48D-52BFAD38957B}"/>
              </a:ext>
            </a:extLst>
          </p:cNvPr>
          <p:cNvGrpSpPr/>
          <p:nvPr/>
        </p:nvGrpSpPr>
        <p:grpSpPr>
          <a:xfrm>
            <a:off x="9381015" y="3308740"/>
            <a:ext cx="2416836" cy="1706546"/>
            <a:chOff x="951270" y="3888365"/>
            <a:chExt cx="4253935" cy="1706546"/>
          </a:xfrm>
        </p:grpSpPr>
        <p:graphicFrame>
          <p:nvGraphicFramePr>
            <p:cNvPr id="104" name="Diagramma 103">
              <a:extLst>
                <a:ext uri="{FF2B5EF4-FFF2-40B4-BE49-F238E27FC236}">
                  <a16:creationId xmlns:a16="http://schemas.microsoft.com/office/drawing/2014/main" id="{AF32501D-28D5-4434-9F62-A39E5C9055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31002703"/>
                </p:ext>
              </p:extLst>
            </p:nvPr>
          </p:nvGraphicFramePr>
          <p:xfrm>
            <a:off x="3082981" y="4005772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46A60E19-3C2D-4815-88C8-563B0B4E7054}"/>
                </a:ext>
              </a:extLst>
            </p:cNvPr>
            <p:cNvSpPr txBox="1"/>
            <p:nvPr/>
          </p:nvSpPr>
          <p:spPr>
            <a:xfrm>
              <a:off x="3203553" y="3888365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graphicFrame>
          <p:nvGraphicFramePr>
            <p:cNvPr id="106" name="Diagramma 105">
              <a:extLst>
                <a:ext uri="{FF2B5EF4-FFF2-40B4-BE49-F238E27FC236}">
                  <a16:creationId xmlns:a16="http://schemas.microsoft.com/office/drawing/2014/main" id="{43DAFE14-C8ED-4C5D-8808-418F234336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0387454"/>
                </p:ext>
              </p:extLst>
            </p:nvPr>
          </p:nvGraphicFramePr>
          <p:xfrm>
            <a:off x="951270" y="4104807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93271B70-77F9-4A56-988E-C0902CA0A20C}"/>
                </a:ext>
              </a:extLst>
            </p:cNvPr>
            <p:cNvSpPr txBox="1"/>
            <p:nvPr/>
          </p:nvSpPr>
          <p:spPr>
            <a:xfrm>
              <a:off x="1597930" y="3888365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  <p:sp>
        <p:nvSpPr>
          <p:cNvPr id="108" name="Freccia in giù 107">
            <a:extLst>
              <a:ext uri="{FF2B5EF4-FFF2-40B4-BE49-F238E27FC236}">
                <a16:creationId xmlns:a16="http://schemas.microsoft.com/office/drawing/2014/main" id="{781CCAF5-B33A-4DB6-A41D-B274D945403F}"/>
              </a:ext>
            </a:extLst>
          </p:cNvPr>
          <p:cNvSpPr/>
          <p:nvPr/>
        </p:nvSpPr>
        <p:spPr>
          <a:xfrm>
            <a:off x="7529353" y="2178113"/>
            <a:ext cx="400394" cy="977643"/>
          </a:xfrm>
          <a:prstGeom prst="downArrow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DA94C0DD-1D57-4CA6-8C98-EDE555645E34}"/>
              </a:ext>
            </a:extLst>
          </p:cNvPr>
          <p:cNvSpPr txBox="1"/>
          <p:nvPr/>
        </p:nvSpPr>
        <p:spPr>
          <a:xfrm>
            <a:off x="7729550" y="2353174"/>
            <a:ext cx="100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K-</a:t>
            </a:r>
            <a:r>
              <a:rPr lang="it-IT" sz="1600" dirty="0" err="1"/>
              <a:t>means</a:t>
            </a:r>
            <a:endParaRPr lang="it-IT" sz="1600" dirty="0"/>
          </a:p>
        </p:txBody>
      </p:sp>
      <p:sp>
        <p:nvSpPr>
          <p:cNvPr id="110" name="Freccia in giù 109">
            <a:extLst>
              <a:ext uri="{FF2B5EF4-FFF2-40B4-BE49-F238E27FC236}">
                <a16:creationId xmlns:a16="http://schemas.microsoft.com/office/drawing/2014/main" id="{8AE85B0E-03B9-487C-A09E-8D4657A9A8A7}"/>
              </a:ext>
            </a:extLst>
          </p:cNvPr>
          <p:cNvSpPr/>
          <p:nvPr/>
        </p:nvSpPr>
        <p:spPr>
          <a:xfrm>
            <a:off x="10033252" y="2228772"/>
            <a:ext cx="400394" cy="977643"/>
          </a:xfrm>
          <a:prstGeom prst="down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F08D30E1-F5F4-47A6-8ADA-1F8E55DC7D6E}"/>
              </a:ext>
            </a:extLst>
          </p:cNvPr>
          <p:cNvSpPr txBox="1"/>
          <p:nvPr/>
        </p:nvSpPr>
        <p:spPr>
          <a:xfrm>
            <a:off x="10132484" y="2403833"/>
            <a:ext cx="100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Fuzzy</a:t>
            </a:r>
          </a:p>
        </p:txBody>
      </p: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85112349-AA57-48DD-A33D-84F2BB1A9448}"/>
              </a:ext>
            </a:extLst>
          </p:cNvPr>
          <p:cNvGrpSpPr/>
          <p:nvPr/>
        </p:nvGrpSpPr>
        <p:grpSpPr>
          <a:xfrm>
            <a:off x="6310808" y="3290332"/>
            <a:ext cx="2502384" cy="1698241"/>
            <a:chOff x="820229" y="4072246"/>
            <a:chExt cx="4404510" cy="1698241"/>
          </a:xfrm>
        </p:grpSpPr>
        <p:graphicFrame>
          <p:nvGraphicFramePr>
            <p:cNvPr id="113" name="Diagramma 112">
              <a:extLst>
                <a:ext uri="{FF2B5EF4-FFF2-40B4-BE49-F238E27FC236}">
                  <a16:creationId xmlns:a16="http://schemas.microsoft.com/office/drawing/2014/main" id="{C15C35D5-4813-488C-A721-3C8AAE5CB3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0329658"/>
                </p:ext>
              </p:extLst>
            </p:nvPr>
          </p:nvGraphicFramePr>
          <p:xfrm>
            <a:off x="820229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114" name="Diagramma 113">
              <a:extLst>
                <a:ext uri="{FF2B5EF4-FFF2-40B4-BE49-F238E27FC236}">
                  <a16:creationId xmlns:a16="http://schemas.microsoft.com/office/drawing/2014/main" id="{ADD50F35-1926-47BE-87C3-355BED5AFD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3849014"/>
                </p:ext>
              </p:extLst>
            </p:nvPr>
          </p:nvGraphicFramePr>
          <p:xfrm>
            <a:off x="3102515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115" name="CasellaDiTesto 114">
              <a:extLst>
                <a:ext uri="{FF2B5EF4-FFF2-40B4-BE49-F238E27FC236}">
                  <a16:creationId xmlns:a16="http://schemas.microsoft.com/office/drawing/2014/main" id="{E9B746CE-C417-4665-AAD5-A3EACBFDF887}"/>
                </a:ext>
              </a:extLst>
            </p:cNvPr>
            <p:cNvSpPr txBox="1"/>
            <p:nvPr/>
          </p:nvSpPr>
          <p:spPr>
            <a:xfrm>
              <a:off x="3484679" y="4072246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2C07EACD-0D5D-4670-B872-F6044DAC77B9}"/>
                </a:ext>
              </a:extLst>
            </p:cNvPr>
            <p:cNvSpPr txBox="1"/>
            <p:nvPr/>
          </p:nvSpPr>
          <p:spPr>
            <a:xfrm>
              <a:off x="1514577" y="4077352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  <p:sp>
        <p:nvSpPr>
          <p:cNvPr id="117" name="Freccia in giù 116">
            <a:extLst>
              <a:ext uri="{FF2B5EF4-FFF2-40B4-BE49-F238E27FC236}">
                <a16:creationId xmlns:a16="http://schemas.microsoft.com/office/drawing/2014/main" id="{47C1B92E-8996-4A10-AE54-BF65F35DA6C6}"/>
              </a:ext>
            </a:extLst>
          </p:cNvPr>
          <p:cNvSpPr/>
          <p:nvPr/>
        </p:nvSpPr>
        <p:spPr>
          <a:xfrm>
            <a:off x="10409845" y="4834489"/>
            <a:ext cx="267888" cy="59356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E5F1F2A-1D3F-4498-B193-263050FB28EB}"/>
              </a:ext>
            </a:extLst>
          </p:cNvPr>
          <p:cNvSpPr txBox="1"/>
          <p:nvPr/>
        </p:nvSpPr>
        <p:spPr>
          <a:xfrm>
            <a:off x="10603226" y="4951036"/>
            <a:ext cx="737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median</a:t>
            </a:r>
            <a:endParaRPr lang="it-IT" sz="1100" dirty="0"/>
          </a:p>
        </p:txBody>
      </p: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BFDC49B7-03A4-42A1-A672-D7BE3C2F3A53}"/>
              </a:ext>
            </a:extLst>
          </p:cNvPr>
          <p:cNvGrpSpPr/>
          <p:nvPr/>
        </p:nvGrpSpPr>
        <p:grpSpPr>
          <a:xfrm>
            <a:off x="9261096" y="5406097"/>
            <a:ext cx="2502384" cy="1618989"/>
            <a:chOff x="820229" y="4151498"/>
            <a:chExt cx="4404510" cy="1618989"/>
          </a:xfrm>
        </p:grpSpPr>
        <p:graphicFrame>
          <p:nvGraphicFramePr>
            <p:cNvPr id="120" name="Diagramma 119">
              <a:extLst>
                <a:ext uri="{FF2B5EF4-FFF2-40B4-BE49-F238E27FC236}">
                  <a16:creationId xmlns:a16="http://schemas.microsoft.com/office/drawing/2014/main" id="{0A6626DC-D24C-487F-AC5D-8DF9B41C98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2354200"/>
                </p:ext>
              </p:extLst>
            </p:nvPr>
          </p:nvGraphicFramePr>
          <p:xfrm>
            <a:off x="820229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121" name="Diagramma 120">
              <a:extLst>
                <a:ext uri="{FF2B5EF4-FFF2-40B4-BE49-F238E27FC236}">
                  <a16:creationId xmlns:a16="http://schemas.microsoft.com/office/drawing/2014/main" id="{F5CD8163-9EA9-4E35-9FA2-9F762702D3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76378910"/>
                </p:ext>
              </p:extLst>
            </p:nvPr>
          </p:nvGraphicFramePr>
          <p:xfrm>
            <a:off x="3102515" y="4280383"/>
            <a:ext cx="2122224" cy="14901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122" name="CasellaDiTesto 121">
              <a:extLst>
                <a:ext uri="{FF2B5EF4-FFF2-40B4-BE49-F238E27FC236}">
                  <a16:creationId xmlns:a16="http://schemas.microsoft.com/office/drawing/2014/main" id="{11BC1D15-52F8-43ED-BBD9-9880C7C46752}"/>
                </a:ext>
              </a:extLst>
            </p:cNvPr>
            <p:cNvSpPr txBox="1"/>
            <p:nvPr/>
          </p:nvSpPr>
          <p:spPr>
            <a:xfrm>
              <a:off x="3493666" y="4151498"/>
              <a:ext cx="1670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GENUN</a:t>
              </a:r>
            </a:p>
          </p:txBody>
        </p: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04AD6486-4E74-409A-87A1-FCA27F01A4BB}"/>
                </a:ext>
              </a:extLst>
            </p:cNvPr>
            <p:cNvSpPr txBox="1"/>
            <p:nvPr/>
          </p:nvSpPr>
          <p:spPr>
            <a:xfrm>
              <a:off x="1643081" y="4164471"/>
              <a:ext cx="1002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PD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28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B10DD45-949E-46B3-9EAF-CF5CBDAA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32" y="1582445"/>
            <a:ext cx="12204865" cy="369311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500C18E-1605-4F35-8583-F70862D6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189" y="0"/>
            <a:ext cx="1061622" cy="798991"/>
          </a:xfrm>
        </p:spPr>
        <p:txBody>
          <a:bodyPr/>
          <a:lstStyle/>
          <a:p>
            <a:r>
              <a:rPr lang="it-IT" dirty="0"/>
              <a:t>LSA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4F5047D-8C2B-4ED4-8658-15FA1671427B}"/>
              </a:ext>
            </a:extLst>
          </p:cNvPr>
          <p:cNvSpPr txBox="1">
            <a:spLocks/>
          </p:cNvSpPr>
          <p:nvPr/>
        </p:nvSpPr>
        <p:spPr>
          <a:xfrm>
            <a:off x="2592649" y="978764"/>
            <a:ext cx="1730777" cy="66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K-</a:t>
            </a:r>
            <a:r>
              <a:rPr lang="it-IT" sz="2400" dirty="0" err="1"/>
              <a:t>means</a:t>
            </a:r>
            <a:endParaRPr lang="it-IT" sz="24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675066-BAB3-4AED-A9AD-851E19276CC2}"/>
              </a:ext>
            </a:extLst>
          </p:cNvPr>
          <p:cNvSpPr txBox="1">
            <a:spLocks/>
          </p:cNvSpPr>
          <p:nvPr/>
        </p:nvSpPr>
        <p:spPr>
          <a:xfrm>
            <a:off x="8081641" y="978764"/>
            <a:ext cx="1186647" cy="66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Fuzzy</a:t>
            </a:r>
          </a:p>
        </p:txBody>
      </p:sp>
    </p:spTree>
    <p:extLst>
      <p:ext uri="{BB962C8B-B14F-4D97-AF65-F5344CB8AC3E}">
        <p14:creationId xmlns:p14="http://schemas.microsoft.com/office/powerpoint/2010/main" val="236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A500C18E-1605-4F35-8583-F70862D6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031" y="0"/>
            <a:ext cx="2335938" cy="752383"/>
          </a:xfrm>
        </p:spPr>
        <p:txBody>
          <a:bodyPr/>
          <a:lstStyle/>
          <a:p>
            <a:r>
              <a:rPr lang="it-IT" dirty="0"/>
              <a:t>text2vec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4F5047D-8C2B-4ED4-8658-15FA1671427B}"/>
              </a:ext>
            </a:extLst>
          </p:cNvPr>
          <p:cNvSpPr txBox="1">
            <a:spLocks/>
          </p:cNvSpPr>
          <p:nvPr/>
        </p:nvSpPr>
        <p:spPr>
          <a:xfrm>
            <a:off x="2592649" y="978764"/>
            <a:ext cx="1730777" cy="66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K-</a:t>
            </a:r>
            <a:r>
              <a:rPr lang="it-IT" sz="2400" dirty="0" err="1"/>
              <a:t>means</a:t>
            </a:r>
            <a:endParaRPr lang="it-IT" sz="24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675066-BAB3-4AED-A9AD-851E19276CC2}"/>
              </a:ext>
            </a:extLst>
          </p:cNvPr>
          <p:cNvSpPr txBox="1">
            <a:spLocks/>
          </p:cNvSpPr>
          <p:nvPr/>
        </p:nvSpPr>
        <p:spPr>
          <a:xfrm>
            <a:off x="8081641" y="978764"/>
            <a:ext cx="1186647" cy="66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Fuzzy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5CC3F68-52B7-4B31-BA1A-35E6860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909"/>
            <a:ext cx="12199406" cy="37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90917E6-8222-4D2F-8F30-AF6784D3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320" y="283191"/>
            <a:ext cx="8675360" cy="6291617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150B680-D827-4002-86DC-5EA342E51AE5}"/>
              </a:ext>
            </a:extLst>
          </p:cNvPr>
          <p:cNvSpPr/>
          <p:nvPr/>
        </p:nvSpPr>
        <p:spPr>
          <a:xfrm>
            <a:off x="162665" y="759226"/>
            <a:ext cx="2657475" cy="10518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 err="1"/>
              <a:t>Initially</a:t>
            </a:r>
            <a:r>
              <a:rPr lang="it-IT" dirty="0"/>
              <a:t> F-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high </a:t>
            </a:r>
            <a:r>
              <a:rPr lang="it-IT" dirty="0" err="1"/>
              <a:t>especially</a:t>
            </a:r>
            <a:r>
              <a:rPr lang="it-IT" dirty="0"/>
              <a:t> for </a:t>
            </a:r>
            <a:r>
              <a:rPr lang="it-IT" dirty="0">
                <a:uFill>
                  <a:solidFill>
                    <a:schemeClr val="accent1"/>
                  </a:solidFill>
                </a:uFill>
              </a:rPr>
              <a:t>L</a:t>
            </a:r>
            <a:r>
              <a:rPr lang="it-IT" dirty="0">
                <a:uFill>
                  <a:solidFill>
                    <a:schemeClr val="accent2"/>
                  </a:solidFill>
                </a:uFill>
              </a:rPr>
              <a:t>SA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2DF403E-4088-4207-9D2C-0E8BC99B1D97}"/>
              </a:ext>
            </a:extLst>
          </p:cNvPr>
          <p:cNvSpPr/>
          <p:nvPr/>
        </p:nvSpPr>
        <p:spPr>
          <a:xfrm>
            <a:off x="0" y="4585165"/>
            <a:ext cx="4562582" cy="14171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/>
              <a:t>In SC-V03 </a:t>
            </a:r>
            <a:r>
              <a:rPr lang="it-IT" b="1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LSA K-</a:t>
            </a:r>
            <a:r>
              <a:rPr lang="it-IT" b="1" dirty="0" err="1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means</a:t>
            </a:r>
            <a:r>
              <a:rPr lang="it-IT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it-IT" dirty="0" err="1"/>
              <a:t>decreases</a:t>
            </a:r>
            <a:r>
              <a:rPr lang="it-IT" dirty="0"/>
              <a:t> and </a:t>
            </a:r>
            <a:r>
              <a:rPr lang="it-IT" b="1" dirty="0">
                <a:solidFill>
                  <a:schemeClr val="accent3"/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text2vec K-</a:t>
            </a:r>
            <a:r>
              <a:rPr lang="it-IT" b="1" dirty="0" err="1">
                <a:solidFill>
                  <a:schemeClr val="accent3"/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means</a:t>
            </a:r>
            <a:r>
              <a:rPr lang="it-IT" b="1" dirty="0">
                <a:solidFill>
                  <a:schemeClr val="accent3"/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 </a:t>
            </a:r>
            <a:r>
              <a:rPr lang="it-IT" dirty="0" err="1"/>
              <a:t>rises</a:t>
            </a:r>
            <a:r>
              <a:rPr lang="it-IT" dirty="0"/>
              <a:t> </a:t>
            </a:r>
            <a:r>
              <a:rPr lang="it-IT" dirty="0" err="1"/>
              <a:t>considerably</a:t>
            </a:r>
            <a:r>
              <a:rPr lang="it-IT" dirty="0"/>
              <a:t> </a:t>
            </a:r>
            <a:r>
              <a:rPr lang="it-IT" b="1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text2vec con Fuzzy </a:t>
            </a:r>
            <a:r>
              <a:rPr lang="it-IT" dirty="0" err="1"/>
              <a:t>discreetly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5B02CC8-92E2-4AC7-B8F1-1FAB1979F483}"/>
              </a:ext>
            </a:extLst>
          </p:cNvPr>
          <p:cNvSpPr/>
          <p:nvPr/>
        </p:nvSpPr>
        <p:spPr>
          <a:xfrm>
            <a:off x="5020322" y="4461923"/>
            <a:ext cx="4711175" cy="21128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/>
              <a:t>In SC-LOG </a:t>
            </a:r>
            <a:r>
              <a:rPr lang="it-IT" b="1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LSA Fuzzy </a:t>
            </a:r>
            <a:r>
              <a:rPr lang="it-IT" dirty="0"/>
              <a:t>and 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text2Vec K-</a:t>
            </a:r>
            <a:r>
              <a:rPr lang="it-IT" b="1" dirty="0" err="1">
                <a:solidFill>
                  <a:schemeClr val="bg1">
                    <a:lumMod val="65000"/>
                  </a:schemeClr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means</a:t>
            </a:r>
            <a:r>
              <a:rPr lang="it-IT" b="1" dirty="0">
                <a:solidFill>
                  <a:schemeClr val="bg1">
                    <a:lumMod val="65000"/>
                  </a:schemeClr>
                </a:solidFill>
                <a:uFill>
                  <a:solidFill>
                    <a:schemeClr val="bg2">
                      <a:lumMod val="50000"/>
                    </a:schemeClr>
                  </a:solidFill>
                </a:uFill>
              </a:rPr>
              <a:t> </a:t>
            </a:r>
            <a:r>
              <a:rPr lang="it-IT" dirty="0" err="1"/>
              <a:t>obtain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r>
              <a:rPr lang="it-IT" dirty="0"/>
              <a:t>. </a:t>
            </a:r>
            <a:r>
              <a:rPr lang="it-IT" b="1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text2vec Fuzzy</a:t>
            </a:r>
            <a:r>
              <a:rPr lang="it-IT" b="1" dirty="0">
                <a:uFill>
                  <a:solidFill>
                    <a:schemeClr val="accent4"/>
                  </a:solidFill>
                </a:uFill>
              </a:rPr>
              <a:t>  </a:t>
            </a:r>
            <a:r>
              <a:rPr lang="it-IT" dirty="0" err="1">
                <a:uFill>
                  <a:solidFill>
                    <a:schemeClr val="accent4"/>
                  </a:solidFill>
                </a:uFill>
              </a:rPr>
              <a:t>has</a:t>
            </a:r>
            <a:r>
              <a:rPr lang="it-IT" dirty="0">
                <a:uFill>
                  <a:solidFill>
                    <a:schemeClr val="accent4"/>
                  </a:solidFill>
                </a:uFill>
              </a:rPr>
              <a:t> </a:t>
            </a:r>
            <a:r>
              <a:rPr lang="it-IT" dirty="0" err="1">
                <a:uFill>
                  <a:solidFill>
                    <a:schemeClr val="accent4"/>
                  </a:solidFill>
                </a:uFill>
              </a:rPr>
              <a:t>significantly</a:t>
            </a:r>
            <a:r>
              <a:rPr lang="it-IT" dirty="0">
                <a:uFill>
                  <a:solidFill>
                    <a:schemeClr val="accent4"/>
                  </a:solidFill>
                </a:uFill>
              </a:rPr>
              <a:t> </a:t>
            </a:r>
            <a:r>
              <a:rPr lang="it-IT" dirty="0" err="1">
                <a:uFill>
                  <a:solidFill>
                    <a:schemeClr val="accent4"/>
                  </a:solidFill>
                </a:uFill>
              </a:rPr>
              <a:t>decreased</a:t>
            </a:r>
            <a:r>
              <a:rPr lang="it-IT" dirty="0">
                <a:uFill>
                  <a:solidFill>
                    <a:schemeClr val="accent4"/>
                  </a:solidFill>
                </a:uFill>
              </a:rPr>
              <a:t> </a:t>
            </a:r>
            <a:r>
              <a:rPr lang="it-IT" b="1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LSA K-</a:t>
            </a:r>
            <a:r>
              <a:rPr lang="it-IT" b="1" dirty="0" err="1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means</a:t>
            </a:r>
            <a:r>
              <a:rPr lang="it-IT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recovered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big gap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3DF4EF5-6F97-4ED4-90FB-20DB19DCC98F}"/>
              </a:ext>
            </a:extLst>
          </p:cNvPr>
          <p:cNvSpPr/>
          <p:nvPr/>
        </p:nvSpPr>
        <p:spPr>
          <a:xfrm>
            <a:off x="4652414" y="-11098"/>
            <a:ext cx="472629" cy="6844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E3E1C46-C0E0-45FE-92FA-F42434F2656B}"/>
              </a:ext>
            </a:extLst>
          </p:cNvPr>
          <p:cNvSpPr/>
          <p:nvPr/>
        </p:nvSpPr>
        <p:spPr>
          <a:xfrm>
            <a:off x="9863090" y="-11098"/>
            <a:ext cx="570589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8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76510E-9708-4200-B1A9-8016F5D4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Findings</a:t>
            </a:r>
            <a:r>
              <a:rPr lang="it-IT" dirty="0"/>
              <a:t> and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9C673B-5670-4E60-97F6-53D63CB3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case text2vec K-</a:t>
            </a:r>
            <a:r>
              <a:rPr lang="it-IT" dirty="0" err="1"/>
              <a:t>means</a:t>
            </a:r>
            <a:r>
              <a:rPr lang="it-IT" dirty="0"/>
              <a:t> and LSA Fuzzy </a:t>
            </a:r>
            <a:r>
              <a:rPr lang="it-IT" dirty="0" err="1"/>
              <a:t>gave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best </a:t>
            </a:r>
            <a:r>
              <a:rPr lang="it-IT" dirty="0" err="1"/>
              <a:t>results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precision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symptoms</a:t>
            </a:r>
            <a:r>
              <a:rPr lang="it-IT" dirty="0"/>
              <a:t> in a </a:t>
            </a:r>
            <a:r>
              <a:rPr lang="it-IT" dirty="0" err="1"/>
              <a:t>better</a:t>
            </a:r>
            <a:r>
              <a:rPr lang="it-IT" dirty="0"/>
              <a:t> way</a:t>
            </a:r>
          </a:p>
          <a:p>
            <a:endParaRPr lang="it-IT" dirty="0"/>
          </a:p>
          <a:p>
            <a:pPr lvl="1"/>
            <a:r>
              <a:rPr lang="it-IT" dirty="0" err="1"/>
              <a:t>Extend</a:t>
            </a:r>
            <a:r>
              <a:rPr lang="it-IT" dirty="0"/>
              <a:t> the </a:t>
            </a:r>
            <a:r>
              <a:rPr lang="it-IT" dirty="0" err="1"/>
              <a:t>analysis</a:t>
            </a:r>
            <a:r>
              <a:rPr lang="it-IT" dirty="0"/>
              <a:t> and the </a:t>
            </a:r>
            <a:r>
              <a:rPr lang="it-IT" dirty="0" err="1"/>
              <a:t>elaboration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to more </a:t>
            </a:r>
            <a:r>
              <a:rPr lang="it-IT" dirty="0" err="1"/>
              <a:t>tables</a:t>
            </a:r>
            <a:endParaRPr lang="it-IT" dirty="0"/>
          </a:p>
          <a:p>
            <a:endParaRPr lang="it-IT" dirty="0"/>
          </a:p>
          <a:p>
            <a:pPr lvl="1"/>
            <a:r>
              <a:rPr lang="it-IT" dirty="0"/>
              <a:t>Train text2vec </a:t>
            </a:r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medical</a:t>
            </a:r>
            <a:r>
              <a:rPr lang="it-IT" dirty="0"/>
              <a:t> </a:t>
            </a:r>
            <a:r>
              <a:rPr lang="it-IT" dirty="0" err="1"/>
              <a:t>dictionaries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685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409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Goals</vt:lpstr>
      <vt:lpstr>Techniques</vt:lpstr>
      <vt:lpstr>Presentazione standard di PowerPoint</vt:lpstr>
      <vt:lpstr>Presentazione standard di PowerPoint</vt:lpstr>
      <vt:lpstr>LSA</vt:lpstr>
      <vt:lpstr>text2vec</vt:lpstr>
      <vt:lpstr>Presentazione standard di PowerPoint</vt:lpstr>
      <vt:lpstr>Findings and 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Russo</dc:creator>
  <cp:lastModifiedBy>Vincenzo Russo</cp:lastModifiedBy>
  <cp:revision>109</cp:revision>
  <dcterms:created xsi:type="dcterms:W3CDTF">2019-12-04T07:23:25Z</dcterms:created>
  <dcterms:modified xsi:type="dcterms:W3CDTF">2019-12-10T12:09:57Z</dcterms:modified>
</cp:coreProperties>
</file>