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Mono SemiBold"/>
      <p:regular r:id="rId55"/>
      <p:bold r:id="rId56"/>
      <p:italic r:id="rId57"/>
      <p:boldItalic r:id="rId58"/>
    </p:embeddedFont>
    <p:embeddedFont>
      <p:font typeface="Montserrat"/>
      <p:regular r:id="rId59"/>
      <p:bold r:id="rId60"/>
      <p:italic r:id="rId61"/>
      <p:boldItalic r:id="rId62"/>
    </p:embeddedFont>
    <p:embeddedFont>
      <p:font typeface="Maven Pro"/>
      <p:regular r:id="rId63"/>
      <p:bold r:id="rId64"/>
    </p:embeddedFont>
    <p:embeddedFont>
      <p:font typeface="Roboto Mon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2C3FE0-2D47-415B-B3D8-5E593A767904}">
  <a:tblStyle styleId="{852C3FE0-2D47-415B-B3D8-5E593A7679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boldItalic.fntdata"/><Relationship Id="rId61" Type="http://schemas.openxmlformats.org/officeDocument/2006/relationships/font" Target="fonts/Montserrat-italic.fntdata"/><Relationship Id="rId20" Type="http://schemas.openxmlformats.org/officeDocument/2006/relationships/slide" Target="slides/slide14.xml"/><Relationship Id="rId64" Type="http://schemas.openxmlformats.org/officeDocument/2006/relationships/font" Target="fonts/MavenPro-bold.fntdata"/><Relationship Id="rId63" Type="http://schemas.openxmlformats.org/officeDocument/2006/relationships/font" Target="fonts/MavenPro-regular.fntdata"/><Relationship Id="rId22" Type="http://schemas.openxmlformats.org/officeDocument/2006/relationships/slide" Target="slides/slide16.xml"/><Relationship Id="rId66" Type="http://schemas.openxmlformats.org/officeDocument/2006/relationships/font" Target="fonts/RobotoMono-bold.fntdata"/><Relationship Id="rId21" Type="http://schemas.openxmlformats.org/officeDocument/2006/relationships/slide" Target="slides/slide15.xml"/><Relationship Id="rId65" Type="http://schemas.openxmlformats.org/officeDocument/2006/relationships/font" Target="fonts/RobotoMono-regular.fntdata"/><Relationship Id="rId24" Type="http://schemas.openxmlformats.org/officeDocument/2006/relationships/slide" Target="slides/slide18.xml"/><Relationship Id="rId68" Type="http://schemas.openxmlformats.org/officeDocument/2006/relationships/font" Target="fonts/RobotoMono-boldItalic.fntdata"/><Relationship Id="rId23" Type="http://schemas.openxmlformats.org/officeDocument/2006/relationships/slide" Target="slides/slide17.xml"/><Relationship Id="rId67" Type="http://schemas.openxmlformats.org/officeDocument/2006/relationships/font" Target="fonts/RobotoMono-italic.fntdata"/><Relationship Id="rId60" Type="http://schemas.openxmlformats.org/officeDocument/2006/relationships/font" Target="fonts/Montserrat-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MonoSemiBold-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MonoSemiBold-italic.fntdata"/><Relationship Id="rId12" Type="http://schemas.openxmlformats.org/officeDocument/2006/relationships/slide" Target="slides/slide6.xml"/><Relationship Id="rId56" Type="http://schemas.openxmlformats.org/officeDocument/2006/relationships/font" Target="fonts/RobotoMonoSemiBold-bold.fntdata"/><Relationship Id="rId15" Type="http://schemas.openxmlformats.org/officeDocument/2006/relationships/slide" Target="slides/slide9.xml"/><Relationship Id="rId59" Type="http://schemas.openxmlformats.org/officeDocument/2006/relationships/font" Target="fonts/Montserrat-regular.fntdata"/><Relationship Id="rId14" Type="http://schemas.openxmlformats.org/officeDocument/2006/relationships/slide" Target="slides/slide8.xml"/><Relationship Id="rId58" Type="http://schemas.openxmlformats.org/officeDocument/2006/relationships/font" Target="fonts/RobotoMonoSemi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d453d5d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d453d5d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Post-training float16 quantization: quantizing of model weights and activations from </a:t>
            </a:r>
            <a:r>
              <a:rPr lang="en" sz="1000">
                <a:solidFill>
                  <a:srgbClr val="24292F"/>
                </a:solidFill>
                <a:highlight>
                  <a:srgbClr val="FFFFFF"/>
                </a:highlight>
                <a:latin typeface="Consolas"/>
                <a:ea typeface="Consolas"/>
                <a:cs typeface="Consolas"/>
                <a:sym typeface="Consolas"/>
              </a:rPr>
              <a:t>float32</a:t>
            </a:r>
            <a:r>
              <a:rPr lang="en" sz="1200">
                <a:solidFill>
                  <a:srgbClr val="24292F"/>
                </a:solidFill>
                <a:highlight>
                  <a:srgbClr val="FFFFFF"/>
                </a:highlight>
              </a:rPr>
              <a:t> to </a:t>
            </a:r>
            <a:r>
              <a:rPr lang="en" sz="1000">
                <a:solidFill>
                  <a:srgbClr val="24292F"/>
                </a:solidFill>
                <a:highlight>
                  <a:srgbClr val="FFFFFF"/>
                </a:highlight>
                <a:latin typeface="Consolas"/>
                <a:ea typeface="Consolas"/>
                <a:cs typeface="Consolas"/>
                <a:sym typeface="Consolas"/>
              </a:rPr>
              <a:t>float16</a:t>
            </a:r>
            <a:r>
              <a:rPr lang="en" sz="1200">
                <a:solidFill>
                  <a:srgbClr val="24292F"/>
                </a:solidFill>
                <a:highlight>
                  <a:srgbClr val="FFFFFF"/>
                </a:highlight>
              </a:rPr>
              <a:t>.</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Post-training dynamic range quantization: quantizing of model weights and activaitons from </a:t>
            </a:r>
            <a:r>
              <a:rPr lang="en" sz="1000">
                <a:solidFill>
                  <a:srgbClr val="24292F"/>
                </a:solidFill>
                <a:highlight>
                  <a:srgbClr val="FFFFFF"/>
                </a:highlight>
                <a:latin typeface="Consolas"/>
                <a:ea typeface="Consolas"/>
                <a:cs typeface="Consolas"/>
                <a:sym typeface="Consolas"/>
              </a:rPr>
              <a:t>float32</a:t>
            </a:r>
            <a:r>
              <a:rPr lang="en" sz="1200">
                <a:solidFill>
                  <a:srgbClr val="24292F"/>
                </a:solidFill>
                <a:highlight>
                  <a:srgbClr val="FFFFFF"/>
                </a:highlight>
              </a:rPr>
              <a:t> to </a:t>
            </a:r>
            <a:r>
              <a:rPr lang="en" sz="1000">
                <a:solidFill>
                  <a:srgbClr val="24292F"/>
                </a:solidFill>
                <a:highlight>
                  <a:srgbClr val="FFFFFF"/>
                </a:highlight>
                <a:latin typeface="Consolas"/>
                <a:ea typeface="Consolas"/>
                <a:cs typeface="Consolas"/>
                <a:sym typeface="Consolas"/>
              </a:rPr>
              <a:t>int8</a:t>
            </a:r>
            <a:r>
              <a:rPr lang="en" sz="1200">
                <a:solidFill>
                  <a:srgbClr val="24292F"/>
                </a:solidFill>
                <a:highlight>
                  <a:srgbClr val="FFFFFF"/>
                </a:highlight>
              </a:rPr>
              <a:t>. On inference, weights are dequantized back into </a:t>
            </a:r>
            <a:r>
              <a:rPr lang="en" sz="1000">
                <a:solidFill>
                  <a:srgbClr val="24292F"/>
                </a:solidFill>
                <a:highlight>
                  <a:srgbClr val="FFFFFF"/>
                </a:highlight>
                <a:latin typeface="Consolas"/>
                <a:ea typeface="Consolas"/>
                <a:cs typeface="Consolas"/>
                <a:sym typeface="Consolas"/>
              </a:rPr>
              <a:t>float32</a:t>
            </a:r>
            <a:r>
              <a:rPr lang="en" sz="1200">
                <a:solidFill>
                  <a:srgbClr val="24292F"/>
                </a:solidFill>
                <a:highlight>
                  <a:srgbClr val="FFFFFF"/>
                </a:highlight>
              </a:rPr>
              <a:t> (TensorFlow, n.d.).</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Post-training integer quantization: converting </a:t>
            </a:r>
            <a:r>
              <a:rPr lang="en" sz="1000">
                <a:solidFill>
                  <a:srgbClr val="24292F"/>
                </a:solidFill>
                <a:highlight>
                  <a:srgbClr val="FFFFFF"/>
                </a:highlight>
                <a:latin typeface="Consolas"/>
                <a:ea typeface="Consolas"/>
                <a:cs typeface="Consolas"/>
                <a:sym typeface="Consolas"/>
              </a:rPr>
              <a:t>float32</a:t>
            </a:r>
            <a:r>
              <a:rPr lang="en" sz="1200">
                <a:solidFill>
                  <a:srgbClr val="24292F"/>
                </a:solidFill>
                <a:highlight>
                  <a:srgbClr val="FFFFFF"/>
                </a:highlight>
              </a:rPr>
              <a:t> activations and model weights into </a:t>
            </a:r>
            <a:r>
              <a:rPr lang="en" sz="1000">
                <a:solidFill>
                  <a:srgbClr val="24292F"/>
                </a:solidFill>
                <a:highlight>
                  <a:srgbClr val="FFFFFF"/>
                </a:highlight>
                <a:latin typeface="Consolas"/>
                <a:ea typeface="Consolas"/>
                <a:cs typeface="Consolas"/>
                <a:sym typeface="Consolas"/>
              </a:rPr>
              <a:t>int8</a:t>
            </a:r>
            <a:r>
              <a:rPr lang="en" sz="1200">
                <a:solidFill>
                  <a:srgbClr val="24292F"/>
                </a:solidFill>
                <a:highlight>
                  <a:srgbClr val="FFFFFF"/>
                </a:highlight>
              </a:rPr>
              <a:t> format. For this reason, it is also called </a:t>
            </a:r>
            <a:r>
              <a:rPr i="1" lang="en" sz="1200">
                <a:solidFill>
                  <a:srgbClr val="24292F"/>
                </a:solidFill>
                <a:highlight>
                  <a:srgbClr val="FFFFFF"/>
                </a:highlight>
              </a:rPr>
              <a:t>full integer quantization</a:t>
            </a:r>
            <a:r>
              <a:rPr lang="en" sz="1200">
                <a:solidFill>
                  <a:srgbClr val="24292F"/>
                </a:solidFill>
                <a:highlight>
                  <a:srgbClr val="FFFFFF"/>
                </a:highlight>
              </a:rPr>
              <a:t>.</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Post-training integer quantization with int16 activations, also called </a:t>
            </a:r>
            <a:r>
              <a:rPr i="1" lang="en" sz="1200">
                <a:solidFill>
                  <a:srgbClr val="24292F"/>
                </a:solidFill>
                <a:highlight>
                  <a:srgbClr val="FFFFFF"/>
                </a:highlight>
              </a:rPr>
              <a:t>16x8 quantization</a:t>
            </a:r>
            <a:r>
              <a:rPr lang="en" sz="1200">
                <a:solidFill>
                  <a:srgbClr val="24292F"/>
                </a:solidFill>
                <a:highlight>
                  <a:srgbClr val="FFFFFF"/>
                </a:highlight>
              </a:rPr>
              <a:t>, allows you to quantize </a:t>
            </a:r>
            <a:r>
              <a:rPr lang="en" sz="1000">
                <a:solidFill>
                  <a:srgbClr val="24292F"/>
                </a:solidFill>
                <a:highlight>
                  <a:srgbClr val="FFFFFF"/>
                </a:highlight>
                <a:latin typeface="Consolas"/>
                <a:ea typeface="Consolas"/>
                <a:cs typeface="Consolas"/>
                <a:sym typeface="Consolas"/>
              </a:rPr>
              <a:t>float32</a:t>
            </a:r>
            <a:r>
              <a:rPr lang="en" sz="1200">
                <a:solidFill>
                  <a:srgbClr val="24292F"/>
                </a:solidFill>
                <a:highlight>
                  <a:srgbClr val="FFFFFF"/>
                </a:highlight>
              </a:rPr>
              <a:t> weights and activations into </a:t>
            </a:r>
            <a:r>
              <a:rPr lang="en" sz="1000">
                <a:solidFill>
                  <a:srgbClr val="24292F"/>
                </a:solidFill>
                <a:highlight>
                  <a:srgbClr val="FFFFFF"/>
                </a:highlight>
                <a:latin typeface="Consolas"/>
                <a:ea typeface="Consolas"/>
                <a:cs typeface="Consolas"/>
                <a:sym typeface="Consolas"/>
              </a:rPr>
              <a:t>int8</a:t>
            </a:r>
            <a:r>
              <a:rPr lang="en" sz="1200">
                <a:solidFill>
                  <a:srgbClr val="24292F"/>
                </a:solidFill>
                <a:highlight>
                  <a:srgbClr val="FFFFFF"/>
                </a:highlight>
              </a:rPr>
              <a:t> and </a:t>
            </a:r>
            <a:r>
              <a:rPr lang="en" sz="1000">
                <a:solidFill>
                  <a:srgbClr val="24292F"/>
                </a:solidFill>
                <a:highlight>
                  <a:srgbClr val="FFFFFF"/>
                </a:highlight>
                <a:latin typeface="Consolas"/>
                <a:ea typeface="Consolas"/>
                <a:cs typeface="Consolas"/>
                <a:sym typeface="Consolas"/>
              </a:rPr>
              <a:t>int16</a:t>
            </a:r>
            <a:r>
              <a:rPr lang="en" sz="1200">
                <a:solidFill>
                  <a:srgbClr val="24292F"/>
                </a:solidFill>
                <a:highlight>
                  <a:srgbClr val="FFFFFF"/>
                </a:highlight>
              </a:rPr>
              <a:t>, respectively.</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 sz="1200">
                <a:solidFill>
                  <a:srgbClr val="24292F"/>
                </a:solidFill>
                <a:highlight>
                  <a:srgbClr val="FFFFFF"/>
                </a:highlight>
              </a:rPr>
              <a:t>Quantization-aware training: here, the model is made aware of subsequent quantization activities during training, emulating inference-time quantization during the training process.</a:t>
            </a:r>
            <a:endParaRPr sz="1200">
              <a:solidFill>
                <a:srgbClr val="24292F"/>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7c9ddbfe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37c9ddbfef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d453d5db9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d453d5db9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d453d5db9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5d453d5db9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5d453d5db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5d453d5db9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5d453d5db9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5d453d5db9_0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d453d5db9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5d453d5db9_0_8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d453d5db9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25d453d5db9_0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d453d5db9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5d453d5db9_0_8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5d84a3ca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5d84a3ca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5d84a3cac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25d84a3cac8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d453d5db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d453d5db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d84a3ca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5d84a3cac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5d453d5db9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25d453d5db9_0_7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5d84a3cac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5d84a3cac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5d84a3cac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25d84a3cac8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37c9ddbfe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37c9ddbfe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37c9ddbfef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37c9ddbfef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37c9ddbfef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37c9ddbfef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37c9ddbfe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37c9ddbfe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380da46c9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380da46c9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380da46c9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380da46c9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d321987c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d321987c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80da46c9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80da46c9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380da46c94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380da46c94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380da46c9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380da46c9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380da46c9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380da46c9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380da46c9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380da46c9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37c9ddbfef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37c9ddbfef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380da46c9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380da46c9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380da46c9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380da46c9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37c9ddbfe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37c9ddbfe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380da46c9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380da46c9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d321987c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d321987c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380da46c9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380da46c9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380da46c9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380da46c9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380da46c9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380da46c9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380da46c9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380da46c9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380da46c9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380da46c9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380da46c9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380da46c9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380da46c9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380da46c9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37c9ddbfe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37c9ddbfe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37c9ddbfef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37c9ddbfef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d321987c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d321987c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453d5db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453d5db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d453d5db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d453d5db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7c9ddbfe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7c9ddbfe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37c9ddbf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37c9ddbf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2" name="Google Shape;52;p13"/>
          <p:cNvPicPr preferRelativeResize="0"/>
          <p:nvPr/>
        </p:nvPicPr>
        <p:blipFill>
          <a:blip r:embed="rId2">
            <a:alphaModFix/>
          </a:blip>
          <a:stretch>
            <a:fillRect/>
          </a:stretch>
        </p:blipFill>
        <p:spPr>
          <a:xfrm>
            <a:off x="0" y="0"/>
            <a:ext cx="9144000" cy="5143497"/>
          </a:xfrm>
          <a:prstGeom prst="rect">
            <a:avLst/>
          </a:prstGeom>
          <a:noFill/>
          <a:ln>
            <a:noFill/>
          </a:ln>
        </p:spPr>
      </p:pic>
      <p:sp>
        <p:nvSpPr>
          <p:cNvPr id="53" name="Google Shape;53;p13"/>
          <p:cNvSpPr/>
          <p:nvPr/>
        </p:nvSpPr>
        <p:spPr>
          <a:xfrm>
            <a:off x="8095225" y="3893800"/>
            <a:ext cx="783300" cy="1163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ố cục tùy chỉnh 1">
  <p:cSld name="CUSTOM">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6" name="Google Shape;56;p14"/>
          <p:cNvPicPr preferRelativeResize="0"/>
          <p:nvPr/>
        </p:nvPicPr>
        <p:blipFill>
          <a:blip r:embed="rId2">
            <a:alphaModFix/>
          </a:blip>
          <a:stretch>
            <a:fillRect/>
          </a:stretch>
        </p:blipFill>
        <p:spPr>
          <a:xfrm>
            <a:off x="0" y="0"/>
            <a:ext cx="9144000" cy="514349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25.png"/><Relationship Id="rId8"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0"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30.png"/><Relationship Id="rId9" Type="http://schemas.openxmlformats.org/officeDocument/2006/relationships/image" Target="../media/image24.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25.png"/><Relationship Id="rId8"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30.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5.png"/><Relationship Id="rId7" Type="http://schemas.openxmlformats.org/officeDocument/2006/relationships/image" Target="../media/image27.png"/><Relationship Id="rId8" Type="http://schemas.openxmlformats.org/officeDocument/2006/relationships/image" Target="../media/image13.png"/></Relationships>
</file>

<file path=ppt/slides/_rels/slide21.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13.png"/><Relationship Id="rId13" Type="http://schemas.openxmlformats.org/officeDocument/2006/relationships/image" Target="../media/image29.png"/><Relationship Id="rId12"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5.png"/><Relationship Id="rId15" Type="http://schemas.openxmlformats.org/officeDocument/2006/relationships/image" Target="../media/image27.png"/><Relationship Id="rId14" Type="http://schemas.openxmlformats.org/officeDocument/2006/relationships/image" Target="../media/image1.png"/><Relationship Id="rId17" Type="http://schemas.openxmlformats.org/officeDocument/2006/relationships/image" Target="../media/image24.png"/><Relationship Id="rId16" Type="http://schemas.openxmlformats.org/officeDocument/2006/relationships/image" Target="../media/image35.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6.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docs.databricks.com/getting-started/community-edition.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spark.apache.org/docs/latest/api/python/reference/pyspark.sql/function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nvSpPr>
        <p:spPr>
          <a:xfrm>
            <a:off x="348000" y="1761575"/>
            <a:ext cx="53559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595959"/>
                </a:solidFill>
                <a:latin typeface="Maven Pro"/>
                <a:ea typeface="Maven Pro"/>
                <a:cs typeface="Maven Pro"/>
                <a:sym typeface="Maven Pro"/>
              </a:rPr>
              <a:t>MapReduce và Spark</a:t>
            </a:r>
            <a:endParaRPr sz="2500">
              <a:solidFill>
                <a:srgbClr val="595959"/>
              </a:solidFill>
              <a:latin typeface="Maven Pro"/>
              <a:ea typeface="Maven Pro"/>
              <a:cs typeface="Maven Pro"/>
              <a:sym typeface="Maven Pro"/>
            </a:endParaRPr>
          </a:p>
        </p:txBody>
      </p:sp>
      <p:sp>
        <p:nvSpPr>
          <p:cNvPr id="62" name="Google Shape;62;p15"/>
          <p:cNvSpPr txBox="1"/>
          <p:nvPr/>
        </p:nvSpPr>
        <p:spPr>
          <a:xfrm>
            <a:off x="393325" y="2568100"/>
            <a:ext cx="43698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95959"/>
                </a:solidFill>
                <a:latin typeface="Maven Pro"/>
                <a:ea typeface="Maven Pro"/>
                <a:cs typeface="Maven Pro"/>
                <a:sym typeface="Maven Pro"/>
              </a:rPr>
              <a:t>Introduction to MapReduce and Spark</a:t>
            </a:r>
            <a:endParaRPr sz="1600">
              <a:solidFill>
                <a:srgbClr val="595959"/>
              </a:solidFill>
              <a:latin typeface="Maven Pro"/>
              <a:ea typeface="Maven Pro"/>
              <a:cs typeface="Maven Pro"/>
              <a:sym typeface="Maven Pro"/>
            </a:endParaRPr>
          </a:p>
          <a:p>
            <a:pPr indent="0" lvl="0" marL="0" rtl="0" algn="l">
              <a:spcBef>
                <a:spcPts val="0"/>
              </a:spcBef>
              <a:spcAft>
                <a:spcPts val="0"/>
              </a:spcAft>
              <a:buNone/>
            </a:pPr>
            <a:r>
              <a:t/>
            </a:r>
            <a:endParaRPr sz="1300">
              <a:solidFill>
                <a:srgbClr val="595959"/>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nvSpPr>
        <p:spPr>
          <a:xfrm>
            <a:off x="1241388" y="839650"/>
            <a:ext cx="1745700" cy="431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b="1" i="0" lang="en" sz="1600" u="none" cap="none" strike="noStrike">
                <a:solidFill>
                  <a:schemeClr val="accent1"/>
                </a:solidFill>
                <a:latin typeface="Roboto Mono"/>
                <a:ea typeface="Roboto Mono"/>
                <a:cs typeface="Roboto Mono"/>
                <a:sym typeface="Roboto Mono"/>
              </a:rPr>
              <a:t>20</a:t>
            </a:r>
            <a:r>
              <a:rPr b="1" lang="en" sz="1600">
                <a:solidFill>
                  <a:schemeClr val="accent1"/>
                </a:solidFill>
                <a:latin typeface="Roboto Mono"/>
                <a:ea typeface="Roboto Mono"/>
                <a:cs typeface="Roboto Mono"/>
                <a:sym typeface="Roboto Mono"/>
              </a:rPr>
              <a:t>04</a:t>
            </a:r>
            <a:endParaRPr b="1" i="0" sz="1600" u="none" cap="none" strike="noStrike">
              <a:solidFill>
                <a:schemeClr val="accent1"/>
              </a:solidFill>
              <a:latin typeface="Roboto Mono"/>
              <a:ea typeface="Roboto Mono"/>
              <a:cs typeface="Roboto Mono"/>
              <a:sym typeface="Roboto Mono"/>
            </a:endParaRPr>
          </a:p>
        </p:txBody>
      </p:sp>
      <p:sp>
        <p:nvSpPr>
          <p:cNvPr id="283" name="Google Shape;283;p24"/>
          <p:cNvSpPr txBox="1"/>
          <p:nvPr/>
        </p:nvSpPr>
        <p:spPr>
          <a:xfrm>
            <a:off x="1241388" y="1702329"/>
            <a:ext cx="1745700" cy="431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2007</a:t>
            </a:r>
            <a:endParaRPr b="1" i="0" sz="1600" u="none" cap="none" strike="noStrike">
              <a:solidFill>
                <a:schemeClr val="accent1"/>
              </a:solidFill>
              <a:latin typeface="Roboto Mono"/>
              <a:ea typeface="Roboto Mono"/>
              <a:cs typeface="Roboto Mono"/>
              <a:sym typeface="Roboto Mono"/>
            </a:endParaRPr>
          </a:p>
        </p:txBody>
      </p:sp>
      <p:sp>
        <p:nvSpPr>
          <p:cNvPr id="284" name="Google Shape;284;p24"/>
          <p:cNvSpPr txBox="1"/>
          <p:nvPr/>
        </p:nvSpPr>
        <p:spPr>
          <a:xfrm>
            <a:off x="1241388" y="2765107"/>
            <a:ext cx="1745700" cy="431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2009 - </a:t>
            </a:r>
            <a:r>
              <a:rPr b="1" lang="en" sz="1600">
                <a:solidFill>
                  <a:schemeClr val="accent1"/>
                </a:solidFill>
                <a:latin typeface="Roboto Mono"/>
                <a:ea typeface="Roboto Mono"/>
                <a:cs typeface="Roboto Mono"/>
                <a:sym typeface="Roboto Mono"/>
              </a:rPr>
              <a:t>2014</a:t>
            </a:r>
            <a:endParaRPr b="1" i="0" sz="1600" u="none" cap="none" strike="noStrike">
              <a:solidFill>
                <a:schemeClr val="accent1"/>
              </a:solidFill>
              <a:latin typeface="Roboto Mono"/>
              <a:ea typeface="Roboto Mono"/>
              <a:cs typeface="Roboto Mono"/>
              <a:sym typeface="Roboto Mono"/>
            </a:endParaRPr>
          </a:p>
        </p:txBody>
      </p:sp>
      <p:sp>
        <p:nvSpPr>
          <p:cNvPr id="285" name="Google Shape;285;p24"/>
          <p:cNvSpPr txBox="1"/>
          <p:nvPr/>
        </p:nvSpPr>
        <p:spPr>
          <a:xfrm>
            <a:off x="3151925" y="839650"/>
            <a:ext cx="1745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MapReduce</a:t>
            </a:r>
            <a:endParaRPr b="1" i="0" sz="1600" u="none" cap="none" strike="noStrike">
              <a:solidFill>
                <a:schemeClr val="accent1"/>
              </a:solidFill>
              <a:latin typeface="Roboto Mono"/>
              <a:ea typeface="Roboto Mono"/>
              <a:cs typeface="Roboto Mono"/>
              <a:sym typeface="Roboto Mono"/>
            </a:endParaRPr>
          </a:p>
        </p:txBody>
      </p:sp>
      <p:sp>
        <p:nvSpPr>
          <p:cNvPr id="286" name="Google Shape;286;p24"/>
          <p:cNvSpPr txBox="1"/>
          <p:nvPr/>
        </p:nvSpPr>
        <p:spPr>
          <a:xfrm>
            <a:off x="3151925" y="1702329"/>
            <a:ext cx="1745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Hadoop </a:t>
            </a:r>
            <a:endParaRPr b="1" i="0" sz="1600" u="none" cap="none" strike="noStrike">
              <a:solidFill>
                <a:schemeClr val="accent1"/>
              </a:solidFill>
              <a:latin typeface="Roboto Mono"/>
              <a:ea typeface="Roboto Mono"/>
              <a:cs typeface="Roboto Mono"/>
              <a:sym typeface="Roboto Mono"/>
            </a:endParaRPr>
          </a:p>
        </p:txBody>
      </p:sp>
      <p:sp>
        <p:nvSpPr>
          <p:cNvPr id="287" name="Google Shape;287;p24"/>
          <p:cNvSpPr txBox="1"/>
          <p:nvPr/>
        </p:nvSpPr>
        <p:spPr>
          <a:xfrm>
            <a:off x="3151925" y="2765107"/>
            <a:ext cx="312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Apache Spark</a:t>
            </a:r>
            <a:endParaRPr b="1" i="0" sz="1600" u="none" cap="none" strike="noStrike">
              <a:solidFill>
                <a:schemeClr val="accent1"/>
              </a:solidFill>
              <a:latin typeface="Roboto Mono"/>
              <a:ea typeface="Roboto Mono"/>
              <a:cs typeface="Roboto Mono"/>
              <a:sym typeface="Roboto Mono"/>
            </a:endParaRPr>
          </a:p>
        </p:txBody>
      </p:sp>
      <p:sp>
        <p:nvSpPr>
          <p:cNvPr id="288" name="Google Shape;288;p24"/>
          <p:cNvSpPr txBox="1"/>
          <p:nvPr/>
        </p:nvSpPr>
        <p:spPr>
          <a:xfrm>
            <a:off x="3151925" y="2072018"/>
            <a:ext cx="58371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 sz="1300">
                <a:solidFill>
                  <a:srgbClr val="292929"/>
                </a:solidFill>
                <a:highlight>
                  <a:srgbClr val="FFFFFF"/>
                </a:highlight>
                <a:latin typeface="Roboto Mono SemiBold"/>
                <a:ea typeface="Roboto Mono SemiBold"/>
                <a:cs typeface="Roboto Mono SemiBold"/>
                <a:sym typeface="Roboto Mono SemiBold"/>
              </a:rPr>
              <a:t>Được tạo ra bởi Doug Cutting tại Yahoo, bao gồm: </a:t>
            </a:r>
            <a:endParaRPr sz="1300">
              <a:solidFill>
                <a:srgbClr val="292929"/>
              </a:solidFill>
              <a:highlight>
                <a:srgbClr val="FFFFFF"/>
              </a:highlight>
              <a:latin typeface="Roboto Mono SemiBold"/>
              <a:ea typeface="Roboto Mono SemiBold"/>
              <a:cs typeface="Roboto Mono SemiBold"/>
              <a:sym typeface="Roboto Mono SemiBold"/>
            </a:endParaRPr>
          </a:p>
          <a:p>
            <a:pPr indent="0" lvl="0" marL="0" marR="0" rtl="0" algn="l">
              <a:lnSpc>
                <a:spcPct val="100000"/>
              </a:lnSpc>
              <a:spcBef>
                <a:spcPts val="0"/>
              </a:spcBef>
              <a:spcAft>
                <a:spcPts val="0"/>
              </a:spcAft>
              <a:buClr>
                <a:srgbClr val="000000"/>
              </a:buClr>
              <a:buSzPts val="1100"/>
              <a:buFont typeface="Arial"/>
              <a:buNone/>
            </a:pPr>
            <a:r>
              <a:rPr lang="en" sz="1300">
                <a:solidFill>
                  <a:srgbClr val="292929"/>
                </a:solidFill>
                <a:highlight>
                  <a:srgbClr val="FFFFFF"/>
                </a:highlight>
                <a:latin typeface="Roboto Mono SemiBold"/>
                <a:ea typeface="Roboto Mono SemiBold"/>
                <a:cs typeface="Roboto Mono SemiBold"/>
                <a:sym typeface="Roboto Mono SemiBold"/>
              </a:rPr>
              <a:t>Hadoop Distributed File System (</a:t>
            </a:r>
            <a:r>
              <a:rPr i="1" lang="en" sz="1300">
                <a:solidFill>
                  <a:srgbClr val="292929"/>
                </a:solidFill>
                <a:highlight>
                  <a:srgbClr val="FFFFFF"/>
                </a:highlight>
                <a:latin typeface="Roboto Mono SemiBold"/>
                <a:ea typeface="Roboto Mono SemiBold"/>
                <a:cs typeface="Roboto Mono SemiBold"/>
                <a:sym typeface="Roboto Mono SemiBold"/>
              </a:rPr>
              <a:t>HDFS</a:t>
            </a:r>
            <a:r>
              <a:rPr lang="en" sz="1300">
                <a:solidFill>
                  <a:srgbClr val="292929"/>
                </a:solidFill>
                <a:highlight>
                  <a:srgbClr val="FFFFFF"/>
                </a:highlight>
                <a:latin typeface="Roboto Mono SemiBold"/>
                <a:ea typeface="Roboto Mono SemiBold"/>
                <a:cs typeface="Roboto Mono SemiBold"/>
                <a:sym typeface="Roboto Mono SemiBold"/>
              </a:rPr>
              <a:t>), và </a:t>
            </a:r>
            <a:r>
              <a:rPr i="1" lang="en" sz="1300">
                <a:solidFill>
                  <a:srgbClr val="292929"/>
                </a:solidFill>
                <a:highlight>
                  <a:srgbClr val="FFFFFF"/>
                </a:highlight>
                <a:latin typeface="Roboto Mono SemiBold"/>
                <a:ea typeface="Roboto Mono SemiBold"/>
                <a:cs typeface="Roboto Mono SemiBold"/>
                <a:sym typeface="Roboto Mono SemiBold"/>
              </a:rPr>
              <a:t>MapReduce</a:t>
            </a:r>
            <a:r>
              <a:rPr lang="en" sz="1300">
                <a:solidFill>
                  <a:srgbClr val="292929"/>
                </a:solidFill>
                <a:highlight>
                  <a:srgbClr val="FFFFFF"/>
                </a:highlight>
                <a:latin typeface="Roboto Mono SemiBold"/>
                <a:ea typeface="Roboto Mono SemiBold"/>
                <a:cs typeface="Roboto Mono SemiBold"/>
                <a:sym typeface="Roboto Mono SemiBold"/>
              </a:rPr>
              <a:t> framework</a:t>
            </a:r>
            <a:endParaRPr i="0" sz="1300" u="none" cap="none" strike="noStrike">
              <a:solidFill>
                <a:srgbClr val="000000"/>
              </a:solidFill>
              <a:latin typeface="Roboto Mono SemiBold"/>
              <a:ea typeface="Roboto Mono SemiBold"/>
              <a:cs typeface="Roboto Mono SemiBold"/>
              <a:sym typeface="Roboto Mono SemiBold"/>
            </a:endParaRPr>
          </a:p>
        </p:txBody>
      </p:sp>
      <p:sp>
        <p:nvSpPr>
          <p:cNvPr id="289" name="Google Shape;289;p24"/>
          <p:cNvSpPr txBox="1"/>
          <p:nvPr/>
        </p:nvSpPr>
        <p:spPr>
          <a:xfrm>
            <a:off x="1241388" y="3643213"/>
            <a:ext cx="17457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2014 - 2016</a:t>
            </a:r>
            <a:endParaRPr b="1" i="0" sz="1600" u="none" cap="none" strike="noStrike">
              <a:solidFill>
                <a:schemeClr val="accent1"/>
              </a:solidFill>
              <a:latin typeface="Roboto Mono"/>
              <a:ea typeface="Roboto Mono"/>
              <a:cs typeface="Roboto Mono"/>
              <a:sym typeface="Roboto Mono"/>
            </a:endParaRPr>
          </a:p>
        </p:txBody>
      </p:sp>
      <p:sp>
        <p:nvSpPr>
          <p:cNvPr id="290" name="Google Shape;290;p24"/>
          <p:cNvSpPr txBox="1"/>
          <p:nvPr/>
        </p:nvSpPr>
        <p:spPr>
          <a:xfrm>
            <a:off x="3151925" y="3627786"/>
            <a:ext cx="3957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600">
                <a:solidFill>
                  <a:schemeClr val="accent1"/>
                </a:solidFill>
                <a:latin typeface="Roboto Mono"/>
                <a:ea typeface="Roboto Mono"/>
                <a:cs typeface="Roboto Mono"/>
                <a:sym typeface="Roboto Mono"/>
              </a:rPr>
              <a:t>Google Dataflow - Apache Beam</a:t>
            </a:r>
            <a:endParaRPr b="1" i="0" sz="1600" u="none" cap="none" strike="noStrike">
              <a:solidFill>
                <a:schemeClr val="accent1"/>
              </a:solidFill>
              <a:latin typeface="Roboto Mono"/>
              <a:ea typeface="Roboto Mono"/>
              <a:cs typeface="Roboto Mono"/>
              <a:sym typeface="Roboto Mono"/>
            </a:endParaRPr>
          </a:p>
        </p:txBody>
      </p:sp>
      <p:sp>
        <p:nvSpPr>
          <p:cNvPr id="291" name="Google Shape;291;p24"/>
          <p:cNvSpPr txBox="1"/>
          <p:nvPr/>
        </p:nvSpPr>
        <p:spPr>
          <a:xfrm>
            <a:off x="3151925" y="3134796"/>
            <a:ext cx="5837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 sz="1300">
                <a:solidFill>
                  <a:srgbClr val="292929"/>
                </a:solidFill>
                <a:highlight>
                  <a:srgbClr val="FFFFFF"/>
                </a:highlight>
                <a:latin typeface="Roboto Mono SemiBold"/>
                <a:ea typeface="Roboto Mono SemiBold"/>
                <a:cs typeface="Roboto Mono SemiBold"/>
                <a:sym typeface="Roboto Mono SemiBold"/>
              </a:rPr>
              <a:t>Cú </a:t>
            </a:r>
            <a:r>
              <a:rPr lang="en" sz="1300">
                <a:solidFill>
                  <a:srgbClr val="292929"/>
                </a:solidFill>
                <a:highlight>
                  <a:srgbClr val="FFFFFF"/>
                </a:highlight>
                <a:latin typeface="Roboto Mono SemiBold"/>
                <a:ea typeface="Roboto Mono SemiBold"/>
                <a:cs typeface="Roboto Mono SemiBold"/>
                <a:sym typeface="Roboto Mono SemiBold"/>
              </a:rPr>
              <a:t>pháp đơn giản hơn, xử lý nhanh hơn. Apache Spark chính thức soán ngôi MapReduce trong việc xử lý phân tán.</a:t>
            </a:r>
            <a:endParaRPr i="0" sz="1300" u="none" cap="none" strike="noStrike">
              <a:solidFill>
                <a:srgbClr val="000000"/>
              </a:solidFill>
              <a:latin typeface="Roboto Mono SemiBold"/>
              <a:ea typeface="Roboto Mono SemiBold"/>
              <a:cs typeface="Roboto Mono SemiBold"/>
              <a:sym typeface="Roboto Mono SemiBold"/>
            </a:endParaRPr>
          </a:p>
        </p:txBody>
      </p:sp>
      <p:sp>
        <p:nvSpPr>
          <p:cNvPr id="292" name="Google Shape;292;p24"/>
          <p:cNvSpPr txBox="1"/>
          <p:nvPr/>
        </p:nvSpPr>
        <p:spPr>
          <a:xfrm>
            <a:off x="3151925" y="3997475"/>
            <a:ext cx="58371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rgbClr val="292929"/>
                </a:solidFill>
                <a:highlight>
                  <a:srgbClr val="FFFFFF"/>
                </a:highlight>
                <a:latin typeface="Roboto Mono SemiBold"/>
                <a:ea typeface="Roboto Mono SemiBold"/>
                <a:cs typeface="Roboto Mono SemiBold"/>
                <a:sym typeface="Roboto Mono SemiBold"/>
              </a:rPr>
              <a:t>Google triển khai dự án Dataflow và publish SDK, nền tảng cho Apache Beam. Apache Beam có thể xử lý dữ liệu theo batch và streaming với cùng một cấu trúc câu lệnh.</a:t>
            </a:r>
            <a:endParaRPr sz="1300">
              <a:solidFill>
                <a:srgbClr val="292929"/>
              </a:solidFill>
              <a:highlight>
                <a:srgbClr val="FFFFFF"/>
              </a:highlight>
              <a:latin typeface="Roboto Mono SemiBold"/>
              <a:ea typeface="Roboto Mono SemiBold"/>
              <a:cs typeface="Roboto Mono SemiBold"/>
              <a:sym typeface="Roboto Mono SemiBold"/>
            </a:endParaRPr>
          </a:p>
          <a:p>
            <a:pPr indent="0" lvl="0" marL="0" marR="0" rtl="0" algn="l">
              <a:lnSpc>
                <a:spcPct val="100000"/>
              </a:lnSpc>
              <a:spcBef>
                <a:spcPts val="0"/>
              </a:spcBef>
              <a:spcAft>
                <a:spcPts val="0"/>
              </a:spcAft>
              <a:buClr>
                <a:srgbClr val="000000"/>
              </a:buClr>
              <a:buSzPts val="900"/>
              <a:buFont typeface="Arial"/>
              <a:buNone/>
            </a:pPr>
            <a:r>
              <a:t/>
            </a:r>
            <a:endParaRPr sz="900">
              <a:latin typeface="Roboto Mono"/>
              <a:ea typeface="Roboto Mono"/>
              <a:cs typeface="Roboto Mono"/>
              <a:sym typeface="Roboto Mono"/>
            </a:endParaRPr>
          </a:p>
        </p:txBody>
      </p:sp>
      <p:sp>
        <p:nvSpPr>
          <p:cNvPr id="293" name="Google Shape;293;p24"/>
          <p:cNvSpPr txBox="1"/>
          <p:nvPr/>
        </p:nvSpPr>
        <p:spPr>
          <a:xfrm>
            <a:off x="3151925" y="1209339"/>
            <a:ext cx="5837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lang="en" sz="1300">
                <a:solidFill>
                  <a:srgbClr val="1B3139"/>
                </a:solidFill>
                <a:latin typeface="Roboto Mono SemiBold"/>
                <a:ea typeface="Roboto Mono SemiBold"/>
                <a:cs typeface="Roboto Mono SemiBold"/>
                <a:sym typeface="Roboto Mono SemiBold"/>
              </a:rPr>
              <a:t>Được tạo ra bởi Jeffery Dean và Sanjay Ghemawat tại Google. </a:t>
            </a:r>
            <a:endParaRPr sz="1300">
              <a:solidFill>
                <a:srgbClr val="1B3139"/>
              </a:solidFill>
              <a:latin typeface="Roboto Mono SemiBold"/>
              <a:ea typeface="Roboto Mono SemiBold"/>
              <a:cs typeface="Roboto Mono SemiBold"/>
              <a:sym typeface="Roboto Mono SemiBold"/>
            </a:endParaRPr>
          </a:p>
        </p:txBody>
      </p:sp>
      <p:sp>
        <p:nvSpPr>
          <p:cNvPr id="294" name="Google Shape;294;p24"/>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Lịch sử MapReduce</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History of MapReduce</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p:nvPr/>
        </p:nvSpPr>
        <p:spPr>
          <a:xfrm>
            <a:off x="4090938" y="1044675"/>
            <a:ext cx="2257500" cy="3495300"/>
          </a:xfrm>
          <a:prstGeom prst="rect">
            <a:avLst/>
          </a:prstGeom>
          <a:solidFill>
            <a:srgbClr val="F4CCCC"/>
          </a:solid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899"/>
              </a:solidFill>
            </a:endParaRPr>
          </a:p>
        </p:txBody>
      </p:sp>
      <p:sp>
        <p:nvSpPr>
          <p:cNvPr id="300" name="Google Shape;300;p25"/>
          <p:cNvSpPr/>
          <p:nvPr/>
        </p:nvSpPr>
        <p:spPr>
          <a:xfrm>
            <a:off x="1839013" y="1044675"/>
            <a:ext cx="2257500" cy="3495300"/>
          </a:xfrm>
          <a:prstGeom prst="rect">
            <a:avLst/>
          </a:prstGeom>
          <a:solidFill>
            <a:srgbClr val="D9EAD3"/>
          </a:solidFill>
          <a:ln cap="flat" cmpd="sng" w="9525">
            <a:solidFill>
              <a:srgbClr val="93C47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899"/>
              </a:solidFill>
            </a:endParaRPr>
          </a:p>
        </p:txBody>
      </p:sp>
      <p:sp>
        <p:nvSpPr>
          <p:cNvPr id="301" name="Google Shape;301;p25"/>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MapReduce</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MapReduce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302" name="Google Shape;302;p25"/>
          <p:cNvPicPr preferRelativeResize="0"/>
          <p:nvPr/>
        </p:nvPicPr>
        <p:blipFill>
          <a:blip r:embed="rId3">
            <a:alphaModFix/>
          </a:blip>
          <a:stretch>
            <a:fillRect/>
          </a:stretch>
        </p:blipFill>
        <p:spPr>
          <a:xfrm>
            <a:off x="4721242" y="2482649"/>
            <a:ext cx="932687" cy="932687"/>
          </a:xfrm>
          <a:prstGeom prst="rect">
            <a:avLst/>
          </a:prstGeom>
          <a:noFill/>
          <a:ln>
            <a:noFill/>
          </a:ln>
        </p:spPr>
      </p:pic>
      <p:pic>
        <p:nvPicPr>
          <p:cNvPr id="303" name="Google Shape;303;p25"/>
          <p:cNvPicPr preferRelativeResize="0"/>
          <p:nvPr/>
        </p:nvPicPr>
        <p:blipFill>
          <a:blip r:embed="rId4">
            <a:alphaModFix/>
          </a:blip>
          <a:stretch>
            <a:fillRect/>
          </a:stretch>
        </p:blipFill>
        <p:spPr>
          <a:xfrm>
            <a:off x="6693418" y="2482649"/>
            <a:ext cx="932689" cy="932689"/>
          </a:xfrm>
          <a:prstGeom prst="rect">
            <a:avLst/>
          </a:prstGeom>
          <a:noFill/>
          <a:ln>
            <a:noFill/>
          </a:ln>
        </p:spPr>
      </p:pic>
      <p:cxnSp>
        <p:nvCxnSpPr>
          <p:cNvPr id="304" name="Google Shape;304;p25"/>
          <p:cNvCxnSpPr>
            <a:stCxn id="302" idx="3"/>
            <a:endCxn id="303" idx="1"/>
          </p:cNvCxnSpPr>
          <p:nvPr/>
        </p:nvCxnSpPr>
        <p:spPr>
          <a:xfrm>
            <a:off x="5653930" y="2948993"/>
            <a:ext cx="1039500" cy="0"/>
          </a:xfrm>
          <a:prstGeom prst="straightConnector1">
            <a:avLst/>
          </a:prstGeom>
          <a:noFill/>
          <a:ln cap="flat" cmpd="sng" w="9525">
            <a:solidFill>
              <a:schemeClr val="dk2"/>
            </a:solidFill>
            <a:prstDash val="solid"/>
            <a:round/>
            <a:headEnd len="med" w="med" type="none"/>
            <a:tailEnd len="med" w="med" type="triangle"/>
          </a:ln>
        </p:spPr>
      </p:cxnSp>
      <p:pic>
        <p:nvPicPr>
          <p:cNvPr id="305" name="Google Shape;305;p25"/>
          <p:cNvPicPr preferRelativeResize="0"/>
          <p:nvPr/>
        </p:nvPicPr>
        <p:blipFill>
          <a:blip r:embed="rId3">
            <a:alphaModFix/>
          </a:blip>
          <a:stretch>
            <a:fillRect/>
          </a:stretch>
        </p:blipFill>
        <p:spPr>
          <a:xfrm>
            <a:off x="4721242" y="3535975"/>
            <a:ext cx="932687" cy="932687"/>
          </a:xfrm>
          <a:prstGeom prst="rect">
            <a:avLst/>
          </a:prstGeom>
          <a:noFill/>
          <a:ln>
            <a:noFill/>
          </a:ln>
        </p:spPr>
      </p:pic>
      <p:cxnSp>
        <p:nvCxnSpPr>
          <p:cNvPr id="306" name="Google Shape;306;p25"/>
          <p:cNvCxnSpPr>
            <a:endCxn id="307" idx="1"/>
          </p:cNvCxnSpPr>
          <p:nvPr/>
        </p:nvCxnSpPr>
        <p:spPr>
          <a:xfrm>
            <a:off x="5709118" y="4002319"/>
            <a:ext cx="984300" cy="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25"/>
          <p:cNvSpPr txBox="1"/>
          <p:nvPr/>
        </p:nvSpPr>
        <p:spPr>
          <a:xfrm>
            <a:off x="2436613" y="4540000"/>
            <a:ext cx="106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Worker Group 1</a:t>
            </a:r>
            <a:endParaRPr sz="1200">
              <a:latin typeface="Roboto Mono"/>
              <a:ea typeface="Roboto Mono"/>
              <a:cs typeface="Roboto Mono"/>
              <a:sym typeface="Roboto Mono"/>
            </a:endParaRPr>
          </a:p>
        </p:txBody>
      </p:sp>
      <p:sp>
        <p:nvSpPr>
          <p:cNvPr id="309" name="Google Shape;309;p25"/>
          <p:cNvSpPr txBox="1"/>
          <p:nvPr/>
        </p:nvSpPr>
        <p:spPr>
          <a:xfrm>
            <a:off x="6628613" y="4539825"/>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Results</a:t>
            </a:r>
            <a:endParaRPr sz="1200">
              <a:latin typeface="Roboto Mono"/>
              <a:ea typeface="Roboto Mono"/>
              <a:cs typeface="Roboto Mono"/>
              <a:sym typeface="Roboto Mono"/>
            </a:endParaRPr>
          </a:p>
        </p:txBody>
      </p:sp>
      <p:pic>
        <p:nvPicPr>
          <p:cNvPr id="310" name="Google Shape;310;p25"/>
          <p:cNvPicPr preferRelativeResize="0"/>
          <p:nvPr/>
        </p:nvPicPr>
        <p:blipFill>
          <a:blip r:embed="rId5">
            <a:alphaModFix/>
          </a:blip>
          <a:stretch>
            <a:fillRect/>
          </a:stretch>
        </p:blipFill>
        <p:spPr>
          <a:xfrm>
            <a:off x="2538250" y="2482649"/>
            <a:ext cx="932689" cy="932689"/>
          </a:xfrm>
          <a:prstGeom prst="rect">
            <a:avLst/>
          </a:prstGeom>
          <a:noFill/>
          <a:ln>
            <a:noFill/>
          </a:ln>
        </p:spPr>
      </p:pic>
      <p:cxnSp>
        <p:nvCxnSpPr>
          <p:cNvPr id="311" name="Google Shape;311;p25"/>
          <p:cNvCxnSpPr>
            <a:stCxn id="310" idx="3"/>
            <a:endCxn id="302" idx="1"/>
          </p:cNvCxnSpPr>
          <p:nvPr/>
        </p:nvCxnSpPr>
        <p:spPr>
          <a:xfrm>
            <a:off x="3470939" y="2948994"/>
            <a:ext cx="1250400" cy="0"/>
          </a:xfrm>
          <a:prstGeom prst="straightConnector1">
            <a:avLst/>
          </a:prstGeom>
          <a:noFill/>
          <a:ln cap="flat" cmpd="sng" w="9525">
            <a:solidFill>
              <a:schemeClr val="dk2"/>
            </a:solidFill>
            <a:prstDash val="solid"/>
            <a:round/>
            <a:headEnd len="med" w="med" type="none"/>
            <a:tailEnd len="med" w="med" type="triangle"/>
          </a:ln>
        </p:spPr>
      </p:cxnSp>
      <p:pic>
        <p:nvPicPr>
          <p:cNvPr id="312" name="Google Shape;312;p25"/>
          <p:cNvPicPr preferRelativeResize="0"/>
          <p:nvPr/>
        </p:nvPicPr>
        <p:blipFill>
          <a:blip r:embed="rId6">
            <a:alphaModFix/>
          </a:blip>
          <a:stretch>
            <a:fillRect/>
          </a:stretch>
        </p:blipFill>
        <p:spPr>
          <a:xfrm>
            <a:off x="2538375" y="3535975"/>
            <a:ext cx="932689" cy="932689"/>
          </a:xfrm>
          <a:prstGeom prst="rect">
            <a:avLst/>
          </a:prstGeom>
          <a:noFill/>
          <a:ln>
            <a:noFill/>
          </a:ln>
        </p:spPr>
      </p:pic>
      <p:cxnSp>
        <p:nvCxnSpPr>
          <p:cNvPr id="313" name="Google Shape;313;p25"/>
          <p:cNvCxnSpPr>
            <a:stCxn id="310" idx="3"/>
            <a:endCxn id="305" idx="1"/>
          </p:cNvCxnSpPr>
          <p:nvPr/>
        </p:nvCxnSpPr>
        <p:spPr>
          <a:xfrm>
            <a:off x="3470939" y="2948994"/>
            <a:ext cx="1250400" cy="10533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5"/>
          <p:cNvCxnSpPr>
            <a:stCxn id="312" idx="3"/>
            <a:endCxn id="305" idx="1"/>
          </p:cNvCxnSpPr>
          <p:nvPr/>
        </p:nvCxnSpPr>
        <p:spPr>
          <a:xfrm>
            <a:off x="3471064" y="4002319"/>
            <a:ext cx="1250100" cy="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25"/>
          <p:cNvCxnSpPr>
            <a:stCxn id="312" idx="3"/>
            <a:endCxn id="302" idx="1"/>
          </p:cNvCxnSpPr>
          <p:nvPr/>
        </p:nvCxnSpPr>
        <p:spPr>
          <a:xfrm flipH="1" rot="10800000">
            <a:off x="3471064" y="2949019"/>
            <a:ext cx="1250100" cy="10533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25"/>
          <p:cNvSpPr txBox="1"/>
          <p:nvPr/>
        </p:nvSpPr>
        <p:spPr>
          <a:xfrm>
            <a:off x="6742463" y="1307725"/>
            <a:ext cx="96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Master</a:t>
            </a:r>
            <a:endParaRPr>
              <a:latin typeface="Roboto Mono"/>
              <a:ea typeface="Roboto Mono"/>
              <a:cs typeface="Roboto Mono"/>
              <a:sym typeface="Roboto Mono"/>
            </a:endParaRPr>
          </a:p>
        </p:txBody>
      </p:sp>
      <p:pic>
        <p:nvPicPr>
          <p:cNvPr id="317" name="Google Shape;317;p25"/>
          <p:cNvPicPr preferRelativeResize="0"/>
          <p:nvPr/>
        </p:nvPicPr>
        <p:blipFill>
          <a:blip r:embed="rId7">
            <a:alphaModFix/>
          </a:blip>
          <a:stretch>
            <a:fillRect/>
          </a:stretch>
        </p:blipFill>
        <p:spPr>
          <a:xfrm>
            <a:off x="6758213" y="228200"/>
            <a:ext cx="932689" cy="932689"/>
          </a:xfrm>
          <a:prstGeom prst="rect">
            <a:avLst/>
          </a:prstGeom>
          <a:noFill/>
          <a:ln>
            <a:noFill/>
          </a:ln>
        </p:spPr>
      </p:pic>
      <p:pic>
        <p:nvPicPr>
          <p:cNvPr id="318" name="Google Shape;318;p25"/>
          <p:cNvPicPr preferRelativeResize="0"/>
          <p:nvPr/>
        </p:nvPicPr>
        <p:blipFill>
          <a:blip r:embed="rId8">
            <a:alphaModFix/>
          </a:blip>
          <a:stretch>
            <a:fillRect/>
          </a:stretch>
        </p:blipFill>
        <p:spPr>
          <a:xfrm>
            <a:off x="2275813" y="1160888"/>
            <a:ext cx="936325" cy="936325"/>
          </a:xfrm>
          <a:prstGeom prst="rect">
            <a:avLst/>
          </a:prstGeom>
          <a:noFill/>
          <a:ln>
            <a:noFill/>
          </a:ln>
        </p:spPr>
      </p:pic>
      <p:pic>
        <p:nvPicPr>
          <p:cNvPr id="319" name="Google Shape;319;p25"/>
          <p:cNvPicPr preferRelativeResize="0"/>
          <p:nvPr/>
        </p:nvPicPr>
        <p:blipFill>
          <a:blip r:embed="rId8">
            <a:alphaModFix/>
          </a:blip>
          <a:stretch>
            <a:fillRect/>
          </a:stretch>
        </p:blipFill>
        <p:spPr>
          <a:xfrm>
            <a:off x="2797313" y="1306538"/>
            <a:ext cx="936325" cy="936325"/>
          </a:xfrm>
          <a:prstGeom prst="rect">
            <a:avLst/>
          </a:prstGeom>
          <a:noFill/>
          <a:ln>
            <a:noFill/>
          </a:ln>
        </p:spPr>
      </p:pic>
      <p:pic>
        <p:nvPicPr>
          <p:cNvPr id="320" name="Google Shape;320;p25"/>
          <p:cNvPicPr preferRelativeResize="0"/>
          <p:nvPr/>
        </p:nvPicPr>
        <p:blipFill>
          <a:blip r:embed="rId8">
            <a:alphaModFix/>
          </a:blip>
          <a:stretch>
            <a:fillRect/>
          </a:stretch>
        </p:blipFill>
        <p:spPr>
          <a:xfrm>
            <a:off x="4405263" y="1160888"/>
            <a:ext cx="936325" cy="936325"/>
          </a:xfrm>
          <a:prstGeom prst="rect">
            <a:avLst/>
          </a:prstGeom>
          <a:noFill/>
          <a:ln>
            <a:noFill/>
          </a:ln>
        </p:spPr>
      </p:pic>
      <p:pic>
        <p:nvPicPr>
          <p:cNvPr id="321" name="Google Shape;321;p25"/>
          <p:cNvPicPr preferRelativeResize="0"/>
          <p:nvPr/>
        </p:nvPicPr>
        <p:blipFill>
          <a:blip r:embed="rId8">
            <a:alphaModFix/>
          </a:blip>
          <a:stretch>
            <a:fillRect/>
          </a:stretch>
        </p:blipFill>
        <p:spPr>
          <a:xfrm>
            <a:off x="4926763" y="1306538"/>
            <a:ext cx="936325" cy="936325"/>
          </a:xfrm>
          <a:prstGeom prst="rect">
            <a:avLst/>
          </a:prstGeom>
          <a:noFill/>
          <a:ln>
            <a:noFill/>
          </a:ln>
        </p:spPr>
      </p:pic>
      <p:cxnSp>
        <p:nvCxnSpPr>
          <p:cNvPr id="322" name="Google Shape;322;p25"/>
          <p:cNvCxnSpPr>
            <a:stCxn id="317" idx="1"/>
            <a:endCxn id="300" idx="0"/>
          </p:cNvCxnSpPr>
          <p:nvPr/>
        </p:nvCxnSpPr>
        <p:spPr>
          <a:xfrm flipH="1">
            <a:off x="2967713" y="694544"/>
            <a:ext cx="3790500" cy="3501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25"/>
          <p:cNvCxnSpPr>
            <a:stCxn id="317" idx="1"/>
            <a:endCxn id="299" idx="0"/>
          </p:cNvCxnSpPr>
          <p:nvPr/>
        </p:nvCxnSpPr>
        <p:spPr>
          <a:xfrm flipH="1">
            <a:off x="5219813" y="694544"/>
            <a:ext cx="1538400" cy="3501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25"/>
          <p:cNvSpPr txBox="1"/>
          <p:nvPr/>
        </p:nvSpPr>
        <p:spPr>
          <a:xfrm>
            <a:off x="4591613" y="4540000"/>
            <a:ext cx="106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Worker Group 2</a:t>
            </a:r>
            <a:endParaRPr sz="1200">
              <a:latin typeface="Roboto Mono"/>
              <a:ea typeface="Roboto Mono"/>
              <a:cs typeface="Roboto Mono"/>
              <a:sym typeface="Roboto Mono"/>
            </a:endParaRPr>
          </a:p>
        </p:txBody>
      </p:sp>
      <p:pic>
        <p:nvPicPr>
          <p:cNvPr id="325" name="Google Shape;325;p25"/>
          <p:cNvPicPr preferRelativeResize="0"/>
          <p:nvPr/>
        </p:nvPicPr>
        <p:blipFill>
          <a:blip r:embed="rId9">
            <a:alphaModFix/>
          </a:blip>
          <a:stretch>
            <a:fillRect/>
          </a:stretch>
        </p:blipFill>
        <p:spPr>
          <a:xfrm>
            <a:off x="6693413" y="3607300"/>
            <a:ext cx="932689" cy="9326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nvSpPr>
        <p:spPr>
          <a:xfrm>
            <a:off x="4973925" y="1173025"/>
            <a:ext cx="3542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rgbClr val="4285F4"/>
                </a:solidFill>
                <a:latin typeface="Roboto Mono"/>
                <a:ea typeface="Roboto Mono"/>
                <a:cs typeface="Roboto Mono"/>
                <a:sym typeface="Roboto Mono"/>
              </a:rPr>
              <a:t>Reduce</a:t>
            </a:r>
            <a:endParaRPr b="1" i="0" sz="1200" u="none" cap="none" strike="noStrike">
              <a:solidFill>
                <a:srgbClr val="00A899"/>
              </a:solidFill>
              <a:latin typeface="Roboto Mono"/>
              <a:ea typeface="Roboto Mono"/>
              <a:cs typeface="Roboto Mono"/>
              <a:sym typeface="Roboto Mono"/>
            </a:endParaRPr>
          </a:p>
        </p:txBody>
      </p:sp>
      <p:sp>
        <p:nvSpPr>
          <p:cNvPr id="331" name="Google Shape;331;p26"/>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Khái niệm </a:t>
            </a:r>
            <a:r>
              <a:rPr b="1" lang="en" sz="2400">
                <a:solidFill>
                  <a:schemeClr val="accent1"/>
                </a:solidFill>
                <a:latin typeface="Roboto Mono"/>
                <a:ea typeface="Roboto Mono"/>
                <a:cs typeface="Roboto Mono"/>
                <a:sym typeface="Roboto Mono"/>
              </a:rPr>
              <a:t>MapReduce </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MapReduce Concept</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grpSp>
        <p:nvGrpSpPr>
          <p:cNvPr id="332" name="Google Shape;332;p26"/>
          <p:cNvGrpSpPr/>
          <p:nvPr/>
        </p:nvGrpSpPr>
        <p:grpSpPr>
          <a:xfrm>
            <a:off x="661975" y="3187821"/>
            <a:ext cx="3865500" cy="1310842"/>
            <a:chOff x="661975" y="3187821"/>
            <a:chExt cx="3865500" cy="1310842"/>
          </a:xfrm>
        </p:grpSpPr>
        <p:sp>
          <p:nvSpPr>
            <p:cNvPr id="333" name="Google Shape;333;p26"/>
            <p:cNvSpPr txBox="1"/>
            <p:nvPr/>
          </p:nvSpPr>
          <p:spPr>
            <a:xfrm>
              <a:off x="661975" y="4083163"/>
              <a:ext cx="38655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chemeClr val="accent1"/>
                  </a:solidFill>
                  <a:latin typeface="Roboto Mono"/>
                  <a:ea typeface="Roboto Mono"/>
                  <a:cs typeface="Roboto Mono"/>
                  <a:sym typeface="Roboto Mono"/>
                </a:rPr>
                <a:t>Map </a:t>
              </a:r>
              <a:endParaRPr b="1" i="0" sz="1200" u="none" cap="none" strike="noStrike">
                <a:solidFill>
                  <a:srgbClr val="00A899"/>
                </a:solidFill>
                <a:latin typeface="Roboto Mono"/>
                <a:ea typeface="Roboto Mono"/>
                <a:cs typeface="Roboto Mono"/>
                <a:sym typeface="Roboto Mono"/>
              </a:endParaRPr>
            </a:p>
          </p:txBody>
        </p:sp>
        <p:sp>
          <p:nvSpPr>
            <p:cNvPr id="334" name="Google Shape;334;p26"/>
            <p:cNvSpPr/>
            <p:nvPr/>
          </p:nvSpPr>
          <p:spPr>
            <a:xfrm>
              <a:off x="1195975" y="318782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Mỗi nguyên liệu đầu vào sẽ được sơ chế và ra thành phẩm tương ứng</a:t>
              </a:r>
              <a:endParaRPr sz="1300">
                <a:latin typeface="Roboto Mono"/>
                <a:ea typeface="Roboto Mono"/>
                <a:cs typeface="Roboto Mono"/>
                <a:sym typeface="Roboto Mono"/>
              </a:endParaRPr>
            </a:p>
          </p:txBody>
        </p:sp>
      </p:grpSp>
      <p:sp>
        <p:nvSpPr>
          <p:cNvPr id="335" name="Google Shape;335;p26"/>
          <p:cNvSpPr/>
          <p:nvPr/>
        </p:nvSpPr>
        <p:spPr>
          <a:xfrm>
            <a:off x="5346375" y="17241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Các nguyên liệu sẽ được tổng hợp lại thành món ăn</a:t>
            </a:r>
            <a:endParaRPr sz="1300">
              <a:latin typeface="Roboto Mono"/>
              <a:ea typeface="Roboto Mono"/>
              <a:cs typeface="Roboto Mono"/>
              <a:sym typeface="Roboto Mono"/>
            </a:endParaRPr>
          </a:p>
        </p:txBody>
      </p:sp>
      <p:pic>
        <p:nvPicPr>
          <p:cNvPr id="336" name="Google Shape;336;p26"/>
          <p:cNvPicPr preferRelativeResize="0"/>
          <p:nvPr/>
        </p:nvPicPr>
        <p:blipFill>
          <a:blip r:embed="rId3">
            <a:alphaModFix/>
          </a:blip>
          <a:stretch>
            <a:fillRect/>
          </a:stretch>
        </p:blipFill>
        <p:spPr>
          <a:xfrm>
            <a:off x="428775" y="2109200"/>
            <a:ext cx="932689" cy="932689"/>
          </a:xfrm>
          <a:prstGeom prst="rect">
            <a:avLst/>
          </a:prstGeom>
          <a:noFill/>
          <a:ln>
            <a:noFill/>
          </a:ln>
        </p:spPr>
      </p:pic>
      <p:pic>
        <p:nvPicPr>
          <p:cNvPr id="337" name="Google Shape;337;p26"/>
          <p:cNvPicPr preferRelativeResize="0"/>
          <p:nvPr/>
        </p:nvPicPr>
        <p:blipFill>
          <a:blip r:embed="rId4">
            <a:alphaModFix/>
          </a:blip>
          <a:stretch>
            <a:fillRect/>
          </a:stretch>
        </p:blipFill>
        <p:spPr>
          <a:xfrm>
            <a:off x="1884426" y="1022988"/>
            <a:ext cx="932689" cy="932689"/>
          </a:xfrm>
          <a:prstGeom prst="rect">
            <a:avLst/>
          </a:prstGeom>
          <a:noFill/>
          <a:ln>
            <a:noFill/>
          </a:ln>
        </p:spPr>
      </p:pic>
      <p:pic>
        <p:nvPicPr>
          <p:cNvPr id="338" name="Google Shape;338;p26"/>
          <p:cNvPicPr preferRelativeResize="0"/>
          <p:nvPr/>
        </p:nvPicPr>
        <p:blipFill>
          <a:blip r:embed="rId5">
            <a:alphaModFix/>
          </a:blip>
          <a:stretch>
            <a:fillRect/>
          </a:stretch>
        </p:blipFill>
        <p:spPr>
          <a:xfrm>
            <a:off x="1884413" y="2105400"/>
            <a:ext cx="932689" cy="932689"/>
          </a:xfrm>
          <a:prstGeom prst="rect">
            <a:avLst/>
          </a:prstGeom>
          <a:noFill/>
          <a:ln>
            <a:noFill/>
          </a:ln>
        </p:spPr>
      </p:pic>
      <p:pic>
        <p:nvPicPr>
          <p:cNvPr id="339" name="Google Shape;339;p26"/>
          <p:cNvPicPr preferRelativeResize="0"/>
          <p:nvPr/>
        </p:nvPicPr>
        <p:blipFill>
          <a:blip r:embed="rId6">
            <a:alphaModFix/>
          </a:blip>
          <a:stretch>
            <a:fillRect/>
          </a:stretch>
        </p:blipFill>
        <p:spPr>
          <a:xfrm>
            <a:off x="570950" y="1030588"/>
            <a:ext cx="932689" cy="932689"/>
          </a:xfrm>
          <a:prstGeom prst="rect">
            <a:avLst/>
          </a:prstGeom>
          <a:noFill/>
          <a:ln>
            <a:noFill/>
          </a:ln>
        </p:spPr>
      </p:pic>
      <p:pic>
        <p:nvPicPr>
          <p:cNvPr id="340" name="Google Shape;340;p26"/>
          <p:cNvPicPr preferRelativeResize="0"/>
          <p:nvPr/>
        </p:nvPicPr>
        <p:blipFill rotWithShape="1">
          <a:blip r:embed="rId7">
            <a:alphaModFix/>
          </a:blip>
          <a:srcRect b="-53820" l="0" r="0" t="53820"/>
          <a:stretch/>
        </p:blipFill>
        <p:spPr>
          <a:xfrm>
            <a:off x="2930075" y="1222400"/>
            <a:ext cx="1206051" cy="1206051"/>
          </a:xfrm>
          <a:prstGeom prst="rect">
            <a:avLst/>
          </a:prstGeom>
          <a:noFill/>
          <a:ln>
            <a:noFill/>
          </a:ln>
        </p:spPr>
      </p:pic>
      <p:pic>
        <p:nvPicPr>
          <p:cNvPr id="341" name="Google Shape;341;p26"/>
          <p:cNvPicPr preferRelativeResize="0"/>
          <p:nvPr/>
        </p:nvPicPr>
        <p:blipFill>
          <a:blip r:embed="rId8">
            <a:alphaModFix/>
          </a:blip>
          <a:stretch>
            <a:fillRect/>
          </a:stretch>
        </p:blipFill>
        <p:spPr>
          <a:xfrm>
            <a:off x="3340063" y="2105407"/>
            <a:ext cx="932689" cy="932689"/>
          </a:xfrm>
          <a:prstGeom prst="rect">
            <a:avLst/>
          </a:prstGeom>
          <a:noFill/>
          <a:ln>
            <a:noFill/>
          </a:ln>
        </p:spPr>
      </p:pic>
      <p:cxnSp>
        <p:nvCxnSpPr>
          <p:cNvPr id="342" name="Google Shape;342;p26"/>
          <p:cNvCxnSpPr>
            <a:stCxn id="339" idx="3"/>
            <a:endCxn id="337" idx="1"/>
          </p:cNvCxnSpPr>
          <p:nvPr/>
        </p:nvCxnSpPr>
        <p:spPr>
          <a:xfrm flipH="1" rot="10800000">
            <a:off x="1503639" y="1489432"/>
            <a:ext cx="380700" cy="75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6"/>
          <p:cNvCxnSpPr>
            <a:endCxn id="338" idx="1"/>
          </p:cNvCxnSpPr>
          <p:nvPr/>
        </p:nvCxnSpPr>
        <p:spPr>
          <a:xfrm flipH="1" rot="10800000">
            <a:off x="1501913" y="2571744"/>
            <a:ext cx="382500" cy="24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6"/>
          <p:cNvCxnSpPr>
            <a:stCxn id="337" idx="3"/>
          </p:cNvCxnSpPr>
          <p:nvPr/>
        </p:nvCxnSpPr>
        <p:spPr>
          <a:xfrm>
            <a:off x="2817115" y="1489332"/>
            <a:ext cx="458700" cy="27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26"/>
          <p:cNvCxnSpPr>
            <a:stCxn id="338" idx="3"/>
            <a:endCxn id="341" idx="1"/>
          </p:cNvCxnSpPr>
          <p:nvPr/>
        </p:nvCxnSpPr>
        <p:spPr>
          <a:xfrm>
            <a:off x="2817101" y="2571744"/>
            <a:ext cx="522900" cy="0"/>
          </a:xfrm>
          <a:prstGeom prst="straightConnector1">
            <a:avLst/>
          </a:prstGeom>
          <a:noFill/>
          <a:ln cap="flat" cmpd="sng" w="9525">
            <a:solidFill>
              <a:schemeClr val="dk2"/>
            </a:solidFill>
            <a:prstDash val="solid"/>
            <a:round/>
            <a:headEnd len="med" w="med" type="none"/>
            <a:tailEnd len="med" w="med" type="triangle"/>
          </a:ln>
        </p:spPr>
      </p:cxnSp>
      <p:grpSp>
        <p:nvGrpSpPr>
          <p:cNvPr id="346" name="Google Shape;346;p26"/>
          <p:cNvGrpSpPr/>
          <p:nvPr/>
        </p:nvGrpSpPr>
        <p:grpSpPr>
          <a:xfrm>
            <a:off x="4833988" y="2970725"/>
            <a:ext cx="2889479" cy="1637820"/>
            <a:chOff x="5009425" y="2941075"/>
            <a:chExt cx="2889479" cy="1637820"/>
          </a:xfrm>
        </p:grpSpPr>
        <p:pic>
          <p:nvPicPr>
            <p:cNvPr id="347" name="Google Shape;347;p26"/>
            <p:cNvPicPr preferRelativeResize="0"/>
            <p:nvPr/>
          </p:nvPicPr>
          <p:blipFill rotWithShape="1">
            <a:blip r:embed="rId7">
              <a:alphaModFix/>
            </a:blip>
            <a:srcRect b="-53820" l="0" r="0" t="53820"/>
            <a:stretch/>
          </p:blipFill>
          <p:spPr>
            <a:xfrm>
              <a:off x="5009425" y="2941075"/>
              <a:ext cx="1206051" cy="1206051"/>
            </a:xfrm>
            <a:prstGeom prst="rect">
              <a:avLst/>
            </a:prstGeom>
            <a:noFill/>
            <a:ln>
              <a:noFill/>
            </a:ln>
          </p:spPr>
        </p:pic>
        <p:pic>
          <p:nvPicPr>
            <p:cNvPr id="348" name="Google Shape;348;p26"/>
            <p:cNvPicPr preferRelativeResize="0"/>
            <p:nvPr/>
          </p:nvPicPr>
          <p:blipFill>
            <a:blip r:embed="rId8">
              <a:alphaModFix/>
            </a:blip>
            <a:stretch>
              <a:fillRect/>
            </a:stretch>
          </p:blipFill>
          <p:spPr>
            <a:xfrm>
              <a:off x="5346363" y="3646207"/>
              <a:ext cx="932689" cy="932689"/>
            </a:xfrm>
            <a:prstGeom prst="rect">
              <a:avLst/>
            </a:prstGeom>
            <a:noFill/>
            <a:ln>
              <a:noFill/>
            </a:ln>
          </p:spPr>
        </p:pic>
        <p:pic>
          <p:nvPicPr>
            <p:cNvPr id="349" name="Google Shape;349;p26"/>
            <p:cNvPicPr preferRelativeResize="0"/>
            <p:nvPr/>
          </p:nvPicPr>
          <p:blipFill>
            <a:blip r:embed="rId9">
              <a:alphaModFix/>
            </a:blip>
            <a:stretch>
              <a:fillRect/>
            </a:stretch>
          </p:blipFill>
          <p:spPr>
            <a:xfrm>
              <a:off x="6697417" y="3129924"/>
              <a:ext cx="932687" cy="932687"/>
            </a:xfrm>
            <a:prstGeom prst="rect">
              <a:avLst/>
            </a:prstGeom>
            <a:noFill/>
            <a:ln>
              <a:noFill/>
            </a:ln>
          </p:spPr>
        </p:pic>
        <p:cxnSp>
          <p:nvCxnSpPr>
            <p:cNvPr id="350" name="Google Shape;350;p26"/>
            <p:cNvCxnSpPr>
              <a:endCxn id="349" idx="1"/>
            </p:cNvCxnSpPr>
            <p:nvPr/>
          </p:nvCxnSpPr>
          <p:spPr>
            <a:xfrm>
              <a:off x="6176017" y="3201768"/>
              <a:ext cx="521400" cy="3945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26"/>
            <p:cNvCxnSpPr>
              <a:stCxn id="348" idx="3"/>
              <a:endCxn id="349" idx="1"/>
            </p:cNvCxnSpPr>
            <p:nvPr/>
          </p:nvCxnSpPr>
          <p:spPr>
            <a:xfrm flipH="1" rot="10800000">
              <a:off x="6279051" y="3596251"/>
              <a:ext cx="418500" cy="5163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26"/>
            <p:cNvCxnSpPr>
              <a:stCxn id="349" idx="3"/>
              <a:endCxn id="353" idx="1"/>
            </p:cNvCxnSpPr>
            <p:nvPr/>
          </p:nvCxnSpPr>
          <p:spPr>
            <a:xfrm>
              <a:off x="7630105" y="3596268"/>
              <a:ext cx="268800" cy="0"/>
            </a:xfrm>
            <a:prstGeom prst="straightConnector1">
              <a:avLst/>
            </a:prstGeom>
            <a:noFill/>
            <a:ln cap="flat" cmpd="sng" w="9525">
              <a:solidFill>
                <a:schemeClr val="dk2"/>
              </a:solidFill>
              <a:prstDash val="solid"/>
              <a:round/>
              <a:headEnd len="med" w="med" type="none"/>
              <a:tailEnd len="med" w="med" type="triangle"/>
            </a:ln>
          </p:spPr>
        </p:cxnSp>
      </p:grpSp>
      <p:cxnSp>
        <p:nvCxnSpPr>
          <p:cNvPr id="354" name="Google Shape;354;p26"/>
          <p:cNvCxnSpPr/>
          <p:nvPr/>
        </p:nvCxnSpPr>
        <p:spPr>
          <a:xfrm>
            <a:off x="4688925" y="1343900"/>
            <a:ext cx="0" cy="3117600"/>
          </a:xfrm>
          <a:prstGeom prst="straightConnector1">
            <a:avLst/>
          </a:prstGeom>
          <a:noFill/>
          <a:ln cap="flat" cmpd="sng" w="9525">
            <a:solidFill>
              <a:schemeClr val="dk2"/>
            </a:solidFill>
            <a:prstDash val="dash"/>
            <a:round/>
            <a:headEnd len="med" w="med" type="none"/>
            <a:tailEnd len="med" w="med" type="none"/>
          </a:ln>
        </p:spPr>
      </p:cxnSp>
      <p:pic>
        <p:nvPicPr>
          <p:cNvPr id="355" name="Google Shape;355;p26"/>
          <p:cNvPicPr preferRelativeResize="0"/>
          <p:nvPr/>
        </p:nvPicPr>
        <p:blipFill>
          <a:blip r:embed="rId10">
            <a:alphaModFix/>
          </a:blip>
          <a:stretch>
            <a:fillRect/>
          </a:stretch>
        </p:blipFill>
        <p:spPr>
          <a:xfrm>
            <a:off x="7723463" y="3187825"/>
            <a:ext cx="932689" cy="9326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nvSpPr>
        <p:spPr>
          <a:xfrm>
            <a:off x="4973925" y="1173025"/>
            <a:ext cx="3542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rgbClr val="4285F4"/>
                </a:solidFill>
                <a:latin typeface="Roboto Mono"/>
                <a:ea typeface="Roboto Mono"/>
                <a:cs typeface="Roboto Mono"/>
                <a:sym typeface="Roboto Mono"/>
              </a:rPr>
              <a:t>Reduce</a:t>
            </a:r>
            <a:endParaRPr b="1" i="0" sz="1200" u="none" cap="none" strike="noStrike">
              <a:solidFill>
                <a:srgbClr val="00A899"/>
              </a:solidFill>
              <a:latin typeface="Roboto Mono"/>
              <a:ea typeface="Roboto Mono"/>
              <a:cs typeface="Roboto Mono"/>
              <a:sym typeface="Roboto Mono"/>
            </a:endParaRPr>
          </a:p>
        </p:txBody>
      </p:sp>
      <p:sp>
        <p:nvSpPr>
          <p:cNvPr id="361" name="Google Shape;361;p27"/>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MapReduce và Python</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MapReduce and Python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362" name="Google Shape;362;p27"/>
          <p:cNvSpPr txBox="1"/>
          <p:nvPr/>
        </p:nvSpPr>
        <p:spPr>
          <a:xfrm>
            <a:off x="975025" y="1173013"/>
            <a:ext cx="3239400" cy="1662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0000FF"/>
                </a:solidFill>
                <a:latin typeface="Roboto Mono"/>
                <a:ea typeface="Roboto Mono"/>
                <a:cs typeface="Roboto Mono"/>
                <a:sym typeface="Roboto Mono"/>
              </a:rPr>
              <a:t>def</a:t>
            </a:r>
            <a:r>
              <a:rPr lang="en" sz="1050">
                <a:solidFill>
                  <a:schemeClr val="dk1"/>
                </a:solidFill>
                <a:latin typeface="Roboto Mono"/>
                <a:ea typeface="Roboto Mono"/>
                <a:cs typeface="Roboto Mono"/>
                <a:sym typeface="Roboto Mono"/>
              </a:rPr>
              <a:t> </a:t>
            </a:r>
            <a:r>
              <a:rPr lang="en" sz="1050">
                <a:solidFill>
                  <a:srgbClr val="795E26"/>
                </a:solidFill>
                <a:latin typeface="Roboto Mono"/>
                <a:ea typeface="Roboto Mono"/>
                <a:cs typeface="Roboto Mono"/>
                <a:sym typeface="Roboto Mono"/>
              </a:rPr>
              <a:t>plus_one</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n</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457200" lvl="0" marL="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return</a:t>
            </a:r>
            <a:r>
              <a:rPr lang="en" sz="1050">
                <a:solidFill>
                  <a:schemeClr val="dk1"/>
                </a:solidFill>
                <a:latin typeface="Roboto Mono"/>
                <a:ea typeface="Roboto Mono"/>
                <a:cs typeface="Roboto Mono"/>
                <a:sym typeface="Roboto Mono"/>
              </a:rPr>
              <a:t> n + </a:t>
            </a:r>
            <a:r>
              <a:rPr lang="en" sz="1050">
                <a:solidFill>
                  <a:srgbClr val="098156"/>
                </a:solidFill>
                <a:latin typeface="Roboto Mono"/>
                <a:ea typeface="Roboto Mono"/>
                <a:cs typeface="Roboto Mono"/>
                <a:sym typeface="Roboto Mono"/>
              </a:rPr>
              <a:t>1</a:t>
            </a:r>
            <a:endParaRPr sz="1050">
              <a:solidFill>
                <a:srgbClr val="098156"/>
              </a:solidFill>
              <a:latin typeface="Roboto Mono"/>
              <a:ea typeface="Roboto Mono"/>
              <a:cs typeface="Roboto Mono"/>
              <a:sym typeface="Roboto Mono"/>
            </a:endParaRPr>
          </a:p>
          <a:p>
            <a:pPr indent="0" lvl="0" marL="0" rtl="0" algn="l">
              <a:lnSpc>
                <a:spcPct val="135714"/>
              </a:lnSpc>
              <a:spcBef>
                <a:spcPts val="0"/>
              </a:spcBef>
              <a:spcAft>
                <a:spcPts val="0"/>
              </a:spcAft>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numbers = [</a:t>
            </a:r>
            <a:r>
              <a:rPr lang="en" sz="1050">
                <a:solidFill>
                  <a:srgbClr val="098156"/>
                </a:solidFill>
                <a:latin typeface="Roboto Mono"/>
                <a:ea typeface="Roboto Mono"/>
                <a:cs typeface="Roboto Mono"/>
                <a:sym typeface="Roboto Mono"/>
              </a:rPr>
              <a:t>1</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3</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4</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results = </a:t>
            </a:r>
            <a:r>
              <a:rPr lang="en" sz="1050">
                <a:solidFill>
                  <a:srgbClr val="795E26"/>
                </a:solidFill>
                <a:latin typeface="Roboto Mono"/>
                <a:ea typeface="Roboto Mono"/>
                <a:cs typeface="Roboto Mono"/>
                <a:sym typeface="Roboto Mono"/>
              </a:rPr>
              <a:t>map</a:t>
            </a:r>
            <a:r>
              <a:rPr lang="en" sz="1050">
                <a:solidFill>
                  <a:schemeClr val="dk1"/>
                </a:solidFill>
                <a:latin typeface="Roboto Mono"/>
                <a:ea typeface="Roboto Mono"/>
                <a:cs typeface="Roboto Mono"/>
                <a:sym typeface="Roboto Mono"/>
              </a:rPr>
              <a:t>(plus_one, numbers)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257693"/>
                </a:solidFill>
                <a:latin typeface="Roboto Mono"/>
                <a:ea typeface="Roboto Mono"/>
                <a:cs typeface="Roboto Mono"/>
                <a:sym typeface="Roboto Mono"/>
              </a:rPr>
              <a:t>list</a:t>
            </a:r>
            <a:r>
              <a:rPr lang="en" sz="1050">
                <a:solidFill>
                  <a:schemeClr val="dk1"/>
                </a:solidFill>
                <a:latin typeface="Roboto Mono"/>
                <a:ea typeface="Roboto Mono"/>
                <a:cs typeface="Roboto Mono"/>
                <a:sym typeface="Roboto Mono"/>
              </a:rPr>
              <a:t>(results)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008000"/>
                </a:solidFill>
                <a:latin typeface="Roboto Mono"/>
                <a:ea typeface="Roboto Mono"/>
                <a:cs typeface="Roboto Mono"/>
                <a:sym typeface="Roboto Mono"/>
              </a:rPr>
              <a:t># &gt; [2, 3, 4, 5]</a:t>
            </a:r>
            <a:endParaRPr sz="1050">
              <a:solidFill>
                <a:srgbClr val="000000"/>
              </a:solidFill>
              <a:latin typeface="Roboto Mono"/>
              <a:ea typeface="Roboto Mono"/>
              <a:cs typeface="Roboto Mono"/>
              <a:sym typeface="Roboto Mono"/>
            </a:endParaRPr>
          </a:p>
        </p:txBody>
      </p:sp>
      <p:sp>
        <p:nvSpPr>
          <p:cNvPr id="363" name="Google Shape;363;p27"/>
          <p:cNvSpPr txBox="1"/>
          <p:nvPr/>
        </p:nvSpPr>
        <p:spPr>
          <a:xfrm>
            <a:off x="5125425" y="2946825"/>
            <a:ext cx="3239400" cy="1881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Roboto Mono"/>
                <a:ea typeface="Roboto Mono"/>
                <a:cs typeface="Roboto Mono"/>
                <a:sym typeface="Roboto Mono"/>
              </a:rPr>
              <a:t>from</a:t>
            </a:r>
            <a:r>
              <a:rPr lang="en" sz="1050">
                <a:solidFill>
                  <a:schemeClr val="dk1"/>
                </a:solidFill>
                <a:latin typeface="Roboto Mono"/>
                <a:ea typeface="Roboto Mono"/>
                <a:cs typeface="Roboto Mono"/>
                <a:sym typeface="Roboto Mono"/>
              </a:rPr>
              <a:t> functools </a:t>
            </a:r>
            <a:r>
              <a:rPr lang="en" sz="1050">
                <a:solidFill>
                  <a:srgbClr val="AF00DB"/>
                </a:solidFill>
                <a:latin typeface="Roboto Mono"/>
                <a:ea typeface="Roboto Mono"/>
                <a:cs typeface="Roboto Mono"/>
                <a:sym typeface="Roboto Mono"/>
              </a:rPr>
              <a:t>import</a:t>
            </a:r>
            <a:r>
              <a:rPr lang="en" sz="1050">
                <a:solidFill>
                  <a:schemeClr val="dk1"/>
                </a:solidFill>
                <a:latin typeface="Roboto Mono"/>
                <a:ea typeface="Roboto Mono"/>
                <a:cs typeface="Roboto Mono"/>
                <a:sym typeface="Roboto Mono"/>
              </a:rPr>
              <a:t> </a:t>
            </a:r>
            <a:r>
              <a:rPr lang="en" sz="1050">
                <a:solidFill>
                  <a:srgbClr val="001080"/>
                </a:solidFill>
                <a:latin typeface="Roboto Mono"/>
                <a:ea typeface="Roboto Mono"/>
                <a:cs typeface="Roboto Mono"/>
                <a:sym typeface="Roboto Mono"/>
              </a:rPr>
              <a:t>reduce</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latin typeface="Roboto Mono"/>
                <a:ea typeface="Roboto Mono"/>
                <a:cs typeface="Roboto Mono"/>
                <a:sym typeface="Roboto Mono"/>
              </a:rPr>
              <a:t>def</a:t>
            </a:r>
            <a:r>
              <a:rPr lang="en" sz="1050">
                <a:solidFill>
                  <a:schemeClr val="dk1"/>
                </a:solidFill>
                <a:latin typeface="Roboto Mono"/>
                <a:ea typeface="Roboto Mono"/>
                <a:cs typeface="Roboto Mono"/>
                <a:sym typeface="Roboto Mono"/>
              </a:rPr>
              <a:t> </a:t>
            </a:r>
            <a:r>
              <a:rPr lang="en" sz="1050">
                <a:solidFill>
                  <a:srgbClr val="795E26"/>
                </a:solidFill>
                <a:latin typeface="Roboto Mono"/>
                <a:ea typeface="Roboto Mono"/>
                <a:cs typeface="Roboto Mono"/>
                <a:sym typeface="Roboto Mono"/>
              </a:rPr>
              <a:t>addition</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a</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b</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457200" lvl="0" marL="0" rtl="0" algn="l">
              <a:lnSpc>
                <a:spcPct val="135714"/>
              </a:lnSpc>
              <a:spcBef>
                <a:spcPts val="0"/>
              </a:spcBef>
              <a:spcAft>
                <a:spcPts val="0"/>
              </a:spcAft>
              <a:buClr>
                <a:schemeClr val="dk1"/>
              </a:buClr>
              <a:buSzPts val="1100"/>
              <a:buFont typeface="Arial"/>
              <a:buNone/>
            </a:pPr>
            <a:r>
              <a:rPr lang="en" sz="1050">
                <a:solidFill>
                  <a:srgbClr val="AF00DB"/>
                </a:solidFill>
                <a:latin typeface="Roboto Mono"/>
                <a:ea typeface="Roboto Mono"/>
                <a:cs typeface="Roboto Mono"/>
                <a:sym typeface="Roboto Mono"/>
              </a:rPr>
              <a:t>return</a:t>
            </a:r>
            <a:r>
              <a:rPr lang="en" sz="1050">
                <a:solidFill>
                  <a:schemeClr val="dk1"/>
                </a:solidFill>
                <a:latin typeface="Roboto Mono"/>
                <a:ea typeface="Roboto Mono"/>
                <a:cs typeface="Roboto Mono"/>
                <a:sym typeface="Roboto Mono"/>
              </a:rPr>
              <a:t> a + b</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numbers = [</a:t>
            </a:r>
            <a:r>
              <a:rPr lang="en" sz="1050">
                <a:solidFill>
                  <a:srgbClr val="098156"/>
                </a:solidFill>
                <a:latin typeface="Roboto Mono"/>
                <a:ea typeface="Roboto Mono"/>
                <a:cs typeface="Roboto Mono"/>
                <a:sym typeface="Roboto Mono"/>
              </a:rPr>
              <a:t>1</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3</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4</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results = reduce(addition, numbers)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results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008000"/>
                </a:solidFill>
                <a:latin typeface="Roboto Mono"/>
                <a:ea typeface="Roboto Mono"/>
                <a:cs typeface="Roboto Mono"/>
                <a:sym typeface="Roboto Mono"/>
              </a:rPr>
              <a:t># &gt; 10</a:t>
            </a:r>
            <a:endParaRPr sz="1050">
              <a:solidFill>
                <a:srgbClr val="000000"/>
              </a:solidFill>
              <a:latin typeface="Roboto Mono"/>
              <a:ea typeface="Roboto Mono"/>
              <a:cs typeface="Roboto Mono"/>
              <a:sym typeface="Roboto Mono"/>
            </a:endParaRPr>
          </a:p>
        </p:txBody>
      </p:sp>
      <p:grpSp>
        <p:nvGrpSpPr>
          <p:cNvPr id="364" name="Google Shape;364;p27"/>
          <p:cNvGrpSpPr/>
          <p:nvPr/>
        </p:nvGrpSpPr>
        <p:grpSpPr>
          <a:xfrm>
            <a:off x="661975" y="3187821"/>
            <a:ext cx="3865500" cy="1310842"/>
            <a:chOff x="661975" y="3187821"/>
            <a:chExt cx="3865500" cy="1310842"/>
          </a:xfrm>
        </p:grpSpPr>
        <p:sp>
          <p:nvSpPr>
            <p:cNvPr id="365" name="Google Shape;365;p27"/>
            <p:cNvSpPr txBox="1"/>
            <p:nvPr/>
          </p:nvSpPr>
          <p:spPr>
            <a:xfrm>
              <a:off x="661975" y="4083163"/>
              <a:ext cx="38655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chemeClr val="accent1"/>
                  </a:solidFill>
                  <a:latin typeface="Roboto Mono"/>
                  <a:ea typeface="Roboto Mono"/>
                  <a:cs typeface="Roboto Mono"/>
                  <a:sym typeface="Roboto Mono"/>
                </a:rPr>
                <a:t>Map </a:t>
              </a:r>
              <a:endParaRPr b="1" i="0" sz="1200" u="none" cap="none" strike="noStrike">
                <a:solidFill>
                  <a:srgbClr val="00A899"/>
                </a:solidFill>
                <a:latin typeface="Roboto Mono"/>
                <a:ea typeface="Roboto Mono"/>
                <a:cs typeface="Roboto Mono"/>
                <a:sym typeface="Roboto Mono"/>
              </a:endParaRPr>
            </a:p>
          </p:txBody>
        </p:sp>
        <p:sp>
          <p:nvSpPr>
            <p:cNvPr id="366" name="Google Shape;366;p27"/>
            <p:cNvSpPr/>
            <p:nvPr/>
          </p:nvSpPr>
          <p:spPr>
            <a:xfrm>
              <a:off x="1195975" y="318782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Lấy n điểm dữ liệu đầu vào và output ra n điểm tương ứng</a:t>
              </a:r>
              <a:endParaRPr sz="1300">
                <a:latin typeface="Roboto Mono"/>
                <a:ea typeface="Roboto Mono"/>
                <a:cs typeface="Roboto Mono"/>
                <a:sym typeface="Roboto Mono"/>
              </a:endParaRPr>
            </a:p>
          </p:txBody>
        </p:sp>
      </p:grpSp>
      <p:sp>
        <p:nvSpPr>
          <p:cNvPr id="367" name="Google Shape;367;p27"/>
          <p:cNvSpPr/>
          <p:nvPr/>
        </p:nvSpPr>
        <p:spPr>
          <a:xfrm>
            <a:off x="5346375" y="17241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Lấy n điểm dữ liệu đầu vào và output ra 1 điểm</a:t>
            </a:r>
            <a:endParaRPr sz="1300">
              <a:latin typeface="Roboto Mono"/>
              <a:ea typeface="Roboto Mono"/>
              <a:cs typeface="Roboto Mono"/>
              <a:sym typeface="Roboto Mono"/>
            </a:endParaRPr>
          </a:p>
        </p:txBody>
      </p:sp>
      <p:cxnSp>
        <p:nvCxnSpPr>
          <p:cNvPr id="368" name="Google Shape;368;p27"/>
          <p:cNvCxnSpPr>
            <a:stCxn id="367" idx="3"/>
            <a:endCxn id="363" idx="3"/>
          </p:cNvCxnSpPr>
          <p:nvPr/>
        </p:nvCxnSpPr>
        <p:spPr>
          <a:xfrm>
            <a:off x="8143875" y="2095246"/>
            <a:ext cx="221100" cy="1792500"/>
          </a:xfrm>
          <a:prstGeom prst="curvedConnector3">
            <a:avLst>
              <a:gd fmla="val 343589" name="adj1"/>
            </a:avLst>
          </a:prstGeom>
          <a:noFill/>
          <a:ln cap="flat" cmpd="sng" w="9525">
            <a:solidFill>
              <a:schemeClr val="dk2"/>
            </a:solidFill>
            <a:prstDash val="solid"/>
            <a:round/>
            <a:headEnd len="med" w="med" type="none"/>
            <a:tailEnd len="med" w="med" type="stealth"/>
          </a:ln>
        </p:spPr>
      </p:cxnSp>
      <p:cxnSp>
        <p:nvCxnSpPr>
          <p:cNvPr id="369" name="Google Shape;369;p27"/>
          <p:cNvCxnSpPr>
            <a:stCxn id="366" idx="1"/>
            <a:endCxn id="362" idx="1"/>
          </p:cNvCxnSpPr>
          <p:nvPr/>
        </p:nvCxnSpPr>
        <p:spPr>
          <a:xfrm rot="10800000">
            <a:off x="974875" y="2004021"/>
            <a:ext cx="221100" cy="1554900"/>
          </a:xfrm>
          <a:prstGeom prst="curvedConnector3">
            <a:avLst>
              <a:gd fmla="val 207632"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p:nvPr/>
        </p:nvSpPr>
        <p:spPr>
          <a:xfrm>
            <a:off x="1516850" y="1027700"/>
            <a:ext cx="3694800" cy="3496200"/>
          </a:xfrm>
          <a:prstGeom prst="rect">
            <a:avLst/>
          </a:prstGeom>
          <a:solidFill>
            <a:srgbClr val="C9DAF8"/>
          </a:solidFill>
          <a:ln cap="flat"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899"/>
              </a:solidFill>
            </a:endParaRPr>
          </a:p>
        </p:txBody>
      </p:sp>
      <p:sp>
        <p:nvSpPr>
          <p:cNvPr id="375" name="Google Shape;375;p28"/>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Trộn và Sắp Xếp </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Shuffle and Sort</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376" name="Google Shape;376;p28"/>
          <p:cNvPicPr preferRelativeResize="0"/>
          <p:nvPr/>
        </p:nvPicPr>
        <p:blipFill rotWithShape="1">
          <a:blip r:embed="rId3">
            <a:alphaModFix/>
          </a:blip>
          <a:srcRect b="-53820" l="0" r="0" t="53820"/>
          <a:stretch/>
        </p:blipFill>
        <p:spPr>
          <a:xfrm>
            <a:off x="1171100" y="1222400"/>
            <a:ext cx="1206051" cy="1206051"/>
          </a:xfrm>
          <a:prstGeom prst="rect">
            <a:avLst/>
          </a:prstGeom>
          <a:noFill/>
          <a:ln>
            <a:noFill/>
          </a:ln>
        </p:spPr>
      </p:pic>
      <p:pic>
        <p:nvPicPr>
          <p:cNvPr id="377" name="Google Shape;377;p28"/>
          <p:cNvPicPr preferRelativeResize="0"/>
          <p:nvPr/>
        </p:nvPicPr>
        <p:blipFill>
          <a:blip r:embed="rId4">
            <a:alphaModFix/>
          </a:blip>
          <a:stretch>
            <a:fillRect/>
          </a:stretch>
        </p:blipFill>
        <p:spPr>
          <a:xfrm>
            <a:off x="1581088" y="2105407"/>
            <a:ext cx="932689" cy="932689"/>
          </a:xfrm>
          <a:prstGeom prst="rect">
            <a:avLst/>
          </a:prstGeom>
          <a:noFill/>
          <a:ln>
            <a:noFill/>
          </a:ln>
        </p:spPr>
      </p:pic>
      <p:pic>
        <p:nvPicPr>
          <p:cNvPr id="378" name="Google Shape;378;p28"/>
          <p:cNvPicPr preferRelativeResize="0"/>
          <p:nvPr/>
        </p:nvPicPr>
        <p:blipFill>
          <a:blip r:embed="rId5">
            <a:alphaModFix/>
          </a:blip>
          <a:stretch>
            <a:fillRect/>
          </a:stretch>
        </p:blipFill>
        <p:spPr>
          <a:xfrm>
            <a:off x="3988405" y="1489312"/>
            <a:ext cx="932687" cy="932687"/>
          </a:xfrm>
          <a:prstGeom prst="rect">
            <a:avLst/>
          </a:prstGeom>
          <a:noFill/>
          <a:ln>
            <a:noFill/>
          </a:ln>
        </p:spPr>
      </p:pic>
      <p:cxnSp>
        <p:nvCxnSpPr>
          <p:cNvPr id="379" name="Google Shape;379;p28"/>
          <p:cNvCxnSpPr>
            <a:endCxn id="378" idx="1"/>
          </p:cNvCxnSpPr>
          <p:nvPr/>
        </p:nvCxnSpPr>
        <p:spPr>
          <a:xfrm>
            <a:off x="2480305" y="1427956"/>
            <a:ext cx="1508100" cy="5277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28"/>
          <p:cNvCxnSpPr>
            <a:stCxn id="377" idx="3"/>
            <a:endCxn id="378" idx="1"/>
          </p:cNvCxnSpPr>
          <p:nvPr/>
        </p:nvCxnSpPr>
        <p:spPr>
          <a:xfrm flipH="1" rot="10800000">
            <a:off x="2513776" y="1955551"/>
            <a:ext cx="1474500" cy="6162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8"/>
          <p:cNvCxnSpPr>
            <a:stCxn id="378" idx="3"/>
            <a:endCxn id="382" idx="1"/>
          </p:cNvCxnSpPr>
          <p:nvPr/>
        </p:nvCxnSpPr>
        <p:spPr>
          <a:xfrm>
            <a:off x="4921092" y="1955656"/>
            <a:ext cx="885300" cy="0"/>
          </a:xfrm>
          <a:prstGeom prst="straightConnector1">
            <a:avLst/>
          </a:prstGeom>
          <a:noFill/>
          <a:ln cap="flat" cmpd="sng" w="9525">
            <a:solidFill>
              <a:schemeClr val="dk2"/>
            </a:solidFill>
            <a:prstDash val="solid"/>
            <a:round/>
            <a:headEnd len="med" w="med" type="none"/>
            <a:tailEnd len="med" w="med" type="triangle"/>
          </a:ln>
        </p:spPr>
      </p:cxnSp>
      <p:pic>
        <p:nvPicPr>
          <p:cNvPr id="383" name="Google Shape;383;p28"/>
          <p:cNvPicPr preferRelativeResize="0"/>
          <p:nvPr/>
        </p:nvPicPr>
        <p:blipFill>
          <a:blip r:embed="rId6">
            <a:alphaModFix/>
          </a:blip>
          <a:stretch>
            <a:fillRect/>
          </a:stretch>
        </p:blipFill>
        <p:spPr>
          <a:xfrm>
            <a:off x="5806388" y="1489300"/>
            <a:ext cx="932689" cy="932689"/>
          </a:xfrm>
          <a:prstGeom prst="rect">
            <a:avLst/>
          </a:prstGeom>
          <a:noFill/>
          <a:ln>
            <a:noFill/>
          </a:ln>
        </p:spPr>
      </p:pic>
      <p:pic>
        <p:nvPicPr>
          <p:cNvPr id="384" name="Google Shape;384;p28"/>
          <p:cNvPicPr preferRelativeResize="0"/>
          <p:nvPr/>
        </p:nvPicPr>
        <p:blipFill>
          <a:blip r:embed="rId7">
            <a:alphaModFix/>
          </a:blip>
          <a:stretch>
            <a:fillRect/>
          </a:stretch>
        </p:blipFill>
        <p:spPr>
          <a:xfrm>
            <a:off x="1581102" y="3290857"/>
            <a:ext cx="932675" cy="932675"/>
          </a:xfrm>
          <a:prstGeom prst="rect">
            <a:avLst/>
          </a:prstGeom>
          <a:noFill/>
          <a:ln>
            <a:noFill/>
          </a:ln>
        </p:spPr>
      </p:pic>
      <p:pic>
        <p:nvPicPr>
          <p:cNvPr id="385" name="Google Shape;385;p28"/>
          <p:cNvPicPr preferRelativeResize="0"/>
          <p:nvPr/>
        </p:nvPicPr>
        <p:blipFill>
          <a:blip r:embed="rId5">
            <a:alphaModFix/>
          </a:blip>
          <a:stretch>
            <a:fillRect/>
          </a:stretch>
        </p:blipFill>
        <p:spPr>
          <a:xfrm>
            <a:off x="3988405" y="2970812"/>
            <a:ext cx="932687" cy="932687"/>
          </a:xfrm>
          <a:prstGeom prst="rect">
            <a:avLst/>
          </a:prstGeom>
          <a:noFill/>
          <a:ln>
            <a:noFill/>
          </a:ln>
        </p:spPr>
      </p:pic>
      <p:cxnSp>
        <p:nvCxnSpPr>
          <p:cNvPr id="386" name="Google Shape;386;p28"/>
          <p:cNvCxnSpPr>
            <a:stCxn id="384" idx="3"/>
            <a:endCxn id="385" idx="1"/>
          </p:cNvCxnSpPr>
          <p:nvPr/>
        </p:nvCxnSpPr>
        <p:spPr>
          <a:xfrm flipH="1" rot="10800000">
            <a:off x="2513776" y="3437094"/>
            <a:ext cx="1474500" cy="320100"/>
          </a:xfrm>
          <a:prstGeom prst="straightConnector1">
            <a:avLst/>
          </a:prstGeom>
          <a:noFill/>
          <a:ln cap="flat" cmpd="sng" w="9525">
            <a:solidFill>
              <a:schemeClr val="dk2"/>
            </a:solidFill>
            <a:prstDash val="solid"/>
            <a:round/>
            <a:headEnd len="med" w="med" type="none"/>
            <a:tailEnd len="med" w="med" type="triangle"/>
          </a:ln>
        </p:spPr>
      </p:cxnSp>
      <p:pic>
        <p:nvPicPr>
          <p:cNvPr id="387" name="Google Shape;387;p28"/>
          <p:cNvPicPr preferRelativeResize="0"/>
          <p:nvPr/>
        </p:nvPicPr>
        <p:blipFill>
          <a:blip r:embed="rId8">
            <a:alphaModFix/>
          </a:blip>
          <a:stretch>
            <a:fillRect/>
          </a:stretch>
        </p:blipFill>
        <p:spPr>
          <a:xfrm>
            <a:off x="5806393" y="2970812"/>
            <a:ext cx="932689" cy="932689"/>
          </a:xfrm>
          <a:prstGeom prst="rect">
            <a:avLst/>
          </a:prstGeom>
          <a:noFill/>
          <a:ln>
            <a:noFill/>
          </a:ln>
        </p:spPr>
      </p:pic>
      <p:cxnSp>
        <p:nvCxnSpPr>
          <p:cNvPr id="388" name="Google Shape;388;p28"/>
          <p:cNvCxnSpPr>
            <a:stCxn id="385" idx="3"/>
            <a:endCxn id="387" idx="1"/>
          </p:cNvCxnSpPr>
          <p:nvPr/>
        </p:nvCxnSpPr>
        <p:spPr>
          <a:xfrm>
            <a:off x="4921092" y="3437156"/>
            <a:ext cx="885300" cy="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28"/>
          <p:cNvSpPr/>
          <p:nvPr/>
        </p:nvSpPr>
        <p:spPr>
          <a:xfrm>
            <a:off x="6395725" y="2428450"/>
            <a:ext cx="2506200" cy="616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Các nguyên liệu làm mỗi món sẽ được đưa đến bếp làm món đó</a:t>
            </a:r>
            <a:endParaRPr sz="1300">
              <a:latin typeface="Roboto Mono"/>
              <a:ea typeface="Roboto Mono"/>
              <a:cs typeface="Roboto Mono"/>
              <a:sym typeface="Roboto Mono"/>
            </a:endParaRPr>
          </a:p>
        </p:txBody>
      </p:sp>
      <p:sp>
        <p:nvSpPr>
          <p:cNvPr id="390" name="Google Shape;390;p28"/>
          <p:cNvSpPr txBox="1"/>
          <p:nvPr/>
        </p:nvSpPr>
        <p:spPr>
          <a:xfrm>
            <a:off x="4802575" y="1492150"/>
            <a:ext cx="25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1" name="Google Shape;391;p28"/>
          <p:cNvSpPr txBox="1"/>
          <p:nvPr/>
        </p:nvSpPr>
        <p:spPr>
          <a:xfrm>
            <a:off x="21825" y="3607925"/>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cà ri</a:t>
            </a:r>
            <a:endParaRPr>
              <a:latin typeface="Roboto Mono"/>
              <a:ea typeface="Roboto Mono"/>
              <a:cs typeface="Roboto Mono"/>
              <a:sym typeface="Roboto Mono"/>
            </a:endParaRPr>
          </a:p>
        </p:txBody>
      </p:sp>
      <p:sp>
        <p:nvSpPr>
          <p:cNvPr id="392" name="Google Shape;392;p28"/>
          <p:cNvSpPr txBox="1"/>
          <p:nvPr/>
        </p:nvSpPr>
        <p:spPr>
          <a:xfrm>
            <a:off x="21825" y="22969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a:t>
            </a:r>
            <a:endParaRPr>
              <a:latin typeface="Roboto Mono"/>
              <a:ea typeface="Roboto Mono"/>
              <a:cs typeface="Roboto Mono"/>
              <a:sym typeface="Roboto Mono"/>
            </a:endParaRPr>
          </a:p>
        </p:txBody>
      </p:sp>
      <p:sp>
        <p:nvSpPr>
          <p:cNvPr id="393" name="Google Shape;393;p28"/>
          <p:cNvSpPr txBox="1"/>
          <p:nvPr/>
        </p:nvSpPr>
        <p:spPr>
          <a:xfrm>
            <a:off x="21825" y="122240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a:t>
            </a:r>
            <a:endParaRPr>
              <a:latin typeface="Roboto Mono"/>
              <a:ea typeface="Roboto Mono"/>
              <a:cs typeface="Roboto Mono"/>
              <a:sym typeface="Roboto Mono"/>
            </a:endParaRPr>
          </a:p>
        </p:txBody>
      </p:sp>
      <p:sp>
        <p:nvSpPr>
          <p:cNvPr id="394" name="Google Shape;394;p28"/>
          <p:cNvSpPr/>
          <p:nvPr/>
        </p:nvSpPr>
        <p:spPr>
          <a:xfrm>
            <a:off x="0" y="4422075"/>
            <a:ext cx="2506200" cy="616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Nhóm các nguyên liệu vào 1 nhóm </a:t>
            </a:r>
            <a:endParaRPr sz="1300">
              <a:latin typeface="Roboto Mono"/>
              <a:ea typeface="Roboto Mono"/>
              <a:cs typeface="Roboto Mono"/>
              <a:sym typeface="Roboto Mono"/>
            </a:endParaRPr>
          </a:p>
        </p:txBody>
      </p:sp>
      <p:cxnSp>
        <p:nvCxnSpPr>
          <p:cNvPr id="395" name="Google Shape;395;p28"/>
          <p:cNvCxnSpPr>
            <a:stCxn id="394" idx="0"/>
            <a:endCxn id="391" idx="2"/>
          </p:cNvCxnSpPr>
          <p:nvPr/>
        </p:nvCxnSpPr>
        <p:spPr>
          <a:xfrm rot="10800000">
            <a:off x="759000" y="4223475"/>
            <a:ext cx="494100" cy="19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Cặp Key và Value</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Pair Key Value</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401" name="Google Shape;401;p29"/>
          <p:cNvPicPr preferRelativeResize="0"/>
          <p:nvPr/>
        </p:nvPicPr>
        <p:blipFill>
          <a:blip r:embed="rId3">
            <a:alphaModFix/>
          </a:blip>
          <a:stretch>
            <a:fillRect/>
          </a:stretch>
        </p:blipFill>
        <p:spPr>
          <a:xfrm>
            <a:off x="4955763" y="1581682"/>
            <a:ext cx="932689" cy="932689"/>
          </a:xfrm>
          <a:prstGeom prst="rect">
            <a:avLst/>
          </a:prstGeom>
          <a:noFill/>
          <a:ln>
            <a:noFill/>
          </a:ln>
        </p:spPr>
      </p:pic>
      <p:sp>
        <p:nvSpPr>
          <p:cNvPr id="402" name="Google Shape;402;p29"/>
          <p:cNvSpPr txBox="1"/>
          <p:nvPr/>
        </p:nvSpPr>
        <p:spPr>
          <a:xfrm>
            <a:off x="2447825" y="1740225"/>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a:t>
            </a:r>
            <a:endParaRPr>
              <a:latin typeface="Roboto Mono"/>
              <a:ea typeface="Roboto Mono"/>
              <a:cs typeface="Roboto Mono"/>
              <a:sym typeface="Roboto Mono"/>
            </a:endParaRPr>
          </a:p>
        </p:txBody>
      </p:sp>
      <p:sp>
        <p:nvSpPr>
          <p:cNvPr id="403" name="Google Shape;403;p29"/>
          <p:cNvSpPr txBox="1"/>
          <p:nvPr/>
        </p:nvSpPr>
        <p:spPr>
          <a:xfrm>
            <a:off x="2132900" y="3353575"/>
            <a:ext cx="147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Key</a:t>
            </a:r>
            <a:endParaRPr>
              <a:latin typeface="Roboto Mono"/>
              <a:ea typeface="Roboto Mono"/>
              <a:cs typeface="Roboto Mono"/>
              <a:sym typeface="Roboto Mono"/>
            </a:endParaRPr>
          </a:p>
        </p:txBody>
      </p:sp>
      <p:sp>
        <p:nvSpPr>
          <p:cNvPr id="404" name="Google Shape;404;p29"/>
          <p:cNvSpPr txBox="1"/>
          <p:nvPr/>
        </p:nvSpPr>
        <p:spPr>
          <a:xfrm>
            <a:off x="3587625" y="1570875"/>
            <a:ext cx="1474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latin typeface="Roboto Mono"/>
                <a:ea typeface="Roboto Mono"/>
                <a:cs typeface="Roboto Mono"/>
                <a:sym typeface="Roboto Mono"/>
              </a:rPr>
              <a:t>,</a:t>
            </a:r>
            <a:endParaRPr sz="5000">
              <a:latin typeface="Roboto Mono"/>
              <a:ea typeface="Roboto Mono"/>
              <a:cs typeface="Roboto Mono"/>
              <a:sym typeface="Roboto Mono"/>
            </a:endParaRPr>
          </a:p>
        </p:txBody>
      </p:sp>
      <p:sp>
        <p:nvSpPr>
          <p:cNvPr id="405" name="Google Shape;405;p29"/>
          <p:cNvSpPr txBox="1"/>
          <p:nvPr/>
        </p:nvSpPr>
        <p:spPr>
          <a:xfrm>
            <a:off x="5062125" y="3388150"/>
            <a:ext cx="147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Value</a:t>
            </a:r>
            <a:endParaRPr>
              <a:latin typeface="Roboto Mono"/>
              <a:ea typeface="Roboto Mono"/>
              <a:cs typeface="Roboto Mono"/>
              <a:sym typeface="Roboto Mono"/>
            </a:endParaRPr>
          </a:p>
        </p:txBody>
      </p:sp>
      <p:cxnSp>
        <p:nvCxnSpPr>
          <p:cNvPr id="406" name="Google Shape;406;p29"/>
          <p:cNvCxnSpPr>
            <a:stCxn id="403" idx="0"/>
            <a:endCxn id="402" idx="2"/>
          </p:cNvCxnSpPr>
          <p:nvPr/>
        </p:nvCxnSpPr>
        <p:spPr>
          <a:xfrm flipH="1" rot="10800000">
            <a:off x="2870150" y="2355775"/>
            <a:ext cx="315000" cy="9978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29"/>
          <p:cNvCxnSpPr>
            <a:stCxn id="405" idx="0"/>
            <a:endCxn id="401" idx="2"/>
          </p:cNvCxnSpPr>
          <p:nvPr/>
        </p:nvCxnSpPr>
        <p:spPr>
          <a:xfrm rot="10800000">
            <a:off x="5421975" y="2514250"/>
            <a:ext cx="377400" cy="87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Key Value trong Python</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Key Value In</a:t>
            </a:r>
            <a:r>
              <a:rPr lang="en" sz="1200">
                <a:solidFill>
                  <a:schemeClr val="accent1"/>
                </a:solidFill>
                <a:latin typeface="Roboto Mono"/>
                <a:ea typeface="Roboto Mono"/>
                <a:cs typeface="Roboto Mono"/>
                <a:sym typeface="Roboto Mono"/>
              </a:rPr>
              <a:t> Python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413" name="Google Shape;413;p30"/>
          <p:cNvSpPr txBox="1"/>
          <p:nvPr/>
        </p:nvSpPr>
        <p:spPr>
          <a:xfrm>
            <a:off x="5245675" y="335500"/>
            <a:ext cx="3542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rgbClr val="4285F4"/>
                </a:solidFill>
                <a:latin typeface="Roboto Mono"/>
                <a:ea typeface="Roboto Mono"/>
                <a:cs typeface="Roboto Mono"/>
                <a:sym typeface="Roboto Mono"/>
              </a:rPr>
              <a:t>Reduce</a:t>
            </a:r>
            <a:endParaRPr b="1" i="0" sz="1200" u="none" cap="none" strike="noStrike">
              <a:solidFill>
                <a:srgbClr val="00A899"/>
              </a:solidFill>
              <a:latin typeface="Roboto Mono"/>
              <a:ea typeface="Roboto Mono"/>
              <a:cs typeface="Roboto Mono"/>
              <a:sym typeface="Roboto Mono"/>
            </a:endParaRPr>
          </a:p>
        </p:txBody>
      </p:sp>
      <p:sp>
        <p:nvSpPr>
          <p:cNvPr id="414" name="Google Shape;414;p30"/>
          <p:cNvSpPr txBox="1"/>
          <p:nvPr/>
        </p:nvSpPr>
        <p:spPr>
          <a:xfrm>
            <a:off x="1395000" y="1173013"/>
            <a:ext cx="3239400" cy="3197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0000FF"/>
                </a:solidFill>
                <a:latin typeface="Roboto Mono"/>
                <a:ea typeface="Roboto Mono"/>
                <a:cs typeface="Roboto Mono"/>
                <a:sym typeface="Roboto Mono"/>
              </a:rPr>
              <a:t>def</a:t>
            </a:r>
            <a:r>
              <a:rPr lang="en" sz="1050">
                <a:solidFill>
                  <a:schemeClr val="dk1"/>
                </a:solidFill>
                <a:latin typeface="Roboto Mono"/>
                <a:ea typeface="Roboto Mono"/>
                <a:cs typeface="Roboto Mono"/>
                <a:sym typeface="Roboto Mono"/>
              </a:rPr>
              <a:t> </a:t>
            </a:r>
            <a:r>
              <a:rPr lang="en" sz="1050">
                <a:solidFill>
                  <a:srgbClr val="795E26"/>
                </a:solidFill>
                <a:latin typeface="Roboto Mono"/>
                <a:ea typeface="Roboto Mono"/>
                <a:cs typeface="Roboto Mono"/>
                <a:sym typeface="Roboto Mono"/>
              </a:rPr>
              <a:t>plus_one_with_key</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n</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key=</a:t>
            </a:r>
            <a:r>
              <a:rPr lang="en" sz="1050">
                <a:solidFill>
                  <a:srgbClr val="A31515"/>
                </a:solidFill>
                <a:latin typeface="Roboto Mono"/>
                <a:ea typeface="Roboto Mono"/>
                <a:cs typeface="Roboto Mono"/>
                <a:sym typeface="Roboto Mono"/>
              </a:rPr>
              <a:t>"odd"</a:t>
            </a:r>
            <a:endParaRPr sz="1050">
              <a:solidFill>
                <a:srgbClr val="A31515"/>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result = n + </a:t>
            </a:r>
            <a:r>
              <a:rPr lang="en" sz="1050">
                <a:solidFill>
                  <a:srgbClr val="098156"/>
                </a:solidFill>
                <a:latin typeface="Roboto Mono"/>
                <a:ea typeface="Roboto Mono"/>
                <a:cs typeface="Roboto Mono"/>
                <a:sym typeface="Roboto Mono"/>
              </a:rPr>
              <a:t>1</a:t>
            </a:r>
            <a:endParaRPr sz="1050">
              <a:solidFill>
                <a:srgbClr val="098156"/>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if</a:t>
            </a:r>
            <a:r>
              <a:rPr lang="en" sz="1050">
                <a:solidFill>
                  <a:schemeClr val="dk1"/>
                </a:solidFill>
                <a:latin typeface="Roboto Mono"/>
                <a:ea typeface="Roboto Mono"/>
                <a:cs typeface="Roboto Mono"/>
                <a:sym typeface="Roboto Mono"/>
              </a:rPr>
              <a:t> result == </a:t>
            </a:r>
            <a:r>
              <a:rPr lang="en" sz="1050">
                <a:solidFill>
                  <a:srgbClr val="098156"/>
                </a:solidFill>
                <a:latin typeface="Roboto Mono"/>
                <a:ea typeface="Roboto Mono"/>
                <a:cs typeface="Roboto Mono"/>
                <a:sym typeface="Roboto Mono"/>
              </a:rPr>
              <a:t>0</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45720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key=</a:t>
            </a:r>
            <a:r>
              <a:rPr lang="en" sz="1050">
                <a:solidFill>
                  <a:srgbClr val="A31515"/>
                </a:solidFill>
                <a:latin typeface="Roboto Mono"/>
                <a:ea typeface="Roboto Mono"/>
                <a:cs typeface="Roboto Mono"/>
                <a:sym typeface="Roboto Mono"/>
              </a:rPr>
              <a:t>"zero"</a:t>
            </a:r>
            <a:endParaRPr sz="1050">
              <a:solidFill>
                <a:srgbClr val="A31515"/>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if</a:t>
            </a:r>
            <a:r>
              <a:rPr lang="en" sz="1050">
                <a:solidFill>
                  <a:schemeClr val="dk1"/>
                </a:solidFill>
                <a:latin typeface="Roboto Mono"/>
                <a:ea typeface="Roboto Mono"/>
                <a:cs typeface="Roboto Mono"/>
                <a:sym typeface="Roboto Mono"/>
              </a:rPr>
              <a:t> </a:t>
            </a:r>
            <a:r>
              <a:rPr lang="en" sz="1050">
                <a:solidFill>
                  <a:srgbClr val="795E26"/>
                </a:solidFill>
                <a:latin typeface="Roboto Mono"/>
                <a:ea typeface="Roboto Mono"/>
                <a:cs typeface="Roboto Mono"/>
                <a:sym typeface="Roboto Mono"/>
              </a:rPr>
              <a:t>abs</a:t>
            </a:r>
            <a:r>
              <a:rPr lang="en" sz="1050">
                <a:solidFill>
                  <a:schemeClr val="dk1"/>
                </a:solidFill>
                <a:latin typeface="Roboto Mono"/>
                <a:ea typeface="Roboto Mono"/>
                <a:cs typeface="Roboto Mono"/>
                <a:sym typeface="Roboto Mono"/>
              </a:rPr>
              <a:t>(result) % </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 == </a:t>
            </a:r>
            <a:r>
              <a:rPr lang="en" sz="1050">
                <a:solidFill>
                  <a:srgbClr val="098156"/>
                </a:solidFill>
                <a:latin typeface="Roboto Mono"/>
                <a:ea typeface="Roboto Mono"/>
                <a:cs typeface="Roboto Mono"/>
                <a:sym typeface="Roboto Mono"/>
              </a:rPr>
              <a:t>0</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45720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key=</a:t>
            </a:r>
            <a:r>
              <a:rPr lang="en" sz="1050">
                <a:solidFill>
                  <a:srgbClr val="A31515"/>
                </a:solidFill>
                <a:latin typeface="Roboto Mono"/>
                <a:ea typeface="Roboto Mono"/>
                <a:cs typeface="Roboto Mono"/>
                <a:sym typeface="Roboto Mono"/>
              </a:rPr>
              <a:t>"even"</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return</a:t>
            </a:r>
            <a:r>
              <a:rPr lang="en" sz="1050">
                <a:solidFill>
                  <a:schemeClr val="dk1"/>
                </a:solidFill>
                <a:latin typeface="Roboto Mono"/>
                <a:ea typeface="Roboto Mono"/>
                <a:cs typeface="Roboto Mono"/>
                <a:sym typeface="Roboto Mono"/>
              </a:rPr>
              <a:t> (key,n + </a:t>
            </a:r>
            <a:r>
              <a:rPr lang="en" sz="1050">
                <a:solidFill>
                  <a:srgbClr val="098156"/>
                </a:solidFill>
                <a:latin typeface="Roboto Mono"/>
                <a:ea typeface="Roboto Mono"/>
                <a:cs typeface="Roboto Mono"/>
                <a:sym typeface="Roboto Mono"/>
              </a:rPr>
              <a:t>1</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numbers = [</a:t>
            </a:r>
            <a:r>
              <a:rPr lang="en" sz="1050">
                <a:solidFill>
                  <a:srgbClr val="098156"/>
                </a:solidFill>
                <a:latin typeface="Roboto Mono"/>
                <a:ea typeface="Roboto Mono"/>
                <a:cs typeface="Roboto Mono"/>
                <a:sym typeface="Roboto Mono"/>
              </a:rPr>
              <a:t>1</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3</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4</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results = </a:t>
            </a:r>
            <a:r>
              <a:rPr lang="en" sz="1050">
                <a:solidFill>
                  <a:srgbClr val="795E26"/>
                </a:solidFill>
                <a:latin typeface="Roboto Mono"/>
                <a:ea typeface="Roboto Mono"/>
                <a:cs typeface="Roboto Mono"/>
                <a:sym typeface="Roboto Mono"/>
              </a:rPr>
              <a:t>map</a:t>
            </a:r>
            <a:r>
              <a:rPr lang="en" sz="1050">
                <a:solidFill>
                  <a:schemeClr val="dk1"/>
                </a:solidFill>
                <a:latin typeface="Roboto Mono"/>
                <a:ea typeface="Roboto Mono"/>
                <a:cs typeface="Roboto Mono"/>
                <a:sym typeface="Roboto Mono"/>
              </a:rPr>
              <a:t>(plus_one, numbers)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257693"/>
                </a:solidFill>
                <a:latin typeface="Roboto Mono"/>
                <a:ea typeface="Roboto Mono"/>
                <a:cs typeface="Roboto Mono"/>
                <a:sym typeface="Roboto Mono"/>
              </a:rPr>
              <a:t>list</a:t>
            </a:r>
            <a:r>
              <a:rPr lang="en" sz="1050">
                <a:solidFill>
                  <a:schemeClr val="dk1"/>
                </a:solidFill>
                <a:latin typeface="Roboto Mono"/>
                <a:ea typeface="Roboto Mono"/>
                <a:cs typeface="Roboto Mono"/>
                <a:sym typeface="Roboto Mono"/>
              </a:rPr>
              <a:t>(results)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008000"/>
                </a:solidFill>
                <a:latin typeface="Roboto Mono"/>
                <a:ea typeface="Roboto Mono"/>
                <a:cs typeface="Roboto Mono"/>
                <a:sym typeface="Roboto Mono"/>
              </a:rPr>
              <a:t># &gt; [("even",2),("odd",3),</a:t>
            </a:r>
            <a:endParaRPr sz="1050">
              <a:solidFill>
                <a:srgbClr val="008000"/>
              </a:solidFill>
              <a:latin typeface="Roboto Mono"/>
              <a:ea typeface="Roboto Mono"/>
              <a:cs typeface="Roboto Mono"/>
              <a:sym typeface="Roboto Mono"/>
            </a:endParaRPr>
          </a:p>
          <a:p>
            <a:pPr indent="457200" lvl="0" marL="0" rtl="0" algn="l">
              <a:lnSpc>
                <a:spcPct val="135714"/>
              </a:lnSpc>
              <a:spcBef>
                <a:spcPts val="0"/>
              </a:spcBef>
              <a:spcAft>
                <a:spcPts val="0"/>
              </a:spcAft>
              <a:buNone/>
            </a:pPr>
            <a:r>
              <a:rPr lang="en" sz="1050">
                <a:solidFill>
                  <a:srgbClr val="008000"/>
                </a:solidFill>
                <a:latin typeface="Roboto Mono"/>
                <a:ea typeface="Roboto Mono"/>
                <a:cs typeface="Roboto Mono"/>
                <a:sym typeface="Roboto Mono"/>
              </a:rPr>
              <a:t>("even", 4), ("odd",5)]</a:t>
            </a:r>
            <a:endParaRPr sz="1050">
              <a:solidFill>
                <a:srgbClr val="0000FF"/>
              </a:solidFill>
              <a:latin typeface="Roboto Mono"/>
              <a:ea typeface="Roboto Mono"/>
              <a:cs typeface="Roboto Mono"/>
              <a:sym typeface="Roboto Mono"/>
            </a:endParaRPr>
          </a:p>
        </p:txBody>
      </p:sp>
      <p:sp>
        <p:nvSpPr>
          <p:cNvPr id="415" name="Google Shape;415;p30"/>
          <p:cNvSpPr txBox="1"/>
          <p:nvPr/>
        </p:nvSpPr>
        <p:spPr>
          <a:xfrm>
            <a:off x="661975" y="4461538"/>
            <a:ext cx="38655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chemeClr val="accent1"/>
                </a:solidFill>
                <a:latin typeface="Roboto Mono"/>
                <a:ea typeface="Roboto Mono"/>
                <a:cs typeface="Roboto Mono"/>
                <a:sym typeface="Roboto Mono"/>
              </a:rPr>
              <a:t>Map </a:t>
            </a:r>
            <a:endParaRPr b="1" i="0" sz="1200" u="none" cap="none" strike="noStrike">
              <a:solidFill>
                <a:srgbClr val="00A899"/>
              </a:solidFill>
              <a:latin typeface="Roboto Mono"/>
              <a:ea typeface="Roboto Mono"/>
              <a:cs typeface="Roboto Mono"/>
              <a:sym typeface="Roboto Mono"/>
            </a:endParaRPr>
          </a:p>
        </p:txBody>
      </p:sp>
      <p:sp>
        <p:nvSpPr>
          <p:cNvPr id="416" name="Google Shape;416;p30"/>
          <p:cNvSpPr txBox="1"/>
          <p:nvPr/>
        </p:nvSpPr>
        <p:spPr>
          <a:xfrm>
            <a:off x="5245675" y="751000"/>
            <a:ext cx="3542400" cy="4294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from</a:t>
            </a:r>
            <a:r>
              <a:rPr lang="en" sz="1050">
                <a:solidFill>
                  <a:schemeClr val="dk1"/>
                </a:solidFill>
                <a:latin typeface="Roboto Mono"/>
                <a:ea typeface="Roboto Mono"/>
                <a:cs typeface="Roboto Mono"/>
                <a:sym typeface="Roboto Mono"/>
              </a:rPr>
              <a:t> functools </a:t>
            </a:r>
            <a:r>
              <a:rPr lang="en" sz="1050">
                <a:solidFill>
                  <a:srgbClr val="AF00DB"/>
                </a:solidFill>
                <a:latin typeface="Roboto Mono"/>
                <a:ea typeface="Roboto Mono"/>
                <a:cs typeface="Roboto Mono"/>
                <a:sym typeface="Roboto Mono"/>
              </a:rPr>
              <a:t>import</a:t>
            </a:r>
            <a:r>
              <a:rPr lang="en" sz="1050">
                <a:solidFill>
                  <a:schemeClr val="dk1"/>
                </a:solidFill>
                <a:latin typeface="Roboto Mono"/>
                <a:ea typeface="Roboto Mono"/>
                <a:cs typeface="Roboto Mono"/>
                <a:sym typeface="Roboto Mono"/>
              </a:rPr>
              <a:t> </a:t>
            </a:r>
            <a:r>
              <a:rPr lang="en" sz="1050">
                <a:solidFill>
                  <a:srgbClr val="001080"/>
                </a:solidFill>
                <a:latin typeface="Roboto Mono"/>
                <a:ea typeface="Roboto Mono"/>
                <a:cs typeface="Roboto Mono"/>
                <a:sym typeface="Roboto Mono"/>
              </a:rPr>
              <a:t>reduce</a:t>
            </a:r>
            <a:endParaRPr sz="1050">
              <a:solidFill>
                <a:srgbClr val="001080"/>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from</a:t>
            </a:r>
            <a:r>
              <a:rPr lang="en" sz="1050">
                <a:solidFill>
                  <a:schemeClr val="dk1"/>
                </a:solidFill>
                <a:latin typeface="Roboto Mono"/>
                <a:ea typeface="Roboto Mono"/>
                <a:cs typeface="Roboto Mono"/>
                <a:sym typeface="Roboto Mono"/>
              </a:rPr>
              <a:t> itertools </a:t>
            </a:r>
            <a:r>
              <a:rPr lang="en" sz="1050">
                <a:solidFill>
                  <a:srgbClr val="AF00DB"/>
                </a:solidFill>
                <a:latin typeface="Roboto Mono"/>
                <a:ea typeface="Roboto Mono"/>
                <a:cs typeface="Roboto Mono"/>
                <a:sym typeface="Roboto Mono"/>
              </a:rPr>
              <a:t>import</a:t>
            </a:r>
            <a:r>
              <a:rPr lang="en" sz="1050">
                <a:solidFill>
                  <a:schemeClr val="dk1"/>
                </a:solidFill>
                <a:latin typeface="Roboto Mono"/>
                <a:ea typeface="Roboto Mono"/>
                <a:cs typeface="Roboto Mono"/>
                <a:sym typeface="Roboto Mono"/>
              </a:rPr>
              <a:t> groupby</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0000FF"/>
                </a:solidFill>
                <a:latin typeface="Roboto Mono"/>
                <a:ea typeface="Roboto Mono"/>
                <a:cs typeface="Roboto Mono"/>
                <a:sym typeface="Roboto Mono"/>
              </a:rPr>
              <a:t>def</a:t>
            </a:r>
            <a:r>
              <a:rPr lang="en" sz="1050">
                <a:solidFill>
                  <a:schemeClr val="dk1"/>
                </a:solidFill>
                <a:latin typeface="Roboto Mono"/>
                <a:ea typeface="Roboto Mono"/>
                <a:cs typeface="Roboto Mono"/>
                <a:sym typeface="Roboto Mono"/>
              </a:rPr>
              <a:t> </a:t>
            </a:r>
            <a:r>
              <a:rPr lang="en" sz="1050">
                <a:solidFill>
                  <a:srgbClr val="795E26"/>
                </a:solidFill>
                <a:latin typeface="Roboto Mono"/>
                <a:ea typeface="Roboto Mono"/>
                <a:cs typeface="Roboto Mono"/>
                <a:sym typeface="Roboto Mono"/>
              </a:rPr>
              <a:t>addition</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tupple_a</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tupple_b</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key, value_a = tupple_a</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key, value_b = tupple_b</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return</a:t>
            </a:r>
            <a:r>
              <a:rPr lang="en" sz="1050">
                <a:solidFill>
                  <a:schemeClr val="dk1"/>
                </a:solidFill>
                <a:latin typeface="Roboto Mono"/>
                <a:ea typeface="Roboto Mono"/>
                <a:cs typeface="Roboto Mono"/>
                <a:sym typeface="Roboto Mono"/>
              </a:rPr>
              <a:t> key,value_a + value_b</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numbers = [(</a:t>
            </a:r>
            <a:r>
              <a:rPr lang="en" sz="1050">
                <a:solidFill>
                  <a:srgbClr val="A31515"/>
                </a:solidFill>
                <a:latin typeface="Roboto Mono"/>
                <a:ea typeface="Roboto Mono"/>
                <a:cs typeface="Roboto Mono"/>
                <a:sym typeface="Roboto Mono"/>
              </a:rPr>
              <a:t>"even"</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a:t>
            </a:r>
            <a:r>
              <a:rPr lang="en" sz="1050">
                <a:solidFill>
                  <a:srgbClr val="A31515"/>
                </a:solidFill>
                <a:latin typeface="Roboto Mono"/>
                <a:ea typeface="Roboto Mono"/>
                <a:cs typeface="Roboto Mono"/>
                <a:sym typeface="Roboto Mono"/>
              </a:rPr>
              <a:t>"odd"</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3</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a:t>
            </a:r>
            <a:r>
              <a:rPr lang="en" sz="1050">
                <a:solidFill>
                  <a:srgbClr val="A31515"/>
                </a:solidFill>
                <a:latin typeface="Roboto Mono"/>
                <a:ea typeface="Roboto Mono"/>
                <a:cs typeface="Roboto Mono"/>
                <a:sym typeface="Roboto Mono"/>
              </a:rPr>
              <a:t>"even"</a:t>
            </a:r>
            <a:r>
              <a:rPr lang="en" sz="1050">
                <a:solidFill>
                  <a:schemeClr val="dk1"/>
                </a:solidFill>
                <a:latin typeface="Roboto Mono"/>
                <a:ea typeface="Roboto Mono"/>
                <a:cs typeface="Roboto Mono"/>
                <a:sym typeface="Roboto Mono"/>
              </a:rPr>
              <a:t>, </a:t>
            </a:r>
            <a:r>
              <a:rPr lang="en" sz="1050">
                <a:solidFill>
                  <a:srgbClr val="098156"/>
                </a:solidFill>
                <a:latin typeface="Roboto Mono"/>
                <a:ea typeface="Roboto Mono"/>
                <a:cs typeface="Roboto Mono"/>
                <a:sym typeface="Roboto Mono"/>
              </a:rPr>
              <a:t>4</a:t>
            </a:r>
            <a:r>
              <a:rPr lang="en" sz="1050">
                <a:solidFill>
                  <a:schemeClr val="dk1"/>
                </a:solidFill>
                <a:latin typeface="Roboto Mono"/>
                <a:ea typeface="Roboto Mono"/>
                <a:cs typeface="Roboto Mono"/>
                <a:sym typeface="Roboto Mono"/>
              </a:rPr>
              <a:t>), (</a:t>
            </a:r>
            <a:r>
              <a:rPr lang="en" sz="1050">
                <a:solidFill>
                  <a:srgbClr val="A31515"/>
                </a:solidFill>
                <a:latin typeface="Roboto Mono"/>
                <a:ea typeface="Roboto Mono"/>
                <a:cs typeface="Roboto Mono"/>
                <a:sym typeface="Roboto Mono"/>
              </a:rPr>
              <a:t>"odd"</a:t>
            </a:r>
            <a:r>
              <a:rPr lang="en" sz="1050">
                <a:solidFill>
                  <a:schemeClr val="dk1"/>
                </a:solidFill>
                <a:latin typeface="Roboto Mono"/>
                <a:ea typeface="Roboto Mono"/>
                <a:cs typeface="Roboto Mono"/>
                <a:sym typeface="Roboto Mono"/>
              </a:rPr>
              <a:t>,</a:t>
            </a:r>
            <a:r>
              <a:rPr lang="en" sz="1050">
                <a:solidFill>
                  <a:srgbClr val="098156"/>
                </a:solidFill>
                <a:latin typeface="Roboto Mono"/>
                <a:ea typeface="Roboto Mono"/>
                <a:cs typeface="Roboto Mono"/>
                <a:sym typeface="Roboto Mono"/>
              </a:rPr>
              <a:t>5</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numbers = </a:t>
            </a:r>
            <a:r>
              <a:rPr lang="en" sz="1050">
                <a:solidFill>
                  <a:srgbClr val="795E26"/>
                </a:solidFill>
                <a:latin typeface="Roboto Mono"/>
                <a:ea typeface="Roboto Mono"/>
                <a:cs typeface="Roboto Mono"/>
                <a:sym typeface="Roboto Mono"/>
              </a:rPr>
              <a:t>sorted</a:t>
            </a:r>
            <a:r>
              <a:rPr lang="en" sz="1050">
                <a:solidFill>
                  <a:schemeClr val="dk1"/>
                </a:solidFill>
                <a:latin typeface="Roboto Mono"/>
                <a:ea typeface="Roboto Mono"/>
                <a:cs typeface="Roboto Mono"/>
                <a:sym typeface="Roboto Mono"/>
              </a:rPr>
              <a:t>(numbers)</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results =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AF00DB"/>
                </a:solidFill>
                <a:latin typeface="Roboto Mono"/>
                <a:ea typeface="Roboto Mono"/>
                <a:cs typeface="Roboto Mono"/>
                <a:sym typeface="Roboto Mono"/>
              </a:rPr>
              <a:t>for</a:t>
            </a:r>
            <a:r>
              <a:rPr lang="en" sz="1050">
                <a:solidFill>
                  <a:schemeClr val="dk1"/>
                </a:solidFill>
                <a:latin typeface="Roboto Mono"/>
                <a:ea typeface="Roboto Mono"/>
                <a:cs typeface="Roboto Mono"/>
                <a:sym typeface="Roboto Mono"/>
              </a:rPr>
              <a:t> key, group </a:t>
            </a:r>
            <a:r>
              <a:rPr lang="en" sz="1050">
                <a:solidFill>
                  <a:srgbClr val="0000FF"/>
                </a:solidFill>
                <a:latin typeface="Roboto Mono"/>
                <a:ea typeface="Roboto Mono"/>
                <a:cs typeface="Roboto Mono"/>
                <a:sym typeface="Roboto Mono"/>
              </a:rPr>
              <a:t>in</a:t>
            </a:r>
            <a:r>
              <a:rPr lang="en" sz="1050">
                <a:solidFill>
                  <a:schemeClr val="dk1"/>
                </a:solidFill>
                <a:latin typeface="Roboto Mono"/>
                <a:ea typeface="Roboto Mono"/>
                <a:cs typeface="Roboto Mono"/>
                <a:sym typeface="Roboto Mono"/>
              </a:rPr>
              <a:t> groupby(numbers,</a:t>
            </a:r>
            <a:endParaRPr sz="1050">
              <a:solidFill>
                <a:schemeClr val="dk1"/>
              </a:solidFill>
              <a:latin typeface="Roboto Mono"/>
              <a:ea typeface="Roboto Mono"/>
              <a:cs typeface="Roboto Mono"/>
              <a:sym typeface="Roboto Mono"/>
            </a:endParaRPr>
          </a:p>
          <a:p>
            <a:pPr indent="457200" lvl="0" marL="9144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 </a:t>
            </a:r>
            <a:r>
              <a:rPr lang="en" sz="1050">
                <a:solidFill>
                  <a:srgbClr val="0000FF"/>
                </a:solidFill>
                <a:latin typeface="Roboto Mono"/>
                <a:ea typeface="Roboto Mono"/>
                <a:cs typeface="Roboto Mono"/>
                <a:sym typeface="Roboto Mono"/>
              </a:rPr>
              <a:t>lambda</a:t>
            </a:r>
            <a:r>
              <a:rPr lang="en" sz="1050">
                <a:solidFill>
                  <a:schemeClr val="dk1"/>
                </a:solidFill>
                <a:latin typeface="Roboto Mono"/>
                <a:ea typeface="Roboto Mono"/>
                <a:cs typeface="Roboto Mono"/>
                <a:sym typeface="Roboto Mono"/>
              </a:rPr>
              <a:t> x: x[</a:t>
            </a:r>
            <a:r>
              <a:rPr lang="en" sz="1050">
                <a:solidFill>
                  <a:srgbClr val="098156"/>
                </a:solidFill>
                <a:latin typeface="Roboto Mono"/>
                <a:ea typeface="Roboto Mono"/>
                <a:cs typeface="Roboto Mono"/>
                <a:sym typeface="Roboto Mono"/>
              </a:rPr>
              <a:t>0</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results.append(</a:t>
            </a:r>
            <a:endParaRPr sz="1050">
              <a:solidFill>
                <a:schemeClr val="dk1"/>
              </a:solidFill>
              <a:latin typeface="Roboto Mono"/>
              <a:ea typeface="Roboto Mono"/>
              <a:cs typeface="Roboto Mono"/>
              <a:sym typeface="Roboto Mono"/>
            </a:endParaRPr>
          </a:p>
          <a:p>
            <a:pPr indent="0" lvl="0" marL="137160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reduce(addition, </a:t>
            </a:r>
            <a:r>
              <a:rPr lang="en" sz="1050">
                <a:solidFill>
                  <a:srgbClr val="257693"/>
                </a:solidFill>
                <a:latin typeface="Roboto Mono"/>
                <a:ea typeface="Roboto Mono"/>
                <a:cs typeface="Roboto Mono"/>
                <a:sym typeface="Roboto Mono"/>
              </a:rPr>
              <a:t>list</a:t>
            </a:r>
            <a:r>
              <a:rPr lang="en" sz="1050">
                <a:solidFill>
                  <a:schemeClr val="dk1"/>
                </a:solidFill>
                <a:latin typeface="Roboto Mono"/>
                <a:ea typeface="Roboto Mono"/>
                <a:cs typeface="Roboto Mono"/>
                <a:sym typeface="Roboto Mono"/>
              </a:rPr>
              <a:t>(group)))</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chemeClr val="dk1"/>
                </a:solidFill>
                <a:latin typeface="Roboto Mono"/>
                <a:ea typeface="Roboto Mono"/>
                <a:cs typeface="Roboto Mono"/>
                <a:sym typeface="Roboto Mono"/>
              </a:rPr>
              <a:t>results</a:t>
            </a:r>
            <a:endParaRPr sz="1050">
              <a:solidFill>
                <a:srgbClr val="AF00DB"/>
              </a:solidFill>
              <a:latin typeface="Roboto Mono"/>
              <a:ea typeface="Roboto Mono"/>
              <a:cs typeface="Roboto Mono"/>
              <a:sym typeface="Roboto Mono"/>
            </a:endParaRPr>
          </a:p>
          <a:p>
            <a:pPr indent="0" lvl="0" marL="0" rtl="0" algn="l">
              <a:lnSpc>
                <a:spcPct val="135714"/>
              </a:lnSpc>
              <a:spcBef>
                <a:spcPts val="0"/>
              </a:spcBef>
              <a:spcAft>
                <a:spcPts val="0"/>
              </a:spcAft>
              <a:buNone/>
            </a:pPr>
            <a:r>
              <a:rPr lang="en" sz="1050">
                <a:solidFill>
                  <a:srgbClr val="008000"/>
                </a:solidFill>
                <a:latin typeface="Roboto Mono"/>
                <a:ea typeface="Roboto Mono"/>
                <a:cs typeface="Roboto Mono"/>
                <a:sym typeface="Roboto Mono"/>
              </a:rPr>
              <a:t># </a:t>
            </a:r>
            <a:r>
              <a:rPr lang="en" sz="1050">
                <a:solidFill>
                  <a:srgbClr val="008000"/>
                </a:solidFill>
                <a:latin typeface="Roboto Mono"/>
                <a:ea typeface="Roboto Mono"/>
                <a:cs typeface="Roboto Mono"/>
                <a:sym typeface="Roboto Mono"/>
              </a:rPr>
              <a:t>[('even', 6), ('odd', 8)]</a:t>
            </a:r>
            <a:endParaRPr sz="1050">
              <a:solidFill>
                <a:srgbClr val="000000"/>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p:nvPr/>
        </p:nvSpPr>
        <p:spPr>
          <a:xfrm>
            <a:off x="1516850" y="1047475"/>
            <a:ext cx="3694800" cy="3937800"/>
          </a:xfrm>
          <a:prstGeom prst="rect">
            <a:avLst/>
          </a:prstGeom>
          <a:solidFill>
            <a:srgbClr val="C9DAF8"/>
          </a:solidFill>
          <a:ln cap="flat"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899"/>
              </a:solidFill>
            </a:endParaRPr>
          </a:p>
        </p:txBody>
      </p:sp>
      <p:sp>
        <p:nvSpPr>
          <p:cNvPr id="422" name="Google Shape;422;p31"/>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Trộn và Sắp Xếp </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Shuffle and Sort</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423" name="Google Shape;423;p31"/>
          <p:cNvPicPr preferRelativeResize="0"/>
          <p:nvPr/>
        </p:nvPicPr>
        <p:blipFill rotWithShape="1">
          <a:blip r:embed="rId3">
            <a:alphaModFix/>
          </a:blip>
          <a:srcRect b="-53820" l="0" r="0" t="53820"/>
          <a:stretch/>
        </p:blipFill>
        <p:spPr>
          <a:xfrm>
            <a:off x="1171100" y="1222400"/>
            <a:ext cx="1206051" cy="1206051"/>
          </a:xfrm>
          <a:prstGeom prst="rect">
            <a:avLst/>
          </a:prstGeom>
          <a:noFill/>
          <a:ln>
            <a:noFill/>
          </a:ln>
        </p:spPr>
      </p:pic>
      <p:pic>
        <p:nvPicPr>
          <p:cNvPr id="424" name="Google Shape;424;p31"/>
          <p:cNvPicPr preferRelativeResize="0"/>
          <p:nvPr/>
        </p:nvPicPr>
        <p:blipFill>
          <a:blip r:embed="rId4">
            <a:alphaModFix/>
          </a:blip>
          <a:stretch>
            <a:fillRect/>
          </a:stretch>
        </p:blipFill>
        <p:spPr>
          <a:xfrm>
            <a:off x="1526913" y="2929582"/>
            <a:ext cx="932689" cy="932689"/>
          </a:xfrm>
          <a:prstGeom prst="rect">
            <a:avLst/>
          </a:prstGeom>
          <a:noFill/>
          <a:ln>
            <a:noFill/>
          </a:ln>
        </p:spPr>
      </p:pic>
      <p:pic>
        <p:nvPicPr>
          <p:cNvPr id="425" name="Google Shape;425;p31"/>
          <p:cNvPicPr preferRelativeResize="0"/>
          <p:nvPr/>
        </p:nvPicPr>
        <p:blipFill>
          <a:blip r:embed="rId5">
            <a:alphaModFix/>
          </a:blip>
          <a:stretch>
            <a:fillRect/>
          </a:stretch>
        </p:blipFill>
        <p:spPr>
          <a:xfrm>
            <a:off x="3988405" y="1489312"/>
            <a:ext cx="932687" cy="932687"/>
          </a:xfrm>
          <a:prstGeom prst="rect">
            <a:avLst/>
          </a:prstGeom>
          <a:noFill/>
          <a:ln>
            <a:noFill/>
          </a:ln>
        </p:spPr>
      </p:pic>
      <p:cxnSp>
        <p:nvCxnSpPr>
          <p:cNvPr id="426" name="Google Shape;426;p31"/>
          <p:cNvCxnSpPr>
            <a:endCxn id="425" idx="1"/>
          </p:cNvCxnSpPr>
          <p:nvPr/>
        </p:nvCxnSpPr>
        <p:spPr>
          <a:xfrm>
            <a:off x="2480305" y="1427956"/>
            <a:ext cx="1508100" cy="5277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31"/>
          <p:cNvCxnSpPr>
            <a:stCxn id="424" idx="3"/>
            <a:endCxn id="425" idx="1"/>
          </p:cNvCxnSpPr>
          <p:nvPr/>
        </p:nvCxnSpPr>
        <p:spPr>
          <a:xfrm flipH="1" rot="10800000">
            <a:off x="2459601" y="1955626"/>
            <a:ext cx="1528800" cy="14403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31"/>
          <p:cNvCxnSpPr>
            <a:stCxn id="425" idx="3"/>
            <a:endCxn id="429" idx="1"/>
          </p:cNvCxnSpPr>
          <p:nvPr/>
        </p:nvCxnSpPr>
        <p:spPr>
          <a:xfrm flipH="1" rot="10800000">
            <a:off x="4921092" y="1562956"/>
            <a:ext cx="905100" cy="392700"/>
          </a:xfrm>
          <a:prstGeom prst="straightConnector1">
            <a:avLst/>
          </a:prstGeom>
          <a:noFill/>
          <a:ln cap="flat" cmpd="sng" w="9525">
            <a:solidFill>
              <a:schemeClr val="dk2"/>
            </a:solidFill>
            <a:prstDash val="solid"/>
            <a:round/>
            <a:headEnd len="med" w="med" type="none"/>
            <a:tailEnd len="med" w="med" type="triangle"/>
          </a:ln>
        </p:spPr>
      </p:cxnSp>
      <p:pic>
        <p:nvPicPr>
          <p:cNvPr id="429" name="Google Shape;429;p31"/>
          <p:cNvPicPr preferRelativeResize="0"/>
          <p:nvPr/>
        </p:nvPicPr>
        <p:blipFill>
          <a:blip r:embed="rId6">
            <a:alphaModFix/>
          </a:blip>
          <a:stretch>
            <a:fillRect/>
          </a:stretch>
        </p:blipFill>
        <p:spPr>
          <a:xfrm>
            <a:off x="5826163" y="1096725"/>
            <a:ext cx="932689" cy="932689"/>
          </a:xfrm>
          <a:prstGeom prst="rect">
            <a:avLst/>
          </a:prstGeom>
          <a:noFill/>
          <a:ln>
            <a:noFill/>
          </a:ln>
        </p:spPr>
      </p:pic>
      <p:pic>
        <p:nvPicPr>
          <p:cNvPr id="430" name="Google Shape;430;p31"/>
          <p:cNvPicPr preferRelativeResize="0"/>
          <p:nvPr/>
        </p:nvPicPr>
        <p:blipFill>
          <a:blip r:embed="rId7">
            <a:alphaModFix/>
          </a:blip>
          <a:stretch>
            <a:fillRect/>
          </a:stretch>
        </p:blipFill>
        <p:spPr>
          <a:xfrm>
            <a:off x="1538652" y="3933207"/>
            <a:ext cx="932675" cy="932675"/>
          </a:xfrm>
          <a:prstGeom prst="rect">
            <a:avLst/>
          </a:prstGeom>
          <a:noFill/>
          <a:ln>
            <a:noFill/>
          </a:ln>
        </p:spPr>
      </p:pic>
      <p:pic>
        <p:nvPicPr>
          <p:cNvPr id="431" name="Google Shape;431;p31"/>
          <p:cNvPicPr preferRelativeResize="0"/>
          <p:nvPr/>
        </p:nvPicPr>
        <p:blipFill>
          <a:blip r:embed="rId5">
            <a:alphaModFix/>
          </a:blip>
          <a:stretch>
            <a:fillRect/>
          </a:stretch>
        </p:blipFill>
        <p:spPr>
          <a:xfrm>
            <a:off x="3988405" y="2970812"/>
            <a:ext cx="932687" cy="932687"/>
          </a:xfrm>
          <a:prstGeom prst="rect">
            <a:avLst/>
          </a:prstGeom>
          <a:noFill/>
          <a:ln>
            <a:noFill/>
          </a:ln>
        </p:spPr>
      </p:pic>
      <p:cxnSp>
        <p:nvCxnSpPr>
          <p:cNvPr id="432" name="Google Shape;432;p31"/>
          <p:cNvCxnSpPr>
            <a:stCxn id="430" idx="3"/>
            <a:endCxn id="431" idx="1"/>
          </p:cNvCxnSpPr>
          <p:nvPr/>
        </p:nvCxnSpPr>
        <p:spPr>
          <a:xfrm flipH="1" rot="10800000">
            <a:off x="2471326" y="3437144"/>
            <a:ext cx="1517100" cy="962400"/>
          </a:xfrm>
          <a:prstGeom prst="straightConnector1">
            <a:avLst/>
          </a:prstGeom>
          <a:noFill/>
          <a:ln cap="flat" cmpd="sng" w="9525">
            <a:solidFill>
              <a:schemeClr val="dk2"/>
            </a:solidFill>
            <a:prstDash val="solid"/>
            <a:round/>
            <a:headEnd len="med" w="med" type="none"/>
            <a:tailEnd len="med" w="med" type="triangle"/>
          </a:ln>
        </p:spPr>
      </p:cxnSp>
      <p:pic>
        <p:nvPicPr>
          <p:cNvPr id="433" name="Google Shape;433;p31"/>
          <p:cNvPicPr preferRelativeResize="0"/>
          <p:nvPr/>
        </p:nvPicPr>
        <p:blipFill>
          <a:blip r:embed="rId8">
            <a:alphaModFix/>
          </a:blip>
          <a:stretch>
            <a:fillRect/>
          </a:stretch>
        </p:blipFill>
        <p:spPr>
          <a:xfrm>
            <a:off x="5806393" y="2970812"/>
            <a:ext cx="932689" cy="932689"/>
          </a:xfrm>
          <a:prstGeom prst="rect">
            <a:avLst/>
          </a:prstGeom>
          <a:noFill/>
          <a:ln>
            <a:noFill/>
          </a:ln>
        </p:spPr>
      </p:pic>
      <p:cxnSp>
        <p:nvCxnSpPr>
          <p:cNvPr id="434" name="Google Shape;434;p31"/>
          <p:cNvCxnSpPr>
            <a:stCxn id="431" idx="3"/>
            <a:endCxn id="433" idx="1"/>
          </p:cNvCxnSpPr>
          <p:nvPr/>
        </p:nvCxnSpPr>
        <p:spPr>
          <a:xfrm>
            <a:off x="4921092" y="3437156"/>
            <a:ext cx="885300" cy="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31"/>
          <p:cNvSpPr/>
          <p:nvPr/>
        </p:nvSpPr>
        <p:spPr>
          <a:xfrm>
            <a:off x="5039413" y="294850"/>
            <a:ext cx="2506200" cy="616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Nếu mỗi bếp được làm 2 món khác nhau ? </a:t>
            </a:r>
            <a:endParaRPr sz="1300">
              <a:latin typeface="Roboto Mono"/>
              <a:ea typeface="Roboto Mono"/>
              <a:cs typeface="Roboto Mono"/>
              <a:sym typeface="Roboto Mono"/>
            </a:endParaRPr>
          </a:p>
        </p:txBody>
      </p:sp>
      <p:sp>
        <p:nvSpPr>
          <p:cNvPr id="436" name="Google Shape;436;p31"/>
          <p:cNvSpPr txBox="1"/>
          <p:nvPr/>
        </p:nvSpPr>
        <p:spPr>
          <a:xfrm>
            <a:off x="42350" y="42156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cà ri</a:t>
            </a:r>
            <a:endParaRPr>
              <a:latin typeface="Roboto Mono"/>
              <a:ea typeface="Roboto Mono"/>
              <a:cs typeface="Roboto Mono"/>
              <a:sym typeface="Roboto Mono"/>
            </a:endParaRPr>
          </a:p>
        </p:txBody>
      </p:sp>
      <p:sp>
        <p:nvSpPr>
          <p:cNvPr id="437" name="Google Shape;437;p31"/>
          <p:cNvSpPr txBox="1"/>
          <p:nvPr/>
        </p:nvSpPr>
        <p:spPr>
          <a:xfrm>
            <a:off x="0" y="11852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nước</a:t>
            </a:r>
            <a:endParaRPr>
              <a:latin typeface="Roboto Mono"/>
              <a:ea typeface="Roboto Mono"/>
              <a:cs typeface="Roboto Mono"/>
              <a:sym typeface="Roboto Mono"/>
            </a:endParaRPr>
          </a:p>
        </p:txBody>
      </p:sp>
      <p:pic>
        <p:nvPicPr>
          <p:cNvPr id="438" name="Google Shape;438;p31"/>
          <p:cNvPicPr preferRelativeResize="0"/>
          <p:nvPr/>
        </p:nvPicPr>
        <p:blipFill>
          <a:blip r:embed="rId9">
            <a:alphaModFix/>
          </a:blip>
          <a:stretch>
            <a:fillRect/>
          </a:stretch>
        </p:blipFill>
        <p:spPr>
          <a:xfrm>
            <a:off x="5826169" y="1996876"/>
            <a:ext cx="932689" cy="932687"/>
          </a:xfrm>
          <a:prstGeom prst="rect">
            <a:avLst/>
          </a:prstGeom>
          <a:noFill/>
          <a:ln>
            <a:noFill/>
          </a:ln>
        </p:spPr>
      </p:pic>
      <p:cxnSp>
        <p:nvCxnSpPr>
          <p:cNvPr id="439" name="Google Shape;439;p31"/>
          <p:cNvCxnSpPr>
            <a:stCxn id="425" idx="3"/>
            <a:endCxn id="438" idx="1"/>
          </p:cNvCxnSpPr>
          <p:nvPr/>
        </p:nvCxnSpPr>
        <p:spPr>
          <a:xfrm>
            <a:off x="4921092" y="1955656"/>
            <a:ext cx="905100" cy="507600"/>
          </a:xfrm>
          <a:prstGeom prst="straightConnector1">
            <a:avLst/>
          </a:prstGeom>
          <a:noFill/>
          <a:ln cap="flat" cmpd="sng" w="9525">
            <a:solidFill>
              <a:schemeClr val="dk2"/>
            </a:solidFill>
            <a:prstDash val="solid"/>
            <a:round/>
            <a:headEnd len="med" w="med" type="none"/>
            <a:tailEnd len="med" w="med" type="triangle"/>
          </a:ln>
        </p:spPr>
      </p:cxnSp>
      <p:pic>
        <p:nvPicPr>
          <p:cNvPr id="440" name="Google Shape;440;p31"/>
          <p:cNvPicPr preferRelativeResize="0"/>
          <p:nvPr/>
        </p:nvPicPr>
        <p:blipFill>
          <a:blip r:embed="rId10">
            <a:alphaModFix/>
          </a:blip>
          <a:stretch>
            <a:fillRect/>
          </a:stretch>
        </p:blipFill>
        <p:spPr>
          <a:xfrm>
            <a:off x="1600499" y="1955625"/>
            <a:ext cx="870825" cy="870848"/>
          </a:xfrm>
          <a:prstGeom prst="rect">
            <a:avLst/>
          </a:prstGeom>
          <a:noFill/>
          <a:ln>
            <a:noFill/>
          </a:ln>
        </p:spPr>
      </p:pic>
      <p:cxnSp>
        <p:nvCxnSpPr>
          <p:cNvPr id="441" name="Google Shape;441;p31"/>
          <p:cNvCxnSpPr>
            <a:stCxn id="440" idx="3"/>
            <a:endCxn id="425" idx="1"/>
          </p:cNvCxnSpPr>
          <p:nvPr/>
        </p:nvCxnSpPr>
        <p:spPr>
          <a:xfrm flipH="1" rot="10800000">
            <a:off x="2471324" y="1955749"/>
            <a:ext cx="1517100" cy="43530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31"/>
          <p:cNvSpPr txBox="1"/>
          <p:nvPr/>
        </p:nvSpPr>
        <p:spPr>
          <a:xfrm>
            <a:off x="0" y="3088125"/>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nước</a:t>
            </a:r>
            <a:endParaRPr>
              <a:latin typeface="Roboto Mono"/>
              <a:ea typeface="Roboto Mono"/>
              <a:cs typeface="Roboto Mono"/>
              <a:sym typeface="Roboto Mono"/>
            </a:endParaRPr>
          </a:p>
        </p:txBody>
      </p:sp>
      <p:sp>
        <p:nvSpPr>
          <p:cNvPr id="443" name="Google Shape;443;p31"/>
          <p:cNvSpPr txBox="1"/>
          <p:nvPr/>
        </p:nvSpPr>
        <p:spPr>
          <a:xfrm>
            <a:off x="0" y="20832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ý</a:t>
            </a:r>
            <a:endParaRPr>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2"/>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Hàm băm</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Hash Function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graphicFrame>
        <p:nvGraphicFramePr>
          <p:cNvPr id="449" name="Google Shape;449;p32"/>
          <p:cNvGraphicFramePr/>
          <p:nvPr/>
        </p:nvGraphicFramePr>
        <p:xfrm>
          <a:off x="2536338" y="1210525"/>
          <a:ext cx="3000000" cy="3000000"/>
        </p:xfrm>
        <a:graphic>
          <a:graphicData uri="http://schemas.openxmlformats.org/drawingml/2006/table">
            <a:tbl>
              <a:tblPr>
                <a:noFill/>
                <a:tableStyleId>{852C3FE0-2D47-415B-B3D8-5E593A767904}</a:tableStyleId>
              </a:tblPr>
              <a:tblGrid>
                <a:gridCol w="3085875"/>
                <a:gridCol w="1331875"/>
              </a:tblGrid>
              <a:tr h="733975">
                <a:tc>
                  <a:txBody>
                    <a:bodyPr/>
                    <a:lstStyle/>
                    <a:p>
                      <a:pPr indent="0" lvl="0" marL="0" rtl="0" algn="ctr">
                        <a:spcBef>
                          <a:spcPts val="0"/>
                        </a:spcBef>
                        <a:spcAft>
                          <a:spcPts val="0"/>
                        </a:spcAft>
                        <a:buNone/>
                      </a:pPr>
                      <a:r>
                        <a:rPr b="1" lang="en">
                          <a:solidFill>
                            <a:schemeClr val="dk1"/>
                          </a:solidFill>
                          <a:latin typeface="Roboto Mono"/>
                          <a:ea typeface="Roboto Mono"/>
                          <a:cs typeface="Roboto Mono"/>
                          <a:sym typeface="Roboto Mono"/>
                        </a:rPr>
                        <a:t>Input </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Roboto Mono"/>
                          <a:ea typeface="Roboto Mono"/>
                          <a:cs typeface="Roboto Mono"/>
                          <a:sym typeface="Roboto Mono"/>
                        </a:rPr>
                        <a:t>Output</a:t>
                      </a:r>
                      <a:r>
                        <a:rPr lang="en">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733975">
                <a:tc>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Nguyên liệu mì nước</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c rowSpan="3">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Bếp làm mì</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r>
              <a:tr h="717200">
                <a:tc rowSpan="2">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Nguyên liệu mì ý</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c vMerge="1"/>
              </a:tr>
              <a:tr h="94625">
                <a:tc vMerge="1"/>
                <a:tc vMerge="1"/>
              </a:tr>
              <a:tr h="717200">
                <a:tc>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Nguyên liệu cà ri</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spcBef>
                          <a:spcPts val="0"/>
                        </a:spcBef>
                        <a:spcAft>
                          <a:spcPts val="0"/>
                        </a:spcAft>
                        <a:buNone/>
                      </a:pPr>
                      <a:r>
                        <a:rPr lang="en" sz="1200">
                          <a:latin typeface="Roboto Mono"/>
                          <a:ea typeface="Roboto Mono"/>
                          <a:cs typeface="Roboto Mono"/>
                          <a:sym typeface="Roboto Mono"/>
                        </a:rPr>
                        <a:t>Bếp làm cà ri</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r>
              <a:tr h="717200">
                <a:tc>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Nguyên liệu khác</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EAD3"/>
                    </a:solidFill>
                  </a:tcPr>
                </a:tc>
                <a:tc>
                  <a:txBody>
                    <a:bodyPr/>
                    <a:lstStyle/>
                    <a:p>
                      <a:pPr indent="0" lvl="0" marL="0" rtl="0" algn="ctr">
                        <a:spcBef>
                          <a:spcPts val="0"/>
                        </a:spcBef>
                        <a:spcAft>
                          <a:spcPts val="0"/>
                        </a:spcAft>
                        <a:buNone/>
                      </a:pPr>
                      <a:r>
                        <a:rPr lang="en" sz="1200">
                          <a:latin typeface="Roboto Mono"/>
                          <a:ea typeface="Roboto Mono"/>
                          <a:cs typeface="Roboto Mono"/>
                          <a:sym typeface="Roboto Mono"/>
                        </a:rPr>
                        <a:t>Bếp khác</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EAD3"/>
                    </a:solidFill>
                  </a:tcPr>
                </a:tc>
              </a:tr>
            </a:tbl>
          </a:graphicData>
        </a:graphic>
      </p:graphicFrame>
      <p:cxnSp>
        <p:nvCxnSpPr>
          <p:cNvPr id="450" name="Google Shape;450;p32"/>
          <p:cNvCxnSpPr/>
          <p:nvPr/>
        </p:nvCxnSpPr>
        <p:spPr>
          <a:xfrm>
            <a:off x="1762950" y="2183900"/>
            <a:ext cx="750900" cy="43470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32"/>
          <p:cNvSpPr/>
          <p:nvPr/>
        </p:nvSpPr>
        <p:spPr>
          <a:xfrm>
            <a:off x="105925" y="1567700"/>
            <a:ext cx="2506200" cy="616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Hàm băm nhận một input có trong tập hợp có N giá trị </a:t>
            </a:r>
            <a:endParaRPr sz="1300">
              <a:latin typeface="Roboto Mono"/>
              <a:ea typeface="Roboto Mono"/>
              <a:cs typeface="Roboto Mono"/>
              <a:sym typeface="Roboto Mono"/>
            </a:endParaRPr>
          </a:p>
        </p:txBody>
      </p:sp>
      <p:sp>
        <p:nvSpPr>
          <p:cNvPr id="452" name="Google Shape;452;p32"/>
          <p:cNvSpPr/>
          <p:nvPr/>
        </p:nvSpPr>
        <p:spPr>
          <a:xfrm>
            <a:off x="6444375" y="993775"/>
            <a:ext cx="2506200" cy="616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Out</a:t>
            </a:r>
            <a:r>
              <a:rPr lang="en" sz="1300">
                <a:latin typeface="Roboto Mono"/>
                <a:ea typeface="Roboto Mono"/>
                <a:cs typeface="Roboto Mono"/>
                <a:sym typeface="Roboto Mono"/>
              </a:rPr>
              <a:t>put là một giá trị trong tập M &lt; N cho trước</a:t>
            </a:r>
            <a:endParaRPr sz="1300">
              <a:latin typeface="Roboto Mono"/>
              <a:ea typeface="Roboto Mono"/>
              <a:cs typeface="Roboto Mono"/>
              <a:sym typeface="Roboto Mono"/>
            </a:endParaRPr>
          </a:p>
        </p:txBody>
      </p:sp>
      <p:cxnSp>
        <p:nvCxnSpPr>
          <p:cNvPr id="453" name="Google Shape;453;p32"/>
          <p:cNvCxnSpPr/>
          <p:nvPr/>
        </p:nvCxnSpPr>
        <p:spPr>
          <a:xfrm flipH="1" rot="10800000">
            <a:off x="6976575" y="1684975"/>
            <a:ext cx="592800" cy="1235100"/>
          </a:xfrm>
          <a:prstGeom prst="straightConnector1">
            <a:avLst/>
          </a:prstGeom>
          <a:noFill/>
          <a:ln cap="flat" cmpd="sng" w="9525">
            <a:solidFill>
              <a:schemeClr val="dk2"/>
            </a:solidFill>
            <a:prstDash val="solid"/>
            <a:round/>
            <a:headEnd len="med" w="med" type="stealth"/>
            <a:tailEnd len="med" w="med" type="none"/>
          </a:ln>
        </p:spPr>
      </p:cxnSp>
      <p:sp>
        <p:nvSpPr>
          <p:cNvPr id="454" name="Google Shape;454;p32"/>
          <p:cNvSpPr/>
          <p:nvPr/>
        </p:nvSpPr>
        <p:spPr>
          <a:xfrm>
            <a:off x="3492125" y="340800"/>
            <a:ext cx="2506200" cy="616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Xử lý input đó</a:t>
            </a:r>
            <a:endParaRPr sz="1300">
              <a:latin typeface="Roboto Mono"/>
              <a:ea typeface="Roboto Mono"/>
              <a:cs typeface="Roboto Mono"/>
              <a:sym typeface="Roboto Mono"/>
            </a:endParaRPr>
          </a:p>
        </p:txBody>
      </p:sp>
      <p:cxnSp>
        <p:nvCxnSpPr>
          <p:cNvPr id="455" name="Google Shape;455;p32"/>
          <p:cNvCxnSpPr/>
          <p:nvPr/>
        </p:nvCxnSpPr>
        <p:spPr>
          <a:xfrm>
            <a:off x="4940925" y="998075"/>
            <a:ext cx="588000" cy="153150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32"/>
          <p:cNvSpPr/>
          <p:nvPr/>
        </p:nvSpPr>
        <p:spPr>
          <a:xfrm>
            <a:off x="28650" y="3181050"/>
            <a:ext cx="2485200" cy="15315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Trong ví dụ ở đây hàm băm tìm nguyên liệu làm món mì / cà ri để output ra bếp + mì hoặc cà ri</a:t>
            </a:r>
            <a:endParaRPr sz="13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3"/>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Hàm băm</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Hash Function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graphicFrame>
        <p:nvGraphicFramePr>
          <p:cNvPr id="462" name="Google Shape;462;p33"/>
          <p:cNvGraphicFramePr/>
          <p:nvPr/>
        </p:nvGraphicFramePr>
        <p:xfrm>
          <a:off x="1894013" y="1020300"/>
          <a:ext cx="3000000" cy="3000000"/>
        </p:xfrm>
        <a:graphic>
          <a:graphicData uri="http://schemas.openxmlformats.org/drawingml/2006/table">
            <a:tbl>
              <a:tblPr>
                <a:noFill/>
                <a:tableStyleId>{852C3FE0-2D47-415B-B3D8-5E593A767904}</a:tableStyleId>
              </a:tblPr>
              <a:tblGrid>
                <a:gridCol w="3085875"/>
                <a:gridCol w="1331875"/>
              </a:tblGrid>
              <a:tr h="745200">
                <a:tc>
                  <a:txBody>
                    <a:bodyPr/>
                    <a:lstStyle/>
                    <a:p>
                      <a:pPr indent="0" lvl="0" marL="0" rtl="0" algn="ctr">
                        <a:spcBef>
                          <a:spcPts val="0"/>
                        </a:spcBef>
                        <a:spcAft>
                          <a:spcPts val="0"/>
                        </a:spcAft>
                        <a:buNone/>
                      </a:pPr>
                      <a:r>
                        <a:rPr b="1" lang="en">
                          <a:solidFill>
                            <a:schemeClr val="dk1"/>
                          </a:solidFill>
                          <a:latin typeface="Roboto Mono"/>
                          <a:ea typeface="Roboto Mono"/>
                          <a:cs typeface="Roboto Mono"/>
                          <a:sym typeface="Roboto Mono"/>
                        </a:rPr>
                        <a:t>Input </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Roboto Mono"/>
                          <a:ea typeface="Roboto Mono"/>
                          <a:cs typeface="Roboto Mono"/>
                          <a:sym typeface="Roboto Mono"/>
                        </a:rPr>
                        <a:t>Output</a:t>
                      </a:r>
                      <a:r>
                        <a:rPr lang="en">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tcPr>
                </a:tc>
              </a:tr>
              <a:tr h="745200">
                <a:tc>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1</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c>
                  <a:txBody>
                    <a:bodyPr/>
                    <a:lstStyle/>
                    <a:p>
                      <a:pPr indent="0" lvl="0" marL="0" rtl="0" algn="ctr">
                        <a:spcBef>
                          <a:spcPts val="0"/>
                        </a:spcBef>
                        <a:spcAft>
                          <a:spcPts val="0"/>
                        </a:spcAft>
                        <a:buNone/>
                      </a:pPr>
                      <a:r>
                        <a:rPr lang="en" sz="1200">
                          <a:latin typeface="Roboto Mono"/>
                          <a:ea typeface="Roboto Mono"/>
                          <a:cs typeface="Roboto Mono"/>
                          <a:sym typeface="Roboto Mono"/>
                        </a:rPr>
                        <a:t>1 </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r>
              <a:tr h="728175">
                <a:tc rowSpan="2">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2</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EAD3"/>
                    </a:solidFill>
                  </a:tcPr>
                </a:tc>
                <a:tc rowSpan="2">
                  <a:txBody>
                    <a:bodyPr/>
                    <a:lstStyle/>
                    <a:p>
                      <a:pPr indent="0" lvl="0" marL="0" rtl="0" algn="ctr">
                        <a:spcBef>
                          <a:spcPts val="0"/>
                        </a:spcBef>
                        <a:spcAft>
                          <a:spcPts val="0"/>
                        </a:spcAft>
                        <a:buNone/>
                      </a:pPr>
                      <a:r>
                        <a:rPr lang="en" sz="1200">
                          <a:latin typeface="Roboto Mono"/>
                          <a:ea typeface="Roboto Mono"/>
                          <a:cs typeface="Roboto Mono"/>
                          <a:sym typeface="Roboto Mono"/>
                        </a:rPr>
                        <a:t>2</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EAD3"/>
                    </a:solidFill>
                  </a:tcPr>
                </a:tc>
              </a:tr>
              <a:tr h="96075">
                <a:tc vMerge="1"/>
                <a:tc vMerge="1"/>
              </a:tr>
              <a:tr h="728175">
                <a:tc>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3</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9FC5E8"/>
                    </a:solidFill>
                  </a:tcPr>
                </a:tc>
                <a:tc>
                  <a:txBody>
                    <a:bodyPr/>
                    <a:lstStyle/>
                    <a:p>
                      <a:pPr indent="0" lvl="0" marL="0" rtl="0" algn="ctr">
                        <a:spcBef>
                          <a:spcPts val="0"/>
                        </a:spcBef>
                        <a:spcAft>
                          <a:spcPts val="0"/>
                        </a:spcAft>
                        <a:buNone/>
                      </a:pPr>
                      <a:r>
                        <a:rPr lang="en" sz="1200">
                          <a:latin typeface="Roboto Mono"/>
                          <a:ea typeface="Roboto Mono"/>
                          <a:cs typeface="Roboto Mono"/>
                          <a:sym typeface="Roboto Mono"/>
                        </a:rPr>
                        <a:t>0</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9FC5E8"/>
                    </a:solidFill>
                  </a:tcPr>
                </a:tc>
              </a:tr>
              <a:tr h="728175">
                <a:tc>
                  <a:txBody>
                    <a:bodyPr/>
                    <a:lstStyle/>
                    <a:p>
                      <a:pPr indent="0" lvl="0" marL="0" rtl="0" algn="ctr">
                        <a:spcBef>
                          <a:spcPts val="0"/>
                        </a:spcBef>
                        <a:spcAft>
                          <a:spcPts val="0"/>
                        </a:spcAft>
                        <a:buNone/>
                      </a:pPr>
                      <a:r>
                        <a:rPr lang="en" sz="1200">
                          <a:solidFill>
                            <a:schemeClr val="dk1"/>
                          </a:solidFill>
                          <a:latin typeface="Roboto Mono"/>
                          <a:ea typeface="Roboto Mono"/>
                          <a:cs typeface="Roboto Mono"/>
                          <a:sym typeface="Roboto Mono"/>
                        </a:rPr>
                        <a:t>4</a:t>
                      </a:r>
                      <a:endParaRPr sz="12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c>
                  <a:txBody>
                    <a:bodyPr/>
                    <a:lstStyle/>
                    <a:p>
                      <a:pPr indent="0" lvl="0" marL="0" rtl="0" algn="ctr">
                        <a:spcBef>
                          <a:spcPts val="0"/>
                        </a:spcBef>
                        <a:spcAft>
                          <a:spcPts val="0"/>
                        </a:spcAft>
                        <a:buNone/>
                      </a:pPr>
                      <a:r>
                        <a:rPr lang="en" sz="1200">
                          <a:latin typeface="Roboto Mono"/>
                          <a:ea typeface="Roboto Mono"/>
                          <a:cs typeface="Roboto Mono"/>
                          <a:sym typeface="Roboto Mono"/>
                        </a:rPr>
                        <a:t>1</a:t>
                      </a:r>
                      <a:endParaRPr sz="1200">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2E9"/>
                    </a:solidFill>
                  </a:tcPr>
                </a:tc>
              </a:tr>
            </a:tbl>
          </a:graphicData>
        </a:graphic>
      </p:graphicFrame>
      <p:sp>
        <p:nvSpPr>
          <p:cNvPr id="463" name="Google Shape;463;p33"/>
          <p:cNvSpPr/>
          <p:nvPr/>
        </p:nvSpPr>
        <p:spPr>
          <a:xfrm>
            <a:off x="6461725" y="1143825"/>
            <a:ext cx="1700700" cy="5856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Roboto Mono"/>
                <a:ea typeface="Roboto Mono"/>
                <a:cs typeface="Roboto Mono"/>
                <a:sym typeface="Roboto Mono"/>
              </a:rPr>
              <a:t>f(x) = x mod 3 </a:t>
            </a:r>
            <a:endParaRPr sz="1300">
              <a:latin typeface="Roboto Mono"/>
              <a:ea typeface="Roboto Mono"/>
              <a:cs typeface="Roboto Mono"/>
              <a:sym typeface="Roboto Mono"/>
            </a:endParaRPr>
          </a:p>
        </p:txBody>
      </p:sp>
      <p:sp>
        <p:nvSpPr>
          <p:cNvPr id="464" name="Google Shape;464;p33"/>
          <p:cNvSpPr/>
          <p:nvPr/>
        </p:nvSpPr>
        <p:spPr>
          <a:xfrm>
            <a:off x="6431325" y="1927175"/>
            <a:ext cx="2485200" cy="15315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Giả sử chúng ta chỉ có 3 worker. Hàm băm sẽ trả về giá trị trong tập hợp gồm 3 phần tử ( 1 , 2 , 0 ) </a:t>
            </a:r>
            <a:endParaRPr sz="13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p:nvPr/>
        </p:nvSpPr>
        <p:spPr>
          <a:xfrm>
            <a:off x="2704025" y="1563250"/>
            <a:ext cx="3441900" cy="2387700"/>
          </a:xfrm>
          <a:prstGeom prst="rect">
            <a:avLst/>
          </a:prstGeom>
          <a:solidFill>
            <a:srgbClr val="DCDCD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Hệ thống xử lý dữ liệu</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Processing System</a:t>
            </a:r>
            <a:endParaRPr sz="1200">
              <a:solidFill>
                <a:srgbClr val="4285F4"/>
              </a:solidFill>
              <a:latin typeface="Roboto Mono"/>
              <a:ea typeface="Roboto Mono"/>
              <a:cs typeface="Roboto Mono"/>
              <a:sym typeface="Roboto Mono"/>
            </a:endParaRPr>
          </a:p>
        </p:txBody>
      </p:sp>
      <p:pic>
        <p:nvPicPr>
          <p:cNvPr id="69" name="Google Shape;69;p16"/>
          <p:cNvPicPr preferRelativeResize="0"/>
          <p:nvPr/>
        </p:nvPicPr>
        <p:blipFill>
          <a:blip r:embed="rId3">
            <a:alphaModFix/>
          </a:blip>
          <a:stretch>
            <a:fillRect/>
          </a:stretch>
        </p:blipFill>
        <p:spPr>
          <a:xfrm>
            <a:off x="2992925" y="2105622"/>
            <a:ext cx="1074075" cy="1074074"/>
          </a:xfrm>
          <a:prstGeom prst="rect">
            <a:avLst/>
          </a:prstGeom>
          <a:noFill/>
          <a:ln>
            <a:noFill/>
          </a:ln>
        </p:spPr>
      </p:pic>
      <p:pic>
        <p:nvPicPr>
          <p:cNvPr id="70" name="Google Shape;70;p16"/>
          <p:cNvPicPr preferRelativeResize="0"/>
          <p:nvPr/>
        </p:nvPicPr>
        <p:blipFill>
          <a:blip r:embed="rId4">
            <a:alphaModFix/>
          </a:blip>
          <a:stretch>
            <a:fillRect/>
          </a:stretch>
        </p:blipFill>
        <p:spPr>
          <a:xfrm>
            <a:off x="891200" y="2111763"/>
            <a:ext cx="1069848" cy="1069848"/>
          </a:xfrm>
          <a:prstGeom prst="rect">
            <a:avLst/>
          </a:prstGeom>
          <a:noFill/>
          <a:ln>
            <a:noFill/>
          </a:ln>
        </p:spPr>
      </p:pic>
      <p:pic>
        <p:nvPicPr>
          <p:cNvPr id="71" name="Google Shape;71;p16"/>
          <p:cNvPicPr preferRelativeResize="0"/>
          <p:nvPr/>
        </p:nvPicPr>
        <p:blipFill>
          <a:blip r:embed="rId3">
            <a:alphaModFix/>
          </a:blip>
          <a:stretch>
            <a:fillRect/>
          </a:stretch>
        </p:blipFill>
        <p:spPr>
          <a:xfrm>
            <a:off x="4716125" y="2109647"/>
            <a:ext cx="1074075" cy="1074074"/>
          </a:xfrm>
          <a:prstGeom prst="rect">
            <a:avLst/>
          </a:prstGeom>
          <a:noFill/>
          <a:ln>
            <a:noFill/>
          </a:ln>
        </p:spPr>
      </p:pic>
      <p:sp>
        <p:nvSpPr>
          <p:cNvPr id="72" name="Google Shape;72;p16"/>
          <p:cNvSpPr txBox="1"/>
          <p:nvPr/>
        </p:nvSpPr>
        <p:spPr>
          <a:xfrm>
            <a:off x="3634325" y="1711575"/>
            <a:ext cx="158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Data Lake </a:t>
            </a:r>
            <a:endParaRPr>
              <a:latin typeface="Roboto Mono"/>
              <a:ea typeface="Roboto Mono"/>
              <a:cs typeface="Roboto Mono"/>
              <a:sym typeface="Roboto Mono"/>
            </a:endParaRPr>
          </a:p>
        </p:txBody>
      </p:sp>
      <p:sp>
        <p:nvSpPr>
          <p:cNvPr id="73" name="Google Shape;73;p16"/>
          <p:cNvSpPr txBox="1"/>
          <p:nvPr/>
        </p:nvSpPr>
        <p:spPr>
          <a:xfrm>
            <a:off x="3092717" y="3161650"/>
            <a:ext cx="8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Bronze Zone  </a:t>
            </a:r>
            <a:endParaRPr>
              <a:latin typeface="Roboto Mono"/>
              <a:ea typeface="Roboto Mono"/>
              <a:cs typeface="Roboto Mono"/>
              <a:sym typeface="Roboto Mono"/>
            </a:endParaRPr>
          </a:p>
        </p:txBody>
      </p:sp>
      <p:sp>
        <p:nvSpPr>
          <p:cNvPr id="74" name="Google Shape;74;p16"/>
          <p:cNvSpPr txBox="1"/>
          <p:nvPr/>
        </p:nvSpPr>
        <p:spPr>
          <a:xfrm>
            <a:off x="4915813" y="3164175"/>
            <a:ext cx="67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Gold Zone </a:t>
            </a:r>
            <a:endParaRPr>
              <a:latin typeface="Roboto Mono"/>
              <a:ea typeface="Roboto Mono"/>
              <a:cs typeface="Roboto Mono"/>
              <a:sym typeface="Roboto Mono"/>
            </a:endParaRPr>
          </a:p>
        </p:txBody>
      </p:sp>
      <p:cxnSp>
        <p:nvCxnSpPr>
          <p:cNvPr id="75" name="Google Shape;75;p16"/>
          <p:cNvCxnSpPr>
            <a:stCxn id="70" idx="3"/>
            <a:endCxn id="69" idx="1"/>
          </p:cNvCxnSpPr>
          <p:nvPr/>
        </p:nvCxnSpPr>
        <p:spPr>
          <a:xfrm flipH="1" rot="10800000">
            <a:off x="1961048" y="2642787"/>
            <a:ext cx="1032000" cy="3900"/>
          </a:xfrm>
          <a:prstGeom prst="straightConnector1">
            <a:avLst/>
          </a:prstGeom>
          <a:noFill/>
          <a:ln cap="flat" cmpd="sng" w="9525">
            <a:solidFill>
              <a:schemeClr val="dk2"/>
            </a:solidFill>
            <a:prstDash val="solid"/>
            <a:round/>
            <a:headEnd len="med" w="med" type="none"/>
            <a:tailEnd len="med" w="med" type="triangle"/>
          </a:ln>
        </p:spPr>
      </p:cxnSp>
      <p:pic>
        <p:nvPicPr>
          <p:cNvPr id="76" name="Google Shape;76;p16"/>
          <p:cNvPicPr preferRelativeResize="0"/>
          <p:nvPr/>
        </p:nvPicPr>
        <p:blipFill>
          <a:blip r:embed="rId5">
            <a:alphaModFix/>
          </a:blip>
          <a:stretch>
            <a:fillRect/>
          </a:stretch>
        </p:blipFill>
        <p:spPr>
          <a:xfrm>
            <a:off x="6567825" y="1938437"/>
            <a:ext cx="2501099" cy="1408392"/>
          </a:xfrm>
          <a:prstGeom prst="rect">
            <a:avLst/>
          </a:prstGeom>
          <a:noFill/>
          <a:ln>
            <a:noFill/>
          </a:ln>
        </p:spPr>
      </p:pic>
      <p:cxnSp>
        <p:nvCxnSpPr>
          <p:cNvPr id="77" name="Google Shape;77;p16"/>
          <p:cNvCxnSpPr>
            <a:stCxn id="69" idx="3"/>
          </p:cNvCxnSpPr>
          <p:nvPr/>
        </p:nvCxnSpPr>
        <p:spPr>
          <a:xfrm>
            <a:off x="4067000" y="2642659"/>
            <a:ext cx="673500" cy="42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6"/>
          <p:cNvCxnSpPr>
            <a:stCxn id="71" idx="3"/>
            <a:endCxn id="76" idx="1"/>
          </p:cNvCxnSpPr>
          <p:nvPr/>
        </p:nvCxnSpPr>
        <p:spPr>
          <a:xfrm flipH="1" rot="10800000">
            <a:off x="5790200" y="2642484"/>
            <a:ext cx="777600" cy="42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6"/>
          <p:cNvSpPr txBox="1"/>
          <p:nvPr/>
        </p:nvSpPr>
        <p:spPr>
          <a:xfrm>
            <a:off x="779473" y="3366175"/>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Database</a:t>
            </a:r>
            <a:endParaRPr>
              <a:latin typeface="Roboto Mono"/>
              <a:ea typeface="Roboto Mono"/>
              <a:cs typeface="Roboto Mono"/>
              <a:sym typeface="Roboto Mono"/>
            </a:endParaRPr>
          </a:p>
        </p:txBody>
      </p:sp>
      <p:sp>
        <p:nvSpPr>
          <p:cNvPr id="80" name="Google Shape;80;p16"/>
          <p:cNvSpPr txBox="1"/>
          <p:nvPr/>
        </p:nvSpPr>
        <p:spPr>
          <a:xfrm>
            <a:off x="6503575" y="1603875"/>
            <a:ext cx="158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Data Warehouse</a:t>
            </a:r>
            <a:endParaRPr>
              <a:latin typeface="Roboto Mono"/>
              <a:ea typeface="Roboto Mono"/>
              <a:cs typeface="Roboto Mono"/>
              <a:sym typeface="Roboto Mono"/>
            </a:endParaRPr>
          </a:p>
        </p:txBody>
      </p:sp>
      <p:sp>
        <p:nvSpPr>
          <p:cNvPr id="81" name="Google Shape;81;p16"/>
          <p:cNvSpPr txBox="1"/>
          <p:nvPr/>
        </p:nvSpPr>
        <p:spPr>
          <a:xfrm>
            <a:off x="3704600" y="4058575"/>
            <a:ext cx="1641600" cy="1046700"/>
          </a:xfrm>
          <a:prstGeom prst="rect">
            <a:avLst/>
          </a:prstGeom>
          <a:noFill/>
          <a:ln cap="flat" cmpd="sng" w="952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Sau đó tạo lại dữ liệu theo dạng .parquet</a:t>
            </a:r>
            <a:endParaRPr>
              <a:latin typeface="Roboto Mono"/>
              <a:ea typeface="Roboto Mono"/>
              <a:cs typeface="Roboto Mono"/>
              <a:sym typeface="Roboto Mono"/>
            </a:endParaRPr>
          </a:p>
        </p:txBody>
      </p:sp>
      <p:sp>
        <p:nvSpPr>
          <p:cNvPr id="82" name="Google Shape;82;p16"/>
          <p:cNvSpPr txBox="1"/>
          <p:nvPr/>
        </p:nvSpPr>
        <p:spPr>
          <a:xfrm>
            <a:off x="1214850" y="3981613"/>
            <a:ext cx="2307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Roboto Mono"/>
                <a:ea typeface="Roboto Mono"/>
                <a:cs typeface="Roboto Mono"/>
                <a:sym typeface="Roboto Mono"/>
              </a:rPr>
              <a:t>Query cuối ngày và đẩy raw json lên data lake</a:t>
            </a:r>
            <a:endParaRPr sz="1300">
              <a:latin typeface="Roboto Mono"/>
              <a:ea typeface="Roboto Mono"/>
              <a:cs typeface="Roboto Mono"/>
              <a:sym typeface="Roboto Mono"/>
            </a:endParaRPr>
          </a:p>
        </p:txBody>
      </p:sp>
      <p:cxnSp>
        <p:nvCxnSpPr>
          <p:cNvPr id="83" name="Google Shape;83;p16"/>
          <p:cNvCxnSpPr>
            <a:stCxn id="82" idx="0"/>
          </p:cNvCxnSpPr>
          <p:nvPr/>
        </p:nvCxnSpPr>
        <p:spPr>
          <a:xfrm flipH="1" rot="10800000">
            <a:off x="2368500" y="2722513"/>
            <a:ext cx="8100" cy="12591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6"/>
          <p:cNvCxnSpPr>
            <a:stCxn id="81" idx="0"/>
          </p:cNvCxnSpPr>
          <p:nvPr/>
        </p:nvCxnSpPr>
        <p:spPr>
          <a:xfrm flipH="1" rot="10800000">
            <a:off x="4525400" y="2677975"/>
            <a:ext cx="900" cy="1380600"/>
          </a:xfrm>
          <a:prstGeom prst="straightConnector1">
            <a:avLst/>
          </a:prstGeom>
          <a:noFill/>
          <a:ln cap="flat" cmpd="sng" w="9525">
            <a:solidFill>
              <a:schemeClr val="dk2"/>
            </a:solidFill>
            <a:prstDash val="solid"/>
            <a:round/>
            <a:headEnd len="med" w="med" type="none"/>
            <a:tailEnd len="med" w="med" type="triangle"/>
          </a:ln>
        </p:spPr>
      </p:cxnSp>
      <p:sp>
        <p:nvSpPr>
          <p:cNvPr id="85" name="Google Shape;85;p16"/>
          <p:cNvSpPr txBox="1"/>
          <p:nvPr/>
        </p:nvSpPr>
        <p:spPr>
          <a:xfrm>
            <a:off x="5681500" y="4086125"/>
            <a:ext cx="2501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Dùng SQL BigQuery để load file trong Storage</a:t>
            </a:r>
            <a:endParaRPr>
              <a:latin typeface="Roboto Mono"/>
              <a:ea typeface="Roboto Mono"/>
              <a:cs typeface="Roboto Mono"/>
              <a:sym typeface="Roboto Mono"/>
            </a:endParaRPr>
          </a:p>
        </p:txBody>
      </p:sp>
      <p:cxnSp>
        <p:nvCxnSpPr>
          <p:cNvPr id="86" name="Google Shape;86;p16"/>
          <p:cNvCxnSpPr>
            <a:stCxn id="85" idx="0"/>
          </p:cNvCxnSpPr>
          <p:nvPr/>
        </p:nvCxnSpPr>
        <p:spPr>
          <a:xfrm rot="10800000">
            <a:off x="6269950" y="2663225"/>
            <a:ext cx="662100" cy="142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4"/>
          <p:cNvSpPr/>
          <p:nvPr/>
        </p:nvSpPr>
        <p:spPr>
          <a:xfrm>
            <a:off x="1516850" y="1047475"/>
            <a:ext cx="3694800" cy="3937800"/>
          </a:xfrm>
          <a:prstGeom prst="rect">
            <a:avLst/>
          </a:prstGeom>
          <a:solidFill>
            <a:srgbClr val="C9DAF8"/>
          </a:solidFill>
          <a:ln cap="flat"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899"/>
              </a:solidFill>
            </a:endParaRPr>
          </a:p>
        </p:txBody>
      </p:sp>
      <p:sp>
        <p:nvSpPr>
          <p:cNvPr id="470" name="Google Shape;470;p34"/>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Hàm băm</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Hash Function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471" name="Google Shape;471;p34"/>
          <p:cNvPicPr preferRelativeResize="0"/>
          <p:nvPr/>
        </p:nvPicPr>
        <p:blipFill rotWithShape="1">
          <a:blip r:embed="rId3">
            <a:alphaModFix/>
          </a:blip>
          <a:srcRect b="-53820" l="0" r="0" t="53820"/>
          <a:stretch/>
        </p:blipFill>
        <p:spPr>
          <a:xfrm>
            <a:off x="1171100" y="1222400"/>
            <a:ext cx="1206051" cy="1206051"/>
          </a:xfrm>
          <a:prstGeom prst="rect">
            <a:avLst/>
          </a:prstGeom>
          <a:noFill/>
          <a:ln>
            <a:noFill/>
          </a:ln>
        </p:spPr>
      </p:pic>
      <p:pic>
        <p:nvPicPr>
          <p:cNvPr id="472" name="Google Shape;472;p34"/>
          <p:cNvPicPr preferRelativeResize="0"/>
          <p:nvPr/>
        </p:nvPicPr>
        <p:blipFill>
          <a:blip r:embed="rId4">
            <a:alphaModFix/>
          </a:blip>
          <a:stretch>
            <a:fillRect/>
          </a:stretch>
        </p:blipFill>
        <p:spPr>
          <a:xfrm>
            <a:off x="1526913" y="2929582"/>
            <a:ext cx="932689" cy="932689"/>
          </a:xfrm>
          <a:prstGeom prst="rect">
            <a:avLst/>
          </a:prstGeom>
          <a:noFill/>
          <a:ln>
            <a:noFill/>
          </a:ln>
        </p:spPr>
      </p:pic>
      <p:pic>
        <p:nvPicPr>
          <p:cNvPr id="473" name="Google Shape;473;p34"/>
          <p:cNvPicPr preferRelativeResize="0"/>
          <p:nvPr/>
        </p:nvPicPr>
        <p:blipFill>
          <a:blip r:embed="rId5">
            <a:alphaModFix/>
          </a:blip>
          <a:stretch>
            <a:fillRect/>
          </a:stretch>
        </p:blipFill>
        <p:spPr>
          <a:xfrm>
            <a:off x="3988405" y="1489312"/>
            <a:ext cx="932687" cy="932687"/>
          </a:xfrm>
          <a:prstGeom prst="rect">
            <a:avLst/>
          </a:prstGeom>
          <a:noFill/>
          <a:ln>
            <a:noFill/>
          </a:ln>
        </p:spPr>
      </p:pic>
      <p:cxnSp>
        <p:nvCxnSpPr>
          <p:cNvPr id="474" name="Google Shape;474;p34"/>
          <p:cNvCxnSpPr>
            <a:endCxn id="473" idx="1"/>
          </p:cNvCxnSpPr>
          <p:nvPr/>
        </p:nvCxnSpPr>
        <p:spPr>
          <a:xfrm>
            <a:off x="2480305" y="1427956"/>
            <a:ext cx="1508100" cy="5277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34"/>
          <p:cNvCxnSpPr>
            <a:stCxn id="472" idx="3"/>
            <a:endCxn id="473" idx="1"/>
          </p:cNvCxnSpPr>
          <p:nvPr/>
        </p:nvCxnSpPr>
        <p:spPr>
          <a:xfrm flipH="1" rot="10800000">
            <a:off x="2459601" y="1955626"/>
            <a:ext cx="1528800" cy="1440300"/>
          </a:xfrm>
          <a:prstGeom prst="straightConnector1">
            <a:avLst/>
          </a:prstGeom>
          <a:noFill/>
          <a:ln cap="flat" cmpd="sng" w="9525">
            <a:solidFill>
              <a:schemeClr val="dk2"/>
            </a:solidFill>
            <a:prstDash val="solid"/>
            <a:round/>
            <a:headEnd len="med" w="med" type="none"/>
            <a:tailEnd len="med" w="med" type="triangle"/>
          </a:ln>
        </p:spPr>
      </p:cxnSp>
      <p:pic>
        <p:nvPicPr>
          <p:cNvPr id="476" name="Google Shape;476;p34"/>
          <p:cNvPicPr preferRelativeResize="0"/>
          <p:nvPr/>
        </p:nvPicPr>
        <p:blipFill>
          <a:blip r:embed="rId6">
            <a:alphaModFix/>
          </a:blip>
          <a:stretch>
            <a:fillRect/>
          </a:stretch>
        </p:blipFill>
        <p:spPr>
          <a:xfrm>
            <a:off x="1538652" y="3933207"/>
            <a:ext cx="932675" cy="932675"/>
          </a:xfrm>
          <a:prstGeom prst="rect">
            <a:avLst/>
          </a:prstGeom>
          <a:noFill/>
          <a:ln>
            <a:noFill/>
          </a:ln>
        </p:spPr>
      </p:pic>
      <p:pic>
        <p:nvPicPr>
          <p:cNvPr id="477" name="Google Shape;477;p34"/>
          <p:cNvPicPr preferRelativeResize="0"/>
          <p:nvPr/>
        </p:nvPicPr>
        <p:blipFill>
          <a:blip r:embed="rId5">
            <a:alphaModFix/>
          </a:blip>
          <a:stretch>
            <a:fillRect/>
          </a:stretch>
        </p:blipFill>
        <p:spPr>
          <a:xfrm>
            <a:off x="3988405" y="3282974"/>
            <a:ext cx="932687" cy="932687"/>
          </a:xfrm>
          <a:prstGeom prst="rect">
            <a:avLst/>
          </a:prstGeom>
          <a:noFill/>
          <a:ln>
            <a:noFill/>
          </a:ln>
        </p:spPr>
      </p:pic>
      <p:cxnSp>
        <p:nvCxnSpPr>
          <p:cNvPr id="478" name="Google Shape;478;p34"/>
          <p:cNvCxnSpPr>
            <a:stCxn id="476" idx="3"/>
            <a:endCxn id="477" idx="1"/>
          </p:cNvCxnSpPr>
          <p:nvPr/>
        </p:nvCxnSpPr>
        <p:spPr>
          <a:xfrm flipH="1" rot="10800000">
            <a:off x="2471326" y="3749444"/>
            <a:ext cx="1517100" cy="6501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4"/>
          <p:cNvSpPr txBox="1"/>
          <p:nvPr/>
        </p:nvSpPr>
        <p:spPr>
          <a:xfrm>
            <a:off x="3827300" y="1089100"/>
            <a:ext cx="125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Bếp làm mì</a:t>
            </a:r>
            <a:endParaRPr>
              <a:latin typeface="Roboto Mono"/>
              <a:ea typeface="Roboto Mono"/>
              <a:cs typeface="Roboto Mono"/>
              <a:sym typeface="Roboto Mono"/>
            </a:endParaRPr>
          </a:p>
        </p:txBody>
      </p:sp>
      <p:sp>
        <p:nvSpPr>
          <p:cNvPr id="480" name="Google Shape;480;p34"/>
          <p:cNvSpPr txBox="1"/>
          <p:nvPr/>
        </p:nvSpPr>
        <p:spPr>
          <a:xfrm>
            <a:off x="3827300" y="4299625"/>
            <a:ext cx="125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Bếp làm </a:t>
            </a:r>
            <a:endParaRPr>
              <a:latin typeface="Roboto Mono"/>
              <a:ea typeface="Roboto Mono"/>
              <a:cs typeface="Roboto Mono"/>
              <a:sym typeface="Roboto Mono"/>
            </a:endParaRPr>
          </a:p>
          <a:p>
            <a:pPr indent="0" lvl="0" marL="0" rtl="0" algn="ctr">
              <a:spcBef>
                <a:spcPts val="0"/>
              </a:spcBef>
              <a:spcAft>
                <a:spcPts val="0"/>
              </a:spcAft>
              <a:buNone/>
            </a:pPr>
            <a:r>
              <a:rPr lang="en">
                <a:latin typeface="Roboto Mono"/>
                <a:ea typeface="Roboto Mono"/>
                <a:cs typeface="Roboto Mono"/>
                <a:sym typeface="Roboto Mono"/>
              </a:rPr>
              <a:t>cà ri</a:t>
            </a:r>
            <a:endParaRPr>
              <a:latin typeface="Roboto Mono"/>
              <a:ea typeface="Roboto Mono"/>
              <a:cs typeface="Roboto Mono"/>
              <a:sym typeface="Roboto Mono"/>
            </a:endParaRPr>
          </a:p>
        </p:txBody>
      </p:sp>
      <p:sp>
        <p:nvSpPr>
          <p:cNvPr id="481" name="Google Shape;481;p34"/>
          <p:cNvSpPr txBox="1"/>
          <p:nvPr/>
        </p:nvSpPr>
        <p:spPr>
          <a:xfrm>
            <a:off x="42350" y="42156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cà ri</a:t>
            </a:r>
            <a:endParaRPr>
              <a:latin typeface="Roboto Mono"/>
              <a:ea typeface="Roboto Mono"/>
              <a:cs typeface="Roboto Mono"/>
              <a:sym typeface="Roboto Mono"/>
            </a:endParaRPr>
          </a:p>
        </p:txBody>
      </p:sp>
      <p:sp>
        <p:nvSpPr>
          <p:cNvPr id="482" name="Google Shape;482;p34"/>
          <p:cNvSpPr txBox="1"/>
          <p:nvPr/>
        </p:nvSpPr>
        <p:spPr>
          <a:xfrm>
            <a:off x="0" y="11852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nước</a:t>
            </a:r>
            <a:endParaRPr>
              <a:latin typeface="Roboto Mono"/>
              <a:ea typeface="Roboto Mono"/>
              <a:cs typeface="Roboto Mono"/>
              <a:sym typeface="Roboto Mono"/>
            </a:endParaRPr>
          </a:p>
        </p:txBody>
      </p:sp>
      <p:pic>
        <p:nvPicPr>
          <p:cNvPr id="483" name="Google Shape;483;p34"/>
          <p:cNvPicPr preferRelativeResize="0"/>
          <p:nvPr/>
        </p:nvPicPr>
        <p:blipFill>
          <a:blip r:embed="rId7">
            <a:alphaModFix/>
          </a:blip>
          <a:stretch>
            <a:fillRect/>
          </a:stretch>
        </p:blipFill>
        <p:spPr>
          <a:xfrm>
            <a:off x="1600499" y="1955625"/>
            <a:ext cx="870825" cy="870848"/>
          </a:xfrm>
          <a:prstGeom prst="rect">
            <a:avLst/>
          </a:prstGeom>
          <a:noFill/>
          <a:ln>
            <a:noFill/>
          </a:ln>
        </p:spPr>
      </p:pic>
      <p:cxnSp>
        <p:nvCxnSpPr>
          <p:cNvPr id="484" name="Google Shape;484;p34"/>
          <p:cNvCxnSpPr>
            <a:stCxn id="483" idx="3"/>
            <a:endCxn id="473" idx="1"/>
          </p:cNvCxnSpPr>
          <p:nvPr/>
        </p:nvCxnSpPr>
        <p:spPr>
          <a:xfrm flipH="1" rot="10800000">
            <a:off x="2471324" y="1955749"/>
            <a:ext cx="1517100" cy="4353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4"/>
          <p:cNvSpPr txBox="1"/>
          <p:nvPr/>
        </p:nvSpPr>
        <p:spPr>
          <a:xfrm>
            <a:off x="0" y="3088125"/>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nước</a:t>
            </a:r>
            <a:endParaRPr>
              <a:latin typeface="Roboto Mono"/>
              <a:ea typeface="Roboto Mono"/>
              <a:cs typeface="Roboto Mono"/>
              <a:sym typeface="Roboto Mono"/>
            </a:endParaRPr>
          </a:p>
        </p:txBody>
      </p:sp>
      <p:sp>
        <p:nvSpPr>
          <p:cNvPr id="486" name="Google Shape;486;p34"/>
          <p:cNvSpPr txBox="1"/>
          <p:nvPr/>
        </p:nvSpPr>
        <p:spPr>
          <a:xfrm>
            <a:off x="0" y="2083250"/>
            <a:ext cx="14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Nguyên liệu mì ý</a:t>
            </a:r>
            <a:endParaRPr>
              <a:latin typeface="Roboto Mono"/>
              <a:ea typeface="Roboto Mono"/>
              <a:cs typeface="Roboto Mono"/>
              <a:sym typeface="Roboto Mono"/>
            </a:endParaRPr>
          </a:p>
        </p:txBody>
      </p:sp>
      <p:cxnSp>
        <p:nvCxnSpPr>
          <p:cNvPr id="487" name="Google Shape;487;p34"/>
          <p:cNvCxnSpPr>
            <a:endCxn id="488" idx="1"/>
          </p:cNvCxnSpPr>
          <p:nvPr/>
        </p:nvCxnSpPr>
        <p:spPr>
          <a:xfrm flipH="1" rot="10800000">
            <a:off x="4921063" y="1563069"/>
            <a:ext cx="905100" cy="392700"/>
          </a:xfrm>
          <a:prstGeom prst="straightConnector1">
            <a:avLst/>
          </a:prstGeom>
          <a:noFill/>
          <a:ln cap="flat" cmpd="sng" w="9525">
            <a:solidFill>
              <a:schemeClr val="dk2"/>
            </a:solidFill>
            <a:prstDash val="solid"/>
            <a:round/>
            <a:headEnd len="med" w="med" type="none"/>
            <a:tailEnd len="med" w="med" type="triangle"/>
          </a:ln>
        </p:spPr>
      </p:cxnSp>
      <p:pic>
        <p:nvPicPr>
          <p:cNvPr id="488" name="Google Shape;488;p34"/>
          <p:cNvPicPr preferRelativeResize="0"/>
          <p:nvPr/>
        </p:nvPicPr>
        <p:blipFill>
          <a:blip r:embed="rId8">
            <a:alphaModFix/>
          </a:blip>
          <a:stretch>
            <a:fillRect/>
          </a:stretch>
        </p:blipFill>
        <p:spPr>
          <a:xfrm>
            <a:off x="5826163" y="1096725"/>
            <a:ext cx="932689" cy="932689"/>
          </a:xfrm>
          <a:prstGeom prst="rect">
            <a:avLst/>
          </a:prstGeom>
          <a:noFill/>
          <a:ln>
            <a:noFill/>
          </a:ln>
        </p:spPr>
      </p:pic>
      <p:pic>
        <p:nvPicPr>
          <p:cNvPr id="489" name="Google Shape;489;p34"/>
          <p:cNvPicPr preferRelativeResize="0"/>
          <p:nvPr/>
        </p:nvPicPr>
        <p:blipFill>
          <a:blip r:embed="rId9">
            <a:alphaModFix/>
          </a:blip>
          <a:stretch>
            <a:fillRect/>
          </a:stretch>
        </p:blipFill>
        <p:spPr>
          <a:xfrm>
            <a:off x="5826168" y="3262312"/>
            <a:ext cx="932689" cy="932689"/>
          </a:xfrm>
          <a:prstGeom prst="rect">
            <a:avLst/>
          </a:prstGeom>
          <a:noFill/>
          <a:ln>
            <a:noFill/>
          </a:ln>
        </p:spPr>
      </p:pic>
      <p:cxnSp>
        <p:nvCxnSpPr>
          <p:cNvPr id="490" name="Google Shape;490;p34"/>
          <p:cNvCxnSpPr>
            <a:endCxn id="489" idx="1"/>
          </p:cNvCxnSpPr>
          <p:nvPr/>
        </p:nvCxnSpPr>
        <p:spPr>
          <a:xfrm>
            <a:off x="4940868" y="3728656"/>
            <a:ext cx="885300" cy="0"/>
          </a:xfrm>
          <a:prstGeom prst="straightConnector1">
            <a:avLst/>
          </a:prstGeom>
          <a:noFill/>
          <a:ln cap="flat" cmpd="sng" w="9525">
            <a:solidFill>
              <a:schemeClr val="dk2"/>
            </a:solidFill>
            <a:prstDash val="solid"/>
            <a:round/>
            <a:headEnd len="med" w="med" type="none"/>
            <a:tailEnd len="med" w="med" type="triangle"/>
          </a:ln>
        </p:spPr>
      </p:cxnSp>
      <p:pic>
        <p:nvPicPr>
          <p:cNvPr id="491" name="Google Shape;491;p34"/>
          <p:cNvPicPr preferRelativeResize="0"/>
          <p:nvPr/>
        </p:nvPicPr>
        <p:blipFill>
          <a:blip r:embed="rId10">
            <a:alphaModFix/>
          </a:blip>
          <a:stretch>
            <a:fillRect/>
          </a:stretch>
        </p:blipFill>
        <p:spPr>
          <a:xfrm>
            <a:off x="5826169" y="1996876"/>
            <a:ext cx="932689" cy="932687"/>
          </a:xfrm>
          <a:prstGeom prst="rect">
            <a:avLst/>
          </a:prstGeom>
          <a:noFill/>
          <a:ln>
            <a:noFill/>
          </a:ln>
        </p:spPr>
      </p:pic>
      <p:cxnSp>
        <p:nvCxnSpPr>
          <p:cNvPr id="492" name="Google Shape;492;p34"/>
          <p:cNvCxnSpPr>
            <a:endCxn id="491" idx="1"/>
          </p:cNvCxnSpPr>
          <p:nvPr/>
        </p:nvCxnSpPr>
        <p:spPr>
          <a:xfrm>
            <a:off x="4921069" y="1955620"/>
            <a:ext cx="905100" cy="507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5"/>
          <p:cNvSpPr/>
          <p:nvPr/>
        </p:nvSpPr>
        <p:spPr>
          <a:xfrm>
            <a:off x="3275825" y="856700"/>
            <a:ext cx="3694800" cy="4163400"/>
          </a:xfrm>
          <a:prstGeom prst="rect">
            <a:avLst/>
          </a:prstGeom>
          <a:solidFill>
            <a:srgbClr val="C9DAF8"/>
          </a:solidFill>
          <a:ln cap="flat" cmpd="sng" w="9525">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A899"/>
              </a:solidFill>
            </a:endParaRPr>
          </a:p>
        </p:txBody>
      </p:sp>
      <p:sp>
        <p:nvSpPr>
          <p:cNvPr id="498" name="Google Shape;498;p35"/>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Tổng thể MapReduce</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MapReduce</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499" name="Google Shape;499;p35"/>
          <p:cNvPicPr preferRelativeResize="0"/>
          <p:nvPr/>
        </p:nvPicPr>
        <p:blipFill>
          <a:blip r:embed="rId3">
            <a:alphaModFix/>
          </a:blip>
          <a:stretch>
            <a:fillRect/>
          </a:stretch>
        </p:blipFill>
        <p:spPr>
          <a:xfrm>
            <a:off x="369475" y="2871225"/>
            <a:ext cx="932689" cy="932689"/>
          </a:xfrm>
          <a:prstGeom prst="rect">
            <a:avLst/>
          </a:prstGeom>
          <a:noFill/>
          <a:ln>
            <a:noFill/>
          </a:ln>
        </p:spPr>
      </p:pic>
      <p:pic>
        <p:nvPicPr>
          <p:cNvPr id="500" name="Google Shape;500;p35"/>
          <p:cNvPicPr preferRelativeResize="0"/>
          <p:nvPr/>
        </p:nvPicPr>
        <p:blipFill>
          <a:blip r:embed="rId4">
            <a:alphaModFix/>
          </a:blip>
          <a:stretch>
            <a:fillRect/>
          </a:stretch>
        </p:blipFill>
        <p:spPr>
          <a:xfrm>
            <a:off x="1884426" y="1022988"/>
            <a:ext cx="932689" cy="932689"/>
          </a:xfrm>
          <a:prstGeom prst="rect">
            <a:avLst/>
          </a:prstGeom>
          <a:noFill/>
          <a:ln>
            <a:noFill/>
          </a:ln>
        </p:spPr>
      </p:pic>
      <p:pic>
        <p:nvPicPr>
          <p:cNvPr id="501" name="Google Shape;501;p35"/>
          <p:cNvPicPr preferRelativeResize="0"/>
          <p:nvPr/>
        </p:nvPicPr>
        <p:blipFill>
          <a:blip r:embed="rId5">
            <a:alphaModFix/>
          </a:blip>
          <a:stretch>
            <a:fillRect/>
          </a:stretch>
        </p:blipFill>
        <p:spPr>
          <a:xfrm>
            <a:off x="1825126" y="2871225"/>
            <a:ext cx="932689" cy="932689"/>
          </a:xfrm>
          <a:prstGeom prst="rect">
            <a:avLst/>
          </a:prstGeom>
          <a:noFill/>
          <a:ln>
            <a:noFill/>
          </a:ln>
        </p:spPr>
      </p:pic>
      <p:pic>
        <p:nvPicPr>
          <p:cNvPr id="502" name="Google Shape;502;p35"/>
          <p:cNvPicPr preferRelativeResize="0"/>
          <p:nvPr/>
        </p:nvPicPr>
        <p:blipFill>
          <a:blip r:embed="rId6">
            <a:alphaModFix/>
          </a:blip>
          <a:stretch>
            <a:fillRect/>
          </a:stretch>
        </p:blipFill>
        <p:spPr>
          <a:xfrm>
            <a:off x="428775" y="1030588"/>
            <a:ext cx="932689" cy="932689"/>
          </a:xfrm>
          <a:prstGeom prst="rect">
            <a:avLst/>
          </a:prstGeom>
          <a:noFill/>
          <a:ln>
            <a:noFill/>
          </a:ln>
        </p:spPr>
      </p:pic>
      <p:pic>
        <p:nvPicPr>
          <p:cNvPr id="503" name="Google Shape;503;p35"/>
          <p:cNvPicPr preferRelativeResize="0"/>
          <p:nvPr/>
        </p:nvPicPr>
        <p:blipFill rotWithShape="1">
          <a:blip r:embed="rId7">
            <a:alphaModFix/>
          </a:blip>
          <a:srcRect b="-53820" l="0" r="0" t="53820"/>
          <a:stretch/>
        </p:blipFill>
        <p:spPr>
          <a:xfrm>
            <a:off x="2930075" y="1222400"/>
            <a:ext cx="1206051" cy="1206051"/>
          </a:xfrm>
          <a:prstGeom prst="rect">
            <a:avLst/>
          </a:prstGeom>
          <a:noFill/>
          <a:ln>
            <a:noFill/>
          </a:ln>
        </p:spPr>
      </p:pic>
      <p:pic>
        <p:nvPicPr>
          <p:cNvPr id="504" name="Google Shape;504;p35"/>
          <p:cNvPicPr preferRelativeResize="0"/>
          <p:nvPr/>
        </p:nvPicPr>
        <p:blipFill>
          <a:blip r:embed="rId8">
            <a:alphaModFix/>
          </a:blip>
          <a:stretch>
            <a:fillRect/>
          </a:stretch>
        </p:blipFill>
        <p:spPr>
          <a:xfrm>
            <a:off x="3340063" y="2871232"/>
            <a:ext cx="932689" cy="932689"/>
          </a:xfrm>
          <a:prstGeom prst="rect">
            <a:avLst/>
          </a:prstGeom>
          <a:noFill/>
          <a:ln>
            <a:noFill/>
          </a:ln>
        </p:spPr>
      </p:pic>
      <p:cxnSp>
        <p:nvCxnSpPr>
          <p:cNvPr id="505" name="Google Shape;505;p35"/>
          <p:cNvCxnSpPr>
            <a:stCxn id="502" idx="3"/>
            <a:endCxn id="500" idx="1"/>
          </p:cNvCxnSpPr>
          <p:nvPr/>
        </p:nvCxnSpPr>
        <p:spPr>
          <a:xfrm flipH="1" rot="10800000">
            <a:off x="1361464" y="1489432"/>
            <a:ext cx="522900" cy="7500"/>
          </a:xfrm>
          <a:prstGeom prst="straightConnector1">
            <a:avLst/>
          </a:prstGeom>
          <a:noFill/>
          <a:ln cap="flat" cmpd="sng" w="9525">
            <a:solidFill>
              <a:schemeClr val="dk2"/>
            </a:solidFill>
            <a:prstDash val="solid"/>
            <a:round/>
            <a:headEnd len="med" w="med" type="none"/>
            <a:tailEnd len="med" w="med" type="triangle"/>
          </a:ln>
        </p:spPr>
      </p:cxnSp>
      <p:cxnSp>
        <p:nvCxnSpPr>
          <p:cNvPr id="506" name="Google Shape;506;p35"/>
          <p:cNvCxnSpPr>
            <a:stCxn id="499" idx="3"/>
            <a:endCxn id="501" idx="1"/>
          </p:cNvCxnSpPr>
          <p:nvPr/>
        </p:nvCxnSpPr>
        <p:spPr>
          <a:xfrm>
            <a:off x="1302164" y="3337569"/>
            <a:ext cx="522900" cy="0"/>
          </a:xfrm>
          <a:prstGeom prst="straightConnector1">
            <a:avLst/>
          </a:prstGeom>
          <a:noFill/>
          <a:ln cap="flat" cmpd="sng" w="9525">
            <a:solidFill>
              <a:schemeClr val="dk2"/>
            </a:solidFill>
            <a:prstDash val="solid"/>
            <a:round/>
            <a:headEnd len="med" w="med" type="none"/>
            <a:tailEnd len="med" w="med" type="triangle"/>
          </a:ln>
        </p:spPr>
      </p:cxnSp>
      <p:cxnSp>
        <p:nvCxnSpPr>
          <p:cNvPr id="507" name="Google Shape;507;p35"/>
          <p:cNvCxnSpPr>
            <a:stCxn id="500" idx="3"/>
          </p:cNvCxnSpPr>
          <p:nvPr/>
        </p:nvCxnSpPr>
        <p:spPr>
          <a:xfrm>
            <a:off x="2817115" y="1489332"/>
            <a:ext cx="553800" cy="9000"/>
          </a:xfrm>
          <a:prstGeom prst="straightConnector1">
            <a:avLst/>
          </a:prstGeom>
          <a:noFill/>
          <a:ln cap="flat" cmpd="sng" w="9525">
            <a:solidFill>
              <a:schemeClr val="dk2"/>
            </a:solidFill>
            <a:prstDash val="solid"/>
            <a:round/>
            <a:headEnd len="med" w="med" type="none"/>
            <a:tailEnd len="med" w="med" type="triangle"/>
          </a:ln>
        </p:spPr>
      </p:cxnSp>
      <p:cxnSp>
        <p:nvCxnSpPr>
          <p:cNvPr id="508" name="Google Shape;508;p35"/>
          <p:cNvCxnSpPr>
            <a:stCxn id="501" idx="3"/>
            <a:endCxn id="504" idx="1"/>
          </p:cNvCxnSpPr>
          <p:nvPr/>
        </p:nvCxnSpPr>
        <p:spPr>
          <a:xfrm>
            <a:off x="2757815" y="3337569"/>
            <a:ext cx="582300" cy="0"/>
          </a:xfrm>
          <a:prstGeom prst="straightConnector1">
            <a:avLst/>
          </a:prstGeom>
          <a:noFill/>
          <a:ln cap="flat" cmpd="sng" w="9525">
            <a:solidFill>
              <a:schemeClr val="dk2"/>
            </a:solidFill>
            <a:prstDash val="solid"/>
            <a:round/>
            <a:headEnd len="med" w="med" type="none"/>
            <a:tailEnd len="med" w="med" type="triangle"/>
          </a:ln>
        </p:spPr>
      </p:cxnSp>
      <p:pic>
        <p:nvPicPr>
          <p:cNvPr id="509" name="Google Shape;509;p35"/>
          <p:cNvPicPr preferRelativeResize="0"/>
          <p:nvPr/>
        </p:nvPicPr>
        <p:blipFill>
          <a:blip r:embed="rId9">
            <a:alphaModFix/>
          </a:blip>
          <a:stretch>
            <a:fillRect/>
          </a:stretch>
        </p:blipFill>
        <p:spPr>
          <a:xfrm>
            <a:off x="5747380" y="1489312"/>
            <a:ext cx="932687" cy="932687"/>
          </a:xfrm>
          <a:prstGeom prst="rect">
            <a:avLst/>
          </a:prstGeom>
          <a:noFill/>
          <a:ln>
            <a:noFill/>
          </a:ln>
        </p:spPr>
      </p:pic>
      <p:cxnSp>
        <p:nvCxnSpPr>
          <p:cNvPr id="510" name="Google Shape;510;p35"/>
          <p:cNvCxnSpPr>
            <a:endCxn id="509" idx="1"/>
          </p:cNvCxnSpPr>
          <p:nvPr/>
        </p:nvCxnSpPr>
        <p:spPr>
          <a:xfrm>
            <a:off x="4239280" y="1427956"/>
            <a:ext cx="1508100" cy="527700"/>
          </a:xfrm>
          <a:prstGeom prst="straightConnector1">
            <a:avLst/>
          </a:prstGeom>
          <a:noFill/>
          <a:ln cap="flat" cmpd="sng" w="9525">
            <a:solidFill>
              <a:schemeClr val="dk2"/>
            </a:solidFill>
            <a:prstDash val="solid"/>
            <a:round/>
            <a:headEnd len="med" w="med" type="none"/>
            <a:tailEnd len="med" w="med" type="triangle"/>
          </a:ln>
        </p:spPr>
      </p:cxnSp>
      <p:cxnSp>
        <p:nvCxnSpPr>
          <p:cNvPr id="511" name="Google Shape;511;p35"/>
          <p:cNvCxnSpPr>
            <a:stCxn id="504" idx="3"/>
            <a:endCxn id="509" idx="1"/>
          </p:cNvCxnSpPr>
          <p:nvPr/>
        </p:nvCxnSpPr>
        <p:spPr>
          <a:xfrm flipH="1" rot="10800000">
            <a:off x="4272751" y="1955776"/>
            <a:ext cx="1474500" cy="1381800"/>
          </a:xfrm>
          <a:prstGeom prst="straightConnector1">
            <a:avLst/>
          </a:prstGeom>
          <a:noFill/>
          <a:ln cap="flat" cmpd="sng" w="9525">
            <a:solidFill>
              <a:schemeClr val="dk2"/>
            </a:solidFill>
            <a:prstDash val="solid"/>
            <a:round/>
            <a:headEnd len="med" w="med" type="none"/>
            <a:tailEnd len="med" w="med" type="triangle"/>
          </a:ln>
        </p:spPr>
      </p:cxnSp>
      <p:cxnSp>
        <p:nvCxnSpPr>
          <p:cNvPr id="512" name="Google Shape;512;p35"/>
          <p:cNvCxnSpPr>
            <a:stCxn id="509" idx="3"/>
            <a:endCxn id="513" idx="1"/>
          </p:cNvCxnSpPr>
          <p:nvPr/>
        </p:nvCxnSpPr>
        <p:spPr>
          <a:xfrm flipH="1" rot="10800000">
            <a:off x="6680067" y="1296856"/>
            <a:ext cx="885300" cy="658800"/>
          </a:xfrm>
          <a:prstGeom prst="straightConnector1">
            <a:avLst/>
          </a:prstGeom>
          <a:noFill/>
          <a:ln cap="flat" cmpd="sng" w="9525">
            <a:solidFill>
              <a:schemeClr val="dk2"/>
            </a:solidFill>
            <a:prstDash val="solid"/>
            <a:round/>
            <a:headEnd len="med" w="med" type="none"/>
            <a:tailEnd len="med" w="med" type="triangle"/>
          </a:ln>
        </p:spPr>
      </p:cxnSp>
      <p:pic>
        <p:nvPicPr>
          <p:cNvPr id="513" name="Google Shape;513;p35"/>
          <p:cNvPicPr preferRelativeResize="0"/>
          <p:nvPr/>
        </p:nvPicPr>
        <p:blipFill>
          <a:blip r:embed="rId10">
            <a:alphaModFix/>
          </a:blip>
          <a:stretch>
            <a:fillRect/>
          </a:stretch>
        </p:blipFill>
        <p:spPr>
          <a:xfrm>
            <a:off x="7565363" y="830475"/>
            <a:ext cx="932689" cy="932689"/>
          </a:xfrm>
          <a:prstGeom prst="rect">
            <a:avLst/>
          </a:prstGeom>
          <a:noFill/>
          <a:ln>
            <a:noFill/>
          </a:ln>
        </p:spPr>
      </p:pic>
      <p:pic>
        <p:nvPicPr>
          <p:cNvPr id="514" name="Google Shape;514;p35"/>
          <p:cNvPicPr preferRelativeResize="0"/>
          <p:nvPr/>
        </p:nvPicPr>
        <p:blipFill>
          <a:blip r:embed="rId11">
            <a:alphaModFix/>
          </a:blip>
          <a:stretch>
            <a:fillRect/>
          </a:stretch>
        </p:blipFill>
        <p:spPr>
          <a:xfrm>
            <a:off x="310175" y="3933150"/>
            <a:ext cx="932689" cy="932689"/>
          </a:xfrm>
          <a:prstGeom prst="rect">
            <a:avLst/>
          </a:prstGeom>
          <a:noFill/>
          <a:ln>
            <a:noFill/>
          </a:ln>
        </p:spPr>
      </p:pic>
      <p:pic>
        <p:nvPicPr>
          <p:cNvPr id="515" name="Google Shape;515;p35"/>
          <p:cNvPicPr preferRelativeResize="0"/>
          <p:nvPr/>
        </p:nvPicPr>
        <p:blipFill>
          <a:blip r:embed="rId12">
            <a:alphaModFix/>
          </a:blip>
          <a:stretch>
            <a:fillRect/>
          </a:stretch>
        </p:blipFill>
        <p:spPr>
          <a:xfrm>
            <a:off x="3340077" y="3933182"/>
            <a:ext cx="932675" cy="932675"/>
          </a:xfrm>
          <a:prstGeom prst="rect">
            <a:avLst/>
          </a:prstGeom>
          <a:noFill/>
          <a:ln>
            <a:noFill/>
          </a:ln>
        </p:spPr>
      </p:pic>
      <p:pic>
        <p:nvPicPr>
          <p:cNvPr id="516" name="Google Shape;516;p35"/>
          <p:cNvPicPr preferRelativeResize="0"/>
          <p:nvPr/>
        </p:nvPicPr>
        <p:blipFill>
          <a:blip r:embed="rId13">
            <a:alphaModFix/>
          </a:blip>
          <a:stretch>
            <a:fillRect/>
          </a:stretch>
        </p:blipFill>
        <p:spPr>
          <a:xfrm>
            <a:off x="1825127" y="3933162"/>
            <a:ext cx="932687" cy="932689"/>
          </a:xfrm>
          <a:prstGeom prst="rect">
            <a:avLst/>
          </a:prstGeom>
          <a:noFill/>
          <a:ln>
            <a:noFill/>
          </a:ln>
        </p:spPr>
      </p:pic>
      <p:cxnSp>
        <p:nvCxnSpPr>
          <p:cNvPr id="517" name="Google Shape;517;p35"/>
          <p:cNvCxnSpPr>
            <a:stCxn id="514" idx="3"/>
            <a:endCxn id="516" idx="1"/>
          </p:cNvCxnSpPr>
          <p:nvPr/>
        </p:nvCxnSpPr>
        <p:spPr>
          <a:xfrm>
            <a:off x="1242864" y="4399494"/>
            <a:ext cx="582300" cy="0"/>
          </a:xfrm>
          <a:prstGeom prst="straightConnector1">
            <a:avLst/>
          </a:prstGeom>
          <a:noFill/>
          <a:ln cap="flat" cmpd="sng" w="9525">
            <a:solidFill>
              <a:schemeClr val="dk2"/>
            </a:solidFill>
            <a:prstDash val="solid"/>
            <a:round/>
            <a:headEnd len="med" w="med" type="none"/>
            <a:tailEnd len="med" w="med" type="triangle"/>
          </a:ln>
        </p:spPr>
      </p:cxnSp>
      <p:cxnSp>
        <p:nvCxnSpPr>
          <p:cNvPr id="518" name="Google Shape;518;p35"/>
          <p:cNvCxnSpPr>
            <a:stCxn id="516" idx="3"/>
            <a:endCxn id="515" idx="1"/>
          </p:cNvCxnSpPr>
          <p:nvPr/>
        </p:nvCxnSpPr>
        <p:spPr>
          <a:xfrm>
            <a:off x="2757815" y="4399506"/>
            <a:ext cx="582300" cy="0"/>
          </a:xfrm>
          <a:prstGeom prst="straightConnector1">
            <a:avLst/>
          </a:prstGeom>
          <a:noFill/>
          <a:ln cap="flat" cmpd="sng" w="9525">
            <a:solidFill>
              <a:schemeClr val="dk2"/>
            </a:solidFill>
            <a:prstDash val="solid"/>
            <a:round/>
            <a:headEnd len="med" w="med" type="none"/>
            <a:tailEnd len="med" w="med" type="triangle"/>
          </a:ln>
        </p:spPr>
      </p:cxnSp>
      <p:pic>
        <p:nvPicPr>
          <p:cNvPr id="519" name="Google Shape;519;p35"/>
          <p:cNvPicPr preferRelativeResize="0"/>
          <p:nvPr/>
        </p:nvPicPr>
        <p:blipFill>
          <a:blip r:embed="rId9">
            <a:alphaModFix/>
          </a:blip>
          <a:stretch>
            <a:fillRect/>
          </a:stretch>
        </p:blipFill>
        <p:spPr>
          <a:xfrm>
            <a:off x="5747380" y="2970812"/>
            <a:ext cx="932687" cy="932687"/>
          </a:xfrm>
          <a:prstGeom prst="rect">
            <a:avLst/>
          </a:prstGeom>
          <a:noFill/>
          <a:ln>
            <a:noFill/>
          </a:ln>
        </p:spPr>
      </p:pic>
      <p:cxnSp>
        <p:nvCxnSpPr>
          <p:cNvPr id="520" name="Google Shape;520;p35"/>
          <p:cNvCxnSpPr>
            <a:stCxn id="515" idx="3"/>
            <a:endCxn id="519" idx="1"/>
          </p:cNvCxnSpPr>
          <p:nvPr/>
        </p:nvCxnSpPr>
        <p:spPr>
          <a:xfrm flipH="1" rot="10800000">
            <a:off x="4272751" y="3437119"/>
            <a:ext cx="1474500" cy="962400"/>
          </a:xfrm>
          <a:prstGeom prst="straightConnector1">
            <a:avLst/>
          </a:prstGeom>
          <a:noFill/>
          <a:ln cap="flat" cmpd="sng" w="9525">
            <a:solidFill>
              <a:schemeClr val="dk2"/>
            </a:solidFill>
            <a:prstDash val="solid"/>
            <a:round/>
            <a:headEnd len="med" w="med" type="none"/>
            <a:tailEnd len="med" w="med" type="triangle"/>
          </a:ln>
        </p:spPr>
      </p:cxnSp>
      <p:pic>
        <p:nvPicPr>
          <p:cNvPr id="521" name="Google Shape;521;p35"/>
          <p:cNvPicPr preferRelativeResize="0"/>
          <p:nvPr/>
        </p:nvPicPr>
        <p:blipFill>
          <a:blip r:embed="rId14">
            <a:alphaModFix/>
          </a:blip>
          <a:stretch>
            <a:fillRect/>
          </a:stretch>
        </p:blipFill>
        <p:spPr>
          <a:xfrm>
            <a:off x="7565368" y="2970812"/>
            <a:ext cx="932689" cy="932689"/>
          </a:xfrm>
          <a:prstGeom prst="rect">
            <a:avLst/>
          </a:prstGeom>
          <a:noFill/>
          <a:ln>
            <a:noFill/>
          </a:ln>
        </p:spPr>
      </p:pic>
      <p:cxnSp>
        <p:nvCxnSpPr>
          <p:cNvPr id="522" name="Google Shape;522;p35"/>
          <p:cNvCxnSpPr>
            <a:stCxn id="519" idx="3"/>
            <a:endCxn id="521" idx="1"/>
          </p:cNvCxnSpPr>
          <p:nvPr/>
        </p:nvCxnSpPr>
        <p:spPr>
          <a:xfrm>
            <a:off x="6680067" y="3437156"/>
            <a:ext cx="885300" cy="0"/>
          </a:xfrm>
          <a:prstGeom prst="straightConnector1">
            <a:avLst/>
          </a:prstGeom>
          <a:noFill/>
          <a:ln cap="flat" cmpd="sng" w="9525">
            <a:solidFill>
              <a:schemeClr val="dk2"/>
            </a:solidFill>
            <a:prstDash val="solid"/>
            <a:round/>
            <a:headEnd len="med" w="med" type="none"/>
            <a:tailEnd len="med" w="med" type="triangle"/>
          </a:ln>
        </p:spPr>
      </p:cxnSp>
      <p:sp>
        <p:nvSpPr>
          <p:cNvPr id="523" name="Google Shape;523;p35"/>
          <p:cNvSpPr txBox="1"/>
          <p:nvPr/>
        </p:nvSpPr>
        <p:spPr>
          <a:xfrm>
            <a:off x="6561550" y="1492150"/>
            <a:ext cx="25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24" name="Google Shape;524;p35"/>
          <p:cNvSpPr txBox="1"/>
          <p:nvPr/>
        </p:nvSpPr>
        <p:spPr>
          <a:xfrm>
            <a:off x="5586275" y="1096725"/>
            <a:ext cx="125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Bếp làm mì</a:t>
            </a:r>
            <a:endParaRPr>
              <a:latin typeface="Roboto Mono"/>
              <a:ea typeface="Roboto Mono"/>
              <a:cs typeface="Roboto Mono"/>
              <a:sym typeface="Roboto Mono"/>
            </a:endParaRPr>
          </a:p>
        </p:txBody>
      </p:sp>
      <p:sp>
        <p:nvSpPr>
          <p:cNvPr id="525" name="Google Shape;525;p35"/>
          <p:cNvSpPr txBox="1"/>
          <p:nvPr/>
        </p:nvSpPr>
        <p:spPr>
          <a:xfrm>
            <a:off x="5586275" y="4008500"/>
            <a:ext cx="125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Bếp làm </a:t>
            </a:r>
            <a:endParaRPr>
              <a:latin typeface="Roboto Mono"/>
              <a:ea typeface="Roboto Mono"/>
              <a:cs typeface="Roboto Mono"/>
              <a:sym typeface="Roboto Mono"/>
            </a:endParaRPr>
          </a:p>
          <a:p>
            <a:pPr indent="0" lvl="0" marL="0" rtl="0" algn="ctr">
              <a:spcBef>
                <a:spcPts val="0"/>
              </a:spcBef>
              <a:spcAft>
                <a:spcPts val="0"/>
              </a:spcAft>
              <a:buNone/>
            </a:pPr>
            <a:r>
              <a:rPr lang="en">
                <a:latin typeface="Roboto Mono"/>
                <a:ea typeface="Roboto Mono"/>
                <a:cs typeface="Roboto Mono"/>
                <a:sym typeface="Roboto Mono"/>
              </a:rPr>
              <a:t>cà ri</a:t>
            </a:r>
            <a:endParaRPr>
              <a:latin typeface="Roboto Mono"/>
              <a:ea typeface="Roboto Mono"/>
              <a:cs typeface="Roboto Mono"/>
              <a:sym typeface="Roboto Mono"/>
            </a:endParaRPr>
          </a:p>
        </p:txBody>
      </p:sp>
      <p:pic>
        <p:nvPicPr>
          <p:cNvPr id="526" name="Google Shape;526;p35"/>
          <p:cNvPicPr preferRelativeResize="0"/>
          <p:nvPr/>
        </p:nvPicPr>
        <p:blipFill>
          <a:blip r:embed="rId13">
            <a:alphaModFix/>
          </a:blip>
          <a:stretch>
            <a:fillRect/>
          </a:stretch>
        </p:blipFill>
        <p:spPr>
          <a:xfrm>
            <a:off x="1804602" y="1928575"/>
            <a:ext cx="932687" cy="932689"/>
          </a:xfrm>
          <a:prstGeom prst="rect">
            <a:avLst/>
          </a:prstGeom>
          <a:noFill/>
          <a:ln>
            <a:noFill/>
          </a:ln>
        </p:spPr>
      </p:pic>
      <p:pic>
        <p:nvPicPr>
          <p:cNvPr id="527" name="Google Shape;527;p35"/>
          <p:cNvPicPr preferRelativeResize="0"/>
          <p:nvPr/>
        </p:nvPicPr>
        <p:blipFill>
          <a:blip r:embed="rId15">
            <a:alphaModFix/>
          </a:blip>
          <a:stretch>
            <a:fillRect/>
          </a:stretch>
        </p:blipFill>
        <p:spPr>
          <a:xfrm>
            <a:off x="3370999" y="1959513"/>
            <a:ext cx="870825" cy="870848"/>
          </a:xfrm>
          <a:prstGeom prst="rect">
            <a:avLst/>
          </a:prstGeom>
          <a:noFill/>
          <a:ln>
            <a:noFill/>
          </a:ln>
        </p:spPr>
      </p:pic>
      <p:pic>
        <p:nvPicPr>
          <p:cNvPr id="528" name="Google Shape;528;p35"/>
          <p:cNvPicPr preferRelativeResize="0"/>
          <p:nvPr/>
        </p:nvPicPr>
        <p:blipFill>
          <a:blip r:embed="rId16">
            <a:alphaModFix/>
          </a:blip>
          <a:stretch>
            <a:fillRect/>
          </a:stretch>
        </p:blipFill>
        <p:spPr>
          <a:xfrm>
            <a:off x="333375" y="1928575"/>
            <a:ext cx="932689" cy="932689"/>
          </a:xfrm>
          <a:prstGeom prst="rect">
            <a:avLst/>
          </a:prstGeom>
          <a:noFill/>
          <a:ln>
            <a:noFill/>
          </a:ln>
        </p:spPr>
      </p:pic>
      <p:cxnSp>
        <p:nvCxnSpPr>
          <p:cNvPr id="529" name="Google Shape;529;p35"/>
          <p:cNvCxnSpPr>
            <a:stCxn id="528" idx="3"/>
            <a:endCxn id="526" idx="1"/>
          </p:cNvCxnSpPr>
          <p:nvPr/>
        </p:nvCxnSpPr>
        <p:spPr>
          <a:xfrm>
            <a:off x="1266064" y="2394919"/>
            <a:ext cx="538500" cy="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35"/>
          <p:cNvCxnSpPr>
            <a:stCxn id="526" idx="3"/>
            <a:endCxn id="527" idx="1"/>
          </p:cNvCxnSpPr>
          <p:nvPr/>
        </p:nvCxnSpPr>
        <p:spPr>
          <a:xfrm>
            <a:off x="2737290" y="2394919"/>
            <a:ext cx="633600" cy="0"/>
          </a:xfrm>
          <a:prstGeom prst="straightConnector1">
            <a:avLst/>
          </a:prstGeom>
          <a:noFill/>
          <a:ln cap="flat" cmpd="sng" w="9525">
            <a:solidFill>
              <a:schemeClr val="dk2"/>
            </a:solidFill>
            <a:prstDash val="solid"/>
            <a:round/>
            <a:headEnd len="med" w="med" type="none"/>
            <a:tailEnd len="med" w="med" type="triangle"/>
          </a:ln>
        </p:spPr>
      </p:cxnSp>
      <p:cxnSp>
        <p:nvCxnSpPr>
          <p:cNvPr id="531" name="Google Shape;531;p35"/>
          <p:cNvCxnSpPr>
            <a:stCxn id="527" idx="3"/>
            <a:endCxn id="509" idx="1"/>
          </p:cNvCxnSpPr>
          <p:nvPr/>
        </p:nvCxnSpPr>
        <p:spPr>
          <a:xfrm flipH="1" rot="10800000">
            <a:off x="4241824" y="1955737"/>
            <a:ext cx="1505700" cy="439200"/>
          </a:xfrm>
          <a:prstGeom prst="straightConnector1">
            <a:avLst/>
          </a:prstGeom>
          <a:noFill/>
          <a:ln cap="flat" cmpd="sng" w="9525">
            <a:solidFill>
              <a:schemeClr val="dk2"/>
            </a:solidFill>
            <a:prstDash val="solid"/>
            <a:round/>
            <a:headEnd len="med" w="med" type="none"/>
            <a:tailEnd len="med" w="med" type="triangle"/>
          </a:ln>
        </p:spPr>
      </p:cxnSp>
      <p:pic>
        <p:nvPicPr>
          <p:cNvPr id="532" name="Google Shape;532;p35"/>
          <p:cNvPicPr preferRelativeResize="0"/>
          <p:nvPr/>
        </p:nvPicPr>
        <p:blipFill>
          <a:blip r:embed="rId17">
            <a:alphaModFix/>
          </a:blip>
          <a:stretch>
            <a:fillRect/>
          </a:stretch>
        </p:blipFill>
        <p:spPr>
          <a:xfrm>
            <a:off x="7565369" y="1900639"/>
            <a:ext cx="932689" cy="932687"/>
          </a:xfrm>
          <a:prstGeom prst="rect">
            <a:avLst/>
          </a:prstGeom>
          <a:noFill/>
          <a:ln>
            <a:noFill/>
          </a:ln>
        </p:spPr>
      </p:pic>
      <p:cxnSp>
        <p:nvCxnSpPr>
          <p:cNvPr id="533" name="Google Shape;533;p35"/>
          <p:cNvCxnSpPr>
            <a:stCxn id="509" idx="3"/>
            <a:endCxn id="532" idx="1"/>
          </p:cNvCxnSpPr>
          <p:nvPr/>
        </p:nvCxnSpPr>
        <p:spPr>
          <a:xfrm>
            <a:off x="6680067" y="1955656"/>
            <a:ext cx="885300" cy="41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6"/>
          <p:cNvSpPr txBox="1"/>
          <p:nvPr/>
        </p:nvSpPr>
        <p:spPr>
          <a:xfrm>
            <a:off x="4973925" y="1173025"/>
            <a:ext cx="3542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rgbClr val="4285F4"/>
                </a:solidFill>
                <a:latin typeface="Roboto Mono"/>
                <a:ea typeface="Roboto Mono"/>
                <a:cs typeface="Roboto Mono"/>
                <a:sym typeface="Roboto Mono"/>
              </a:rPr>
              <a:t>Reduce</a:t>
            </a:r>
            <a:endParaRPr b="1" i="0" sz="1200" u="none" cap="none" strike="noStrike">
              <a:solidFill>
                <a:srgbClr val="00A899"/>
              </a:solidFill>
              <a:latin typeface="Roboto Mono"/>
              <a:ea typeface="Roboto Mono"/>
              <a:cs typeface="Roboto Mono"/>
              <a:sym typeface="Roboto Mono"/>
            </a:endParaRPr>
          </a:p>
        </p:txBody>
      </p:sp>
      <p:sp>
        <p:nvSpPr>
          <p:cNvPr id="539" name="Google Shape;539;p36"/>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MapReduce và BigQuery</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MapReduce and BigQuery</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grpSp>
        <p:nvGrpSpPr>
          <p:cNvPr id="540" name="Google Shape;540;p36"/>
          <p:cNvGrpSpPr/>
          <p:nvPr/>
        </p:nvGrpSpPr>
        <p:grpSpPr>
          <a:xfrm>
            <a:off x="489200" y="3251946"/>
            <a:ext cx="3865500" cy="1310842"/>
            <a:chOff x="661975" y="3187821"/>
            <a:chExt cx="3865500" cy="1310842"/>
          </a:xfrm>
        </p:grpSpPr>
        <p:sp>
          <p:nvSpPr>
            <p:cNvPr id="541" name="Google Shape;541;p36"/>
            <p:cNvSpPr txBox="1"/>
            <p:nvPr/>
          </p:nvSpPr>
          <p:spPr>
            <a:xfrm>
              <a:off x="661975" y="4083163"/>
              <a:ext cx="38655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chemeClr val="accent1"/>
                  </a:solidFill>
                  <a:latin typeface="Roboto Mono"/>
                  <a:ea typeface="Roboto Mono"/>
                  <a:cs typeface="Roboto Mono"/>
                  <a:sym typeface="Roboto Mono"/>
                </a:rPr>
                <a:t>Map </a:t>
              </a:r>
              <a:endParaRPr b="1" i="0" sz="1200" u="none" cap="none" strike="noStrike">
                <a:solidFill>
                  <a:srgbClr val="00A899"/>
                </a:solidFill>
                <a:latin typeface="Roboto Mono"/>
                <a:ea typeface="Roboto Mono"/>
                <a:cs typeface="Roboto Mono"/>
                <a:sym typeface="Roboto Mono"/>
              </a:endParaRPr>
            </a:p>
          </p:txBody>
        </p:sp>
        <p:sp>
          <p:nvSpPr>
            <p:cNvPr id="542" name="Google Shape;542;p36"/>
            <p:cNvSpPr/>
            <p:nvPr/>
          </p:nvSpPr>
          <p:spPr>
            <a:xfrm>
              <a:off x="1195975" y="318782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Lấy n điểm dữ liệu đầu vào và output ra n điểm tương ứng</a:t>
              </a:r>
              <a:endParaRPr sz="1300">
                <a:latin typeface="Roboto Mono"/>
                <a:ea typeface="Roboto Mono"/>
                <a:cs typeface="Roboto Mono"/>
                <a:sym typeface="Roboto Mono"/>
              </a:endParaRPr>
            </a:p>
          </p:txBody>
        </p:sp>
      </p:grpSp>
      <p:sp>
        <p:nvSpPr>
          <p:cNvPr id="543" name="Google Shape;543;p36"/>
          <p:cNvSpPr/>
          <p:nvPr/>
        </p:nvSpPr>
        <p:spPr>
          <a:xfrm>
            <a:off x="5346375" y="17241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Lấy n điểm dữ liệu đầu vào và output ra 1 điểm</a:t>
            </a:r>
            <a:endParaRPr sz="1300">
              <a:latin typeface="Roboto Mono"/>
              <a:ea typeface="Roboto Mono"/>
              <a:cs typeface="Roboto Mono"/>
              <a:sym typeface="Roboto Mono"/>
            </a:endParaRPr>
          </a:p>
        </p:txBody>
      </p:sp>
      <p:cxnSp>
        <p:nvCxnSpPr>
          <p:cNvPr id="544" name="Google Shape;544;p36"/>
          <p:cNvCxnSpPr>
            <a:stCxn id="543" idx="3"/>
            <a:endCxn id="545" idx="3"/>
          </p:cNvCxnSpPr>
          <p:nvPr/>
        </p:nvCxnSpPr>
        <p:spPr>
          <a:xfrm>
            <a:off x="8143875" y="2095246"/>
            <a:ext cx="372600" cy="1603200"/>
          </a:xfrm>
          <a:prstGeom prst="curvedConnector3">
            <a:avLst>
              <a:gd fmla="val 163869" name="adj1"/>
            </a:avLst>
          </a:prstGeom>
          <a:noFill/>
          <a:ln cap="flat" cmpd="sng" w="9525">
            <a:solidFill>
              <a:schemeClr val="dk2"/>
            </a:solidFill>
            <a:prstDash val="solid"/>
            <a:round/>
            <a:headEnd len="med" w="med" type="none"/>
            <a:tailEnd len="med" w="med" type="stealth"/>
          </a:ln>
        </p:spPr>
      </p:cxnSp>
      <p:cxnSp>
        <p:nvCxnSpPr>
          <p:cNvPr id="546" name="Google Shape;546;p36"/>
          <p:cNvCxnSpPr>
            <a:stCxn id="542" idx="1"/>
            <a:endCxn id="547" idx="1"/>
          </p:cNvCxnSpPr>
          <p:nvPr/>
        </p:nvCxnSpPr>
        <p:spPr>
          <a:xfrm rot="10800000">
            <a:off x="513800" y="1914846"/>
            <a:ext cx="509400" cy="1708200"/>
          </a:xfrm>
          <a:prstGeom prst="curvedConnector3">
            <a:avLst>
              <a:gd fmla="val 146727" name="adj1"/>
            </a:avLst>
          </a:prstGeom>
          <a:noFill/>
          <a:ln cap="flat" cmpd="sng" w="9525">
            <a:solidFill>
              <a:schemeClr val="dk2"/>
            </a:solidFill>
            <a:prstDash val="solid"/>
            <a:round/>
            <a:headEnd len="med" w="med" type="none"/>
            <a:tailEnd len="med" w="med" type="stealth"/>
          </a:ln>
        </p:spPr>
      </p:cxnSp>
      <p:sp>
        <p:nvSpPr>
          <p:cNvPr id="547" name="Google Shape;547;p36"/>
          <p:cNvSpPr txBox="1"/>
          <p:nvPr/>
        </p:nvSpPr>
        <p:spPr>
          <a:xfrm>
            <a:off x="513900" y="1135625"/>
            <a:ext cx="4058100" cy="1558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050">
                <a:solidFill>
                  <a:srgbClr val="3367D6"/>
                </a:solidFill>
                <a:latin typeface="Roboto Mono"/>
                <a:ea typeface="Roboto Mono"/>
                <a:cs typeface="Roboto Mono"/>
                <a:sym typeface="Roboto Mono"/>
              </a:rPr>
              <a:t>SELECT</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event_type</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a:t>
            </a:r>
            <a:r>
              <a:rPr lang="en" sz="1050">
                <a:solidFill>
                  <a:srgbClr val="3A474E"/>
                </a:solidFill>
                <a:latin typeface="Roboto Mono"/>
                <a:ea typeface="Roboto Mono"/>
                <a:cs typeface="Roboto Mono"/>
                <a:sym typeface="Roboto Mono"/>
              </a:rPr>
              <a:t>.</a:t>
            </a:r>
            <a:r>
              <a:rPr lang="en" sz="1050">
                <a:solidFill>
                  <a:schemeClr val="dk1"/>
                </a:solidFill>
                <a:latin typeface="Roboto Mono"/>
                <a:ea typeface="Roboto Mono"/>
                <a:cs typeface="Roboto Mono"/>
                <a:sym typeface="Roboto Mono"/>
              </a:rPr>
              <a:t>float_value</a:t>
            </a:r>
            <a:r>
              <a:rPr lang="en" sz="1050">
                <a:solidFill>
                  <a:srgbClr val="3A474E"/>
                </a:solidFill>
                <a:latin typeface="Roboto Mono"/>
                <a:ea typeface="Roboto Mono"/>
                <a:cs typeface="Roboto Mono"/>
                <a:sym typeface="Roboto Mono"/>
              </a:rPr>
              <a:t> </a:t>
            </a:r>
            <a:r>
              <a:rPr lang="en" sz="1050">
                <a:solidFill>
                  <a:srgbClr val="37474F"/>
                </a:solidFill>
                <a:latin typeface="Roboto Mono"/>
                <a:ea typeface="Roboto Mono"/>
                <a:cs typeface="Roboto Mono"/>
                <a:sym typeface="Roboto Mono"/>
              </a:rPr>
              <a:t>+</a:t>
            </a:r>
            <a:r>
              <a:rPr lang="en" sz="1050">
                <a:solidFill>
                  <a:srgbClr val="3A474E"/>
                </a:solidFill>
                <a:latin typeface="Roboto Mono"/>
                <a:ea typeface="Roboto Mono"/>
                <a:cs typeface="Roboto Mono"/>
                <a:sym typeface="Roboto Mono"/>
              </a:rPr>
              <a:t> </a:t>
            </a:r>
            <a:r>
              <a:rPr lang="en" sz="1050">
                <a:solidFill>
                  <a:srgbClr val="F4511E"/>
                </a:solidFill>
                <a:latin typeface="Roboto Mono"/>
                <a:ea typeface="Roboto Mono"/>
                <a:cs typeface="Roboto Mono"/>
                <a:sym typeface="Roboto Mono"/>
              </a:rPr>
              <a:t>1</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as</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plus_one</a:t>
            </a:r>
            <a:endParaRPr sz="105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367D6"/>
                </a:solidFill>
                <a:latin typeface="Roboto Mono"/>
                <a:ea typeface="Roboto Mono"/>
                <a:cs typeface="Roboto Mono"/>
                <a:sym typeface="Roboto Mono"/>
              </a:rPr>
              <a:t>FROM</a:t>
            </a:r>
            <a:r>
              <a:rPr lang="en" sz="1050">
                <a:solidFill>
                  <a:srgbClr val="3A474E"/>
                </a:solidFill>
                <a:latin typeface="Roboto Mono"/>
                <a:ea typeface="Roboto Mono"/>
                <a:cs typeface="Roboto Mono"/>
                <a:sym typeface="Roboto Mono"/>
              </a:rPr>
              <a:t> </a:t>
            </a:r>
            <a:r>
              <a:rPr lang="en" sz="1050">
                <a:solidFill>
                  <a:srgbClr val="0D904F"/>
                </a:solidFill>
                <a:latin typeface="Roboto Mono"/>
                <a:ea typeface="Roboto Mono"/>
                <a:cs typeface="Roboto Mono"/>
                <a:sym typeface="Roboto Mono"/>
              </a:rPr>
              <a:t>`adventure_mmo_game.event_log`</a:t>
            </a:r>
            <a:r>
              <a:rPr lang="en" sz="1050">
                <a:solidFill>
                  <a:srgbClr val="3A474E"/>
                </a:solidFill>
                <a:latin typeface="Roboto Mono"/>
                <a:ea typeface="Roboto Mono"/>
                <a:cs typeface="Roboto Mono"/>
                <a:sym typeface="Roboto Mono"/>
              </a:rPr>
              <a:t>,</a:t>
            </a:r>
            <a:endParaRPr sz="1050">
              <a:solidFill>
                <a:srgbClr val="3A474E"/>
              </a:solidFill>
              <a:latin typeface="Roboto Mono"/>
              <a:ea typeface="Roboto Mono"/>
              <a:cs typeface="Roboto Mono"/>
              <a:sym typeface="Roboto Mono"/>
            </a:endParaRPr>
          </a:p>
          <a:p>
            <a:pPr indent="457200" lvl="0" marL="0" rtl="0" algn="l">
              <a:lnSpc>
                <a:spcPct val="150000"/>
              </a:lnSpc>
              <a:spcBef>
                <a:spcPts val="0"/>
              </a:spcBef>
              <a:spcAft>
                <a:spcPts val="0"/>
              </a:spcAft>
              <a:buClr>
                <a:schemeClr val="dk1"/>
              </a:buClr>
              <a:buSzPts val="1100"/>
              <a:buFont typeface="Arial"/>
              <a:buNone/>
            </a:pP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UNNEST</a:t>
            </a:r>
            <a:r>
              <a:rPr lang="en" sz="1050">
                <a:solidFill>
                  <a:srgbClr val="37474F"/>
                </a:solidFill>
                <a:latin typeface="Roboto Mono"/>
                <a:ea typeface="Roboto Mono"/>
                <a:cs typeface="Roboto Mono"/>
                <a:sym typeface="Roboto Mono"/>
              </a:rPr>
              <a:t>(</a:t>
            </a:r>
            <a:r>
              <a:rPr lang="en" sz="1050">
                <a:solidFill>
                  <a:schemeClr val="dk1"/>
                </a:solidFill>
                <a:latin typeface="Roboto Mono"/>
                <a:ea typeface="Roboto Mono"/>
                <a:cs typeface="Roboto Mono"/>
                <a:sym typeface="Roboto Mono"/>
              </a:rPr>
              <a:t>event_attribute</a:t>
            </a:r>
            <a:r>
              <a:rPr lang="en" sz="1050">
                <a:solidFill>
                  <a:srgbClr val="37474F"/>
                </a:solidFill>
                <a:latin typeface="Roboto Mono"/>
                <a:ea typeface="Roboto Mono"/>
                <a:cs typeface="Roboto Mono"/>
                <a:sym typeface="Roboto Mono"/>
              </a:rPr>
              <a:t>)</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as</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a:t>
            </a:r>
            <a:endParaRPr sz="105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367D6"/>
                </a:solidFill>
                <a:latin typeface="Roboto Mono"/>
                <a:ea typeface="Roboto Mono"/>
                <a:cs typeface="Roboto Mono"/>
                <a:sym typeface="Roboto Mono"/>
              </a:rPr>
              <a:t>WHERE</a:t>
            </a:r>
            <a:r>
              <a:rPr lang="en" sz="1050">
                <a:solidFill>
                  <a:srgbClr val="3A474E"/>
                </a:solidFill>
                <a:latin typeface="Roboto Mono"/>
                <a:ea typeface="Roboto Mono"/>
                <a:cs typeface="Roboto Mono"/>
                <a:sym typeface="Roboto Mono"/>
              </a:rPr>
              <a:t> </a:t>
            </a:r>
            <a:r>
              <a:rPr lang="en" sz="1050">
                <a:solidFill>
                  <a:srgbClr val="800000"/>
                </a:solidFill>
                <a:latin typeface="Roboto Mono"/>
                <a:ea typeface="Roboto Mono"/>
                <a:cs typeface="Roboto Mono"/>
                <a:sym typeface="Roboto Mono"/>
              </a:rPr>
              <a:t>event_type</a:t>
            </a:r>
            <a:r>
              <a:rPr lang="en" sz="1050">
                <a:solidFill>
                  <a:srgbClr val="3A474E"/>
                </a:solidFill>
                <a:latin typeface="Roboto Mono"/>
                <a:ea typeface="Roboto Mono"/>
                <a:cs typeface="Roboto Mono"/>
                <a:sym typeface="Roboto Mono"/>
              </a:rPr>
              <a:t> = </a:t>
            </a:r>
            <a:r>
              <a:rPr lang="en" sz="1050">
                <a:solidFill>
                  <a:srgbClr val="0D904F"/>
                </a:solidFill>
                <a:latin typeface="Roboto Mono"/>
                <a:ea typeface="Roboto Mono"/>
                <a:cs typeface="Roboto Mono"/>
                <a:sym typeface="Roboto Mono"/>
              </a:rPr>
              <a:t>'purchase'</a:t>
            </a:r>
            <a:endParaRPr sz="1050">
              <a:solidFill>
                <a:srgbClr val="0D90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367D6"/>
                </a:solidFill>
                <a:latin typeface="Roboto Mono"/>
                <a:ea typeface="Roboto Mono"/>
                <a:cs typeface="Roboto Mono"/>
                <a:sym typeface="Roboto Mono"/>
              </a:rPr>
              <a:t>AND</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a:t>
            </a:r>
            <a:r>
              <a:rPr lang="en" sz="1050">
                <a:solidFill>
                  <a:srgbClr val="3A474E"/>
                </a:solidFill>
                <a:latin typeface="Roboto Mono"/>
                <a:ea typeface="Roboto Mono"/>
                <a:cs typeface="Roboto Mono"/>
                <a:sym typeface="Roboto Mono"/>
              </a:rPr>
              <a:t>.</a:t>
            </a:r>
            <a:r>
              <a:rPr lang="en" sz="1050">
                <a:solidFill>
                  <a:srgbClr val="800000"/>
                </a:solidFill>
                <a:latin typeface="Roboto Mono"/>
                <a:ea typeface="Roboto Mono"/>
                <a:cs typeface="Roboto Mono"/>
                <a:sym typeface="Roboto Mono"/>
              </a:rPr>
              <a:t>key</a:t>
            </a:r>
            <a:r>
              <a:rPr lang="en" sz="1050">
                <a:solidFill>
                  <a:srgbClr val="3A474E"/>
                </a:solidFill>
                <a:latin typeface="Roboto Mono"/>
                <a:ea typeface="Roboto Mono"/>
                <a:cs typeface="Roboto Mono"/>
                <a:sym typeface="Roboto Mono"/>
              </a:rPr>
              <a:t> = </a:t>
            </a:r>
            <a:r>
              <a:rPr lang="en" sz="1050">
                <a:solidFill>
                  <a:srgbClr val="0D904F"/>
                </a:solidFill>
                <a:latin typeface="Roboto Mono"/>
                <a:ea typeface="Roboto Mono"/>
                <a:cs typeface="Roboto Mono"/>
                <a:sym typeface="Roboto Mono"/>
              </a:rPr>
              <a:t>'revenue'</a:t>
            </a:r>
            <a:endParaRPr sz="1050">
              <a:solidFill>
                <a:srgbClr val="0D90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367D6"/>
                </a:solidFill>
                <a:latin typeface="Roboto Mono"/>
                <a:ea typeface="Roboto Mono"/>
                <a:cs typeface="Roboto Mono"/>
                <a:sym typeface="Roboto Mono"/>
              </a:rPr>
              <a:t>LIMIT</a:t>
            </a:r>
            <a:r>
              <a:rPr lang="en" sz="1050">
                <a:solidFill>
                  <a:srgbClr val="3A474E"/>
                </a:solidFill>
                <a:latin typeface="Roboto Mono"/>
                <a:ea typeface="Roboto Mono"/>
                <a:cs typeface="Roboto Mono"/>
                <a:sym typeface="Roboto Mono"/>
              </a:rPr>
              <a:t> </a:t>
            </a:r>
            <a:r>
              <a:rPr lang="en" sz="1050">
                <a:solidFill>
                  <a:srgbClr val="F4511E"/>
                </a:solidFill>
                <a:latin typeface="Roboto Mono"/>
                <a:ea typeface="Roboto Mono"/>
                <a:cs typeface="Roboto Mono"/>
                <a:sym typeface="Roboto Mono"/>
              </a:rPr>
              <a:t>1000</a:t>
            </a:r>
            <a:r>
              <a:rPr lang="en" sz="1050">
                <a:solidFill>
                  <a:schemeClr val="dk1"/>
                </a:solidFill>
                <a:latin typeface="Roboto Mono"/>
                <a:ea typeface="Roboto Mono"/>
                <a:cs typeface="Roboto Mono"/>
                <a:sym typeface="Roboto Mono"/>
              </a:rPr>
              <a:t>;</a:t>
            </a:r>
            <a:endParaRPr sz="1050">
              <a:solidFill>
                <a:srgbClr val="795E26"/>
              </a:solidFill>
              <a:latin typeface="Roboto Mono"/>
              <a:ea typeface="Roboto Mono"/>
              <a:cs typeface="Roboto Mono"/>
              <a:sym typeface="Roboto Mono"/>
            </a:endParaRPr>
          </a:p>
        </p:txBody>
      </p:sp>
      <p:sp>
        <p:nvSpPr>
          <p:cNvPr id="545" name="Google Shape;545;p36"/>
          <p:cNvSpPr txBox="1"/>
          <p:nvPr/>
        </p:nvSpPr>
        <p:spPr>
          <a:xfrm>
            <a:off x="5035425" y="2797925"/>
            <a:ext cx="3480900" cy="1800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050">
                <a:solidFill>
                  <a:srgbClr val="3367D6"/>
                </a:solidFill>
                <a:latin typeface="Roboto Mono"/>
                <a:ea typeface="Roboto Mono"/>
                <a:cs typeface="Roboto Mono"/>
                <a:sym typeface="Roboto Mono"/>
              </a:rPr>
              <a:t>SELECT</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event_type</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SUM</a:t>
            </a:r>
            <a:r>
              <a:rPr lang="en" sz="1050">
                <a:solidFill>
                  <a:srgbClr val="37474F"/>
                </a:solidFill>
                <a:latin typeface="Roboto Mono"/>
                <a:ea typeface="Roboto Mono"/>
                <a:cs typeface="Roboto Mono"/>
                <a:sym typeface="Roboto Mono"/>
              </a:rPr>
              <a:t>(</a:t>
            </a:r>
            <a:r>
              <a:rPr lang="en" sz="1050">
                <a:solidFill>
                  <a:schemeClr val="dk1"/>
                </a:solidFill>
                <a:latin typeface="Roboto Mono"/>
                <a:ea typeface="Roboto Mono"/>
                <a:cs typeface="Roboto Mono"/>
                <a:sym typeface="Roboto Mono"/>
              </a:rPr>
              <a:t>e</a:t>
            </a:r>
            <a:r>
              <a:rPr lang="en" sz="1050">
                <a:solidFill>
                  <a:srgbClr val="3A474E"/>
                </a:solidFill>
                <a:latin typeface="Roboto Mono"/>
                <a:ea typeface="Roboto Mono"/>
                <a:cs typeface="Roboto Mono"/>
                <a:sym typeface="Roboto Mono"/>
              </a:rPr>
              <a:t>.</a:t>
            </a:r>
            <a:r>
              <a:rPr lang="en" sz="1050">
                <a:solidFill>
                  <a:schemeClr val="dk1"/>
                </a:solidFill>
                <a:latin typeface="Roboto Mono"/>
                <a:ea typeface="Roboto Mono"/>
                <a:cs typeface="Roboto Mono"/>
                <a:sym typeface="Roboto Mono"/>
              </a:rPr>
              <a:t>float_value</a:t>
            </a:r>
            <a:r>
              <a:rPr lang="en" sz="1050">
                <a:solidFill>
                  <a:srgbClr val="37474F"/>
                </a:solidFill>
                <a:latin typeface="Roboto Mono"/>
                <a:ea typeface="Roboto Mono"/>
                <a:cs typeface="Roboto Mono"/>
                <a:sym typeface="Roboto Mono"/>
              </a:rPr>
              <a:t>)</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as</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sum</a:t>
            </a:r>
            <a:endParaRPr sz="1050">
              <a:solidFill>
                <a:srgbClr val="3367D6"/>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367D6"/>
                </a:solidFill>
                <a:latin typeface="Roboto Mono"/>
                <a:ea typeface="Roboto Mono"/>
                <a:cs typeface="Roboto Mono"/>
                <a:sym typeface="Roboto Mono"/>
              </a:rPr>
              <a:t>FROM </a:t>
            </a:r>
            <a:r>
              <a:rPr lang="en" sz="1050">
                <a:solidFill>
                  <a:srgbClr val="0D904F"/>
                </a:solidFill>
                <a:latin typeface="Roboto Mono"/>
                <a:ea typeface="Roboto Mono"/>
                <a:cs typeface="Roboto Mono"/>
                <a:sym typeface="Roboto Mono"/>
              </a:rPr>
              <a:t>`adventure_mmo_game.event_log`</a:t>
            </a:r>
            <a:r>
              <a:rPr lang="en" sz="1050">
                <a:solidFill>
                  <a:srgbClr val="3A474E"/>
                </a:solidFill>
                <a:latin typeface="Roboto Mono"/>
                <a:ea typeface="Roboto Mono"/>
                <a:cs typeface="Roboto Mono"/>
                <a:sym typeface="Roboto Mono"/>
              </a:rPr>
              <a:t>,</a:t>
            </a:r>
            <a:endParaRPr sz="1050">
              <a:solidFill>
                <a:srgbClr val="3A474E"/>
              </a:solidFill>
              <a:latin typeface="Roboto Mono"/>
              <a:ea typeface="Roboto Mono"/>
              <a:cs typeface="Roboto Mono"/>
              <a:sym typeface="Roboto Mono"/>
            </a:endParaRPr>
          </a:p>
          <a:p>
            <a:pPr indent="457200" lvl="0" marL="0" rtl="0" algn="l">
              <a:lnSpc>
                <a:spcPct val="150000"/>
              </a:lnSpc>
              <a:spcBef>
                <a:spcPts val="0"/>
              </a:spcBef>
              <a:spcAft>
                <a:spcPts val="0"/>
              </a:spcAft>
              <a:buClr>
                <a:schemeClr val="dk1"/>
              </a:buClr>
              <a:buSzPts val="1100"/>
              <a:buFont typeface="Arial"/>
              <a:buNone/>
            </a:pP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UNNEST</a:t>
            </a:r>
            <a:r>
              <a:rPr lang="en" sz="1050">
                <a:solidFill>
                  <a:srgbClr val="37474F"/>
                </a:solidFill>
                <a:latin typeface="Roboto Mono"/>
                <a:ea typeface="Roboto Mono"/>
                <a:cs typeface="Roboto Mono"/>
                <a:sym typeface="Roboto Mono"/>
              </a:rPr>
              <a:t>(</a:t>
            </a:r>
            <a:r>
              <a:rPr lang="en" sz="1050">
                <a:solidFill>
                  <a:schemeClr val="dk1"/>
                </a:solidFill>
                <a:latin typeface="Roboto Mono"/>
                <a:ea typeface="Roboto Mono"/>
                <a:cs typeface="Roboto Mono"/>
                <a:sym typeface="Roboto Mono"/>
              </a:rPr>
              <a:t>event_attribute</a:t>
            </a:r>
            <a:r>
              <a:rPr lang="en" sz="1050">
                <a:solidFill>
                  <a:srgbClr val="37474F"/>
                </a:solidFill>
                <a:latin typeface="Roboto Mono"/>
                <a:ea typeface="Roboto Mono"/>
                <a:cs typeface="Roboto Mono"/>
                <a:sym typeface="Roboto Mono"/>
              </a:rPr>
              <a:t>)</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as</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a:t>
            </a:r>
            <a:endParaRPr sz="105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367D6"/>
                </a:solidFill>
                <a:latin typeface="Roboto Mono"/>
                <a:ea typeface="Roboto Mono"/>
                <a:cs typeface="Roboto Mono"/>
                <a:sym typeface="Roboto Mono"/>
              </a:rPr>
              <a:t>WHERE</a:t>
            </a:r>
            <a:r>
              <a:rPr lang="en" sz="1050">
                <a:solidFill>
                  <a:srgbClr val="3A474E"/>
                </a:solidFill>
                <a:latin typeface="Roboto Mono"/>
                <a:ea typeface="Roboto Mono"/>
                <a:cs typeface="Roboto Mono"/>
                <a:sym typeface="Roboto Mono"/>
              </a:rPr>
              <a:t> </a:t>
            </a:r>
            <a:r>
              <a:rPr lang="en" sz="1050">
                <a:solidFill>
                  <a:srgbClr val="800000"/>
                </a:solidFill>
                <a:latin typeface="Roboto Mono"/>
                <a:ea typeface="Roboto Mono"/>
                <a:cs typeface="Roboto Mono"/>
                <a:sym typeface="Roboto Mono"/>
              </a:rPr>
              <a:t>event_type</a:t>
            </a:r>
            <a:r>
              <a:rPr lang="en" sz="1050">
                <a:solidFill>
                  <a:srgbClr val="3A474E"/>
                </a:solidFill>
                <a:latin typeface="Roboto Mono"/>
                <a:ea typeface="Roboto Mono"/>
                <a:cs typeface="Roboto Mono"/>
                <a:sym typeface="Roboto Mono"/>
              </a:rPr>
              <a:t> = </a:t>
            </a:r>
            <a:r>
              <a:rPr lang="en" sz="1050">
                <a:solidFill>
                  <a:srgbClr val="0D904F"/>
                </a:solidFill>
                <a:latin typeface="Roboto Mono"/>
                <a:ea typeface="Roboto Mono"/>
                <a:cs typeface="Roboto Mono"/>
                <a:sym typeface="Roboto Mono"/>
              </a:rPr>
              <a:t>'purchase'</a:t>
            </a:r>
            <a:endParaRPr sz="1050">
              <a:solidFill>
                <a:srgbClr val="0D90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050">
                <a:solidFill>
                  <a:srgbClr val="3367D6"/>
                </a:solidFill>
                <a:latin typeface="Roboto Mono"/>
                <a:ea typeface="Roboto Mono"/>
                <a:cs typeface="Roboto Mono"/>
                <a:sym typeface="Roboto Mono"/>
              </a:rPr>
              <a:t>AND</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a:t>
            </a:r>
            <a:r>
              <a:rPr lang="en" sz="1050">
                <a:solidFill>
                  <a:srgbClr val="3A474E"/>
                </a:solidFill>
                <a:latin typeface="Roboto Mono"/>
                <a:ea typeface="Roboto Mono"/>
                <a:cs typeface="Roboto Mono"/>
                <a:sym typeface="Roboto Mono"/>
              </a:rPr>
              <a:t>.</a:t>
            </a:r>
            <a:r>
              <a:rPr lang="en" sz="1050">
                <a:solidFill>
                  <a:srgbClr val="800000"/>
                </a:solidFill>
                <a:latin typeface="Roboto Mono"/>
                <a:ea typeface="Roboto Mono"/>
                <a:cs typeface="Roboto Mono"/>
                <a:sym typeface="Roboto Mono"/>
              </a:rPr>
              <a:t>key</a:t>
            </a:r>
            <a:r>
              <a:rPr lang="en" sz="1050">
                <a:solidFill>
                  <a:srgbClr val="3A474E"/>
                </a:solidFill>
                <a:latin typeface="Roboto Mono"/>
                <a:ea typeface="Roboto Mono"/>
                <a:cs typeface="Roboto Mono"/>
                <a:sym typeface="Roboto Mono"/>
              </a:rPr>
              <a:t> = </a:t>
            </a:r>
            <a:r>
              <a:rPr lang="en" sz="1050">
                <a:solidFill>
                  <a:srgbClr val="0D904F"/>
                </a:solidFill>
                <a:latin typeface="Roboto Mono"/>
                <a:ea typeface="Roboto Mono"/>
                <a:cs typeface="Roboto Mono"/>
                <a:sym typeface="Roboto Mono"/>
              </a:rPr>
              <a:t>'revenue'</a:t>
            </a:r>
            <a:endParaRPr sz="1050">
              <a:solidFill>
                <a:srgbClr val="0D90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367D6"/>
                </a:solidFill>
                <a:latin typeface="Roboto Mono"/>
                <a:ea typeface="Roboto Mono"/>
                <a:cs typeface="Roboto Mono"/>
                <a:sym typeface="Roboto Mono"/>
              </a:rPr>
              <a:t>GROUP</a:t>
            </a:r>
            <a:r>
              <a:rPr lang="en" sz="1050">
                <a:solidFill>
                  <a:srgbClr val="3A474E"/>
                </a:solidFill>
                <a:latin typeface="Roboto Mono"/>
                <a:ea typeface="Roboto Mono"/>
                <a:cs typeface="Roboto Mono"/>
                <a:sym typeface="Roboto Mono"/>
              </a:rPr>
              <a:t> </a:t>
            </a:r>
            <a:r>
              <a:rPr lang="en" sz="1050">
                <a:solidFill>
                  <a:srgbClr val="3367D6"/>
                </a:solidFill>
                <a:latin typeface="Roboto Mono"/>
                <a:ea typeface="Roboto Mono"/>
                <a:cs typeface="Roboto Mono"/>
                <a:sym typeface="Roboto Mono"/>
              </a:rPr>
              <a:t>BY</a:t>
            </a:r>
            <a:r>
              <a:rPr lang="en" sz="1050">
                <a:solidFill>
                  <a:srgbClr val="3A474E"/>
                </a:solidFill>
                <a:latin typeface="Roboto Mono"/>
                <a:ea typeface="Roboto Mono"/>
                <a:cs typeface="Roboto Mono"/>
                <a:sym typeface="Roboto Mono"/>
              </a:rPr>
              <a:t> </a:t>
            </a:r>
            <a:r>
              <a:rPr lang="en" sz="1050">
                <a:solidFill>
                  <a:schemeClr val="dk1"/>
                </a:solidFill>
                <a:latin typeface="Roboto Mono"/>
                <a:ea typeface="Roboto Mono"/>
                <a:cs typeface="Roboto Mono"/>
                <a:sym typeface="Roboto Mono"/>
              </a:rPr>
              <a:t>event_type;</a:t>
            </a:r>
            <a:endParaRPr sz="1050">
              <a:solidFill>
                <a:srgbClr val="795E26"/>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7"/>
          <p:cNvSpPr txBox="1"/>
          <p:nvPr/>
        </p:nvSpPr>
        <p:spPr>
          <a:xfrm>
            <a:off x="4973925" y="1173025"/>
            <a:ext cx="35424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rgbClr val="4285F4"/>
                </a:solidFill>
                <a:latin typeface="Roboto Mono"/>
                <a:ea typeface="Roboto Mono"/>
                <a:cs typeface="Roboto Mono"/>
                <a:sym typeface="Roboto Mono"/>
              </a:rPr>
              <a:t>Reduce</a:t>
            </a:r>
            <a:endParaRPr b="1" i="0" sz="1200" u="none" cap="none" strike="noStrike">
              <a:solidFill>
                <a:srgbClr val="00A899"/>
              </a:solidFill>
              <a:latin typeface="Roboto Mono"/>
              <a:ea typeface="Roboto Mono"/>
              <a:cs typeface="Roboto Mono"/>
              <a:sym typeface="Roboto Mono"/>
            </a:endParaRPr>
          </a:p>
        </p:txBody>
      </p:sp>
      <p:sp>
        <p:nvSpPr>
          <p:cNvPr id="553" name="Google Shape;553;p37"/>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MapReduce và BigQuery</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MapReduce and BigQuery</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554" name="Google Shape;554;p37"/>
          <p:cNvSpPr txBox="1"/>
          <p:nvPr/>
        </p:nvSpPr>
        <p:spPr>
          <a:xfrm>
            <a:off x="439800" y="4369613"/>
            <a:ext cx="38655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1500" u="none" cap="none" strike="noStrike">
                <a:solidFill>
                  <a:schemeClr val="accent1"/>
                </a:solidFill>
                <a:latin typeface="Roboto Mono"/>
                <a:ea typeface="Roboto Mono"/>
                <a:cs typeface="Roboto Mono"/>
                <a:sym typeface="Roboto Mono"/>
              </a:rPr>
              <a:t>Map </a:t>
            </a:r>
            <a:endParaRPr b="1" i="0" sz="1200" u="none" cap="none" strike="noStrike">
              <a:solidFill>
                <a:srgbClr val="00A899"/>
              </a:solidFill>
              <a:latin typeface="Roboto Mono"/>
              <a:ea typeface="Roboto Mono"/>
              <a:cs typeface="Roboto Mono"/>
              <a:sym typeface="Roboto Mono"/>
            </a:endParaRPr>
          </a:p>
        </p:txBody>
      </p:sp>
      <p:pic>
        <p:nvPicPr>
          <p:cNvPr id="555" name="Google Shape;555;p37"/>
          <p:cNvPicPr preferRelativeResize="0"/>
          <p:nvPr/>
        </p:nvPicPr>
        <p:blipFill>
          <a:blip r:embed="rId3">
            <a:alphaModFix/>
          </a:blip>
          <a:stretch>
            <a:fillRect/>
          </a:stretch>
        </p:blipFill>
        <p:spPr>
          <a:xfrm>
            <a:off x="226525" y="1379675"/>
            <a:ext cx="4202301" cy="2801534"/>
          </a:xfrm>
          <a:prstGeom prst="rect">
            <a:avLst/>
          </a:prstGeom>
          <a:noFill/>
          <a:ln>
            <a:noFill/>
          </a:ln>
        </p:spPr>
      </p:pic>
      <p:pic>
        <p:nvPicPr>
          <p:cNvPr id="556" name="Google Shape;556;p37"/>
          <p:cNvPicPr preferRelativeResize="0"/>
          <p:nvPr/>
        </p:nvPicPr>
        <p:blipFill>
          <a:blip r:embed="rId4">
            <a:alphaModFix/>
          </a:blip>
          <a:stretch>
            <a:fillRect/>
          </a:stretch>
        </p:blipFill>
        <p:spPr>
          <a:xfrm>
            <a:off x="4539939" y="2011350"/>
            <a:ext cx="4410373" cy="2773777"/>
          </a:xfrm>
          <a:prstGeom prst="rect">
            <a:avLst/>
          </a:prstGeom>
          <a:noFill/>
          <a:ln>
            <a:noFill/>
          </a:ln>
        </p:spPr>
      </p:pic>
      <p:sp>
        <p:nvSpPr>
          <p:cNvPr id="557" name="Google Shape;557;p37"/>
          <p:cNvSpPr/>
          <p:nvPr/>
        </p:nvSpPr>
        <p:spPr>
          <a:xfrm>
            <a:off x="7539850" y="3957675"/>
            <a:ext cx="612900" cy="2235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8"/>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a:t>
            </a:r>
            <a:endParaRPr sz="1200">
              <a:solidFill>
                <a:srgbClr val="4285F4"/>
              </a:solidFill>
              <a:latin typeface="Roboto Mono"/>
              <a:ea typeface="Roboto Mono"/>
              <a:cs typeface="Roboto Mono"/>
              <a:sym typeface="Roboto Mono"/>
            </a:endParaRPr>
          </a:p>
        </p:txBody>
      </p:sp>
      <p:pic>
        <p:nvPicPr>
          <p:cNvPr id="563" name="Google Shape;563;p38"/>
          <p:cNvPicPr preferRelativeResize="0"/>
          <p:nvPr/>
        </p:nvPicPr>
        <p:blipFill>
          <a:blip r:embed="rId3">
            <a:alphaModFix/>
          </a:blip>
          <a:stretch>
            <a:fillRect/>
          </a:stretch>
        </p:blipFill>
        <p:spPr>
          <a:xfrm>
            <a:off x="3065250" y="2059160"/>
            <a:ext cx="2744574" cy="1424876"/>
          </a:xfrm>
          <a:prstGeom prst="rect">
            <a:avLst/>
          </a:prstGeom>
          <a:noFill/>
          <a:ln>
            <a:noFill/>
          </a:ln>
        </p:spPr>
      </p:pic>
      <p:pic>
        <p:nvPicPr>
          <p:cNvPr id="564" name="Google Shape;564;p38"/>
          <p:cNvPicPr preferRelativeResize="0"/>
          <p:nvPr/>
        </p:nvPicPr>
        <p:blipFill>
          <a:blip r:embed="rId4">
            <a:alphaModFix/>
          </a:blip>
          <a:stretch>
            <a:fillRect/>
          </a:stretch>
        </p:blipFill>
        <p:spPr>
          <a:xfrm>
            <a:off x="1128450" y="1168038"/>
            <a:ext cx="1584148" cy="891101"/>
          </a:xfrm>
          <a:prstGeom prst="rect">
            <a:avLst/>
          </a:prstGeom>
          <a:noFill/>
          <a:ln>
            <a:noFill/>
          </a:ln>
        </p:spPr>
      </p:pic>
      <p:pic>
        <p:nvPicPr>
          <p:cNvPr id="565" name="Google Shape;565;p38"/>
          <p:cNvPicPr preferRelativeResize="0"/>
          <p:nvPr/>
        </p:nvPicPr>
        <p:blipFill>
          <a:blip r:embed="rId5">
            <a:alphaModFix/>
          </a:blip>
          <a:stretch>
            <a:fillRect/>
          </a:stretch>
        </p:blipFill>
        <p:spPr>
          <a:xfrm>
            <a:off x="5849500" y="1081926"/>
            <a:ext cx="1737298" cy="977224"/>
          </a:xfrm>
          <a:prstGeom prst="rect">
            <a:avLst/>
          </a:prstGeom>
          <a:noFill/>
          <a:ln>
            <a:noFill/>
          </a:ln>
        </p:spPr>
      </p:pic>
      <p:pic>
        <p:nvPicPr>
          <p:cNvPr id="566" name="Google Shape;566;p38"/>
          <p:cNvPicPr preferRelativeResize="0"/>
          <p:nvPr/>
        </p:nvPicPr>
        <p:blipFill>
          <a:blip r:embed="rId6">
            <a:alphaModFix/>
          </a:blip>
          <a:stretch>
            <a:fillRect/>
          </a:stretch>
        </p:blipFill>
        <p:spPr>
          <a:xfrm>
            <a:off x="6024898" y="3949962"/>
            <a:ext cx="1386501" cy="634326"/>
          </a:xfrm>
          <a:prstGeom prst="rect">
            <a:avLst/>
          </a:prstGeom>
          <a:noFill/>
          <a:ln>
            <a:noFill/>
          </a:ln>
        </p:spPr>
      </p:pic>
      <p:pic>
        <p:nvPicPr>
          <p:cNvPr id="567" name="Google Shape;567;p38"/>
          <p:cNvPicPr preferRelativeResize="0"/>
          <p:nvPr/>
        </p:nvPicPr>
        <p:blipFill>
          <a:blip r:embed="rId7">
            <a:alphaModFix/>
          </a:blip>
          <a:stretch>
            <a:fillRect/>
          </a:stretch>
        </p:blipFill>
        <p:spPr>
          <a:xfrm>
            <a:off x="1240869" y="3949950"/>
            <a:ext cx="1359311" cy="63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9"/>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Kiến trúc </a:t>
            </a:r>
            <a:r>
              <a:rPr b="1" lang="en" sz="2400">
                <a:solidFill>
                  <a:srgbClr val="4285F4"/>
                </a:solidFill>
                <a:latin typeface="Roboto Mono"/>
                <a:ea typeface="Roboto Mono"/>
                <a:cs typeface="Roboto Mono"/>
                <a:sym typeface="Roboto Mono"/>
              </a:rPr>
              <a:t>Spark</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 </a:t>
            </a:r>
            <a:r>
              <a:rPr lang="en" sz="1200">
                <a:solidFill>
                  <a:srgbClr val="4285F4"/>
                </a:solidFill>
                <a:latin typeface="Roboto Mono"/>
                <a:ea typeface="Roboto Mono"/>
                <a:cs typeface="Roboto Mono"/>
                <a:sym typeface="Roboto Mono"/>
              </a:rPr>
              <a:t>Architecture</a:t>
            </a:r>
            <a:r>
              <a:rPr lang="en" sz="1200">
                <a:solidFill>
                  <a:srgbClr val="4285F4"/>
                </a:solidFill>
                <a:latin typeface="Roboto Mono"/>
                <a:ea typeface="Roboto Mono"/>
                <a:cs typeface="Roboto Mono"/>
                <a:sym typeface="Roboto Mono"/>
              </a:rPr>
              <a:t> </a:t>
            </a:r>
            <a:endParaRPr sz="1200">
              <a:solidFill>
                <a:srgbClr val="4285F4"/>
              </a:solidFill>
              <a:latin typeface="Roboto Mono"/>
              <a:ea typeface="Roboto Mono"/>
              <a:cs typeface="Roboto Mono"/>
              <a:sym typeface="Roboto Mono"/>
            </a:endParaRPr>
          </a:p>
        </p:txBody>
      </p:sp>
      <p:sp>
        <p:nvSpPr>
          <p:cNvPr id="573" name="Google Shape;573;p39"/>
          <p:cNvSpPr/>
          <p:nvPr/>
        </p:nvSpPr>
        <p:spPr>
          <a:xfrm>
            <a:off x="3687075" y="2003400"/>
            <a:ext cx="1608000" cy="496500"/>
          </a:xfrm>
          <a:prstGeom prst="rect">
            <a:avLst/>
          </a:prstGeom>
          <a:solidFill>
            <a:srgbClr val="DCDCD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Cluster Manager</a:t>
            </a:r>
            <a:endParaRPr/>
          </a:p>
        </p:txBody>
      </p:sp>
      <p:sp>
        <p:nvSpPr>
          <p:cNvPr id="574" name="Google Shape;574;p39"/>
          <p:cNvSpPr/>
          <p:nvPr/>
        </p:nvSpPr>
        <p:spPr>
          <a:xfrm>
            <a:off x="3815475" y="856700"/>
            <a:ext cx="1351200" cy="755100"/>
          </a:xfrm>
          <a:prstGeom prst="rect">
            <a:avLst/>
          </a:prstGeom>
          <a:solidFill>
            <a:srgbClr val="DCDCD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575" name="Google Shape;575;p39"/>
          <p:cNvSpPr/>
          <p:nvPr/>
        </p:nvSpPr>
        <p:spPr>
          <a:xfrm>
            <a:off x="985475" y="2889725"/>
            <a:ext cx="2039100" cy="1843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Worker Nodes</a:t>
            </a:r>
            <a:endParaRPr/>
          </a:p>
        </p:txBody>
      </p:sp>
      <p:sp>
        <p:nvSpPr>
          <p:cNvPr id="576" name="Google Shape;576;p39"/>
          <p:cNvSpPr/>
          <p:nvPr/>
        </p:nvSpPr>
        <p:spPr>
          <a:xfrm>
            <a:off x="1147325" y="3328725"/>
            <a:ext cx="1608000" cy="636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CPUS</a:t>
            </a:r>
            <a:endParaRPr>
              <a:latin typeface="Roboto Mono"/>
              <a:ea typeface="Roboto Mono"/>
              <a:cs typeface="Roboto Mono"/>
              <a:sym typeface="Roboto Mono"/>
            </a:endParaRPr>
          </a:p>
        </p:txBody>
      </p:sp>
      <p:sp>
        <p:nvSpPr>
          <p:cNvPr id="577" name="Google Shape;577;p39"/>
          <p:cNvSpPr/>
          <p:nvPr/>
        </p:nvSpPr>
        <p:spPr>
          <a:xfrm>
            <a:off x="1147325" y="4015900"/>
            <a:ext cx="1608000" cy="636600"/>
          </a:xfrm>
          <a:prstGeom prst="rect">
            <a:avLst/>
          </a:prstGeom>
          <a:solidFill>
            <a:srgbClr val="EAD1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MemoryS</a:t>
            </a:r>
            <a:endParaRPr>
              <a:latin typeface="Roboto Mono"/>
              <a:ea typeface="Roboto Mono"/>
              <a:cs typeface="Roboto Mono"/>
              <a:sym typeface="Roboto Mono"/>
            </a:endParaRPr>
          </a:p>
        </p:txBody>
      </p:sp>
      <p:sp>
        <p:nvSpPr>
          <p:cNvPr id="578" name="Google Shape;578;p39"/>
          <p:cNvSpPr/>
          <p:nvPr/>
        </p:nvSpPr>
        <p:spPr>
          <a:xfrm>
            <a:off x="3471525" y="2891500"/>
            <a:ext cx="2039100" cy="1843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Worker Nodes</a:t>
            </a:r>
            <a:endParaRPr/>
          </a:p>
        </p:txBody>
      </p:sp>
      <p:sp>
        <p:nvSpPr>
          <p:cNvPr id="579" name="Google Shape;579;p39"/>
          <p:cNvSpPr/>
          <p:nvPr/>
        </p:nvSpPr>
        <p:spPr>
          <a:xfrm>
            <a:off x="3633375" y="3330500"/>
            <a:ext cx="1608000" cy="636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CPUS</a:t>
            </a:r>
            <a:endParaRPr>
              <a:latin typeface="Roboto Mono"/>
              <a:ea typeface="Roboto Mono"/>
              <a:cs typeface="Roboto Mono"/>
              <a:sym typeface="Roboto Mono"/>
            </a:endParaRPr>
          </a:p>
        </p:txBody>
      </p:sp>
      <p:sp>
        <p:nvSpPr>
          <p:cNvPr id="580" name="Google Shape;580;p39"/>
          <p:cNvSpPr/>
          <p:nvPr/>
        </p:nvSpPr>
        <p:spPr>
          <a:xfrm>
            <a:off x="3633375" y="4017675"/>
            <a:ext cx="1608000" cy="636600"/>
          </a:xfrm>
          <a:prstGeom prst="rect">
            <a:avLst/>
          </a:prstGeom>
          <a:solidFill>
            <a:srgbClr val="EAD1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MemoryS</a:t>
            </a:r>
            <a:endParaRPr>
              <a:latin typeface="Roboto Mono"/>
              <a:ea typeface="Roboto Mono"/>
              <a:cs typeface="Roboto Mono"/>
              <a:sym typeface="Roboto Mono"/>
            </a:endParaRPr>
          </a:p>
        </p:txBody>
      </p:sp>
      <p:sp>
        <p:nvSpPr>
          <p:cNvPr id="581" name="Google Shape;581;p39"/>
          <p:cNvSpPr/>
          <p:nvPr/>
        </p:nvSpPr>
        <p:spPr>
          <a:xfrm>
            <a:off x="6119425" y="2889725"/>
            <a:ext cx="2039100" cy="1843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Worker Nodes</a:t>
            </a:r>
            <a:endParaRPr/>
          </a:p>
        </p:txBody>
      </p:sp>
      <p:sp>
        <p:nvSpPr>
          <p:cNvPr id="582" name="Google Shape;582;p39"/>
          <p:cNvSpPr/>
          <p:nvPr/>
        </p:nvSpPr>
        <p:spPr>
          <a:xfrm>
            <a:off x="6281275" y="3328725"/>
            <a:ext cx="1608000" cy="636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CPUS</a:t>
            </a:r>
            <a:endParaRPr>
              <a:latin typeface="Roboto Mono"/>
              <a:ea typeface="Roboto Mono"/>
              <a:cs typeface="Roboto Mono"/>
              <a:sym typeface="Roboto Mono"/>
            </a:endParaRPr>
          </a:p>
        </p:txBody>
      </p:sp>
      <p:sp>
        <p:nvSpPr>
          <p:cNvPr id="583" name="Google Shape;583;p39"/>
          <p:cNvSpPr/>
          <p:nvPr/>
        </p:nvSpPr>
        <p:spPr>
          <a:xfrm>
            <a:off x="6281275" y="4015900"/>
            <a:ext cx="1608000" cy="636600"/>
          </a:xfrm>
          <a:prstGeom prst="rect">
            <a:avLst/>
          </a:prstGeom>
          <a:solidFill>
            <a:srgbClr val="EAD1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MemoryS</a:t>
            </a:r>
            <a:endParaRPr>
              <a:latin typeface="Roboto Mono"/>
              <a:ea typeface="Roboto Mono"/>
              <a:cs typeface="Roboto Mono"/>
              <a:sym typeface="Roboto Mono"/>
            </a:endParaRPr>
          </a:p>
        </p:txBody>
      </p:sp>
      <p:cxnSp>
        <p:nvCxnSpPr>
          <p:cNvPr id="584" name="Google Shape;584;p39"/>
          <p:cNvCxnSpPr>
            <a:stCxn id="574" idx="2"/>
            <a:endCxn id="573" idx="0"/>
          </p:cNvCxnSpPr>
          <p:nvPr/>
        </p:nvCxnSpPr>
        <p:spPr>
          <a:xfrm>
            <a:off x="4491075" y="1611800"/>
            <a:ext cx="0" cy="391500"/>
          </a:xfrm>
          <a:prstGeom prst="straightConnector1">
            <a:avLst/>
          </a:prstGeom>
          <a:noFill/>
          <a:ln cap="flat" cmpd="sng" w="9525">
            <a:solidFill>
              <a:schemeClr val="dk2"/>
            </a:solidFill>
            <a:prstDash val="solid"/>
            <a:round/>
            <a:headEnd len="med" w="med" type="none"/>
            <a:tailEnd len="med" w="med" type="triangle"/>
          </a:ln>
        </p:spPr>
      </p:cxnSp>
      <p:cxnSp>
        <p:nvCxnSpPr>
          <p:cNvPr id="585" name="Google Shape;585;p39"/>
          <p:cNvCxnSpPr>
            <a:stCxn id="573" idx="1"/>
            <a:endCxn id="575" idx="0"/>
          </p:cNvCxnSpPr>
          <p:nvPr/>
        </p:nvCxnSpPr>
        <p:spPr>
          <a:xfrm flipH="1">
            <a:off x="2004975" y="2251650"/>
            <a:ext cx="1682100" cy="638100"/>
          </a:xfrm>
          <a:prstGeom prst="straightConnector1">
            <a:avLst/>
          </a:prstGeom>
          <a:noFill/>
          <a:ln cap="flat" cmpd="sng" w="9525">
            <a:solidFill>
              <a:schemeClr val="dk2"/>
            </a:solidFill>
            <a:prstDash val="solid"/>
            <a:round/>
            <a:headEnd len="med" w="med" type="none"/>
            <a:tailEnd len="med" w="med" type="triangle"/>
          </a:ln>
        </p:spPr>
      </p:cxnSp>
      <p:cxnSp>
        <p:nvCxnSpPr>
          <p:cNvPr id="586" name="Google Shape;586;p39"/>
          <p:cNvCxnSpPr>
            <a:stCxn id="573" idx="2"/>
            <a:endCxn id="578" idx="0"/>
          </p:cNvCxnSpPr>
          <p:nvPr/>
        </p:nvCxnSpPr>
        <p:spPr>
          <a:xfrm>
            <a:off x="4491075" y="2499900"/>
            <a:ext cx="0" cy="391500"/>
          </a:xfrm>
          <a:prstGeom prst="straightConnector1">
            <a:avLst/>
          </a:prstGeom>
          <a:noFill/>
          <a:ln cap="flat" cmpd="sng" w="9525">
            <a:solidFill>
              <a:schemeClr val="dk2"/>
            </a:solidFill>
            <a:prstDash val="solid"/>
            <a:round/>
            <a:headEnd len="med" w="med" type="none"/>
            <a:tailEnd len="med" w="med" type="triangle"/>
          </a:ln>
        </p:spPr>
      </p:cxnSp>
      <p:cxnSp>
        <p:nvCxnSpPr>
          <p:cNvPr id="587" name="Google Shape;587;p39"/>
          <p:cNvCxnSpPr>
            <a:stCxn id="573" idx="3"/>
            <a:endCxn id="581" idx="0"/>
          </p:cNvCxnSpPr>
          <p:nvPr/>
        </p:nvCxnSpPr>
        <p:spPr>
          <a:xfrm>
            <a:off x="5295075" y="2251650"/>
            <a:ext cx="1843800" cy="638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0"/>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Cài đặt Spark</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Installation </a:t>
            </a:r>
            <a:r>
              <a:rPr lang="en" sz="1200">
                <a:solidFill>
                  <a:srgbClr val="4285F4"/>
                </a:solidFill>
                <a:latin typeface="Roboto Mono"/>
                <a:ea typeface="Roboto Mono"/>
                <a:cs typeface="Roboto Mono"/>
                <a:sym typeface="Roboto Mono"/>
              </a:rPr>
              <a:t>Spark</a:t>
            </a:r>
            <a:endParaRPr sz="1200">
              <a:solidFill>
                <a:srgbClr val="4285F4"/>
              </a:solidFill>
              <a:latin typeface="Roboto Mono"/>
              <a:ea typeface="Roboto Mono"/>
              <a:cs typeface="Roboto Mono"/>
              <a:sym typeface="Roboto Mono"/>
            </a:endParaRPr>
          </a:p>
        </p:txBody>
      </p:sp>
      <p:sp>
        <p:nvSpPr>
          <p:cNvPr id="593" name="Google Shape;593;p40"/>
          <p:cNvSpPr txBox="1"/>
          <p:nvPr/>
        </p:nvSpPr>
        <p:spPr>
          <a:xfrm>
            <a:off x="1423875" y="1208175"/>
            <a:ext cx="1229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1500">
                <a:solidFill>
                  <a:schemeClr val="accent1"/>
                </a:solidFill>
                <a:latin typeface="Roboto Mono"/>
                <a:ea typeface="Roboto Mono"/>
                <a:cs typeface="Roboto Mono"/>
                <a:sym typeface="Roboto Mono"/>
              </a:rPr>
              <a:t>Python</a:t>
            </a:r>
            <a:endParaRPr b="1" i="0" sz="1200" u="none" cap="none" strike="noStrike">
              <a:solidFill>
                <a:srgbClr val="00A899"/>
              </a:solidFill>
              <a:latin typeface="Roboto Mono"/>
              <a:ea typeface="Roboto Mono"/>
              <a:cs typeface="Roboto Mono"/>
              <a:sym typeface="Roboto Mono"/>
            </a:endParaRPr>
          </a:p>
        </p:txBody>
      </p:sp>
      <p:sp>
        <p:nvSpPr>
          <p:cNvPr id="594" name="Google Shape;594;p40"/>
          <p:cNvSpPr txBox="1"/>
          <p:nvPr/>
        </p:nvSpPr>
        <p:spPr>
          <a:xfrm>
            <a:off x="1423875" y="2264800"/>
            <a:ext cx="1348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1500">
                <a:solidFill>
                  <a:schemeClr val="accent1"/>
                </a:solidFill>
                <a:latin typeface="Roboto Mono"/>
                <a:ea typeface="Roboto Mono"/>
                <a:cs typeface="Roboto Mono"/>
                <a:sym typeface="Roboto Mono"/>
              </a:rPr>
              <a:t>Dataproc</a:t>
            </a:r>
            <a:endParaRPr b="1" i="0" sz="1200" u="none" cap="none" strike="noStrike">
              <a:solidFill>
                <a:srgbClr val="00A899"/>
              </a:solidFill>
              <a:latin typeface="Roboto Mono"/>
              <a:ea typeface="Roboto Mono"/>
              <a:cs typeface="Roboto Mono"/>
              <a:sym typeface="Roboto Mono"/>
            </a:endParaRPr>
          </a:p>
        </p:txBody>
      </p:sp>
      <p:sp>
        <p:nvSpPr>
          <p:cNvPr id="595" name="Google Shape;595;p40"/>
          <p:cNvSpPr txBox="1"/>
          <p:nvPr/>
        </p:nvSpPr>
        <p:spPr>
          <a:xfrm>
            <a:off x="1734275" y="164837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latin typeface="Consolas"/>
                <a:ea typeface="Consolas"/>
                <a:cs typeface="Consolas"/>
                <a:sym typeface="Consolas"/>
              </a:rPr>
              <a:t>pip install pyspark</a:t>
            </a:r>
            <a:endParaRPr/>
          </a:p>
        </p:txBody>
      </p:sp>
      <p:sp>
        <p:nvSpPr>
          <p:cNvPr id="596" name="Google Shape;596;p40"/>
          <p:cNvSpPr txBox="1"/>
          <p:nvPr/>
        </p:nvSpPr>
        <p:spPr>
          <a:xfrm>
            <a:off x="1423875" y="3449850"/>
            <a:ext cx="13482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1500">
                <a:solidFill>
                  <a:schemeClr val="accent1"/>
                </a:solidFill>
                <a:latin typeface="Roboto Mono"/>
                <a:ea typeface="Roboto Mono"/>
                <a:cs typeface="Roboto Mono"/>
                <a:sym typeface="Roboto Mono"/>
              </a:rPr>
              <a:t>Databricks</a:t>
            </a:r>
            <a:endParaRPr b="1" i="0" sz="1200" u="none" cap="none" strike="noStrike">
              <a:solidFill>
                <a:srgbClr val="00A899"/>
              </a:solidFill>
              <a:latin typeface="Roboto Mono"/>
              <a:ea typeface="Roboto Mono"/>
              <a:cs typeface="Roboto Mono"/>
              <a:sym typeface="Roboto Mono"/>
            </a:endParaRPr>
          </a:p>
        </p:txBody>
      </p:sp>
      <p:sp>
        <p:nvSpPr>
          <p:cNvPr id="597" name="Google Shape;597;p40"/>
          <p:cNvSpPr txBox="1"/>
          <p:nvPr/>
        </p:nvSpPr>
        <p:spPr>
          <a:xfrm>
            <a:off x="1793675" y="4044650"/>
            <a:ext cx="697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accent1"/>
                </a:solidFill>
                <a:latin typeface="Roboto Mono"/>
                <a:ea typeface="Roboto Mono"/>
                <a:cs typeface="Roboto Mono"/>
                <a:sym typeface="Roboto Mono"/>
                <a:hlinkClick r:id="rId3">
                  <a:extLst>
                    <a:ext uri="{A12FA001-AC4F-418D-AE19-62706E023703}">
                      <ahyp:hlinkClr val="tx"/>
                    </a:ext>
                  </a:extLst>
                </a:hlinkClick>
              </a:rPr>
              <a:t>https://docs.databricks.com/getting-started/community-edition.html</a:t>
            </a:r>
            <a:endParaRPr sz="1300">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1"/>
          <p:cNvSpPr/>
          <p:nvPr/>
        </p:nvSpPr>
        <p:spPr>
          <a:xfrm>
            <a:off x="2866800" y="1244100"/>
            <a:ext cx="3812100" cy="3232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RDDs</a:t>
            </a:r>
            <a:endParaRPr>
              <a:latin typeface="Roboto Mono"/>
              <a:ea typeface="Roboto Mono"/>
              <a:cs typeface="Roboto Mono"/>
              <a:sym typeface="Roboto Mono"/>
            </a:endParaRPr>
          </a:p>
        </p:txBody>
      </p:sp>
      <p:sp>
        <p:nvSpPr>
          <p:cNvPr id="603" name="Google Shape;603;p41"/>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Cấu trúc dữ liệu trong Spark</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 Data Structure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604" name="Google Shape;604;p41"/>
          <p:cNvSpPr/>
          <p:nvPr/>
        </p:nvSpPr>
        <p:spPr>
          <a:xfrm>
            <a:off x="3434600" y="1800325"/>
            <a:ext cx="2956800" cy="2511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Dataset</a:t>
            </a:r>
            <a:endParaRPr>
              <a:latin typeface="Roboto Mono"/>
              <a:ea typeface="Roboto Mono"/>
              <a:cs typeface="Roboto Mono"/>
              <a:sym typeface="Roboto Mono"/>
            </a:endParaRPr>
          </a:p>
        </p:txBody>
      </p:sp>
      <p:sp>
        <p:nvSpPr>
          <p:cNvPr id="605" name="Google Shape;605;p41"/>
          <p:cNvSpPr/>
          <p:nvPr/>
        </p:nvSpPr>
        <p:spPr>
          <a:xfrm>
            <a:off x="4075350" y="3046250"/>
            <a:ext cx="1981500" cy="1132200"/>
          </a:xfrm>
          <a:prstGeom prst="rect">
            <a:avLst/>
          </a:prstGeom>
          <a:solidFill>
            <a:srgbClr val="D9EAD3"/>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Dataframe </a:t>
            </a:r>
            <a:endParaRPr>
              <a:latin typeface="Roboto Mono"/>
              <a:ea typeface="Roboto Mono"/>
              <a:cs typeface="Roboto Mono"/>
              <a:sym typeface="Roboto Mono"/>
            </a:endParaRPr>
          </a:p>
        </p:txBody>
      </p:sp>
      <p:sp>
        <p:nvSpPr>
          <p:cNvPr id="606" name="Google Shape;606;p41"/>
          <p:cNvSpPr/>
          <p:nvPr/>
        </p:nvSpPr>
        <p:spPr>
          <a:xfrm>
            <a:off x="183200" y="1244100"/>
            <a:ext cx="25077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RDD là nền móng của Spark</a:t>
            </a:r>
            <a:endParaRPr sz="1300">
              <a:latin typeface="Roboto Mono"/>
              <a:ea typeface="Roboto Mono"/>
              <a:cs typeface="Roboto Mono"/>
              <a:sym typeface="Roboto Mono"/>
            </a:endParaRPr>
          </a:p>
        </p:txBody>
      </p:sp>
      <p:sp>
        <p:nvSpPr>
          <p:cNvPr id="607" name="Google Shape;607;p41"/>
          <p:cNvSpPr/>
          <p:nvPr/>
        </p:nvSpPr>
        <p:spPr>
          <a:xfrm>
            <a:off x="183200" y="3392300"/>
            <a:ext cx="2507700" cy="1083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Dataframe là cấu trúc dữ liệu thường dùng và thân thiện với người dùng nhất </a:t>
            </a:r>
            <a:endParaRPr sz="1300">
              <a:latin typeface="Roboto Mono"/>
              <a:ea typeface="Roboto Mono"/>
              <a:cs typeface="Roboto Mono"/>
              <a:sym typeface="Roboto Mono"/>
            </a:endParaRPr>
          </a:p>
        </p:txBody>
      </p:sp>
      <p:sp>
        <p:nvSpPr>
          <p:cNvPr id="608" name="Google Shape;608;p41"/>
          <p:cNvSpPr/>
          <p:nvPr/>
        </p:nvSpPr>
        <p:spPr>
          <a:xfrm>
            <a:off x="6678900" y="2934250"/>
            <a:ext cx="2507700" cy="1083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Dataframe là Dataset của class Row. </a:t>
            </a:r>
            <a:endParaRPr sz="1300">
              <a:latin typeface="Roboto Mono"/>
              <a:ea typeface="Roboto Mono"/>
              <a:cs typeface="Roboto Mono"/>
              <a:sym typeface="Roboto Mono"/>
            </a:endParaRPr>
          </a:p>
        </p:txBody>
      </p:sp>
      <p:sp>
        <p:nvSpPr>
          <p:cNvPr id="609" name="Google Shape;609;p41"/>
          <p:cNvSpPr/>
          <p:nvPr/>
        </p:nvSpPr>
        <p:spPr>
          <a:xfrm>
            <a:off x="6463300" y="1297275"/>
            <a:ext cx="2507700" cy="1083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Có thể định nghĩa Dataset theo định dạng của một class bất kỳ</a:t>
            </a:r>
            <a:endParaRPr sz="1300">
              <a:latin typeface="Roboto Mono"/>
              <a:ea typeface="Roboto Mono"/>
              <a:cs typeface="Roboto Mono"/>
              <a:sym typeface="Roboto Mono"/>
            </a:endParaRPr>
          </a:p>
        </p:txBody>
      </p:sp>
      <p:sp>
        <p:nvSpPr>
          <p:cNvPr id="610" name="Google Shape;610;p41"/>
          <p:cNvSpPr/>
          <p:nvPr/>
        </p:nvSpPr>
        <p:spPr>
          <a:xfrm>
            <a:off x="183200" y="2190875"/>
            <a:ext cx="2507700" cy="1083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a:t>
            </a:r>
            <a:r>
              <a:rPr lang="en" sz="1300">
                <a:latin typeface="Roboto Mono"/>
                <a:ea typeface="Roboto Mono"/>
                <a:cs typeface="Roboto Mono"/>
                <a:sym typeface="Roboto Mono"/>
              </a:rPr>
              <a:t>ó thể dùng Spark SQL API để xử lý Dataframe</a:t>
            </a:r>
            <a:endParaRPr sz="1300">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2"/>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DataFrame</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Spark DataFrame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616" name="Google Shape;616;p42"/>
          <p:cNvSpPr txBox="1"/>
          <p:nvPr/>
        </p:nvSpPr>
        <p:spPr>
          <a:xfrm>
            <a:off x="1671725" y="1361800"/>
            <a:ext cx="4316700" cy="2100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df = ( spark.read</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a:t>
            </a:r>
            <a:r>
              <a:rPr lang="en" sz="1050">
                <a:solidFill>
                  <a:srgbClr val="795E26"/>
                </a:solidFill>
                <a:latin typeface="Roboto Mono"/>
                <a:ea typeface="Roboto Mono"/>
                <a:cs typeface="Roboto Mono"/>
                <a:sym typeface="Roboto Mono"/>
              </a:rPr>
              <a:t>format</a:t>
            </a:r>
            <a:r>
              <a:rPr lang="en" sz="1050">
                <a:solidFill>
                  <a:schemeClr val="dk1"/>
                </a:solidFill>
                <a:latin typeface="Roboto Mono"/>
                <a:ea typeface="Roboto Mono"/>
                <a:cs typeface="Roboto Mono"/>
                <a:sym typeface="Roboto Mono"/>
              </a:rPr>
              <a:t>(</a:t>
            </a:r>
            <a:r>
              <a:rPr lang="en" sz="1050">
                <a:solidFill>
                  <a:srgbClr val="A31515"/>
                </a:solidFill>
                <a:latin typeface="Roboto Mono"/>
                <a:ea typeface="Roboto Mono"/>
                <a:cs typeface="Roboto Mono"/>
                <a:sym typeface="Roboto Mono"/>
              </a:rPr>
              <a:t>"csv"</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.option(</a:t>
            </a:r>
            <a:r>
              <a:rPr lang="en" sz="1050">
                <a:solidFill>
                  <a:srgbClr val="A31515"/>
                </a:solidFill>
                <a:latin typeface="Roboto Mono"/>
                <a:ea typeface="Roboto Mono"/>
                <a:cs typeface="Roboto Mono"/>
                <a:sym typeface="Roboto Mono"/>
              </a:rPr>
              <a:t>"header"</a:t>
            </a:r>
            <a:r>
              <a:rPr lang="en" sz="1050">
                <a:solidFill>
                  <a:schemeClr val="dk1"/>
                </a:solidFill>
                <a:latin typeface="Roboto Mono"/>
                <a:ea typeface="Roboto Mono"/>
                <a:cs typeface="Roboto Mono"/>
                <a:sym typeface="Roboto Mono"/>
              </a:rPr>
              <a:t>,true)</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.option(</a:t>
            </a:r>
            <a:r>
              <a:rPr lang="en" sz="1050">
                <a:solidFill>
                  <a:srgbClr val="A31515"/>
                </a:solidFill>
                <a:latin typeface="Roboto Mono"/>
                <a:ea typeface="Roboto Mono"/>
                <a:cs typeface="Roboto Mono"/>
                <a:sym typeface="Roboto Mono"/>
              </a:rPr>
              <a:t>"sep"</a:t>
            </a:r>
            <a:r>
              <a:rPr lang="en" sz="1050">
                <a:solidFill>
                  <a:schemeClr val="dk1"/>
                </a:solidFill>
                <a:latin typeface="Roboto Mono"/>
                <a:ea typeface="Roboto Mono"/>
                <a:cs typeface="Roboto Mono"/>
                <a:sym typeface="Roboto Mono"/>
              </a:rPr>
              <a:t>,</a:t>
            </a:r>
            <a:r>
              <a:rPr lang="en" sz="1050">
                <a:solidFill>
                  <a:srgbClr val="A31515"/>
                </a:solidFill>
                <a:latin typeface="Roboto Mono"/>
                <a:ea typeface="Roboto Mono"/>
                <a:cs typeface="Roboto Mono"/>
                <a:sym typeface="Roboto Mono"/>
              </a:rPr>
              <a:t>","</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.option(</a:t>
            </a:r>
            <a:r>
              <a:rPr lang="en" sz="1050">
                <a:solidFill>
                  <a:srgbClr val="A31515"/>
                </a:solidFill>
                <a:latin typeface="Roboto Mono"/>
                <a:ea typeface="Roboto Mono"/>
                <a:cs typeface="Roboto Mono"/>
                <a:sym typeface="Roboto Mono"/>
              </a:rPr>
              <a:t>"multiline"</a:t>
            </a:r>
            <a:r>
              <a:rPr lang="en" sz="1050">
                <a:solidFill>
                  <a:schemeClr val="dk1"/>
                </a:solidFill>
                <a:latin typeface="Roboto Mono"/>
                <a:ea typeface="Roboto Mono"/>
                <a:cs typeface="Roboto Mono"/>
                <a:sym typeface="Roboto Mono"/>
              </a:rPr>
              <a:t>, true)</a:t>
            </a:r>
            <a:endParaRPr sz="1050">
              <a:solidFill>
                <a:schemeClr val="dk1"/>
              </a:solidFill>
              <a:latin typeface="Roboto Mono"/>
              <a:ea typeface="Roboto Mono"/>
              <a:cs typeface="Roboto Mono"/>
              <a:sym typeface="Roboto Mono"/>
            </a:endParaRPr>
          </a:p>
          <a:p>
            <a:pPr indent="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.load(</a:t>
            </a:r>
            <a:r>
              <a:rPr lang="en" sz="1050">
                <a:solidFill>
                  <a:srgbClr val="A31515"/>
                </a:solidFill>
                <a:latin typeface="Roboto Mono"/>
                <a:ea typeface="Roboto Mono"/>
                <a:cs typeface="Roboto Mono"/>
                <a:sym typeface="Roboto Mono"/>
              </a:rPr>
              <a:t>"gs://data.csv"</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Roboto Mono"/>
                <a:ea typeface="Roboto Mono"/>
                <a:cs typeface="Roboto Mono"/>
                <a:sym typeface="Roboto Mono"/>
              </a:rPr>
              <a:t>df.show(</a:t>
            </a:r>
            <a:r>
              <a:rPr lang="en" sz="1050">
                <a:solidFill>
                  <a:srgbClr val="098156"/>
                </a:solidFill>
                <a:highlight>
                  <a:srgbClr val="F7F7F7"/>
                </a:highlight>
                <a:latin typeface="Roboto Mono"/>
                <a:ea typeface="Roboto Mono"/>
                <a:cs typeface="Roboto Mono"/>
                <a:sym typeface="Roboto Mono"/>
              </a:rPr>
              <a:t>5</a:t>
            </a:r>
            <a:r>
              <a:rPr lang="en" sz="1050">
                <a:solidFill>
                  <a:schemeClr val="dk1"/>
                </a:solidFill>
                <a:highlight>
                  <a:srgbClr val="F7F7F7"/>
                </a:highlight>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cxnSp>
        <p:nvCxnSpPr>
          <p:cNvPr id="617" name="Google Shape;617;p42"/>
          <p:cNvCxnSpPr>
            <a:stCxn id="618" idx="1"/>
          </p:cNvCxnSpPr>
          <p:nvPr/>
        </p:nvCxnSpPr>
        <p:spPr>
          <a:xfrm flipH="1">
            <a:off x="3413900" y="676371"/>
            <a:ext cx="2405700" cy="865200"/>
          </a:xfrm>
          <a:prstGeom prst="straightConnector1">
            <a:avLst/>
          </a:prstGeom>
          <a:noFill/>
          <a:ln cap="flat" cmpd="sng" w="9525">
            <a:solidFill>
              <a:schemeClr val="dk2"/>
            </a:solidFill>
            <a:prstDash val="solid"/>
            <a:round/>
            <a:headEnd len="med" w="med" type="none"/>
            <a:tailEnd len="med" w="med" type="triangle"/>
          </a:ln>
        </p:spPr>
      </p:cxnSp>
      <p:sp>
        <p:nvSpPr>
          <p:cNvPr id="618" name="Google Shape;618;p42"/>
          <p:cNvSpPr/>
          <p:nvPr/>
        </p:nvSpPr>
        <p:spPr>
          <a:xfrm>
            <a:off x="5819600" y="30527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Câu lệnh để đọc file từ nguồn</a:t>
            </a:r>
            <a:endParaRPr sz="1300">
              <a:latin typeface="Roboto Mono"/>
              <a:ea typeface="Roboto Mono"/>
              <a:cs typeface="Roboto Mono"/>
              <a:sym typeface="Roboto Mono"/>
            </a:endParaRPr>
          </a:p>
        </p:txBody>
      </p:sp>
      <p:sp>
        <p:nvSpPr>
          <p:cNvPr id="619" name="Google Shape;619;p42"/>
          <p:cNvSpPr/>
          <p:nvPr/>
        </p:nvSpPr>
        <p:spPr>
          <a:xfrm>
            <a:off x="6115275" y="151009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Thay đổi format như parquet, json</a:t>
            </a:r>
            <a:endParaRPr sz="1300">
              <a:latin typeface="Roboto Mono"/>
              <a:ea typeface="Roboto Mono"/>
              <a:cs typeface="Roboto Mono"/>
              <a:sym typeface="Roboto Mono"/>
            </a:endParaRPr>
          </a:p>
        </p:txBody>
      </p:sp>
      <p:cxnSp>
        <p:nvCxnSpPr>
          <p:cNvPr id="620" name="Google Shape;620;p42"/>
          <p:cNvCxnSpPr>
            <a:stCxn id="619" idx="1"/>
          </p:cNvCxnSpPr>
          <p:nvPr/>
        </p:nvCxnSpPr>
        <p:spPr>
          <a:xfrm rot="10800000">
            <a:off x="3423975" y="1768996"/>
            <a:ext cx="2691300" cy="112200"/>
          </a:xfrm>
          <a:prstGeom prst="straightConnector1">
            <a:avLst/>
          </a:prstGeom>
          <a:noFill/>
          <a:ln cap="flat" cmpd="sng" w="9525">
            <a:solidFill>
              <a:schemeClr val="dk2"/>
            </a:solidFill>
            <a:prstDash val="solid"/>
            <a:round/>
            <a:headEnd len="med" w="med" type="none"/>
            <a:tailEnd len="med" w="med" type="triangle"/>
          </a:ln>
        </p:spPr>
      </p:cxnSp>
      <p:sp>
        <p:nvSpPr>
          <p:cNvPr id="621" name="Google Shape;621;p42"/>
          <p:cNvSpPr/>
          <p:nvPr/>
        </p:nvSpPr>
        <p:spPr>
          <a:xfrm>
            <a:off x="5664875" y="314972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Mỗi một format sẽ có cách option riêng</a:t>
            </a:r>
            <a:endParaRPr sz="1300">
              <a:latin typeface="Roboto Mono"/>
              <a:ea typeface="Roboto Mono"/>
              <a:cs typeface="Roboto Mono"/>
              <a:sym typeface="Roboto Mono"/>
            </a:endParaRPr>
          </a:p>
        </p:txBody>
      </p:sp>
      <p:cxnSp>
        <p:nvCxnSpPr>
          <p:cNvPr id="622" name="Google Shape;622;p42"/>
          <p:cNvCxnSpPr/>
          <p:nvPr/>
        </p:nvCxnSpPr>
        <p:spPr>
          <a:xfrm rot="10800000">
            <a:off x="4333150" y="2337175"/>
            <a:ext cx="1324200" cy="909000"/>
          </a:xfrm>
          <a:prstGeom prst="straightConnector1">
            <a:avLst/>
          </a:prstGeom>
          <a:noFill/>
          <a:ln cap="flat" cmpd="sng" w="9525">
            <a:solidFill>
              <a:schemeClr val="dk2"/>
            </a:solidFill>
            <a:prstDash val="solid"/>
            <a:round/>
            <a:headEnd len="med" w="med" type="none"/>
            <a:tailEnd len="med" w="med" type="triangle"/>
          </a:ln>
        </p:spPr>
      </p:cxnSp>
      <p:sp>
        <p:nvSpPr>
          <p:cNvPr id="623" name="Google Shape;623;p42"/>
          <p:cNvSpPr/>
          <p:nvPr/>
        </p:nvSpPr>
        <p:spPr>
          <a:xfrm>
            <a:off x="3241625" y="409449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Trỏ vào đường dẫn của file</a:t>
            </a:r>
            <a:endParaRPr sz="1300">
              <a:latin typeface="Roboto Mono"/>
              <a:ea typeface="Roboto Mono"/>
              <a:cs typeface="Roboto Mono"/>
              <a:sym typeface="Roboto Mono"/>
            </a:endParaRPr>
          </a:p>
        </p:txBody>
      </p:sp>
      <p:cxnSp>
        <p:nvCxnSpPr>
          <p:cNvPr id="624" name="Google Shape;624;p42"/>
          <p:cNvCxnSpPr>
            <a:stCxn id="623" idx="0"/>
          </p:cNvCxnSpPr>
          <p:nvPr/>
        </p:nvCxnSpPr>
        <p:spPr>
          <a:xfrm rot="10800000">
            <a:off x="3641375" y="2806596"/>
            <a:ext cx="999000" cy="1287900"/>
          </a:xfrm>
          <a:prstGeom prst="straightConnector1">
            <a:avLst/>
          </a:prstGeom>
          <a:noFill/>
          <a:ln cap="flat" cmpd="sng" w="9525">
            <a:solidFill>
              <a:schemeClr val="dk2"/>
            </a:solidFill>
            <a:prstDash val="solid"/>
            <a:round/>
            <a:headEnd len="med" w="med" type="none"/>
            <a:tailEnd len="med" w="med" type="triangle"/>
          </a:ln>
        </p:spPr>
      </p:cxnSp>
      <p:sp>
        <p:nvSpPr>
          <p:cNvPr id="625" name="Google Shape;625;p42"/>
          <p:cNvSpPr/>
          <p:nvPr/>
        </p:nvSpPr>
        <p:spPr>
          <a:xfrm>
            <a:off x="0" y="37083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Hiện 5 dòng </a:t>
            </a:r>
            <a:endParaRPr sz="1300">
              <a:latin typeface="Roboto Mono"/>
              <a:ea typeface="Roboto Mono"/>
              <a:cs typeface="Roboto Mono"/>
              <a:sym typeface="Roboto Mono"/>
            </a:endParaRPr>
          </a:p>
        </p:txBody>
      </p:sp>
      <p:cxnSp>
        <p:nvCxnSpPr>
          <p:cNvPr id="626" name="Google Shape;626;p42"/>
          <p:cNvCxnSpPr>
            <a:stCxn id="625" idx="0"/>
          </p:cNvCxnSpPr>
          <p:nvPr/>
        </p:nvCxnSpPr>
        <p:spPr>
          <a:xfrm flipH="1" rot="10800000">
            <a:off x="1398750" y="3399346"/>
            <a:ext cx="380100" cy="30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3"/>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DataFrame</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Spark DataFrame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graphicFrame>
        <p:nvGraphicFramePr>
          <p:cNvPr id="632" name="Google Shape;632;p43"/>
          <p:cNvGraphicFramePr/>
          <p:nvPr/>
        </p:nvGraphicFramePr>
        <p:xfrm>
          <a:off x="805175" y="1184374"/>
          <a:ext cx="3000000" cy="3000000"/>
        </p:xfrm>
        <a:graphic>
          <a:graphicData uri="http://schemas.openxmlformats.org/drawingml/2006/table">
            <a:tbl>
              <a:tblPr>
                <a:noFill/>
                <a:tableStyleId>{852C3FE0-2D47-415B-B3D8-5E593A767904}</a:tableStyleId>
              </a:tblPr>
              <a:tblGrid>
                <a:gridCol w="2156425"/>
                <a:gridCol w="5377200"/>
              </a:tblGrid>
              <a:tr h="407225">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Phép toán</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Code</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9D9"/>
                    </a:solidFill>
                  </a:tcPr>
                </a:tc>
              </a:tr>
              <a:tr h="40722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Chọn cột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df.select(</a:t>
                      </a:r>
                      <a:r>
                        <a:rPr lang="en" sz="1100">
                          <a:solidFill>
                            <a:srgbClr val="A31515"/>
                          </a:solidFill>
                          <a:latin typeface="Roboto Mono"/>
                          <a:ea typeface="Roboto Mono"/>
                          <a:cs typeface="Roboto Mono"/>
                          <a:sym typeface="Roboto Mono"/>
                        </a:rPr>
                        <a:t>"col_name"</a:t>
                      </a:r>
                      <a:r>
                        <a:rPr lang="en" sz="1100">
                          <a:solidFill>
                            <a:schemeClr val="dk1"/>
                          </a:solidFill>
                          <a:latin typeface="Roboto Mono"/>
                          <a:ea typeface="Roboto Mono"/>
                          <a:cs typeface="Roboto Mono"/>
                          <a:sym typeface="Roboto Mono"/>
                        </a:rPr>
                        <a:t>),df.select(</a:t>
                      </a:r>
                      <a:r>
                        <a:rPr lang="en" sz="1100">
                          <a:solidFill>
                            <a:srgbClr val="A31515"/>
                          </a:solidFill>
                          <a:latin typeface="Roboto Mono"/>
                          <a:ea typeface="Roboto Mono"/>
                          <a:cs typeface="Roboto Mono"/>
                          <a:sym typeface="Roboto Mono"/>
                        </a:rPr>
                        <a:t>"col_1"</a:t>
                      </a:r>
                      <a:r>
                        <a:rPr lang="en" sz="1100">
                          <a:solidFill>
                            <a:schemeClr val="dk1"/>
                          </a:solidFill>
                          <a:latin typeface="Roboto Mono"/>
                          <a:ea typeface="Roboto Mono"/>
                          <a:cs typeface="Roboto Mono"/>
                          <a:sym typeface="Roboto Mono"/>
                        </a:rPr>
                        <a:t>,</a:t>
                      </a:r>
                      <a:r>
                        <a:rPr lang="en" sz="1100">
                          <a:solidFill>
                            <a:srgbClr val="A31515"/>
                          </a:solidFill>
                          <a:latin typeface="Roboto Mono"/>
                          <a:ea typeface="Roboto Mono"/>
                          <a:cs typeface="Roboto Mono"/>
                          <a:sym typeface="Roboto Mono"/>
                        </a:rPr>
                        <a:t>"col_2"</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535050">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Thêm cột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new_df = df.withColumn(</a:t>
                      </a:r>
                      <a:r>
                        <a:rPr lang="en" sz="1100">
                          <a:solidFill>
                            <a:srgbClr val="A31515"/>
                          </a:solidFill>
                          <a:latin typeface="Roboto Mono"/>
                          <a:ea typeface="Roboto Mono"/>
                          <a:cs typeface="Roboto Mono"/>
                          <a:sym typeface="Roboto Mono"/>
                        </a:rPr>
                        <a:t>"new_col"</a:t>
                      </a:r>
                      <a:r>
                        <a:rPr lang="en" sz="1100">
                          <a:solidFill>
                            <a:schemeClr val="dk1"/>
                          </a:solidFill>
                          <a:latin typeface="Roboto Mono"/>
                          <a:ea typeface="Roboto Mono"/>
                          <a:cs typeface="Roboto Mono"/>
                          <a:sym typeface="Roboto Mono"/>
                        </a:rPr>
                        <a:t>,df.col * </a:t>
                      </a:r>
                      <a:r>
                        <a:rPr lang="en" sz="1100">
                          <a:solidFill>
                            <a:srgbClr val="098156"/>
                          </a:solidFill>
                          <a:latin typeface="Roboto Mono"/>
                          <a:ea typeface="Roboto Mono"/>
                          <a:cs typeface="Roboto Mono"/>
                          <a:sym typeface="Roboto Mono"/>
                        </a:rPr>
                        <a:t>2</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432500">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Xoá cột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new_df = df.drop(</a:t>
                      </a:r>
                      <a:r>
                        <a:rPr lang="en" sz="1100">
                          <a:solidFill>
                            <a:srgbClr val="A31515"/>
                          </a:solidFill>
                          <a:latin typeface="Roboto Mono"/>
                          <a:ea typeface="Roboto Mono"/>
                          <a:cs typeface="Roboto Mono"/>
                          <a:sym typeface="Roboto Mono"/>
                        </a:rPr>
                        <a:t>"col_name"</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992750">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Sửa tên cột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renamed_df = df.withColumnRenamed(</a:t>
                      </a:r>
                      <a:r>
                        <a:rPr lang="en" sz="1100">
                          <a:solidFill>
                            <a:srgbClr val="A31515"/>
                          </a:solidFill>
                          <a:latin typeface="Roboto Mono"/>
                          <a:ea typeface="Roboto Mono"/>
                          <a:cs typeface="Roboto Mono"/>
                          <a:sym typeface="Roboto Mono"/>
                        </a:rPr>
                        <a:t>"old_col"</a:t>
                      </a:r>
                      <a:r>
                        <a:rPr lang="en" sz="1100">
                          <a:solidFill>
                            <a:schemeClr val="dk1"/>
                          </a:solidFill>
                          <a:latin typeface="Roboto Mono"/>
                          <a:ea typeface="Roboto Mono"/>
                          <a:cs typeface="Roboto Mono"/>
                          <a:sym typeface="Roboto Mono"/>
                        </a:rPr>
                        <a:t>, </a:t>
                      </a:r>
                      <a:r>
                        <a:rPr lang="en" sz="1100">
                          <a:solidFill>
                            <a:srgbClr val="A31515"/>
                          </a:solidFill>
                          <a:latin typeface="Roboto Mono"/>
                          <a:ea typeface="Roboto Mono"/>
                          <a:cs typeface="Roboto Mono"/>
                          <a:sym typeface="Roboto Mono"/>
                        </a:rPr>
                        <a:t>"new_col"</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Tăng tốc độ xử lý</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Speed up</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92" name="Google Shape;92;p17"/>
          <p:cNvSpPr txBox="1"/>
          <p:nvPr/>
        </p:nvSpPr>
        <p:spPr>
          <a:xfrm>
            <a:off x="1538550" y="977100"/>
            <a:ext cx="285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Lập trình tuyến tính </a:t>
            </a:r>
            <a:r>
              <a:rPr lang="en" sz="1200">
                <a:latin typeface="Roboto Mono"/>
                <a:ea typeface="Roboto Mono"/>
                <a:cs typeface="Roboto Mono"/>
                <a:sym typeface="Roboto Mono"/>
              </a:rPr>
              <a:t>Single flow</a:t>
            </a:r>
            <a:r>
              <a:rPr lang="en">
                <a:latin typeface="Roboto Mono"/>
                <a:ea typeface="Roboto Mono"/>
                <a:cs typeface="Roboto Mono"/>
                <a:sym typeface="Roboto Mono"/>
              </a:rPr>
              <a:t> </a:t>
            </a:r>
            <a:r>
              <a:rPr lang="en" sz="1200">
                <a:latin typeface="Roboto Mono"/>
                <a:ea typeface="Roboto Mono"/>
                <a:cs typeface="Roboto Mono"/>
                <a:sym typeface="Roboto Mono"/>
              </a:rPr>
              <a:t>Programming</a:t>
            </a:r>
            <a:endParaRPr sz="1200">
              <a:latin typeface="Roboto Mono"/>
              <a:ea typeface="Roboto Mono"/>
              <a:cs typeface="Roboto Mono"/>
              <a:sym typeface="Roboto Mono"/>
            </a:endParaRPr>
          </a:p>
        </p:txBody>
      </p:sp>
      <p:pic>
        <p:nvPicPr>
          <p:cNvPr id="93" name="Google Shape;93;p17"/>
          <p:cNvPicPr preferRelativeResize="0"/>
          <p:nvPr/>
        </p:nvPicPr>
        <p:blipFill>
          <a:blip r:embed="rId3">
            <a:alphaModFix/>
          </a:blip>
          <a:stretch>
            <a:fillRect/>
          </a:stretch>
        </p:blipFill>
        <p:spPr>
          <a:xfrm>
            <a:off x="1587825" y="2069244"/>
            <a:ext cx="936325" cy="936325"/>
          </a:xfrm>
          <a:prstGeom prst="rect">
            <a:avLst/>
          </a:prstGeom>
          <a:noFill/>
          <a:ln>
            <a:noFill/>
          </a:ln>
        </p:spPr>
      </p:pic>
      <p:pic>
        <p:nvPicPr>
          <p:cNvPr id="94" name="Google Shape;94;p17"/>
          <p:cNvPicPr preferRelativeResize="0"/>
          <p:nvPr/>
        </p:nvPicPr>
        <p:blipFill>
          <a:blip r:embed="rId4">
            <a:alphaModFix/>
          </a:blip>
          <a:stretch>
            <a:fillRect/>
          </a:stretch>
        </p:blipFill>
        <p:spPr>
          <a:xfrm>
            <a:off x="3268804" y="2071062"/>
            <a:ext cx="932689" cy="932689"/>
          </a:xfrm>
          <a:prstGeom prst="rect">
            <a:avLst/>
          </a:prstGeom>
          <a:noFill/>
          <a:ln>
            <a:noFill/>
          </a:ln>
        </p:spPr>
      </p:pic>
      <p:pic>
        <p:nvPicPr>
          <p:cNvPr id="95" name="Google Shape;95;p17"/>
          <p:cNvPicPr preferRelativeResize="0"/>
          <p:nvPr/>
        </p:nvPicPr>
        <p:blipFill>
          <a:blip r:embed="rId5">
            <a:alphaModFix/>
          </a:blip>
          <a:stretch>
            <a:fillRect/>
          </a:stretch>
        </p:blipFill>
        <p:spPr>
          <a:xfrm>
            <a:off x="4946147" y="2071050"/>
            <a:ext cx="932687" cy="932687"/>
          </a:xfrm>
          <a:prstGeom prst="rect">
            <a:avLst/>
          </a:prstGeom>
          <a:noFill/>
          <a:ln>
            <a:noFill/>
          </a:ln>
        </p:spPr>
      </p:pic>
      <p:cxnSp>
        <p:nvCxnSpPr>
          <p:cNvPr id="96" name="Google Shape;96;p17"/>
          <p:cNvCxnSpPr>
            <a:stCxn id="94" idx="1"/>
            <a:endCxn id="93" idx="3"/>
          </p:cNvCxnSpPr>
          <p:nvPr/>
        </p:nvCxnSpPr>
        <p:spPr>
          <a:xfrm flipH="1">
            <a:off x="2524204" y="2537406"/>
            <a:ext cx="744600" cy="600"/>
          </a:xfrm>
          <a:prstGeom prst="bentConnector3">
            <a:avLst>
              <a:gd fmla="val 50004" name="adj1"/>
            </a:avLst>
          </a:prstGeom>
          <a:noFill/>
          <a:ln cap="flat" cmpd="sng" w="9525">
            <a:solidFill>
              <a:schemeClr val="dk2"/>
            </a:solidFill>
            <a:prstDash val="solid"/>
            <a:round/>
            <a:headEnd len="med" w="med" type="stealth"/>
            <a:tailEnd len="med" w="med" type="none"/>
          </a:ln>
        </p:spPr>
      </p:cxnSp>
      <p:pic>
        <p:nvPicPr>
          <p:cNvPr id="97" name="Google Shape;97;p17"/>
          <p:cNvPicPr preferRelativeResize="0"/>
          <p:nvPr/>
        </p:nvPicPr>
        <p:blipFill>
          <a:blip r:embed="rId6">
            <a:alphaModFix/>
          </a:blip>
          <a:stretch>
            <a:fillRect/>
          </a:stretch>
        </p:blipFill>
        <p:spPr>
          <a:xfrm>
            <a:off x="6623489" y="2071062"/>
            <a:ext cx="932689" cy="932689"/>
          </a:xfrm>
          <a:prstGeom prst="rect">
            <a:avLst/>
          </a:prstGeom>
          <a:noFill/>
          <a:ln>
            <a:noFill/>
          </a:ln>
        </p:spPr>
      </p:pic>
      <p:cxnSp>
        <p:nvCxnSpPr>
          <p:cNvPr id="98" name="Google Shape;98;p17"/>
          <p:cNvCxnSpPr>
            <a:stCxn id="95" idx="3"/>
            <a:endCxn id="97" idx="1"/>
          </p:cNvCxnSpPr>
          <p:nvPr/>
        </p:nvCxnSpPr>
        <p:spPr>
          <a:xfrm>
            <a:off x="5878834" y="2537394"/>
            <a:ext cx="7446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7"/>
          <p:cNvCxnSpPr>
            <a:stCxn id="94" idx="3"/>
            <a:endCxn id="95" idx="1"/>
          </p:cNvCxnSpPr>
          <p:nvPr/>
        </p:nvCxnSpPr>
        <p:spPr>
          <a:xfrm>
            <a:off x="4201493" y="2537406"/>
            <a:ext cx="744600" cy="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7"/>
          <p:cNvSpPr/>
          <p:nvPr/>
        </p:nvSpPr>
        <p:spPr>
          <a:xfrm>
            <a:off x="2663550" y="3568550"/>
            <a:ext cx="2143200" cy="615600"/>
          </a:xfrm>
          <a:prstGeom prst="roundRect">
            <a:avLst>
              <a:gd fmla="val 16667" name="adj"/>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Mất thời gian chờ</a:t>
            </a:r>
            <a:endParaRPr/>
          </a:p>
        </p:txBody>
      </p:sp>
      <p:cxnSp>
        <p:nvCxnSpPr>
          <p:cNvPr id="101" name="Google Shape;101;p17"/>
          <p:cNvCxnSpPr>
            <a:stCxn id="100" idx="0"/>
            <a:endCxn id="94" idx="2"/>
          </p:cNvCxnSpPr>
          <p:nvPr/>
        </p:nvCxnSpPr>
        <p:spPr>
          <a:xfrm rot="10800000">
            <a:off x="3735150" y="3003650"/>
            <a:ext cx="0" cy="564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4"/>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DataFrame</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Spark DataFrame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graphicFrame>
        <p:nvGraphicFramePr>
          <p:cNvPr id="638" name="Google Shape;638;p44"/>
          <p:cNvGraphicFramePr/>
          <p:nvPr/>
        </p:nvGraphicFramePr>
        <p:xfrm>
          <a:off x="1538538" y="1375499"/>
          <a:ext cx="3000000" cy="3000000"/>
        </p:xfrm>
        <a:graphic>
          <a:graphicData uri="http://schemas.openxmlformats.org/drawingml/2006/table">
            <a:tbl>
              <a:tblPr>
                <a:noFill/>
                <a:tableStyleId>{852C3FE0-2D47-415B-B3D8-5E593A767904}</a:tableStyleId>
              </a:tblPr>
              <a:tblGrid>
                <a:gridCol w="1678300"/>
                <a:gridCol w="4822425"/>
              </a:tblGrid>
              <a:tr h="355975">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Phép toán</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Code</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9D9"/>
                    </a:solidFill>
                  </a:tcPr>
                </a:tc>
              </a:tr>
              <a:tr h="52212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Lọc</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df.</a:t>
                      </a:r>
                      <a:r>
                        <a:rPr lang="en" sz="1100">
                          <a:solidFill>
                            <a:srgbClr val="795E26"/>
                          </a:solidFill>
                          <a:latin typeface="Roboto Mono"/>
                          <a:ea typeface="Roboto Mono"/>
                          <a:cs typeface="Roboto Mono"/>
                          <a:sym typeface="Roboto Mono"/>
                        </a:rPr>
                        <a:t>filter</a:t>
                      </a:r>
                      <a:r>
                        <a:rPr lang="en" sz="1100">
                          <a:solidFill>
                            <a:schemeClr val="dk1"/>
                          </a:solidFill>
                          <a:latin typeface="Roboto Mono"/>
                          <a:ea typeface="Roboto Mono"/>
                          <a:cs typeface="Roboto Mono"/>
                          <a:sym typeface="Roboto Mono"/>
                        </a:rPr>
                        <a:t>(df.col &gt; </a:t>
                      </a:r>
                      <a:r>
                        <a:rPr lang="en" sz="1100">
                          <a:solidFill>
                            <a:srgbClr val="098156"/>
                          </a:solidFill>
                          <a:latin typeface="Roboto Mono"/>
                          <a:ea typeface="Roboto Mono"/>
                          <a:cs typeface="Roboto Mono"/>
                          <a:sym typeface="Roboto Mono"/>
                        </a:rPr>
                        <a:t>5</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EEEEEE"/>
                    </a:solidFill>
                  </a:tcPr>
                </a:tc>
              </a:tr>
              <a:tr h="534850">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Nhóm</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df.groupBy(</a:t>
                      </a:r>
                      <a:r>
                        <a:rPr lang="en" sz="1100">
                          <a:solidFill>
                            <a:srgbClr val="A31515"/>
                          </a:solidFill>
                          <a:latin typeface="Roboto Mono"/>
                          <a:ea typeface="Roboto Mono"/>
                          <a:cs typeface="Roboto Mono"/>
                          <a:sym typeface="Roboto Mono"/>
                        </a:rPr>
                        <a:t>"col"</a:t>
                      </a:r>
                      <a:r>
                        <a:rPr lang="en" sz="1100">
                          <a:solidFill>
                            <a:schemeClr val="dk1"/>
                          </a:solidFill>
                          <a:latin typeface="Roboto Mono"/>
                          <a:ea typeface="Roboto Mono"/>
                          <a:cs typeface="Roboto Mono"/>
                          <a:sym typeface="Roboto Mono"/>
                        </a:rPr>
                        <a:t>).agg({</a:t>
                      </a:r>
                      <a:r>
                        <a:rPr lang="en" sz="1100">
                          <a:solidFill>
                            <a:srgbClr val="A31515"/>
                          </a:solidFill>
                          <a:latin typeface="Roboto Mono"/>
                          <a:ea typeface="Roboto Mono"/>
                          <a:cs typeface="Roboto Mono"/>
                          <a:sym typeface="Roboto Mono"/>
                        </a:rPr>
                        <a:t>"col"</a:t>
                      </a:r>
                      <a:r>
                        <a:rPr lang="en" sz="1100">
                          <a:solidFill>
                            <a:schemeClr val="dk1"/>
                          </a:solidFill>
                          <a:latin typeface="Roboto Mono"/>
                          <a:ea typeface="Roboto Mono"/>
                          <a:cs typeface="Roboto Mono"/>
                          <a:sym typeface="Roboto Mono"/>
                        </a:rPr>
                        <a:t>: </a:t>
                      </a:r>
                      <a:r>
                        <a:rPr lang="en" sz="1100">
                          <a:solidFill>
                            <a:srgbClr val="A31515"/>
                          </a:solidFill>
                          <a:latin typeface="Roboto Mono"/>
                          <a:ea typeface="Roboto Mono"/>
                          <a:cs typeface="Roboto Mono"/>
                          <a:sym typeface="Roboto Mono"/>
                        </a:rPr>
                        <a:t>"func"</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EEEEEE"/>
                    </a:solidFill>
                  </a:tcPr>
                </a:tc>
              </a:tr>
              <a:tr h="41342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Sort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df.orderBy(</a:t>
                      </a:r>
                      <a:r>
                        <a:rPr lang="en" sz="1100">
                          <a:solidFill>
                            <a:srgbClr val="A31515"/>
                          </a:solidFill>
                          <a:latin typeface="Roboto Mono"/>
                          <a:ea typeface="Roboto Mono"/>
                          <a:cs typeface="Roboto Mono"/>
                          <a:sym typeface="Roboto Mono"/>
                        </a:rPr>
                        <a:t>"col"</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EEEEEE"/>
                    </a:solidFill>
                  </a:tcPr>
                </a:tc>
              </a:tr>
              <a:tr h="424350">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Join 2 cột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joined_df = df1.join(df2, on=</a:t>
                      </a:r>
                      <a:r>
                        <a:rPr lang="en" sz="1100">
                          <a:solidFill>
                            <a:srgbClr val="A31515"/>
                          </a:solidFill>
                          <a:latin typeface="Roboto Mono"/>
                          <a:ea typeface="Roboto Mono"/>
                          <a:cs typeface="Roboto Mono"/>
                          <a:sym typeface="Roboto Mono"/>
                        </a:rPr>
                        <a:t>"key_col"</a:t>
                      </a:r>
                      <a:r>
                        <a:rPr lang="en" sz="1100">
                          <a:solidFill>
                            <a:schemeClr val="dk1"/>
                          </a:solidFill>
                          <a:latin typeface="Roboto Mono"/>
                          <a:ea typeface="Roboto Mono"/>
                          <a:cs typeface="Roboto Mono"/>
                          <a:sym typeface="Roboto Mono"/>
                        </a:rPr>
                        <a:t>, how=</a:t>
                      </a:r>
                      <a:r>
                        <a:rPr lang="en" sz="1100">
                          <a:solidFill>
                            <a:srgbClr val="A31515"/>
                          </a:solidFill>
                          <a:latin typeface="Roboto Mono"/>
                          <a:ea typeface="Roboto Mono"/>
                          <a:cs typeface="Roboto Mono"/>
                          <a:sym typeface="Roboto Mono"/>
                        </a:rPr>
                        <a:t>"inner"</a:t>
                      </a: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EEEEEE"/>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5"/>
          <p:cNvSpPr txBox="1"/>
          <p:nvPr/>
        </p:nvSpPr>
        <p:spPr>
          <a:xfrm>
            <a:off x="1538550" y="1218525"/>
            <a:ext cx="6288300" cy="1662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new_df = ( </a:t>
            </a:r>
            <a:endParaRPr sz="1050">
              <a:solidFill>
                <a:schemeClr val="dk1"/>
              </a:solidFill>
              <a:latin typeface="Roboto Mono"/>
              <a:ea typeface="Roboto Mono"/>
              <a:cs typeface="Roboto Mono"/>
              <a:sym typeface="Roboto Mono"/>
            </a:endParaRPr>
          </a:p>
          <a:p>
            <a:pPr indent="457200" lvl="0" marL="4572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df.withColumn(</a:t>
            </a:r>
            <a:r>
              <a:rPr lang="en" sz="1050">
                <a:solidFill>
                  <a:srgbClr val="A31515"/>
                </a:solidFill>
                <a:latin typeface="Roboto Mono"/>
                <a:ea typeface="Roboto Mono"/>
                <a:cs typeface="Roboto Mono"/>
                <a:sym typeface="Roboto Mono"/>
              </a:rPr>
              <a:t>"new_column"</a:t>
            </a:r>
            <a:r>
              <a:rPr lang="en" sz="1050">
                <a:solidFill>
                  <a:schemeClr val="dk1"/>
                </a:solidFill>
                <a:latin typeface="Roboto Mono"/>
                <a:ea typeface="Roboto Mono"/>
                <a:cs typeface="Roboto Mono"/>
                <a:sym typeface="Roboto Mono"/>
              </a:rPr>
              <a:t>,df[</a:t>
            </a:r>
            <a:r>
              <a:rPr lang="en" sz="1050">
                <a:solidFill>
                  <a:srgbClr val="A31515"/>
                </a:solidFill>
                <a:latin typeface="Roboto Mono"/>
                <a:ea typeface="Roboto Mono"/>
                <a:cs typeface="Roboto Mono"/>
                <a:sym typeface="Roboto Mono"/>
              </a:rPr>
              <a:t>"existing_column"</a:t>
            </a:r>
            <a:r>
              <a:rPr lang="en" sz="1050">
                <a:solidFill>
                  <a:schemeClr val="dk1"/>
                </a:solidFill>
                <a:latin typeface="Roboto Mono"/>
                <a:ea typeface="Roboto Mono"/>
                <a:cs typeface="Roboto Mono"/>
                <a:sym typeface="Roboto Mono"/>
              </a:rPr>
              <a:t>] * </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9144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.groupby(</a:t>
            </a:r>
            <a:r>
              <a:rPr lang="en" sz="1050">
                <a:solidFill>
                  <a:srgbClr val="A31515"/>
                </a:solidFill>
                <a:latin typeface="Roboto Mono"/>
                <a:ea typeface="Roboto Mono"/>
                <a:cs typeface="Roboto Mono"/>
                <a:sym typeface="Roboto Mono"/>
              </a:rPr>
              <a:t>"column_2"</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91440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a:t>
            </a:r>
            <a:r>
              <a:rPr lang="en" sz="1050">
                <a:solidFill>
                  <a:srgbClr val="795E26"/>
                </a:solidFill>
                <a:latin typeface="Roboto Mono"/>
                <a:ea typeface="Roboto Mono"/>
                <a:cs typeface="Roboto Mono"/>
                <a:sym typeface="Roboto Mono"/>
              </a:rPr>
              <a:t>agg</a:t>
            </a:r>
            <a:r>
              <a:rPr lang="en" sz="1050">
                <a:solidFill>
                  <a:schemeClr val="dk1"/>
                </a:solidFill>
                <a:latin typeface="Roboto Mono"/>
                <a:ea typeface="Roboto Mono"/>
                <a:cs typeface="Roboto Mono"/>
                <a:sym typeface="Roboto Mono"/>
              </a:rPr>
              <a:t>({</a:t>
            </a:r>
            <a:r>
              <a:rPr lang="en" sz="1050">
                <a:solidFill>
                  <a:srgbClr val="A31515"/>
                </a:solidFill>
                <a:latin typeface="Roboto Mono"/>
                <a:ea typeface="Roboto Mono"/>
                <a:cs typeface="Roboto Mono"/>
                <a:sym typeface="Roboto Mono"/>
              </a:rPr>
              <a:t>"new_column","sum"</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new_df.show(</a:t>
            </a:r>
            <a:r>
              <a:rPr lang="en" sz="1050">
                <a:solidFill>
                  <a:srgbClr val="098156"/>
                </a:solidFill>
                <a:latin typeface="Roboto Mono"/>
                <a:ea typeface="Roboto Mono"/>
                <a:cs typeface="Roboto Mono"/>
                <a:sym typeface="Roboto Mono"/>
              </a:rPr>
              <a:t>2</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sp>
        <p:nvSpPr>
          <p:cNvPr id="644" name="Google Shape;644;p45"/>
          <p:cNvSpPr txBox="1"/>
          <p:nvPr/>
        </p:nvSpPr>
        <p:spPr>
          <a:xfrm>
            <a:off x="1538550" y="178100"/>
            <a:ext cx="646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DataFrame</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Spark DataFrame</a:t>
            </a:r>
            <a:endParaRPr sz="1200">
              <a:solidFill>
                <a:srgbClr val="4285F4"/>
              </a:solidFill>
              <a:latin typeface="Montserrat"/>
              <a:ea typeface="Montserrat"/>
              <a:cs typeface="Montserrat"/>
              <a:sym typeface="Montserrat"/>
            </a:endParaRPr>
          </a:p>
        </p:txBody>
      </p:sp>
      <p:sp>
        <p:nvSpPr>
          <p:cNvPr id="645" name="Google Shape;645;p45"/>
          <p:cNvSpPr/>
          <p:nvPr/>
        </p:nvSpPr>
        <p:spPr>
          <a:xfrm>
            <a:off x="5479500" y="312532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Chúng ta có thể gọi function nhiều lần mà không cần trả về biến tạm </a:t>
            </a:r>
            <a:endParaRPr sz="1300">
              <a:latin typeface="Roboto Mono"/>
              <a:ea typeface="Roboto Mono"/>
              <a:cs typeface="Roboto Mono"/>
              <a:sym typeface="Roboto Mono"/>
            </a:endParaRPr>
          </a:p>
        </p:txBody>
      </p:sp>
      <p:cxnSp>
        <p:nvCxnSpPr>
          <p:cNvPr id="646" name="Google Shape;646;p45"/>
          <p:cNvCxnSpPr/>
          <p:nvPr/>
        </p:nvCxnSpPr>
        <p:spPr>
          <a:xfrm rot="10800000">
            <a:off x="4762975" y="2154346"/>
            <a:ext cx="2925600" cy="114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6"/>
          <p:cNvSpPr txBox="1"/>
          <p:nvPr/>
        </p:nvSpPr>
        <p:spPr>
          <a:xfrm>
            <a:off x="1538550" y="178100"/>
            <a:ext cx="646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SQL</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 SQL</a:t>
            </a:r>
            <a:endParaRPr sz="1200">
              <a:solidFill>
                <a:srgbClr val="4285F4"/>
              </a:solidFill>
              <a:latin typeface="Montserrat"/>
              <a:ea typeface="Montserrat"/>
              <a:cs typeface="Montserrat"/>
              <a:sym typeface="Montserrat"/>
            </a:endParaRPr>
          </a:p>
        </p:txBody>
      </p:sp>
      <p:sp>
        <p:nvSpPr>
          <p:cNvPr id="652" name="Google Shape;652;p46"/>
          <p:cNvSpPr txBox="1"/>
          <p:nvPr/>
        </p:nvSpPr>
        <p:spPr>
          <a:xfrm>
            <a:off x="1133375" y="1072450"/>
            <a:ext cx="74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Module spark.sql giúp người dùng input những câu SQL và thực thi nó trên spark</a:t>
            </a:r>
            <a:endParaRPr/>
          </a:p>
        </p:txBody>
      </p:sp>
      <p:sp>
        <p:nvSpPr>
          <p:cNvPr id="653" name="Google Shape;653;p46"/>
          <p:cNvSpPr txBox="1"/>
          <p:nvPr/>
        </p:nvSpPr>
        <p:spPr>
          <a:xfrm>
            <a:off x="1133375" y="1964600"/>
            <a:ext cx="6288300" cy="565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df.createOrReplaceTempView(</a:t>
            </a:r>
            <a:r>
              <a:rPr lang="en" sz="1050">
                <a:solidFill>
                  <a:srgbClr val="A31515"/>
                </a:solidFill>
                <a:latin typeface="Roboto Mono"/>
                <a:ea typeface="Roboto Mono"/>
                <a:cs typeface="Roboto Mono"/>
                <a:sym typeface="Roboto Mono"/>
              </a:rPr>
              <a:t>"table_1"</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spark.sql(</a:t>
            </a:r>
            <a:r>
              <a:rPr lang="en" sz="1050">
                <a:solidFill>
                  <a:srgbClr val="A31515"/>
                </a:solidFill>
                <a:latin typeface="Roboto Mono"/>
                <a:ea typeface="Roboto Mono"/>
                <a:cs typeface="Roboto Mono"/>
                <a:sym typeface="Roboto Mono"/>
              </a:rPr>
              <a:t>"SELECT col_1, col_2 FROM table_1"</a:t>
            </a:r>
            <a:r>
              <a:rPr lang="en" sz="1050">
                <a:solidFill>
                  <a:schemeClr val="dk1"/>
                </a:solidFill>
                <a:latin typeface="Roboto Mono"/>
                <a:ea typeface="Roboto Mono"/>
                <a:cs typeface="Roboto Mono"/>
                <a:sym typeface="Roboto Mono"/>
              </a:rPr>
              <a:t>).show(</a:t>
            </a:r>
            <a:r>
              <a:rPr lang="en" sz="1050">
                <a:solidFill>
                  <a:srgbClr val="098156"/>
                </a:solidFill>
                <a:latin typeface="Roboto Mono"/>
                <a:ea typeface="Roboto Mono"/>
                <a:cs typeface="Roboto Mono"/>
                <a:sym typeface="Roboto Mono"/>
              </a:rPr>
              <a:t>5</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sp>
        <p:nvSpPr>
          <p:cNvPr id="654" name="Google Shape;654;p46"/>
          <p:cNvSpPr/>
          <p:nvPr/>
        </p:nvSpPr>
        <p:spPr>
          <a:xfrm>
            <a:off x="6284850" y="162809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Tạo view để query</a:t>
            </a:r>
            <a:endParaRPr sz="1300">
              <a:latin typeface="Roboto Mono"/>
              <a:ea typeface="Roboto Mono"/>
              <a:cs typeface="Roboto Mono"/>
              <a:sym typeface="Roboto Mono"/>
            </a:endParaRPr>
          </a:p>
        </p:txBody>
      </p:sp>
      <p:cxnSp>
        <p:nvCxnSpPr>
          <p:cNvPr id="655" name="Google Shape;655;p46"/>
          <p:cNvCxnSpPr>
            <a:stCxn id="654" idx="1"/>
          </p:cNvCxnSpPr>
          <p:nvPr/>
        </p:nvCxnSpPr>
        <p:spPr>
          <a:xfrm flipH="1">
            <a:off x="4308450" y="1999196"/>
            <a:ext cx="1976400" cy="1302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46"/>
          <p:cNvSpPr/>
          <p:nvPr/>
        </p:nvSpPr>
        <p:spPr>
          <a:xfrm>
            <a:off x="1774500" y="32479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Viết câu query</a:t>
            </a:r>
            <a:endParaRPr sz="1300">
              <a:latin typeface="Roboto Mono"/>
              <a:ea typeface="Roboto Mono"/>
              <a:cs typeface="Roboto Mono"/>
              <a:sym typeface="Roboto Mono"/>
            </a:endParaRPr>
          </a:p>
        </p:txBody>
      </p:sp>
      <p:cxnSp>
        <p:nvCxnSpPr>
          <p:cNvPr id="657" name="Google Shape;657;p46"/>
          <p:cNvCxnSpPr>
            <a:stCxn id="656" idx="0"/>
          </p:cNvCxnSpPr>
          <p:nvPr/>
        </p:nvCxnSpPr>
        <p:spPr>
          <a:xfrm rot="10800000">
            <a:off x="3013950" y="2549546"/>
            <a:ext cx="159300" cy="69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47"/>
          <p:cNvSpPr txBox="1"/>
          <p:nvPr/>
        </p:nvSpPr>
        <p:spPr>
          <a:xfrm>
            <a:off x="1538550" y="178100"/>
            <a:ext cx="646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SQL</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 SQL</a:t>
            </a:r>
            <a:endParaRPr sz="1200">
              <a:solidFill>
                <a:srgbClr val="4285F4"/>
              </a:solidFill>
              <a:latin typeface="Montserrat"/>
              <a:ea typeface="Montserrat"/>
              <a:cs typeface="Montserrat"/>
              <a:sym typeface="Montserrat"/>
            </a:endParaRPr>
          </a:p>
        </p:txBody>
      </p:sp>
      <p:sp>
        <p:nvSpPr>
          <p:cNvPr id="663" name="Google Shape;663;p47"/>
          <p:cNvSpPr txBox="1"/>
          <p:nvPr/>
        </p:nvSpPr>
        <p:spPr>
          <a:xfrm>
            <a:off x="1133375" y="1964600"/>
            <a:ext cx="6288300" cy="346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spark.sql(</a:t>
            </a:r>
            <a:r>
              <a:rPr lang="en" sz="1050">
                <a:solidFill>
                  <a:srgbClr val="A31515"/>
                </a:solidFill>
                <a:latin typeface="Roboto Mono"/>
                <a:ea typeface="Roboto Mono"/>
                <a:cs typeface="Roboto Mono"/>
                <a:sym typeface="Roboto Mono"/>
              </a:rPr>
              <a:t>"SELECT col_1, col_2 FROM gs://file.parquet"</a:t>
            </a:r>
            <a:r>
              <a:rPr lang="en" sz="1050">
                <a:solidFill>
                  <a:schemeClr val="dk1"/>
                </a:solidFill>
                <a:latin typeface="Roboto Mono"/>
                <a:ea typeface="Roboto Mono"/>
                <a:cs typeface="Roboto Mono"/>
                <a:sym typeface="Roboto Mono"/>
              </a:rPr>
              <a:t>).show(</a:t>
            </a:r>
            <a:r>
              <a:rPr lang="en" sz="1050">
                <a:solidFill>
                  <a:srgbClr val="098156"/>
                </a:solidFill>
                <a:latin typeface="Roboto Mono"/>
                <a:ea typeface="Roboto Mono"/>
                <a:cs typeface="Roboto Mono"/>
                <a:sym typeface="Roboto Mono"/>
              </a:rPr>
              <a:t>5</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sp>
        <p:nvSpPr>
          <p:cNvPr id="664" name="Google Shape;664;p47"/>
          <p:cNvSpPr/>
          <p:nvPr/>
        </p:nvSpPr>
        <p:spPr>
          <a:xfrm>
            <a:off x="5583225" y="6448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SparkSQL có thể query trực tiếp từ các kiểu file như parquet</a:t>
            </a:r>
            <a:endParaRPr sz="1300">
              <a:latin typeface="Roboto Mono"/>
              <a:ea typeface="Roboto Mono"/>
              <a:cs typeface="Roboto Mono"/>
              <a:sym typeface="Roboto Mono"/>
            </a:endParaRPr>
          </a:p>
        </p:txBody>
      </p:sp>
      <p:cxnSp>
        <p:nvCxnSpPr>
          <p:cNvPr id="665" name="Google Shape;665;p47"/>
          <p:cNvCxnSpPr/>
          <p:nvPr/>
        </p:nvCxnSpPr>
        <p:spPr>
          <a:xfrm flipH="1">
            <a:off x="4446750" y="1416171"/>
            <a:ext cx="1586100" cy="510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8"/>
          <p:cNvSpPr txBox="1"/>
          <p:nvPr/>
        </p:nvSpPr>
        <p:spPr>
          <a:xfrm>
            <a:off x="1538550" y="178100"/>
            <a:ext cx="646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Spark SQL</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 SQL</a:t>
            </a:r>
            <a:endParaRPr sz="1200">
              <a:solidFill>
                <a:srgbClr val="4285F4"/>
              </a:solidFill>
              <a:latin typeface="Montserrat"/>
              <a:ea typeface="Montserrat"/>
              <a:cs typeface="Montserrat"/>
              <a:sym typeface="Montserrat"/>
            </a:endParaRPr>
          </a:p>
        </p:txBody>
      </p:sp>
      <p:sp>
        <p:nvSpPr>
          <p:cNvPr id="671" name="Google Shape;671;p48"/>
          <p:cNvSpPr txBox="1"/>
          <p:nvPr/>
        </p:nvSpPr>
        <p:spPr>
          <a:xfrm>
            <a:off x="1009850" y="1154300"/>
            <a:ext cx="6288300" cy="2100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Roboto Mono"/>
                <a:ea typeface="Roboto Mono"/>
                <a:cs typeface="Roboto Mono"/>
                <a:sym typeface="Roboto Mono"/>
              </a:rPr>
              <a:t>from</a:t>
            </a:r>
            <a:r>
              <a:rPr lang="en" sz="1050">
                <a:solidFill>
                  <a:schemeClr val="dk1"/>
                </a:solidFill>
                <a:latin typeface="Roboto Mono"/>
                <a:ea typeface="Roboto Mono"/>
                <a:cs typeface="Roboto Mono"/>
                <a:sym typeface="Roboto Mono"/>
              </a:rPr>
              <a:t> pyspark.sql </a:t>
            </a:r>
            <a:r>
              <a:rPr lang="en" sz="1050">
                <a:solidFill>
                  <a:srgbClr val="AF00DB"/>
                </a:solidFill>
                <a:latin typeface="Roboto Mono"/>
                <a:ea typeface="Roboto Mono"/>
                <a:cs typeface="Roboto Mono"/>
                <a:sym typeface="Roboto Mono"/>
              </a:rPr>
              <a:t>import</a:t>
            </a:r>
            <a:r>
              <a:rPr lang="en" sz="1050">
                <a:solidFill>
                  <a:schemeClr val="dk1"/>
                </a:solidFill>
                <a:latin typeface="Roboto Mono"/>
                <a:ea typeface="Roboto Mono"/>
                <a:cs typeface="Roboto Mono"/>
                <a:sym typeface="Roboto Mono"/>
              </a:rPr>
              <a:t> functions </a:t>
            </a:r>
            <a:r>
              <a:rPr lang="en" sz="1050">
                <a:solidFill>
                  <a:srgbClr val="AF00DB"/>
                </a:solidFill>
                <a:latin typeface="Roboto Mono"/>
                <a:ea typeface="Roboto Mono"/>
                <a:cs typeface="Roboto Mono"/>
                <a:sym typeface="Roboto Mono"/>
              </a:rPr>
              <a:t>as</a:t>
            </a:r>
            <a:r>
              <a:rPr lang="en" sz="1050">
                <a:solidFill>
                  <a:schemeClr val="dk1"/>
                </a:solidFill>
                <a:latin typeface="Roboto Mono"/>
                <a:ea typeface="Roboto Mono"/>
                <a:cs typeface="Roboto Mono"/>
                <a:sym typeface="Roboto Mono"/>
              </a:rPr>
              <a:t> F</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df.createOrReplaceTempView(</a:t>
            </a:r>
            <a:r>
              <a:rPr lang="en" sz="1050">
                <a:solidFill>
                  <a:srgbClr val="A31515"/>
                </a:solidFill>
                <a:latin typeface="Roboto Mono"/>
                <a:ea typeface="Roboto Mono"/>
                <a:cs typeface="Roboto Mono"/>
                <a:sym typeface="Roboto Mono"/>
              </a:rPr>
              <a:t>"table_1"</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spark.sql(</a:t>
            </a:r>
            <a:r>
              <a:rPr lang="en" sz="1050">
                <a:solidFill>
                  <a:srgbClr val="A31515"/>
                </a:solidFill>
                <a:latin typeface="Roboto Mono"/>
                <a:ea typeface="Roboto Mono"/>
                <a:cs typeface="Roboto Mono"/>
                <a:sym typeface="Roboto Mono"/>
              </a:rPr>
              <a:t>"SELECT col_1, CASE WHEN col_2 &gt; 30 THEN 1 ESLE 0 FROM table_1"</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.show(</a:t>
            </a:r>
            <a:r>
              <a:rPr lang="en" sz="1050">
                <a:solidFill>
                  <a:srgbClr val="098156"/>
                </a:solidFill>
                <a:latin typeface="Roboto Mono"/>
                <a:ea typeface="Roboto Mono"/>
                <a:cs typeface="Roboto Mono"/>
                <a:sym typeface="Roboto Mono"/>
              </a:rPr>
              <a:t>5</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df.select(df.col_1, F.when(df.col_2 &gt; </a:t>
            </a:r>
            <a:r>
              <a:rPr lang="en" sz="1050">
                <a:solidFill>
                  <a:srgbClr val="098156"/>
                </a:solidFill>
                <a:latin typeface="Roboto Mono"/>
                <a:ea typeface="Roboto Mono"/>
                <a:cs typeface="Roboto Mono"/>
                <a:sym typeface="Roboto Mono"/>
              </a:rPr>
              <a:t>30</a:t>
            </a:r>
            <a:r>
              <a:rPr lang="en" sz="1050">
                <a:solidFill>
                  <a:schemeClr val="dk1"/>
                </a:solidFill>
                <a:latin typeface="Roboto Mono"/>
                <a:ea typeface="Roboto Mono"/>
                <a:cs typeface="Roboto Mono"/>
                <a:sym typeface="Roboto Mono"/>
              </a:rPr>
              <a:t>, </a:t>
            </a:r>
            <a:r>
              <a:rPr lang="en" sz="1050">
                <a:solidFill>
                  <a:srgbClr val="098156"/>
                </a:solidFill>
                <a:latin typeface="Roboto Mono"/>
                <a:ea typeface="Roboto Mono"/>
                <a:cs typeface="Roboto Mono"/>
                <a:sym typeface="Roboto Mono"/>
              </a:rPr>
              <a:t>1</a:t>
            </a:r>
            <a:r>
              <a:rPr lang="en" sz="1050">
                <a:solidFill>
                  <a:schemeClr val="dk1"/>
                </a:solidFill>
                <a:latin typeface="Roboto Mono"/>
                <a:ea typeface="Roboto Mono"/>
                <a:cs typeface="Roboto Mono"/>
                <a:sym typeface="Roboto Mono"/>
              </a:rPr>
              <a:t>).otherwise(</a:t>
            </a:r>
            <a:r>
              <a:rPr lang="en" sz="1050">
                <a:solidFill>
                  <a:srgbClr val="098156"/>
                </a:solidFill>
                <a:latin typeface="Roboto Mono"/>
                <a:ea typeface="Roboto Mono"/>
                <a:cs typeface="Roboto Mono"/>
                <a:sym typeface="Roboto Mono"/>
              </a:rPr>
              <a:t>0</a:t>
            </a:r>
            <a:r>
              <a:rPr lang="en" sz="1050">
                <a:solidFill>
                  <a:schemeClr val="dk1"/>
                </a:solidFill>
                <a:latin typeface="Roboto Mono"/>
                <a:ea typeface="Roboto Mono"/>
                <a:cs typeface="Roboto Mono"/>
                <a:sym typeface="Roboto Mono"/>
              </a:rPr>
              <a:t>)).show(</a:t>
            </a:r>
            <a:r>
              <a:rPr lang="en" sz="1050">
                <a:solidFill>
                  <a:srgbClr val="098156"/>
                </a:solidFill>
                <a:latin typeface="Roboto Mono"/>
                <a:ea typeface="Roboto Mono"/>
                <a:cs typeface="Roboto Mono"/>
                <a:sym typeface="Roboto Mono"/>
              </a:rPr>
              <a:t>5</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sp>
        <p:nvSpPr>
          <p:cNvPr id="672" name="Google Shape;672;p48"/>
          <p:cNvSpPr/>
          <p:nvPr/>
        </p:nvSpPr>
        <p:spPr>
          <a:xfrm>
            <a:off x="6032850" y="135926"/>
            <a:ext cx="2905200" cy="1534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Có thể sử dụng các module có sẵn trong pyspark.sql để thao tác câu lệnh select một cách </a:t>
            </a:r>
            <a:r>
              <a:rPr lang="en" sz="1300">
                <a:latin typeface="Roboto Mono"/>
                <a:ea typeface="Roboto Mono"/>
                <a:cs typeface="Roboto Mono"/>
                <a:sym typeface="Roboto Mono"/>
              </a:rPr>
              <a:t>programmatic</a:t>
            </a:r>
            <a:r>
              <a:rPr lang="en" sz="1300">
                <a:latin typeface="Roboto Mono"/>
                <a:ea typeface="Roboto Mono"/>
                <a:cs typeface="Roboto Mono"/>
                <a:sym typeface="Roboto Mono"/>
              </a:rPr>
              <a:t> hơn </a:t>
            </a:r>
            <a:endParaRPr sz="1300">
              <a:latin typeface="Roboto Mono"/>
              <a:ea typeface="Roboto Mono"/>
              <a:cs typeface="Roboto Mono"/>
              <a:sym typeface="Roboto Mono"/>
            </a:endParaRPr>
          </a:p>
        </p:txBody>
      </p:sp>
      <p:cxnSp>
        <p:nvCxnSpPr>
          <p:cNvPr id="673" name="Google Shape;673;p48"/>
          <p:cNvCxnSpPr/>
          <p:nvPr/>
        </p:nvCxnSpPr>
        <p:spPr>
          <a:xfrm flipH="1">
            <a:off x="4560450" y="1416171"/>
            <a:ext cx="1472400" cy="150000"/>
          </a:xfrm>
          <a:prstGeom prst="straightConnector1">
            <a:avLst/>
          </a:prstGeom>
          <a:noFill/>
          <a:ln cap="flat" cmpd="sng" w="9525">
            <a:solidFill>
              <a:schemeClr val="dk2"/>
            </a:solidFill>
            <a:prstDash val="solid"/>
            <a:round/>
            <a:headEnd len="med" w="med" type="none"/>
            <a:tailEnd len="med" w="med" type="triangle"/>
          </a:ln>
        </p:spPr>
      </p:cxnSp>
      <p:sp>
        <p:nvSpPr>
          <p:cNvPr id="674" name="Google Shape;674;p48"/>
          <p:cNvSpPr txBox="1"/>
          <p:nvPr/>
        </p:nvSpPr>
        <p:spPr>
          <a:xfrm>
            <a:off x="1009850" y="3789675"/>
            <a:ext cx="721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accent1"/>
                </a:solidFill>
                <a:latin typeface="Roboto Mono"/>
                <a:ea typeface="Roboto Mono"/>
                <a:cs typeface="Roboto Mono"/>
                <a:sym typeface="Roboto Mono"/>
                <a:hlinkClick r:id="rId3">
                  <a:extLst>
                    <a:ext uri="{A12FA001-AC4F-418D-AE19-62706E023703}">
                      <ahyp:hlinkClr val="tx"/>
                    </a:ext>
                  </a:extLst>
                </a:hlinkClick>
              </a:rPr>
              <a:t>https://spark.apache.org/docs/latest/api/python/reference/pyspark.sql/functions.html</a:t>
            </a:r>
            <a:endParaRPr>
              <a:solidFill>
                <a:schemeClr val="accent1"/>
              </a:solidFill>
              <a:latin typeface="Roboto Mono"/>
              <a:ea typeface="Roboto Mono"/>
              <a:cs typeface="Roboto Mono"/>
              <a:sym typeface="Roboto Mon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9"/>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UDF (User Defined Function)</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Spark SQL</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680" name="Google Shape;680;p49"/>
          <p:cNvSpPr txBox="1"/>
          <p:nvPr/>
        </p:nvSpPr>
        <p:spPr>
          <a:xfrm>
            <a:off x="1538550" y="1218525"/>
            <a:ext cx="6288300" cy="1881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Roboto Mono"/>
                <a:ea typeface="Roboto Mono"/>
                <a:cs typeface="Roboto Mono"/>
                <a:sym typeface="Roboto Mono"/>
              </a:rPr>
              <a:t>from</a:t>
            </a:r>
            <a:r>
              <a:rPr lang="en" sz="1050">
                <a:solidFill>
                  <a:schemeClr val="dk1"/>
                </a:solidFill>
                <a:latin typeface="Roboto Mono"/>
                <a:ea typeface="Roboto Mono"/>
                <a:cs typeface="Roboto Mono"/>
                <a:sym typeface="Roboto Mono"/>
              </a:rPr>
              <a:t> pyspark.sql </a:t>
            </a:r>
            <a:r>
              <a:rPr lang="en" sz="1050">
                <a:solidFill>
                  <a:srgbClr val="AF00DB"/>
                </a:solidFill>
                <a:latin typeface="Roboto Mono"/>
                <a:ea typeface="Roboto Mono"/>
                <a:cs typeface="Roboto Mono"/>
                <a:sym typeface="Roboto Mono"/>
              </a:rPr>
              <a:t>import</a:t>
            </a:r>
            <a:r>
              <a:rPr lang="en" sz="1050">
                <a:solidFill>
                  <a:schemeClr val="dk1"/>
                </a:solidFill>
                <a:latin typeface="Roboto Mono"/>
                <a:ea typeface="Roboto Mono"/>
                <a:cs typeface="Roboto Mono"/>
                <a:sym typeface="Roboto Mono"/>
              </a:rPr>
              <a:t> functions </a:t>
            </a:r>
            <a:r>
              <a:rPr lang="en" sz="1050">
                <a:solidFill>
                  <a:srgbClr val="AF00DB"/>
                </a:solidFill>
                <a:latin typeface="Roboto Mono"/>
                <a:ea typeface="Roboto Mono"/>
                <a:cs typeface="Roboto Mono"/>
                <a:sym typeface="Roboto Mono"/>
              </a:rPr>
              <a:t>as</a:t>
            </a:r>
            <a:r>
              <a:rPr lang="en" sz="1050">
                <a:solidFill>
                  <a:schemeClr val="dk1"/>
                </a:solidFill>
                <a:latin typeface="Roboto Mono"/>
                <a:ea typeface="Roboto Mono"/>
                <a:cs typeface="Roboto Mono"/>
                <a:sym typeface="Roboto Mono"/>
              </a:rPr>
              <a:t> F</a:t>
            </a:r>
            <a:endParaRPr sz="1050">
              <a:solidFill>
                <a:srgbClr val="AF00DB"/>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latin typeface="Roboto Mono"/>
                <a:ea typeface="Roboto Mono"/>
                <a:cs typeface="Roboto Mono"/>
                <a:sym typeface="Roboto Mono"/>
              </a:rPr>
              <a:t>from</a:t>
            </a:r>
            <a:r>
              <a:rPr lang="en" sz="1050">
                <a:solidFill>
                  <a:schemeClr val="dk1"/>
                </a:solidFill>
                <a:latin typeface="Roboto Mono"/>
                <a:ea typeface="Roboto Mono"/>
                <a:cs typeface="Roboto Mono"/>
                <a:sym typeface="Roboto Mono"/>
              </a:rPr>
              <a:t> pyspark.sql.types </a:t>
            </a:r>
            <a:r>
              <a:rPr lang="en" sz="1050">
                <a:solidFill>
                  <a:srgbClr val="AF00DB"/>
                </a:solidFill>
                <a:latin typeface="Roboto Mono"/>
                <a:ea typeface="Roboto Mono"/>
                <a:cs typeface="Roboto Mono"/>
                <a:sym typeface="Roboto Mono"/>
              </a:rPr>
              <a:t>import</a:t>
            </a:r>
            <a:r>
              <a:rPr lang="en" sz="1050">
                <a:solidFill>
                  <a:schemeClr val="dk1"/>
                </a:solidFill>
                <a:latin typeface="Roboto Mono"/>
                <a:ea typeface="Roboto Mono"/>
                <a:cs typeface="Roboto Mono"/>
                <a:sym typeface="Roboto Mono"/>
              </a:rPr>
              <a:t> IntegerType</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latin typeface="Roboto Mono"/>
                <a:ea typeface="Roboto Mono"/>
                <a:cs typeface="Roboto Mono"/>
                <a:sym typeface="Roboto Mono"/>
              </a:rPr>
              <a:t>def</a:t>
            </a:r>
            <a:r>
              <a:rPr lang="en" sz="1050">
                <a:solidFill>
                  <a:schemeClr val="dk1"/>
                </a:solidFill>
                <a:latin typeface="Roboto Mono"/>
                <a:ea typeface="Roboto Mono"/>
                <a:cs typeface="Roboto Mono"/>
                <a:sym typeface="Roboto Mono"/>
              </a:rPr>
              <a:t> </a:t>
            </a:r>
            <a:r>
              <a:rPr lang="en" sz="1050">
                <a:solidFill>
                  <a:srgbClr val="795E26"/>
                </a:solidFill>
                <a:latin typeface="Roboto Mono"/>
                <a:ea typeface="Roboto Mono"/>
                <a:cs typeface="Roboto Mono"/>
                <a:sym typeface="Roboto Mono"/>
              </a:rPr>
              <a:t>multiply_col</a:t>
            </a:r>
            <a:r>
              <a:rPr lang="en" sz="1050">
                <a:solidFill>
                  <a:schemeClr val="dk1"/>
                </a:solidFill>
                <a:latin typeface="Roboto Mono"/>
                <a:ea typeface="Roboto Mono"/>
                <a:cs typeface="Roboto Mono"/>
                <a:sym typeface="Roboto Mono"/>
              </a:rPr>
              <a:t>(</a:t>
            </a:r>
            <a:r>
              <a:rPr lang="en" sz="1050">
                <a:solidFill>
                  <a:srgbClr val="001080"/>
                </a:solidFill>
                <a:latin typeface="Roboto Mono"/>
                <a:ea typeface="Roboto Mono"/>
                <a:cs typeface="Roboto Mono"/>
                <a:sym typeface="Roboto Mono"/>
              </a:rPr>
              <a:t>col</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457200" lvl="0" marL="0" rtl="0" algn="l">
              <a:lnSpc>
                <a:spcPct val="135714"/>
              </a:lnSpc>
              <a:spcBef>
                <a:spcPts val="0"/>
              </a:spcBef>
              <a:spcAft>
                <a:spcPts val="0"/>
              </a:spcAft>
              <a:buClr>
                <a:schemeClr val="dk1"/>
              </a:buClr>
              <a:buSzPts val="1100"/>
              <a:buFont typeface="Arial"/>
              <a:buNone/>
            </a:pPr>
            <a:r>
              <a:rPr lang="en" sz="1050">
                <a:solidFill>
                  <a:srgbClr val="AF00DB"/>
                </a:solidFill>
                <a:latin typeface="Roboto Mono"/>
                <a:ea typeface="Roboto Mono"/>
                <a:cs typeface="Roboto Mono"/>
                <a:sym typeface="Roboto Mono"/>
              </a:rPr>
              <a:t>return</a:t>
            </a:r>
            <a:r>
              <a:rPr lang="en" sz="1050">
                <a:solidFill>
                  <a:schemeClr val="dk1"/>
                </a:solidFill>
                <a:latin typeface="Roboto Mono"/>
                <a:ea typeface="Roboto Mono"/>
                <a:cs typeface="Roboto Mono"/>
                <a:sym typeface="Roboto Mono"/>
              </a:rPr>
              <a:t> col * </a:t>
            </a:r>
            <a:r>
              <a:rPr lang="en" sz="1050">
                <a:solidFill>
                  <a:srgbClr val="098156"/>
                </a:solidFill>
                <a:latin typeface="Roboto Mono"/>
                <a:ea typeface="Roboto Mono"/>
                <a:cs typeface="Roboto Mono"/>
                <a:sym typeface="Roboto Mono"/>
              </a:rPr>
              <a:t>2</a:t>
            </a:r>
            <a:endParaRPr sz="1050">
              <a:solidFill>
                <a:srgbClr val="098156"/>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multiply_col_udf = F.udf(multiply_col, IntegerType())</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df_transformed = df.withColumn(</a:t>
            </a:r>
            <a:r>
              <a:rPr lang="en" sz="1050">
                <a:solidFill>
                  <a:srgbClr val="A31515"/>
                </a:solidFill>
                <a:latin typeface="Roboto Mono"/>
                <a:ea typeface="Roboto Mono"/>
                <a:cs typeface="Roboto Mono"/>
                <a:sym typeface="Roboto Mono"/>
              </a:rPr>
              <a:t>"double_col"</a:t>
            </a:r>
            <a:r>
              <a:rPr lang="en" sz="1050">
                <a:solidFill>
                  <a:schemeClr val="dk1"/>
                </a:solidFill>
                <a:latin typeface="Roboto Mono"/>
                <a:ea typeface="Roboto Mono"/>
                <a:cs typeface="Roboto Mono"/>
                <a:sym typeface="Roboto Mono"/>
              </a:rPr>
              <a:t>, multiply_col(df[</a:t>
            </a:r>
            <a:r>
              <a:rPr lang="en" sz="1050">
                <a:solidFill>
                  <a:srgbClr val="A31515"/>
                </a:solidFill>
                <a:latin typeface="Roboto Mono"/>
                <a:ea typeface="Roboto Mono"/>
                <a:cs typeface="Roboto Mono"/>
                <a:sym typeface="Roboto Mono"/>
              </a:rPr>
              <a:t>"col"</a:t>
            </a:r>
            <a:r>
              <a:rPr lang="en" sz="1050">
                <a:solidFill>
                  <a:schemeClr val="dk1"/>
                </a:solidFill>
                <a:latin typeface="Roboto Mono"/>
                <a:ea typeface="Roboto Mono"/>
                <a:cs typeface="Roboto Mono"/>
                <a:sym typeface="Roboto Mono"/>
              </a:rPr>
              <a:t>]))</a:t>
            </a:r>
            <a:endParaRPr sz="1050">
              <a:solidFill>
                <a:srgbClr val="AF00DB"/>
              </a:solidFill>
              <a:latin typeface="Roboto Mono"/>
              <a:ea typeface="Roboto Mono"/>
              <a:cs typeface="Roboto Mono"/>
              <a:sym typeface="Roboto Mono"/>
            </a:endParaRPr>
          </a:p>
        </p:txBody>
      </p:sp>
      <p:sp>
        <p:nvSpPr>
          <p:cNvPr id="681" name="Google Shape;681;p49"/>
          <p:cNvSpPr/>
          <p:nvPr/>
        </p:nvSpPr>
        <p:spPr>
          <a:xfrm>
            <a:off x="6047700" y="758451"/>
            <a:ext cx="2806500" cy="792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Định nghĩa Function </a:t>
            </a:r>
            <a:endParaRPr sz="1300">
              <a:latin typeface="Roboto Mono"/>
              <a:ea typeface="Roboto Mono"/>
              <a:cs typeface="Roboto Mono"/>
              <a:sym typeface="Roboto Mono"/>
            </a:endParaRPr>
          </a:p>
        </p:txBody>
      </p:sp>
      <p:cxnSp>
        <p:nvCxnSpPr>
          <p:cNvPr id="682" name="Google Shape;682;p49"/>
          <p:cNvCxnSpPr/>
          <p:nvPr/>
        </p:nvCxnSpPr>
        <p:spPr>
          <a:xfrm flipH="1">
            <a:off x="3453775" y="1472400"/>
            <a:ext cx="2569200" cy="642300"/>
          </a:xfrm>
          <a:prstGeom prst="straightConnector1">
            <a:avLst/>
          </a:prstGeom>
          <a:noFill/>
          <a:ln cap="flat" cmpd="sng" w="9525">
            <a:solidFill>
              <a:schemeClr val="dk2"/>
            </a:solidFill>
            <a:prstDash val="solid"/>
            <a:round/>
            <a:headEnd len="med" w="med" type="none"/>
            <a:tailEnd len="med" w="med" type="triangle"/>
          </a:ln>
        </p:spPr>
      </p:cxnSp>
      <p:sp>
        <p:nvSpPr>
          <p:cNvPr id="683" name="Google Shape;683;p49"/>
          <p:cNvSpPr/>
          <p:nvPr/>
        </p:nvSpPr>
        <p:spPr>
          <a:xfrm>
            <a:off x="1446350" y="3648126"/>
            <a:ext cx="2806500" cy="792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Khai báo function thành UDF</a:t>
            </a:r>
            <a:endParaRPr sz="1300">
              <a:latin typeface="Roboto Mono"/>
              <a:ea typeface="Roboto Mono"/>
              <a:cs typeface="Roboto Mono"/>
              <a:sym typeface="Roboto Mono"/>
            </a:endParaRPr>
          </a:p>
        </p:txBody>
      </p:sp>
      <p:cxnSp>
        <p:nvCxnSpPr>
          <p:cNvPr id="684" name="Google Shape;684;p49"/>
          <p:cNvCxnSpPr/>
          <p:nvPr/>
        </p:nvCxnSpPr>
        <p:spPr>
          <a:xfrm flipH="1" rot="10800000">
            <a:off x="2623600" y="2831025"/>
            <a:ext cx="741300" cy="805500"/>
          </a:xfrm>
          <a:prstGeom prst="straightConnector1">
            <a:avLst/>
          </a:prstGeom>
          <a:noFill/>
          <a:ln cap="flat" cmpd="sng" w="9525">
            <a:solidFill>
              <a:schemeClr val="dk2"/>
            </a:solidFill>
            <a:prstDash val="solid"/>
            <a:round/>
            <a:headEnd len="med" w="med" type="none"/>
            <a:tailEnd len="med" w="med" type="triangle"/>
          </a:ln>
        </p:spPr>
      </p:cxnSp>
      <p:sp>
        <p:nvSpPr>
          <p:cNvPr id="685" name="Google Shape;685;p49"/>
          <p:cNvSpPr/>
          <p:nvPr/>
        </p:nvSpPr>
        <p:spPr>
          <a:xfrm>
            <a:off x="5437825" y="3820301"/>
            <a:ext cx="2806500" cy="7929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Kiểu dữ liệu function sẽ nhận </a:t>
            </a:r>
            <a:endParaRPr sz="1300">
              <a:latin typeface="Roboto Mono"/>
              <a:ea typeface="Roboto Mono"/>
              <a:cs typeface="Roboto Mono"/>
              <a:sym typeface="Roboto Mono"/>
            </a:endParaRPr>
          </a:p>
        </p:txBody>
      </p:sp>
      <p:cxnSp>
        <p:nvCxnSpPr>
          <p:cNvPr id="686" name="Google Shape;686;p49"/>
          <p:cNvCxnSpPr>
            <a:stCxn id="685" idx="0"/>
          </p:cNvCxnSpPr>
          <p:nvPr/>
        </p:nvCxnSpPr>
        <p:spPr>
          <a:xfrm rot="10800000">
            <a:off x="5400475" y="2826101"/>
            <a:ext cx="1440600" cy="99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0"/>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Lưu File</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Save file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1"/>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Pipeline hoàn chỉnh</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Complete Pipeline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2"/>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RDD</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rgbClr val="4285F4"/>
                </a:solidFill>
                <a:latin typeface="Roboto Mono"/>
                <a:ea typeface="Roboto Mono"/>
                <a:cs typeface="Roboto Mono"/>
                <a:sym typeface="Roboto Mono"/>
              </a:rPr>
              <a:t>Resilient Distributed Datasets</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702" name="Google Shape;702;p52"/>
          <p:cNvSpPr/>
          <p:nvPr/>
        </p:nvSpPr>
        <p:spPr>
          <a:xfrm>
            <a:off x="985475" y="969900"/>
            <a:ext cx="2039100" cy="1843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Worker Node</a:t>
            </a:r>
            <a:endParaRPr/>
          </a:p>
        </p:txBody>
      </p:sp>
      <p:sp>
        <p:nvSpPr>
          <p:cNvPr id="703" name="Google Shape;703;p52"/>
          <p:cNvSpPr/>
          <p:nvPr/>
        </p:nvSpPr>
        <p:spPr>
          <a:xfrm>
            <a:off x="1147325" y="1408900"/>
            <a:ext cx="1608000" cy="636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CPUS</a:t>
            </a:r>
            <a:endParaRPr>
              <a:latin typeface="Roboto Mono"/>
              <a:ea typeface="Roboto Mono"/>
              <a:cs typeface="Roboto Mono"/>
              <a:sym typeface="Roboto Mono"/>
            </a:endParaRPr>
          </a:p>
        </p:txBody>
      </p:sp>
      <p:sp>
        <p:nvSpPr>
          <p:cNvPr id="704" name="Google Shape;704;p52"/>
          <p:cNvSpPr/>
          <p:nvPr/>
        </p:nvSpPr>
        <p:spPr>
          <a:xfrm>
            <a:off x="1147325" y="2096075"/>
            <a:ext cx="1608000" cy="636600"/>
          </a:xfrm>
          <a:prstGeom prst="rect">
            <a:avLst/>
          </a:prstGeom>
          <a:solidFill>
            <a:srgbClr val="EAD1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MemoryS</a:t>
            </a:r>
            <a:endParaRPr>
              <a:latin typeface="Roboto Mono"/>
              <a:ea typeface="Roboto Mono"/>
              <a:cs typeface="Roboto Mono"/>
              <a:sym typeface="Roboto Mono"/>
            </a:endParaRPr>
          </a:p>
        </p:txBody>
      </p:sp>
      <p:sp>
        <p:nvSpPr>
          <p:cNvPr id="705" name="Google Shape;705;p52"/>
          <p:cNvSpPr/>
          <p:nvPr/>
        </p:nvSpPr>
        <p:spPr>
          <a:xfrm>
            <a:off x="3471525" y="971675"/>
            <a:ext cx="2039100" cy="1843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Worker Node</a:t>
            </a:r>
            <a:endParaRPr/>
          </a:p>
        </p:txBody>
      </p:sp>
      <p:sp>
        <p:nvSpPr>
          <p:cNvPr id="706" name="Google Shape;706;p52"/>
          <p:cNvSpPr/>
          <p:nvPr/>
        </p:nvSpPr>
        <p:spPr>
          <a:xfrm>
            <a:off x="3633375" y="1410675"/>
            <a:ext cx="1608000" cy="636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CPUS</a:t>
            </a:r>
            <a:endParaRPr>
              <a:latin typeface="Roboto Mono"/>
              <a:ea typeface="Roboto Mono"/>
              <a:cs typeface="Roboto Mono"/>
              <a:sym typeface="Roboto Mono"/>
            </a:endParaRPr>
          </a:p>
        </p:txBody>
      </p:sp>
      <p:sp>
        <p:nvSpPr>
          <p:cNvPr id="707" name="Google Shape;707;p52"/>
          <p:cNvSpPr/>
          <p:nvPr/>
        </p:nvSpPr>
        <p:spPr>
          <a:xfrm>
            <a:off x="3633375" y="2097850"/>
            <a:ext cx="1608000" cy="636600"/>
          </a:xfrm>
          <a:prstGeom prst="rect">
            <a:avLst/>
          </a:prstGeom>
          <a:solidFill>
            <a:srgbClr val="EAD1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MemoryS</a:t>
            </a:r>
            <a:endParaRPr>
              <a:latin typeface="Roboto Mono"/>
              <a:ea typeface="Roboto Mono"/>
              <a:cs typeface="Roboto Mono"/>
              <a:sym typeface="Roboto Mono"/>
            </a:endParaRPr>
          </a:p>
        </p:txBody>
      </p:sp>
      <p:sp>
        <p:nvSpPr>
          <p:cNvPr id="708" name="Google Shape;708;p52"/>
          <p:cNvSpPr/>
          <p:nvPr/>
        </p:nvSpPr>
        <p:spPr>
          <a:xfrm>
            <a:off x="6119425" y="969900"/>
            <a:ext cx="2039100" cy="1843200"/>
          </a:xfrm>
          <a:prstGeom prst="rect">
            <a:avLst/>
          </a:prstGeom>
          <a:solidFill>
            <a:srgbClr val="DCDC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Worker Node</a:t>
            </a:r>
            <a:endParaRPr/>
          </a:p>
        </p:txBody>
      </p:sp>
      <p:sp>
        <p:nvSpPr>
          <p:cNvPr id="709" name="Google Shape;709;p52"/>
          <p:cNvSpPr/>
          <p:nvPr/>
        </p:nvSpPr>
        <p:spPr>
          <a:xfrm>
            <a:off x="6281275" y="1408900"/>
            <a:ext cx="1608000" cy="636600"/>
          </a:xfrm>
          <a:prstGeom prst="rect">
            <a:avLst/>
          </a:prstGeom>
          <a:solidFill>
            <a:srgbClr val="C9DAF8"/>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CPUS</a:t>
            </a:r>
            <a:endParaRPr>
              <a:latin typeface="Roboto Mono"/>
              <a:ea typeface="Roboto Mono"/>
              <a:cs typeface="Roboto Mono"/>
              <a:sym typeface="Roboto Mono"/>
            </a:endParaRPr>
          </a:p>
        </p:txBody>
      </p:sp>
      <p:graphicFrame>
        <p:nvGraphicFramePr>
          <p:cNvPr id="710" name="Google Shape;710;p52"/>
          <p:cNvGraphicFramePr/>
          <p:nvPr/>
        </p:nvGraphicFramePr>
        <p:xfrm>
          <a:off x="933750" y="3236000"/>
          <a:ext cx="3000000" cy="3000000"/>
        </p:xfrm>
        <a:graphic>
          <a:graphicData uri="http://schemas.openxmlformats.org/drawingml/2006/table">
            <a:tbl>
              <a:tblPr>
                <a:noFill/>
                <a:tableStyleId>{852C3FE0-2D47-415B-B3D8-5E593A767904}</a:tableStyleId>
              </a:tblPr>
              <a:tblGrid>
                <a:gridCol w="1821575"/>
                <a:gridCol w="1681950"/>
                <a:gridCol w="1385575"/>
                <a:gridCol w="949900"/>
                <a:gridCol w="1459750"/>
              </a:tblGrid>
              <a:tr h="1370725">
                <a:tc>
                  <a:txBody>
                    <a:bodyPr/>
                    <a:lstStyle/>
                    <a:p>
                      <a:pPr indent="0" lvl="0" marL="0" rtl="0" algn="ctr">
                        <a:spcBef>
                          <a:spcPts val="0"/>
                        </a:spcBef>
                        <a:spcAft>
                          <a:spcPts val="0"/>
                        </a:spcAft>
                        <a:buNone/>
                      </a:pPr>
                      <a:r>
                        <a:rPr lang="en">
                          <a:latin typeface="Roboto Mono"/>
                          <a:ea typeface="Roboto Mono"/>
                          <a:cs typeface="Roboto Mono"/>
                          <a:sym typeface="Roboto Mono"/>
                        </a:rPr>
                        <a:t>Partition</a:t>
                      </a:r>
                      <a:r>
                        <a:rPr lang="en">
                          <a:latin typeface="Roboto Mono"/>
                          <a:ea typeface="Roboto Mono"/>
                          <a:cs typeface="Roboto Mono"/>
                          <a:sym typeface="Roboto Mono"/>
                        </a:rPr>
                        <a:t> 1</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{"name":"John",</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"salary": 56,</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"married":true } </a:t>
                      </a:r>
                      <a:endParaRPr>
                        <a:latin typeface="Roboto Mono"/>
                        <a:ea typeface="Roboto Mono"/>
                        <a:cs typeface="Roboto Mono"/>
                        <a:sym typeface="Roboto Mono"/>
                      </a:endParaRPr>
                    </a:p>
                  </a:txBody>
                  <a:tcPr marT="91425" marB="91425" marR="91425" marL="91425">
                    <a:solidFill>
                      <a:srgbClr val="D9EAD3"/>
                    </a:solidFill>
                  </a:tcPr>
                </a:tc>
                <a:tc>
                  <a:txBody>
                    <a:bodyPr/>
                    <a:lstStyle/>
                    <a:p>
                      <a:pPr indent="0" lvl="0" marL="0" rtl="0" algn="ctr">
                        <a:spcBef>
                          <a:spcPts val="0"/>
                        </a:spcBef>
                        <a:spcAft>
                          <a:spcPts val="0"/>
                        </a:spcAft>
                        <a:buNone/>
                      </a:pPr>
                      <a:r>
                        <a:rPr lang="en">
                          <a:solidFill>
                            <a:schemeClr val="dk1"/>
                          </a:solidFill>
                          <a:latin typeface="Roboto Mono"/>
                          <a:ea typeface="Roboto Mono"/>
                          <a:cs typeface="Roboto Mono"/>
                          <a:sym typeface="Roboto Mono"/>
                        </a:rPr>
                        <a:t>Partition 2</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{"name":"Jane","married":true } </a:t>
                      </a:r>
                      <a:endParaRPr>
                        <a:solidFill>
                          <a:schemeClr val="dk1"/>
                        </a:solidFill>
                        <a:latin typeface="Roboto Mono"/>
                        <a:ea typeface="Roboto Mono"/>
                        <a:cs typeface="Roboto Mono"/>
                        <a:sym typeface="Roboto Mono"/>
                      </a:endParaRPr>
                    </a:p>
                  </a:txBody>
                  <a:tcPr marT="91425" marB="91425" marR="91425" marL="91425">
                    <a:solidFill>
                      <a:srgbClr val="D9EAD3"/>
                    </a:solidFill>
                  </a:tcPr>
                </a:tc>
                <a:tc>
                  <a:txBody>
                    <a:bodyPr/>
                    <a:lstStyle/>
                    <a:p>
                      <a:pPr indent="0" lvl="0" marL="0" rtl="0" algn="ctr">
                        <a:spcBef>
                          <a:spcPts val="0"/>
                        </a:spcBef>
                        <a:spcAft>
                          <a:spcPts val="0"/>
                        </a:spcAft>
                        <a:buNone/>
                      </a:pPr>
                      <a:r>
                        <a:rPr lang="en">
                          <a:solidFill>
                            <a:schemeClr val="dk1"/>
                          </a:solidFill>
                          <a:latin typeface="Roboto Mono"/>
                          <a:ea typeface="Roboto Mono"/>
                          <a:cs typeface="Roboto Mono"/>
                          <a:sym typeface="Roboto Mono"/>
                        </a:rPr>
                        <a:t>Partition 3</a:t>
                      </a:r>
                      <a:endParaRPr>
                        <a:solidFill>
                          <a:schemeClr val="dk1"/>
                        </a:solidFill>
                        <a:latin typeface="Roboto Mono"/>
                        <a:ea typeface="Roboto Mono"/>
                        <a:cs typeface="Roboto Mono"/>
                        <a:sym typeface="Roboto Mono"/>
                      </a:endParaRPr>
                    </a:p>
                    <a:p>
                      <a:pPr indent="0" lvl="0" marL="0" rtl="0" algn="ctr">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txBody>
                  <a:tcPr marT="91425" marB="91425" marR="91425" marL="91425">
                    <a:solidFill>
                      <a:srgbClr val="D9EAD3"/>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a:solidFill>
                          <a:schemeClr val="dk1"/>
                        </a:solidFill>
                        <a:latin typeface="Roboto Mono"/>
                        <a:ea typeface="Roboto Mono"/>
                        <a:cs typeface="Roboto Mono"/>
                        <a:sym typeface="Roboto Mono"/>
                      </a:endParaRPr>
                    </a:p>
                  </a:txBody>
                  <a:tcPr marT="91425" marB="91425" marR="91425" marL="91425">
                    <a:solidFill>
                      <a:srgbClr val="D9EAD3"/>
                    </a:solidFill>
                  </a:tcPr>
                </a:tc>
                <a:tc>
                  <a:txBody>
                    <a:bodyPr/>
                    <a:lstStyle/>
                    <a:p>
                      <a:pPr indent="0" lvl="0" marL="0" rtl="0" algn="ctr">
                        <a:spcBef>
                          <a:spcPts val="0"/>
                        </a:spcBef>
                        <a:spcAft>
                          <a:spcPts val="0"/>
                        </a:spcAft>
                        <a:buNone/>
                      </a:pPr>
                      <a:r>
                        <a:rPr lang="en">
                          <a:solidFill>
                            <a:schemeClr val="dk1"/>
                          </a:solidFill>
                          <a:latin typeface="Roboto Mono"/>
                          <a:ea typeface="Roboto Mono"/>
                          <a:cs typeface="Roboto Mono"/>
                          <a:sym typeface="Roboto Mono"/>
                        </a:rPr>
                        <a:t>Partition 1000</a:t>
                      </a:r>
                      <a:endParaRPr>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ctr">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txBody>
                  <a:tcPr marT="91425" marB="91425" marR="91425" marL="91425">
                    <a:solidFill>
                      <a:srgbClr val="D9EAD3"/>
                    </a:solidFill>
                  </a:tcPr>
                </a:tc>
              </a:tr>
            </a:tbl>
          </a:graphicData>
        </a:graphic>
      </p:graphicFrame>
      <p:sp>
        <p:nvSpPr>
          <p:cNvPr id="711" name="Google Shape;711;p52"/>
          <p:cNvSpPr/>
          <p:nvPr/>
        </p:nvSpPr>
        <p:spPr>
          <a:xfrm>
            <a:off x="6281275" y="2096075"/>
            <a:ext cx="1608000" cy="636600"/>
          </a:xfrm>
          <a:prstGeom prst="rect">
            <a:avLst/>
          </a:prstGeom>
          <a:solidFill>
            <a:srgbClr val="EAD1DC"/>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MemoryS</a:t>
            </a:r>
            <a:endParaRPr>
              <a:latin typeface="Roboto Mono"/>
              <a:ea typeface="Roboto Mono"/>
              <a:cs typeface="Roboto Mono"/>
              <a:sym typeface="Roboto Mono"/>
            </a:endParaRPr>
          </a:p>
        </p:txBody>
      </p:sp>
      <p:cxnSp>
        <p:nvCxnSpPr>
          <p:cNvPr id="712" name="Google Shape;712;p52"/>
          <p:cNvCxnSpPr>
            <a:endCxn id="704" idx="2"/>
          </p:cNvCxnSpPr>
          <p:nvPr/>
        </p:nvCxnSpPr>
        <p:spPr>
          <a:xfrm rot="10800000">
            <a:off x="1951325" y="2732675"/>
            <a:ext cx="177900" cy="566400"/>
          </a:xfrm>
          <a:prstGeom prst="straightConnector1">
            <a:avLst/>
          </a:prstGeom>
          <a:noFill/>
          <a:ln cap="flat" cmpd="sng" w="9525">
            <a:solidFill>
              <a:schemeClr val="dk2"/>
            </a:solidFill>
            <a:prstDash val="solid"/>
            <a:round/>
            <a:headEnd len="med" w="med" type="none"/>
            <a:tailEnd len="med" w="med" type="triangle"/>
          </a:ln>
        </p:spPr>
      </p:cxnSp>
      <p:cxnSp>
        <p:nvCxnSpPr>
          <p:cNvPr id="713" name="Google Shape;713;p52"/>
          <p:cNvCxnSpPr>
            <a:endCxn id="707" idx="2"/>
          </p:cNvCxnSpPr>
          <p:nvPr/>
        </p:nvCxnSpPr>
        <p:spPr>
          <a:xfrm flipH="1" rot="10800000">
            <a:off x="3179175" y="2734450"/>
            <a:ext cx="1258200" cy="504600"/>
          </a:xfrm>
          <a:prstGeom prst="straightConnector1">
            <a:avLst/>
          </a:prstGeom>
          <a:noFill/>
          <a:ln cap="flat" cmpd="sng" w="9525">
            <a:solidFill>
              <a:schemeClr val="dk2"/>
            </a:solidFill>
            <a:prstDash val="solid"/>
            <a:round/>
            <a:headEnd len="med" w="med" type="none"/>
            <a:tailEnd len="med" w="med" type="triangle"/>
          </a:ln>
        </p:spPr>
      </p:cxnSp>
      <p:cxnSp>
        <p:nvCxnSpPr>
          <p:cNvPr id="714" name="Google Shape;714;p52"/>
          <p:cNvCxnSpPr/>
          <p:nvPr/>
        </p:nvCxnSpPr>
        <p:spPr>
          <a:xfrm rot="10800000">
            <a:off x="7055325" y="2696050"/>
            <a:ext cx="397500" cy="581400"/>
          </a:xfrm>
          <a:prstGeom prst="straightConnector1">
            <a:avLst/>
          </a:prstGeom>
          <a:noFill/>
          <a:ln cap="flat" cmpd="sng" w="9525">
            <a:solidFill>
              <a:schemeClr val="dk2"/>
            </a:solidFill>
            <a:prstDash val="solid"/>
            <a:round/>
            <a:headEnd len="med" w="med" type="none"/>
            <a:tailEnd len="med" w="med" type="triangle"/>
          </a:ln>
        </p:spPr>
      </p:cxnSp>
      <p:sp>
        <p:nvSpPr>
          <p:cNvPr id="715" name="Google Shape;715;p52"/>
          <p:cNvSpPr/>
          <p:nvPr/>
        </p:nvSpPr>
        <p:spPr>
          <a:xfrm>
            <a:off x="3914200" y="42697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Data của từng partition có thể có schema / định dạng khác nhau</a:t>
            </a:r>
            <a:endParaRPr sz="1300">
              <a:latin typeface="Roboto Mono"/>
              <a:ea typeface="Roboto Mono"/>
              <a:cs typeface="Roboto Mono"/>
              <a:sym typeface="Roboto Mono"/>
            </a:endParaRPr>
          </a:p>
        </p:txBody>
      </p:sp>
      <p:sp>
        <p:nvSpPr>
          <p:cNvPr id="716" name="Google Shape;716;p52"/>
          <p:cNvSpPr/>
          <p:nvPr/>
        </p:nvSpPr>
        <p:spPr>
          <a:xfrm>
            <a:off x="552575" y="43134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Data source được chia làm nhiều partition và load vào RAM của worker </a:t>
            </a:r>
            <a:endParaRPr sz="1300">
              <a:latin typeface="Roboto Mono"/>
              <a:ea typeface="Roboto Mono"/>
              <a:cs typeface="Roboto Mono"/>
              <a:sym typeface="Roboto Mono"/>
            </a:endParaRPr>
          </a:p>
        </p:txBody>
      </p:sp>
      <p:cxnSp>
        <p:nvCxnSpPr>
          <p:cNvPr id="717" name="Google Shape;717;p52"/>
          <p:cNvCxnSpPr/>
          <p:nvPr/>
        </p:nvCxnSpPr>
        <p:spPr>
          <a:xfrm rot="10800000">
            <a:off x="3429150" y="3942825"/>
            <a:ext cx="489000" cy="345900"/>
          </a:xfrm>
          <a:prstGeom prst="straightConnector1">
            <a:avLst/>
          </a:prstGeom>
          <a:noFill/>
          <a:ln cap="flat" cmpd="sng" w="9525">
            <a:solidFill>
              <a:schemeClr val="dk2"/>
            </a:solidFill>
            <a:prstDash val="solid"/>
            <a:round/>
            <a:headEnd len="med" w="med" type="none"/>
            <a:tailEnd len="med" w="med" type="triangle"/>
          </a:ln>
        </p:spPr>
      </p:cxnSp>
      <p:sp>
        <p:nvSpPr>
          <p:cNvPr id="718" name="Google Shape;718;p52"/>
          <p:cNvSpPr/>
          <p:nvPr/>
        </p:nvSpPr>
        <p:spPr>
          <a:xfrm>
            <a:off x="6887850" y="4269750"/>
            <a:ext cx="2356500" cy="7158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Lazy load. Chỉ load 1 vài partition vào RAM</a:t>
            </a:r>
            <a:endParaRPr sz="1300">
              <a:latin typeface="Roboto Mono"/>
              <a:ea typeface="Roboto Mono"/>
              <a:cs typeface="Roboto Mono"/>
              <a:sym typeface="Roboto Mono"/>
            </a:endParaRPr>
          </a:p>
        </p:txBody>
      </p:sp>
      <p:cxnSp>
        <p:nvCxnSpPr>
          <p:cNvPr id="719" name="Google Shape;719;p52"/>
          <p:cNvCxnSpPr/>
          <p:nvPr/>
        </p:nvCxnSpPr>
        <p:spPr>
          <a:xfrm rot="10800000">
            <a:off x="6161400" y="3695700"/>
            <a:ext cx="1106700" cy="553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3"/>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RDD</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Resilient Distributed Datasets</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725" name="Google Shape;725;p53"/>
          <p:cNvSpPr txBox="1"/>
          <p:nvPr/>
        </p:nvSpPr>
        <p:spPr>
          <a:xfrm>
            <a:off x="1469150" y="1875650"/>
            <a:ext cx="5324700" cy="16623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sc = spark.sparkContext()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my_rdd_1 = </a:t>
            </a:r>
            <a:r>
              <a:rPr lang="en" sz="1050">
                <a:solidFill>
                  <a:schemeClr val="dk1"/>
                </a:solidFill>
                <a:latin typeface="Roboto Mono"/>
                <a:ea typeface="Roboto Mono"/>
                <a:cs typeface="Roboto Mono"/>
                <a:sym typeface="Roboto Mono"/>
              </a:rPr>
              <a:t>sc.textFile(</a:t>
            </a:r>
            <a:r>
              <a:rPr lang="en" sz="1050">
                <a:solidFill>
                  <a:srgbClr val="A31515"/>
                </a:solidFill>
                <a:latin typeface="Roboto Mono"/>
                <a:ea typeface="Roboto Mono"/>
                <a:cs typeface="Roboto Mono"/>
                <a:sym typeface="Roboto Mono"/>
              </a:rPr>
              <a:t>"gs://data.txt"</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my_rdd_2 </a:t>
            </a:r>
            <a:r>
              <a:rPr lang="en" sz="1050">
                <a:solidFill>
                  <a:schemeClr val="dk1"/>
                </a:solidFill>
                <a:latin typeface="Roboto Mono"/>
                <a:ea typeface="Roboto Mono"/>
                <a:cs typeface="Roboto Mono"/>
                <a:sym typeface="Roboto Mono"/>
              </a:rPr>
              <a:t>= sc.wholeTextFiles(</a:t>
            </a:r>
            <a:r>
              <a:rPr lang="en" sz="1050">
                <a:solidFill>
                  <a:srgbClr val="A31515"/>
                </a:solidFill>
                <a:latin typeface="Roboto Mono"/>
                <a:ea typeface="Roboto Mono"/>
                <a:cs typeface="Roboto Mono"/>
                <a:sym typeface="Roboto Mono"/>
              </a:rPr>
              <a:t>gs://folder/</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my_rdd_3 = sc.binaryFiles(</a:t>
            </a:r>
            <a:r>
              <a:rPr lang="en" sz="1050">
                <a:solidFill>
                  <a:srgbClr val="A31515"/>
                </a:solidFill>
                <a:latin typeface="Roboto Mono"/>
                <a:ea typeface="Roboto Mono"/>
                <a:cs typeface="Roboto Mono"/>
                <a:sym typeface="Roboto Mono"/>
              </a:rPr>
              <a:t>"gs://data.gz",</a:t>
            </a:r>
            <a:endParaRPr sz="1050">
              <a:solidFill>
                <a:srgbClr val="A31515"/>
              </a:solidFill>
              <a:latin typeface="Roboto Mono"/>
              <a:ea typeface="Roboto Mono"/>
              <a:cs typeface="Roboto Mono"/>
              <a:sym typeface="Roboto Mono"/>
            </a:endParaRPr>
          </a:p>
          <a:p>
            <a:pPr indent="457200" lvl="0" marL="457200" rtl="0" algn="l">
              <a:lnSpc>
                <a:spcPct val="135714"/>
              </a:lnSpc>
              <a:spcBef>
                <a:spcPts val="0"/>
              </a:spcBef>
              <a:spcAft>
                <a:spcPts val="0"/>
              </a:spcAft>
              <a:buClr>
                <a:schemeClr val="dk1"/>
              </a:buClr>
              <a:buSzPts val="1100"/>
              <a:buFont typeface="Arial"/>
              <a:buNone/>
            </a:pPr>
            <a:r>
              <a:rPr lang="en" sz="1050">
                <a:solidFill>
                  <a:srgbClr val="A31515"/>
                </a:solidFill>
                <a:latin typeface="Roboto Mono"/>
                <a:ea typeface="Roboto Mono"/>
                <a:cs typeface="Roboto Mono"/>
                <a:sym typeface="Roboto Mono"/>
              </a:rPr>
              <a:t> </a:t>
            </a:r>
            <a:r>
              <a:rPr lang="en" sz="1050">
                <a:solidFill>
                  <a:srgbClr val="242424"/>
                </a:solidFill>
                <a:latin typeface="Roboto Mono"/>
                <a:ea typeface="Roboto Mono"/>
                <a:cs typeface="Roboto Mono"/>
                <a:sym typeface="Roboto Mono"/>
              </a:rPr>
              <a:t>use_unicode=</a:t>
            </a:r>
            <a:r>
              <a:rPr lang="en" sz="1050">
                <a:solidFill>
                  <a:srgbClr val="AA0D91"/>
                </a:solidFill>
                <a:latin typeface="Roboto Mono"/>
                <a:ea typeface="Roboto Mono"/>
                <a:cs typeface="Roboto Mono"/>
                <a:sym typeface="Roboto Mono"/>
              </a:rPr>
              <a:t>False</a:t>
            </a:r>
            <a:r>
              <a:rPr lang="en" sz="1050">
                <a:solidFill>
                  <a:srgbClr val="242424"/>
                </a:solidFill>
                <a:latin typeface="Roboto Mono"/>
                <a:ea typeface="Roboto Mono"/>
                <a:cs typeface="Roboto Mono"/>
                <a:sym typeface="Roboto Mono"/>
              </a:rPr>
              <a:t>, </a:t>
            </a:r>
            <a:endParaRPr sz="1050">
              <a:solidFill>
                <a:srgbClr val="242424"/>
              </a:solidFill>
              <a:latin typeface="Roboto Mono"/>
              <a:ea typeface="Roboto Mono"/>
              <a:cs typeface="Roboto Mono"/>
              <a:sym typeface="Roboto Mono"/>
            </a:endParaRPr>
          </a:p>
          <a:p>
            <a:pPr indent="457200" lvl="0" marL="457200" rtl="0" algn="l">
              <a:lnSpc>
                <a:spcPct val="135714"/>
              </a:lnSpc>
              <a:spcBef>
                <a:spcPts val="0"/>
              </a:spcBef>
              <a:spcAft>
                <a:spcPts val="0"/>
              </a:spcAft>
              <a:buClr>
                <a:schemeClr val="dk1"/>
              </a:buClr>
              <a:buSzPts val="1100"/>
              <a:buFont typeface="Arial"/>
              <a:buNone/>
            </a:pPr>
            <a:r>
              <a:rPr lang="en" sz="1050">
                <a:solidFill>
                  <a:srgbClr val="242424"/>
                </a:solidFill>
                <a:latin typeface="Roboto Mono"/>
                <a:ea typeface="Roboto Mono"/>
                <a:cs typeface="Roboto Mono"/>
                <a:sym typeface="Roboto Mono"/>
              </a:rPr>
              <a:t>compression=</a:t>
            </a:r>
            <a:r>
              <a:rPr lang="en" sz="1050">
                <a:solidFill>
                  <a:srgbClr val="C41A16"/>
                </a:solidFill>
                <a:latin typeface="Roboto Mono"/>
                <a:ea typeface="Roboto Mono"/>
                <a:cs typeface="Roboto Mono"/>
                <a:sym typeface="Roboto Mono"/>
              </a:rPr>
              <a:t>"gzip"</a:t>
            </a:r>
            <a:r>
              <a:rPr lang="en" sz="1050">
                <a:solidFill>
                  <a:srgbClr val="242424"/>
                </a:solidFill>
                <a:latin typeface="Roboto Mono"/>
                <a:ea typeface="Roboto Mono"/>
                <a:cs typeface="Roboto Mono"/>
                <a:sym typeface="Roboto Mono"/>
              </a:rPr>
              <a:t>, </a:t>
            </a:r>
            <a:endParaRPr sz="1050">
              <a:solidFill>
                <a:srgbClr val="242424"/>
              </a:solidFill>
              <a:latin typeface="Roboto Mono"/>
              <a:ea typeface="Roboto Mono"/>
              <a:cs typeface="Roboto Mono"/>
              <a:sym typeface="Roboto Mono"/>
            </a:endParaRPr>
          </a:p>
          <a:p>
            <a:pPr indent="457200" lvl="0" marL="457200" rtl="0" algn="l">
              <a:lnSpc>
                <a:spcPct val="135714"/>
              </a:lnSpc>
              <a:spcBef>
                <a:spcPts val="0"/>
              </a:spcBef>
              <a:spcAft>
                <a:spcPts val="0"/>
              </a:spcAft>
              <a:buClr>
                <a:schemeClr val="dk1"/>
              </a:buClr>
              <a:buSzPts val="1100"/>
              <a:buFont typeface="Arial"/>
              <a:buNone/>
            </a:pPr>
            <a:r>
              <a:rPr lang="en" sz="1050">
                <a:solidFill>
                  <a:srgbClr val="242424"/>
                </a:solidFill>
                <a:latin typeface="Roboto Mono"/>
                <a:ea typeface="Roboto Mono"/>
                <a:cs typeface="Roboto Mono"/>
                <a:sym typeface="Roboto Mono"/>
              </a:rPr>
              <a:t>bufferSize=</a:t>
            </a:r>
            <a:r>
              <a:rPr lang="en" sz="1050">
                <a:solidFill>
                  <a:srgbClr val="1C00CF"/>
                </a:solidFill>
                <a:latin typeface="Roboto Mono"/>
                <a:ea typeface="Roboto Mono"/>
                <a:cs typeface="Roboto Mono"/>
                <a:sym typeface="Roboto Mono"/>
              </a:rPr>
              <a:t>65536</a:t>
            </a:r>
            <a:r>
              <a:rPr lang="en" sz="1050">
                <a:solidFill>
                  <a:srgbClr val="242424"/>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cxnSp>
        <p:nvCxnSpPr>
          <p:cNvPr id="726" name="Google Shape;726;p53"/>
          <p:cNvCxnSpPr>
            <a:stCxn id="727" idx="1"/>
            <a:endCxn id="725" idx="0"/>
          </p:cNvCxnSpPr>
          <p:nvPr/>
        </p:nvCxnSpPr>
        <p:spPr>
          <a:xfrm flipH="1">
            <a:off x="4131500" y="676371"/>
            <a:ext cx="1688100" cy="1199400"/>
          </a:xfrm>
          <a:prstGeom prst="straightConnector1">
            <a:avLst/>
          </a:prstGeom>
          <a:noFill/>
          <a:ln cap="flat" cmpd="sng" w="9525">
            <a:solidFill>
              <a:schemeClr val="dk2"/>
            </a:solidFill>
            <a:prstDash val="solid"/>
            <a:round/>
            <a:headEnd len="med" w="med" type="none"/>
            <a:tailEnd len="med" w="med" type="triangle"/>
          </a:ln>
        </p:spPr>
      </p:cxnSp>
      <p:sp>
        <p:nvSpPr>
          <p:cNvPr id="727" name="Google Shape;727;p53"/>
          <p:cNvSpPr/>
          <p:nvPr/>
        </p:nvSpPr>
        <p:spPr>
          <a:xfrm>
            <a:off x="5819600" y="30527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Để có thể giao tiếp ở tầng RDD, chúng ta cần lấy spark context</a:t>
            </a:r>
            <a:endParaRPr sz="1300">
              <a:latin typeface="Roboto Mono"/>
              <a:ea typeface="Roboto Mono"/>
              <a:cs typeface="Roboto Mono"/>
              <a:sym typeface="Roboto Mono"/>
            </a:endParaRPr>
          </a:p>
        </p:txBody>
      </p:sp>
      <p:sp>
        <p:nvSpPr>
          <p:cNvPr id="728" name="Google Shape;728;p53"/>
          <p:cNvSpPr/>
          <p:nvPr/>
        </p:nvSpPr>
        <p:spPr>
          <a:xfrm>
            <a:off x="6346500" y="15686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Đọc text file vào rdd</a:t>
            </a:r>
            <a:endParaRPr sz="1300">
              <a:latin typeface="Roboto Mono"/>
              <a:ea typeface="Roboto Mono"/>
              <a:cs typeface="Roboto Mono"/>
              <a:sym typeface="Roboto Mono"/>
            </a:endParaRPr>
          </a:p>
        </p:txBody>
      </p:sp>
      <p:cxnSp>
        <p:nvCxnSpPr>
          <p:cNvPr id="729" name="Google Shape;729;p53"/>
          <p:cNvCxnSpPr/>
          <p:nvPr/>
        </p:nvCxnSpPr>
        <p:spPr>
          <a:xfrm flipH="1">
            <a:off x="4664350" y="1900075"/>
            <a:ext cx="1645200" cy="343200"/>
          </a:xfrm>
          <a:prstGeom prst="straightConnector1">
            <a:avLst/>
          </a:prstGeom>
          <a:noFill/>
          <a:ln cap="flat" cmpd="sng" w="9525">
            <a:solidFill>
              <a:schemeClr val="dk2"/>
            </a:solidFill>
            <a:prstDash val="solid"/>
            <a:round/>
            <a:headEnd len="med" w="med" type="none"/>
            <a:tailEnd len="med" w="med" type="triangle"/>
          </a:ln>
        </p:spPr>
      </p:cxnSp>
      <p:sp>
        <p:nvSpPr>
          <p:cNvPr id="730" name="Google Shape;730;p53"/>
          <p:cNvSpPr/>
          <p:nvPr/>
        </p:nvSpPr>
        <p:spPr>
          <a:xfrm>
            <a:off x="6385250" y="272899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Đọc folder text file </a:t>
            </a:r>
            <a:endParaRPr sz="1300">
              <a:latin typeface="Roboto Mono"/>
              <a:ea typeface="Roboto Mono"/>
              <a:cs typeface="Roboto Mono"/>
              <a:sym typeface="Roboto Mono"/>
            </a:endParaRPr>
          </a:p>
        </p:txBody>
      </p:sp>
      <p:sp>
        <p:nvSpPr>
          <p:cNvPr id="731" name="Google Shape;731;p53"/>
          <p:cNvSpPr/>
          <p:nvPr/>
        </p:nvSpPr>
        <p:spPr>
          <a:xfrm>
            <a:off x="3217350" y="374422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Đọc một hay nhiều file đã nén bằng binaryFiles</a:t>
            </a:r>
            <a:endParaRPr sz="1300">
              <a:latin typeface="Roboto Mono"/>
              <a:ea typeface="Roboto Mono"/>
              <a:cs typeface="Roboto Mono"/>
              <a:sym typeface="Roboto Mono"/>
            </a:endParaRPr>
          </a:p>
        </p:txBody>
      </p:sp>
      <p:cxnSp>
        <p:nvCxnSpPr>
          <p:cNvPr id="732" name="Google Shape;732;p53"/>
          <p:cNvCxnSpPr>
            <a:stCxn id="730" idx="1"/>
          </p:cNvCxnSpPr>
          <p:nvPr/>
        </p:nvCxnSpPr>
        <p:spPr>
          <a:xfrm rot="10800000">
            <a:off x="4861850" y="2519896"/>
            <a:ext cx="1523400" cy="580200"/>
          </a:xfrm>
          <a:prstGeom prst="straightConnector1">
            <a:avLst/>
          </a:prstGeom>
          <a:noFill/>
          <a:ln cap="flat" cmpd="sng" w="9525">
            <a:solidFill>
              <a:schemeClr val="dk2"/>
            </a:solidFill>
            <a:prstDash val="solid"/>
            <a:round/>
            <a:headEnd len="med" w="med" type="none"/>
            <a:tailEnd len="med" w="med" type="triangle"/>
          </a:ln>
        </p:spPr>
      </p:cxnSp>
      <p:cxnSp>
        <p:nvCxnSpPr>
          <p:cNvPr id="733" name="Google Shape;733;p53"/>
          <p:cNvCxnSpPr>
            <a:stCxn id="731" idx="0"/>
          </p:cNvCxnSpPr>
          <p:nvPr/>
        </p:nvCxnSpPr>
        <p:spPr>
          <a:xfrm rot="10800000">
            <a:off x="4521000" y="3200021"/>
            <a:ext cx="95100" cy="54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Tăng tốc độ xử lý</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Speed up</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107" name="Google Shape;107;p18"/>
          <p:cNvSpPr txBox="1"/>
          <p:nvPr/>
        </p:nvSpPr>
        <p:spPr>
          <a:xfrm>
            <a:off x="1538550" y="977100"/>
            <a:ext cx="285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Lập trình bất đồng bộ</a:t>
            </a:r>
            <a:endParaRPr>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Asynchronous Programming</a:t>
            </a:r>
            <a:endParaRPr sz="1200">
              <a:latin typeface="Roboto Mono"/>
              <a:ea typeface="Roboto Mono"/>
              <a:cs typeface="Roboto Mono"/>
              <a:sym typeface="Roboto Mono"/>
            </a:endParaRPr>
          </a:p>
        </p:txBody>
      </p:sp>
      <p:pic>
        <p:nvPicPr>
          <p:cNvPr id="108" name="Google Shape;108;p18"/>
          <p:cNvPicPr preferRelativeResize="0"/>
          <p:nvPr/>
        </p:nvPicPr>
        <p:blipFill>
          <a:blip r:embed="rId3">
            <a:alphaModFix/>
          </a:blip>
          <a:stretch>
            <a:fillRect/>
          </a:stretch>
        </p:blipFill>
        <p:spPr>
          <a:xfrm>
            <a:off x="2387600" y="2833713"/>
            <a:ext cx="936325" cy="936325"/>
          </a:xfrm>
          <a:prstGeom prst="rect">
            <a:avLst/>
          </a:prstGeom>
          <a:noFill/>
          <a:ln>
            <a:noFill/>
          </a:ln>
        </p:spPr>
      </p:pic>
      <p:pic>
        <p:nvPicPr>
          <p:cNvPr id="109" name="Google Shape;109;p18"/>
          <p:cNvPicPr preferRelativeResize="0"/>
          <p:nvPr/>
        </p:nvPicPr>
        <p:blipFill>
          <a:blip r:embed="rId4">
            <a:alphaModFix/>
          </a:blip>
          <a:stretch>
            <a:fillRect/>
          </a:stretch>
        </p:blipFill>
        <p:spPr>
          <a:xfrm>
            <a:off x="4308325" y="1583063"/>
            <a:ext cx="932689" cy="932689"/>
          </a:xfrm>
          <a:prstGeom prst="rect">
            <a:avLst/>
          </a:prstGeom>
          <a:noFill/>
          <a:ln>
            <a:noFill/>
          </a:ln>
        </p:spPr>
      </p:pic>
      <p:pic>
        <p:nvPicPr>
          <p:cNvPr id="110" name="Google Shape;110;p18"/>
          <p:cNvPicPr preferRelativeResize="0"/>
          <p:nvPr/>
        </p:nvPicPr>
        <p:blipFill>
          <a:blip r:embed="rId5">
            <a:alphaModFix/>
          </a:blip>
          <a:stretch>
            <a:fillRect/>
          </a:stretch>
        </p:blipFill>
        <p:spPr>
          <a:xfrm>
            <a:off x="4308335" y="2835550"/>
            <a:ext cx="932687" cy="932687"/>
          </a:xfrm>
          <a:prstGeom prst="rect">
            <a:avLst/>
          </a:prstGeom>
          <a:noFill/>
          <a:ln>
            <a:noFill/>
          </a:ln>
        </p:spPr>
      </p:pic>
      <p:cxnSp>
        <p:nvCxnSpPr>
          <p:cNvPr id="111" name="Google Shape;111;p18"/>
          <p:cNvCxnSpPr>
            <a:stCxn id="108" idx="3"/>
            <a:endCxn id="110" idx="1"/>
          </p:cNvCxnSpPr>
          <p:nvPr/>
        </p:nvCxnSpPr>
        <p:spPr>
          <a:xfrm>
            <a:off x="3323925" y="3301875"/>
            <a:ext cx="984300" cy="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9" idx="1"/>
            <a:endCxn id="108" idx="3"/>
          </p:cNvCxnSpPr>
          <p:nvPr/>
        </p:nvCxnSpPr>
        <p:spPr>
          <a:xfrm flipH="1">
            <a:off x="3324025" y="2049407"/>
            <a:ext cx="984300" cy="1252500"/>
          </a:xfrm>
          <a:prstGeom prst="bentConnector3">
            <a:avLst>
              <a:gd fmla="val 50005" name="adj1"/>
            </a:avLst>
          </a:prstGeom>
          <a:noFill/>
          <a:ln cap="flat" cmpd="sng" w="9525">
            <a:solidFill>
              <a:schemeClr val="dk2"/>
            </a:solidFill>
            <a:prstDash val="solid"/>
            <a:round/>
            <a:headEnd len="med" w="med" type="stealth"/>
            <a:tailEnd len="med" w="med" type="none"/>
          </a:ln>
        </p:spPr>
      </p:cxnSp>
      <p:pic>
        <p:nvPicPr>
          <p:cNvPr id="113" name="Google Shape;113;p18"/>
          <p:cNvPicPr preferRelativeResize="0"/>
          <p:nvPr/>
        </p:nvPicPr>
        <p:blipFill>
          <a:blip r:embed="rId6">
            <a:alphaModFix/>
          </a:blip>
          <a:stretch>
            <a:fillRect/>
          </a:stretch>
        </p:blipFill>
        <p:spPr>
          <a:xfrm>
            <a:off x="6225414" y="2835525"/>
            <a:ext cx="932689" cy="932689"/>
          </a:xfrm>
          <a:prstGeom prst="rect">
            <a:avLst/>
          </a:prstGeom>
          <a:noFill/>
          <a:ln>
            <a:noFill/>
          </a:ln>
        </p:spPr>
      </p:pic>
      <p:cxnSp>
        <p:nvCxnSpPr>
          <p:cNvPr id="114" name="Google Shape;114;p18"/>
          <p:cNvCxnSpPr>
            <a:stCxn id="109" idx="3"/>
            <a:endCxn id="113" idx="1"/>
          </p:cNvCxnSpPr>
          <p:nvPr/>
        </p:nvCxnSpPr>
        <p:spPr>
          <a:xfrm>
            <a:off x="5241014" y="2049407"/>
            <a:ext cx="984300" cy="12525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115" name="Google Shape;115;p18"/>
          <p:cNvCxnSpPr>
            <a:stCxn id="110" idx="3"/>
            <a:endCxn id="113" idx="1"/>
          </p:cNvCxnSpPr>
          <p:nvPr/>
        </p:nvCxnSpPr>
        <p:spPr>
          <a:xfrm>
            <a:off x="5241022" y="3301894"/>
            <a:ext cx="984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4"/>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Các hàm Map trong </a:t>
            </a:r>
            <a:r>
              <a:rPr b="1" lang="en" sz="2400">
                <a:solidFill>
                  <a:srgbClr val="4285F4"/>
                </a:solidFill>
                <a:latin typeface="Roboto Mono"/>
                <a:ea typeface="Roboto Mono"/>
                <a:cs typeface="Roboto Mono"/>
                <a:sym typeface="Roboto Mono"/>
              </a:rPr>
              <a:t>RDD</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Map in RDD</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graphicFrame>
        <p:nvGraphicFramePr>
          <p:cNvPr id="739" name="Google Shape;739;p54"/>
          <p:cNvGraphicFramePr/>
          <p:nvPr/>
        </p:nvGraphicFramePr>
        <p:xfrm>
          <a:off x="763963" y="1367199"/>
          <a:ext cx="3000000" cy="3000000"/>
        </p:xfrm>
        <a:graphic>
          <a:graphicData uri="http://schemas.openxmlformats.org/drawingml/2006/table">
            <a:tbl>
              <a:tblPr>
                <a:noFill/>
                <a:tableStyleId>{852C3FE0-2D47-415B-B3D8-5E593A767904}</a:tableStyleId>
              </a:tblPr>
              <a:tblGrid>
                <a:gridCol w="1454200"/>
                <a:gridCol w="2057625"/>
                <a:gridCol w="4008675"/>
              </a:tblGrid>
              <a:tr h="407225">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Phép toán</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Tác dụng</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Code</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9D9"/>
                    </a:solidFill>
                  </a:tcPr>
                </a:tc>
              </a:tr>
              <a:tr h="63787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map</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Thực hiện phép toán ánh xạ 1-1 </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rdd.map(lambda x:x+(x[1],x[0]))</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63787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flatMap</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Thực hiện phép toán ánh xạ 1-N </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rdd.flatMap(lambda x:x+(x[1],x[0]))</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121262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flatMapValues</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Thực hiện phép toán ánh xạ 1-1 và giữa nguyên key</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rdd.flatMapValues(lambda x:x +(x[1],x[0]))</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5"/>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Roboto Mono"/>
                <a:ea typeface="Roboto Mono"/>
                <a:cs typeface="Roboto Mono"/>
                <a:sym typeface="Roboto Mono"/>
              </a:rPr>
              <a:t>Các hàm Reduce trong RDD</a:t>
            </a:r>
            <a:endParaRPr b="1" sz="24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Reduce</a:t>
            </a:r>
            <a:r>
              <a:rPr lang="en" sz="1200">
                <a:solidFill>
                  <a:schemeClr val="accent1"/>
                </a:solidFill>
                <a:latin typeface="Roboto Mono"/>
                <a:ea typeface="Roboto Mono"/>
                <a:cs typeface="Roboto Mono"/>
                <a:sym typeface="Roboto Mono"/>
              </a:rPr>
              <a:t> in RDD</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graphicFrame>
        <p:nvGraphicFramePr>
          <p:cNvPr id="745" name="Google Shape;745;p55"/>
          <p:cNvGraphicFramePr/>
          <p:nvPr/>
        </p:nvGraphicFramePr>
        <p:xfrm>
          <a:off x="1374525" y="1088924"/>
          <a:ext cx="3000000" cy="3000000"/>
        </p:xfrm>
        <a:graphic>
          <a:graphicData uri="http://schemas.openxmlformats.org/drawingml/2006/table">
            <a:tbl>
              <a:tblPr>
                <a:noFill/>
                <a:tableStyleId>{852C3FE0-2D47-415B-B3D8-5E593A767904}</a:tableStyleId>
              </a:tblPr>
              <a:tblGrid>
                <a:gridCol w="1314225"/>
                <a:gridCol w="2283775"/>
                <a:gridCol w="3198625"/>
              </a:tblGrid>
              <a:tr h="270575">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Phép toán</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Tác dụng</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9DAF8"/>
                    </a:solidFill>
                  </a:tcPr>
                </a:tc>
                <a:tc>
                  <a:txBody>
                    <a:bodyPr/>
                    <a:lstStyle/>
                    <a:p>
                      <a:pPr indent="0" lvl="0" marL="0" rtl="0" algn="ctr">
                        <a:lnSpc>
                          <a:spcPct val="171429"/>
                        </a:lnSpc>
                        <a:spcBef>
                          <a:spcPts val="1900"/>
                        </a:spcBef>
                        <a:spcAft>
                          <a:spcPts val="1900"/>
                        </a:spcAft>
                        <a:buNone/>
                      </a:pPr>
                      <a:r>
                        <a:rPr b="1" lang="en">
                          <a:solidFill>
                            <a:schemeClr val="dk1"/>
                          </a:solidFill>
                          <a:latin typeface="Roboto Mono"/>
                          <a:ea typeface="Roboto Mono"/>
                          <a:cs typeface="Roboto Mono"/>
                          <a:sym typeface="Roboto Mono"/>
                        </a:rPr>
                        <a:t>Code</a:t>
                      </a:r>
                      <a:endParaRPr b="1">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D9D9D9"/>
                    </a:solidFill>
                  </a:tcPr>
                </a:tc>
              </a:tr>
              <a:tr h="423850">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reduce</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Thực hiện tổng hợp (N-1)  cho toàn bộ rdd  </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rdd.</a:t>
                      </a:r>
                      <a:r>
                        <a:rPr lang="en" sz="1100">
                          <a:solidFill>
                            <a:schemeClr val="dk1"/>
                          </a:solidFill>
                          <a:latin typeface="Roboto Mono"/>
                          <a:ea typeface="Roboto Mono"/>
                          <a:cs typeface="Roboto Mono"/>
                          <a:sym typeface="Roboto Mono"/>
                        </a:rPr>
                        <a:t>reduce</a:t>
                      </a:r>
                      <a:r>
                        <a:rPr lang="en" sz="1100">
                          <a:solidFill>
                            <a:schemeClr val="dk1"/>
                          </a:solidFill>
                          <a:latin typeface="Roboto Mono"/>
                          <a:ea typeface="Roboto Mono"/>
                          <a:cs typeface="Roboto Mono"/>
                          <a:sym typeface="Roboto Mono"/>
                        </a:rPr>
                        <a:t>(lambda x:x+(x[1],x[0]))</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423850">
                <a:tc>
                  <a:txBody>
                    <a:bodyPr/>
                    <a:lstStyle/>
                    <a:p>
                      <a:pPr indent="0" lvl="0" marL="0" rtl="0" algn="ctr">
                        <a:lnSpc>
                          <a:spcPct val="171429"/>
                        </a:lnSpc>
                        <a:spcBef>
                          <a:spcPts val="1900"/>
                        </a:spcBef>
                        <a:spcAft>
                          <a:spcPts val="1900"/>
                        </a:spcAft>
                        <a:buClr>
                          <a:schemeClr val="dk1"/>
                        </a:buClr>
                        <a:buSzPts val="1100"/>
                        <a:buFont typeface="Arial"/>
                        <a:buNone/>
                      </a:pPr>
                      <a:r>
                        <a:rPr lang="en" sz="1100">
                          <a:solidFill>
                            <a:schemeClr val="dk1"/>
                          </a:solidFill>
                          <a:latin typeface="Roboto Mono"/>
                          <a:ea typeface="Roboto Mono"/>
                          <a:cs typeface="Roboto Mono"/>
                          <a:sym typeface="Roboto Mono"/>
                        </a:rPr>
                        <a:t>reduceByKey</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Thực hiện tổng hợp (N-1)  theo key</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rPr lang="en" sz="1100">
                          <a:solidFill>
                            <a:schemeClr val="dk1"/>
                          </a:solidFill>
                          <a:latin typeface="Roboto Mono"/>
                          <a:ea typeface="Roboto Mono"/>
                          <a:cs typeface="Roboto Mono"/>
                          <a:sym typeface="Roboto Mono"/>
                        </a:rPr>
                        <a:t>rdd.</a:t>
                      </a:r>
                      <a:r>
                        <a:rPr lang="en" sz="1100">
                          <a:solidFill>
                            <a:schemeClr val="dk1"/>
                          </a:solidFill>
                          <a:latin typeface="Roboto Mono"/>
                          <a:ea typeface="Roboto Mono"/>
                          <a:cs typeface="Roboto Mono"/>
                          <a:sym typeface="Roboto Mono"/>
                        </a:rPr>
                        <a:t>reduceByKey</a:t>
                      </a:r>
                      <a:r>
                        <a:rPr lang="en" sz="1100">
                          <a:solidFill>
                            <a:schemeClr val="dk1"/>
                          </a:solidFill>
                          <a:latin typeface="Roboto Mono"/>
                          <a:ea typeface="Roboto Mono"/>
                          <a:cs typeface="Roboto Mono"/>
                          <a:sym typeface="Roboto Mono"/>
                        </a:rPr>
                        <a:t>(lambda x:x+(x[1],x[0]))</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805725">
                <a:tc>
                  <a:txBody>
                    <a:bodyPr/>
                    <a:lstStyle/>
                    <a:p>
                      <a:pPr indent="0" lvl="0" marL="0" rtl="0" algn="ctr">
                        <a:lnSpc>
                          <a:spcPct val="171429"/>
                        </a:lnSpc>
                        <a:spcBef>
                          <a:spcPts val="1900"/>
                        </a:spcBef>
                        <a:spcAft>
                          <a:spcPts val="1900"/>
                        </a:spcAft>
                        <a:buNone/>
                      </a:pPr>
                      <a:r>
                        <a:rPr lang="en" sz="1100">
                          <a:solidFill>
                            <a:schemeClr val="dk1"/>
                          </a:solidFill>
                          <a:latin typeface="Roboto Mono"/>
                          <a:ea typeface="Roboto Mono"/>
                          <a:cs typeface="Roboto Mono"/>
                          <a:sym typeface="Roboto Mono"/>
                        </a:rPr>
                        <a:t>groupBy</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r h="805725">
                <a:tc>
                  <a:txBody>
                    <a:bodyPr/>
                    <a:lstStyle/>
                    <a:p>
                      <a:pPr indent="0" lvl="0" marL="0" rtl="0" algn="ctr">
                        <a:lnSpc>
                          <a:spcPct val="171429"/>
                        </a:lnSpc>
                        <a:spcBef>
                          <a:spcPts val="1900"/>
                        </a:spcBef>
                        <a:spcAft>
                          <a:spcPts val="1900"/>
                        </a:spcAft>
                        <a:buClr>
                          <a:schemeClr val="dk1"/>
                        </a:buClr>
                        <a:buSzPts val="1100"/>
                        <a:buFont typeface="Arial"/>
                        <a:buNone/>
                      </a:pPr>
                      <a:r>
                        <a:rPr lang="en" sz="1100">
                          <a:solidFill>
                            <a:schemeClr val="dk1"/>
                          </a:solidFill>
                          <a:latin typeface="Roboto Mono"/>
                          <a:ea typeface="Roboto Mono"/>
                          <a:cs typeface="Roboto Mono"/>
                          <a:sym typeface="Roboto Mono"/>
                        </a:rPr>
                        <a:t>groupByKey</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ctr">
                        <a:lnSpc>
                          <a:spcPct val="171429"/>
                        </a:lnSpc>
                        <a:spcBef>
                          <a:spcPts val="1900"/>
                        </a:spcBef>
                        <a:spcAft>
                          <a:spcPts val="1900"/>
                        </a:spcAft>
                        <a:buNone/>
                      </a:pPr>
                      <a:r>
                        <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rgbClr val="CFE2F3"/>
                    </a:solidFill>
                  </a:tcPr>
                </a:tc>
                <a:tc>
                  <a:txBody>
                    <a:bodyPr/>
                    <a:lstStyle/>
                    <a:p>
                      <a:pPr indent="0" lvl="0" marL="0" rtl="0" algn="l">
                        <a:lnSpc>
                          <a:spcPct val="135714"/>
                        </a:lnSpc>
                        <a:spcBef>
                          <a:spcPts val="0"/>
                        </a:spcBef>
                        <a:spcAft>
                          <a:spcPts val="0"/>
                        </a:spcAft>
                        <a:buNone/>
                      </a:pPr>
                      <a:r>
                        <a:t/>
                      </a:r>
                      <a:endParaRPr sz="1100">
                        <a:solidFill>
                          <a:schemeClr val="dk1"/>
                        </a:solidFill>
                        <a:latin typeface="Roboto Mono"/>
                        <a:ea typeface="Roboto Mono"/>
                        <a:cs typeface="Roboto Mono"/>
                        <a:sym typeface="Roboto Mono"/>
                      </a:endParaRPr>
                    </a:p>
                  </a:txBody>
                  <a:tcPr marT="91425" marB="91425" marR="91425" marL="91425" anchor="ctr">
                    <a:lnL cap="flat" cmpd="sng" w="9525">
                      <a:solidFill>
                        <a:schemeClr val="dk1"/>
                      </a:solidFill>
                      <a:prstDash val="dash"/>
                      <a:round/>
                      <a:headEnd len="sm" w="sm" type="none"/>
                      <a:tailEnd len="sm" w="sm" type="none"/>
                    </a:lnL>
                    <a:lnR cap="flat" cmpd="sng" w="9525">
                      <a:solidFill>
                        <a:schemeClr val="dk1"/>
                      </a:solidFill>
                      <a:prstDash val="dash"/>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2"/>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6"/>
          <p:cNvSpPr txBox="1"/>
          <p:nvPr/>
        </p:nvSpPr>
        <p:spPr>
          <a:xfrm>
            <a:off x="3704600" y="4058575"/>
            <a:ext cx="1641600" cy="1046700"/>
          </a:xfrm>
          <a:prstGeom prst="rect">
            <a:avLst/>
          </a:prstGeom>
          <a:noFill/>
          <a:ln cap="flat" cmpd="sng" w="9525">
            <a:solidFill>
              <a:srgbClr val="FF0000"/>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Spark Job đọc .json sau đó ghi thành parquet file.</a:t>
            </a:r>
            <a:endParaRPr>
              <a:latin typeface="Roboto Mono"/>
              <a:ea typeface="Roboto Mono"/>
              <a:cs typeface="Roboto Mono"/>
              <a:sym typeface="Roboto Mono"/>
            </a:endParaRPr>
          </a:p>
        </p:txBody>
      </p:sp>
      <p:sp>
        <p:nvSpPr>
          <p:cNvPr id="751" name="Google Shape;751;p56"/>
          <p:cNvSpPr/>
          <p:nvPr/>
        </p:nvSpPr>
        <p:spPr>
          <a:xfrm>
            <a:off x="2704025" y="1563250"/>
            <a:ext cx="3441900" cy="2387700"/>
          </a:xfrm>
          <a:prstGeom prst="rect">
            <a:avLst/>
          </a:prstGeom>
          <a:solidFill>
            <a:srgbClr val="DCDCDC"/>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6"/>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Hệ thống xử lý dữ liệu</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Processing System</a:t>
            </a:r>
            <a:endParaRPr sz="1200">
              <a:solidFill>
                <a:srgbClr val="4285F4"/>
              </a:solidFill>
              <a:latin typeface="Roboto Mono"/>
              <a:ea typeface="Roboto Mono"/>
              <a:cs typeface="Roboto Mono"/>
              <a:sym typeface="Roboto Mono"/>
            </a:endParaRPr>
          </a:p>
        </p:txBody>
      </p:sp>
      <p:pic>
        <p:nvPicPr>
          <p:cNvPr id="753" name="Google Shape;753;p56"/>
          <p:cNvPicPr preferRelativeResize="0"/>
          <p:nvPr/>
        </p:nvPicPr>
        <p:blipFill>
          <a:blip r:embed="rId3">
            <a:alphaModFix/>
          </a:blip>
          <a:stretch>
            <a:fillRect/>
          </a:stretch>
        </p:blipFill>
        <p:spPr>
          <a:xfrm>
            <a:off x="2992925" y="2105622"/>
            <a:ext cx="1074075" cy="1074074"/>
          </a:xfrm>
          <a:prstGeom prst="rect">
            <a:avLst/>
          </a:prstGeom>
          <a:noFill/>
          <a:ln>
            <a:noFill/>
          </a:ln>
        </p:spPr>
      </p:pic>
      <p:pic>
        <p:nvPicPr>
          <p:cNvPr id="754" name="Google Shape;754;p56"/>
          <p:cNvPicPr preferRelativeResize="0"/>
          <p:nvPr/>
        </p:nvPicPr>
        <p:blipFill>
          <a:blip r:embed="rId4">
            <a:alphaModFix/>
          </a:blip>
          <a:stretch>
            <a:fillRect/>
          </a:stretch>
        </p:blipFill>
        <p:spPr>
          <a:xfrm>
            <a:off x="891200" y="2111763"/>
            <a:ext cx="1069848" cy="1069848"/>
          </a:xfrm>
          <a:prstGeom prst="rect">
            <a:avLst/>
          </a:prstGeom>
          <a:noFill/>
          <a:ln>
            <a:noFill/>
          </a:ln>
        </p:spPr>
      </p:pic>
      <p:pic>
        <p:nvPicPr>
          <p:cNvPr id="755" name="Google Shape;755;p56"/>
          <p:cNvPicPr preferRelativeResize="0"/>
          <p:nvPr/>
        </p:nvPicPr>
        <p:blipFill>
          <a:blip r:embed="rId3">
            <a:alphaModFix/>
          </a:blip>
          <a:stretch>
            <a:fillRect/>
          </a:stretch>
        </p:blipFill>
        <p:spPr>
          <a:xfrm>
            <a:off x="4716125" y="2109647"/>
            <a:ext cx="1074075" cy="1074074"/>
          </a:xfrm>
          <a:prstGeom prst="rect">
            <a:avLst/>
          </a:prstGeom>
          <a:noFill/>
          <a:ln>
            <a:noFill/>
          </a:ln>
        </p:spPr>
      </p:pic>
      <p:sp>
        <p:nvSpPr>
          <p:cNvPr id="756" name="Google Shape;756;p56"/>
          <p:cNvSpPr txBox="1"/>
          <p:nvPr/>
        </p:nvSpPr>
        <p:spPr>
          <a:xfrm>
            <a:off x="3634325" y="1711575"/>
            <a:ext cx="158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Data Lake </a:t>
            </a:r>
            <a:endParaRPr>
              <a:latin typeface="Roboto Mono"/>
              <a:ea typeface="Roboto Mono"/>
              <a:cs typeface="Roboto Mono"/>
              <a:sym typeface="Roboto Mono"/>
            </a:endParaRPr>
          </a:p>
        </p:txBody>
      </p:sp>
      <p:sp>
        <p:nvSpPr>
          <p:cNvPr id="757" name="Google Shape;757;p56"/>
          <p:cNvSpPr txBox="1"/>
          <p:nvPr/>
        </p:nvSpPr>
        <p:spPr>
          <a:xfrm>
            <a:off x="3092717" y="3161650"/>
            <a:ext cx="87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Bronze Zone  </a:t>
            </a:r>
            <a:endParaRPr>
              <a:latin typeface="Roboto Mono"/>
              <a:ea typeface="Roboto Mono"/>
              <a:cs typeface="Roboto Mono"/>
              <a:sym typeface="Roboto Mono"/>
            </a:endParaRPr>
          </a:p>
        </p:txBody>
      </p:sp>
      <p:sp>
        <p:nvSpPr>
          <p:cNvPr id="758" name="Google Shape;758;p56"/>
          <p:cNvSpPr txBox="1"/>
          <p:nvPr/>
        </p:nvSpPr>
        <p:spPr>
          <a:xfrm>
            <a:off x="4915813" y="3164175"/>
            <a:ext cx="67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Gold Zone </a:t>
            </a:r>
            <a:endParaRPr>
              <a:latin typeface="Roboto Mono"/>
              <a:ea typeface="Roboto Mono"/>
              <a:cs typeface="Roboto Mono"/>
              <a:sym typeface="Roboto Mono"/>
            </a:endParaRPr>
          </a:p>
        </p:txBody>
      </p:sp>
      <p:cxnSp>
        <p:nvCxnSpPr>
          <p:cNvPr id="759" name="Google Shape;759;p56"/>
          <p:cNvCxnSpPr>
            <a:stCxn id="754" idx="3"/>
            <a:endCxn id="753" idx="1"/>
          </p:cNvCxnSpPr>
          <p:nvPr/>
        </p:nvCxnSpPr>
        <p:spPr>
          <a:xfrm flipH="1" rot="10800000">
            <a:off x="1961048" y="2642787"/>
            <a:ext cx="1032000" cy="3900"/>
          </a:xfrm>
          <a:prstGeom prst="straightConnector1">
            <a:avLst/>
          </a:prstGeom>
          <a:noFill/>
          <a:ln cap="flat" cmpd="sng" w="9525">
            <a:solidFill>
              <a:schemeClr val="dk2"/>
            </a:solidFill>
            <a:prstDash val="solid"/>
            <a:round/>
            <a:headEnd len="med" w="med" type="none"/>
            <a:tailEnd len="med" w="med" type="triangle"/>
          </a:ln>
        </p:spPr>
      </p:cxnSp>
      <p:pic>
        <p:nvPicPr>
          <p:cNvPr id="760" name="Google Shape;760;p56"/>
          <p:cNvPicPr preferRelativeResize="0"/>
          <p:nvPr/>
        </p:nvPicPr>
        <p:blipFill>
          <a:blip r:embed="rId5">
            <a:alphaModFix/>
          </a:blip>
          <a:stretch>
            <a:fillRect/>
          </a:stretch>
        </p:blipFill>
        <p:spPr>
          <a:xfrm>
            <a:off x="6567825" y="1938437"/>
            <a:ext cx="2501099" cy="1408392"/>
          </a:xfrm>
          <a:prstGeom prst="rect">
            <a:avLst/>
          </a:prstGeom>
          <a:noFill/>
          <a:ln>
            <a:noFill/>
          </a:ln>
        </p:spPr>
      </p:pic>
      <p:cxnSp>
        <p:nvCxnSpPr>
          <p:cNvPr id="761" name="Google Shape;761;p56"/>
          <p:cNvCxnSpPr>
            <a:stCxn id="753" idx="3"/>
          </p:cNvCxnSpPr>
          <p:nvPr/>
        </p:nvCxnSpPr>
        <p:spPr>
          <a:xfrm>
            <a:off x="4067000" y="2642659"/>
            <a:ext cx="673500" cy="4200"/>
          </a:xfrm>
          <a:prstGeom prst="straightConnector1">
            <a:avLst/>
          </a:prstGeom>
          <a:noFill/>
          <a:ln cap="flat" cmpd="sng" w="9525">
            <a:solidFill>
              <a:schemeClr val="dk2"/>
            </a:solidFill>
            <a:prstDash val="solid"/>
            <a:round/>
            <a:headEnd len="med" w="med" type="none"/>
            <a:tailEnd len="med" w="med" type="triangle"/>
          </a:ln>
        </p:spPr>
      </p:cxnSp>
      <p:cxnSp>
        <p:nvCxnSpPr>
          <p:cNvPr id="762" name="Google Shape;762;p56"/>
          <p:cNvCxnSpPr>
            <a:stCxn id="755" idx="3"/>
            <a:endCxn id="760" idx="1"/>
          </p:cNvCxnSpPr>
          <p:nvPr/>
        </p:nvCxnSpPr>
        <p:spPr>
          <a:xfrm flipH="1" rot="10800000">
            <a:off x="5790200" y="2642484"/>
            <a:ext cx="777600" cy="4200"/>
          </a:xfrm>
          <a:prstGeom prst="straightConnector1">
            <a:avLst/>
          </a:prstGeom>
          <a:noFill/>
          <a:ln cap="flat" cmpd="sng" w="9525">
            <a:solidFill>
              <a:schemeClr val="dk2"/>
            </a:solidFill>
            <a:prstDash val="solid"/>
            <a:round/>
            <a:headEnd len="med" w="med" type="none"/>
            <a:tailEnd len="med" w="med" type="triangle"/>
          </a:ln>
        </p:spPr>
      </p:cxnSp>
      <p:sp>
        <p:nvSpPr>
          <p:cNvPr id="763" name="Google Shape;763;p56"/>
          <p:cNvSpPr txBox="1"/>
          <p:nvPr/>
        </p:nvSpPr>
        <p:spPr>
          <a:xfrm>
            <a:off x="779473" y="3366175"/>
            <a:ext cx="129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Database</a:t>
            </a:r>
            <a:endParaRPr>
              <a:latin typeface="Roboto Mono"/>
              <a:ea typeface="Roboto Mono"/>
              <a:cs typeface="Roboto Mono"/>
              <a:sym typeface="Roboto Mono"/>
            </a:endParaRPr>
          </a:p>
        </p:txBody>
      </p:sp>
      <p:sp>
        <p:nvSpPr>
          <p:cNvPr id="764" name="Google Shape;764;p56"/>
          <p:cNvSpPr txBox="1"/>
          <p:nvPr/>
        </p:nvSpPr>
        <p:spPr>
          <a:xfrm>
            <a:off x="6503575" y="1603875"/>
            <a:ext cx="158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Data Warehouse</a:t>
            </a:r>
            <a:endParaRPr>
              <a:latin typeface="Roboto Mono"/>
              <a:ea typeface="Roboto Mono"/>
              <a:cs typeface="Roboto Mono"/>
              <a:sym typeface="Roboto Mono"/>
            </a:endParaRPr>
          </a:p>
        </p:txBody>
      </p:sp>
      <p:sp>
        <p:nvSpPr>
          <p:cNvPr id="765" name="Google Shape;765;p56"/>
          <p:cNvSpPr txBox="1"/>
          <p:nvPr/>
        </p:nvSpPr>
        <p:spPr>
          <a:xfrm>
            <a:off x="1214850" y="3981613"/>
            <a:ext cx="2307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Roboto Mono"/>
                <a:ea typeface="Roboto Mono"/>
                <a:cs typeface="Roboto Mono"/>
                <a:sym typeface="Roboto Mono"/>
              </a:rPr>
              <a:t>Query cuối ngày và đẩy raw json lên data lake</a:t>
            </a:r>
            <a:endParaRPr sz="1300">
              <a:latin typeface="Roboto Mono"/>
              <a:ea typeface="Roboto Mono"/>
              <a:cs typeface="Roboto Mono"/>
              <a:sym typeface="Roboto Mono"/>
            </a:endParaRPr>
          </a:p>
        </p:txBody>
      </p:sp>
      <p:cxnSp>
        <p:nvCxnSpPr>
          <p:cNvPr id="766" name="Google Shape;766;p56"/>
          <p:cNvCxnSpPr>
            <a:stCxn id="765" idx="0"/>
          </p:cNvCxnSpPr>
          <p:nvPr/>
        </p:nvCxnSpPr>
        <p:spPr>
          <a:xfrm flipH="1" rot="10800000">
            <a:off x="2368500" y="2722513"/>
            <a:ext cx="8100" cy="125910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56"/>
          <p:cNvCxnSpPr>
            <a:stCxn id="750" idx="0"/>
          </p:cNvCxnSpPr>
          <p:nvPr/>
        </p:nvCxnSpPr>
        <p:spPr>
          <a:xfrm flipH="1" rot="10800000">
            <a:off x="4525400" y="2677975"/>
            <a:ext cx="900" cy="1380600"/>
          </a:xfrm>
          <a:prstGeom prst="straightConnector1">
            <a:avLst/>
          </a:prstGeom>
          <a:noFill/>
          <a:ln cap="flat" cmpd="sng" w="9525">
            <a:solidFill>
              <a:schemeClr val="dk2"/>
            </a:solidFill>
            <a:prstDash val="solid"/>
            <a:round/>
            <a:headEnd len="med" w="med" type="none"/>
            <a:tailEnd len="med" w="med" type="triangle"/>
          </a:ln>
        </p:spPr>
      </p:cxnSp>
      <p:sp>
        <p:nvSpPr>
          <p:cNvPr id="768" name="Google Shape;768;p56"/>
          <p:cNvSpPr txBox="1"/>
          <p:nvPr/>
        </p:nvSpPr>
        <p:spPr>
          <a:xfrm>
            <a:off x="5681500" y="4086125"/>
            <a:ext cx="2501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Mono"/>
                <a:ea typeface="Roboto Mono"/>
                <a:cs typeface="Roboto Mono"/>
                <a:sym typeface="Roboto Mono"/>
              </a:rPr>
              <a:t>Dùng SQL BigQuery để load file trong Storage</a:t>
            </a:r>
            <a:endParaRPr>
              <a:latin typeface="Roboto Mono"/>
              <a:ea typeface="Roboto Mono"/>
              <a:cs typeface="Roboto Mono"/>
              <a:sym typeface="Roboto Mono"/>
            </a:endParaRPr>
          </a:p>
        </p:txBody>
      </p:sp>
      <p:cxnSp>
        <p:nvCxnSpPr>
          <p:cNvPr id="769" name="Google Shape;769;p56"/>
          <p:cNvCxnSpPr>
            <a:stCxn id="768" idx="0"/>
          </p:cNvCxnSpPr>
          <p:nvPr/>
        </p:nvCxnSpPr>
        <p:spPr>
          <a:xfrm rot="10800000">
            <a:off x="6269950" y="2663225"/>
            <a:ext cx="662100" cy="142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7"/>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Montserrat"/>
                <a:ea typeface="Montserrat"/>
                <a:cs typeface="Montserrat"/>
                <a:sym typeface="Montserrat"/>
              </a:rPr>
              <a:t>Tạo Spark Job</a:t>
            </a:r>
            <a:endParaRPr b="1" sz="24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Create Spark Job</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775" name="Google Shape;775;p57"/>
          <p:cNvSpPr txBox="1"/>
          <p:nvPr/>
        </p:nvSpPr>
        <p:spPr>
          <a:xfrm>
            <a:off x="1671725" y="1361800"/>
            <a:ext cx="4316700" cy="565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sc = spark.sparkContext()</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my_rdd = sc.textFile(</a:t>
            </a:r>
            <a:r>
              <a:rPr lang="en" sz="1050">
                <a:solidFill>
                  <a:srgbClr val="A31515"/>
                </a:solidFill>
                <a:latin typeface="Roboto Mono"/>
                <a:ea typeface="Roboto Mono"/>
                <a:cs typeface="Roboto Mono"/>
                <a:sym typeface="Roboto Mono"/>
              </a:rPr>
              <a:t>"gs://data.txt"</a:t>
            </a:r>
            <a:r>
              <a:rPr lang="en" sz="1050">
                <a:solidFill>
                  <a:schemeClr val="dk1"/>
                </a:solidFill>
                <a:latin typeface="Roboto Mono"/>
                <a:ea typeface="Roboto Mono"/>
                <a:cs typeface="Roboto Mono"/>
                <a:sym typeface="Roboto Mono"/>
              </a:rPr>
              <a:t>)</a:t>
            </a:r>
            <a:endParaRPr sz="1050">
              <a:solidFill>
                <a:schemeClr val="dk1"/>
              </a:solidFill>
              <a:latin typeface="Roboto Mono"/>
              <a:ea typeface="Roboto Mono"/>
              <a:cs typeface="Roboto Mono"/>
              <a:sym typeface="Roboto Mono"/>
            </a:endParaRPr>
          </a:p>
        </p:txBody>
      </p:sp>
      <p:sp>
        <p:nvSpPr>
          <p:cNvPr id="776" name="Google Shape;776;p57"/>
          <p:cNvSpPr/>
          <p:nvPr/>
        </p:nvSpPr>
        <p:spPr>
          <a:xfrm>
            <a:off x="5713525" y="319017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Pipeline hoàn chỉnh </a:t>
            </a:r>
            <a:endParaRPr sz="1300">
              <a:latin typeface="Roboto Mono"/>
              <a:ea typeface="Roboto Mono"/>
              <a:cs typeface="Roboto Mono"/>
              <a:sym typeface="Roboto Mono"/>
            </a:endParaRPr>
          </a:p>
        </p:txBody>
      </p:sp>
      <p:cxnSp>
        <p:nvCxnSpPr>
          <p:cNvPr id="777" name="Google Shape;777;p57"/>
          <p:cNvCxnSpPr>
            <a:stCxn id="776" idx="0"/>
          </p:cNvCxnSpPr>
          <p:nvPr/>
        </p:nvCxnSpPr>
        <p:spPr>
          <a:xfrm rot="10800000">
            <a:off x="4520875" y="1956871"/>
            <a:ext cx="2591400" cy="123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8"/>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Montserrat"/>
                <a:ea typeface="Montserrat"/>
                <a:cs typeface="Montserrat"/>
                <a:sym typeface="Montserrat"/>
              </a:rPr>
              <a:t>Submit</a:t>
            </a:r>
            <a:r>
              <a:rPr b="1" lang="en" sz="2400">
                <a:solidFill>
                  <a:srgbClr val="4285F4"/>
                </a:solidFill>
                <a:latin typeface="Montserrat"/>
                <a:ea typeface="Montserrat"/>
                <a:cs typeface="Montserrat"/>
                <a:sym typeface="Montserrat"/>
              </a:rPr>
              <a:t> Spark Job</a:t>
            </a:r>
            <a:endParaRPr b="1" sz="24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Submit</a:t>
            </a:r>
            <a:r>
              <a:rPr lang="en" sz="1200">
                <a:solidFill>
                  <a:schemeClr val="accent1"/>
                </a:solidFill>
                <a:latin typeface="Roboto Mono"/>
                <a:ea typeface="Roboto Mono"/>
                <a:cs typeface="Roboto Mono"/>
                <a:sym typeface="Roboto Mono"/>
              </a:rPr>
              <a:t> Spark Job</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783" name="Google Shape;783;p58"/>
          <p:cNvSpPr txBox="1"/>
          <p:nvPr/>
        </p:nvSpPr>
        <p:spPr>
          <a:xfrm>
            <a:off x="1503975" y="2601450"/>
            <a:ext cx="4316700" cy="346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gcloud dataproc jobs submit pyspark</a:t>
            </a:r>
            <a:endParaRPr sz="1050">
              <a:solidFill>
                <a:schemeClr val="dk1"/>
              </a:solidFill>
              <a:latin typeface="Roboto Mono"/>
              <a:ea typeface="Roboto Mono"/>
              <a:cs typeface="Roboto Mono"/>
              <a:sym typeface="Roboto Mono"/>
            </a:endParaRPr>
          </a:p>
        </p:txBody>
      </p:sp>
      <p:sp>
        <p:nvSpPr>
          <p:cNvPr id="784" name="Google Shape;784;p58"/>
          <p:cNvSpPr txBox="1"/>
          <p:nvPr/>
        </p:nvSpPr>
        <p:spPr>
          <a:xfrm>
            <a:off x="1538550" y="1528975"/>
            <a:ext cx="28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 pyspark file lên gs://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9"/>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Montserrat"/>
                <a:ea typeface="Montserrat"/>
                <a:cs typeface="Montserrat"/>
                <a:sym typeface="Montserrat"/>
              </a:rPr>
              <a:t>Cách up nhiều file Spark</a:t>
            </a:r>
            <a:endParaRPr b="1" sz="24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Upload multiple file in Spark</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790" name="Google Shape;790;p59"/>
          <p:cNvSpPr txBox="1"/>
          <p:nvPr/>
        </p:nvSpPr>
        <p:spPr>
          <a:xfrm>
            <a:off x="1538550" y="1450225"/>
            <a:ext cx="4316700" cy="346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gcloud dataproc jobs submit pyspark</a:t>
            </a:r>
            <a:endParaRPr sz="1050">
              <a:solidFill>
                <a:schemeClr val="dk1"/>
              </a:solidFill>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Montserrat"/>
                <a:ea typeface="Montserrat"/>
                <a:cs typeface="Montserrat"/>
                <a:sym typeface="Montserrat"/>
              </a:rPr>
              <a:t>Tối ưu Spark</a:t>
            </a:r>
            <a:endParaRPr b="1" sz="24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Optimize Spark</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796" name="Google Shape;796;p60"/>
          <p:cNvSpPr txBox="1"/>
          <p:nvPr/>
        </p:nvSpPr>
        <p:spPr>
          <a:xfrm>
            <a:off x="1671725" y="1361800"/>
            <a:ext cx="4316700" cy="10587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rdd.repartition()</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rdd.coalesce()</a:t>
            </a:r>
            <a:endParaRPr sz="10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rdd.cache()</a:t>
            </a:r>
            <a:r>
              <a:rPr lang="en" sz="1150">
                <a:solidFill>
                  <a:schemeClr val="dk1"/>
                </a:solidFill>
                <a:latin typeface="Roboto Mono"/>
                <a:ea typeface="Roboto Mono"/>
                <a:cs typeface="Roboto Mono"/>
                <a:sym typeface="Roboto Mono"/>
              </a:rPr>
              <a:t> </a:t>
            </a:r>
            <a:endParaRPr sz="1150">
              <a:solidFill>
                <a:schemeClr val="dk1"/>
              </a:solidFill>
              <a:latin typeface="Roboto Mono"/>
              <a:ea typeface="Roboto Mono"/>
              <a:cs typeface="Roboto Mono"/>
              <a:sym typeface="Roboto Mono"/>
            </a:endParaRPr>
          </a:p>
          <a:p>
            <a:pPr indent="0" lvl="0" marL="0" rtl="0" algn="l">
              <a:lnSpc>
                <a:spcPct val="135714"/>
              </a:lnSpc>
              <a:spcBef>
                <a:spcPts val="0"/>
              </a:spcBef>
              <a:spcAft>
                <a:spcPts val="0"/>
              </a:spcAft>
              <a:buClr>
                <a:schemeClr val="dk1"/>
              </a:buClr>
              <a:buSzPts val="1100"/>
              <a:buFont typeface="Arial"/>
              <a:buNone/>
            </a:pPr>
            <a:r>
              <a:rPr lang="en" sz="1150">
                <a:solidFill>
                  <a:schemeClr val="dk1"/>
                </a:solidFill>
                <a:latin typeface="Roboto Mono"/>
                <a:ea typeface="Roboto Mono"/>
                <a:cs typeface="Roboto Mono"/>
                <a:sym typeface="Roboto Mono"/>
              </a:rPr>
              <a:t>rdd.</a:t>
            </a:r>
            <a:r>
              <a:rPr lang="en" sz="1200">
                <a:solidFill>
                  <a:schemeClr val="dk1"/>
                </a:solidFill>
                <a:latin typeface="Roboto Mono"/>
                <a:ea typeface="Roboto Mono"/>
                <a:cs typeface="Roboto Mono"/>
                <a:sym typeface="Roboto Mono"/>
              </a:rPr>
              <a:t>persist()</a:t>
            </a:r>
            <a:endParaRPr sz="1050">
              <a:solidFill>
                <a:schemeClr val="dk1"/>
              </a:solidFill>
              <a:latin typeface="Roboto Mono"/>
              <a:ea typeface="Roboto Mono"/>
              <a:cs typeface="Roboto Mono"/>
              <a:sym typeface="Roboto Mono"/>
            </a:endParaRPr>
          </a:p>
        </p:txBody>
      </p:sp>
      <p:sp>
        <p:nvSpPr>
          <p:cNvPr id="797" name="Google Shape;797;p60"/>
          <p:cNvSpPr/>
          <p:nvPr/>
        </p:nvSpPr>
        <p:spPr>
          <a:xfrm>
            <a:off x="5713525" y="3190171"/>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Pipeline hoàn chỉnh </a:t>
            </a:r>
            <a:endParaRPr sz="1300">
              <a:latin typeface="Roboto Mono"/>
              <a:ea typeface="Roboto Mono"/>
              <a:cs typeface="Roboto Mono"/>
              <a:sym typeface="Roboto Mono"/>
            </a:endParaRPr>
          </a:p>
        </p:txBody>
      </p:sp>
      <p:cxnSp>
        <p:nvCxnSpPr>
          <p:cNvPr id="798" name="Google Shape;798;p60"/>
          <p:cNvCxnSpPr>
            <a:stCxn id="797" idx="0"/>
          </p:cNvCxnSpPr>
          <p:nvPr/>
        </p:nvCxnSpPr>
        <p:spPr>
          <a:xfrm rot="10800000">
            <a:off x="4520875" y="1956871"/>
            <a:ext cx="2591400" cy="12333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0"/>
          <p:cNvSpPr txBox="1"/>
          <p:nvPr/>
        </p:nvSpPr>
        <p:spPr>
          <a:xfrm>
            <a:off x="1538550" y="4123250"/>
            <a:ext cx="4316700" cy="346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Roboto Mono"/>
                <a:ea typeface="Roboto Mono"/>
                <a:cs typeface="Roboto Mono"/>
                <a:sym typeface="Roboto Mono"/>
              </a:rPr>
              <a:t>gcloud dataproc jobs submit pyspark</a:t>
            </a:r>
            <a:endParaRPr sz="1050">
              <a:solidFill>
                <a:schemeClr val="dk1"/>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1"/>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Montserrat"/>
                <a:ea typeface="Montserrat"/>
                <a:cs typeface="Montserrat"/>
                <a:sym typeface="Montserrat"/>
              </a:rPr>
              <a:t>Các trường hợp khác</a:t>
            </a:r>
            <a:endParaRPr b="1" sz="24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rgbClr val="4285F4"/>
                </a:solidFill>
                <a:latin typeface="Montserrat"/>
                <a:ea typeface="Montserrat"/>
                <a:cs typeface="Montserrat"/>
                <a:sym typeface="Montserrat"/>
              </a:rPr>
              <a:t>Another Use Case</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805" name="Google Shape;805;p61"/>
          <p:cNvSpPr txBox="1"/>
          <p:nvPr/>
        </p:nvSpPr>
        <p:spPr>
          <a:xfrm>
            <a:off x="1209875" y="2390225"/>
            <a:ext cx="61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Machine Learning với SparkML </a:t>
            </a:r>
            <a:endParaRPr/>
          </a:p>
        </p:txBody>
      </p:sp>
      <p:sp>
        <p:nvSpPr>
          <p:cNvPr id="806" name="Google Shape;806;p61"/>
          <p:cNvSpPr txBox="1"/>
          <p:nvPr/>
        </p:nvSpPr>
        <p:spPr>
          <a:xfrm>
            <a:off x="1209875" y="1621450"/>
            <a:ext cx="61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Xử lý dữ liệu Streamming ( sẽ học sau )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2"/>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4285F4"/>
                </a:solidFill>
                <a:latin typeface="Montserrat"/>
                <a:ea typeface="Montserrat"/>
                <a:cs typeface="Montserrat"/>
                <a:sym typeface="Montserrat"/>
              </a:rPr>
              <a:t>Bài tập</a:t>
            </a:r>
            <a:endParaRPr b="1" sz="24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200">
                <a:solidFill>
                  <a:srgbClr val="4285F4"/>
                </a:solidFill>
                <a:latin typeface="Montserrat"/>
                <a:ea typeface="Montserrat"/>
                <a:cs typeface="Montserrat"/>
                <a:sym typeface="Montserrat"/>
              </a:rPr>
              <a:t>Real case</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Montserrat"/>
              <a:ea typeface="Montserrat"/>
              <a:cs typeface="Montserrat"/>
              <a:sym typeface="Montserrat"/>
            </a:endParaRPr>
          </a:p>
        </p:txBody>
      </p:sp>
      <p:sp>
        <p:nvSpPr>
          <p:cNvPr id="812" name="Google Shape;812;p62"/>
          <p:cNvSpPr txBox="1"/>
          <p:nvPr/>
        </p:nvSpPr>
        <p:spPr>
          <a:xfrm>
            <a:off x="734400" y="1212575"/>
            <a:ext cx="76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Dùng Spark để refine data từ Bronze Zone đến Gold Zone</a:t>
            </a:r>
            <a:endParaRPr/>
          </a:p>
        </p:txBody>
      </p:sp>
      <p:sp>
        <p:nvSpPr>
          <p:cNvPr id="813" name="Google Shape;813;p62"/>
          <p:cNvSpPr txBox="1"/>
          <p:nvPr/>
        </p:nvSpPr>
        <p:spPr>
          <a:xfrm>
            <a:off x="734400" y="1764750"/>
            <a:ext cx="47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Dùng Spark Notebook để analytic data ở Gold Zone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Tăng tốc độ xử lý</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Speed up</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
        <p:nvSpPr>
          <p:cNvPr id="121" name="Google Shape;121;p19"/>
          <p:cNvSpPr txBox="1"/>
          <p:nvPr/>
        </p:nvSpPr>
        <p:spPr>
          <a:xfrm>
            <a:off x="1538550" y="977100"/>
            <a:ext cx="322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Lập trình song song</a:t>
            </a:r>
            <a:endParaRPr>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Parallel Programming</a:t>
            </a:r>
            <a:endParaRPr sz="1200">
              <a:latin typeface="Roboto Mono"/>
              <a:ea typeface="Roboto Mono"/>
              <a:cs typeface="Roboto Mono"/>
              <a:sym typeface="Roboto Mono"/>
            </a:endParaRPr>
          </a:p>
        </p:txBody>
      </p:sp>
      <p:pic>
        <p:nvPicPr>
          <p:cNvPr id="122" name="Google Shape;122;p19"/>
          <p:cNvPicPr preferRelativeResize="0"/>
          <p:nvPr/>
        </p:nvPicPr>
        <p:blipFill>
          <a:blip r:embed="rId3">
            <a:alphaModFix/>
          </a:blip>
          <a:stretch>
            <a:fillRect/>
          </a:stretch>
        </p:blipFill>
        <p:spPr>
          <a:xfrm>
            <a:off x="2387600" y="2575813"/>
            <a:ext cx="936325" cy="936325"/>
          </a:xfrm>
          <a:prstGeom prst="rect">
            <a:avLst/>
          </a:prstGeom>
          <a:noFill/>
          <a:ln>
            <a:noFill/>
          </a:ln>
        </p:spPr>
      </p:pic>
      <p:pic>
        <p:nvPicPr>
          <p:cNvPr id="123" name="Google Shape;123;p19"/>
          <p:cNvPicPr preferRelativeResize="0"/>
          <p:nvPr/>
        </p:nvPicPr>
        <p:blipFill>
          <a:blip r:embed="rId4">
            <a:alphaModFix/>
          </a:blip>
          <a:stretch>
            <a:fillRect/>
          </a:stretch>
        </p:blipFill>
        <p:spPr>
          <a:xfrm>
            <a:off x="4308325" y="1325163"/>
            <a:ext cx="932689" cy="932689"/>
          </a:xfrm>
          <a:prstGeom prst="rect">
            <a:avLst/>
          </a:prstGeom>
          <a:noFill/>
          <a:ln>
            <a:noFill/>
          </a:ln>
        </p:spPr>
      </p:pic>
      <p:pic>
        <p:nvPicPr>
          <p:cNvPr id="124" name="Google Shape;124;p19"/>
          <p:cNvPicPr preferRelativeResize="0"/>
          <p:nvPr/>
        </p:nvPicPr>
        <p:blipFill>
          <a:blip r:embed="rId5">
            <a:alphaModFix/>
          </a:blip>
          <a:stretch>
            <a:fillRect/>
          </a:stretch>
        </p:blipFill>
        <p:spPr>
          <a:xfrm>
            <a:off x="4308335" y="2577650"/>
            <a:ext cx="932687" cy="932687"/>
          </a:xfrm>
          <a:prstGeom prst="rect">
            <a:avLst/>
          </a:prstGeom>
          <a:noFill/>
          <a:ln>
            <a:noFill/>
          </a:ln>
        </p:spPr>
      </p:pic>
      <p:cxnSp>
        <p:nvCxnSpPr>
          <p:cNvPr id="125" name="Google Shape;125;p19"/>
          <p:cNvCxnSpPr>
            <a:stCxn id="122" idx="3"/>
            <a:endCxn id="124" idx="1"/>
          </p:cNvCxnSpPr>
          <p:nvPr/>
        </p:nvCxnSpPr>
        <p:spPr>
          <a:xfrm>
            <a:off x="3323925" y="3043975"/>
            <a:ext cx="984300" cy="0"/>
          </a:xfrm>
          <a:prstGeom prst="straightConnector1">
            <a:avLst/>
          </a:prstGeom>
          <a:noFill/>
          <a:ln cap="flat" cmpd="sng" w="9525">
            <a:solidFill>
              <a:schemeClr val="dk2"/>
            </a:solidFill>
            <a:prstDash val="solid"/>
            <a:round/>
            <a:headEnd len="med" w="med" type="none"/>
            <a:tailEnd len="med" w="med" type="triangle"/>
          </a:ln>
        </p:spPr>
      </p:cxnSp>
      <p:pic>
        <p:nvPicPr>
          <p:cNvPr id="126" name="Google Shape;126;p19"/>
          <p:cNvPicPr preferRelativeResize="0"/>
          <p:nvPr/>
        </p:nvPicPr>
        <p:blipFill>
          <a:blip r:embed="rId6">
            <a:alphaModFix/>
          </a:blip>
          <a:stretch>
            <a:fillRect/>
          </a:stretch>
        </p:blipFill>
        <p:spPr>
          <a:xfrm>
            <a:off x="6225414" y="2577625"/>
            <a:ext cx="932689" cy="932689"/>
          </a:xfrm>
          <a:prstGeom prst="rect">
            <a:avLst/>
          </a:prstGeom>
          <a:noFill/>
          <a:ln>
            <a:noFill/>
          </a:ln>
        </p:spPr>
      </p:pic>
      <p:cxnSp>
        <p:nvCxnSpPr>
          <p:cNvPr id="127" name="Google Shape;127;p19"/>
          <p:cNvCxnSpPr>
            <a:stCxn id="123" idx="3"/>
            <a:endCxn id="126" idx="1"/>
          </p:cNvCxnSpPr>
          <p:nvPr/>
        </p:nvCxnSpPr>
        <p:spPr>
          <a:xfrm>
            <a:off x="5241014" y="1791507"/>
            <a:ext cx="984300" cy="12525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128" name="Google Shape;128;p19"/>
          <p:cNvCxnSpPr>
            <a:stCxn id="124" idx="3"/>
            <a:endCxn id="126" idx="1"/>
          </p:cNvCxnSpPr>
          <p:nvPr/>
        </p:nvCxnSpPr>
        <p:spPr>
          <a:xfrm>
            <a:off x="5241022" y="3043994"/>
            <a:ext cx="984300" cy="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9"/>
          <p:cNvCxnSpPr>
            <a:stCxn id="122" idx="3"/>
            <a:endCxn id="123" idx="1"/>
          </p:cNvCxnSpPr>
          <p:nvPr/>
        </p:nvCxnSpPr>
        <p:spPr>
          <a:xfrm flipH="1" rot="10800000">
            <a:off x="3323925" y="1791475"/>
            <a:ext cx="984300" cy="1252500"/>
          </a:xfrm>
          <a:prstGeom prst="bentConnector3">
            <a:avLst>
              <a:gd fmla="val 50005" name="adj1"/>
            </a:avLst>
          </a:prstGeom>
          <a:noFill/>
          <a:ln cap="flat" cmpd="sng" w="9525">
            <a:solidFill>
              <a:schemeClr val="dk2"/>
            </a:solidFill>
            <a:prstDash val="solid"/>
            <a:round/>
            <a:headEnd len="med" w="med" type="none"/>
            <a:tailEnd len="med" w="med" type="stealth"/>
          </a:ln>
        </p:spPr>
      </p:cxnSp>
      <p:pic>
        <p:nvPicPr>
          <p:cNvPr id="130" name="Google Shape;130;p19"/>
          <p:cNvPicPr preferRelativeResize="0"/>
          <p:nvPr/>
        </p:nvPicPr>
        <p:blipFill>
          <a:blip r:embed="rId3">
            <a:alphaModFix/>
          </a:blip>
          <a:stretch>
            <a:fillRect/>
          </a:stretch>
        </p:blipFill>
        <p:spPr>
          <a:xfrm>
            <a:off x="2387588" y="3665688"/>
            <a:ext cx="936325" cy="936325"/>
          </a:xfrm>
          <a:prstGeom prst="rect">
            <a:avLst/>
          </a:prstGeom>
          <a:noFill/>
          <a:ln>
            <a:noFill/>
          </a:ln>
        </p:spPr>
      </p:pic>
      <p:pic>
        <p:nvPicPr>
          <p:cNvPr id="131" name="Google Shape;131;p19"/>
          <p:cNvPicPr preferRelativeResize="0"/>
          <p:nvPr/>
        </p:nvPicPr>
        <p:blipFill>
          <a:blip r:embed="rId5">
            <a:alphaModFix/>
          </a:blip>
          <a:stretch>
            <a:fillRect/>
          </a:stretch>
        </p:blipFill>
        <p:spPr>
          <a:xfrm>
            <a:off x="4308322" y="3667525"/>
            <a:ext cx="932687" cy="932687"/>
          </a:xfrm>
          <a:prstGeom prst="rect">
            <a:avLst/>
          </a:prstGeom>
          <a:noFill/>
          <a:ln>
            <a:noFill/>
          </a:ln>
        </p:spPr>
      </p:pic>
      <p:cxnSp>
        <p:nvCxnSpPr>
          <p:cNvPr id="132" name="Google Shape;132;p19"/>
          <p:cNvCxnSpPr>
            <a:stCxn id="130" idx="3"/>
            <a:endCxn id="131" idx="1"/>
          </p:cNvCxnSpPr>
          <p:nvPr/>
        </p:nvCxnSpPr>
        <p:spPr>
          <a:xfrm>
            <a:off x="3323913" y="4133850"/>
            <a:ext cx="984300" cy="0"/>
          </a:xfrm>
          <a:prstGeom prst="straightConnector1">
            <a:avLst/>
          </a:prstGeom>
          <a:noFill/>
          <a:ln cap="flat" cmpd="sng" w="9525">
            <a:solidFill>
              <a:schemeClr val="dk2"/>
            </a:solidFill>
            <a:prstDash val="solid"/>
            <a:round/>
            <a:headEnd len="med" w="med" type="none"/>
            <a:tailEnd len="med" w="med" type="triangle"/>
          </a:ln>
        </p:spPr>
      </p:cxnSp>
      <p:pic>
        <p:nvPicPr>
          <p:cNvPr id="133" name="Google Shape;133;p19"/>
          <p:cNvPicPr preferRelativeResize="0"/>
          <p:nvPr/>
        </p:nvPicPr>
        <p:blipFill>
          <a:blip r:embed="rId6">
            <a:alphaModFix/>
          </a:blip>
          <a:stretch>
            <a:fillRect/>
          </a:stretch>
        </p:blipFill>
        <p:spPr>
          <a:xfrm>
            <a:off x="6159589" y="3667500"/>
            <a:ext cx="932689" cy="932689"/>
          </a:xfrm>
          <a:prstGeom prst="rect">
            <a:avLst/>
          </a:prstGeom>
          <a:noFill/>
          <a:ln>
            <a:noFill/>
          </a:ln>
        </p:spPr>
      </p:pic>
      <p:cxnSp>
        <p:nvCxnSpPr>
          <p:cNvPr id="134" name="Google Shape;134;p19"/>
          <p:cNvCxnSpPr>
            <a:endCxn id="133" idx="1"/>
          </p:cNvCxnSpPr>
          <p:nvPr/>
        </p:nvCxnSpPr>
        <p:spPr>
          <a:xfrm>
            <a:off x="5175289" y="4133844"/>
            <a:ext cx="9843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9"/>
          <p:cNvCxnSpPr>
            <a:stCxn id="123" idx="3"/>
            <a:endCxn id="133" idx="1"/>
          </p:cNvCxnSpPr>
          <p:nvPr/>
        </p:nvCxnSpPr>
        <p:spPr>
          <a:xfrm>
            <a:off x="5241014" y="1791507"/>
            <a:ext cx="918600" cy="2342400"/>
          </a:xfrm>
          <a:prstGeom prst="bentConnector3">
            <a:avLst>
              <a:gd fmla="val 5364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TaskQueue</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TaskQueue</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141" name="Google Shape;141;p20"/>
          <p:cNvPicPr preferRelativeResize="0"/>
          <p:nvPr/>
        </p:nvPicPr>
        <p:blipFill>
          <a:blip r:embed="rId3">
            <a:alphaModFix/>
          </a:blip>
          <a:stretch>
            <a:fillRect/>
          </a:stretch>
        </p:blipFill>
        <p:spPr>
          <a:xfrm>
            <a:off x="3449150" y="2529963"/>
            <a:ext cx="936325" cy="936325"/>
          </a:xfrm>
          <a:prstGeom prst="rect">
            <a:avLst/>
          </a:prstGeom>
          <a:noFill/>
          <a:ln>
            <a:noFill/>
          </a:ln>
        </p:spPr>
      </p:pic>
      <p:pic>
        <p:nvPicPr>
          <p:cNvPr id="142" name="Google Shape;142;p20"/>
          <p:cNvPicPr preferRelativeResize="0"/>
          <p:nvPr/>
        </p:nvPicPr>
        <p:blipFill>
          <a:blip r:embed="rId4">
            <a:alphaModFix/>
          </a:blip>
          <a:stretch>
            <a:fillRect/>
          </a:stretch>
        </p:blipFill>
        <p:spPr>
          <a:xfrm>
            <a:off x="5369738" y="1448088"/>
            <a:ext cx="932689" cy="932689"/>
          </a:xfrm>
          <a:prstGeom prst="rect">
            <a:avLst/>
          </a:prstGeom>
          <a:noFill/>
          <a:ln>
            <a:noFill/>
          </a:ln>
        </p:spPr>
      </p:pic>
      <p:pic>
        <p:nvPicPr>
          <p:cNvPr id="143" name="Google Shape;143;p20"/>
          <p:cNvPicPr preferRelativeResize="0"/>
          <p:nvPr/>
        </p:nvPicPr>
        <p:blipFill>
          <a:blip r:embed="rId5">
            <a:alphaModFix/>
          </a:blip>
          <a:stretch>
            <a:fillRect/>
          </a:stretch>
        </p:blipFill>
        <p:spPr>
          <a:xfrm>
            <a:off x="5369760" y="2537975"/>
            <a:ext cx="932687" cy="932687"/>
          </a:xfrm>
          <a:prstGeom prst="rect">
            <a:avLst/>
          </a:prstGeom>
          <a:noFill/>
          <a:ln>
            <a:noFill/>
          </a:ln>
        </p:spPr>
      </p:pic>
      <p:cxnSp>
        <p:nvCxnSpPr>
          <p:cNvPr id="144" name="Google Shape;144;p20"/>
          <p:cNvCxnSpPr>
            <a:stCxn id="141" idx="3"/>
            <a:endCxn id="143" idx="1"/>
          </p:cNvCxnSpPr>
          <p:nvPr/>
        </p:nvCxnSpPr>
        <p:spPr>
          <a:xfrm>
            <a:off x="4385475" y="2998125"/>
            <a:ext cx="984300" cy="6300"/>
          </a:xfrm>
          <a:prstGeom prst="straightConnector1">
            <a:avLst/>
          </a:prstGeom>
          <a:noFill/>
          <a:ln cap="flat" cmpd="sng" w="9525">
            <a:solidFill>
              <a:schemeClr val="dk2"/>
            </a:solidFill>
            <a:prstDash val="solid"/>
            <a:round/>
            <a:headEnd len="med" w="med" type="none"/>
            <a:tailEnd len="med" w="med" type="triangle"/>
          </a:ln>
        </p:spPr>
      </p:cxnSp>
      <p:pic>
        <p:nvPicPr>
          <p:cNvPr id="145" name="Google Shape;145;p20"/>
          <p:cNvPicPr preferRelativeResize="0"/>
          <p:nvPr/>
        </p:nvPicPr>
        <p:blipFill>
          <a:blip r:embed="rId6">
            <a:alphaModFix/>
          </a:blip>
          <a:stretch>
            <a:fillRect/>
          </a:stretch>
        </p:blipFill>
        <p:spPr>
          <a:xfrm>
            <a:off x="7288643" y="2537950"/>
            <a:ext cx="932689" cy="932689"/>
          </a:xfrm>
          <a:prstGeom prst="rect">
            <a:avLst/>
          </a:prstGeom>
          <a:noFill/>
          <a:ln>
            <a:noFill/>
          </a:ln>
        </p:spPr>
      </p:pic>
      <p:cxnSp>
        <p:nvCxnSpPr>
          <p:cNvPr id="146" name="Google Shape;146;p20"/>
          <p:cNvCxnSpPr>
            <a:stCxn id="142" idx="3"/>
            <a:endCxn id="145" idx="1"/>
          </p:cNvCxnSpPr>
          <p:nvPr/>
        </p:nvCxnSpPr>
        <p:spPr>
          <a:xfrm>
            <a:off x="6302426" y="1914432"/>
            <a:ext cx="986100" cy="10899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147" name="Google Shape;147;p20"/>
          <p:cNvCxnSpPr>
            <a:stCxn id="143" idx="3"/>
            <a:endCxn id="145" idx="1"/>
          </p:cNvCxnSpPr>
          <p:nvPr/>
        </p:nvCxnSpPr>
        <p:spPr>
          <a:xfrm>
            <a:off x="6302447" y="3004319"/>
            <a:ext cx="986100" cy="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0"/>
          <p:cNvCxnSpPr>
            <a:stCxn id="141" idx="3"/>
            <a:endCxn id="142" idx="1"/>
          </p:cNvCxnSpPr>
          <p:nvPr/>
        </p:nvCxnSpPr>
        <p:spPr>
          <a:xfrm flipH="1" rot="10800000">
            <a:off x="4385475" y="1914525"/>
            <a:ext cx="984300" cy="1083600"/>
          </a:xfrm>
          <a:prstGeom prst="bentConnector3">
            <a:avLst>
              <a:gd fmla="val 49998" name="adj1"/>
            </a:avLst>
          </a:prstGeom>
          <a:noFill/>
          <a:ln cap="flat" cmpd="sng" w="9525">
            <a:solidFill>
              <a:schemeClr val="dk2"/>
            </a:solidFill>
            <a:prstDash val="solid"/>
            <a:round/>
            <a:headEnd len="med" w="med" type="none"/>
            <a:tailEnd len="med" w="med" type="stealth"/>
          </a:ln>
        </p:spPr>
      </p:cxnSp>
      <p:pic>
        <p:nvPicPr>
          <p:cNvPr id="149" name="Google Shape;149;p20"/>
          <p:cNvPicPr preferRelativeResize="0"/>
          <p:nvPr/>
        </p:nvPicPr>
        <p:blipFill>
          <a:blip r:embed="rId3">
            <a:alphaModFix/>
          </a:blip>
          <a:stretch>
            <a:fillRect/>
          </a:stretch>
        </p:blipFill>
        <p:spPr>
          <a:xfrm>
            <a:off x="3449013" y="3626013"/>
            <a:ext cx="936325" cy="936325"/>
          </a:xfrm>
          <a:prstGeom prst="rect">
            <a:avLst/>
          </a:prstGeom>
          <a:noFill/>
          <a:ln>
            <a:noFill/>
          </a:ln>
        </p:spPr>
      </p:pic>
      <p:pic>
        <p:nvPicPr>
          <p:cNvPr id="150" name="Google Shape;150;p20"/>
          <p:cNvPicPr preferRelativeResize="0"/>
          <p:nvPr/>
        </p:nvPicPr>
        <p:blipFill>
          <a:blip r:embed="rId5">
            <a:alphaModFix/>
          </a:blip>
          <a:stretch>
            <a:fillRect/>
          </a:stretch>
        </p:blipFill>
        <p:spPr>
          <a:xfrm>
            <a:off x="5369747" y="3627850"/>
            <a:ext cx="932687" cy="932687"/>
          </a:xfrm>
          <a:prstGeom prst="rect">
            <a:avLst/>
          </a:prstGeom>
          <a:noFill/>
          <a:ln>
            <a:noFill/>
          </a:ln>
        </p:spPr>
      </p:pic>
      <p:cxnSp>
        <p:nvCxnSpPr>
          <p:cNvPr id="151" name="Google Shape;151;p20"/>
          <p:cNvCxnSpPr>
            <a:stCxn id="149" idx="3"/>
            <a:endCxn id="150" idx="1"/>
          </p:cNvCxnSpPr>
          <p:nvPr/>
        </p:nvCxnSpPr>
        <p:spPr>
          <a:xfrm>
            <a:off x="4385338" y="4094175"/>
            <a:ext cx="984300" cy="0"/>
          </a:xfrm>
          <a:prstGeom prst="straightConnector1">
            <a:avLst/>
          </a:prstGeom>
          <a:noFill/>
          <a:ln cap="flat" cmpd="sng" w="9525">
            <a:solidFill>
              <a:schemeClr val="dk2"/>
            </a:solidFill>
            <a:prstDash val="solid"/>
            <a:round/>
            <a:headEnd len="med" w="med" type="none"/>
            <a:tailEnd len="med" w="med" type="triangle"/>
          </a:ln>
        </p:spPr>
      </p:cxnSp>
      <p:pic>
        <p:nvPicPr>
          <p:cNvPr id="152" name="Google Shape;152;p20"/>
          <p:cNvPicPr preferRelativeResize="0"/>
          <p:nvPr/>
        </p:nvPicPr>
        <p:blipFill>
          <a:blip r:embed="rId6">
            <a:alphaModFix/>
          </a:blip>
          <a:stretch>
            <a:fillRect/>
          </a:stretch>
        </p:blipFill>
        <p:spPr>
          <a:xfrm>
            <a:off x="7288643" y="3593100"/>
            <a:ext cx="932689" cy="932689"/>
          </a:xfrm>
          <a:prstGeom prst="rect">
            <a:avLst/>
          </a:prstGeom>
          <a:noFill/>
          <a:ln>
            <a:noFill/>
          </a:ln>
        </p:spPr>
      </p:pic>
      <p:cxnSp>
        <p:nvCxnSpPr>
          <p:cNvPr id="153" name="Google Shape;153;p20"/>
          <p:cNvCxnSpPr>
            <a:endCxn id="152" idx="1"/>
          </p:cNvCxnSpPr>
          <p:nvPr/>
        </p:nvCxnSpPr>
        <p:spPr>
          <a:xfrm>
            <a:off x="6304343" y="4059444"/>
            <a:ext cx="984300" cy="0"/>
          </a:xfrm>
          <a:prstGeom prst="straightConnector1">
            <a:avLst/>
          </a:prstGeom>
          <a:noFill/>
          <a:ln cap="flat" cmpd="sng" w="9525">
            <a:solidFill>
              <a:schemeClr val="dk2"/>
            </a:solidFill>
            <a:prstDash val="solid"/>
            <a:round/>
            <a:headEnd len="med" w="med" type="none"/>
            <a:tailEnd len="med" w="med" type="triangle"/>
          </a:ln>
        </p:spPr>
      </p:cxnSp>
      <p:pic>
        <p:nvPicPr>
          <p:cNvPr id="154" name="Google Shape;154;p20"/>
          <p:cNvPicPr preferRelativeResize="0"/>
          <p:nvPr/>
        </p:nvPicPr>
        <p:blipFill>
          <a:blip r:embed="rId7">
            <a:alphaModFix/>
          </a:blip>
          <a:stretch>
            <a:fillRect/>
          </a:stretch>
        </p:blipFill>
        <p:spPr>
          <a:xfrm>
            <a:off x="534688" y="1702950"/>
            <a:ext cx="932689" cy="932689"/>
          </a:xfrm>
          <a:prstGeom prst="rect">
            <a:avLst/>
          </a:prstGeom>
          <a:noFill/>
          <a:ln>
            <a:noFill/>
          </a:ln>
        </p:spPr>
      </p:pic>
      <p:cxnSp>
        <p:nvCxnSpPr>
          <p:cNvPr id="155" name="Google Shape;155;p20"/>
          <p:cNvCxnSpPr>
            <a:stCxn id="154" idx="3"/>
            <a:endCxn id="156" idx="1"/>
          </p:cNvCxnSpPr>
          <p:nvPr/>
        </p:nvCxnSpPr>
        <p:spPr>
          <a:xfrm>
            <a:off x="1467376" y="2169294"/>
            <a:ext cx="689700" cy="834900"/>
          </a:xfrm>
          <a:prstGeom prst="straightConnector1">
            <a:avLst/>
          </a:prstGeom>
          <a:noFill/>
          <a:ln cap="flat" cmpd="sng" w="9525">
            <a:solidFill>
              <a:schemeClr val="dk2"/>
            </a:solidFill>
            <a:prstDash val="solid"/>
            <a:round/>
            <a:headEnd len="med" w="med" type="stealth"/>
            <a:tailEnd len="med" w="med" type="triangle"/>
          </a:ln>
        </p:spPr>
      </p:cxnSp>
      <p:cxnSp>
        <p:nvCxnSpPr>
          <p:cNvPr id="157" name="Google Shape;157;p20"/>
          <p:cNvCxnSpPr>
            <a:stCxn id="156" idx="3"/>
            <a:endCxn id="141" idx="1"/>
          </p:cNvCxnSpPr>
          <p:nvPr/>
        </p:nvCxnSpPr>
        <p:spPr>
          <a:xfrm flipH="1" rot="10800000">
            <a:off x="3089750" y="2998125"/>
            <a:ext cx="359400" cy="63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0"/>
          <p:cNvCxnSpPr/>
          <p:nvPr/>
        </p:nvCxnSpPr>
        <p:spPr>
          <a:xfrm flipH="1" rot="-5400000">
            <a:off x="2718363" y="3383225"/>
            <a:ext cx="1102200" cy="359100"/>
          </a:xfrm>
          <a:prstGeom prst="bentConnector3">
            <a:avLst>
              <a:gd fmla="val 99726" name="adj1"/>
            </a:avLst>
          </a:prstGeom>
          <a:noFill/>
          <a:ln cap="flat" cmpd="sng" w="9525">
            <a:solidFill>
              <a:schemeClr val="dk2"/>
            </a:solidFill>
            <a:prstDash val="solid"/>
            <a:round/>
            <a:headEnd len="med" w="med" type="none"/>
            <a:tailEnd len="med" w="med" type="stealth"/>
          </a:ln>
        </p:spPr>
      </p:cxnSp>
      <p:sp>
        <p:nvSpPr>
          <p:cNvPr id="159" name="Google Shape;159;p20"/>
          <p:cNvSpPr txBox="1"/>
          <p:nvPr/>
        </p:nvSpPr>
        <p:spPr>
          <a:xfrm>
            <a:off x="3944988" y="700650"/>
            <a:ext cx="12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Mono"/>
                <a:ea typeface="Roboto Mono"/>
                <a:cs typeface="Roboto Mono"/>
                <a:sym typeface="Roboto Mono"/>
              </a:rPr>
              <a:t>Task Queue</a:t>
            </a:r>
            <a:endParaRPr b="1" sz="1200">
              <a:latin typeface="Roboto Mono"/>
              <a:ea typeface="Roboto Mono"/>
              <a:cs typeface="Roboto Mono"/>
              <a:sym typeface="Roboto Mono"/>
            </a:endParaRPr>
          </a:p>
        </p:txBody>
      </p:sp>
      <p:sp>
        <p:nvSpPr>
          <p:cNvPr id="160" name="Google Shape;160;p20"/>
          <p:cNvSpPr txBox="1"/>
          <p:nvPr/>
        </p:nvSpPr>
        <p:spPr>
          <a:xfrm>
            <a:off x="2157100" y="3573325"/>
            <a:ext cx="93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Message Queue</a:t>
            </a:r>
            <a:endParaRPr sz="1200">
              <a:latin typeface="Roboto Mono"/>
              <a:ea typeface="Roboto Mono"/>
              <a:cs typeface="Roboto Mono"/>
              <a:sym typeface="Roboto Mono"/>
            </a:endParaRPr>
          </a:p>
        </p:txBody>
      </p:sp>
      <p:sp>
        <p:nvSpPr>
          <p:cNvPr id="161" name="Google Shape;161;p20"/>
          <p:cNvSpPr txBox="1"/>
          <p:nvPr/>
        </p:nvSpPr>
        <p:spPr>
          <a:xfrm>
            <a:off x="469894" y="1333650"/>
            <a:ext cx="106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Mono"/>
                <a:ea typeface="Roboto Mono"/>
                <a:cs typeface="Roboto Mono"/>
                <a:sym typeface="Roboto Mono"/>
              </a:rPr>
              <a:t>Submitter</a:t>
            </a:r>
            <a:endParaRPr sz="1200">
              <a:latin typeface="Roboto Mono"/>
              <a:ea typeface="Roboto Mono"/>
              <a:cs typeface="Roboto Mono"/>
              <a:sym typeface="Roboto Mono"/>
            </a:endParaRPr>
          </a:p>
        </p:txBody>
      </p:sp>
      <p:sp>
        <p:nvSpPr>
          <p:cNvPr id="162" name="Google Shape;162;p20"/>
          <p:cNvSpPr txBox="1"/>
          <p:nvPr/>
        </p:nvSpPr>
        <p:spPr>
          <a:xfrm>
            <a:off x="3386038" y="2110750"/>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Worker</a:t>
            </a:r>
            <a:endParaRPr sz="1200">
              <a:latin typeface="Roboto Mono"/>
              <a:ea typeface="Roboto Mono"/>
              <a:cs typeface="Roboto Mono"/>
              <a:sym typeface="Roboto Mono"/>
            </a:endParaRPr>
          </a:p>
        </p:txBody>
      </p:sp>
      <p:sp>
        <p:nvSpPr>
          <p:cNvPr id="163" name="Google Shape;163;p20"/>
          <p:cNvSpPr txBox="1"/>
          <p:nvPr/>
        </p:nvSpPr>
        <p:spPr>
          <a:xfrm>
            <a:off x="3386038" y="4646875"/>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Worker</a:t>
            </a:r>
            <a:endParaRPr sz="1200">
              <a:latin typeface="Roboto Mono"/>
              <a:ea typeface="Roboto Mono"/>
              <a:cs typeface="Roboto Mono"/>
              <a:sym typeface="Roboto Mono"/>
            </a:endParaRPr>
          </a:p>
        </p:txBody>
      </p:sp>
      <p:sp>
        <p:nvSpPr>
          <p:cNvPr id="164" name="Google Shape;164;p20"/>
          <p:cNvSpPr txBox="1"/>
          <p:nvPr/>
        </p:nvSpPr>
        <p:spPr>
          <a:xfrm>
            <a:off x="5304938" y="4646875"/>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Jobs</a:t>
            </a:r>
            <a:endParaRPr sz="1200">
              <a:latin typeface="Roboto Mono"/>
              <a:ea typeface="Roboto Mono"/>
              <a:cs typeface="Roboto Mono"/>
              <a:sym typeface="Roboto Mono"/>
            </a:endParaRPr>
          </a:p>
        </p:txBody>
      </p:sp>
      <p:pic>
        <p:nvPicPr>
          <p:cNvPr id="165" name="Google Shape;165;p20"/>
          <p:cNvPicPr preferRelativeResize="0"/>
          <p:nvPr/>
        </p:nvPicPr>
        <p:blipFill>
          <a:blip r:embed="rId7">
            <a:alphaModFix/>
          </a:blip>
          <a:stretch>
            <a:fillRect/>
          </a:stretch>
        </p:blipFill>
        <p:spPr>
          <a:xfrm>
            <a:off x="499338" y="3055675"/>
            <a:ext cx="932689" cy="932689"/>
          </a:xfrm>
          <a:prstGeom prst="rect">
            <a:avLst/>
          </a:prstGeom>
          <a:noFill/>
          <a:ln>
            <a:noFill/>
          </a:ln>
        </p:spPr>
      </p:pic>
      <p:cxnSp>
        <p:nvCxnSpPr>
          <p:cNvPr id="166" name="Google Shape;166;p20"/>
          <p:cNvCxnSpPr>
            <a:stCxn id="165" idx="3"/>
            <a:endCxn id="156" idx="1"/>
          </p:cNvCxnSpPr>
          <p:nvPr/>
        </p:nvCxnSpPr>
        <p:spPr>
          <a:xfrm flipH="1" rot="10800000">
            <a:off x="1432026" y="3004219"/>
            <a:ext cx="725100" cy="5178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20"/>
          <p:cNvSpPr txBox="1"/>
          <p:nvPr/>
        </p:nvSpPr>
        <p:spPr>
          <a:xfrm>
            <a:off x="434532" y="4029775"/>
            <a:ext cx="106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Mono"/>
                <a:ea typeface="Roboto Mono"/>
                <a:cs typeface="Roboto Mono"/>
                <a:sym typeface="Roboto Mono"/>
              </a:rPr>
              <a:t>Scheduler</a:t>
            </a:r>
            <a:endParaRPr sz="1200">
              <a:latin typeface="Roboto Mono"/>
              <a:ea typeface="Roboto Mono"/>
              <a:cs typeface="Roboto Mono"/>
              <a:sym typeface="Roboto Mono"/>
            </a:endParaRPr>
          </a:p>
        </p:txBody>
      </p:sp>
      <p:pic>
        <p:nvPicPr>
          <p:cNvPr id="168" name="Google Shape;168;p20"/>
          <p:cNvPicPr preferRelativeResize="0"/>
          <p:nvPr/>
        </p:nvPicPr>
        <p:blipFill>
          <a:blip r:embed="rId8">
            <a:alphaModFix/>
          </a:blip>
          <a:stretch>
            <a:fillRect/>
          </a:stretch>
        </p:blipFill>
        <p:spPr>
          <a:xfrm>
            <a:off x="2201600" y="819225"/>
            <a:ext cx="932689" cy="932689"/>
          </a:xfrm>
          <a:prstGeom prst="rect">
            <a:avLst/>
          </a:prstGeom>
          <a:noFill/>
          <a:ln>
            <a:noFill/>
          </a:ln>
        </p:spPr>
      </p:pic>
      <p:cxnSp>
        <p:nvCxnSpPr>
          <p:cNvPr id="169" name="Google Shape;169;p20"/>
          <p:cNvCxnSpPr>
            <a:stCxn id="145" idx="0"/>
            <a:endCxn id="168" idx="3"/>
          </p:cNvCxnSpPr>
          <p:nvPr/>
        </p:nvCxnSpPr>
        <p:spPr>
          <a:xfrm flipH="1" rot="5400000">
            <a:off x="4818438" y="-398600"/>
            <a:ext cx="1252500" cy="4620600"/>
          </a:xfrm>
          <a:prstGeom prst="bentConnector2">
            <a:avLst/>
          </a:prstGeom>
          <a:noFill/>
          <a:ln cap="flat" cmpd="sng" w="9525">
            <a:solidFill>
              <a:schemeClr val="dk2"/>
            </a:solidFill>
            <a:prstDash val="solid"/>
            <a:round/>
            <a:headEnd len="med" w="med" type="none"/>
            <a:tailEnd len="med" w="med" type="stealth"/>
          </a:ln>
        </p:spPr>
      </p:cxnSp>
      <p:sp>
        <p:nvSpPr>
          <p:cNvPr id="170" name="Google Shape;170;p20"/>
          <p:cNvSpPr txBox="1"/>
          <p:nvPr/>
        </p:nvSpPr>
        <p:spPr>
          <a:xfrm>
            <a:off x="2157100" y="1751925"/>
            <a:ext cx="93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Result backend</a:t>
            </a:r>
            <a:endParaRPr sz="1200">
              <a:latin typeface="Roboto Mono"/>
              <a:ea typeface="Roboto Mono"/>
              <a:cs typeface="Roboto Mono"/>
              <a:sym typeface="Roboto Mono"/>
            </a:endParaRPr>
          </a:p>
        </p:txBody>
      </p:sp>
      <p:cxnSp>
        <p:nvCxnSpPr>
          <p:cNvPr id="171" name="Google Shape;171;p20"/>
          <p:cNvCxnSpPr>
            <a:stCxn id="154" idx="3"/>
            <a:endCxn id="168" idx="1"/>
          </p:cNvCxnSpPr>
          <p:nvPr/>
        </p:nvCxnSpPr>
        <p:spPr>
          <a:xfrm flipH="1" rot="10800000">
            <a:off x="1467376" y="1285494"/>
            <a:ext cx="734100" cy="883800"/>
          </a:xfrm>
          <a:prstGeom prst="straightConnector1">
            <a:avLst/>
          </a:prstGeom>
          <a:noFill/>
          <a:ln cap="flat" cmpd="sng" w="9525">
            <a:solidFill>
              <a:schemeClr val="dk2"/>
            </a:solidFill>
            <a:prstDash val="dash"/>
            <a:round/>
            <a:headEnd len="med" w="med" type="stealth"/>
            <a:tailEnd len="med" w="med" type="triangle"/>
          </a:ln>
        </p:spPr>
      </p:cxnSp>
      <p:cxnSp>
        <p:nvCxnSpPr>
          <p:cNvPr id="172" name="Google Shape;172;p20"/>
          <p:cNvCxnSpPr>
            <a:stCxn id="168" idx="1"/>
            <a:endCxn id="165" idx="3"/>
          </p:cNvCxnSpPr>
          <p:nvPr/>
        </p:nvCxnSpPr>
        <p:spPr>
          <a:xfrm flipH="1">
            <a:off x="1432100" y="1285569"/>
            <a:ext cx="769500" cy="2236500"/>
          </a:xfrm>
          <a:prstGeom prst="straightConnector1">
            <a:avLst/>
          </a:prstGeom>
          <a:noFill/>
          <a:ln cap="flat" cmpd="sng" w="9525">
            <a:solidFill>
              <a:schemeClr val="dk2"/>
            </a:solidFill>
            <a:prstDash val="dash"/>
            <a:round/>
            <a:headEnd len="med" w="med" type="stealth"/>
            <a:tailEnd len="med" w="med" type="triangle"/>
          </a:ln>
        </p:spPr>
      </p:cxnSp>
      <p:sp>
        <p:nvSpPr>
          <p:cNvPr id="173" name="Google Shape;173;p20"/>
          <p:cNvSpPr txBox="1"/>
          <p:nvPr/>
        </p:nvSpPr>
        <p:spPr>
          <a:xfrm>
            <a:off x="7223838" y="4646875"/>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Results</a:t>
            </a:r>
            <a:endParaRPr sz="1200">
              <a:latin typeface="Roboto Mono"/>
              <a:ea typeface="Roboto Mono"/>
              <a:cs typeface="Roboto Mono"/>
              <a:sym typeface="Roboto Mono"/>
            </a:endParaRPr>
          </a:p>
        </p:txBody>
      </p:sp>
      <p:pic>
        <p:nvPicPr>
          <p:cNvPr id="174" name="Google Shape;174;p20"/>
          <p:cNvPicPr preferRelativeResize="0"/>
          <p:nvPr/>
        </p:nvPicPr>
        <p:blipFill>
          <a:blip r:embed="rId8">
            <a:alphaModFix/>
          </a:blip>
          <a:stretch>
            <a:fillRect/>
          </a:stretch>
        </p:blipFill>
        <p:spPr>
          <a:xfrm>
            <a:off x="2157100" y="2520575"/>
            <a:ext cx="932689" cy="9326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latin typeface="Roboto Mono"/>
                <a:ea typeface="Roboto Mono"/>
                <a:cs typeface="Roboto Mono"/>
                <a:sym typeface="Roboto Mono"/>
              </a:rPr>
              <a:t>Job Phức Tạp</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Complicated Job</a:t>
            </a:r>
            <a:endParaRPr sz="1200">
              <a:solidFill>
                <a:srgbClr val="4285F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pic>
        <p:nvPicPr>
          <p:cNvPr id="180" name="Google Shape;180;p21"/>
          <p:cNvPicPr preferRelativeResize="0"/>
          <p:nvPr/>
        </p:nvPicPr>
        <p:blipFill>
          <a:blip r:embed="rId3">
            <a:alphaModFix/>
          </a:blip>
          <a:stretch>
            <a:fillRect/>
          </a:stretch>
        </p:blipFill>
        <p:spPr>
          <a:xfrm>
            <a:off x="3955447" y="2124763"/>
            <a:ext cx="932687" cy="932687"/>
          </a:xfrm>
          <a:prstGeom prst="rect">
            <a:avLst/>
          </a:prstGeom>
          <a:noFill/>
          <a:ln>
            <a:noFill/>
          </a:ln>
        </p:spPr>
      </p:pic>
      <p:pic>
        <p:nvPicPr>
          <p:cNvPr id="181" name="Google Shape;181;p21"/>
          <p:cNvPicPr preferRelativeResize="0"/>
          <p:nvPr/>
        </p:nvPicPr>
        <p:blipFill>
          <a:blip r:embed="rId4">
            <a:alphaModFix/>
          </a:blip>
          <a:stretch>
            <a:fillRect/>
          </a:stretch>
        </p:blipFill>
        <p:spPr>
          <a:xfrm>
            <a:off x="5760681" y="2124725"/>
            <a:ext cx="932689" cy="932689"/>
          </a:xfrm>
          <a:prstGeom prst="rect">
            <a:avLst/>
          </a:prstGeom>
          <a:noFill/>
          <a:ln>
            <a:noFill/>
          </a:ln>
        </p:spPr>
      </p:pic>
      <p:cxnSp>
        <p:nvCxnSpPr>
          <p:cNvPr id="182" name="Google Shape;182;p21"/>
          <p:cNvCxnSpPr>
            <a:stCxn id="180" idx="3"/>
            <a:endCxn id="181" idx="1"/>
          </p:cNvCxnSpPr>
          <p:nvPr/>
        </p:nvCxnSpPr>
        <p:spPr>
          <a:xfrm>
            <a:off x="4888135" y="2591106"/>
            <a:ext cx="872400" cy="0"/>
          </a:xfrm>
          <a:prstGeom prst="straightConnector1">
            <a:avLst/>
          </a:prstGeom>
          <a:noFill/>
          <a:ln cap="flat" cmpd="sng" w="9525">
            <a:solidFill>
              <a:schemeClr val="dk2"/>
            </a:solidFill>
            <a:prstDash val="solid"/>
            <a:round/>
            <a:headEnd len="med" w="med" type="none"/>
            <a:tailEnd len="med" w="med" type="triangle"/>
          </a:ln>
        </p:spPr>
      </p:cxnSp>
      <p:pic>
        <p:nvPicPr>
          <p:cNvPr id="183" name="Google Shape;183;p21"/>
          <p:cNvPicPr preferRelativeResize="0"/>
          <p:nvPr/>
        </p:nvPicPr>
        <p:blipFill>
          <a:blip r:embed="rId3">
            <a:alphaModFix/>
          </a:blip>
          <a:stretch>
            <a:fillRect/>
          </a:stretch>
        </p:blipFill>
        <p:spPr>
          <a:xfrm>
            <a:off x="3955560" y="3178100"/>
            <a:ext cx="932687" cy="932687"/>
          </a:xfrm>
          <a:prstGeom prst="rect">
            <a:avLst/>
          </a:prstGeom>
          <a:noFill/>
          <a:ln>
            <a:noFill/>
          </a:ln>
        </p:spPr>
      </p:pic>
      <p:cxnSp>
        <p:nvCxnSpPr>
          <p:cNvPr id="184" name="Google Shape;184;p21"/>
          <p:cNvCxnSpPr>
            <a:endCxn id="185" idx="1"/>
          </p:cNvCxnSpPr>
          <p:nvPr/>
        </p:nvCxnSpPr>
        <p:spPr>
          <a:xfrm>
            <a:off x="4776381" y="3644407"/>
            <a:ext cx="984300" cy="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1"/>
          <p:cNvSpPr txBox="1"/>
          <p:nvPr/>
        </p:nvSpPr>
        <p:spPr>
          <a:xfrm>
            <a:off x="2685300" y="4265175"/>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Jobs</a:t>
            </a:r>
            <a:endParaRPr sz="1200">
              <a:latin typeface="Roboto Mono"/>
              <a:ea typeface="Roboto Mono"/>
              <a:cs typeface="Roboto Mono"/>
              <a:sym typeface="Roboto Mono"/>
            </a:endParaRPr>
          </a:p>
        </p:txBody>
      </p:sp>
      <p:sp>
        <p:nvSpPr>
          <p:cNvPr id="187" name="Google Shape;187;p21"/>
          <p:cNvSpPr txBox="1"/>
          <p:nvPr/>
        </p:nvSpPr>
        <p:spPr>
          <a:xfrm>
            <a:off x="5809525" y="4265175"/>
            <a:ext cx="1062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Mono"/>
                <a:ea typeface="Roboto Mono"/>
                <a:cs typeface="Roboto Mono"/>
                <a:sym typeface="Roboto Mono"/>
              </a:rPr>
              <a:t>Results</a:t>
            </a:r>
            <a:endParaRPr sz="1200">
              <a:latin typeface="Roboto Mono"/>
              <a:ea typeface="Roboto Mono"/>
              <a:cs typeface="Roboto Mono"/>
              <a:sym typeface="Roboto Mono"/>
            </a:endParaRPr>
          </a:p>
        </p:txBody>
      </p:sp>
      <p:pic>
        <p:nvPicPr>
          <p:cNvPr id="188" name="Google Shape;188;p21"/>
          <p:cNvPicPr preferRelativeResize="0"/>
          <p:nvPr/>
        </p:nvPicPr>
        <p:blipFill>
          <a:blip r:embed="rId5">
            <a:alphaModFix/>
          </a:blip>
          <a:stretch>
            <a:fillRect/>
          </a:stretch>
        </p:blipFill>
        <p:spPr>
          <a:xfrm>
            <a:off x="1866975" y="2124763"/>
            <a:ext cx="932689" cy="932689"/>
          </a:xfrm>
          <a:prstGeom prst="rect">
            <a:avLst/>
          </a:prstGeom>
          <a:noFill/>
          <a:ln>
            <a:noFill/>
          </a:ln>
        </p:spPr>
      </p:pic>
      <p:cxnSp>
        <p:nvCxnSpPr>
          <p:cNvPr id="189" name="Google Shape;189;p21"/>
          <p:cNvCxnSpPr>
            <a:stCxn id="188" idx="3"/>
            <a:endCxn id="180" idx="1"/>
          </p:cNvCxnSpPr>
          <p:nvPr/>
        </p:nvCxnSpPr>
        <p:spPr>
          <a:xfrm>
            <a:off x="2799664" y="2591107"/>
            <a:ext cx="1155900" cy="0"/>
          </a:xfrm>
          <a:prstGeom prst="straightConnector1">
            <a:avLst/>
          </a:prstGeom>
          <a:noFill/>
          <a:ln cap="flat" cmpd="sng" w="9525">
            <a:solidFill>
              <a:schemeClr val="dk2"/>
            </a:solidFill>
            <a:prstDash val="solid"/>
            <a:round/>
            <a:headEnd len="med" w="med" type="none"/>
            <a:tailEnd len="med" w="med" type="triangle"/>
          </a:ln>
        </p:spPr>
      </p:cxnSp>
      <p:pic>
        <p:nvPicPr>
          <p:cNvPr id="190" name="Google Shape;190;p21"/>
          <p:cNvPicPr preferRelativeResize="0"/>
          <p:nvPr/>
        </p:nvPicPr>
        <p:blipFill>
          <a:blip r:embed="rId6">
            <a:alphaModFix/>
          </a:blip>
          <a:stretch>
            <a:fillRect/>
          </a:stretch>
        </p:blipFill>
        <p:spPr>
          <a:xfrm>
            <a:off x="1867100" y="3178100"/>
            <a:ext cx="932689" cy="932689"/>
          </a:xfrm>
          <a:prstGeom prst="rect">
            <a:avLst/>
          </a:prstGeom>
          <a:noFill/>
          <a:ln>
            <a:noFill/>
          </a:ln>
        </p:spPr>
      </p:pic>
      <p:cxnSp>
        <p:nvCxnSpPr>
          <p:cNvPr id="191" name="Google Shape;191;p21"/>
          <p:cNvCxnSpPr>
            <a:stCxn id="188" idx="3"/>
            <a:endCxn id="183" idx="1"/>
          </p:cNvCxnSpPr>
          <p:nvPr/>
        </p:nvCxnSpPr>
        <p:spPr>
          <a:xfrm>
            <a:off x="2799664" y="2591107"/>
            <a:ext cx="1155900" cy="10533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1"/>
          <p:cNvCxnSpPr>
            <a:stCxn id="190" idx="3"/>
            <a:endCxn id="183" idx="1"/>
          </p:cNvCxnSpPr>
          <p:nvPr/>
        </p:nvCxnSpPr>
        <p:spPr>
          <a:xfrm>
            <a:off x="2799789" y="3644444"/>
            <a:ext cx="1155900" cy="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1"/>
          <p:cNvCxnSpPr>
            <a:stCxn id="190" idx="3"/>
            <a:endCxn id="180" idx="1"/>
          </p:cNvCxnSpPr>
          <p:nvPr/>
        </p:nvCxnSpPr>
        <p:spPr>
          <a:xfrm flipH="1" rot="10800000">
            <a:off x="2799789" y="2591144"/>
            <a:ext cx="1155600" cy="10533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1"/>
          <p:cNvSpPr/>
          <p:nvPr/>
        </p:nvSpPr>
        <p:spPr>
          <a:xfrm>
            <a:off x="2970650" y="1169446"/>
            <a:ext cx="2797500" cy="742200"/>
          </a:xfrm>
          <a:prstGeom prst="roundRect">
            <a:avLst>
              <a:gd fmla="val 16667" name="adj"/>
            </a:avLst>
          </a:prstGeom>
          <a:solidFill>
            <a:srgbClr val="EEEEEE"/>
          </a:solidFill>
          <a:ln cap="flat" cmpd="sng" w="9525">
            <a:solidFill>
              <a:srgbClr val="59595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Roboto Mono"/>
                <a:ea typeface="Roboto Mono"/>
                <a:cs typeface="Roboto Mono"/>
                <a:sym typeface="Roboto Mono"/>
              </a:rPr>
              <a:t>Làm sao để </a:t>
            </a:r>
            <a:endParaRPr sz="1300">
              <a:latin typeface="Roboto Mono"/>
              <a:ea typeface="Roboto Mono"/>
              <a:cs typeface="Roboto Mono"/>
              <a:sym typeface="Roboto Mono"/>
            </a:endParaRPr>
          </a:p>
          <a:p>
            <a:pPr indent="0" lvl="0" marL="0" rtl="0" algn="ctr">
              <a:spcBef>
                <a:spcPts val="0"/>
              </a:spcBef>
              <a:spcAft>
                <a:spcPts val="0"/>
              </a:spcAft>
              <a:buNone/>
            </a:pPr>
            <a:r>
              <a:rPr lang="en" sz="1300">
                <a:latin typeface="Roboto Mono"/>
                <a:ea typeface="Roboto Mono"/>
                <a:cs typeface="Roboto Mono"/>
                <a:sym typeface="Roboto Mono"/>
              </a:rPr>
              <a:t>phân bổ worker ?</a:t>
            </a:r>
            <a:endParaRPr sz="1300">
              <a:latin typeface="Roboto Mono"/>
              <a:ea typeface="Roboto Mono"/>
              <a:cs typeface="Roboto Mono"/>
              <a:sym typeface="Roboto Mono"/>
            </a:endParaRPr>
          </a:p>
        </p:txBody>
      </p:sp>
      <p:pic>
        <p:nvPicPr>
          <p:cNvPr id="195" name="Google Shape;195;p21"/>
          <p:cNvPicPr preferRelativeResize="0"/>
          <p:nvPr/>
        </p:nvPicPr>
        <p:blipFill>
          <a:blip r:embed="rId7">
            <a:alphaModFix/>
          </a:blip>
          <a:stretch>
            <a:fillRect/>
          </a:stretch>
        </p:blipFill>
        <p:spPr>
          <a:xfrm>
            <a:off x="5760675" y="3178100"/>
            <a:ext cx="932689" cy="9326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22"/>
          <p:cNvGrpSpPr/>
          <p:nvPr/>
        </p:nvGrpSpPr>
        <p:grpSpPr>
          <a:xfrm>
            <a:off x="1836884" y="1483028"/>
            <a:ext cx="1062839" cy="1318992"/>
            <a:chOff x="1120750" y="2953175"/>
            <a:chExt cx="1335225" cy="1657025"/>
          </a:xfrm>
        </p:grpSpPr>
        <p:pic>
          <p:nvPicPr>
            <p:cNvPr id="201" name="Google Shape;201;p22"/>
            <p:cNvPicPr preferRelativeResize="0"/>
            <p:nvPr/>
          </p:nvPicPr>
          <p:blipFill rotWithShape="1">
            <a:blip r:embed="rId3">
              <a:alphaModFix/>
            </a:blip>
            <a:srcRect b="32203" l="54632" r="0" t="0"/>
            <a:stretch/>
          </p:blipFill>
          <p:spPr>
            <a:xfrm>
              <a:off x="1450150" y="2953175"/>
              <a:ext cx="902250" cy="1348275"/>
            </a:xfrm>
            <a:prstGeom prst="rect">
              <a:avLst/>
            </a:prstGeom>
            <a:noFill/>
            <a:ln>
              <a:noFill/>
            </a:ln>
          </p:spPr>
        </p:pic>
        <p:sp>
          <p:nvSpPr>
            <p:cNvPr id="202" name="Google Shape;202;p22"/>
            <p:cNvSpPr/>
            <p:nvPr/>
          </p:nvSpPr>
          <p:spPr>
            <a:xfrm>
              <a:off x="2006875" y="4161100"/>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1120750" y="4110025"/>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2"/>
          <p:cNvGrpSpPr/>
          <p:nvPr/>
        </p:nvGrpSpPr>
        <p:grpSpPr>
          <a:xfrm>
            <a:off x="1836884" y="2581225"/>
            <a:ext cx="1062839" cy="1318992"/>
            <a:chOff x="1120750" y="2953175"/>
            <a:chExt cx="1335225" cy="1657025"/>
          </a:xfrm>
        </p:grpSpPr>
        <p:pic>
          <p:nvPicPr>
            <p:cNvPr id="205" name="Google Shape;205;p22"/>
            <p:cNvPicPr preferRelativeResize="0"/>
            <p:nvPr/>
          </p:nvPicPr>
          <p:blipFill rotWithShape="1">
            <a:blip r:embed="rId3">
              <a:alphaModFix/>
            </a:blip>
            <a:srcRect b="32203" l="54632" r="0" t="0"/>
            <a:stretch/>
          </p:blipFill>
          <p:spPr>
            <a:xfrm>
              <a:off x="1450150" y="2953175"/>
              <a:ext cx="902250" cy="1348275"/>
            </a:xfrm>
            <a:prstGeom prst="rect">
              <a:avLst/>
            </a:prstGeom>
            <a:noFill/>
            <a:ln>
              <a:noFill/>
            </a:ln>
          </p:spPr>
        </p:pic>
        <p:sp>
          <p:nvSpPr>
            <p:cNvPr id="206" name="Google Shape;206;p22"/>
            <p:cNvSpPr/>
            <p:nvPr/>
          </p:nvSpPr>
          <p:spPr>
            <a:xfrm>
              <a:off x="2006875" y="4161100"/>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1120750" y="4110025"/>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2"/>
          <p:cNvGrpSpPr/>
          <p:nvPr/>
        </p:nvGrpSpPr>
        <p:grpSpPr>
          <a:xfrm>
            <a:off x="1836884" y="3636819"/>
            <a:ext cx="1062839" cy="1318992"/>
            <a:chOff x="1120750" y="2953175"/>
            <a:chExt cx="1335225" cy="1657025"/>
          </a:xfrm>
        </p:grpSpPr>
        <p:pic>
          <p:nvPicPr>
            <p:cNvPr id="209" name="Google Shape;209;p22"/>
            <p:cNvPicPr preferRelativeResize="0"/>
            <p:nvPr/>
          </p:nvPicPr>
          <p:blipFill rotWithShape="1">
            <a:blip r:embed="rId3">
              <a:alphaModFix/>
            </a:blip>
            <a:srcRect b="32203" l="54632" r="0" t="0"/>
            <a:stretch/>
          </p:blipFill>
          <p:spPr>
            <a:xfrm>
              <a:off x="1450150" y="2953175"/>
              <a:ext cx="902250" cy="1348275"/>
            </a:xfrm>
            <a:prstGeom prst="rect">
              <a:avLst/>
            </a:prstGeom>
            <a:noFill/>
            <a:ln>
              <a:noFill/>
            </a:ln>
          </p:spPr>
        </p:pic>
        <p:sp>
          <p:nvSpPr>
            <p:cNvPr id="210" name="Google Shape;210;p22"/>
            <p:cNvSpPr/>
            <p:nvPr/>
          </p:nvSpPr>
          <p:spPr>
            <a:xfrm>
              <a:off x="2006875" y="4161100"/>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120750" y="4110025"/>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2"/>
          <p:cNvSpPr txBox="1"/>
          <p:nvPr/>
        </p:nvSpPr>
        <p:spPr>
          <a:xfrm>
            <a:off x="1303300" y="844175"/>
            <a:ext cx="213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Mono"/>
                <a:ea typeface="Roboto Mono"/>
                <a:cs typeface="Roboto Mono"/>
                <a:sym typeface="Roboto Mono"/>
              </a:rPr>
              <a:t>Distributed/Partition</a:t>
            </a:r>
            <a:endParaRPr sz="1000">
              <a:latin typeface="Roboto Mono"/>
              <a:ea typeface="Roboto Mono"/>
              <a:cs typeface="Roboto Mono"/>
              <a:sym typeface="Roboto Mono"/>
            </a:endParaRPr>
          </a:p>
          <a:p>
            <a:pPr indent="0" lvl="0" marL="0" rtl="0" algn="ctr">
              <a:spcBef>
                <a:spcPts val="0"/>
              </a:spcBef>
              <a:spcAft>
                <a:spcPts val="0"/>
              </a:spcAft>
              <a:buNone/>
            </a:pPr>
            <a:r>
              <a:rPr lang="en" sz="1000">
                <a:latin typeface="Roboto Mono"/>
                <a:ea typeface="Roboto Mono"/>
                <a:cs typeface="Roboto Mono"/>
                <a:sym typeface="Roboto Mono"/>
              </a:rPr>
              <a:t>D</a:t>
            </a:r>
            <a:r>
              <a:rPr lang="en" sz="1000">
                <a:latin typeface="Roboto Mono"/>
                <a:ea typeface="Roboto Mono"/>
                <a:cs typeface="Roboto Mono"/>
                <a:sym typeface="Roboto Mono"/>
              </a:rPr>
              <a:t>atabase</a:t>
            </a:r>
            <a:endParaRPr sz="1000">
              <a:latin typeface="Roboto Mono"/>
              <a:ea typeface="Roboto Mono"/>
              <a:cs typeface="Roboto Mono"/>
              <a:sym typeface="Roboto Mono"/>
            </a:endParaRPr>
          </a:p>
        </p:txBody>
      </p:sp>
      <p:grpSp>
        <p:nvGrpSpPr>
          <p:cNvPr id="213" name="Google Shape;213;p22"/>
          <p:cNvGrpSpPr/>
          <p:nvPr/>
        </p:nvGrpSpPr>
        <p:grpSpPr>
          <a:xfrm>
            <a:off x="3610470" y="1606434"/>
            <a:ext cx="948066" cy="1072177"/>
            <a:chOff x="4716100" y="1241025"/>
            <a:chExt cx="1515935" cy="1714386"/>
          </a:xfrm>
        </p:grpSpPr>
        <p:pic>
          <p:nvPicPr>
            <p:cNvPr id="214" name="Google Shape;214;p22"/>
            <p:cNvPicPr preferRelativeResize="0"/>
            <p:nvPr/>
          </p:nvPicPr>
          <p:blipFill rotWithShape="1">
            <a:blip r:embed="rId3">
              <a:alphaModFix/>
            </a:blip>
            <a:srcRect b="33678" l="0" r="44283" t="0"/>
            <a:stretch/>
          </p:blipFill>
          <p:spPr>
            <a:xfrm>
              <a:off x="4716100" y="1241025"/>
              <a:ext cx="1108050" cy="1318975"/>
            </a:xfrm>
            <a:prstGeom prst="rect">
              <a:avLst/>
            </a:prstGeom>
            <a:noFill/>
            <a:ln>
              <a:noFill/>
            </a:ln>
          </p:spPr>
        </p:pic>
        <p:sp>
          <p:nvSpPr>
            <p:cNvPr id="215" name="Google Shape;215;p22"/>
            <p:cNvSpPr/>
            <p:nvPr/>
          </p:nvSpPr>
          <p:spPr>
            <a:xfrm rot="2700000">
              <a:off x="5487385" y="2091967"/>
              <a:ext cx="547301" cy="784889"/>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22"/>
          <p:cNvGrpSpPr/>
          <p:nvPr/>
        </p:nvGrpSpPr>
        <p:grpSpPr>
          <a:xfrm>
            <a:off x="3666595" y="2571746"/>
            <a:ext cx="948066" cy="1072177"/>
            <a:chOff x="3895195" y="2571746"/>
            <a:chExt cx="948066" cy="1072177"/>
          </a:xfrm>
        </p:grpSpPr>
        <p:pic>
          <p:nvPicPr>
            <p:cNvPr id="217" name="Google Shape;217;p22"/>
            <p:cNvPicPr preferRelativeResize="0"/>
            <p:nvPr/>
          </p:nvPicPr>
          <p:blipFill rotWithShape="1">
            <a:blip r:embed="rId3">
              <a:alphaModFix/>
            </a:blip>
            <a:srcRect b="33678" l="0" r="44283" t="0"/>
            <a:stretch/>
          </p:blipFill>
          <p:spPr>
            <a:xfrm>
              <a:off x="3895195" y="2571746"/>
              <a:ext cx="692974" cy="824887"/>
            </a:xfrm>
            <a:prstGeom prst="rect">
              <a:avLst/>
            </a:prstGeom>
            <a:noFill/>
            <a:ln>
              <a:noFill/>
            </a:ln>
          </p:spPr>
        </p:pic>
        <p:sp>
          <p:nvSpPr>
            <p:cNvPr id="218" name="Google Shape;218;p22"/>
            <p:cNvSpPr/>
            <p:nvPr/>
          </p:nvSpPr>
          <p:spPr>
            <a:xfrm rot="2700000">
              <a:off x="4377557" y="3103925"/>
              <a:ext cx="342282" cy="490869"/>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2"/>
          <p:cNvGrpSpPr/>
          <p:nvPr/>
        </p:nvGrpSpPr>
        <p:grpSpPr>
          <a:xfrm>
            <a:off x="3708695" y="3636829"/>
            <a:ext cx="948066" cy="1072177"/>
            <a:chOff x="4716100" y="1241025"/>
            <a:chExt cx="1515935" cy="1714386"/>
          </a:xfrm>
        </p:grpSpPr>
        <p:pic>
          <p:nvPicPr>
            <p:cNvPr id="220" name="Google Shape;220;p22"/>
            <p:cNvPicPr preferRelativeResize="0"/>
            <p:nvPr/>
          </p:nvPicPr>
          <p:blipFill rotWithShape="1">
            <a:blip r:embed="rId3">
              <a:alphaModFix/>
            </a:blip>
            <a:srcRect b="33678" l="0" r="44283" t="0"/>
            <a:stretch/>
          </p:blipFill>
          <p:spPr>
            <a:xfrm>
              <a:off x="4716100" y="1241025"/>
              <a:ext cx="1108050" cy="1318975"/>
            </a:xfrm>
            <a:prstGeom prst="rect">
              <a:avLst/>
            </a:prstGeom>
            <a:noFill/>
            <a:ln>
              <a:noFill/>
            </a:ln>
          </p:spPr>
        </p:pic>
        <p:sp>
          <p:nvSpPr>
            <p:cNvPr id="221" name="Google Shape;221;p22"/>
            <p:cNvSpPr/>
            <p:nvPr/>
          </p:nvSpPr>
          <p:spPr>
            <a:xfrm rot="2700000">
              <a:off x="5487385" y="2091967"/>
              <a:ext cx="547301" cy="784889"/>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22"/>
          <p:cNvGrpSpPr/>
          <p:nvPr/>
        </p:nvGrpSpPr>
        <p:grpSpPr>
          <a:xfrm>
            <a:off x="4958707" y="1606434"/>
            <a:ext cx="948066" cy="1072177"/>
            <a:chOff x="4716100" y="1241025"/>
            <a:chExt cx="1515935" cy="1714386"/>
          </a:xfrm>
        </p:grpSpPr>
        <p:pic>
          <p:nvPicPr>
            <p:cNvPr id="223" name="Google Shape;223;p22"/>
            <p:cNvPicPr preferRelativeResize="0"/>
            <p:nvPr/>
          </p:nvPicPr>
          <p:blipFill rotWithShape="1">
            <a:blip r:embed="rId3">
              <a:alphaModFix/>
            </a:blip>
            <a:srcRect b="33678" l="0" r="44283" t="0"/>
            <a:stretch/>
          </p:blipFill>
          <p:spPr>
            <a:xfrm>
              <a:off x="4716100" y="1241025"/>
              <a:ext cx="1108050" cy="1318975"/>
            </a:xfrm>
            <a:prstGeom prst="rect">
              <a:avLst/>
            </a:prstGeom>
            <a:noFill/>
            <a:ln>
              <a:noFill/>
            </a:ln>
          </p:spPr>
        </p:pic>
        <p:sp>
          <p:nvSpPr>
            <p:cNvPr id="224" name="Google Shape;224;p22"/>
            <p:cNvSpPr/>
            <p:nvPr/>
          </p:nvSpPr>
          <p:spPr>
            <a:xfrm rot="2700000">
              <a:off x="5487385" y="2091967"/>
              <a:ext cx="547301" cy="784889"/>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2"/>
          <p:cNvGrpSpPr/>
          <p:nvPr/>
        </p:nvGrpSpPr>
        <p:grpSpPr>
          <a:xfrm>
            <a:off x="5056932" y="3636829"/>
            <a:ext cx="948066" cy="1072177"/>
            <a:chOff x="4716100" y="1241025"/>
            <a:chExt cx="1515935" cy="1714386"/>
          </a:xfrm>
        </p:grpSpPr>
        <p:pic>
          <p:nvPicPr>
            <p:cNvPr id="226" name="Google Shape;226;p22"/>
            <p:cNvPicPr preferRelativeResize="0"/>
            <p:nvPr/>
          </p:nvPicPr>
          <p:blipFill rotWithShape="1">
            <a:blip r:embed="rId3">
              <a:alphaModFix/>
            </a:blip>
            <a:srcRect b="33678" l="0" r="44283" t="0"/>
            <a:stretch/>
          </p:blipFill>
          <p:spPr>
            <a:xfrm>
              <a:off x="4716100" y="1241025"/>
              <a:ext cx="1108050" cy="1318975"/>
            </a:xfrm>
            <a:prstGeom prst="rect">
              <a:avLst/>
            </a:prstGeom>
            <a:noFill/>
            <a:ln>
              <a:noFill/>
            </a:ln>
          </p:spPr>
        </p:pic>
        <p:sp>
          <p:nvSpPr>
            <p:cNvPr id="227" name="Google Shape;227;p22"/>
            <p:cNvSpPr/>
            <p:nvPr/>
          </p:nvSpPr>
          <p:spPr>
            <a:xfrm rot="2700000">
              <a:off x="5487385" y="2091967"/>
              <a:ext cx="547301" cy="784889"/>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2"/>
          <p:cNvGrpSpPr/>
          <p:nvPr/>
        </p:nvGrpSpPr>
        <p:grpSpPr>
          <a:xfrm>
            <a:off x="4958707" y="2571746"/>
            <a:ext cx="948136" cy="1072250"/>
            <a:chOff x="3895195" y="2571746"/>
            <a:chExt cx="948136" cy="1072250"/>
          </a:xfrm>
        </p:grpSpPr>
        <p:pic>
          <p:nvPicPr>
            <p:cNvPr id="229" name="Google Shape;229;p22"/>
            <p:cNvPicPr preferRelativeResize="0"/>
            <p:nvPr/>
          </p:nvPicPr>
          <p:blipFill rotWithShape="1">
            <a:blip r:embed="rId3">
              <a:alphaModFix/>
            </a:blip>
            <a:srcRect b="33678" l="0" r="44283" t="0"/>
            <a:stretch/>
          </p:blipFill>
          <p:spPr>
            <a:xfrm>
              <a:off x="3895195" y="2571746"/>
              <a:ext cx="692974" cy="824887"/>
            </a:xfrm>
            <a:prstGeom prst="rect">
              <a:avLst/>
            </a:prstGeom>
            <a:noFill/>
            <a:ln>
              <a:noFill/>
            </a:ln>
          </p:spPr>
        </p:pic>
        <p:sp>
          <p:nvSpPr>
            <p:cNvPr id="230" name="Google Shape;230;p22"/>
            <p:cNvSpPr/>
            <p:nvPr/>
          </p:nvSpPr>
          <p:spPr>
            <a:xfrm rot="2700000">
              <a:off x="4377540" y="3103959"/>
              <a:ext cx="342381" cy="490874"/>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1" name="Google Shape;231;p22"/>
          <p:cNvCxnSpPr>
            <a:stCxn id="201" idx="3"/>
            <a:endCxn id="214" idx="1"/>
          </p:cNvCxnSpPr>
          <p:nvPr/>
        </p:nvCxnSpPr>
        <p:spPr>
          <a:xfrm flipH="1" rot="10800000">
            <a:off x="2817277" y="2018742"/>
            <a:ext cx="793200" cy="900"/>
          </a:xfrm>
          <a:prstGeom prst="straightConnector1">
            <a:avLst/>
          </a:prstGeom>
          <a:noFill/>
          <a:ln cap="flat" cmpd="sng" w="9525">
            <a:solidFill>
              <a:schemeClr val="accent1"/>
            </a:solidFill>
            <a:prstDash val="solid"/>
            <a:round/>
            <a:headEnd len="med" w="med" type="none"/>
            <a:tailEnd len="med" w="med" type="triangle"/>
          </a:ln>
        </p:spPr>
      </p:cxnSp>
      <p:cxnSp>
        <p:nvCxnSpPr>
          <p:cNvPr id="232" name="Google Shape;232;p22"/>
          <p:cNvCxnSpPr>
            <a:stCxn id="201" idx="3"/>
            <a:endCxn id="217" idx="1"/>
          </p:cNvCxnSpPr>
          <p:nvPr/>
        </p:nvCxnSpPr>
        <p:spPr>
          <a:xfrm>
            <a:off x="2817277" y="2019642"/>
            <a:ext cx="849300" cy="964500"/>
          </a:xfrm>
          <a:prstGeom prst="straightConnector1">
            <a:avLst/>
          </a:prstGeom>
          <a:noFill/>
          <a:ln cap="flat" cmpd="sng" w="9525">
            <a:solidFill>
              <a:schemeClr val="accent1"/>
            </a:solidFill>
            <a:prstDash val="solid"/>
            <a:round/>
            <a:headEnd len="med" w="med" type="none"/>
            <a:tailEnd len="med" w="med" type="triangle"/>
          </a:ln>
        </p:spPr>
      </p:cxnSp>
      <p:cxnSp>
        <p:nvCxnSpPr>
          <p:cNvPr id="233" name="Google Shape;233;p22"/>
          <p:cNvCxnSpPr>
            <a:stCxn id="201" idx="3"/>
            <a:endCxn id="220" idx="1"/>
          </p:cNvCxnSpPr>
          <p:nvPr/>
        </p:nvCxnSpPr>
        <p:spPr>
          <a:xfrm>
            <a:off x="2817277" y="2019642"/>
            <a:ext cx="891300" cy="2029500"/>
          </a:xfrm>
          <a:prstGeom prst="straightConnector1">
            <a:avLst/>
          </a:prstGeom>
          <a:noFill/>
          <a:ln cap="flat" cmpd="sng" w="9525">
            <a:solidFill>
              <a:schemeClr val="accent1"/>
            </a:solidFill>
            <a:prstDash val="solid"/>
            <a:round/>
            <a:headEnd len="med" w="med" type="none"/>
            <a:tailEnd len="med" w="med" type="triangle"/>
          </a:ln>
        </p:spPr>
      </p:cxnSp>
      <p:cxnSp>
        <p:nvCxnSpPr>
          <p:cNvPr id="234" name="Google Shape;234;p22"/>
          <p:cNvCxnSpPr>
            <a:stCxn id="205" idx="3"/>
            <a:endCxn id="214" idx="1"/>
          </p:cNvCxnSpPr>
          <p:nvPr/>
        </p:nvCxnSpPr>
        <p:spPr>
          <a:xfrm flipH="1" rot="10800000">
            <a:off x="2817277" y="2018938"/>
            <a:ext cx="793200" cy="1098900"/>
          </a:xfrm>
          <a:prstGeom prst="straightConnector1">
            <a:avLst/>
          </a:prstGeom>
          <a:noFill/>
          <a:ln cap="flat" cmpd="sng" w="9525">
            <a:solidFill>
              <a:schemeClr val="accent1"/>
            </a:solidFill>
            <a:prstDash val="solid"/>
            <a:round/>
            <a:headEnd len="med" w="med" type="none"/>
            <a:tailEnd len="med" w="med" type="triangle"/>
          </a:ln>
        </p:spPr>
      </p:cxnSp>
      <p:cxnSp>
        <p:nvCxnSpPr>
          <p:cNvPr id="235" name="Google Shape;235;p22"/>
          <p:cNvCxnSpPr>
            <a:stCxn id="205" idx="3"/>
            <a:endCxn id="217" idx="1"/>
          </p:cNvCxnSpPr>
          <p:nvPr/>
        </p:nvCxnSpPr>
        <p:spPr>
          <a:xfrm flipH="1" rot="10800000">
            <a:off x="2817277" y="2984338"/>
            <a:ext cx="849300" cy="133500"/>
          </a:xfrm>
          <a:prstGeom prst="straightConnector1">
            <a:avLst/>
          </a:prstGeom>
          <a:noFill/>
          <a:ln cap="flat" cmpd="sng" w="9525">
            <a:solidFill>
              <a:schemeClr val="accent1"/>
            </a:solidFill>
            <a:prstDash val="solid"/>
            <a:round/>
            <a:headEnd len="med" w="med" type="none"/>
            <a:tailEnd len="med" w="med" type="triangle"/>
          </a:ln>
        </p:spPr>
      </p:cxnSp>
      <p:cxnSp>
        <p:nvCxnSpPr>
          <p:cNvPr id="236" name="Google Shape;236;p22"/>
          <p:cNvCxnSpPr>
            <a:stCxn id="205" idx="3"/>
            <a:endCxn id="220" idx="1"/>
          </p:cNvCxnSpPr>
          <p:nvPr/>
        </p:nvCxnSpPr>
        <p:spPr>
          <a:xfrm>
            <a:off x="2817277" y="3117838"/>
            <a:ext cx="891300" cy="931500"/>
          </a:xfrm>
          <a:prstGeom prst="straightConnector1">
            <a:avLst/>
          </a:prstGeom>
          <a:noFill/>
          <a:ln cap="flat" cmpd="sng" w="9525">
            <a:solidFill>
              <a:schemeClr val="accent1"/>
            </a:solidFill>
            <a:prstDash val="solid"/>
            <a:round/>
            <a:headEnd len="med" w="med" type="none"/>
            <a:tailEnd len="med" w="med" type="triangle"/>
          </a:ln>
        </p:spPr>
      </p:cxnSp>
      <p:cxnSp>
        <p:nvCxnSpPr>
          <p:cNvPr id="237" name="Google Shape;237;p22"/>
          <p:cNvCxnSpPr>
            <a:stCxn id="209" idx="3"/>
            <a:endCxn id="220" idx="1"/>
          </p:cNvCxnSpPr>
          <p:nvPr/>
        </p:nvCxnSpPr>
        <p:spPr>
          <a:xfrm flipH="1" rot="10800000">
            <a:off x="2817277" y="4049232"/>
            <a:ext cx="891300" cy="124200"/>
          </a:xfrm>
          <a:prstGeom prst="straightConnector1">
            <a:avLst/>
          </a:prstGeom>
          <a:noFill/>
          <a:ln cap="flat" cmpd="sng" w="9525">
            <a:solidFill>
              <a:schemeClr val="accent1"/>
            </a:solidFill>
            <a:prstDash val="solid"/>
            <a:round/>
            <a:headEnd len="med" w="med" type="none"/>
            <a:tailEnd len="med" w="med" type="triangle"/>
          </a:ln>
        </p:spPr>
      </p:cxnSp>
      <p:cxnSp>
        <p:nvCxnSpPr>
          <p:cNvPr id="238" name="Google Shape;238;p22"/>
          <p:cNvCxnSpPr>
            <a:stCxn id="209" idx="3"/>
            <a:endCxn id="214" idx="1"/>
          </p:cNvCxnSpPr>
          <p:nvPr/>
        </p:nvCxnSpPr>
        <p:spPr>
          <a:xfrm flipH="1" rot="10800000">
            <a:off x="2817277" y="2018832"/>
            <a:ext cx="793200" cy="2154600"/>
          </a:xfrm>
          <a:prstGeom prst="straightConnector1">
            <a:avLst/>
          </a:prstGeom>
          <a:noFill/>
          <a:ln cap="flat" cmpd="sng" w="9525">
            <a:solidFill>
              <a:schemeClr val="accent1"/>
            </a:solidFill>
            <a:prstDash val="solid"/>
            <a:round/>
            <a:headEnd len="med" w="med" type="none"/>
            <a:tailEnd len="med" w="med" type="triangle"/>
          </a:ln>
        </p:spPr>
      </p:cxnSp>
      <p:cxnSp>
        <p:nvCxnSpPr>
          <p:cNvPr id="239" name="Google Shape;239;p22"/>
          <p:cNvCxnSpPr>
            <a:stCxn id="209" idx="3"/>
            <a:endCxn id="217" idx="1"/>
          </p:cNvCxnSpPr>
          <p:nvPr/>
        </p:nvCxnSpPr>
        <p:spPr>
          <a:xfrm flipH="1" rot="10800000">
            <a:off x="2817277" y="2984232"/>
            <a:ext cx="849300" cy="1189200"/>
          </a:xfrm>
          <a:prstGeom prst="straightConnector1">
            <a:avLst/>
          </a:prstGeom>
          <a:noFill/>
          <a:ln cap="flat" cmpd="sng" w="9525">
            <a:solidFill>
              <a:schemeClr val="accent1"/>
            </a:solidFill>
            <a:prstDash val="solid"/>
            <a:round/>
            <a:headEnd len="med" w="med" type="none"/>
            <a:tailEnd len="med" w="med" type="triangle"/>
          </a:ln>
        </p:spPr>
      </p:cxnSp>
      <p:cxnSp>
        <p:nvCxnSpPr>
          <p:cNvPr id="240" name="Google Shape;240;p22"/>
          <p:cNvCxnSpPr>
            <a:stCxn id="214" idx="3"/>
            <a:endCxn id="223" idx="1"/>
          </p:cNvCxnSpPr>
          <p:nvPr/>
        </p:nvCxnSpPr>
        <p:spPr>
          <a:xfrm>
            <a:off x="4303444" y="2018877"/>
            <a:ext cx="655200" cy="0"/>
          </a:xfrm>
          <a:prstGeom prst="straightConnector1">
            <a:avLst/>
          </a:prstGeom>
          <a:noFill/>
          <a:ln cap="flat" cmpd="sng" w="9525">
            <a:solidFill>
              <a:schemeClr val="accent1"/>
            </a:solidFill>
            <a:prstDash val="solid"/>
            <a:round/>
            <a:headEnd len="med" w="med" type="none"/>
            <a:tailEnd len="med" w="med" type="triangle"/>
          </a:ln>
        </p:spPr>
      </p:cxnSp>
      <p:cxnSp>
        <p:nvCxnSpPr>
          <p:cNvPr id="241" name="Google Shape;241;p22"/>
          <p:cNvCxnSpPr>
            <a:stCxn id="214" idx="3"/>
            <a:endCxn id="229" idx="1"/>
          </p:cNvCxnSpPr>
          <p:nvPr/>
        </p:nvCxnSpPr>
        <p:spPr>
          <a:xfrm>
            <a:off x="4303444" y="2018877"/>
            <a:ext cx="655200" cy="965400"/>
          </a:xfrm>
          <a:prstGeom prst="straightConnector1">
            <a:avLst/>
          </a:prstGeom>
          <a:noFill/>
          <a:ln cap="flat" cmpd="sng" w="9525">
            <a:solidFill>
              <a:schemeClr val="accent1"/>
            </a:solidFill>
            <a:prstDash val="solid"/>
            <a:round/>
            <a:headEnd len="med" w="med" type="none"/>
            <a:tailEnd len="med" w="med" type="triangle"/>
          </a:ln>
        </p:spPr>
      </p:cxnSp>
      <p:cxnSp>
        <p:nvCxnSpPr>
          <p:cNvPr id="242" name="Google Shape;242;p22"/>
          <p:cNvCxnSpPr>
            <a:stCxn id="214" idx="3"/>
            <a:endCxn id="226" idx="1"/>
          </p:cNvCxnSpPr>
          <p:nvPr/>
        </p:nvCxnSpPr>
        <p:spPr>
          <a:xfrm>
            <a:off x="4303444" y="2018877"/>
            <a:ext cx="753600" cy="2030400"/>
          </a:xfrm>
          <a:prstGeom prst="straightConnector1">
            <a:avLst/>
          </a:prstGeom>
          <a:noFill/>
          <a:ln cap="flat" cmpd="sng" w="9525">
            <a:solidFill>
              <a:schemeClr val="accent1"/>
            </a:solidFill>
            <a:prstDash val="solid"/>
            <a:round/>
            <a:headEnd len="med" w="med" type="none"/>
            <a:tailEnd len="med" w="med" type="triangle"/>
          </a:ln>
        </p:spPr>
      </p:cxnSp>
      <p:cxnSp>
        <p:nvCxnSpPr>
          <p:cNvPr id="243" name="Google Shape;243;p22"/>
          <p:cNvCxnSpPr>
            <a:stCxn id="217" idx="3"/>
            <a:endCxn id="223" idx="1"/>
          </p:cNvCxnSpPr>
          <p:nvPr/>
        </p:nvCxnSpPr>
        <p:spPr>
          <a:xfrm flipH="1" rot="10800000">
            <a:off x="4359569" y="2018790"/>
            <a:ext cx="599100" cy="965400"/>
          </a:xfrm>
          <a:prstGeom prst="straightConnector1">
            <a:avLst/>
          </a:prstGeom>
          <a:noFill/>
          <a:ln cap="flat" cmpd="sng" w="9525">
            <a:solidFill>
              <a:schemeClr val="accent1"/>
            </a:solidFill>
            <a:prstDash val="solid"/>
            <a:round/>
            <a:headEnd len="med" w="med" type="none"/>
            <a:tailEnd len="med" w="med" type="triangle"/>
          </a:ln>
        </p:spPr>
      </p:cxnSp>
      <p:cxnSp>
        <p:nvCxnSpPr>
          <p:cNvPr id="244" name="Google Shape;244;p22"/>
          <p:cNvCxnSpPr>
            <a:stCxn id="217" idx="3"/>
            <a:endCxn id="229" idx="1"/>
          </p:cNvCxnSpPr>
          <p:nvPr/>
        </p:nvCxnSpPr>
        <p:spPr>
          <a:xfrm>
            <a:off x="4359569" y="2984190"/>
            <a:ext cx="599100" cy="0"/>
          </a:xfrm>
          <a:prstGeom prst="straightConnector1">
            <a:avLst/>
          </a:prstGeom>
          <a:noFill/>
          <a:ln cap="flat" cmpd="sng" w="9525">
            <a:solidFill>
              <a:schemeClr val="accent1"/>
            </a:solidFill>
            <a:prstDash val="solid"/>
            <a:round/>
            <a:headEnd len="med" w="med" type="none"/>
            <a:tailEnd len="med" w="med" type="triangle"/>
          </a:ln>
        </p:spPr>
      </p:cxnSp>
      <p:cxnSp>
        <p:nvCxnSpPr>
          <p:cNvPr id="245" name="Google Shape;245;p22"/>
          <p:cNvCxnSpPr>
            <a:stCxn id="217" idx="3"/>
            <a:endCxn id="226" idx="1"/>
          </p:cNvCxnSpPr>
          <p:nvPr/>
        </p:nvCxnSpPr>
        <p:spPr>
          <a:xfrm>
            <a:off x="4359569" y="2984190"/>
            <a:ext cx="697500" cy="1065000"/>
          </a:xfrm>
          <a:prstGeom prst="straightConnector1">
            <a:avLst/>
          </a:prstGeom>
          <a:noFill/>
          <a:ln cap="flat" cmpd="sng" w="9525">
            <a:solidFill>
              <a:schemeClr val="accent1"/>
            </a:solidFill>
            <a:prstDash val="solid"/>
            <a:round/>
            <a:headEnd len="med" w="med" type="none"/>
            <a:tailEnd len="med" w="med" type="triangle"/>
          </a:ln>
        </p:spPr>
      </p:cxnSp>
      <p:cxnSp>
        <p:nvCxnSpPr>
          <p:cNvPr id="246" name="Google Shape;246;p22"/>
          <p:cNvCxnSpPr>
            <a:stCxn id="220" idx="3"/>
            <a:endCxn id="223" idx="1"/>
          </p:cNvCxnSpPr>
          <p:nvPr/>
        </p:nvCxnSpPr>
        <p:spPr>
          <a:xfrm flipH="1" rot="10800000">
            <a:off x="4401669" y="2018872"/>
            <a:ext cx="557100" cy="2030400"/>
          </a:xfrm>
          <a:prstGeom prst="straightConnector1">
            <a:avLst/>
          </a:prstGeom>
          <a:noFill/>
          <a:ln cap="flat" cmpd="sng" w="9525">
            <a:solidFill>
              <a:schemeClr val="accent1"/>
            </a:solidFill>
            <a:prstDash val="solid"/>
            <a:round/>
            <a:headEnd len="med" w="med" type="none"/>
            <a:tailEnd len="med" w="med" type="triangle"/>
          </a:ln>
        </p:spPr>
      </p:cxnSp>
      <p:cxnSp>
        <p:nvCxnSpPr>
          <p:cNvPr id="247" name="Google Shape;247;p22"/>
          <p:cNvCxnSpPr>
            <a:stCxn id="220" idx="3"/>
            <a:endCxn id="226" idx="1"/>
          </p:cNvCxnSpPr>
          <p:nvPr/>
        </p:nvCxnSpPr>
        <p:spPr>
          <a:xfrm>
            <a:off x="4401669" y="4049272"/>
            <a:ext cx="655200" cy="0"/>
          </a:xfrm>
          <a:prstGeom prst="straightConnector1">
            <a:avLst/>
          </a:prstGeom>
          <a:noFill/>
          <a:ln cap="flat" cmpd="sng" w="9525">
            <a:solidFill>
              <a:schemeClr val="accent1"/>
            </a:solidFill>
            <a:prstDash val="solid"/>
            <a:round/>
            <a:headEnd len="med" w="med" type="none"/>
            <a:tailEnd len="med" w="med" type="triangle"/>
          </a:ln>
        </p:spPr>
      </p:cxnSp>
      <p:cxnSp>
        <p:nvCxnSpPr>
          <p:cNvPr id="248" name="Google Shape;248;p22"/>
          <p:cNvCxnSpPr>
            <a:stCxn id="220" idx="3"/>
            <a:endCxn id="229" idx="1"/>
          </p:cNvCxnSpPr>
          <p:nvPr/>
        </p:nvCxnSpPr>
        <p:spPr>
          <a:xfrm flipH="1" rot="10800000">
            <a:off x="4401669" y="2984272"/>
            <a:ext cx="557100" cy="1065000"/>
          </a:xfrm>
          <a:prstGeom prst="straightConnector1">
            <a:avLst/>
          </a:prstGeom>
          <a:noFill/>
          <a:ln cap="flat" cmpd="sng" w="9525">
            <a:solidFill>
              <a:schemeClr val="accent1"/>
            </a:solidFill>
            <a:prstDash val="solid"/>
            <a:round/>
            <a:headEnd len="med" w="med" type="none"/>
            <a:tailEnd len="med" w="med" type="triangle"/>
          </a:ln>
        </p:spPr>
      </p:cxnSp>
      <p:grpSp>
        <p:nvGrpSpPr>
          <p:cNvPr id="249" name="Google Shape;249;p22"/>
          <p:cNvGrpSpPr/>
          <p:nvPr/>
        </p:nvGrpSpPr>
        <p:grpSpPr>
          <a:xfrm>
            <a:off x="6330234" y="1483028"/>
            <a:ext cx="1062839" cy="1318992"/>
            <a:chOff x="1120750" y="2953175"/>
            <a:chExt cx="1335225" cy="1657025"/>
          </a:xfrm>
        </p:grpSpPr>
        <p:pic>
          <p:nvPicPr>
            <p:cNvPr id="250" name="Google Shape;250;p22"/>
            <p:cNvPicPr preferRelativeResize="0"/>
            <p:nvPr/>
          </p:nvPicPr>
          <p:blipFill rotWithShape="1">
            <a:blip r:embed="rId3">
              <a:alphaModFix/>
            </a:blip>
            <a:srcRect b="32203" l="54632" r="0" t="0"/>
            <a:stretch/>
          </p:blipFill>
          <p:spPr>
            <a:xfrm>
              <a:off x="1450150" y="2953175"/>
              <a:ext cx="902250" cy="1348275"/>
            </a:xfrm>
            <a:prstGeom prst="rect">
              <a:avLst/>
            </a:prstGeom>
            <a:noFill/>
            <a:ln>
              <a:noFill/>
            </a:ln>
          </p:spPr>
        </p:pic>
        <p:sp>
          <p:nvSpPr>
            <p:cNvPr id="251" name="Google Shape;251;p22"/>
            <p:cNvSpPr/>
            <p:nvPr/>
          </p:nvSpPr>
          <p:spPr>
            <a:xfrm>
              <a:off x="2006875" y="4161100"/>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1120750" y="4110025"/>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2"/>
          <p:cNvGrpSpPr/>
          <p:nvPr/>
        </p:nvGrpSpPr>
        <p:grpSpPr>
          <a:xfrm>
            <a:off x="6330234" y="2581225"/>
            <a:ext cx="1062839" cy="1318992"/>
            <a:chOff x="1120750" y="2953175"/>
            <a:chExt cx="1335225" cy="1657025"/>
          </a:xfrm>
        </p:grpSpPr>
        <p:pic>
          <p:nvPicPr>
            <p:cNvPr id="254" name="Google Shape;254;p22"/>
            <p:cNvPicPr preferRelativeResize="0"/>
            <p:nvPr/>
          </p:nvPicPr>
          <p:blipFill rotWithShape="1">
            <a:blip r:embed="rId3">
              <a:alphaModFix/>
            </a:blip>
            <a:srcRect b="32203" l="54632" r="0" t="0"/>
            <a:stretch/>
          </p:blipFill>
          <p:spPr>
            <a:xfrm>
              <a:off x="1450150" y="2953175"/>
              <a:ext cx="902250" cy="1348275"/>
            </a:xfrm>
            <a:prstGeom prst="rect">
              <a:avLst/>
            </a:prstGeom>
            <a:noFill/>
            <a:ln>
              <a:noFill/>
            </a:ln>
          </p:spPr>
        </p:pic>
        <p:sp>
          <p:nvSpPr>
            <p:cNvPr id="255" name="Google Shape;255;p22"/>
            <p:cNvSpPr/>
            <p:nvPr/>
          </p:nvSpPr>
          <p:spPr>
            <a:xfrm>
              <a:off x="2006875" y="4161100"/>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1120750" y="4110025"/>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2"/>
          <p:cNvGrpSpPr/>
          <p:nvPr/>
        </p:nvGrpSpPr>
        <p:grpSpPr>
          <a:xfrm>
            <a:off x="6330234" y="3636819"/>
            <a:ext cx="1062839" cy="1318992"/>
            <a:chOff x="1120750" y="2953175"/>
            <a:chExt cx="1335225" cy="1657025"/>
          </a:xfrm>
        </p:grpSpPr>
        <p:pic>
          <p:nvPicPr>
            <p:cNvPr id="258" name="Google Shape;258;p22"/>
            <p:cNvPicPr preferRelativeResize="0"/>
            <p:nvPr/>
          </p:nvPicPr>
          <p:blipFill rotWithShape="1">
            <a:blip r:embed="rId3">
              <a:alphaModFix/>
            </a:blip>
            <a:srcRect b="32203" l="54632" r="0" t="0"/>
            <a:stretch/>
          </p:blipFill>
          <p:spPr>
            <a:xfrm>
              <a:off x="1450150" y="2953175"/>
              <a:ext cx="902250" cy="1348275"/>
            </a:xfrm>
            <a:prstGeom prst="rect">
              <a:avLst/>
            </a:prstGeom>
            <a:noFill/>
            <a:ln>
              <a:noFill/>
            </a:ln>
          </p:spPr>
        </p:pic>
        <p:sp>
          <p:nvSpPr>
            <p:cNvPr id="259" name="Google Shape;259;p22"/>
            <p:cNvSpPr/>
            <p:nvPr/>
          </p:nvSpPr>
          <p:spPr>
            <a:xfrm>
              <a:off x="2006875" y="4161100"/>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1120750" y="4110025"/>
              <a:ext cx="449100" cy="4491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1" name="Google Shape;261;p22"/>
          <p:cNvCxnSpPr/>
          <p:nvPr/>
        </p:nvCxnSpPr>
        <p:spPr>
          <a:xfrm flipH="1" rot="10800000">
            <a:off x="5651927" y="2018742"/>
            <a:ext cx="793200" cy="900"/>
          </a:xfrm>
          <a:prstGeom prst="straightConnector1">
            <a:avLst/>
          </a:prstGeom>
          <a:noFill/>
          <a:ln cap="flat" cmpd="sng" w="9525">
            <a:solidFill>
              <a:schemeClr val="accent1"/>
            </a:solidFill>
            <a:prstDash val="solid"/>
            <a:round/>
            <a:headEnd len="med" w="med" type="none"/>
            <a:tailEnd len="med" w="med" type="triangle"/>
          </a:ln>
        </p:spPr>
      </p:cxnSp>
      <p:cxnSp>
        <p:nvCxnSpPr>
          <p:cNvPr id="262" name="Google Shape;262;p22"/>
          <p:cNvCxnSpPr/>
          <p:nvPr/>
        </p:nvCxnSpPr>
        <p:spPr>
          <a:xfrm>
            <a:off x="5651927" y="2019642"/>
            <a:ext cx="849300" cy="964500"/>
          </a:xfrm>
          <a:prstGeom prst="straightConnector1">
            <a:avLst/>
          </a:prstGeom>
          <a:noFill/>
          <a:ln cap="flat" cmpd="sng" w="9525">
            <a:solidFill>
              <a:schemeClr val="accent1"/>
            </a:solidFill>
            <a:prstDash val="solid"/>
            <a:round/>
            <a:headEnd len="med" w="med" type="none"/>
            <a:tailEnd len="med" w="med" type="triangle"/>
          </a:ln>
        </p:spPr>
      </p:cxnSp>
      <p:cxnSp>
        <p:nvCxnSpPr>
          <p:cNvPr id="263" name="Google Shape;263;p22"/>
          <p:cNvCxnSpPr/>
          <p:nvPr/>
        </p:nvCxnSpPr>
        <p:spPr>
          <a:xfrm>
            <a:off x="5651927" y="2019642"/>
            <a:ext cx="891300" cy="2029500"/>
          </a:xfrm>
          <a:prstGeom prst="straightConnector1">
            <a:avLst/>
          </a:prstGeom>
          <a:noFill/>
          <a:ln cap="flat" cmpd="sng" w="9525">
            <a:solidFill>
              <a:schemeClr val="accent1"/>
            </a:solidFill>
            <a:prstDash val="solid"/>
            <a:round/>
            <a:headEnd len="med" w="med" type="none"/>
            <a:tailEnd len="med" w="med" type="triangle"/>
          </a:ln>
        </p:spPr>
      </p:cxnSp>
      <p:cxnSp>
        <p:nvCxnSpPr>
          <p:cNvPr id="264" name="Google Shape;264;p22"/>
          <p:cNvCxnSpPr/>
          <p:nvPr/>
        </p:nvCxnSpPr>
        <p:spPr>
          <a:xfrm flipH="1" rot="10800000">
            <a:off x="5651927" y="2018938"/>
            <a:ext cx="793200" cy="1098900"/>
          </a:xfrm>
          <a:prstGeom prst="straightConnector1">
            <a:avLst/>
          </a:prstGeom>
          <a:noFill/>
          <a:ln cap="flat" cmpd="sng" w="9525">
            <a:solidFill>
              <a:schemeClr val="accent1"/>
            </a:solidFill>
            <a:prstDash val="solid"/>
            <a:round/>
            <a:headEnd len="med" w="med" type="none"/>
            <a:tailEnd len="med" w="med" type="triangle"/>
          </a:ln>
        </p:spPr>
      </p:cxnSp>
      <p:cxnSp>
        <p:nvCxnSpPr>
          <p:cNvPr id="265" name="Google Shape;265;p22"/>
          <p:cNvCxnSpPr/>
          <p:nvPr/>
        </p:nvCxnSpPr>
        <p:spPr>
          <a:xfrm flipH="1" rot="10800000">
            <a:off x="5651927" y="2984338"/>
            <a:ext cx="849300" cy="133500"/>
          </a:xfrm>
          <a:prstGeom prst="straightConnector1">
            <a:avLst/>
          </a:prstGeom>
          <a:noFill/>
          <a:ln cap="flat" cmpd="sng" w="9525">
            <a:solidFill>
              <a:schemeClr val="accent1"/>
            </a:solidFill>
            <a:prstDash val="solid"/>
            <a:round/>
            <a:headEnd len="med" w="med" type="none"/>
            <a:tailEnd len="med" w="med" type="triangle"/>
          </a:ln>
        </p:spPr>
      </p:cxnSp>
      <p:cxnSp>
        <p:nvCxnSpPr>
          <p:cNvPr id="266" name="Google Shape;266;p22"/>
          <p:cNvCxnSpPr/>
          <p:nvPr/>
        </p:nvCxnSpPr>
        <p:spPr>
          <a:xfrm>
            <a:off x="5651927" y="3117838"/>
            <a:ext cx="891300" cy="931500"/>
          </a:xfrm>
          <a:prstGeom prst="straightConnector1">
            <a:avLst/>
          </a:prstGeom>
          <a:noFill/>
          <a:ln cap="flat" cmpd="sng" w="9525">
            <a:solidFill>
              <a:schemeClr val="accent1"/>
            </a:solidFill>
            <a:prstDash val="solid"/>
            <a:round/>
            <a:headEnd len="med" w="med" type="none"/>
            <a:tailEnd len="med" w="med" type="triangle"/>
          </a:ln>
        </p:spPr>
      </p:cxnSp>
      <p:cxnSp>
        <p:nvCxnSpPr>
          <p:cNvPr id="267" name="Google Shape;267;p22"/>
          <p:cNvCxnSpPr/>
          <p:nvPr/>
        </p:nvCxnSpPr>
        <p:spPr>
          <a:xfrm flipH="1" rot="10800000">
            <a:off x="5651927" y="4049232"/>
            <a:ext cx="891300" cy="124200"/>
          </a:xfrm>
          <a:prstGeom prst="straightConnector1">
            <a:avLst/>
          </a:prstGeom>
          <a:noFill/>
          <a:ln cap="flat" cmpd="sng" w="9525">
            <a:solidFill>
              <a:schemeClr val="accent1"/>
            </a:solidFill>
            <a:prstDash val="solid"/>
            <a:round/>
            <a:headEnd len="med" w="med" type="none"/>
            <a:tailEnd len="med" w="med" type="triangle"/>
          </a:ln>
        </p:spPr>
      </p:cxnSp>
      <p:cxnSp>
        <p:nvCxnSpPr>
          <p:cNvPr id="268" name="Google Shape;268;p22"/>
          <p:cNvCxnSpPr/>
          <p:nvPr/>
        </p:nvCxnSpPr>
        <p:spPr>
          <a:xfrm flipH="1" rot="10800000">
            <a:off x="5651927" y="2018832"/>
            <a:ext cx="793200" cy="2154600"/>
          </a:xfrm>
          <a:prstGeom prst="straightConnector1">
            <a:avLst/>
          </a:prstGeom>
          <a:noFill/>
          <a:ln cap="flat" cmpd="sng" w="9525">
            <a:solidFill>
              <a:schemeClr val="accent1"/>
            </a:solidFill>
            <a:prstDash val="solid"/>
            <a:round/>
            <a:headEnd len="med" w="med" type="none"/>
            <a:tailEnd len="med" w="med" type="triangle"/>
          </a:ln>
        </p:spPr>
      </p:cxnSp>
      <p:cxnSp>
        <p:nvCxnSpPr>
          <p:cNvPr id="269" name="Google Shape;269;p22"/>
          <p:cNvCxnSpPr/>
          <p:nvPr/>
        </p:nvCxnSpPr>
        <p:spPr>
          <a:xfrm flipH="1" rot="10800000">
            <a:off x="5651927" y="2984232"/>
            <a:ext cx="849300" cy="1189200"/>
          </a:xfrm>
          <a:prstGeom prst="straightConnector1">
            <a:avLst/>
          </a:prstGeom>
          <a:noFill/>
          <a:ln cap="flat" cmpd="sng" w="9525">
            <a:solidFill>
              <a:schemeClr val="accent1"/>
            </a:solidFill>
            <a:prstDash val="solid"/>
            <a:round/>
            <a:headEnd len="med" w="med" type="none"/>
            <a:tailEnd len="med" w="med" type="triangle"/>
          </a:ln>
        </p:spPr>
      </p:cxnSp>
      <p:sp>
        <p:nvSpPr>
          <p:cNvPr id="270" name="Google Shape;270;p22"/>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Distributed Systems</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Hệ Thống Phân Tán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3"/>
          <p:cNvPicPr preferRelativeResize="0"/>
          <p:nvPr/>
        </p:nvPicPr>
        <p:blipFill>
          <a:blip r:embed="rId3">
            <a:alphaModFix/>
          </a:blip>
          <a:stretch>
            <a:fillRect/>
          </a:stretch>
        </p:blipFill>
        <p:spPr>
          <a:xfrm>
            <a:off x="6103350" y="982563"/>
            <a:ext cx="2314826" cy="3178375"/>
          </a:xfrm>
          <a:prstGeom prst="rect">
            <a:avLst/>
          </a:prstGeom>
          <a:noFill/>
          <a:ln>
            <a:noFill/>
          </a:ln>
        </p:spPr>
      </p:pic>
      <p:sp>
        <p:nvSpPr>
          <p:cNvPr id="276" name="Google Shape;276;p23"/>
          <p:cNvSpPr txBox="1"/>
          <p:nvPr/>
        </p:nvSpPr>
        <p:spPr>
          <a:xfrm>
            <a:off x="183025" y="985600"/>
            <a:ext cx="51009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00A899"/>
              </a:solidFill>
              <a:latin typeface="Roboto Mono"/>
              <a:ea typeface="Roboto Mono"/>
              <a:cs typeface="Roboto Mono"/>
              <a:sym typeface="Roboto Mono"/>
            </a:endParaRPr>
          </a:p>
          <a:p>
            <a:pPr indent="-323850" lvl="0" marL="457200" rtl="0" algn="l">
              <a:spcBef>
                <a:spcPts val="0"/>
              </a:spcBef>
              <a:spcAft>
                <a:spcPts val="0"/>
              </a:spcAft>
              <a:buClr>
                <a:schemeClr val="dk1"/>
              </a:buClr>
              <a:buSzPts val="1500"/>
              <a:buFont typeface="Roboto Mono SemiBold"/>
              <a:buChar char="●"/>
            </a:pPr>
            <a:r>
              <a:rPr lang="en" sz="1500">
                <a:solidFill>
                  <a:schemeClr val="dk1"/>
                </a:solidFill>
                <a:latin typeface="Roboto Mono SemiBold"/>
                <a:ea typeface="Roboto Mono SemiBold"/>
                <a:cs typeface="Roboto Mono SemiBold"/>
                <a:sym typeface="Roboto Mono SemiBold"/>
              </a:rPr>
              <a:t>Hệ thống bao gồm nhiều đơn vị tính toán ( máy tính hoặc nodes ) được kết nối với nhau bằng mạng máy tính.</a:t>
            </a:r>
            <a:endParaRPr sz="1500">
              <a:solidFill>
                <a:schemeClr val="dk1"/>
              </a:solidFill>
              <a:latin typeface="Roboto Mono SemiBold"/>
              <a:ea typeface="Roboto Mono SemiBold"/>
              <a:cs typeface="Roboto Mono SemiBold"/>
              <a:sym typeface="Roboto Mono SemiBold"/>
            </a:endParaRPr>
          </a:p>
          <a:p>
            <a:pPr indent="-323850" lvl="0" marL="457200" rtl="0" algn="l">
              <a:spcBef>
                <a:spcPts val="0"/>
              </a:spcBef>
              <a:spcAft>
                <a:spcPts val="0"/>
              </a:spcAft>
              <a:buClr>
                <a:schemeClr val="dk1"/>
              </a:buClr>
              <a:buSzPts val="1500"/>
              <a:buFont typeface="Roboto Mono SemiBold"/>
              <a:buChar char="●"/>
            </a:pPr>
            <a:r>
              <a:rPr lang="en" sz="1500">
                <a:solidFill>
                  <a:schemeClr val="dk1"/>
                </a:solidFill>
                <a:latin typeface="Roboto Mono SemiBold"/>
                <a:ea typeface="Roboto Mono SemiBold"/>
                <a:cs typeface="Roboto Mono SemiBold"/>
                <a:sym typeface="Roboto Mono SemiBold"/>
              </a:rPr>
              <a:t>Mỗi một đơn vị tính toán sẽ có bộ nhớ local.</a:t>
            </a:r>
            <a:endParaRPr sz="1500">
              <a:solidFill>
                <a:schemeClr val="dk1"/>
              </a:solidFill>
              <a:latin typeface="Roboto Mono SemiBold"/>
              <a:ea typeface="Roboto Mono SemiBold"/>
              <a:cs typeface="Roboto Mono SemiBold"/>
              <a:sym typeface="Roboto Mono SemiBold"/>
            </a:endParaRPr>
          </a:p>
          <a:p>
            <a:pPr indent="-323850" lvl="0" marL="457200" rtl="0" algn="l">
              <a:spcBef>
                <a:spcPts val="0"/>
              </a:spcBef>
              <a:spcAft>
                <a:spcPts val="0"/>
              </a:spcAft>
              <a:buClr>
                <a:schemeClr val="dk1"/>
              </a:buClr>
              <a:buSzPts val="1500"/>
              <a:buFont typeface="Roboto Mono SemiBold"/>
              <a:buChar char="●"/>
            </a:pPr>
            <a:r>
              <a:rPr lang="en" sz="1500">
                <a:solidFill>
                  <a:schemeClr val="dk1"/>
                </a:solidFill>
                <a:latin typeface="Roboto Mono SemiBold"/>
                <a:ea typeface="Roboto Mono SemiBold"/>
                <a:cs typeface="Roboto Mono SemiBold"/>
                <a:sym typeface="Roboto Mono SemiBold"/>
              </a:rPr>
              <a:t>Thông tin của hệ thống được chia sẽ thông qua các gói tin ( message ).</a:t>
            </a:r>
            <a:endParaRPr sz="1500">
              <a:solidFill>
                <a:schemeClr val="dk1"/>
              </a:solidFill>
              <a:latin typeface="Roboto Mono SemiBold"/>
              <a:ea typeface="Roboto Mono SemiBold"/>
              <a:cs typeface="Roboto Mono SemiBold"/>
              <a:sym typeface="Roboto Mono SemiBold"/>
            </a:endParaRPr>
          </a:p>
          <a:p>
            <a:pPr indent="0" lvl="0" marL="0" rtl="0" algn="l">
              <a:spcBef>
                <a:spcPts val="0"/>
              </a:spcBef>
              <a:spcAft>
                <a:spcPts val="0"/>
              </a:spcAft>
              <a:buNone/>
            </a:pPr>
            <a:r>
              <a:t/>
            </a:r>
            <a:endParaRPr b="1">
              <a:latin typeface="Roboto Mono"/>
              <a:ea typeface="Roboto Mono"/>
              <a:cs typeface="Roboto Mono"/>
              <a:sym typeface="Roboto Mono"/>
            </a:endParaRPr>
          </a:p>
        </p:txBody>
      </p:sp>
      <p:sp>
        <p:nvSpPr>
          <p:cNvPr id="277" name="Google Shape;277;p23"/>
          <p:cNvSpPr txBox="1"/>
          <p:nvPr/>
        </p:nvSpPr>
        <p:spPr>
          <a:xfrm>
            <a:off x="1538550" y="178100"/>
            <a:ext cx="6468600" cy="6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b="1" lang="en" sz="2400">
                <a:solidFill>
                  <a:schemeClr val="accent1"/>
                </a:solidFill>
                <a:latin typeface="Roboto Mono"/>
                <a:ea typeface="Roboto Mono"/>
                <a:cs typeface="Roboto Mono"/>
                <a:sym typeface="Roboto Mono"/>
              </a:rPr>
              <a:t>Distributed Systems</a:t>
            </a:r>
            <a:endParaRPr b="1" sz="24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accent1"/>
                </a:solidFill>
                <a:latin typeface="Roboto Mono"/>
                <a:ea typeface="Roboto Mono"/>
                <a:cs typeface="Roboto Mono"/>
                <a:sym typeface="Roboto Mono"/>
              </a:rPr>
              <a:t>Hệ Thống Phân Tán</a:t>
            </a:r>
            <a:endParaRPr sz="1200">
              <a:solidFill>
                <a:schemeClr val="accent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4285F4"/>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