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9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1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6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598C58-9F4A-4075-B606-A0408E249DB2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4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598C58-9F4A-4075-B606-A0408E249DB2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1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6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598C58-9F4A-4075-B606-A0408E249DB2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0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1151A7-4378-4762-A2A5-49E2C7145DD4}"/>
              </a:ext>
            </a:extLst>
          </p:cNvPr>
          <p:cNvSpPr txBox="1"/>
          <p:nvPr/>
        </p:nvSpPr>
        <p:spPr>
          <a:xfrm>
            <a:off x="886410" y="2146040"/>
            <a:ext cx="7408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Minimizing Average Cost per Patient for Thyroid Gland Disorder Diagnosis</a:t>
            </a: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By Vince Wu and Ryan Liu</a:t>
            </a:r>
          </a:p>
        </p:txBody>
      </p:sp>
    </p:spTree>
    <p:extLst>
      <p:ext uri="{BB962C8B-B14F-4D97-AF65-F5344CB8AC3E}">
        <p14:creationId xmlns:p14="http://schemas.microsoft.com/office/powerpoint/2010/main" val="374273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7269-2A8A-4B44-8553-88FEF86B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81695"/>
          </a:xfrm>
        </p:spPr>
        <p:txBody>
          <a:bodyPr/>
          <a:lstStyle/>
          <a:p>
            <a:r>
              <a:rPr lang="en-US" dirty="0"/>
              <a:t>Costs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06F26-AABE-4F41-9577-C6C2DEB426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4155"/>
                <a:ext cx="7772400" cy="4390613"/>
              </a:xfrm>
            </p:spPr>
            <p:txBody>
              <a:bodyPr/>
              <a:lstStyle/>
              <a:p>
                <a:r>
                  <a:rPr lang="en-US" dirty="0"/>
                  <a:t>Correct Diagnosis (=C) - $0</a:t>
                </a:r>
              </a:p>
              <a:p>
                <a:r>
                  <a:rPr lang="en-US" dirty="0"/>
                  <a:t>Misdiagnosis (=M) - $5000 </a:t>
                </a:r>
              </a:p>
              <a:p>
                <a:r>
                  <a:rPr lang="en-US" dirty="0"/>
                  <a:t>Abstain Prediction (=A) (forward to endocrinologist) - $1000</a:t>
                </a:r>
              </a:p>
              <a:p>
                <a:r>
                  <a:rPr lang="en-US" dirty="0"/>
                  <a:t>Total Number of Patients (N = C+M+A)</a:t>
                </a:r>
              </a:p>
              <a:p>
                <a:endParaRPr lang="en-US" dirty="0"/>
              </a:p>
              <a:p>
                <a:r>
                  <a:rPr lang="en-US" dirty="0"/>
                  <a:t>Total Costs: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+1000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06F26-AABE-4F41-9577-C6C2DEB42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4155"/>
                <a:ext cx="7772400" cy="4390613"/>
              </a:xfrm>
              <a:blipFill>
                <a:blip r:embed="rId2"/>
                <a:stretch>
                  <a:fillRect l="-392" t="-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14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E61221-3286-454E-9B1A-41D0A888B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5" y="1166327"/>
            <a:ext cx="3979506" cy="3056722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4A005F2-6563-4C8F-BF12-F1178F86258D}"/>
              </a:ext>
            </a:extLst>
          </p:cNvPr>
          <p:cNvSpPr txBox="1">
            <a:spLocks/>
          </p:cNvSpPr>
          <p:nvPr/>
        </p:nvSpPr>
        <p:spPr>
          <a:xfrm>
            <a:off x="685800" y="484632"/>
            <a:ext cx="7772400" cy="68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Probability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763A24-5118-488C-8FF0-2D93C1869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06" y="1166327"/>
            <a:ext cx="3966690" cy="30567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9491BE-4C77-4AAA-BD06-05D1E4634ADF}"/>
              </a:ext>
            </a:extLst>
          </p:cNvPr>
          <p:cNvSpPr txBox="1">
            <a:spLocks/>
          </p:cNvSpPr>
          <p:nvPr/>
        </p:nvSpPr>
        <p:spPr>
          <a:xfrm>
            <a:off x="685800" y="4223048"/>
            <a:ext cx="7772400" cy="2019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/>
              <a:t>OvR</a:t>
            </a:r>
            <a:r>
              <a:rPr lang="en-US" dirty="0"/>
              <a:t> (by default threshold) assign classification with p &gt; 0.5</a:t>
            </a:r>
          </a:p>
          <a:p>
            <a:r>
              <a:rPr lang="en-US" dirty="0"/>
              <a:t>Larger p </a:t>
            </a:r>
            <a:r>
              <a:rPr lang="en-US" dirty="0">
                <a:sym typeface="Wingdings" panose="05000000000000000000" pitchFamily="2" charset="2"/>
              </a:rPr>
              <a:t> Higher chance for correct prediction (diagnosis)</a:t>
            </a:r>
          </a:p>
          <a:p>
            <a:r>
              <a:rPr lang="en-US" dirty="0">
                <a:sym typeface="Wingdings" panose="05000000000000000000" pitchFamily="2" charset="2"/>
              </a:rPr>
              <a:t>Smaller p  More likely for misdiagnosis</a:t>
            </a:r>
          </a:p>
        </p:txBody>
      </p:sp>
    </p:spTree>
    <p:extLst>
      <p:ext uri="{BB962C8B-B14F-4D97-AF65-F5344CB8AC3E}">
        <p14:creationId xmlns:p14="http://schemas.microsoft.com/office/powerpoint/2010/main" val="57818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037AE2-3BB4-4CCF-9BD2-569777D18F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2939"/>
                <a:ext cx="7772400" cy="4819261"/>
              </a:xfrm>
            </p:spPr>
            <p:txBody>
              <a:bodyPr/>
              <a:lstStyle/>
              <a:p>
                <a:r>
                  <a:rPr lang="en-US" dirty="0">
                    <a:sym typeface="Wingdings" panose="05000000000000000000" pitchFamily="2" charset="2"/>
                  </a:rPr>
                  <a:t>With </a:t>
                </a:r>
                <a:r>
                  <a:rPr lang="en-US" dirty="0" err="1">
                    <a:sym typeface="Wingdings" panose="05000000000000000000" pitchFamily="2" charset="2"/>
                  </a:rPr>
                  <a:t>OvR</a:t>
                </a:r>
                <a:r>
                  <a:rPr lang="en-US" dirty="0">
                    <a:sym typeface="Wingdings" panose="05000000000000000000" pitchFamily="2" charset="2"/>
                  </a:rPr>
                  <a:t> default threshold th = 0.5 (A = 0)</a:t>
                </a: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5000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+1000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5000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5000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=$784.3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With threshold th = 1 (A=N)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 = $1000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i="1" dirty="0">
                    <a:sym typeface="Wingdings" panose="05000000000000000000" pitchFamily="2" charset="2"/>
                  </a:rPr>
                  <a:t>Idea</a:t>
                </a:r>
                <a:r>
                  <a:rPr lang="en-US" dirty="0">
                    <a:sym typeface="Wingdings" panose="05000000000000000000" pitchFamily="2" charset="2"/>
                  </a:rPr>
                  <a:t>: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Set new threshold th (if p &gt; th predict; if p &lt; th abstain)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↑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M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↓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↑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↓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↑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↓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Optimal threshold th ≠ 0.5 to minimize cost T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Sweep threshold th to get minimum cost 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037AE2-3BB4-4CCF-9BD2-569777D18F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2939"/>
                <a:ext cx="7772400" cy="4819261"/>
              </a:xfrm>
              <a:blipFill>
                <a:blip r:embed="rId2"/>
                <a:stretch>
                  <a:fillRect l="-863"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078790-02EF-45D5-82CB-B31EFBB580DB}"/>
              </a:ext>
            </a:extLst>
          </p:cNvPr>
          <p:cNvSpPr txBox="1">
            <a:spLocks/>
          </p:cNvSpPr>
          <p:nvPr/>
        </p:nvSpPr>
        <p:spPr>
          <a:xfrm>
            <a:off x="685800" y="484632"/>
            <a:ext cx="7772400" cy="68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61ACA-D300-4850-816A-9E9B60AE9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96" y="1418253"/>
            <a:ext cx="2563833" cy="19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5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078790-02EF-45D5-82CB-B31EFBB580DB}"/>
              </a:ext>
            </a:extLst>
          </p:cNvPr>
          <p:cNvSpPr txBox="1">
            <a:spLocks/>
          </p:cNvSpPr>
          <p:nvPr/>
        </p:nvSpPr>
        <p:spPr>
          <a:xfrm>
            <a:off x="685800" y="484632"/>
            <a:ext cx="7772400" cy="68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Threshold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CB9E6F-164E-41BF-9FE4-F60CFD2EE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2" y="1166327"/>
            <a:ext cx="8507556" cy="399288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11A07B9-F0C5-4E8F-8488-E6B05F34DEE1}"/>
              </a:ext>
            </a:extLst>
          </p:cNvPr>
          <p:cNvSpPr txBox="1">
            <a:spLocks/>
          </p:cNvSpPr>
          <p:nvPr/>
        </p:nvSpPr>
        <p:spPr>
          <a:xfrm>
            <a:off x="685800" y="5159206"/>
            <a:ext cx="7772400" cy="148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Minimum total cost T = </a:t>
            </a:r>
            <a:r>
              <a:rPr lang="en-US" u="sng" dirty="0"/>
              <a:t>$362.75</a:t>
            </a:r>
            <a:r>
              <a:rPr lang="en-US" dirty="0"/>
              <a:t> (Training Set)</a:t>
            </a:r>
          </a:p>
          <a:p>
            <a:r>
              <a:rPr lang="en-US" dirty="0"/>
              <a:t>New Threshold th = </a:t>
            </a:r>
            <a:r>
              <a:rPr lang="en-US" u="sng" dirty="0"/>
              <a:t>0.68</a:t>
            </a:r>
            <a:r>
              <a:rPr lang="en-US" dirty="0"/>
              <a:t> ≠ 0.5 (default)</a:t>
            </a:r>
          </a:p>
          <a:p>
            <a:r>
              <a:rPr lang="en-US" dirty="0"/>
              <a:t>Minimum total cost T = $575.22 (Testing Set)</a:t>
            </a:r>
          </a:p>
        </p:txBody>
      </p:sp>
    </p:spTree>
    <p:extLst>
      <p:ext uri="{BB962C8B-B14F-4D97-AF65-F5344CB8AC3E}">
        <p14:creationId xmlns:p14="http://schemas.microsoft.com/office/powerpoint/2010/main" val="100922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078790-02EF-45D5-82CB-B31EFBB580DB}"/>
              </a:ext>
            </a:extLst>
          </p:cNvPr>
          <p:cNvSpPr txBox="1">
            <a:spLocks/>
          </p:cNvSpPr>
          <p:nvPr/>
        </p:nvSpPr>
        <p:spPr>
          <a:xfrm>
            <a:off x="685800" y="484632"/>
            <a:ext cx="7772400" cy="68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 Robustness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CB9E6F-164E-41BF-9FE4-F60CFD2EE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3" y="1166327"/>
            <a:ext cx="8529214" cy="399288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11A07B9-F0C5-4E8F-8488-E6B05F34DEE1}"/>
              </a:ext>
            </a:extLst>
          </p:cNvPr>
          <p:cNvSpPr txBox="1">
            <a:spLocks/>
          </p:cNvSpPr>
          <p:nvPr/>
        </p:nvSpPr>
        <p:spPr>
          <a:xfrm>
            <a:off x="685799" y="5159206"/>
            <a:ext cx="7772401" cy="1484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Always found the optimal threshold</a:t>
            </a:r>
          </a:p>
          <a:p>
            <a:r>
              <a:rPr lang="en-US" dirty="0"/>
              <a:t>Verification:</a:t>
            </a:r>
          </a:p>
          <a:p>
            <a:pPr lvl="1"/>
            <a:r>
              <a:rPr lang="en-US" dirty="0"/>
              <a:t>When abstain price is low, abstain to predict cost leas – high threshold</a:t>
            </a:r>
          </a:p>
          <a:p>
            <a:pPr lvl="1"/>
            <a:r>
              <a:rPr lang="en-US" dirty="0"/>
              <a:t>When abstain price is high, abstain to predict cost more – low threshold</a:t>
            </a:r>
          </a:p>
        </p:txBody>
      </p:sp>
    </p:spTree>
    <p:extLst>
      <p:ext uri="{BB962C8B-B14F-4D97-AF65-F5344CB8AC3E}">
        <p14:creationId xmlns:p14="http://schemas.microsoft.com/office/powerpoint/2010/main" val="2367154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81</TotalTime>
  <Words>257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Cambria Math</vt:lpstr>
      <vt:lpstr>Rockwell</vt:lpstr>
      <vt:lpstr>Rockwell Condensed</vt:lpstr>
      <vt:lpstr>Wingdings</vt:lpstr>
      <vt:lpstr>Wood Type</vt:lpstr>
      <vt:lpstr>PowerPoint Presentation</vt:lpstr>
      <vt:lpstr>Costs Function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Wu</dc:creator>
  <cp:lastModifiedBy>Vince Wu</cp:lastModifiedBy>
  <cp:revision>10</cp:revision>
  <dcterms:created xsi:type="dcterms:W3CDTF">2017-11-01T03:14:38Z</dcterms:created>
  <dcterms:modified xsi:type="dcterms:W3CDTF">2017-11-01T21:14:03Z</dcterms:modified>
</cp:coreProperties>
</file>