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2" r:id="rId2"/>
  </p:sldIdLst>
  <p:sldSz cx="13716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18" autoAdjust="0"/>
    <p:restoredTop sz="94660"/>
  </p:normalViewPr>
  <p:slideViewPr>
    <p:cSldViewPr snapToGrid="0">
      <p:cViewPr>
        <p:scale>
          <a:sx n="150" d="100"/>
          <a:sy n="150" d="100"/>
        </p:scale>
        <p:origin x="2360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46332-A088-6D4E-9F9D-E79E4847622B}" type="datetimeFigureOut">
              <a:rPr lang="en-US" smtClean="0"/>
              <a:t>7/26/21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F9CE6-9F37-FD42-97FA-1FFD5FF94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85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122363"/>
            <a:ext cx="10287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3602038"/>
            <a:ext cx="10287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DDD2-9591-42EE-A2DD-49C249ADF445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4129-A058-4DED-99C5-AEBC5505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9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DDD2-9591-42EE-A2DD-49C249ADF445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4129-A058-4DED-99C5-AEBC5505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9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365125"/>
            <a:ext cx="295751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365125"/>
            <a:ext cx="870108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DDD2-9591-42EE-A2DD-49C249ADF445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4129-A058-4DED-99C5-AEBC5505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77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DDD2-9591-42EE-A2DD-49C249ADF445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4129-A058-4DED-99C5-AEBC5505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0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1709739"/>
            <a:ext cx="118300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4589464"/>
            <a:ext cx="118300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DDD2-9591-42EE-A2DD-49C249ADF445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4129-A058-4DED-99C5-AEBC5505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77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825625"/>
            <a:ext cx="5829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1825625"/>
            <a:ext cx="5829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DDD2-9591-42EE-A2DD-49C249ADF445}" type="datetimeFigureOut">
              <a:rPr lang="en-US" smtClean="0"/>
              <a:t>7/26/21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4129-A058-4DED-99C5-AEBC5505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05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365126"/>
            <a:ext cx="1183005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1681163"/>
            <a:ext cx="580251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2505075"/>
            <a:ext cx="580251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1681163"/>
            <a:ext cx="58310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2505075"/>
            <a:ext cx="58310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DDD2-9591-42EE-A2DD-49C249ADF445}" type="datetimeFigureOut">
              <a:rPr lang="en-US" smtClean="0"/>
              <a:t>7/26/21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4129-A058-4DED-99C5-AEBC5505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1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DDD2-9591-42EE-A2DD-49C249ADF445}" type="datetimeFigureOut">
              <a:rPr lang="en-US" smtClean="0"/>
              <a:t>7/26/21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4129-A058-4DED-99C5-AEBC5505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55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DDD2-9591-42EE-A2DD-49C249ADF445}" type="datetimeFigureOut">
              <a:rPr lang="en-US" smtClean="0"/>
              <a:t>7/26/21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4129-A058-4DED-99C5-AEBC5505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97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987426"/>
            <a:ext cx="694372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DDD2-9591-42EE-A2DD-49C249ADF445}" type="datetimeFigureOut">
              <a:rPr lang="en-US" smtClean="0"/>
              <a:t>7/26/21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4129-A058-4DED-99C5-AEBC5505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4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987426"/>
            <a:ext cx="694372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DDD2-9591-42EE-A2DD-49C249ADF445}" type="datetimeFigureOut">
              <a:rPr lang="en-US" smtClean="0"/>
              <a:t>7/26/21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4129-A058-4DED-99C5-AEBC5505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6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365126"/>
            <a:ext cx="118300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1825625"/>
            <a:ext cx="118300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4DDD2-9591-42EE-A2DD-49C249ADF445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356351"/>
            <a:ext cx="4629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34129-A058-4DED-99C5-AEBC5505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9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02DF50D-1114-754D-8C86-AAD08FAD2C00}"/>
              </a:ext>
            </a:extLst>
          </p:cNvPr>
          <p:cNvGrpSpPr/>
          <p:nvPr/>
        </p:nvGrpSpPr>
        <p:grpSpPr>
          <a:xfrm>
            <a:off x="-773598" y="484384"/>
            <a:ext cx="14221690" cy="5412045"/>
            <a:chOff x="-1258484" y="-30451"/>
            <a:chExt cx="14221690" cy="5412045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02EA6F12-59CD-485B-A7B2-6F3B4BD1A4F7}"/>
                </a:ext>
              </a:extLst>
            </p:cNvPr>
            <p:cNvSpPr/>
            <p:nvPr/>
          </p:nvSpPr>
          <p:spPr>
            <a:xfrm>
              <a:off x="8611620" y="722"/>
              <a:ext cx="4351586" cy="5028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C12CE880-EF63-4B3A-AFD3-92DBF8A9ABA9}"/>
                </a:ext>
              </a:extLst>
            </p:cNvPr>
            <p:cNvSpPr/>
            <p:nvPr/>
          </p:nvSpPr>
          <p:spPr>
            <a:xfrm>
              <a:off x="-12668" y="3807113"/>
              <a:ext cx="8636690" cy="123800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CAC828B9-451A-4D78-AC03-B7848607AFB5}"/>
                </a:ext>
              </a:extLst>
            </p:cNvPr>
            <p:cNvSpPr/>
            <p:nvPr/>
          </p:nvSpPr>
          <p:spPr>
            <a:xfrm>
              <a:off x="-12668" y="2882694"/>
              <a:ext cx="8636690" cy="9272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778E314-D40A-497D-97E9-4E8A1E519307}"/>
                </a:ext>
              </a:extLst>
            </p:cNvPr>
            <p:cNvSpPr/>
            <p:nvPr/>
          </p:nvSpPr>
          <p:spPr>
            <a:xfrm>
              <a:off x="-12668" y="3314"/>
              <a:ext cx="8642186" cy="289332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DB0A71A-5B4C-4710-99EB-B7BFEFE821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8971" y="5054005"/>
              <a:ext cx="10608819" cy="1660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D13C554-7A76-4296-8938-52238A03BC40}"/>
                </a:ext>
              </a:extLst>
            </p:cNvPr>
            <p:cNvCxnSpPr>
              <a:cxnSpLocks/>
            </p:cNvCxnSpPr>
            <p:nvPr/>
          </p:nvCxnSpPr>
          <p:spPr>
            <a:xfrm>
              <a:off x="8636693" y="3315"/>
              <a:ext cx="12440" cy="5041801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824A495-D371-40F7-8761-42BEF9405572}"/>
                </a:ext>
              </a:extLst>
            </p:cNvPr>
            <p:cNvSpPr txBox="1"/>
            <p:nvPr/>
          </p:nvSpPr>
          <p:spPr>
            <a:xfrm>
              <a:off x="6448141" y="5073817"/>
              <a:ext cx="49928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 First observed Rx for target or comparator drug or drug-class</a:t>
              </a:r>
              <a:endParaRPr lang="en-US" sz="1400" i="1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F00741D-831C-4946-8506-EB520EFBDE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2575" y="1464384"/>
              <a:ext cx="7119904" cy="1775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230E8BE-C04C-47C3-B907-E08C91091D89}"/>
                </a:ext>
              </a:extLst>
            </p:cNvPr>
            <p:cNvSpPr txBox="1"/>
            <p:nvPr/>
          </p:nvSpPr>
          <p:spPr>
            <a:xfrm>
              <a:off x="1490199" y="608820"/>
              <a:ext cx="71642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≥1 T2DM Dx and no type 1 or secondary diabetes Dx</a:t>
              </a:r>
            </a:p>
            <a:p>
              <a:pPr algn="r"/>
              <a:endParaRPr lang="en-US" sz="400" dirty="0"/>
            </a:p>
            <a:p>
              <a:pPr algn="r"/>
              <a:r>
                <a:rPr lang="en-US" sz="1400" i="1" dirty="0"/>
                <a:t>Any time prior to 0 days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6F65B3F-33FD-4B6C-ABA8-3A9F5D194843}"/>
                </a:ext>
              </a:extLst>
            </p:cNvPr>
            <p:cNvSpPr/>
            <p:nvPr/>
          </p:nvSpPr>
          <p:spPr>
            <a:xfrm>
              <a:off x="8676172" y="2425653"/>
              <a:ext cx="4144441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i="1" dirty="0">
                  <a:latin typeface="Calibri" panose="020F0502020204030204" pitchFamily="34" charset="0"/>
                  <a:ea typeface="Calibri" panose="020F0502020204030204" pitchFamily="34" charset="0"/>
                </a:rPr>
                <a:t>Censoring</a:t>
              </a:r>
              <a:r>
                <a:rPr lang="en-US" sz="1400" dirty="0">
                  <a:latin typeface="Calibri" panose="020F0502020204030204" pitchFamily="34" charset="0"/>
                  <a:ea typeface="Calibri" panose="020F0502020204030204" pitchFamily="34" charset="0"/>
                </a:rPr>
                <a:t>: </a:t>
              </a:r>
            </a:p>
            <a:p>
              <a:r>
                <a:rPr lang="en-US" sz="1400" b="1" dirty="0">
                  <a:latin typeface="Calibri" panose="020F0502020204030204" pitchFamily="34" charset="0"/>
                  <a:ea typeface="Calibri" panose="020F0502020204030204" pitchFamily="34" charset="0"/>
                </a:rPr>
                <a:t>  Intent-to-treat:</a:t>
              </a:r>
              <a:r>
                <a:rPr lang="en-US" sz="1400" dirty="0">
                  <a:latin typeface="Calibri" panose="020F0502020204030204" pitchFamily="34" charset="0"/>
                  <a:ea typeface="Calibri" panose="020F0502020204030204" pitchFamily="34" charset="0"/>
                </a:rPr>
                <a:t> data disenrollment, death, outcome-   </a:t>
              </a:r>
            </a:p>
            <a:p>
              <a:r>
                <a:rPr lang="en-US" sz="1400" dirty="0">
                  <a:latin typeface="Calibri" panose="020F0502020204030204" pitchFamily="34" charset="0"/>
                  <a:ea typeface="Calibri" panose="020F0502020204030204" pitchFamily="34" charset="0"/>
                </a:rPr>
                <a:t>  of-interest (above) </a:t>
              </a:r>
            </a:p>
            <a:p>
              <a:r>
                <a:rPr lang="en-US" sz="1400" b="1" dirty="0">
                  <a:latin typeface="Calibri" panose="020F0502020204030204" pitchFamily="34" charset="0"/>
                  <a:ea typeface="Calibri" panose="020F0502020204030204" pitchFamily="34" charset="0"/>
                </a:rPr>
                <a:t>  On-treatment</a:t>
              </a:r>
              <a:r>
                <a:rPr lang="en-US" sz="1400" dirty="0">
                  <a:latin typeface="Calibri" panose="020F0502020204030204" pitchFamily="34" charset="0"/>
                  <a:ea typeface="Calibri" panose="020F0502020204030204" pitchFamily="34" charset="0"/>
                </a:rPr>
                <a:t>: +Rx discontinuation (+/- escalation)</a:t>
              </a:r>
            </a:p>
            <a:p>
              <a:endParaRPr lang="en-US" sz="1400" dirty="0">
                <a:latin typeface="Calibri" panose="020F0502020204030204" pitchFamily="34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B338EA2-B7BF-4A3F-B285-47929E2BC5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48879" y="4537409"/>
              <a:ext cx="348891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8955BB5-563E-40B1-8C91-CE872926519A}"/>
                </a:ext>
              </a:extLst>
            </p:cNvPr>
            <p:cNvSpPr txBox="1"/>
            <p:nvPr/>
          </p:nvSpPr>
          <p:spPr>
            <a:xfrm>
              <a:off x="8748875" y="4243243"/>
              <a:ext cx="27445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Follow-up</a:t>
              </a:r>
            </a:p>
            <a:p>
              <a:endParaRPr lang="en-US" sz="400" dirty="0"/>
            </a:p>
            <a:p>
              <a:r>
                <a:rPr lang="en-US" sz="1400" i="1" dirty="0"/>
                <a:t>+1 to end of data availability </a:t>
              </a:r>
              <a:endParaRPr lang="en-US" sz="1100" i="1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2A418EB-FE9E-4F1E-B374-68FE13793B49}"/>
                </a:ext>
              </a:extLst>
            </p:cNvPr>
            <p:cNvSpPr txBox="1"/>
            <p:nvPr/>
          </p:nvSpPr>
          <p:spPr>
            <a:xfrm>
              <a:off x="4237596" y="2946289"/>
              <a:ext cx="44210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* No observed Rx for any other antihyperglycemic agent</a:t>
              </a:r>
            </a:p>
            <a:p>
              <a:pPr algn="r"/>
              <a:endParaRPr lang="en-US" sz="400" dirty="0"/>
            </a:p>
            <a:p>
              <a:pPr algn="r"/>
              <a:r>
                <a:rPr lang="en-US" sz="1400" i="1" dirty="0"/>
                <a:t>Any time prior to 0 days</a:t>
              </a:r>
              <a:endParaRPr lang="en-US" sz="1100" i="1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6205DAB3-3AF7-47DA-8C17-8D2E27F946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91271" y="4251949"/>
              <a:ext cx="70932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9DFDF28-C4C2-4C79-A528-036353FE86DD}"/>
                </a:ext>
              </a:extLst>
            </p:cNvPr>
            <p:cNvSpPr txBox="1"/>
            <p:nvPr/>
          </p:nvSpPr>
          <p:spPr>
            <a:xfrm>
              <a:off x="1233823" y="3953050"/>
              <a:ext cx="7421730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Covariate assessment: conditions, drugs, procedures, measurements, devices, and observations </a:t>
              </a:r>
            </a:p>
            <a:p>
              <a:pPr algn="r"/>
              <a:endParaRPr lang="en-US" sz="400" dirty="0"/>
            </a:p>
            <a:p>
              <a:pPr algn="r"/>
              <a:endParaRPr lang="en-US" sz="1100" i="1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2F19A8C-5806-4280-91E7-36EBA4749B3D}"/>
                </a:ext>
              </a:extLst>
            </p:cNvPr>
            <p:cNvSpPr txBox="1"/>
            <p:nvPr/>
          </p:nvSpPr>
          <p:spPr>
            <a:xfrm>
              <a:off x="-1258484" y="4206232"/>
              <a:ext cx="53088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i="1" dirty="0"/>
                <a:t>Any time prior to 0 days</a:t>
              </a:r>
              <a:endParaRPr lang="en-US" sz="1100" i="1" dirty="0"/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763C6381-214A-4138-A7D2-81F9B90158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6627" y="4360121"/>
              <a:ext cx="441857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68A0295-556B-46C6-8544-6E84B4212FE5}"/>
                </a:ext>
              </a:extLst>
            </p:cNvPr>
            <p:cNvSpPr txBox="1"/>
            <p:nvPr/>
          </p:nvSpPr>
          <p:spPr>
            <a:xfrm>
              <a:off x="6961471" y="4438753"/>
              <a:ext cx="16364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i="1" dirty="0"/>
                <a:t>-180 to 0 days</a:t>
              </a:r>
              <a:endParaRPr lang="en-US" sz="1100" i="1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BA864BE-0B7C-4BE9-86D7-E93152554F7B}"/>
                </a:ext>
              </a:extLst>
            </p:cNvPr>
            <p:cNvSpPr txBox="1"/>
            <p:nvPr/>
          </p:nvSpPr>
          <p:spPr>
            <a:xfrm>
              <a:off x="3293618" y="1167981"/>
              <a:ext cx="53532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No observed history of the outcome</a:t>
              </a:r>
            </a:p>
            <a:p>
              <a:pPr algn="r"/>
              <a:endParaRPr lang="en-US" sz="400" dirty="0"/>
            </a:p>
            <a:p>
              <a:pPr algn="r"/>
              <a:r>
                <a:rPr lang="en-US" sz="1400" i="1" dirty="0"/>
                <a:t>Any time prior to 0 days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B63B2044-152C-43C6-BCDC-6028341C71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4055" y="901432"/>
              <a:ext cx="7119904" cy="1775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07EAD74-36CF-4F6D-B8DD-4EE35289ED4F}"/>
                </a:ext>
              </a:extLst>
            </p:cNvPr>
            <p:cNvCxnSpPr>
              <a:cxnSpLocks/>
              <a:endCxn id="93" idx="1"/>
            </p:cNvCxnSpPr>
            <p:nvPr/>
          </p:nvCxnSpPr>
          <p:spPr>
            <a:xfrm flipH="1" flipV="1">
              <a:off x="4136627" y="335616"/>
              <a:ext cx="4465852" cy="651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05D22C6-508A-4AB9-AC33-FEDD2AA08BB3}"/>
                </a:ext>
              </a:extLst>
            </p:cNvPr>
            <p:cNvSpPr txBox="1"/>
            <p:nvPr/>
          </p:nvSpPr>
          <p:spPr>
            <a:xfrm>
              <a:off x="4136627" y="43228"/>
              <a:ext cx="45102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Prior data source enrollment</a:t>
              </a:r>
            </a:p>
            <a:p>
              <a:pPr algn="r"/>
              <a:endParaRPr lang="en-US" sz="400" dirty="0"/>
            </a:p>
            <a:p>
              <a:pPr algn="r"/>
              <a:r>
                <a:rPr lang="en-US" sz="1400" i="1" dirty="0"/>
                <a:t>≥365 days </a:t>
              </a:r>
              <a:endParaRPr lang="en-US" sz="1100" i="1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5DDA569-E825-4593-A09B-00E91BD48ECD}"/>
                </a:ext>
              </a:extLst>
            </p:cNvPr>
            <p:cNvSpPr txBox="1"/>
            <p:nvPr/>
          </p:nvSpPr>
          <p:spPr>
            <a:xfrm>
              <a:off x="3948549" y="3237777"/>
              <a:ext cx="48511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* Except metformin</a:t>
              </a:r>
              <a:endParaRPr lang="en-US" sz="1100" i="1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3AEF3C3-323A-4232-BD0F-1922B6F7809C}"/>
                </a:ext>
              </a:extLst>
            </p:cNvPr>
            <p:cNvSpPr txBox="1"/>
            <p:nvPr/>
          </p:nvSpPr>
          <p:spPr>
            <a:xfrm>
              <a:off x="-11674" y="448644"/>
              <a:ext cx="1387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Eligibility 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8044120-8B9A-4F99-87FF-7C99C128F094}"/>
                </a:ext>
              </a:extLst>
            </p:cNvPr>
            <p:cNvSpPr txBox="1"/>
            <p:nvPr/>
          </p:nvSpPr>
          <p:spPr>
            <a:xfrm>
              <a:off x="-11674" y="2828911"/>
              <a:ext cx="14164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Exposure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F3226F7-EDCC-4253-8AAB-DA59481BFC28}"/>
                </a:ext>
              </a:extLst>
            </p:cNvPr>
            <p:cNvSpPr txBox="1"/>
            <p:nvPr/>
          </p:nvSpPr>
          <p:spPr>
            <a:xfrm>
              <a:off x="-11674" y="4282676"/>
              <a:ext cx="23700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Adjustment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273E4957-4E92-41BC-B159-F36E304F821B}"/>
                </a:ext>
              </a:extLst>
            </p:cNvPr>
            <p:cNvSpPr/>
            <p:nvPr/>
          </p:nvSpPr>
          <p:spPr>
            <a:xfrm>
              <a:off x="-60848" y="3249226"/>
              <a:ext cx="276321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ea typeface="Calibri" panose="020F0502020204030204" pitchFamily="34" charset="0"/>
                </a:rPr>
                <a:t> (DPP4Is, GLP1RAs, SGLT2Is, SUs)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3F820AD-3E1E-4FA9-B035-9FFBEF75BCF3}"/>
                </a:ext>
              </a:extLst>
            </p:cNvPr>
            <p:cNvSpPr/>
            <p:nvPr/>
          </p:nvSpPr>
          <p:spPr>
            <a:xfrm>
              <a:off x="-60848" y="4688332"/>
              <a:ext cx="83843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ea typeface="Calibri" panose="020F0502020204030204" pitchFamily="34" charset="0"/>
                </a:rPr>
                <a:t> (Propensity score matching/stratification with large-scale cohort balance and empirical equipoise diagnostics)</a:t>
              </a:r>
              <a:endParaRPr lang="en-US" sz="1400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B1B31029-0928-450F-957D-15B2C2020C7B}"/>
                </a:ext>
              </a:extLst>
            </p:cNvPr>
            <p:cNvSpPr txBox="1"/>
            <p:nvPr/>
          </p:nvSpPr>
          <p:spPr>
            <a:xfrm>
              <a:off x="10168139" y="-30451"/>
              <a:ext cx="26129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/>
                <a:t>Outcomes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3112CD0-9142-44B7-A435-9C2D2967CCC5}"/>
                </a:ext>
              </a:extLst>
            </p:cNvPr>
            <p:cNvSpPr/>
            <p:nvPr/>
          </p:nvSpPr>
          <p:spPr>
            <a:xfrm>
              <a:off x="9343927" y="268741"/>
              <a:ext cx="349188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>
                  <a:latin typeface="Calibri" panose="020F0502020204030204" pitchFamily="34" charset="0"/>
                  <a:ea typeface="Calibri" panose="020F0502020204030204" pitchFamily="34" charset="0"/>
                </a:rPr>
                <a:t>(Cardiovascular events and safety)</a:t>
              </a:r>
              <a:endParaRPr lang="en-US" sz="1400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7554BDD-7CD0-41C0-B973-9511519A5C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31064" y="4460199"/>
              <a:ext cx="2024140" cy="236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3772331-F592-4432-943C-D10645DD5BDC}"/>
                </a:ext>
              </a:extLst>
            </p:cNvPr>
            <p:cNvSpPr/>
            <p:nvPr/>
          </p:nvSpPr>
          <p:spPr>
            <a:xfrm>
              <a:off x="8668145" y="986491"/>
              <a:ext cx="3513724" cy="10695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400" b="1" dirty="0">
                  <a:latin typeface="Calibri" panose="020F0502020204030204" pitchFamily="34" charset="0"/>
                  <a:ea typeface="Calibri" panose="020F0502020204030204" pitchFamily="34" charset="0"/>
                </a:rPr>
                <a:t>● </a:t>
              </a:r>
              <a:r>
                <a:rPr lang="en-US" sz="1400" dirty="0">
                  <a:solidFill>
                    <a:srgbClr val="000000"/>
                  </a:solidFill>
                  <a:latin typeface="Calibri" panose="020F0502020204030204" pitchFamily="34" charset="0"/>
                </a:rPr>
                <a:t>3- / 4-point MACE</a:t>
              </a:r>
            </a:p>
            <a:p>
              <a:pPr>
                <a:spcAft>
                  <a:spcPts val="300"/>
                </a:spcAft>
              </a:pPr>
              <a:r>
                <a:rPr lang="en-US" sz="1400" b="1" dirty="0">
                  <a:latin typeface="Calibri" panose="020F0502020204030204" pitchFamily="34" charset="0"/>
                  <a:ea typeface="Calibri" panose="020F0502020204030204" pitchFamily="34" charset="0"/>
                </a:rPr>
                <a:t>● </a:t>
              </a:r>
              <a:r>
                <a:rPr lang="en-US" sz="1400" dirty="0">
                  <a:latin typeface="Calibri" panose="020F0502020204030204" pitchFamily="34" charset="0"/>
                  <a:ea typeface="Calibri" panose="020F0502020204030204" pitchFamily="34" charset="0"/>
                </a:rPr>
                <a:t>Individual CV events, revascularization, etc.</a:t>
              </a:r>
            </a:p>
            <a:p>
              <a:pPr>
                <a:spcAft>
                  <a:spcPts val="300"/>
                </a:spcAft>
              </a:pPr>
              <a:r>
                <a:rPr lang="en-US" sz="1400" b="1" dirty="0">
                  <a:latin typeface="Calibri" panose="020F0502020204030204" pitchFamily="34" charset="0"/>
                  <a:ea typeface="Calibri" panose="020F0502020204030204" pitchFamily="34" charset="0"/>
                </a:rPr>
                <a:t>● </a:t>
              </a:r>
              <a:r>
                <a:rPr lang="en-US" sz="1400" dirty="0">
                  <a:latin typeface="Calibri" panose="020F0502020204030204" pitchFamily="34" charset="0"/>
                  <a:ea typeface="Calibri" panose="020F0502020204030204" pitchFamily="34" charset="0"/>
                </a:rPr>
                <a:t>Hypoglycemia, UTI, cancer</a:t>
              </a:r>
            </a:p>
            <a:p>
              <a:pPr>
                <a:spcAft>
                  <a:spcPts val="300"/>
                </a:spcAft>
              </a:pPr>
              <a:r>
                <a:rPr lang="en-US" sz="1400" b="1" dirty="0">
                  <a:latin typeface="Calibri" panose="020F0502020204030204" pitchFamily="34" charset="0"/>
                  <a:ea typeface="Calibri" panose="020F0502020204030204" pitchFamily="34" charset="0"/>
                </a:rPr>
                <a:t>● </a:t>
              </a:r>
              <a:r>
                <a:rPr lang="en-US" sz="1400" dirty="0">
                  <a:latin typeface="Calibri" panose="020F0502020204030204" pitchFamily="34" charset="0"/>
                  <a:ea typeface="Calibri" panose="020F0502020204030204" pitchFamily="34" charset="0"/>
                </a:rPr>
                <a:t>Many patient-centered safety outcomes</a:t>
              </a:r>
              <a:endParaRPr lang="en-US" sz="14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C904DE6-506B-9B4D-AA65-F684291340B9}"/>
                </a:ext>
              </a:extLst>
            </p:cNvPr>
            <p:cNvSpPr txBox="1"/>
            <p:nvPr/>
          </p:nvSpPr>
          <p:spPr>
            <a:xfrm>
              <a:off x="1494406" y="1733390"/>
              <a:ext cx="71642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* ≥ 90 days metformin and &lt; 30 days insulin exposure</a:t>
              </a:r>
            </a:p>
            <a:p>
              <a:pPr algn="r"/>
              <a:endParaRPr lang="en-US" sz="400" dirty="0"/>
            </a:p>
            <a:p>
              <a:pPr algn="r"/>
              <a:r>
                <a:rPr lang="en-US" sz="1400" i="1" dirty="0"/>
                <a:t>Any time prior to 0 days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597CF8E-B2B2-0D4C-BD23-CA9211FF78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49576" y="2018512"/>
              <a:ext cx="7119904" cy="1775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80AFE30-A46C-294D-96B7-ECDF2770851C}"/>
                </a:ext>
              </a:extLst>
            </p:cNvPr>
            <p:cNvSpPr txBox="1"/>
            <p:nvPr/>
          </p:nvSpPr>
          <p:spPr>
            <a:xfrm>
              <a:off x="3123633" y="2016055"/>
              <a:ext cx="39827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* Additional cohorts with no prior metformin</a:t>
              </a:r>
              <a:endParaRPr lang="en-US" sz="1100" i="1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55B9D8C-4260-7444-BF5E-893C8DC4A0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21723" y="3233227"/>
              <a:ext cx="7119904" cy="1775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D8016A-D255-5747-8467-2232126D3ADD}"/>
                </a:ext>
              </a:extLst>
            </p:cNvPr>
            <p:cNvSpPr txBox="1"/>
            <p:nvPr/>
          </p:nvSpPr>
          <p:spPr>
            <a:xfrm>
              <a:off x="1480130" y="2285061"/>
              <a:ext cx="71642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Subgroup inclusion criteria: age, gender, race, cardiovascular risk, renal impairment </a:t>
              </a:r>
            </a:p>
            <a:p>
              <a:pPr algn="r"/>
              <a:endParaRPr lang="en-US" sz="400" dirty="0"/>
            </a:p>
            <a:p>
              <a:pPr algn="r"/>
              <a:r>
                <a:rPr lang="en-US" sz="1400" i="1" dirty="0"/>
                <a:t>Any time prior to 0 days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5E92C19-B6F6-9140-B0DD-45908EC7D1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35300" y="2570183"/>
              <a:ext cx="7119904" cy="1775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E9F1B9-2242-E344-90E4-6B79098A6DB8}"/>
                </a:ext>
              </a:extLst>
            </p:cNvPr>
            <p:cNvSpPr txBox="1"/>
            <p:nvPr/>
          </p:nvSpPr>
          <p:spPr>
            <a:xfrm>
              <a:off x="354492" y="2370128"/>
              <a:ext cx="9647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Heterogeneity</a:t>
              </a:r>
            </a:p>
            <a:p>
              <a:pPr algn="ctr"/>
              <a:r>
                <a:rPr lang="en-US" sz="1000" b="1" dirty="0"/>
                <a:t> trial only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DF47023-AB75-7849-8955-EB6953F03E85}"/>
                </a:ext>
              </a:extLst>
            </p:cNvPr>
            <p:cNvSpPr txBox="1"/>
            <p:nvPr/>
          </p:nvSpPr>
          <p:spPr>
            <a:xfrm>
              <a:off x="0" y="3545554"/>
              <a:ext cx="72557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4 class / 6 comparisons (</a:t>
              </a:r>
              <a:r>
                <a:rPr lang="en-US" sz="1000" b="1" dirty="0"/>
                <a:t>Class-vs-Class  and Heterogeneity Trial</a:t>
              </a:r>
              <a:r>
                <a:rPr lang="en-US" sz="1000" dirty="0"/>
                <a:t>); 22 drugs / 231 comparisons (</a:t>
              </a:r>
              <a:r>
                <a:rPr lang="en-US" sz="1000" b="1" dirty="0"/>
                <a:t>Drug-vs-Drug and Heterogeneity Trial)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31F3724-8C2C-BD4D-895B-B225B6411D74}"/>
                </a:ext>
              </a:extLst>
            </p:cNvPr>
            <p:cNvSpPr txBox="1"/>
            <p:nvPr/>
          </p:nvSpPr>
          <p:spPr>
            <a:xfrm>
              <a:off x="4811663" y="4312956"/>
              <a:ext cx="16364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i="1" dirty="0"/>
                <a:t>-365 to 0 days</a:t>
              </a:r>
              <a:endParaRPr lang="en-US" sz="1100" i="1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FDA432C-2A06-814F-A8E5-B8E1898B5B9E}"/>
                </a:ext>
              </a:extLst>
            </p:cNvPr>
            <p:cNvSpPr/>
            <p:nvPr/>
          </p:nvSpPr>
          <p:spPr>
            <a:xfrm>
              <a:off x="8683347" y="3483690"/>
              <a:ext cx="4144441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i="1" dirty="0">
                  <a:latin typeface="Calibri" panose="020F0502020204030204" pitchFamily="34" charset="0"/>
                  <a:ea typeface="Calibri" panose="020F0502020204030204" pitchFamily="34" charset="0"/>
                </a:rPr>
                <a:t>Calibration for residual systematic error</a:t>
              </a:r>
              <a:r>
                <a:rPr lang="en-US" sz="1400" dirty="0">
                  <a:latin typeface="Calibri" panose="020F0502020204030204" pitchFamily="34" charset="0"/>
                  <a:ea typeface="Calibri" panose="020F0502020204030204" pitchFamily="34" charset="0"/>
                </a:rPr>
                <a:t>: </a:t>
              </a:r>
            </a:p>
            <a:p>
              <a:r>
                <a:rPr lang="en-US" sz="1400" b="1" dirty="0">
                  <a:latin typeface="Calibri" panose="020F0502020204030204" pitchFamily="34" charset="0"/>
                  <a:ea typeface="Calibri" panose="020F0502020204030204" pitchFamily="34" charset="0"/>
                </a:rPr>
                <a:t>● </a:t>
              </a:r>
              <a:r>
                <a:rPr lang="en-US" sz="1400" dirty="0">
                  <a:latin typeface="Calibri" panose="020F0502020204030204" pitchFamily="34" charset="0"/>
                  <a:ea typeface="Calibri" panose="020F0502020204030204" pitchFamily="34" charset="0"/>
                </a:rPr>
                <a:t>Up to 50 negative control (falsification) outcomes</a:t>
              </a:r>
            </a:p>
            <a:p>
              <a:endParaRPr lang="en-US" sz="140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0945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6827</TotalTime>
  <Words>278</Words>
  <Application>Microsoft Macintosh PowerPoint</Application>
  <PresentationFormat>Custom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Conover, Mitchell [JRDUS]</dc:creator>
  <cp:lastModifiedBy>Marc Suchard</cp:lastModifiedBy>
  <cp:revision>58</cp:revision>
  <cp:lastPrinted>2021-07-26T23:49:56Z</cp:lastPrinted>
  <dcterms:created xsi:type="dcterms:W3CDTF">2020-04-09T17:10:35Z</dcterms:created>
  <dcterms:modified xsi:type="dcterms:W3CDTF">2021-07-26T23:57:41Z</dcterms:modified>
</cp:coreProperties>
</file>