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8"/>
    <p:restoredTop sz="94672"/>
  </p:normalViewPr>
  <p:slideViewPr>
    <p:cSldViewPr snapToGrid="0">
      <p:cViewPr varScale="1">
        <p:scale>
          <a:sx n="72" d="100"/>
          <a:sy n="72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BA00-1413-5E49-B2B9-9A6411407F8A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2843-B699-554B-BE56-5C40B75867D2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11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E3B-4F88-87D5-5EF0-4D2A301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A3F4-6191-3F0D-AC07-DC5A456A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EA9-46A9-4E3D-481B-99A9463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1738-72D3-105D-6880-9DB8079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A118-CFD5-3849-C6B1-8757713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59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B32-3887-33AC-F4DA-0AA9784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A35-C2B3-0C14-9D10-D9AD71F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2A0A-B270-9665-C6F7-6CDB2FA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FD17-E085-A937-32EB-BB827A5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5293-5172-F548-420E-D80B22F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3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96EB9-F397-A202-A08B-185F19F7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2717-8ED7-2F14-7ABB-B1C004C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CD2C-AAC0-43A1-0709-D0AC071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6606-E2EC-C7A6-586C-FAEA055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C76-F283-7157-2AC5-63D562B1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06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739-7666-4BD4-9B94-F0077483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A228-D0FB-1766-EF89-612BF8F9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986E-53EF-E14F-2C54-9582DB67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E5B2-2F4F-B3DE-049A-56437AC9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4C00-9D13-162C-44DD-AD763E5D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9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950-5086-2812-08CE-F1670DE0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A5C3-CCF6-E28C-A218-60241CF7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1266-80AC-82FD-299F-9EF5E59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8A6-8FC7-267B-AA6B-72F76803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6A8B-A19D-336A-9913-1DDA1E6F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6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8695-E74C-CA94-475C-BC7FB89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285-123C-24CC-1918-E7D4AA97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590B-2FD2-6DFB-4C92-7E03229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30C7-E3D0-DE0C-0930-D151FA12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15C9-4AE9-CBA3-D6E1-386998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AE85-80D8-D118-F4C5-C5A0372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92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F31-16F4-4E43-7203-AF677011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4AF-E404-76A7-3331-E3EBF3B9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E16A-2B63-AD3D-DFC8-3AB7D4E2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EA61-AA4E-6A4C-99D5-7594C94C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FB4F-1445-A41C-1651-AE458D0C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C96D-6BB0-638B-3421-89FB9EA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533FB-1FFB-9D2E-AF1C-7FE3D15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7A926-C2FB-D163-BF19-83CD07D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63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78E-F180-64CA-8419-97CBDF0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58D8-391C-EAEB-74EC-73889AB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AB26-CB19-7034-CDE5-CC5051B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F23F-1D65-F602-4BDD-A991DD3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80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FC3C-2399-F012-8398-FBED659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29DF-54DA-1A2E-550F-870BEB0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2A78-FD82-C46C-4090-A15426C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4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096-04B0-64E2-3D2D-FA0B901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828-275D-98B7-50D7-E7E717BB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0CAD-A5C9-4631-3DD9-4EA33A53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F0DE-83E9-1CFD-E9EE-66E380C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46B8-778E-C05D-434A-ED155B0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AE0D-819E-9130-0486-43ECE8F5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38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2F1-7DFD-36CD-F9B1-828760D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B07F-C295-10E0-17C4-0542B439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7A88-BE31-3F0C-180B-27753DFDF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E20B-9F67-7164-E4F9-344BFC3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E186-A44F-FDAD-AD53-EF810753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BF4-065A-4E02-B05A-12A8EA2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48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9005-B197-06D3-B2FA-313DFD7D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6CBE-81E1-EAA4-FE28-3D77009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30A-CBBE-2E9C-71E7-BAB3BC21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A1AD-4A39-BD4D-BEFC-BF18CE60EED0}" type="datetimeFigureOut">
              <a:rPr lang="en-IT" smtClean="0"/>
              <a:t>12/11/24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E0E3-0545-42F0-B532-0A95514D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4A35-5702-4609-0DC5-DAECBC38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31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CE3F-8EB7-609A-8472-B36DF714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04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latin typeface="Helvetica Light" panose="020B0403020202020204" pitchFamily="34" charset="0"/>
              </a:rPr>
              <a:t>STATISTICA</a:t>
            </a:r>
            <a:endParaRPr lang="en-IT" dirty="0">
              <a:latin typeface="Helvetica Light" panose="020B04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F9C9-FF8E-6821-4FC0-52034C2C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0792"/>
            <a:ext cx="10515600" cy="1493265"/>
          </a:xfrm>
        </p:spPr>
        <p:txBody>
          <a:bodyPr/>
          <a:lstStyle/>
          <a:p>
            <a:pPr marL="0" indent="0" algn="ctr">
              <a:buNone/>
            </a:pPr>
            <a:r>
              <a:rPr lang="en-IT" b="1" dirty="0">
                <a:latin typeface="HELVETICA LIGHT" panose="020B0403020202020204" pitchFamily="34" charset="0"/>
              </a:rPr>
              <a:t>Vincenzo Nardelli</a:t>
            </a:r>
          </a:p>
          <a:p>
            <a:pPr marL="0" indent="0" algn="ctr">
              <a:buNone/>
            </a:pPr>
            <a:r>
              <a:rPr lang="en-GB" dirty="0">
                <a:latin typeface="Helvetica Light" panose="020B0403020202020204" pitchFamily="34" charset="0"/>
              </a:rPr>
              <a:t>v</a:t>
            </a:r>
            <a:r>
              <a:rPr lang="en-IT" dirty="0">
                <a:latin typeface="Helvetica Light" panose="020B0403020202020204" pitchFamily="34" charset="0"/>
              </a:rPr>
              <a:t>incenzo.nardelli@unicatt.it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17F8745-3108-D2A3-153B-FA813BD9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60" y="2345960"/>
            <a:ext cx="2166080" cy="21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59D7F-36A4-9590-E125-847031709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5488AF9B-C027-F9B9-1191-FE051055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38" y="316139"/>
            <a:ext cx="11439948" cy="1325563"/>
          </a:xfrm>
        </p:spPr>
        <p:txBody>
          <a:bodyPr/>
          <a:lstStyle/>
          <a:p>
            <a:r>
              <a:rPr lang="en-GB" dirty="0" err="1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Applicazione</a:t>
            </a:r>
            <a:r>
              <a:rPr lang="en-GB" dirty="0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 </a:t>
            </a:r>
            <a:r>
              <a:rPr lang="en-GB" dirty="0" err="1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Clinica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Immagine 3" descr="Immagine che contiene schermata, cerchio, testo&#10;&#10;Descrizione generata automaticamente">
            <a:extLst>
              <a:ext uri="{FF2B5EF4-FFF2-40B4-BE49-F238E27FC236}">
                <a16:creationId xmlns:a16="http://schemas.microsoft.com/office/drawing/2014/main" id="{725CB3DC-1CE3-EE1F-CCC4-FC6005F3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32"/>
          <a:stretch/>
        </p:blipFill>
        <p:spPr>
          <a:xfrm>
            <a:off x="2190070" y="2516297"/>
            <a:ext cx="7811859" cy="4025564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9AE5AD6-244B-CA1E-E344-A548288D8B7E}"/>
              </a:ext>
            </a:extLst>
          </p:cNvPr>
          <p:cNvSpPr txBox="1">
            <a:spLocks/>
          </p:cNvSpPr>
          <p:nvPr/>
        </p:nvSpPr>
        <p:spPr>
          <a:xfrm>
            <a:off x="610538" y="1466556"/>
            <a:ext cx="114399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b="1" dirty="0">
                <a:effectLst/>
              </a:rPr>
              <a:t>Baseline clinical and </a:t>
            </a:r>
            <a:r>
              <a:rPr lang="it-IT" sz="2800" b="1" dirty="0" err="1">
                <a:effectLst/>
              </a:rPr>
              <a:t>neuroradiological</a:t>
            </a:r>
            <a:r>
              <a:rPr lang="it-IT" sz="2800" b="1" dirty="0">
                <a:effectLst/>
              </a:rPr>
              <a:t> </a:t>
            </a:r>
            <a:r>
              <a:rPr lang="it-IT" sz="2800" b="1" dirty="0" err="1">
                <a:effectLst/>
              </a:rPr>
              <a:t>predictors</a:t>
            </a:r>
            <a:r>
              <a:rPr lang="it-IT" sz="2800" b="1" dirty="0">
                <a:effectLst/>
              </a:rPr>
              <a:t> of </a:t>
            </a:r>
            <a:r>
              <a:rPr lang="it-IT" sz="2800" b="1" dirty="0" err="1">
                <a:effectLst/>
              </a:rPr>
              <a:t>outcome</a:t>
            </a:r>
            <a:r>
              <a:rPr lang="it-IT" sz="2800" b="1" dirty="0">
                <a:effectLst/>
              </a:rPr>
              <a:t> in </a:t>
            </a:r>
            <a:r>
              <a:rPr lang="it-IT" sz="2800" b="1" dirty="0" err="1">
                <a:effectLst/>
              </a:rPr>
              <a:t>patients</a:t>
            </a:r>
            <a:r>
              <a:rPr lang="it-IT" sz="2800" b="1" dirty="0">
                <a:effectLst/>
              </a:rPr>
              <a:t> with large </a:t>
            </a:r>
            <a:r>
              <a:rPr lang="it-IT" sz="2800" b="1" dirty="0" err="1">
                <a:effectLst/>
              </a:rPr>
              <a:t>ischemic</a:t>
            </a:r>
            <a:r>
              <a:rPr lang="it-IT" sz="2800" b="1" dirty="0">
                <a:effectLst/>
              </a:rPr>
              <a:t> core </a:t>
            </a:r>
            <a:r>
              <a:rPr lang="it-IT" sz="2800" b="1" dirty="0" err="1">
                <a:effectLst/>
              </a:rPr>
              <a:t>undergoing</a:t>
            </a:r>
            <a:r>
              <a:rPr lang="it-IT" sz="2800" b="1" dirty="0">
                <a:effectLst/>
              </a:rPr>
              <a:t> </a:t>
            </a:r>
            <a:r>
              <a:rPr lang="it-IT" sz="2800" b="1" dirty="0" err="1">
                <a:effectLst/>
              </a:rPr>
              <a:t>mechanical</a:t>
            </a:r>
            <a:r>
              <a:rPr lang="it-IT" sz="2800" b="1" dirty="0">
                <a:effectLst/>
              </a:rPr>
              <a:t> </a:t>
            </a:r>
            <a:r>
              <a:rPr lang="it-IT" sz="2800" b="1" dirty="0" err="1">
                <a:effectLst/>
              </a:rPr>
              <a:t>thrombectomy</a:t>
            </a:r>
            <a:r>
              <a:rPr lang="it-IT" sz="2800" b="1" dirty="0">
                <a:effectLst/>
              </a:rPr>
              <a:t>: A </a:t>
            </a:r>
            <a:r>
              <a:rPr lang="it-IT" sz="2800" b="1" dirty="0" err="1">
                <a:effectLst/>
              </a:rPr>
              <a:t>retrospective</a:t>
            </a:r>
            <a:r>
              <a:rPr lang="it-IT" sz="2800" b="1" dirty="0">
                <a:effectLst/>
              </a:rPr>
              <a:t> </a:t>
            </a:r>
            <a:r>
              <a:rPr lang="it-IT" sz="2800" b="1" dirty="0" err="1">
                <a:effectLst/>
              </a:rPr>
              <a:t>multicenter</a:t>
            </a:r>
            <a:r>
              <a:rPr lang="it-IT" sz="2800" b="1" dirty="0">
                <a:effectLst/>
              </a:rPr>
              <a:t> study</a:t>
            </a:r>
          </a:p>
          <a:p>
            <a:endParaRPr lang="en-IT" sz="2800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8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57D-96B4-BC9F-9F6C-D94FCBFAF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AE03FB2-2835-01CC-245D-B55964C6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38" y="316139"/>
            <a:ext cx="11439948" cy="1325563"/>
          </a:xfrm>
        </p:spPr>
        <p:txBody>
          <a:bodyPr/>
          <a:lstStyle/>
          <a:p>
            <a:r>
              <a:rPr lang="en-GB" dirty="0" err="1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Applicazione</a:t>
            </a:r>
            <a:r>
              <a:rPr lang="en-GB" dirty="0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 Sanitaria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13A1F72-E706-DDD8-80F8-6122EA059B23}"/>
              </a:ext>
            </a:extLst>
          </p:cNvPr>
          <p:cNvSpPr txBox="1">
            <a:spLocks/>
          </p:cNvSpPr>
          <p:nvPr/>
        </p:nvSpPr>
        <p:spPr>
          <a:xfrm>
            <a:off x="610538" y="1466556"/>
            <a:ext cx="5246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b="1" dirty="0">
                <a:effectLst/>
              </a:rPr>
              <a:t>Misurazione della </a:t>
            </a:r>
            <a:r>
              <a:rPr lang="it-IT" sz="2800" b="1" dirty="0"/>
              <a:t>Qualità dei Clinical Trial Centers</a:t>
            </a:r>
            <a:endParaRPr lang="it-IT" sz="2800" b="1" dirty="0">
              <a:effectLst/>
            </a:endParaRPr>
          </a:p>
          <a:p>
            <a:endParaRPr lang="en-IT" sz="2800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Immagine 4" descr="Immagine che contiene testo, schermata, Policromia, linea&#10;&#10;Descrizione generata automaticamente">
            <a:extLst>
              <a:ext uri="{FF2B5EF4-FFF2-40B4-BE49-F238E27FC236}">
                <a16:creationId xmlns:a16="http://schemas.microsoft.com/office/drawing/2014/main" id="{3A59E782-5CAD-BAC3-85E4-5FD380B9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62" y="967072"/>
            <a:ext cx="3898900" cy="5270500"/>
          </a:xfrm>
          <a:prstGeom prst="rect">
            <a:avLst/>
          </a:prstGeom>
        </p:spPr>
      </p:pic>
      <p:pic>
        <p:nvPicPr>
          <p:cNvPr id="8" name="Immagine 7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E6821748-3A71-5704-A649-0FA3CE7C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632"/>
          <a:stretch/>
        </p:blipFill>
        <p:spPr>
          <a:xfrm>
            <a:off x="1297672" y="2416111"/>
            <a:ext cx="5037227" cy="42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3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976D4-5F74-1F43-740C-C0E1C091F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6484FC0-F99A-FA70-9BF4-E244786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38" y="316139"/>
            <a:ext cx="11439948" cy="1325563"/>
          </a:xfrm>
        </p:spPr>
        <p:txBody>
          <a:bodyPr/>
          <a:lstStyle/>
          <a:p>
            <a:r>
              <a:rPr lang="en-GB" dirty="0" err="1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Applicazione</a:t>
            </a:r>
            <a:r>
              <a:rPr lang="en-GB" dirty="0">
                <a:solidFill>
                  <a:srgbClr val="202124"/>
                </a:solidFill>
                <a:effectLst/>
                <a:latin typeface="Helvetica Light" panose="020B0403020202020204" pitchFamily="34" charset="0"/>
              </a:rPr>
              <a:t> Business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7E72AFB-139B-F58E-89A3-85DCAEB74F71}"/>
              </a:ext>
            </a:extLst>
          </p:cNvPr>
          <p:cNvSpPr txBox="1">
            <a:spLocks/>
          </p:cNvSpPr>
          <p:nvPr/>
        </p:nvSpPr>
        <p:spPr>
          <a:xfrm>
            <a:off x="610538" y="1466556"/>
            <a:ext cx="5246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800" b="1" dirty="0">
                <a:effectLst/>
              </a:rPr>
              <a:t>Analisi spaziale per le aziende</a:t>
            </a:r>
          </a:p>
          <a:p>
            <a:endParaRPr lang="en-IT" sz="2800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1" name="Immagine 20" descr="Immagine che contiene mappa, schermata, testo&#10;&#10;Descrizione generata automaticamente">
            <a:extLst>
              <a:ext uri="{FF2B5EF4-FFF2-40B4-BE49-F238E27FC236}">
                <a16:creationId xmlns:a16="http://schemas.microsoft.com/office/drawing/2014/main" id="{2CE4AEC2-ADFB-258C-74D5-7FDE07FC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7517"/>
            <a:ext cx="6096000" cy="54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Light</vt:lpstr>
      <vt:lpstr>Helvetica Light</vt:lpstr>
      <vt:lpstr>Office Theme</vt:lpstr>
      <vt:lpstr>STATISTICA</vt:lpstr>
      <vt:lpstr>Applicazione Clinica</vt:lpstr>
      <vt:lpstr>Applicazione Sanitaria</vt:lpstr>
      <vt:lpstr>Applicazione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v.nardelli2@campus.unimib.it</dc:creator>
  <cp:lastModifiedBy>v.nardelli2@campus.unimib.it</cp:lastModifiedBy>
  <cp:revision>52</cp:revision>
  <cp:lastPrinted>2022-10-01T09:06:08Z</cp:lastPrinted>
  <dcterms:created xsi:type="dcterms:W3CDTF">2022-10-01T07:08:53Z</dcterms:created>
  <dcterms:modified xsi:type="dcterms:W3CDTF">2024-12-11T13:02:01Z</dcterms:modified>
</cp:coreProperties>
</file>