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9" r:id="rId3"/>
    <p:sldId id="290" r:id="rId4"/>
    <p:sldId id="291" r:id="rId5"/>
    <p:sldId id="292" r:id="rId6"/>
    <p:sldId id="288" r:id="rId7"/>
    <p:sldId id="284" r:id="rId8"/>
    <p:sldId id="294" r:id="rId9"/>
    <p:sldId id="285" r:id="rId10"/>
    <p:sldId id="286" r:id="rId11"/>
    <p:sldId id="282" r:id="rId12"/>
    <p:sldId id="281" r:id="rId13"/>
    <p:sldId id="287" r:id="rId14"/>
    <p:sldId id="280" r:id="rId1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1"/>
    <p:restoredTop sz="94710"/>
  </p:normalViewPr>
  <p:slideViewPr>
    <p:cSldViewPr snapToGrid="0">
      <p:cViewPr varScale="1">
        <p:scale>
          <a:sx n="72" d="100"/>
          <a:sy n="72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BA00-1413-5E49-B2B9-9A6411407F8A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843-B699-554B-BE56-5C40B75867D2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11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22843-B699-554B-BE56-5C40B75867D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739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E3B-4F88-87D5-5EF0-4D2A301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A3F4-6191-3F0D-AC07-DC5A456A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EA9-46A9-4E3D-481B-99A946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1738-72D3-105D-6880-9DB8079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A118-CFD5-3849-C6B1-8757713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5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B32-3887-33AC-F4DA-0AA9784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A35-C2B3-0C14-9D10-D9AD71F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2A0A-B270-9665-C6F7-6CDB2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FD17-E085-A937-32EB-BB827A5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5293-5172-F548-420E-D80B22F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96EB9-F397-A202-A08B-185F19F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2717-8ED7-2F14-7ABB-B1C004C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CD2C-AAC0-43A1-0709-D0AC071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606-E2EC-C7A6-586C-FAEA055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C76-F283-7157-2AC5-63D562B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06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739-7666-4BD4-9B94-F0077483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A228-D0FB-1766-EF89-612BF8F9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86E-53EF-E14F-2C54-9582DB6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5B2-2F4F-B3DE-049A-56437AC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C00-9D13-162C-44DD-AD763E5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9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950-5086-2812-08CE-F1670DE0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A5C3-CCF6-E28C-A218-60241CF7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266-80AC-82FD-299F-9EF5E59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8A6-8FC7-267B-AA6B-72F76803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6A8B-A19D-336A-9913-1DDA1E6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6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695-E74C-CA94-475C-BC7FB89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285-123C-24CC-1918-E7D4AA97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590B-2FD2-6DFB-4C92-7E03229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30C7-E3D0-DE0C-0930-D151FA1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15C9-4AE9-CBA3-D6E1-386998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E85-80D8-D118-F4C5-C5A037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9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F31-16F4-4E43-7203-AF677011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4AF-E404-76A7-3331-E3EBF3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E16A-2B63-AD3D-DFC8-3AB7D4E2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EA61-AA4E-6A4C-99D5-7594C94C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FB4F-1445-A41C-1651-AE458D0C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96D-6BB0-638B-3421-89FB9EA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33FB-1FFB-9D2E-AF1C-7FE3D15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7A926-C2FB-D163-BF19-83CD07D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3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78E-F180-64CA-8419-97CBDF0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58D8-391C-EAEB-74EC-73889AB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AB26-CB19-7034-CDE5-CC5051B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F23F-1D65-F602-4BDD-A991DD3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80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3C-2399-F012-8398-FBED659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29DF-54DA-1A2E-550F-870BEB0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2A78-FD82-C46C-4090-A15426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4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096-04B0-64E2-3D2D-FA0B90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828-275D-98B7-50D7-E7E717BB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0CAD-A5C9-4631-3DD9-4EA33A53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0DE-83E9-1CFD-E9EE-66E380C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6B8-778E-C05D-434A-ED155B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AE0D-819E-9130-0486-43ECE8F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38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2F1-7DFD-36CD-F9B1-828760D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B07F-C295-10E0-17C4-0542B439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7A88-BE31-3F0C-180B-27753DFD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E20B-9F67-7164-E4F9-344BFC3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E186-A44F-FDAD-AD53-EF810753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BF4-065A-4E02-B05A-12A8EA2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48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9005-B197-06D3-B2FA-313DFD7D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6CBE-81E1-EAA4-FE28-3D77009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30A-CBBE-2E9C-71E7-BAB3BC21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1AD-4A39-BD4D-BEFC-BF18CE60EED0}" type="datetimeFigureOut">
              <a:rPr lang="en-IT" smtClean="0"/>
              <a:t>10/16/24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E0E3-0545-42F0-B532-0A95514D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4A35-5702-4609-0DC5-DAECBC38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3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66345-090C-3171-32E1-0E0D40EA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1572406-8A46-D26B-34F3-DD795C4A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F7C09B-C023-AA7B-25DA-BE7D3781B4A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D394CDB-8A79-AE48-2FB1-FF7A343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65125"/>
            <a:ext cx="1087188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Regressione lineare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673E4D-2A0E-402F-3B05-FECDAD4C92BB}"/>
              </a:ext>
            </a:extLst>
          </p:cNvPr>
          <p:cNvSpPr txBox="1"/>
          <p:nvPr/>
        </p:nvSpPr>
        <p:spPr>
          <a:xfrm>
            <a:off x="593124" y="1505337"/>
            <a:ext cx="8971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Variabile indipendente (x) è la causa</a:t>
            </a:r>
            <a:br>
              <a:rPr lang="it-IT" sz="2400" dirty="0"/>
            </a:br>
            <a:r>
              <a:rPr lang="it-IT" sz="2400" dirty="0"/>
              <a:t>Variabile dipendente (y) è l’effetto</a:t>
            </a:r>
          </a:p>
        </p:txBody>
      </p:sp>
      <p:pic>
        <p:nvPicPr>
          <p:cNvPr id="16" name="Immagine 1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40C0914F-4E01-D2E3-DB6D-56B1F743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94" y="1203429"/>
            <a:ext cx="6667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50EC8-462A-AD0F-B816-7A06ABA8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E34F-7995-8B62-1BA7-ACFEEB38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/>
              <a:t>Analisi dei salari e istruzione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5826EB9-8120-32FF-5305-F542E960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A38608-F0C6-AD99-C47D-5905AFDD6B0E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CF37-FE9C-CD71-94B8-A8EBD5D62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del salario e dell’età dei lavoratori? Come puoi descrivere la variabilità dei salari e dell’età?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Come si distribuisce il livello di istruzione tra i lavoratori? Quali livelli di istruzione sono più comuni e qual è la frequenza cumulativa?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Come varia il salario in base al livello di istruzione? Utilizza il </a:t>
            </a:r>
            <a:r>
              <a:rPr lang="it-IT" dirty="0" err="1">
                <a:latin typeface="Helvetica" pitchFamily="2" charset="0"/>
              </a:rPr>
              <a:t>boxplot</a:t>
            </a:r>
            <a:r>
              <a:rPr lang="it-IT" dirty="0">
                <a:latin typeface="Helvetica" pitchFamily="2" charset="0"/>
              </a:rPr>
              <a:t> per analizzare le differenze e discutere se ci sono differenze significative tra i gruppi.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dei lavoratori tra le varie categorie di lavoro? Quali categorie sono più rappresentate e come influiscono sui salari medi?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Esiste una relazione tra età e salario? Esplora lo </a:t>
            </a:r>
            <a:r>
              <a:rPr lang="it-IT" dirty="0" err="1">
                <a:latin typeface="Helvetica" pitchFamily="2" charset="0"/>
              </a:rPr>
              <a:t>scatter</a:t>
            </a:r>
            <a:r>
              <a:rPr lang="it-IT" dirty="0">
                <a:latin typeface="Helvetica" pitchFamily="2" charset="0"/>
              </a:rPr>
              <a:t> plot e discuti se l'età ha un effetto sul salario, considerando il valore di correlazione ottenuto. Stima un modello di regressione. Il modello spiega bene i dati?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98BF7-F97C-10F8-9CB2-B8C8A5818608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91353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A870-EC02-8F1B-191A-C72010FB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51746-7212-9AF8-FAD9-6C0C16DC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4EAB26D1-065B-9752-A844-D834D889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AF58A78-3950-BD1F-0246-8D0F0053DBD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F689-1BED-610D-9013-2F5B3408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Un’organizzazione ambientale sta monitorando la qualità dell’aria per studiare la relazione tra i livelli di ozono e altri fattori climatici come la temperatura e la velocità del vento. L’obiettivo è identificare quali condizioni influenzano maggiormente l'inquinamento da ozono e trovare soluzioni per migliorare la qualità dell'aria.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Airquality</a:t>
            </a:r>
            <a:endParaRPr lang="it-IT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Ozone</a:t>
            </a:r>
            <a:r>
              <a:rPr lang="it-IT" dirty="0">
                <a:latin typeface="Helvetica" pitchFamily="2" charset="0"/>
              </a:rPr>
              <a:t>: Livello di ozono (parti per miliardo, ppb)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Temp</a:t>
            </a:r>
            <a:r>
              <a:rPr lang="it-IT" dirty="0">
                <a:latin typeface="Helvetica" pitchFamily="2" charset="0"/>
              </a:rPr>
              <a:t>: Temperatura (gradi Fahrenheit)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Wind</a:t>
            </a:r>
            <a:r>
              <a:rPr lang="it-IT" dirty="0">
                <a:latin typeface="Helvetica" pitchFamily="2" charset="0"/>
              </a:rPr>
              <a:t>: Velocità del vento (miglia per ora)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Month</a:t>
            </a:r>
            <a:r>
              <a:rPr lang="it-IT" dirty="0">
                <a:latin typeface="Helvetica" pitchFamily="2" charset="0"/>
              </a:rPr>
              <a:t>: Mese dell’osservazione (numerico)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31B14-6B2C-7119-391A-71C58B1422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5141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0AD2-6ADF-478B-480F-39E03B28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E6F03-7110-4287-78CE-091A3A4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7407A86-1DBE-088C-B150-B0C41F65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70309C-49B9-92F3-26B1-9D7ECE99BDD3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1510-6761-1785-BB8C-3AFE554B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Calcola il modello di regressione che spiega la variazione di ozono in base alla variazione di temperatura.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Mostra su uno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la retta di regressione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Quale è l’indice di bontà del modello?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B6ED-273C-2727-1111-64AC96EDCA8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52678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DB21-09A6-93DF-4927-565D94CD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14A97-4F1B-9792-F3EB-BC831457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6BE5432-93E4-17F4-8CC2-FF8EACBB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97625C2-ED15-C7AE-0078-2254FE44B6AF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FACC-1125-D3F9-E72B-2B46B980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latin typeface="Helvetica" pitchFamily="2" charset="0"/>
              </a:rPr>
              <a:t>Un’azienda automobilistica vuole analizzare il rapporto tra peso e consumo di carburante delle proprie auto. Questo aiuterà a migliorare l’efficienza dei veicoli e ridurre i consumi. Grazie a un dataset che contiene dati sui consumi e sul peso delle auto, l'azienda può identificare i modelli meno efficienti e studiare come ridurre i costi di gestione.</a:t>
            </a:r>
          </a:p>
          <a:p>
            <a:pPr marL="0" indent="0">
              <a:lnSpc>
                <a:spcPct val="11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mtcars</a:t>
            </a:r>
            <a:r>
              <a:rPr lang="it-IT" b="1" dirty="0">
                <a:latin typeface="Helvetica" pitchFamily="2" charset="0"/>
              </a:rPr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wt</a:t>
            </a:r>
            <a:r>
              <a:rPr lang="it-IT" dirty="0">
                <a:latin typeface="Helvetica" pitchFamily="2" charset="0"/>
              </a:rPr>
              <a:t>: Peso dell’auto (in migliaia di libbre)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mpg</a:t>
            </a:r>
            <a:r>
              <a:rPr lang="it-IT" dirty="0">
                <a:latin typeface="Helvetica" pitchFamily="2" charset="0"/>
              </a:rPr>
              <a:t>: Consumo carburante (miglia per gallone)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02F20-D2F8-D310-6D87-08187C36BE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0913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10D5-CF6C-66F0-4D8C-480583BB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49FB7-C16A-83B0-7AEA-3F9FA1E5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3AD2C1-C942-1F2C-DC34-E33FC20D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B28F37-B09C-26AC-C3D7-EFFF48F4C4D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6256-3CEB-078A-7A38-A35CA09E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Calcola il modello di regressione che spiega la variazione di consumo di carburante in base alla variazione di peso.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Mostra su uno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la retta di regressione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Quale è l’indice di bontà del modello?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 Stima il consumo di carburante di un veicolo che pesa 2000 kg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it-IT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267F5-7D75-4D1F-C713-473387AB739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1805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0FCF-877F-ED17-582E-FB360AE16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99BEC732-91D4-2924-E704-7FC15852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B444F0-9973-BBC6-A854-1D1E6875C56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6B4813E-F83D-21A2-5C62-1E0F8718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65125"/>
            <a:ext cx="1087188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Regressione lineare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2CB59FE-2DD8-FB24-3187-C299DAAF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99" y="1343652"/>
            <a:ext cx="6429531" cy="459252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8383059-9521-515F-5C24-6013DBDC3165}"/>
              </a:ext>
            </a:extLst>
          </p:cNvPr>
          <p:cNvSpPr/>
          <p:nvPr/>
        </p:nvSpPr>
        <p:spPr>
          <a:xfrm>
            <a:off x="9735671" y="2336334"/>
            <a:ext cx="2127959" cy="109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32822E41-CB04-A705-5314-55C82D98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24" y="2638888"/>
            <a:ext cx="4616493" cy="29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B342B-62A0-D714-0178-56C8D6DD7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B87C1E9-99FB-6B22-B483-0907414A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4C5A8AD-B01E-46EC-453A-9685A282FE9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BF70060-BB05-1DBC-A00C-95F08D54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65125"/>
            <a:ext cx="1087188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Regressione lineare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41F2615-3773-C7E2-C7E6-8961FE3056D0}"/>
              </a:ext>
            </a:extLst>
          </p:cNvPr>
          <p:cNvSpPr/>
          <p:nvPr/>
        </p:nvSpPr>
        <p:spPr>
          <a:xfrm>
            <a:off x="9735671" y="2336334"/>
            <a:ext cx="2127959" cy="109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13E80B9A-EB02-4F0C-A7D3-657A0A6D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91" y="1931634"/>
            <a:ext cx="4616493" cy="2994731"/>
          </a:xfrm>
          <a:prstGeom prst="rect">
            <a:avLst/>
          </a:prstGeom>
        </p:spPr>
      </p:pic>
      <p:pic>
        <p:nvPicPr>
          <p:cNvPr id="5" name="Immagine 4" descr="Immagine che contiene Carattere, bianco, testo, linea&#10;&#10;Descrizione generata automaticamente">
            <a:extLst>
              <a:ext uri="{FF2B5EF4-FFF2-40B4-BE49-F238E27FC236}">
                <a16:creationId xmlns:a16="http://schemas.microsoft.com/office/drawing/2014/main" id="{8910DB87-767F-DDA3-4989-803598B91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44" y="2078894"/>
            <a:ext cx="3162300" cy="1143000"/>
          </a:xfrm>
          <a:prstGeom prst="rect">
            <a:avLst/>
          </a:prstGeom>
        </p:spPr>
      </p:pic>
      <p:pic>
        <p:nvPicPr>
          <p:cNvPr id="8" name="Immagine 7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CE04E87D-AFD2-AD52-DFBB-68E706F2A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444" y="3484881"/>
            <a:ext cx="3073400" cy="9906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84782-CA90-20B0-3333-CD746DC0847C}"/>
              </a:ext>
            </a:extLst>
          </p:cNvPr>
          <p:cNvSpPr txBox="1"/>
          <p:nvPr/>
        </p:nvSpPr>
        <p:spPr>
          <a:xfrm>
            <a:off x="3711389" y="5178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SSE =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Sum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887B-75DD-F6EF-D2E2-54F8D079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31B79D0-F03E-FCEF-10B2-3259B553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F9C8F3-745E-A021-D490-33466B49C74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09DCAD-22CA-14AF-31E0-608B248F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65125"/>
            <a:ext cx="1087188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Regressione lineare</a:t>
            </a:r>
          </a:p>
        </p:txBody>
      </p:sp>
      <p:pic>
        <p:nvPicPr>
          <p:cNvPr id="3" name="Immagine 2" descr="Immagine che contiene Carattere, bianco, Elementi grafici, tipografia&#10;&#10;Descrizione generata automaticamente">
            <a:extLst>
              <a:ext uri="{FF2B5EF4-FFF2-40B4-BE49-F238E27FC236}">
                <a16:creationId xmlns:a16="http://schemas.microsoft.com/office/drawing/2014/main" id="{B9738CF6-0601-132E-311D-8C7A4EFB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33" y="754988"/>
            <a:ext cx="3842212" cy="1325563"/>
          </a:xfrm>
          <a:prstGeom prst="rect">
            <a:avLst/>
          </a:prstGeom>
        </p:spPr>
      </p:pic>
      <p:pic>
        <p:nvPicPr>
          <p:cNvPr id="10" name="Immagine 9" descr="Immagine che contiene Carattere, bianco, Elementi grafici, simbolo&#10;&#10;Descrizione generata automaticamente">
            <a:extLst>
              <a:ext uri="{FF2B5EF4-FFF2-40B4-BE49-F238E27FC236}">
                <a16:creationId xmlns:a16="http://schemas.microsoft.com/office/drawing/2014/main" id="{0B82D5EC-A9FF-0EFC-6203-A4DF163CD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78" y="4025355"/>
            <a:ext cx="3547035" cy="1415041"/>
          </a:xfrm>
          <a:prstGeom prst="rect">
            <a:avLst/>
          </a:prstGeom>
        </p:spPr>
      </p:pic>
      <p:pic>
        <p:nvPicPr>
          <p:cNvPr id="12" name="Immagine 11" descr="Immagine che contiene Carattere, bianco, Elementi grafici, simbolo&#10;&#10;Descrizione generata automaticamente">
            <a:extLst>
              <a:ext uri="{FF2B5EF4-FFF2-40B4-BE49-F238E27FC236}">
                <a16:creationId xmlns:a16="http://schemas.microsoft.com/office/drawing/2014/main" id="{FF0C50BA-B812-5E3E-6A1D-DE8DAB381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478" y="2359411"/>
            <a:ext cx="3628310" cy="1415041"/>
          </a:xfrm>
          <a:prstGeom prst="rect">
            <a:avLst/>
          </a:prstGeom>
        </p:spPr>
      </p:pic>
      <p:pic>
        <p:nvPicPr>
          <p:cNvPr id="14" name="Immagine 13" descr="Immagine che contiene Carattere, bianco, Elementi grafici, simbolo&#10;&#10;Descrizione generata automaticamente">
            <a:extLst>
              <a:ext uri="{FF2B5EF4-FFF2-40B4-BE49-F238E27FC236}">
                <a16:creationId xmlns:a16="http://schemas.microsoft.com/office/drawing/2014/main" id="{6D4D20E4-6F6B-BE90-B0A1-5552E3E36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097" y="5666014"/>
            <a:ext cx="3275028" cy="540324"/>
          </a:xfrm>
          <a:prstGeom prst="rect">
            <a:avLst/>
          </a:prstGeom>
        </p:spPr>
      </p:pic>
      <p:pic>
        <p:nvPicPr>
          <p:cNvPr id="16" name="Immagine 15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5286919F-E96C-294A-20B1-297D9C239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24" y="1438835"/>
            <a:ext cx="5840294" cy="4497339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66CF1F3-538A-DBDC-967A-23198E9BFED2}"/>
              </a:ext>
            </a:extLst>
          </p:cNvPr>
          <p:cNvSpPr/>
          <p:nvPr/>
        </p:nvSpPr>
        <p:spPr>
          <a:xfrm>
            <a:off x="5393523" y="3258637"/>
            <a:ext cx="1618129" cy="109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07E71EF-7B9E-8315-7D35-BEC9F8ABA7A8}"/>
              </a:ext>
            </a:extLst>
          </p:cNvPr>
          <p:cNvSpPr txBox="1"/>
          <p:nvPr/>
        </p:nvSpPr>
        <p:spPr>
          <a:xfrm>
            <a:off x="6970097" y="4846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Total Sum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5C9CFC8-95EB-09F3-1CFC-159C9DBF09DD}"/>
              </a:ext>
            </a:extLst>
          </p:cNvPr>
          <p:cNvSpPr txBox="1"/>
          <p:nvPr/>
        </p:nvSpPr>
        <p:spPr>
          <a:xfrm>
            <a:off x="6920129" y="2084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Sum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0D6D785-978B-A191-38C0-9E6C8F0178E6}"/>
              </a:ext>
            </a:extLst>
          </p:cNvPr>
          <p:cNvSpPr txBox="1"/>
          <p:nvPr/>
        </p:nvSpPr>
        <p:spPr>
          <a:xfrm>
            <a:off x="6970097" y="37997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Sum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Squares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5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A4B0-A4FD-4408-41A6-8418B4B0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D882A96F-A344-842A-F63D-EEAE5044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2560CCF-C81C-D772-3379-3BCBCE0D45D8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C789D3-13D2-9FE4-4062-8E078C4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365125"/>
            <a:ext cx="1087188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Regressione lineare</a:t>
            </a:r>
          </a:p>
        </p:txBody>
      </p:sp>
      <p:pic>
        <p:nvPicPr>
          <p:cNvPr id="16" name="Immagine 15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A9DD9847-6F5F-AD62-CC6D-4DDCB407A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4" y="1438835"/>
            <a:ext cx="5840294" cy="4497339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C668952A-B491-D74D-0A8B-F8896288BB28}"/>
              </a:ext>
            </a:extLst>
          </p:cNvPr>
          <p:cNvSpPr/>
          <p:nvPr/>
        </p:nvSpPr>
        <p:spPr>
          <a:xfrm>
            <a:off x="5393523" y="3258637"/>
            <a:ext cx="1618129" cy="109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Carattere, bianco, Elementi grafici, simbolo&#10;&#10;Descrizione generata automaticamente">
            <a:extLst>
              <a:ext uri="{FF2B5EF4-FFF2-40B4-BE49-F238E27FC236}">
                <a16:creationId xmlns:a16="http://schemas.microsoft.com/office/drawing/2014/main" id="{CE73C396-6962-E705-20F5-CE0EEFC2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697" y="2330105"/>
            <a:ext cx="2235200" cy="1257300"/>
          </a:xfrm>
          <a:prstGeom prst="rect">
            <a:avLst/>
          </a:prstGeom>
        </p:spPr>
      </p:pic>
      <p:pic>
        <p:nvPicPr>
          <p:cNvPr id="6" name="Immagine 5" descr="Immagine che contiene Carattere, bianco, Elementi grafici, simbolo&#10;&#10;Descrizione generata automaticamente">
            <a:extLst>
              <a:ext uri="{FF2B5EF4-FFF2-40B4-BE49-F238E27FC236}">
                <a16:creationId xmlns:a16="http://schemas.microsoft.com/office/drawing/2014/main" id="{9D7BB022-BF6F-DC8E-4797-29D61804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797" y="4080339"/>
            <a:ext cx="2197100" cy="1117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4EE386-A54D-1F19-D2F7-1958292F5660}"/>
              </a:ext>
            </a:extLst>
          </p:cNvPr>
          <p:cNvSpPr txBox="1"/>
          <p:nvPr/>
        </p:nvSpPr>
        <p:spPr>
          <a:xfrm>
            <a:off x="7011652" y="1043502"/>
            <a:ext cx="4342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Coefficiente di Determinazione o </a:t>
            </a:r>
            <a:r>
              <a:rPr lang="it-IT" sz="2800" dirty="0" err="1"/>
              <a:t>R</a:t>
            </a:r>
            <a:r>
              <a:rPr lang="it-IT" sz="2800" dirty="0"/>
              <a:t>-quadro</a:t>
            </a:r>
          </a:p>
        </p:txBody>
      </p:sp>
    </p:spTree>
    <p:extLst>
      <p:ext uri="{BB962C8B-B14F-4D97-AF65-F5344CB8AC3E}">
        <p14:creationId xmlns:p14="http://schemas.microsoft.com/office/powerpoint/2010/main" val="267878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7243E-135C-8B4A-4085-14A4AB387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15CE2-9BA6-59E4-FDB8-E60C757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Analisi del consumo di sigarette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A4806194-4F74-5BF9-CBAB-3B8E643F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7C28C98-FABA-4598-432A-98E4420F526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A118-A8EF-49EA-629B-A9F86E6B5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 ente sanitario sta studiando come il prezzo e la tassazione influenzino il consumo di sigarette a livello statale. Analizzando i dati storici, l'obiettivo è comprendere l’efficacia delle politiche di aumento dei prezzi e delle tasse sul controllo del consumo di tabacco, così da poter formulare raccomandazioni per la salute pubblica.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Cigarette</a:t>
            </a:r>
            <a:r>
              <a:rPr lang="it-IT" b="1" dirty="0">
                <a:latin typeface="Helvetica" pitchFamily="2" charset="0"/>
              </a:rPr>
              <a:t> pacchetto </a:t>
            </a:r>
            <a:r>
              <a:rPr lang="it-IT" b="1" dirty="0" err="1">
                <a:latin typeface="Helvetica" pitchFamily="2" charset="0"/>
              </a:rPr>
              <a:t>Ecdat</a:t>
            </a:r>
            <a:endParaRPr lang="it-IT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state</a:t>
            </a:r>
            <a:r>
              <a:rPr lang="it-IT" dirty="0">
                <a:latin typeface="Helvetica" pitchFamily="2" charset="0"/>
              </a:rPr>
              <a:t>: Stato in cui sono stati raccolti i dati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year</a:t>
            </a:r>
            <a:r>
              <a:rPr lang="it-IT" dirty="0">
                <a:latin typeface="Helvetica" pitchFamily="2" charset="0"/>
              </a:rPr>
              <a:t>: Anno della raccolta dati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avgprs</a:t>
            </a:r>
            <a:r>
              <a:rPr lang="it-IT" dirty="0">
                <a:latin typeface="Helvetica" pitchFamily="2" charset="0"/>
              </a:rPr>
              <a:t>: Prezzo medio di un pacchetto di sigarette (in dollari)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packpc</a:t>
            </a:r>
            <a:r>
              <a:rPr lang="it-IT" dirty="0">
                <a:latin typeface="Helvetica" pitchFamily="2" charset="0"/>
              </a:rPr>
              <a:t>: Consumo di sigarette (pacchetti pro capite)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taxs</a:t>
            </a:r>
            <a:r>
              <a:rPr lang="it-IT" dirty="0">
                <a:latin typeface="Helvetica" pitchFamily="2" charset="0"/>
              </a:rPr>
              <a:t>: Totale delle tasse su un pacchetto di sigarette (in dollari)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D2C06-54D1-2CF4-096F-EC9033438DCB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4406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5F51-D756-D2C0-7062-7AF66EA5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85CED-3F9A-00AE-E098-49DCFED5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Analisi del consumo di sigarette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E6D9560-553A-6C00-433C-EDF7E736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5F6650-2B6D-AF09-8359-62C1A74A75C8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81D-FB3A-22BC-378D-2715E2ED9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Quali sono le frequenze relative e cumulative del numero di osservazioni per stato e per anno? Quali stati e anni risultano più rappresentati?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Esiste una relazione tra il prezzo medio di un pacchetto e il consumo di sigarette? Calcola la </a:t>
            </a:r>
            <a:r>
              <a:rPr lang="it-IT" dirty="0" err="1">
                <a:latin typeface="Helvetica" pitchFamily="2" charset="0"/>
              </a:rPr>
              <a:t>skewness</a:t>
            </a:r>
            <a:r>
              <a:rPr lang="it-IT" dirty="0">
                <a:latin typeface="Helvetica" pitchFamily="2" charset="0"/>
              </a:rPr>
              <a:t> delle due variabili. Analizza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e discuti se il prezzo sembra influire sui livelli di consumo.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correlazione tra prezzo medio e consumo di sigarette? Come interpreti questo valore?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In che modo la tassazione totale influenza il consumo? Utilizza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e calcola la correlazione per esplorare la relazione tra tassazione e consumo pro capite.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Tramite un modello di regressione lineare calcola quale è l’impatto dei consumi di sigarette in uno stato che passa da una tassazione di 50$ a 100$.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B59D6-0E9D-13FF-7C6B-7F8064AA1105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9705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936C-AD94-DB29-963F-3D48C059F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1DA14F-7B5E-FAA2-5234-20CEA6FB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689"/>
            <a:ext cx="9094076" cy="1325563"/>
          </a:xfrm>
        </p:spPr>
        <p:txBody>
          <a:bodyPr/>
          <a:lstStyle/>
          <a:p>
            <a:r>
              <a:rPr lang="it-IT" dirty="0" err="1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Skewness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DE130FF-C853-516E-983F-EB6B222E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A57048-D4CF-AA5F-D54B-F71765FB2B0F}"/>
              </a:ext>
            </a:extLst>
          </p:cNvPr>
          <p:cNvSpPr txBox="1">
            <a:spLocks/>
          </p:cNvSpPr>
          <p:nvPr/>
        </p:nvSpPr>
        <p:spPr>
          <a:xfrm>
            <a:off x="8078771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25A2065-5E85-7E14-1747-5999DF56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6377410" cy="4313352"/>
          </a:xfrm>
          <a:prstGeom prst="rect">
            <a:avLst/>
          </a:prstGeom>
        </p:spPr>
      </p:pic>
      <p:pic>
        <p:nvPicPr>
          <p:cNvPr id="10" name="Immagine 9" descr="Immagine che contiene Carattere, linea, bianco, numero&#10;&#10;Descrizione generata automaticamente">
            <a:extLst>
              <a:ext uri="{FF2B5EF4-FFF2-40B4-BE49-F238E27FC236}">
                <a16:creationId xmlns:a16="http://schemas.microsoft.com/office/drawing/2014/main" id="{591F9BFD-1D2F-C749-589D-5B602C0C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609" y="1723817"/>
            <a:ext cx="4629956" cy="11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7264-104F-2000-40BC-63A4A35F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49633-0AC7-C60E-A3B0-8BF9912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/>
              <a:t>Analisi dei salari e istruzione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F515D08-BF68-6A1C-AFAE-8A078431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744CD8-CC2E-7FE8-16AD-117EA38B02BA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E228-DEB3-42F7-BE9C-6BBF615E8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Un’azienda di consulenza vuole comprendere come diversi fattori, tra cui l’età, il livello di istruzione e la categoria professionale, influenzino i salari. Analizzando i dati salariali di lavoratori con differenti background, l’obiettivo è individuare le determinanti principali dei salari e valutare se migliorare la formazione dei dipendenti possa portare a incrementi salariali.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Wage</a:t>
            </a:r>
            <a:r>
              <a:rPr lang="it-IT" b="1" dirty="0">
                <a:latin typeface="Helvetica" pitchFamily="2" charset="0"/>
              </a:rPr>
              <a:t> pacchetto ISLR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wage</a:t>
            </a:r>
            <a:r>
              <a:rPr lang="it-IT" dirty="0">
                <a:latin typeface="Helvetica" pitchFamily="2" charset="0"/>
              </a:rPr>
              <a:t>: Salario annuale in dollari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age</a:t>
            </a:r>
            <a:r>
              <a:rPr lang="it-IT" dirty="0">
                <a:latin typeface="Helvetica" pitchFamily="2" charset="0"/>
              </a:rPr>
              <a:t>: Età del lavoratore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education</a:t>
            </a:r>
            <a:r>
              <a:rPr lang="it-IT" dirty="0">
                <a:latin typeface="Helvetica" pitchFamily="2" charset="0"/>
              </a:rPr>
              <a:t>: Livello di istruzione del lavoratore (categorica)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jobclass</a:t>
            </a:r>
            <a:r>
              <a:rPr lang="it-IT" dirty="0">
                <a:latin typeface="Helvetica" pitchFamily="2" charset="0"/>
              </a:rPr>
              <a:t>: Tipo di lavoro (industriale o informatico)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health</a:t>
            </a:r>
            <a:r>
              <a:rPr lang="it-IT" dirty="0">
                <a:latin typeface="Helvetica" pitchFamily="2" charset="0"/>
              </a:rPr>
              <a:t>: Stato di salute percepito (categorica)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AD4E7-A2EA-725B-8698-2D9935FA3912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840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910</Words>
  <Application>Microsoft Macintosh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Light</vt:lpstr>
      <vt:lpstr>Office Theme</vt:lpstr>
      <vt:lpstr>Regressione lineare</vt:lpstr>
      <vt:lpstr>Regressione lineare</vt:lpstr>
      <vt:lpstr>Regressione lineare</vt:lpstr>
      <vt:lpstr>Regressione lineare</vt:lpstr>
      <vt:lpstr>Regressione lineare</vt:lpstr>
      <vt:lpstr>Analisi del consumo di sigarette</vt:lpstr>
      <vt:lpstr>Analisi del consumo di sigarette</vt:lpstr>
      <vt:lpstr>Skewness</vt:lpstr>
      <vt:lpstr>Analisi dei salari e istruzione</vt:lpstr>
      <vt:lpstr>Analisi dei salari e istruzione</vt:lpstr>
      <vt:lpstr>Inquinamento ambientale</vt:lpstr>
      <vt:lpstr>Inquinamento ambientale</vt:lpstr>
      <vt:lpstr>Produttore di Auto</vt:lpstr>
      <vt:lpstr>Produttore di Auto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v.nardelli2@campus.unimib.it</dc:creator>
  <cp:lastModifiedBy>v.nardelli2@campus.unimib.it</cp:lastModifiedBy>
  <cp:revision>67</cp:revision>
  <cp:lastPrinted>2022-10-01T09:06:08Z</cp:lastPrinted>
  <dcterms:created xsi:type="dcterms:W3CDTF">2022-10-01T07:08:53Z</dcterms:created>
  <dcterms:modified xsi:type="dcterms:W3CDTF">2024-10-16T10:14:53Z</dcterms:modified>
</cp:coreProperties>
</file>