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8" r:id="rId2"/>
    <p:sldId id="289" r:id="rId3"/>
    <p:sldId id="288" r:id="rId4"/>
    <p:sldId id="287" r:id="rId5"/>
    <p:sldId id="280" r:id="rId6"/>
    <p:sldId id="282" r:id="rId7"/>
    <p:sldId id="281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08"/>
    <p:restoredTop sz="94710"/>
  </p:normalViewPr>
  <p:slideViewPr>
    <p:cSldViewPr snapToGrid="0">
      <p:cViewPr varScale="1">
        <p:scale>
          <a:sx n="103" d="100"/>
          <a:sy n="103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BA00-1413-5E49-B2B9-9A6411407F8A}" type="datetimeFigureOut">
              <a:rPr lang="en-IT" smtClean="0"/>
              <a:t>10/9/24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22843-B699-554B-BE56-5C40B75867D2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11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EE3B-4F88-87D5-5EF0-4D2A301D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5A3F4-6191-3F0D-AC07-DC5A456A0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EEA9-46A9-4E3D-481B-99A94633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1738-72D3-105D-6880-9DB80796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A118-CFD5-3849-C6B1-87577131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59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8B32-3887-33AC-F4DA-0AA9784C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32A35-C2B3-0C14-9D10-D9AD71F8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B2A0A-B270-9665-C6F7-6CDB2FAE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3FD17-E085-A937-32EB-BB827A50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05293-5172-F548-420E-D80B22F1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73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96EB9-F397-A202-A08B-185F19F7E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32717-8ED7-2F14-7ABB-B1C004CFB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CD2C-AAC0-43A1-0709-D0AC0715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6606-E2EC-C7A6-586C-FAEA0556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1C76-F283-7157-2AC5-63D562B1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062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3739-7666-4BD4-9B94-F0077483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A228-D0FB-1766-EF89-612BF8F9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986E-53EF-E14F-2C54-9582DB67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E5B2-2F4F-B3DE-049A-56437AC9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4C00-9D13-162C-44DD-AD763E5D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297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3950-5086-2812-08CE-F1670DE0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A5C3-CCF6-E28C-A218-60241CF7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1266-80AC-82FD-299F-9EF5E598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A8A6-8FC7-267B-AA6B-72F76803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6A8B-A19D-336A-9913-1DDA1E6F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61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8695-E74C-CA94-475C-BC7FB895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A285-123C-24CC-1918-E7D4AA97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7590B-2FD2-6DFB-4C92-7E03229E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30C7-E3D0-DE0C-0930-D151FA12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15C9-4AE9-CBA3-D6E1-38699835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AE85-80D8-D118-F4C5-C5A03723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92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CF31-16F4-4E43-7203-AF677011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14AF-E404-76A7-3331-E3EBF3B97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CE16A-2B63-AD3D-DFC8-3AB7D4E2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FEA61-AA4E-6A4C-99D5-7594C94CD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0FB4F-1445-A41C-1651-AE458D0C2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C96D-6BB0-638B-3421-89FB9EA3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533FB-1FFB-9D2E-AF1C-7FE3D151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7A926-C2FB-D163-BF19-83CD07D8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635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478E-F180-64CA-8419-97CBDF06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E58D8-391C-EAEB-74EC-73889ABD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5AB26-CB19-7034-CDE5-CC5051B0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EF23F-1D65-F602-4BDD-A991DD3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802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8FC3C-2399-F012-8398-FBED6596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F29DF-54DA-1A2E-550F-870BEB01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42A78-FD82-C46C-4090-A15426C7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40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A096-04B0-64E2-3D2D-FA0B9017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EF828-275D-98B7-50D7-E7E717BB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B0CAD-A5C9-4631-3DD9-4EA33A53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DF0DE-83E9-1CFD-E9EE-66E380C5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46B8-778E-C05D-434A-ED155B0C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9AE0D-819E-9130-0486-43ECE8F5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38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B2F1-7DFD-36CD-F9B1-828760DD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B07F-C295-10E0-17C4-0542B439B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7A88-BE31-3F0C-180B-27753DFDF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9E20B-9F67-7164-E4F9-344BFC37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E186-A44F-FDAD-AD53-EF810753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CBF4-065A-4E02-B05A-12A8EA2F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48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D9005-B197-06D3-B2FA-313DFD7D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6CBE-81E1-EAA4-FE28-3D770099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A530A-CBBE-2E9C-71E7-BAB3BC214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A1AD-4A39-BD4D-BEFC-BF18CE60EED0}" type="datetimeFigureOut">
              <a:rPr lang="en-IT" smtClean="0"/>
              <a:t>10/9/24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E0E3-0545-42F0-B532-0A95514D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4A35-5702-4609-0DC5-DAECBC384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A55-B33E-B644-B337-DB3EE8CC0C3F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318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C7863-07A4-DCCE-F122-5D62BB67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FA94D13C-32BD-58D2-593B-C2CA22F2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F9821B5-015A-1BFB-FA17-7E5F81957567}"/>
              </a:ext>
            </a:extLst>
          </p:cNvPr>
          <p:cNvSpPr txBox="1">
            <a:spLocks/>
          </p:cNvSpPr>
          <p:nvPr/>
        </p:nvSpPr>
        <p:spPr>
          <a:xfrm>
            <a:off x="8078771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pic>
        <p:nvPicPr>
          <p:cNvPr id="5" name="Immagine 4" descr="Immagine che contiene Carattere, linea, bianco, testo&#10;&#10;Descrizione generata automaticamente">
            <a:extLst>
              <a:ext uri="{FF2B5EF4-FFF2-40B4-BE49-F238E27FC236}">
                <a16:creationId xmlns:a16="http://schemas.microsoft.com/office/drawing/2014/main" id="{9DE31FC6-B73F-AFDE-2B18-31F059C1B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53" y="2389561"/>
            <a:ext cx="4088655" cy="1428831"/>
          </a:xfrm>
          <a:prstGeom prst="rect">
            <a:avLst/>
          </a:prstGeom>
        </p:spPr>
      </p:pic>
      <p:pic>
        <p:nvPicPr>
          <p:cNvPr id="7" name="Immagine 6" descr="Immagine che contiene testo, Carattere, linea, bianco&#10;&#10;Descrizione generata automaticamente">
            <a:extLst>
              <a:ext uri="{FF2B5EF4-FFF2-40B4-BE49-F238E27FC236}">
                <a16:creationId xmlns:a16="http://schemas.microsoft.com/office/drawing/2014/main" id="{6D1CD52D-EF70-B3C8-0E35-4DCB0D66C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77" y="2177670"/>
            <a:ext cx="5933467" cy="142883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97D73A-B9DF-FB3C-A39E-37EE80307D5A}"/>
              </a:ext>
            </a:extLst>
          </p:cNvPr>
          <p:cNvSpPr txBox="1"/>
          <p:nvPr/>
        </p:nvSpPr>
        <p:spPr>
          <a:xfrm>
            <a:off x="1593991" y="1182341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itchFamily="2" charset="0"/>
              </a:rPr>
              <a:t>Analisi </a:t>
            </a:r>
            <a:r>
              <a:rPr lang="it-IT" sz="2800" b="1" dirty="0" err="1">
                <a:latin typeface="Helvetica" pitchFamily="2" charset="0"/>
              </a:rPr>
              <a:t>Univariata</a:t>
            </a:r>
            <a:endParaRPr lang="it-IT" sz="2800" b="1" dirty="0">
              <a:latin typeface="Helvetica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C8A822-539C-9D7B-7A75-029F77FC1FA3}"/>
              </a:ext>
            </a:extLst>
          </p:cNvPr>
          <p:cNvSpPr txBox="1"/>
          <p:nvPr/>
        </p:nvSpPr>
        <p:spPr>
          <a:xfrm>
            <a:off x="7427870" y="1133588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Helvetica" pitchFamily="2" charset="0"/>
              </a:rPr>
              <a:t>Analisi </a:t>
            </a:r>
            <a:r>
              <a:rPr lang="it-IT" sz="2800" b="1" dirty="0" err="1">
                <a:latin typeface="Helvetica" pitchFamily="2" charset="0"/>
              </a:rPr>
              <a:t>Bivariata</a:t>
            </a:r>
            <a:endParaRPr lang="it-IT" sz="2800" b="1" dirty="0">
              <a:latin typeface="Helvetica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AD0F9E-4FBC-BCCB-6289-FF5E19394948}"/>
              </a:ext>
            </a:extLst>
          </p:cNvPr>
          <p:cNvSpPr txBox="1"/>
          <p:nvPr/>
        </p:nvSpPr>
        <p:spPr>
          <a:xfrm>
            <a:off x="2405526" y="1785951"/>
            <a:ext cx="157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Helvetica" pitchFamily="2" charset="0"/>
              </a:rPr>
              <a:t>Varianza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DA910C-69DC-8264-824B-2FD4EBDD940F}"/>
              </a:ext>
            </a:extLst>
          </p:cNvPr>
          <p:cNvSpPr txBox="1"/>
          <p:nvPr/>
        </p:nvSpPr>
        <p:spPr>
          <a:xfrm>
            <a:off x="8113774" y="1809026"/>
            <a:ext cx="2005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Helvetica" pitchFamily="2" charset="0"/>
              </a:rPr>
              <a:t>Covarianza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A47B939-A279-0731-6414-7033AFFEB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766" y="4385790"/>
            <a:ext cx="3980113" cy="98197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4548F8-074D-DDC9-CFCB-7144314717B2}"/>
              </a:ext>
            </a:extLst>
          </p:cNvPr>
          <p:cNvSpPr txBox="1"/>
          <p:nvPr/>
        </p:nvSpPr>
        <p:spPr>
          <a:xfrm>
            <a:off x="7915983" y="3818392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Helvetica" pitchFamily="2" charset="0"/>
              </a:rPr>
              <a:t>Correlazione</a:t>
            </a:r>
          </a:p>
        </p:txBody>
      </p:sp>
    </p:spTree>
    <p:extLst>
      <p:ext uri="{BB962C8B-B14F-4D97-AF65-F5344CB8AC3E}">
        <p14:creationId xmlns:p14="http://schemas.microsoft.com/office/powerpoint/2010/main" val="40700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67264-104F-2000-40BC-63A4A35F4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49633-0AC7-C60E-A3B0-8BF99127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/>
              <a:t>Analisi dei salari e istruzione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F515D08-BF68-6A1C-AFAE-8A078431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744CD8-CC2E-7FE8-16AD-117EA38B02BA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E228-DEB3-42F7-BE9C-6BBF615E8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Un’azienda di consulenza vuole comprendere come diversi fattori, tra cui l’età, il livello di istruzione e la categoria professionale, influenzino i salari. Analizzando i dati salariali di lavoratori con differenti background, l’obiettivo è individuare le determinanti principali dei salari e valutare se migliorare la formazione dei dipendenti possa portare a incrementi salariali.</a:t>
            </a:r>
          </a:p>
          <a:p>
            <a:pPr marL="0" indent="0">
              <a:lnSpc>
                <a:spcPct val="12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Wage</a:t>
            </a:r>
            <a:r>
              <a:rPr lang="it-IT" b="1" dirty="0">
                <a:latin typeface="Helvetica" pitchFamily="2" charset="0"/>
              </a:rPr>
              <a:t> pacchetto ISLR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wage</a:t>
            </a:r>
            <a:r>
              <a:rPr lang="it-IT" dirty="0">
                <a:latin typeface="Helvetica" pitchFamily="2" charset="0"/>
              </a:rPr>
              <a:t>: Salario annuale in dollari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age</a:t>
            </a:r>
            <a:r>
              <a:rPr lang="it-IT" dirty="0">
                <a:latin typeface="Helvetica" pitchFamily="2" charset="0"/>
              </a:rPr>
              <a:t>: Età del lavoratore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education</a:t>
            </a:r>
            <a:r>
              <a:rPr lang="it-IT" dirty="0">
                <a:latin typeface="Helvetica" pitchFamily="2" charset="0"/>
              </a:rPr>
              <a:t>: Livello di istruzione del lavoratore (categorica)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jobclass</a:t>
            </a:r>
            <a:r>
              <a:rPr lang="it-IT" dirty="0">
                <a:latin typeface="Helvetica" pitchFamily="2" charset="0"/>
              </a:rPr>
              <a:t>: Tipo di lavoro (industriale o informatico)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health</a:t>
            </a:r>
            <a:r>
              <a:rPr lang="it-IT" dirty="0">
                <a:latin typeface="Helvetica" pitchFamily="2" charset="0"/>
              </a:rPr>
              <a:t>: Stato di salute percepito (categorica)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7AD4E7-A2EA-725B-8698-2D9935FA3912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840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50EC8-462A-AD0F-B816-7A06ABA8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A7E34F-7995-8B62-1BA7-ACFEEB38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/>
              <a:t>Analisi dei salari e istruzione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5826EB9-8120-32FF-5305-F542E9606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A38608-F0C6-AD99-C47D-5905AFDD6B0E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CF37-FE9C-CD71-94B8-A8EBD5D62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la distribuzione del salario e dell’età dei lavoratori? Come puoi descrivere la variabilità dei salari e dell’età?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Come si distribuisce il livello di istruzione tra i lavoratori? Quali livelli di istruzione sono più comuni e qual è la frequenza cumulativa?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Come varia il salario in base al livello di istruzione? Utilizza il </a:t>
            </a:r>
            <a:r>
              <a:rPr lang="it-IT" dirty="0" err="1">
                <a:latin typeface="Helvetica" pitchFamily="2" charset="0"/>
              </a:rPr>
              <a:t>boxplot</a:t>
            </a:r>
            <a:r>
              <a:rPr lang="it-IT" dirty="0">
                <a:latin typeface="Helvetica" pitchFamily="2" charset="0"/>
              </a:rPr>
              <a:t> per analizzare le differenze e discutere se ci sono differenze significative tra i gruppi.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la distribuzione dei lavoratori tra le varie categorie di lavoro? Quali categorie sono più rappresentate e come influiscono sui salari medi?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Esiste una relazione tra età e salario? Esplora lo </a:t>
            </a:r>
            <a:r>
              <a:rPr lang="it-IT" dirty="0" err="1">
                <a:latin typeface="Helvetica" pitchFamily="2" charset="0"/>
              </a:rPr>
              <a:t>scatter</a:t>
            </a:r>
            <a:r>
              <a:rPr lang="it-IT" dirty="0">
                <a:latin typeface="Helvetica" pitchFamily="2" charset="0"/>
              </a:rPr>
              <a:t> plot e discuti se l'età ha un effetto sul salario, considerando il valore di correlazione ottenuto.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798BF7-F97C-10F8-9CB2-B8C8A5818608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91353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1D82-D153-6DC6-83BF-D58EA1151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A9216B-FA6A-E9F3-34BE-9F36D0DD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soldi fanno la felicità?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61F26BEF-7659-6F39-246C-EFE78015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8D66162-A673-C7B1-A802-ACC2936E6A59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D9CE31-9118-D2FF-1B29-B98F4D211100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DC84A57-0065-CC26-68EE-0BA72127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7" y="1540083"/>
            <a:ext cx="7226300" cy="49784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96F442D7-E08A-B1F4-F9F8-93DB4A5ADFD0}"/>
              </a:ext>
            </a:extLst>
          </p:cNvPr>
          <p:cNvSpPr/>
          <p:nvPr/>
        </p:nvSpPr>
        <p:spPr>
          <a:xfrm>
            <a:off x="8330615" y="3406321"/>
            <a:ext cx="1248033" cy="1210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t-IT" sz="4800" dirty="0"/>
              <a:t>💰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3160C8A-0D3A-B7E7-AFDF-6133F4F63FDE}"/>
              </a:ext>
            </a:extLst>
          </p:cNvPr>
          <p:cNvSpPr/>
          <p:nvPr/>
        </p:nvSpPr>
        <p:spPr>
          <a:xfrm>
            <a:off x="10357610" y="3397785"/>
            <a:ext cx="1248033" cy="1210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t-IT" sz="3600" dirty="0"/>
              <a:t>☺️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0C8592E-ACA2-778F-D8A5-6D11C5534D7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9578648" y="4003266"/>
            <a:ext cx="778962" cy="853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E203EEE-D23F-81FC-3EE0-92C3A1421476}"/>
              </a:ext>
            </a:extLst>
          </p:cNvPr>
          <p:cNvSpPr txBox="1"/>
          <p:nvPr/>
        </p:nvSpPr>
        <p:spPr>
          <a:xfrm>
            <a:off x="8330615" y="1690688"/>
            <a:ext cx="35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Helvetica" pitchFamily="2" charset="0"/>
              </a:rPr>
              <a:t>Correlazione = 0.76</a:t>
            </a:r>
          </a:p>
        </p:txBody>
      </p:sp>
    </p:spTree>
    <p:extLst>
      <p:ext uri="{BB962C8B-B14F-4D97-AF65-F5344CB8AC3E}">
        <p14:creationId xmlns:p14="http://schemas.microsoft.com/office/powerpoint/2010/main" val="17259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8F2D-4296-1CAB-7FAE-CC1564EAA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BE8AA8-6B0A-E58E-A1BF-6931CAFA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 soldi fanno la felicità?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AF5FAE3F-99BD-5280-FF58-CDFD557C8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35AF597-F7CE-80BF-8DFD-2B804ED1034E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A23A37-3AF0-09E0-F0AD-32A3CB0FA84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F7C8A30-E0B2-42C6-0257-8F6E89D49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7" y="1540083"/>
            <a:ext cx="7226300" cy="49784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3510CD-8288-6319-9DB9-6C5E6C7A9093}"/>
              </a:ext>
            </a:extLst>
          </p:cNvPr>
          <p:cNvSpPr txBox="1"/>
          <p:nvPr/>
        </p:nvSpPr>
        <p:spPr>
          <a:xfrm>
            <a:off x="8330615" y="1690688"/>
            <a:ext cx="35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Helvetica" pitchFamily="2" charset="0"/>
              </a:rPr>
              <a:t>Correlazione = 0.76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9AA99E4-D830-4B3F-05E8-1C8BB105372F}"/>
              </a:ext>
            </a:extLst>
          </p:cNvPr>
          <p:cNvSpPr/>
          <p:nvPr/>
        </p:nvSpPr>
        <p:spPr>
          <a:xfrm>
            <a:off x="8330615" y="4691430"/>
            <a:ext cx="1248033" cy="1210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t-IT" sz="4800" dirty="0"/>
              <a:t>💰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6BDB00B-7D02-6BF3-1AF8-C0E7B319CFC6}"/>
              </a:ext>
            </a:extLst>
          </p:cNvPr>
          <p:cNvSpPr/>
          <p:nvPr/>
        </p:nvSpPr>
        <p:spPr>
          <a:xfrm>
            <a:off x="10357610" y="4682894"/>
            <a:ext cx="1248033" cy="1210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it-IT" sz="3600" dirty="0"/>
              <a:t>☺️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AD69FF7-BF15-7DCA-35F7-C67306B383D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9578648" y="5288375"/>
            <a:ext cx="778962" cy="85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D663D525-2C43-C1FC-9901-887E51137BCE}"/>
              </a:ext>
            </a:extLst>
          </p:cNvPr>
          <p:cNvSpPr/>
          <p:nvPr/>
        </p:nvSpPr>
        <p:spPr>
          <a:xfrm>
            <a:off x="9344112" y="3313663"/>
            <a:ext cx="1248033" cy="12109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>
                <a:solidFill>
                  <a:schemeClr val="tx1"/>
                </a:solidFill>
                <a:latin typeface="Helvetica" pitchFamily="2" charset="0"/>
              </a:rPr>
              <a:t>?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A5AE837-68E8-842B-73AD-1EC29FC4FB62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9205784" y="4347284"/>
            <a:ext cx="321098" cy="44714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7E80EB-7F93-4232-6306-0A6E185CD167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10409375" y="4347284"/>
            <a:ext cx="321098" cy="44714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4C3A32A-4758-0D16-01ED-BA63E75CC678}"/>
              </a:ext>
            </a:extLst>
          </p:cNvPr>
          <p:cNvSpPr txBox="1"/>
          <p:nvPr/>
        </p:nvSpPr>
        <p:spPr>
          <a:xfrm>
            <a:off x="8330615" y="2226321"/>
            <a:ext cx="3514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>
                <a:latin typeface="Helvetica" pitchFamily="2" charset="0"/>
              </a:rPr>
              <a:t>Correlation</a:t>
            </a:r>
            <a:r>
              <a:rPr lang="it-IT" sz="2800" dirty="0">
                <a:latin typeface="Helvetica" pitchFamily="2" charset="0"/>
              </a:rPr>
              <a:t> </a:t>
            </a:r>
            <a:r>
              <a:rPr lang="it-IT" sz="2800" dirty="0" err="1">
                <a:latin typeface="Helvetica" pitchFamily="2" charset="0"/>
              </a:rPr>
              <a:t>is</a:t>
            </a:r>
            <a:r>
              <a:rPr lang="it-IT" sz="2800" dirty="0">
                <a:latin typeface="Helvetica" pitchFamily="2" charset="0"/>
              </a:rPr>
              <a:t> </a:t>
            </a:r>
            <a:r>
              <a:rPr lang="it-IT" sz="2800" dirty="0" err="1">
                <a:latin typeface="Helvetica" pitchFamily="2" charset="0"/>
              </a:rPr>
              <a:t>not</a:t>
            </a:r>
            <a:r>
              <a:rPr lang="it-IT" sz="2800" dirty="0">
                <a:latin typeface="Helvetica" pitchFamily="2" charset="0"/>
              </a:rPr>
              <a:t> </a:t>
            </a:r>
            <a:r>
              <a:rPr lang="it-IT" sz="2800" b="1" dirty="0" err="1">
                <a:latin typeface="Helvetica" pitchFamily="2" charset="0"/>
              </a:rPr>
              <a:t>causation</a:t>
            </a:r>
            <a:r>
              <a:rPr lang="it-IT" sz="2800" dirty="0">
                <a:latin typeface="Helvetica" pitchFamily="2" charset="0"/>
              </a:rPr>
              <a:t>!</a:t>
            </a: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C34EC4EC-FEAF-9012-06CD-BBDEC93BD6EC}"/>
              </a:ext>
            </a:extLst>
          </p:cNvPr>
          <p:cNvCxnSpPr/>
          <p:nvPr/>
        </p:nvCxnSpPr>
        <p:spPr>
          <a:xfrm>
            <a:off x="9798908" y="5053914"/>
            <a:ext cx="289182" cy="45720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5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DB21-09A6-93DF-4927-565D94CDC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514A97-4F1B-9792-F3EB-BC831457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Produttore di Auto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6BE5432-93E4-17F4-8CC2-FF8EACBB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97625C2-ED15-C7AE-0078-2254FE44B6AF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FACC-1125-D3F9-E72B-2B46B980D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dirty="0">
                <a:latin typeface="Helvetica" pitchFamily="2" charset="0"/>
              </a:rPr>
              <a:t>Un’azienda automobilistica vuole analizzare il rapporto tra peso e consumo di carburante delle proprie auto. Questo aiuterà a migliorare l’efficienza dei veicoli e ridurre i consumi. Grazie a un dataset che contiene dati sui consumi e sul peso delle auto, l'azienda può identificare i modelli meno efficienti e studiare come ridurre i costi di gestione.</a:t>
            </a:r>
          </a:p>
          <a:p>
            <a:pPr marL="0" indent="0">
              <a:lnSpc>
                <a:spcPct val="11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>
              <a:lnSpc>
                <a:spcPct val="110000"/>
              </a:lnSpc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mtcars</a:t>
            </a:r>
            <a:r>
              <a:rPr lang="it-IT" b="1" dirty="0">
                <a:latin typeface="Helvetica" pitchFamily="2" charset="0"/>
              </a:rPr>
              <a:t>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wt</a:t>
            </a:r>
            <a:r>
              <a:rPr lang="it-IT" dirty="0">
                <a:latin typeface="Helvetica" pitchFamily="2" charset="0"/>
              </a:rPr>
              <a:t>: Peso dell’auto (in migliaia di libbre)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mpg</a:t>
            </a:r>
            <a:r>
              <a:rPr lang="it-IT" dirty="0">
                <a:latin typeface="Helvetica" pitchFamily="2" charset="0"/>
              </a:rPr>
              <a:t>: Consumo carburante (miglia per gallone)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02F20-D2F8-D310-6D87-08187C36BE1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33444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10D5-CF6C-66F0-4D8C-480583BB1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E49FB7-C16A-83B0-7AEA-3F9FA1E5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Produttore di Auto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ED3AD2C1-C942-1F2C-DC34-E33FC20D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AB28F37-B09C-26AC-C3D7-EFFF48F4C4D5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56256-3CEB-078A-7A38-A35CA09E4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la distribuzione del peso delle auto in kg? Cosa indica l'istogramma?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la distribuzione del consumo di carburante in km/l? Come interpretare questa distribuzione?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Analizza i </a:t>
            </a:r>
            <a:r>
              <a:rPr lang="it-IT" dirty="0" err="1">
                <a:latin typeface="Helvetica" pitchFamily="2" charset="0"/>
              </a:rPr>
              <a:t>boxplot</a:t>
            </a:r>
            <a:r>
              <a:rPr lang="it-IT" dirty="0">
                <a:latin typeface="Helvetica" pitchFamily="2" charset="0"/>
              </a:rPr>
              <a:t>: qual è la variabilità del peso e del consumo delle auto? Quali valori sembrano essere estremi?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Esiste una relazione tra peso e consumo di carburante? Quali conclusioni puoi trarre dallo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? Quale è la covarianza e correlazione?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E267F5-7D75-4D1F-C713-473387AB739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44269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EA870-EC02-8F1B-191A-C72010FB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51746-7212-9AF8-FAD9-6C0C16DC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Inquinamento ambientale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4EAB26D1-065B-9752-A844-D834D889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AF58A78-3950-BD1F-0246-8D0F0053DBD6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F689-1BED-610D-9013-2F5B3408E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Un’organizzazione ambientale sta monitorando la qualità dell’aria per studiare la relazione tra i livelli di ozono e altri fattori climatici come la temperatura e la velocità del vento. L’obiettivo è identificare quali condizioni influenzano maggiormente l'inquinamento da ozono e trovare soluzioni per migliorare la qualità dell'aria.</a:t>
            </a:r>
          </a:p>
          <a:p>
            <a:pPr marL="0" indent="0">
              <a:lnSpc>
                <a:spcPct val="12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Airquality</a:t>
            </a:r>
            <a:endParaRPr lang="it-IT" b="1" dirty="0">
              <a:latin typeface="Helvetica" pitchFamily="2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Ozone</a:t>
            </a:r>
            <a:r>
              <a:rPr lang="it-IT" dirty="0">
                <a:latin typeface="Helvetica" pitchFamily="2" charset="0"/>
              </a:rPr>
              <a:t>: Livello di ozono (parti per miliardo, ppb)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Temp</a:t>
            </a:r>
            <a:r>
              <a:rPr lang="it-IT" dirty="0">
                <a:latin typeface="Helvetica" pitchFamily="2" charset="0"/>
              </a:rPr>
              <a:t>: Temperatura (gradi Fahrenheit)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Wind</a:t>
            </a:r>
            <a:r>
              <a:rPr lang="it-IT" dirty="0">
                <a:latin typeface="Helvetica" pitchFamily="2" charset="0"/>
              </a:rPr>
              <a:t>: Velocità del vento (miglia per ora)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Month</a:t>
            </a:r>
            <a:r>
              <a:rPr lang="it-IT" dirty="0">
                <a:latin typeface="Helvetica" pitchFamily="2" charset="0"/>
              </a:rPr>
              <a:t>: Mese dell’osservazione (numerico)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D31B14-6B2C-7119-391A-71C58B142217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38026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F0AD2-6ADF-478B-480F-39E03B28B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E6F03-7110-4287-78CE-091A3A41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 Light" panose="020B0403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Inquinamento ambientale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17407A86-1DBE-088C-B150-B0C41F65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70309C-49B9-92F3-26B1-9D7ECE99BDD3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1510-6761-1785-BB8C-3AFE554B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la distribuzione del livello di ozono nell’aria? Cosa ci dice l'istogramma sulla frequenza dei vari livelli?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il livello medio di ozono? Qual è la deviazione standard? Che cosa indicano questi valori sulla variabilità dei livelli di ozono?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C’è una relazione tra la temperatura e il livello di ozono? Analizza lo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e spiega se vi è correlazione tra queste due variabili.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Come varia il livello di ozono nei diversi mesi? Utilizza una tabella di frequenza e il </a:t>
            </a:r>
            <a:r>
              <a:rPr lang="it-IT" dirty="0" err="1">
                <a:latin typeface="Helvetica" pitchFamily="2" charset="0"/>
              </a:rPr>
              <a:t>boxplot</a:t>
            </a:r>
            <a:r>
              <a:rPr lang="it-IT" dirty="0">
                <a:latin typeface="Helvetica" pitchFamily="2" charset="0"/>
              </a:rPr>
              <a:t> per capire se vi sono differenze stagionali nei livelli di ozono.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In che modo la velocità del vento sembra influire sui livelli di ozono? Interpreta lo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tra vento e ozono e calcola la correlazione tra i due fenomeni.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B6B6ED-273C-2727-1111-64AC96EDCA80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2714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66345-090C-3171-32E1-0E0D40EA7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94CA19-0CA8-16FF-F830-67BCC4DC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Analisi del consumo di sigarette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71572406-8A46-D26B-34F3-DD795C4A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F7C09B-C023-AA7B-25DA-BE7D3781B4A0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3039-570E-769C-25C3-D31DEFC7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dirty="0">
                <a:latin typeface="Helvetica" pitchFamily="2" charset="0"/>
              </a:rPr>
              <a:t>Un ente sanitario sta studiando come il prezzo e la tassazione influenzino il consumo di sigarette a livello statale. Analizzando i dati storici, l'obiettivo è comprendere l’efficacia delle politiche di aumento dei prezzi e delle tasse sul controllo del consumo di tabacco, così da poter formulare raccomandazioni per la salute pubblica.</a:t>
            </a:r>
          </a:p>
          <a:p>
            <a:pPr marL="0" indent="0">
              <a:lnSpc>
                <a:spcPct val="120000"/>
              </a:lnSpc>
              <a:buNone/>
            </a:pPr>
            <a:endParaRPr lang="it-IT" dirty="0">
              <a:latin typeface="Helvetica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b="1" dirty="0">
                <a:latin typeface="Helvetica" pitchFamily="2" charset="0"/>
              </a:rPr>
              <a:t>Descrizione delle variabili – dataset </a:t>
            </a:r>
            <a:r>
              <a:rPr lang="it-IT" b="1" dirty="0" err="1">
                <a:latin typeface="Helvetica" pitchFamily="2" charset="0"/>
              </a:rPr>
              <a:t>Cigarette</a:t>
            </a:r>
            <a:r>
              <a:rPr lang="it-IT" b="1" dirty="0">
                <a:latin typeface="Helvetica" pitchFamily="2" charset="0"/>
              </a:rPr>
              <a:t> pacchetto </a:t>
            </a:r>
            <a:r>
              <a:rPr lang="it-IT" b="1" dirty="0" err="1">
                <a:latin typeface="Helvetica" pitchFamily="2" charset="0"/>
              </a:rPr>
              <a:t>Ecdat</a:t>
            </a:r>
            <a:endParaRPr lang="it-IT" b="1" dirty="0">
              <a:latin typeface="Helvetica" pitchFamily="2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latin typeface="Helvetica" pitchFamily="2" charset="0"/>
              </a:rPr>
              <a:t>state</a:t>
            </a:r>
            <a:r>
              <a:rPr lang="it-IT" dirty="0">
                <a:latin typeface="Helvetica" pitchFamily="2" charset="0"/>
              </a:rPr>
              <a:t>: Stato in cui sono stati raccolti i dati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year</a:t>
            </a:r>
            <a:r>
              <a:rPr lang="it-IT" dirty="0">
                <a:latin typeface="Helvetica" pitchFamily="2" charset="0"/>
              </a:rPr>
              <a:t>: Anno della raccolta dati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avgprs</a:t>
            </a:r>
            <a:r>
              <a:rPr lang="it-IT" dirty="0">
                <a:latin typeface="Helvetica" pitchFamily="2" charset="0"/>
              </a:rPr>
              <a:t>: Prezzo medio di un pacchetto di sigarette (in dollari)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packpc</a:t>
            </a:r>
            <a:r>
              <a:rPr lang="it-IT" dirty="0">
                <a:latin typeface="Helvetica" pitchFamily="2" charset="0"/>
              </a:rPr>
              <a:t>: Consumo di sigarette (pacchetti pro capite)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b="1" dirty="0" err="1">
                <a:latin typeface="Helvetica" pitchFamily="2" charset="0"/>
              </a:rPr>
              <a:t>taxs</a:t>
            </a:r>
            <a:r>
              <a:rPr lang="it-IT" dirty="0">
                <a:latin typeface="Helvetica" pitchFamily="2" charset="0"/>
              </a:rPr>
              <a:t>: Totale delle tasse su un pacchetto di sigarette (in dollari)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0B5BD6-64B4-E9FA-4790-8932F5BB82EC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35295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5F51-D756-D2C0-7062-7AF66EA58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085CED-3F9A-00AE-E098-49DCFED5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24" y="365125"/>
            <a:ext cx="9094076" cy="1325563"/>
          </a:xfrm>
        </p:spPr>
        <p:txBody>
          <a:bodyPr/>
          <a:lstStyle/>
          <a:p>
            <a:r>
              <a:rPr lang="it-IT" dirty="0">
                <a:latin typeface="Helvetica" pitchFamily="2" charset="0"/>
              </a:rPr>
              <a:t>Analisi del consumo di sigarette</a:t>
            </a:r>
            <a:endParaRPr lang="en-IT" dirty="0">
              <a:latin typeface="Helvetica Light" panose="020B0403020202020204" pitchFamily="34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CE6D9560-553A-6C00-433C-EDF7E736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153" y="5936174"/>
            <a:ext cx="776412" cy="776412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D5F6650-2B6D-AF09-8359-62C1A74A75C8}"/>
              </a:ext>
            </a:extLst>
          </p:cNvPr>
          <p:cNvSpPr txBox="1">
            <a:spLocks/>
          </p:cNvSpPr>
          <p:nvPr/>
        </p:nvSpPr>
        <p:spPr>
          <a:xfrm>
            <a:off x="8330615" y="6324380"/>
            <a:ext cx="3275028" cy="388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200" dirty="0">
                <a:latin typeface="Helvetica Light" panose="020B0403020202020204" pitchFamily="34" charset="0"/>
              </a:rPr>
              <a:t>Statistica </a:t>
            </a:r>
            <a:r>
              <a:rPr lang="en-IT" sz="1200">
                <a:latin typeface="Helvetica Light" panose="020B0403020202020204" pitchFamily="34" charset="0"/>
              </a:rPr>
              <a:t>– </a:t>
            </a:r>
            <a:r>
              <a:rPr lang="en-IT" sz="1200" dirty="0">
                <a:latin typeface="Helvetica Light" panose="020B0403020202020204" pitchFamily="34" charset="0"/>
              </a:rPr>
              <a:t>Vincenzo Nardelli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981D-FB3A-22BC-378D-2715E2ED9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it-IT" b="1" dirty="0">
                <a:latin typeface="Helvetica" pitchFamily="2" charset="0"/>
              </a:rPr>
              <a:t>Domande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Quali sono le frequenze relative e cumulative del numero di osservazioni per stato e per anno? Quali stati e anni risultano più rappresentati?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Esiste una relazione tra il prezzo medio di un pacchetto e il consumo di sigarette? Analizza lo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e discuti se il prezzo sembra influire sui livelli di consumo.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 è la correlazione tra prezzo medio e consumo di sigarette? Come interpreti questo valore?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In che modo la tassazione totale influenza il consumo? Utilizza lo </a:t>
            </a:r>
            <a:r>
              <a:rPr lang="it-IT" dirty="0" err="1">
                <a:latin typeface="Helvetica" pitchFamily="2" charset="0"/>
              </a:rPr>
              <a:t>scatterplot</a:t>
            </a:r>
            <a:r>
              <a:rPr lang="it-IT" dirty="0">
                <a:latin typeface="Helvetica" pitchFamily="2" charset="0"/>
              </a:rPr>
              <a:t> e calcola la correlazione per esplorare la relazione tra tassazione e consumo pro capite.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it-IT" dirty="0">
                <a:latin typeface="Helvetica" pitchFamily="2" charset="0"/>
              </a:rPr>
              <a:t>Quali raccomandazioni potresti suggerire per il controllo del consumo basandoti sull’analisi dei dati relativi a prezzo e tassazione?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AB59D6-0E9D-13FF-7C6B-7F8064AA1105}"/>
              </a:ext>
            </a:extLst>
          </p:cNvPr>
          <p:cNvSpPr/>
          <p:nvPr/>
        </p:nvSpPr>
        <p:spPr>
          <a:xfrm>
            <a:off x="838199" y="657881"/>
            <a:ext cx="13247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sz="3200" b="1" dirty="0">
                <a:solidFill>
                  <a:schemeClr val="bg1"/>
                </a:solidFill>
                <a:latin typeface="Helvetica" pitchFamily="2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29705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979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Helvetica Light</vt:lpstr>
      <vt:lpstr>Office Theme</vt:lpstr>
      <vt:lpstr>Presentazione standard di PowerPoint</vt:lpstr>
      <vt:lpstr>I soldi fanno la felicità?</vt:lpstr>
      <vt:lpstr>I soldi fanno la felicità?</vt:lpstr>
      <vt:lpstr>Produttore di Auto</vt:lpstr>
      <vt:lpstr>Produttore di Auto</vt:lpstr>
      <vt:lpstr>Inquinamento ambientale</vt:lpstr>
      <vt:lpstr>Inquinamento ambientale</vt:lpstr>
      <vt:lpstr>Analisi del consumo di sigarette</vt:lpstr>
      <vt:lpstr>Analisi del consumo di sigarette</vt:lpstr>
      <vt:lpstr>Analisi dei salari e istruzione</vt:lpstr>
      <vt:lpstr>Analisi dei salari e istruzione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v.nardelli2@campus.unimib.it</dc:creator>
  <cp:lastModifiedBy>v.nardelli2@campus.unimib.it</cp:lastModifiedBy>
  <cp:revision>55</cp:revision>
  <cp:lastPrinted>2022-10-01T09:06:08Z</cp:lastPrinted>
  <dcterms:created xsi:type="dcterms:W3CDTF">2022-10-01T07:08:53Z</dcterms:created>
  <dcterms:modified xsi:type="dcterms:W3CDTF">2024-10-09T10:28:38Z</dcterms:modified>
</cp:coreProperties>
</file>