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74"/>
    <p:restoredTop sz="94710"/>
  </p:normalViewPr>
  <p:slideViewPr>
    <p:cSldViewPr snapToGrid="0">
      <p:cViewPr>
        <p:scale>
          <a:sx n="70" d="100"/>
          <a:sy n="70" d="100"/>
        </p:scale>
        <p:origin x="146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BA00-1413-5E49-B2B9-9A6411407F8A}" type="datetimeFigureOut">
              <a:rPr lang="en-IT" smtClean="0"/>
              <a:t>10/23/24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22843-B699-554B-BE56-5C40B75867D2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8116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EE3B-4F88-87D5-5EF0-4D2A301DE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5A3F4-6191-3F0D-AC07-DC5A456A0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5EEA9-46A9-4E3D-481B-99A94633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10/23/24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01738-72D3-105D-6880-9DB80796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A118-CFD5-3849-C6B1-87577131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6594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8B32-3887-33AC-F4DA-0AA9784C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32A35-C2B3-0C14-9D10-D9AD71F8B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2A0A-B270-9665-C6F7-6CDB2FAE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10/23/24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FD17-E085-A937-32EB-BB827A50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5293-5172-F548-420E-D80B22F1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73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96EB9-F397-A202-A08B-185F19F7E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32717-8ED7-2F14-7ABB-B1C004CFB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8CD2C-AAC0-43A1-0709-D0AC0715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10/23/24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6606-E2EC-C7A6-586C-FAEA0556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1C76-F283-7157-2AC5-63D562B1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0062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3739-7666-4BD4-9B94-F0077483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A228-D0FB-1766-EF89-612BF8F9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986E-53EF-E14F-2C54-9582DB67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10/23/24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E5B2-2F4F-B3DE-049A-56437AC9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44C00-9D13-162C-44DD-AD763E5D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0297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3950-5086-2812-08CE-F1670DE0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FA5C3-CCF6-E28C-A218-60241CF71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E1266-80AC-82FD-299F-9EF5E598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10/23/24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0A8A6-8FC7-267B-AA6B-72F76803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26A8B-A19D-336A-9913-1DDA1E6F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961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8695-E74C-CA94-475C-BC7FB895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A285-123C-24CC-1918-E7D4AA979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7590B-2FD2-6DFB-4C92-7E03229E0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930C7-E3D0-DE0C-0930-D151FA12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10/23/24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15C9-4AE9-CBA3-D6E1-38699835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DAE85-80D8-D118-F4C5-C5A03723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1923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CF31-16F4-4E43-7203-AF677011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14AF-E404-76A7-3331-E3EBF3B9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CE16A-2B63-AD3D-DFC8-3AB7D4E28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FEA61-AA4E-6A4C-99D5-7594C94CD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0FB4F-1445-A41C-1651-AE458D0C2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C96D-6BB0-638B-3421-89FB9EA3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10/23/24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533FB-1FFB-9D2E-AF1C-7FE3D151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7A926-C2FB-D163-BF19-83CD07D8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635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478E-F180-64CA-8419-97CBDF06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E58D8-391C-EAEB-74EC-73889ABD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10/23/24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5AB26-CB19-7034-CDE5-CC5051B0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EF23F-1D65-F602-4BDD-A991DD3A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802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8FC3C-2399-F012-8398-FBED6596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10/23/24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F29DF-54DA-1A2E-550F-870BEB01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42A78-FD82-C46C-4090-A15426C7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40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A096-04B0-64E2-3D2D-FA0B9017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F828-275D-98B7-50D7-E7E717BB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B0CAD-A5C9-4631-3DD9-4EA33A53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DF0DE-83E9-1CFD-E9EE-66E380C5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10/23/24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F46B8-778E-C05D-434A-ED155B0C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9AE0D-819E-9130-0486-43ECE8F5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7380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B2F1-7DFD-36CD-F9B1-828760DD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9B07F-C295-10E0-17C4-0542B439B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7A88-BE31-3F0C-180B-27753DFDF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9E20B-9F67-7164-E4F9-344BFC37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10/23/24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1E186-A44F-FDAD-AD53-EF810753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ECBF4-065A-4E02-B05A-12A8EA2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9486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D9005-B197-06D3-B2FA-313DFD7D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6CBE-81E1-EAA4-FE28-3D770099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530A-CBBE-2E9C-71E7-BAB3BC214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A1AD-4A39-BD4D-BEFC-BF18CE60EED0}" type="datetimeFigureOut">
              <a:rPr lang="en-IT" smtClean="0"/>
              <a:t>10/23/24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DE0E3-0545-42F0-B532-0A95514D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4A35-5702-4609-0DC5-DAECBC384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4318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7243E-135C-8B4A-4085-14A4AB387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15CE2-9BA6-59E4-FDB8-E60C7575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Probabilità - Bernoulli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A4806194-4F74-5BF9-CBAB-3B8E643FE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7C28C98-FABA-4598-432A-98E4420F5265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A118-A8EF-49EA-629B-A9F86E6B5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9411" y="3012288"/>
            <a:ext cx="2374558" cy="61483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dirty="0">
                <a:latin typeface="Helvetica" pitchFamily="2" charset="0"/>
              </a:rPr>
              <a:t>Valore atteso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CD2C06-54D1-2CF4-096F-EC9033438DCB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081E011-EB96-5034-DDC0-A72C8E1E89E3}"/>
                  </a:ext>
                </a:extLst>
              </p:cNvPr>
              <p:cNvSpPr txBox="1"/>
              <p:nvPr/>
            </p:nvSpPr>
            <p:spPr>
              <a:xfrm>
                <a:off x="974124" y="3627122"/>
                <a:ext cx="218425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sz="40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081E011-EB96-5034-DDC0-A72C8E1E8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24" y="3627122"/>
                <a:ext cx="2184252" cy="615553"/>
              </a:xfrm>
              <a:prstGeom prst="rect">
                <a:avLst/>
              </a:prstGeom>
              <a:blipFill>
                <a:blip r:embed="rId3"/>
                <a:stretch>
                  <a:fillRect l="-4624" r="-4624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19C97A-E0BF-B98E-A57A-6EB9D899EEC4}"/>
              </a:ext>
            </a:extLst>
          </p:cNvPr>
          <p:cNvSpPr txBox="1">
            <a:spLocks/>
          </p:cNvSpPr>
          <p:nvPr/>
        </p:nvSpPr>
        <p:spPr>
          <a:xfrm>
            <a:off x="4536989" y="3012288"/>
            <a:ext cx="2374558" cy="61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it-IT" dirty="0">
                <a:latin typeface="Helvetica" pitchFamily="2" charset="0"/>
              </a:rPr>
              <a:t>Varianza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41EB996-969A-EB44-977A-4EFE2000C642}"/>
                  </a:ext>
                </a:extLst>
              </p:cNvPr>
              <p:cNvSpPr txBox="1"/>
              <p:nvPr/>
            </p:nvSpPr>
            <p:spPr>
              <a:xfrm>
                <a:off x="4561702" y="3627122"/>
                <a:ext cx="419704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40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40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41EB996-969A-EB44-977A-4EFE2000C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702" y="3627122"/>
                <a:ext cx="4197046" cy="615553"/>
              </a:xfrm>
              <a:prstGeom prst="rect">
                <a:avLst/>
              </a:prstGeom>
              <a:blipFill>
                <a:blip r:embed="rId4"/>
                <a:stretch>
                  <a:fillRect l="-2417" r="-3927" b="-3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35ED79-0375-0D82-F3A5-92390DA85ED3}"/>
              </a:ext>
            </a:extLst>
          </p:cNvPr>
          <p:cNvSpPr txBox="1"/>
          <p:nvPr/>
        </p:nvSpPr>
        <p:spPr>
          <a:xfrm>
            <a:off x="974124" y="1690688"/>
            <a:ext cx="9825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</a:t>
            </a:r>
            <a:r>
              <a:rPr lang="it-IT" sz="2800" dirty="0"/>
              <a:t> è la probabilità di successo</a:t>
            </a:r>
          </a:p>
          <a:p>
            <a:r>
              <a:rPr lang="it-IT" sz="2800" b="1" dirty="0"/>
              <a:t>1-p</a:t>
            </a:r>
            <a:r>
              <a:rPr lang="it-IT" sz="2800" dirty="0"/>
              <a:t> è la probabilità di fallimento</a:t>
            </a:r>
          </a:p>
        </p:txBody>
      </p:sp>
    </p:spTree>
    <p:extLst>
      <p:ext uri="{BB962C8B-B14F-4D97-AF65-F5344CB8AC3E}">
        <p14:creationId xmlns:p14="http://schemas.microsoft.com/office/powerpoint/2010/main" val="144063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F23C4-4091-8136-93D3-22C7D3B8F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94B2CC-38AE-946A-74FA-58A19E95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Probabilità - Urna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00D6E193-5CA3-475C-3429-F3669136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3253F19-3F17-FAFA-FFD9-DD1A4BE9FE31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429570-36D3-A449-A4AB-34A544A6B253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9B9496E-E237-0EE4-8A33-230CA5AD1338}"/>
              </a:ext>
            </a:extLst>
          </p:cNvPr>
          <p:cNvSpPr txBox="1"/>
          <p:nvPr/>
        </p:nvSpPr>
        <p:spPr>
          <a:xfrm>
            <a:off x="838199" y="1853514"/>
            <a:ext cx="9316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/>
            <a:r>
              <a:rPr lang="it-IT" sz="2800" dirty="0">
                <a:effectLst/>
                <a:latin typeface="Open Sans" panose="020B0606030504020204" pitchFamily="34" charset="0"/>
              </a:rPr>
              <a:t>Due eventi A e B si dicono incompatibili o disgiunti se </a:t>
            </a:r>
            <a:br>
              <a:rPr lang="it-IT" sz="2800" dirty="0">
                <a:effectLst/>
                <a:latin typeface="Open Sans" panose="020B0606030504020204" pitchFamily="34" charset="0"/>
              </a:rPr>
            </a:br>
            <a:r>
              <a:rPr lang="it-IT" sz="2800" dirty="0">
                <a:effectLst/>
                <a:latin typeface="Open Sans" panose="020B0606030504020204" pitchFamily="34" charset="0"/>
              </a:rPr>
              <a:t>A U B = ∅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E91714F-1CC5-E323-B604-0558ABF9D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722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37D68B1-6595-ACC5-0942-CB6DE195A0E2}"/>
              </a:ext>
            </a:extLst>
          </p:cNvPr>
          <p:cNvSpPr txBox="1"/>
          <p:nvPr/>
        </p:nvSpPr>
        <p:spPr>
          <a:xfrm>
            <a:off x="1248032" y="3303393"/>
            <a:ext cx="34228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Vero</a:t>
            </a:r>
            <a:br>
              <a:rPr lang="it-IT" sz="4000" dirty="0"/>
            </a:br>
            <a:r>
              <a:rPr lang="it-IT" sz="4000" b="1" dirty="0"/>
              <a:t>Falso </a:t>
            </a:r>
            <a:r>
              <a:rPr lang="it-IT" sz="4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✓</a:t>
            </a:r>
            <a:endParaRPr lang="it-IT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83EE797-73A8-D6F5-1AF6-CC9A54AD51E1}"/>
                  </a:ext>
                </a:extLst>
              </p:cNvPr>
              <p:cNvSpPr txBox="1"/>
              <p:nvPr/>
            </p:nvSpPr>
            <p:spPr>
              <a:xfrm>
                <a:off x="743464" y="5077349"/>
                <a:ext cx="931699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fontAlgn="t"/>
                <a:r>
                  <a:rPr lang="it-IT" sz="2800" dirty="0">
                    <a:latin typeface="Open Sans" panose="020B0606030504020204" pitchFamily="34" charset="0"/>
                  </a:rPr>
                  <a:t>Perché se d</a:t>
                </a:r>
                <a:r>
                  <a:rPr lang="it-IT" sz="2800" dirty="0">
                    <a:effectLst/>
                    <a:latin typeface="Open Sans" panose="020B0606030504020204" pitchFamily="34" charset="0"/>
                  </a:rPr>
                  <a:t>ue eventi A  sono incompatibili o disgiunti allora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it-IT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t-IT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2800" dirty="0">
                    <a:effectLst/>
                    <a:latin typeface="Open Sans" panose="020B0606030504020204" pitchFamily="34" charset="0"/>
                  </a:rPr>
                  <a:t>  ∅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83EE797-73A8-D6F5-1AF6-CC9A54AD5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64" y="5077349"/>
                <a:ext cx="9316994" cy="954107"/>
              </a:xfrm>
              <a:prstGeom prst="rect">
                <a:avLst/>
              </a:prstGeom>
              <a:blipFill>
                <a:blip r:embed="rId3"/>
                <a:stretch>
                  <a:fillRect l="-1362" t="-6579"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cerchio, diagramma, schizzo, design&#10;&#10;Descrizione generata automaticamente">
            <a:extLst>
              <a:ext uri="{FF2B5EF4-FFF2-40B4-BE49-F238E27FC236}">
                <a16:creationId xmlns:a16="http://schemas.microsoft.com/office/drawing/2014/main" id="{136F3530-0107-C835-364C-70E9508F4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054" y="2511346"/>
            <a:ext cx="3292046" cy="22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3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C2D1D-076C-E847-91D4-05BF59B37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A57E7A-6F8F-2638-7C27-C873FC4F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Probabilità - Urna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104C896E-4EBA-716D-8EB1-AB0F428F2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5A465D5-CFD5-7229-01F6-70C951B34784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5A6D9C-055B-3E7C-835C-7FDD0C270222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762FE1E-17E7-7462-4553-F4F0542BD88B}"/>
              </a:ext>
            </a:extLst>
          </p:cNvPr>
          <p:cNvSpPr txBox="1"/>
          <p:nvPr/>
        </p:nvSpPr>
        <p:spPr>
          <a:xfrm>
            <a:off x="838199" y="1853514"/>
            <a:ext cx="9316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/>
            <a:r>
              <a:rPr lang="it-IT" sz="2800" dirty="0">
                <a:effectLst/>
                <a:latin typeface="Open Sans" panose="020B0606030504020204" pitchFamily="34" charset="0"/>
              </a:rPr>
              <a:t>Due eventi A e B si dicono incompatibili o disgiunti se </a:t>
            </a:r>
            <a:br>
              <a:rPr lang="it-IT" sz="2800" dirty="0">
                <a:effectLst/>
                <a:latin typeface="Open Sans" panose="020B0606030504020204" pitchFamily="34" charset="0"/>
              </a:rPr>
            </a:br>
            <a:r>
              <a:rPr lang="it-IT" sz="2800" dirty="0">
                <a:effectLst/>
                <a:latin typeface="Open Sans" panose="020B0606030504020204" pitchFamily="34" charset="0"/>
              </a:rPr>
              <a:t>A U B = ∅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26615B6-6C27-871D-F1C4-DF0157093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722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012274-E4A5-A70E-98AB-86D61BA73C9E}"/>
              </a:ext>
            </a:extLst>
          </p:cNvPr>
          <p:cNvSpPr txBox="1"/>
          <p:nvPr/>
        </p:nvSpPr>
        <p:spPr>
          <a:xfrm>
            <a:off x="1248032" y="3303393"/>
            <a:ext cx="34228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Vero</a:t>
            </a:r>
            <a:br>
              <a:rPr lang="it-IT" sz="4000" dirty="0"/>
            </a:br>
            <a:r>
              <a:rPr lang="it-IT" sz="4000" b="1" dirty="0"/>
              <a:t>Falso </a:t>
            </a:r>
            <a:r>
              <a:rPr lang="it-IT" sz="4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✓</a:t>
            </a:r>
            <a:endParaRPr lang="it-IT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448AB39-BB49-6234-149D-262AA3E5379F}"/>
                  </a:ext>
                </a:extLst>
              </p:cNvPr>
              <p:cNvSpPr txBox="1"/>
              <p:nvPr/>
            </p:nvSpPr>
            <p:spPr>
              <a:xfrm>
                <a:off x="743464" y="5077349"/>
                <a:ext cx="931699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fontAlgn="t"/>
                <a:r>
                  <a:rPr lang="it-IT" sz="2800" dirty="0">
                    <a:latin typeface="Open Sans" panose="020B0606030504020204" pitchFamily="34" charset="0"/>
                  </a:rPr>
                  <a:t>Perché se d</a:t>
                </a:r>
                <a:r>
                  <a:rPr lang="it-IT" sz="2800" dirty="0">
                    <a:effectLst/>
                    <a:latin typeface="Open Sans" panose="020B0606030504020204" pitchFamily="34" charset="0"/>
                  </a:rPr>
                  <a:t>ue eventi A  sono incompatibili o disgiunti allora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it-IT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t-IT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2800" dirty="0">
                    <a:effectLst/>
                    <a:latin typeface="Open Sans" panose="020B0606030504020204" pitchFamily="34" charset="0"/>
                  </a:rPr>
                  <a:t>  ∅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448AB39-BB49-6234-149D-262AA3E53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64" y="5077349"/>
                <a:ext cx="9316994" cy="954107"/>
              </a:xfrm>
              <a:prstGeom prst="rect">
                <a:avLst/>
              </a:prstGeom>
              <a:blipFill>
                <a:blip r:embed="rId3"/>
                <a:stretch>
                  <a:fillRect l="-1362" t="-6579"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cerchio, diagramma, schizzo, design&#10;&#10;Descrizione generata automaticamente">
            <a:extLst>
              <a:ext uri="{FF2B5EF4-FFF2-40B4-BE49-F238E27FC236}">
                <a16:creationId xmlns:a16="http://schemas.microsoft.com/office/drawing/2014/main" id="{6D9BB039-1C3E-A497-68BC-6AE3B5996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054" y="2511346"/>
            <a:ext cx="3292046" cy="22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5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61A0F-146F-DEBD-FF98-B9B0E8CDA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3B03DF-736C-8EA7-E096-7CE757AF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Descrittiva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070371DB-EA2A-01C7-C765-0707AE3C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6277925-5AC4-C042-F3C4-A0F6B9A71524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B024E4-4369-BA89-745B-3AF9C873A835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DAC49B2-B059-7702-9DE1-047400C823A9}"/>
              </a:ext>
            </a:extLst>
          </p:cNvPr>
          <p:cNvSpPr txBox="1"/>
          <p:nvPr/>
        </p:nvSpPr>
        <p:spPr>
          <a:xfrm>
            <a:off x="838199" y="1853514"/>
            <a:ext cx="931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/>
            <a:r>
              <a:rPr lang="it-IT" sz="2800" dirty="0">
                <a:effectLst/>
                <a:latin typeface="Open Sans" panose="020B0606030504020204" pitchFamily="34" charset="0"/>
              </a:rPr>
              <a:t>La media relativa ai dati (12,6,7,3,15,10,18,5) è: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19294B-179B-92EF-3F40-AE2123AEC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722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D3030B4-38DD-1E61-9A49-688E547604C1}"/>
              </a:ext>
            </a:extLst>
          </p:cNvPr>
          <p:cNvSpPr txBox="1"/>
          <p:nvPr/>
        </p:nvSpPr>
        <p:spPr>
          <a:xfrm>
            <a:off x="838199" y="2610396"/>
            <a:ext cx="79968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Risposta = </a:t>
            </a:r>
            <a:r>
              <a:rPr lang="it-IT" sz="2800" dirty="0">
                <a:solidFill>
                  <a:srgbClr val="000000"/>
                </a:solidFill>
                <a:latin typeface="Open Sans" panose="020B0606030504020204" pitchFamily="34" charset="0"/>
              </a:rPr>
              <a:t>9.5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2850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EA6F1-7CA6-1979-D7F2-A5919BAC7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34EB68-3163-8A56-06B4-B7BA42EE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Descrittiva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7B71344C-08E9-A57F-2527-287755AA0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A53E187-AC7B-E00C-430C-025B49247215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7ABB4D-5867-B3C4-5D58-969AB00CA8B4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844C75F-4836-1094-C1AE-DB661C8018D5}"/>
              </a:ext>
            </a:extLst>
          </p:cNvPr>
          <p:cNvSpPr txBox="1"/>
          <p:nvPr/>
        </p:nvSpPr>
        <p:spPr>
          <a:xfrm>
            <a:off x="838199" y="1853514"/>
            <a:ext cx="9316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/>
            <a:r>
              <a:rPr lang="it-IT" sz="2800" dirty="0">
                <a:effectLst/>
                <a:latin typeface="Open Sans" panose="020B0606030504020204" pitchFamily="34" charset="0"/>
              </a:rPr>
              <a:t>I punteggi di uno studente in sei mesi sono stati 84, 91, 72, 68, 87 e 78. La mediana dei punteggi è: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06E37D-5166-2933-22EF-456DD5747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722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7FAF77A-11D8-26CF-F11D-7D2A703E1AB8}"/>
              </a:ext>
            </a:extLst>
          </p:cNvPr>
          <p:cNvSpPr txBox="1"/>
          <p:nvPr/>
        </p:nvSpPr>
        <p:spPr>
          <a:xfrm>
            <a:off x="838199" y="3476201"/>
            <a:ext cx="79968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Risposta = 81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55956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E46DA-AEC5-68C3-9658-0FBDC6981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6D9313-290E-069B-FDC6-7D327C8D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Descrittiva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F8730E95-87A7-F790-3730-17C27A853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DA65ABD-B79B-8599-5FAF-A75C642EB6A7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BD594-227D-1AFC-CEB6-77C4CD9BDBE0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A800963-36EA-423B-3153-C07CBB334013}"/>
              </a:ext>
            </a:extLst>
          </p:cNvPr>
          <p:cNvSpPr txBox="1"/>
          <p:nvPr/>
        </p:nvSpPr>
        <p:spPr>
          <a:xfrm>
            <a:off x="838199" y="1853514"/>
            <a:ext cx="93169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/>
            <a:r>
              <a:rPr lang="it-IT" sz="2800" dirty="0">
                <a:effectLst/>
                <a:latin typeface="Open Sans" panose="020B0606030504020204" pitchFamily="34" charset="0"/>
              </a:rPr>
              <a:t>Carica il dataset </a:t>
            </a:r>
            <a:r>
              <a:rPr lang="it-IT" sz="2800" b="1" dirty="0" err="1">
                <a:effectLst/>
                <a:latin typeface="Open Sans" panose="020B0606030504020204" pitchFamily="34" charset="0"/>
              </a:rPr>
              <a:t>Bikeshare</a:t>
            </a:r>
            <a:r>
              <a:rPr lang="it-IT" sz="2800" dirty="0">
                <a:effectLst/>
                <a:latin typeface="Open Sans" panose="020B0606030504020204" pitchFamily="34" charset="0"/>
              </a:rPr>
              <a:t> del pacchetto </a:t>
            </a:r>
            <a:r>
              <a:rPr lang="it-IT" sz="2800" b="1" dirty="0">
                <a:effectLst/>
                <a:latin typeface="Open Sans" panose="020B0606030504020204" pitchFamily="34" charset="0"/>
              </a:rPr>
              <a:t>ISLR2</a:t>
            </a:r>
            <a:r>
              <a:rPr lang="it-IT" sz="2800" dirty="0">
                <a:effectLst/>
                <a:latin typeface="Open Sans" panose="020B0606030504020204" pitchFamily="34" charset="0"/>
              </a:rPr>
              <a:t>.</a:t>
            </a:r>
            <a:br>
              <a:rPr lang="it-IT" sz="2800" dirty="0">
                <a:effectLst/>
                <a:latin typeface="Open Sans" panose="020B0606030504020204" pitchFamily="34" charset="0"/>
              </a:rPr>
            </a:br>
            <a:r>
              <a:rPr lang="it-IT" sz="2800" dirty="0">
                <a:effectLst/>
                <a:latin typeface="Open Sans" panose="020B0606030504020204" pitchFamily="34" charset="0"/>
              </a:rPr>
              <a:t>Calcola la frequenza relativa della variabile </a:t>
            </a:r>
            <a:r>
              <a:rPr lang="it-IT" sz="2800" b="1" dirty="0" err="1">
                <a:effectLst/>
                <a:latin typeface="Open Sans" panose="020B0606030504020204" pitchFamily="34" charset="0"/>
              </a:rPr>
              <a:t>weathersit</a:t>
            </a:r>
            <a:r>
              <a:rPr lang="it-IT" sz="2800" dirty="0">
                <a:effectLst/>
                <a:latin typeface="Open Sans" panose="020B0606030504020204" pitchFamily="34" charset="0"/>
              </a:rPr>
              <a:t>.</a:t>
            </a:r>
            <a:br>
              <a:rPr lang="it-IT" sz="2800" dirty="0">
                <a:effectLst/>
                <a:latin typeface="Open Sans" panose="020B0606030504020204" pitchFamily="34" charset="0"/>
              </a:rPr>
            </a:br>
            <a:r>
              <a:rPr lang="it-IT" sz="2800" dirty="0">
                <a:effectLst/>
                <a:latin typeface="Open Sans" panose="020B0606030504020204" pitchFamily="34" charset="0"/>
              </a:rPr>
              <a:t>A quanto ammonta la frequenza relativa della modalità “</a:t>
            </a:r>
            <a:r>
              <a:rPr lang="it-IT" sz="2800" dirty="0" err="1">
                <a:effectLst/>
                <a:latin typeface="Open Sans" panose="020B0606030504020204" pitchFamily="34" charset="0"/>
              </a:rPr>
              <a:t>cloudy</a:t>
            </a:r>
            <a:r>
              <a:rPr lang="it-IT" sz="2800" dirty="0">
                <a:effectLst/>
                <a:latin typeface="Open Sans" panose="020B0606030504020204" pitchFamily="34" charset="0"/>
              </a:rPr>
              <a:t>/</a:t>
            </a:r>
            <a:r>
              <a:rPr lang="it-IT" sz="2800" dirty="0" err="1">
                <a:effectLst/>
                <a:latin typeface="Open Sans" panose="020B0606030504020204" pitchFamily="34" charset="0"/>
              </a:rPr>
              <a:t>misty</a:t>
            </a:r>
            <a:r>
              <a:rPr lang="it-IT" sz="2800" dirty="0">
                <a:effectLst/>
                <a:latin typeface="Open Sans" panose="020B0606030504020204" pitchFamily="34" charset="0"/>
              </a:rPr>
              <a:t>"'?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B0F4B11-9D19-6355-C1D6-942AE5370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722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24F059-5B40-11B1-0C5B-E119C36F7CBE}"/>
              </a:ext>
            </a:extLst>
          </p:cNvPr>
          <p:cNvSpPr txBox="1"/>
          <p:nvPr/>
        </p:nvSpPr>
        <p:spPr>
          <a:xfrm>
            <a:off x="838199" y="4546481"/>
            <a:ext cx="79968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Risposta = 0.25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7284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F0AF4-36E8-6CA0-3156-D851B45EE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75517B-6066-55AA-372E-740294CD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Descrittiva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FB86EE5-1985-E8B4-FCA0-D9AC20BB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C896D-DA74-D5E1-27C7-4EFD351170E8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0057A4-1941-882F-ED61-6529D6A0F646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2AD5865-74FF-7B31-8CA4-41BC783B8620}"/>
              </a:ext>
            </a:extLst>
          </p:cNvPr>
          <p:cNvSpPr txBox="1"/>
          <p:nvPr/>
        </p:nvSpPr>
        <p:spPr>
          <a:xfrm>
            <a:off x="838199" y="1853514"/>
            <a:ext cx="93169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/>
            <a:r>
              <a:rPr lang="it-IT" sz="2800" dirty="0">
                <a:effectLst/>
                <a:latin typeface="Open Sans" panose="020B0606030504020204" pitchFamily="34" charset="0"/>
              </a:rPr>
              <a:t>Carica il dataset </a:t>
            </a:r>
            <a:r>
              <a:rPr lang="it-IT" sz="2800" b="1" dirty="0" err="1">
                <a:effectLst/>
                <a:latin typeface="Open Sans" panose="020B0606030504020204" pitchFamily="34" charset="0"/>
              </a:rPr>
              <a:t>Bikeshare</a:t>
            </a:r>
            <a:r>
              <a:rPr lang="it-IT" sz="2800" dirty="0">
                <a:effectLst/>
                <a:latin typeface="Open Sans" panose="020B0606030504020204" pitchFamily="34" charset="0"/>
              </a:rPr>
              <a:t> del pacchetto </a:t>
            </a:r>
            <a:r>
              <a:rPr lang="it-IT" sz="2800" b="1" dirty="0">
                <a:effectLst/>
                <a:latin typeface="Open Sans" panose="020B0606030504020204" pitchFamily="34" charset="0"/>
              </a:rPr>
              <a:t>ISLR2</a:t>
            </a:r>
            <a:r>
              <a:rPr lang="it-IT" sz="2800" dirty="0">
                <a:effectLst/>
                <a:latin typeface="Open Sans" panose="020B0606030504020204" pitchFamily="34" charset="0"/>
              </a:rPr>
              <a:t>.</a:t>
            </a:r>
            <a:br>
              <a:rPr lang="it-IT" sz="2800" dirty="0">
                <a:effectLst/>
                <a:latin typeface="Open Sans" panose="020B0606030504020204" pitchFamily="34" charset="0"/>
              </a:rPr>
            </a:br>
            <a:r>
              <a:rPr lang="it-IT" sz="2800" dirty="0">
                <a:effectLst/>
                <a:latin typeface="Open Sans" panose="020B0606030504020204" pitchFamily="34" charset="0"/>
              </a:rPr>
              <a:t>Calcola la frequenza relativa della variabile </a:t>
            </a:r>
            <a:r>
              <a:rPr lang="it-IT" sz="2800" b="1" dirty="0" err="1">
                <a:effectLst/>
                <a:latin typeface="Open Sans" panose="020B0606030504020204" pitchFamily="34" charset="0"/>
              </a:rPr>
              <a:t>weathersit</a:t>
            </a:r>
            <a:r>
              <a:rPr lang="it-IT" sz="2800" dirty="0">
                <a:effectLst/>
                <a:latin typeface="Open Sans" panose="020B0606030504020204" pitchFamily="34" charset="0"/>
              </a:rPr>
              <a:t>.</a:t>
            </a:r>
            <a:br>
              <a:rPr lang="it-IT" sz="2800" dirty="0">
                <a:effectLst/>
                <a:latin typeface="Open Sans" panose="020B0606030504020204" pitchFamily="34" charset="0"/>
              </a:rPr>
            </a:br>
            <a:r>
              <a:rPr lang="it-IT" sz="2800" dirty="0">
                <a:effectLst/>
                <a:latin typeface="Open Sans" panose="020B0606030504020204" pitchFamily="34" charset="0"/>
              </a:rPr>
              <a:t>Calcola la media e la varianza della variabile </a:t>
            </a:r>
            <a:r>
              <a:rPr lang="it-IT" sz="2800" b="1" dirty="0">
                <a:effectLst/>
                <a:latin typeface="Open Sans" panose="020B0606030504020204" pitchFamily="34" charset="0"/>
              </a:rPr>
              <a:t>bikers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7D1D151-8E7C-3067-1F22-6B98DF05E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722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5A1700-A8FE-7D64-DB21-1B80545C4DCF}"/>
              </a:ext>
            </a:extLst>
          </p:cNvPr>
          <p:cNvSpPr txBox="1"/>
          <p:nvPr/>
        </p:nvSpPr>
        <p:spPr>
          <a:xfrm>
            <a:off x="838199" y="4546481"/>
            <a:ext cx="79968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Media = 143.79</a:t>
            </a:r>
            <a:b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Varianza = 17901.87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277853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82378-402C-91BB-37B7-4F25FA1BC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05C20E-9A65-3042-0890-CF4400AD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Descrittiva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7C290D37-8008-F3E2-3799-DADDC046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ADDDA6A-60A3-D62D-9EDB-ADC90B999F12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001814-C850-B4FF-E21A-E292633980F6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95CE9C5-5364-0D76-1816-686A1B34FBFA}"/>
              </a:ext>
            </a:extLst>
          </p:cNvPr>
          <p:cNvSpPr txBox="1"/>
          <p:nvPr/>
        </p:nvSpPr>
        <p:spPr>
          <a:xfrm>
            <a:off x="838199" y="1853514"/>
            <a:ext cx="93169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/>
            <a:r>
              <a:rPr lang="it-IT" sz="2800" dirty="0">
                <a:effectLst/>
                <a:latin typeface="Open Sans" panose="020B0606030504020204" pitchFamily="34" charset="0"/>
              </a:rPr>
              <a:t>Carica il dataset </a:t>
            </a:r>
            <a:r>
              <a:rPr lang="it-IT" sz="2800" b="1" dirty="0" err="1">
                <a:effectLst/>
                <a:latin typeface="Open Sans" panose="020B0606030504020204" pitchFamily="34" charset="0"/>
              </a:rPr>
              <a:t>Bikeshare</a:t>
            </a:r>
            <a:r>
              <a:rPr lang="it-IT" sz="2800" dirty="0">
                <a:effectLst/>
                <a:latin typeface="Open Sans" panose="020B0606030504020204" pitchFamily="34" charset="0"/>
              </a:rPr>
              <a:t> del pacchetto </a:t>
            </a:r>
            <a:r>
              <a:rPr lang="it-IT" sz="2800" b="1" dirty="0">
                <a:effectLst/>
                <a:latin typeface="Open Sans" panose="020B0606030504020204" pitchFamily="34" charset="0"/>
              </a:rPr>
              <a:t>ISLR2</a:t>
            </a:r>
            <a:r>
              <a:rPr lang="it-IT" sz="2800" dirty="0">
                <a:effectLst/>
                <a:latin typeface="Open Sans" panose="020B0606030504020204" pitchFamily="34" charset="0"/>
              </a:rPr>
              <a:t>.</a:t>
            </a:r>
            <a:br>
              <a:rPr lang="it-IT" sz="2800" dirty="0">
                <a:effectLst/>
                <a:latin typeface="Open Sans" panose="020B0606030504020204" pitchFamily="34" charset="0"/>
              </a:rPr>
            </a:br>
            <a:r>
              <a:rPr lang="it-IT" sz="2800" dirty="0">
                <a:effectLst/>
                <a:latin typeface="Open Sans" panose="020B0606030504020204" pitchFamily="34" charset="0"/>
              </a:rPr>
              <a:t>Calcola la frequenza relativa della variabile </a:t>
            </a:r>
            <a:r>
              <a:rPr lang="it-IT" sz="2800" b="1" dirty="0" err="1">
                <a:effectLst/>
                <a:latin typeface="Open Sans" panose="020B0606030504020204" pitchFamily="34" charset="0"/>
              </a:rPr>
              <a:t>weathersit</a:t>
            </a:r>
            <a:r>
              <a:rPr lang="it-IT" sz="2800" dirty="0">
                <a:effectLst/>
                <a:latin typeface="Open Sans" panose="020B0606030504020204" pitchFamily="34" charset="0"/>
              </a:rPr>
              <a:t>.</a:t>
            </a:r>
            <a:br>
              <a:rPr lang="it-IT" sz="2800" dirty="0">
                <a:effectLst/>
                <a:latin typeface="Open Sans" panose="020B0606030504020204" pitchFamily="34" charset="0"/>
              </a:rPr>
            </a:br>
            <a:r>
              <a:rPr lang="it-IT" sz="2800" dirty="0">
                <a:effectLst/>
                <a:latin typeface="Open Sans" panose="020B0606030504020204" pitchFamily="34" charset="0"/>
              </a:rPr>
              <a:t>Calcola lo scarto </a:t>
            </a:r>
            <a:r>
              <a:rPr lang="it-IT" sz="2800" dirty="0" err="1">
                <a:effectLst/>
                <a:latin typeface="Open Sans" panose="020B0606030504020204" pitchFamily="34" charset="0"/>
              </a:rPr>
              <a:t>interquartilico</a:t>
            </a:r>
            <a:r>
              <a:rPr lang="it-IT" sz="2800" dirty="0">
                <a:effectLst/>
                <a:latin typeface="Open Sans" panose="020B0606030504020204" pitchFamily="34" charset="0"/>
              </a:rPr>
              <a:t> ed il range della variabile </a:t>
            </a:r>
            <a:r>
              <a:rPr lang="it-IT" sz="2800" b="1" dirty="0">
                <a:effectLst/>
                <a:latin typeface="Open Sans" panose="020B0606030504020204" pitchFamily="34" charset="0"/>
              </a:rPr>
              <a:t>bikers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E850F2A-189E-B40A-3E49-0C4F33BCC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722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E260B09-F162-DDCB-7857-EFBD05C064E3}"/>
              </a:ext>
            </a:extLst>
          </p:cNvPr>
          <p:cNvSpPr txBox="1"/>
          <p:nvPr/>
        </p:nvSpPr>
        <p:spPr>
          <a:xfrm>
            <a:off x="838199" y="4863490"/>
            <a:ext cx="7996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IQR = 180, range = 650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6576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2653-69CE-389F-B51B-B6F87F05A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6A9CF8-AA41-3A70-52CD-5F4B61FD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Descrittiva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73D75537-D6E3-52CC-3292-62B7DC413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93346D-9681-324B-C7CB-DED6C54CE5FE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19FD8D-C95F-D2AD-905B-D9EBCD0C82EE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F5FB8D9-D4E4-77AD-EC3F-F6A37208A5D0}"/>
              </a:ext>
            </a:extLst>
          </p:cNvPr>
          <p:cNvSpPr txBox="1"/>
          <p:nvPr/>
        </p:nvSpPr>
        <p:spPr>
          <a:xfrm>
            <a:off x="838199" y="1853514"/>
            <a:ext cx="93169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/>
            <a:r>
              <a:rPr lang="it-IT" sz="2800" dirty="0">
                <a:effectLst/>
                <a:latin typeface="Open Sans" panose="020B0606030504020204" pitchFamily="34" charset="0"/>
              </a:rPr>
              <a:t>Carica il dataset </a:t>
            </a:r>
            <a:r>
              <a:rPr lang="it-IT" sz="2800" b="1" dirty="0" err="1">
                <a:effectLst/>
                <a:latin typeface="Open Sans" panose="020B0606030504020204" pitchFamily="34" charset="0"/>
              </a:rPr>
              <a:t>Bikeshare</a:t>
            </a:r>
            <a:r>
              <a:rPr lang="it-IT" sz="2800" dirty="0">
                <a:effectLst/>
                <a:latin typeface="Open Sans" panose="020B0606030504020204" pitchFamily="34" charset="0"/>
              </a:rPr>
              <a:t> del pacchetto </a:t>
            </a:r>
            <a:r>
              <a:rPr lang="it-IT" sz="2800" b="1" dirty="0">
                <a:effectLst/>
                <a:latin typeface="Open Sans" panose="020B0606030504020204" pitchFamily="34" charset="0"/>
              </a:rPr>
              <a:t>ISLR2</a:t>
            </a:r>
            <a:r>
              <a:rPr lang="it-IT" sz="2800" dirty="0">
                <a:effectLst/>
                <a:latin typeface="Open Sans" panose="020B0606030504020204" pitchFamily="34" charset="0"/>
              </a:rPr>
              <a:t>.</a:t>
            </a:r>
            <a:br>
              <a:rPr lang="it-IT" sz="2800" dirty="0">
                <a:effectLst/>
                <a:latin typeface="Open Sans" panose="020B0606030504020204" pitchFamily="34" charset="0"/>
              </a:rPr>
            </a:br>
            <a:r>
              <a:rPr lang="it-IT" sz="2800" dirty="0">
                <a:effectLst/>
                <a:latin typeface="Open Sans" panose="020B0606030504020204" pitchFamily="34" charset="0"/>
              </a:rPr>
              <a:t>Calcola la frequenza relativa della variabile </a:t>
            </a:r>
            <a:r>
              <a:rPr lang="it-IT" sz="2800" b="1" dirty="0" err="1">
                <a:effectLst/>
                <a:latin typeface="Open Sans" panose="020B0606030504020204" pitchFamily="34" charset="0"/>
              </a:rPr>
              <a:t>weathersit</a:t>
            </a:r>
            <a:r>
              <a:rPr lang="it-IT" sz="2800" dirty="0">
                <a:effectLst/>
                <a:latin typeface="Open Sans" panose="020B0606030504020204" pitchFamily="34" charset="0"/>
              </a:rPr>
              <a:t>.</a:t>
            </a:r>
            <a:br>
              <a:rPr lang="it-IT" sz="2800" dirty="0">
                <a:effectLst/>
                <a:latin typeface="Open Sans" panose="020B0606030504020204" pitchFamily="34" charset="0"/>
              </a:rPr>
            </a:br>
            <a:r>
              <a:rPr lang="it-IT" sz="2800" dirty="0">
                <a:effectLst/>
                <a:latin typeface="Open Sans" panose="020B0606030504020204" pitchFamily="34" charset="0"/>
              </a:rPr>
              <a:t>Calcola lo scarto </a:t>
            </a:r>
            <a:r>
              <a:rPr lang="it-IT" sz="2800" dirty="0" err="1">
                <a:effectLst/>
                <a:latin typeface="Open Sans" panose="020B0606030504020204" pitchFamily="34" charset="0"/>
              </a:rPr>
              <a:t>interquartilico</a:t>
            </a:r>
            <a:r>
              <a:rPr lang="it-IT" sz="2800" dirty="0">
                <a:effectLst/>
                <a:latin typeface="Open Sans" panose="020B0606030504020204" pitchFamily="34" charset="0"/>
              </a:rPr>
              <a:t> ed il range della variabile </a:t>
            </a:r>
            <a:r>
              <a:rPr lang="it-IT" sz="2800" b="1" dirty="0">
                <a:effectLst/>
                <a:latin typeface="Open Sans" panose="020B0606030504020204" pitchFamily="34" charset="0"/>
              </a:rPr>
              <a:t>bikers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C6A0CE-7A3C-E3BF-AFBE-C7ADDAD0D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722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7F1455-4BAA-4EE2-65C6-56F37FC56BA5}"/>
              </a:ext>
            </a:extLst>
          </p:cNvPr>
          <p:cNvSpPr txBox="1"/>
          <p:nvPr/>
        </p:nvSpPr>
        <p:spPr>
          <a:xfrm>
            <a:off x="838199" y="4863490"/>
            <a:ext cx="7996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IQR = 180, range = 650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3733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64229-BF09-32D5-B124-40D71F377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46AEBA-B3E4-254F-6CC1-8F808737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Descrittiva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94D4FD2D-8EB8-AA2F-4FBA-D0A10318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A507BDE-FC0B-9C43-DE15-2A53B0DEC76B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4FFE1F-E8FE-45D6-5B68-16A710818E18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A717573-7142-CDB0-32BA-0556E6E01408}"/>
              </a:ext>
            </a:extLst>
          </p:cNvPr>
          <p:cNvSpPr txBox="1"/>
          <p:nvPr/>
        </p:nvSpPr>
        <p:spPr>
          <a:xfrm>
            <a:off x="838199" y="1853514"/>
            <a:ext cx="93169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Utilizzando il pacchetto </a:t>
            </a:r>
            <a:r>
              <a:rPr lang="it-IT" sz="2800" b="1" dirty="0">
                <a:solidFill>
                  <a:srgbClr val="0E0E0E"/>
                </a:solidFill>
                <a:effectLst/>
                <a:latin typeface=".SF NS"/>
              </a:rPr>
              <a:t>ISLR2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, calcola il coefficiente di asimmetria (</a:t>
            </a:r>
            <a:r>
              <a:rPr lang="it-IT" sz="2800" dirty="0" err="1">
                <a:solidFill>
                  <a:srgbClr val="0E0E0E"/>
                </a:solidFill>
                <a:effectLst/>
                <a:latin typeface=".SF NS"/>
              </a:rPr>
              <a:t>skewness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) per la variabile </a:t>
            </a:r>
            <a:r>
              <a:rPr lang="it-IT" sz="2800" b="1" dirty="0">
                <a:solidFill>
                  <a:srgbClr val="0E0E0E"/>
                </a:solidFill>
                <a:effectLst/>
                <a:latin typeface=".AppleSystemUIFontMonospaced"/>
              </a:rPr>
              <a:t>Apps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 nel dataset </a:t>
            </a:r>
            <a:r>
              <a:rPr lang="it-IT" sz="2800" b="1" dirty="0">
                <a:solidFill>
                  <a:srgbClr val="0E0E0E"/>
                </a:solidFill>
                <a:effectLst/>
                <a:latin typeface=".AppleSystemUIFontMonospaced"/>
              </a:rPr>
              <a:t>College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 e determina se la distribuzione è simmetrica, asimmetrica positiva o negativa.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029BED-ED68-0D9A-B8C7-F35BDF6EA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722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3215C6D-D7E1-871F-3FD4-392F36388A26}"/>
              </a:ext>
            </a:extLst>
          </p:cNvPr>
          <p:cNvSpPr txBox="1"/>
          <p:nvPr/>
        </p:nvSpPr>
        <p:spPr>
          <a:xfrm>
            <a:off x="838199" y="4863490"/>
            <a:ext cx="7996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Skewness</a:t>
            </a:r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3.71 -&gt; asimmetria positiva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684606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58B20-6772-9113-591C-6139C2AA7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E110AA-0ABD-6116-AEFD-2F89ABA2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Descrittiva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27AB2C7B-B565-A32C-86DF-C80CA351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4817EE-02A5-CA7D-A4CC-982267283D44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9B339A-CD7E-3FC3-EBF5-2ACD74EFA091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1FF1D3C-936C-813D-A95A-F451BAB653C9}"/>
              </a:ext>
            </a:extLst>
          </p:cNvPr>
          <p:cNvSpPr txBox="1"/>
          <p:nvPr/>
        </p:nvSpPr>
        <p:spPr>
          <a:xfrm>
            <a:off x="838199" y="1853514"/>
            <a:ext cx="9316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Determina se la distribuzione di questo grafico è simmetrica, asimmetrica positiva o negativa.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F8F5D4-B3C7-AA9C-0527-83EBA4F16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722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1643238-CB89-13F1-497A-AC135CF53304}"/>
              </a:ext>
            </a:extLst>
          </p:cNvPr>
          <p:cNvSpPr txBox="1"/>
          <p:nvPr/>
        </p:nvSpPr>
        <p:spPr>
          <a:xfrm>
            <a:off x="7070712" y="4170905"/>
            <a:ext cx="7996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Asimmetria positiva</a:t>
            </a:r>
            <a:endParaRPr lang="it-IT" sz="2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07123E2-E033-0DE9-C944-8105DDCD34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225"/>
          <a:stretch/>
        </p:blipFill>
        <p:spPr>
          <a:xfrm>
            <a:off x="988540" y="3012863"/>
            <a:ext cx="5639587" cy="30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3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89781-8AD1-6207-9C29-3F1939E73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2A1DE5-1720-AC3E-D506-FDBE49D6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Probabilità - Bernoulli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6FB3081F-DB36-11EA-F0B7-4797EAE38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8AF8F50-956F-6F4B-4051-E6C7C935F789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3362EB-280E-919F-7049-9F31E948FB94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A24B88-77B2-CC86-3A56-C06E0D697847}"/>
              </a:ext>
            </a:extLst>
          </p:cNvPr>
          <p:cNvSpPr txBox="1"/>
          <p:nvPr/>
        </p:nvSpPr>
        <p:spPr>
          <a:xfrm>
            <a:off x="838199" y="1853514"/>
            <a:ext cx="93169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Un’azienda di servizi online afferma che l’80% dei suoi clienti è soddisfatto del servizio offerto. Se selezioni un cliente a caso, qual è la probabilità che questo cliente sia soddisfatto del servizio? Quale è la varianza di questa variabile casuale?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5E58B07-322B-0E84-173D-C297B0DC6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5630" y="4482741"/>
            <a:ext cx="3373948" cy="107779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dirty="0">
                <a:latin typeface="Helvetica" pitchFamily="2" charset="0"/>
              </a:rPr>
              <a:t>Valore atteso = 0.80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dirty="0">
                <a:latin typeface="Helvetica" pitchFamily="2" charset="0"/>
              </a:rPr>
              <a:t>Varianza = 0.16</a:t>
            </a:r>
          </a:p>
        </p:txBody>
      </p:sp>
    </p:spTree>
    <p:extLst>
      <p:ext uri="{BB962C8B-B14F-4D97-AF65-F5344CB8AC3E}">
        <p14:creationId xmlns:p14="http://schemas.microsoft.com/office/powerpoint/2010/main" val="1913689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C0210-AB57-A197-9A42-820668195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4A1241-11CD-069D-EF45-E047C015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Descrittiva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C2374375-E4B9-8339-6A93-2D4AFA37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931F4A7-E60B-B9D8-CA7D-55C246C0CCB5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0762F6-1B65-6912-6B2D-840B15FAD9D4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18135D-0E7C-EC4D-44AF-25CEE4AE04B5}"/>
              </a:ext>
            </a:extLst>
          </p:cNvPr>
          <p:cNvSpPr txBox="1"/>
          <p:nvPr/>
        </p:nvSpPr>
        <p:spPr>
          <a:xfrm>
            <a:off x="838199" y="1853514"/>
            <a:ext cx="9316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Determina se la distribuzione di questo grafico è simmetrica, asimmetrica positiva o negativa.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F902E93-D7EA-FD60-2ABA-4EC3F8FED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722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2BDD54D-1D65-885A-42CF-C5B0F3589C98}"/>
              </a:ext>
            </a:extLst>
          </p:cNvPr>
          <p:cNvSpPr txBox="1"/>
          <p:nvPr/>
        </p:nvSpPr>
        <p:spPr>
          <a:xfrm>
            <a:off x="7070712" y="4170905"/>
            <a:ext cx="7996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Asimmetria positiva</a:t>
            </a:r>
            <a:endParaRPr lang="it-IT" sz="2800" dirty="0"/>
          </a:p>
        </p:txBody>
      </p:sp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8029EA22-1084-E5EB-9F56-C8DA131F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94482"/>
            <a:ext cx="5987858" cy="299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52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1EA51-44E3-08AC-D095-EB4879DC8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AF449-BDFB-B564-3CC4-1C149F22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Descrittiva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FED12874-B0AC-2876-DAE3-E98DDC42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519B441-009C-236D-772C-A9CA698A4593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3DCC29-0CD3-3BBB-A86F-5B7A48227FB0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3CA92F-3B8F-E12D-1276-5280D6D426F7}"/>
              </a:ext>
            </a:extLst>
          </p:cNvPr>
          <p:cNvSpPr txBox="1"/>
          <p:nvPr/>
        </p:nvSpPr>
        <p:spPr>
          <a:xfrm>
            <a:off x="838199" y="1853514"/>
            <a:ext cx="9316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Determina se la distribuzione di questo grafico è simmetrica, asimmetrica positiva o negativa.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4B3CD0-25EE-F97D-999A-1DA3134F6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722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72AF7A5-7ACA-EAD7-CA7C-22E2EF9BBEAF}"/>
              </a:ext>
            </a:extLst>
          </p:cNvPr>
          <p:cNvSpPr txBox="1"/>
          <p:nvPr/>
        </p:nvSpPr>
        <p:spPr>
          <a:xfrm>
            <a:off x="7070712" y="4170905"/>
            <a:ext cx="7996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Asimmetria positiva</a:t>
            </a:r>
            <a:endParaRPr lang="it-IT" sz="2800" dirty="0"/>
          </a:p>
        </p:txBody>
      </p:sp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B4984F91-465D-2223-B7CD-FCB38EAC9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94482"/>
            <a:ext cx="5987858" cy="299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39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E62E-975A-1B01-4E4D-D1614296A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89155-46E2-E39A-AA2D-D087A138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Descrittiva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96A8F819-F9DD-FC6A-9AC0-3B6AC392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39E7395-4D54-A2F9-5F61-E2747B3EE9D7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34F83F-ED00-CFC7-62D4-57B5DD483680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7FEEB8C-F209-7BD1-7D2A-BAE1C9E7FC5F}"/>
              </a:ext>
            </a:extLst>
          </p:cNvPr>
          <p:cNvSpPr txBox="1"/>
          <p:nvPr/>
        </p:nvSpPr>
        <p:spPr>
          <a:xfrm>
            <a:off x="838199" y="1853514"/>
            <a:ext cx="10230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Il grafico riporta le iscrizioni degli studenti per le università private e pubbliche. Quale delle due ha una mediana più bass</a:t>
            </a:r>
            <a:r>
              <a:rPr lang="it-IT" sz="2800" dirty="0">
                <a:solidFill>
                  <a:srgbClr val="0E0E0E"/>
                </a:solidFill>
                <a:latin typeface=".SF NS"/>
              </a:rPr>
              <a:t>a?</a:t>
            </a:r>
            <a:endParaRPr lang="it-IT" sz="2800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F331AB-1F9B-FB38-4E80-89A67ADF1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722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89BFDF7-2F0F-F085-8B11-EE5585559DFA}"/>
              </a:ext>
            </a:extLst>
          </p:cNvPr>
          <p:cNvSpPr txBox="1"/>
          <p:nvPr/>
        </p:nvSpPr>
        <p:spPr>
          <a:xfrm>
            <a:off x="7355359" y="4185082"/>
            <a:ext cx="7996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Private (Yes)</a:t>
            </a:r>
            <a:endParaRPr lang="it-IT" sz="2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EF5B26-B060-C451-C26C-BE50F2240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61683"/>
            <a:ext cx="6232513" cy="313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44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FE706-1F7F-639F-1D88-7C9DA8BEB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21F088-3792-1E2B-E1BD-9A573280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Correlazione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D8126017-F248-DECA-562D-6CCCB7D6F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8859B97-0C9F-B370-5877-0914DFB87E24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1F1C6F-4364-4BA8-BDD2-EC4D55D2EA2E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6E37D31-05E4-B4EC-556B-6A6BB4447A43}"/>
              </a:ext>
            </a:extLst>
          </p:cNvPr>
          <p:cNvSpPr txBox="1"/>
          <p:nvPr/>
        </p:nvSpPr>
        <p:spPr>
          <a:xfrm>
            <a:off x="819911" y="1853514"/>
            <a:ext cx="10230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Usando il dataset College del pacchetto ISLR2, calcola la correlazione tra le variabili Apps ed </a:t>
            </a:r>
            <a:r>
              <a:rPr lang="it-IT" sz="2800" dirty="0" err="1">
                <a:solidFill>
                  <a:srgbClr val="0E0E0E"/>
                </a:solidFill>
                <a:effectLst/>
                <a:latin typeface=".SF NS"/>
              </a:rPr>
              <a:t>Enroll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144C68-7986-93FE-AB6E-8084EF0340BF}"/>
              </a:ext>
            </a:extLst>
          </p:cNvPr>
          <p:cNvSpPr txBox="1"/>
          <p:nvPr/>
        </p:nvSpPr>
        <p:spPr>
          <a:xfrm>
            <a:off x="838199" y="3958047"/>
            <a:ext cx="7996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Correlazione 0.84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291257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4A09E-E939-20A7-725E-C56CD8E36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1DB66-A53D-D509-6159-9EAC81F7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Correlazione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79DD9F31-F278-5532-4DA6-F2296E831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13DA4C7-719A-67EA-0045-9488DEEE8FE2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6CB357-1669-25D0-5444-696914206B57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2A4BCEB-4798-AC62-844C-73C3B64714D8}"/>
              </a:ext>
            </a:extLst>
          </p:cNvPr>
          <p:cNvSpPr txBox="1"/>
          <p:nvPr/>
        </p:nvSpPr>
        <p:spPr>
          <a:xfrm>
            <a:off x="819911" y="1853514"/>
            <a:ext cx="10230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In questo grafico è possibile vedere una correlazio</a:t>
            </a:r>
            <a:r>
              <a:rPr lang="it-IT" sz="2800" dirty="0">
                <a:solidFill>
                  <a:srgbClr val="0E0E0E"/>
                </a:solidFill>
                <a:latin typeface=".SF NS"/>
              </a:rPr>
              <a:t>ne positiva, negativa o nulla?</a:t>
            </a:r>
            <a:endParaRPr lang="it-IT" sz="2800" dirty="0">
              <a:solidFill>
                <a:srgbClr val="0E0E0E"/>
              </a:solidFill>
              <a:effectLst/>
              <a:latin typeface=".SF N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17EDA2B-CD11-5A49-9F63-148D50D8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909" y="2924383"/>
            <a:ext cx="7137400" cy="35941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2BDC54-F29F-1AD0-5209-E931E934393A}"/>
              </a:ext>
            </a:extLst>
          </p:cNvPr>
          <p:cNvSpPr txBox="1"/>
          <p:nvPr/>
        </p:nvSpPr>
        <p:spPr>
          <a:xfrm>
            <a:off x="9929368" y="4198213"/>
            <a:ext cx="7996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Positiva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610071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F77D7-7F80-7DC6-B9A5-AAFE48CC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08A1DF-E4D8-4C21-C232-01BEF71F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Correlazione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9C20BB84-53EB-6D75-F3C9-1C8E1F6E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57BE38D-8B5C-7CD2-E35C-73F263BF6616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83E01C-129A-A936-DE86-9A59319BF914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6342F05-807B-BA6A-B7E7-6842F2F2CAD3}"/>
              </a:ext>
            </a:extLst>
          </p:cNvPr>
          <p:cNvSpPr txBox="1"/>
          <p:nvPr/>
        </p:nvSpPr>
        <p:spPr>
          <a:xfrm>
            <a:off x="819911" y="1853514"/>
            <a:ext cx="10230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È possibile calcolare il coefficiente di correlazione per variabili qualitative?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BDFDA2-62F5-0D9A-6B65-93B2DAFE98F9}"/>
              </a:ext>
            </a:extLst>
          </p:cNvPr>
          <p:cNvSpPr txBox="1"/>
          <p:nvPr/>
        </p:nvSpPr>
        <p:spPr>
          <a:xfrm>
            <a:off x="1248032" y="3303393"/>
            <a:ext cx="34228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Vero</a:t>
            </a:r>
            <a:br>
              <a:rPr lang="it-IT" sz="4000" dirty="0"/>
            </a:br>
            <a:r>
              <a:rPr lang="it-IT" sz="4000" b="1" dirty="0"/>
              <a:t>Falso </a:t>
            </a:r>
            <a:r>
              <a:rPr lang="it-IT" sz="4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✓</a:t>
            </a:r>
            <a:endParaRPr lang="it-IT" sz="4000" b="1" dirty="0"/>
          </a:p>
        </p:txBody>
      </p:sp>
    </p:spTree>
    <p:extLst>
      <p:ext uri="{BB962C8B-B14F-4D97-AF65-F5344CB8AC3E}">
        <p14:creationId xmlns:p14="http://schemas.microsoft.com/office/powerpoint/2010/main" val="1157199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6ADB1-64D4-0931-E0F5-1ED2F5D0D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E89B81-C1FC-AB60-76DC-53AA74BD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Modello lineare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79508F6E-8BEE-1BFD-BA83-998C0D693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2C726FD-71D8-CED1-38BB-B9CC8FDB7E2B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666A3B-1B6E-B2DD-8405-3CDD3E89D602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09CB394-CFEA-DDC9-0555-FD30C32B4158}"/>
              </a:ext>
            </a:extLst>
          </p:cNvPr>
          <p:cNvSpPr txBox="1"/>
          <p:nvPr/>
        </p:nvSpPr>
        <p:spPr>
          <a:xfrm>
            <a:off x="819911" y="1853514"/>
            <a:ext cx="1023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L’indice R</a:t>
            </a:r>
            <a:r>
              <a:rPr lang="it-IT" sz="2800" baseline="30000" dirty="0"/>
              <a:t>2</a:t>
            </a:r>
            <a:r>
              <a:rPr lang="it-IT" sz="2800" dirty="0"/>
              <a:t> è uguale a 1 in caso di perfetta dipendenza lineare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AA945A5-E065-5A1B-0C60-778F2F81D1E3}"/>
              </a:ext>
            </a:extLst>
          </p:cNvPr>
          <p:cNvSpPr txBox="1"/>
          <p:nvPr/>
        </p:nvSpPr>
        <p:spPr>
          <a:xfrm>
            <a:off x="1248032" y="3303393"/>
            <a:ext cx="34228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Vero</a:t>
            </a:r>
            <a:r>
              <a:rPr lang="it-IT" sz="4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✓</a:t>
            </a:r>
            <a:br>
              <a:rPr lang="it-IT" sz="4000" dirty="0"/>
            </a:br>
            <a:r>
              <a:rPr lang="it-IT" sz="4000" dirty="0"/>
              <a:t>Falso</a:t>
            </a:r>
            <a:r>
              <a:rPr lang="it-IT" sz="4000" b="1" dirty="0"/>
              <a:t> </a:t>
            </a:r>
            <a:r>
              <a:rPr lang="it-IT" sz="4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✓</a:t>
            </a:r>
            <a:endParaRPr lang="it-IT" sz="4000" b="1" dirty="0"/>
          </a:p>
        </p:txBody>
      </p:sp>
    </p:spTree>
    <p:extLst>
      <p:ext uri="{BB962C8B-B14F-4D97-AF65-F5344CB8AC3E}">
        <p14:creationId xmlns:p14="http://schemas.microsoft.com/office/powerpoint/2010/main" val="2560072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7027E-210D-7FB3-B8A2-E97B20550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748F40-FE99-5A6B-DD21-9CAC5EBA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Modello lineare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210B5AEF-82E3-2140-6ACA-103F3A57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C14B769-3F73-6726-DD5C-362F24B118E0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D670C-CA5F-0A1C-FFF7-5503C0A410A5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DA656FE-E937-ABC2-D7DD-E83C561B4B97}"/>
              </a:ext>
            </a:extLst>
          </p:cNvPr>
          <p:cNvSpPr txBox="1"/>
          <p:nvPr/>
        </p:nvSpPr>
        <p:spPr>
          <a:xfrm>
            <a:off x="819911" y="1853514"/>
            <a:ext cx="10230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Utilizzando il dataset </a:t>
            </a:r>
            <a:r>
              <a:rPr lang="it-IT" sz="2800" b="1" dirty="0" err="1">
                <a:solidFill>
                  <a:srgbClr val="0E0E0E"/>
                </a:solidFill>
                <a:effectLst/>
                <a:latin typeface=".SF NS"/>
              </a:rPr>
              <a:t>mtcars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 del pacchetto base di </a:t>
            </a:r>
            <a:r>
              <a:rPr lang="it-IT" sz="2800" dirty="0" err="1">
                <a:solidFill>
                  <a:srgbClr val="0E0E0E"/>
                </a:solidFill>
                <a:effectLst/>
                <a:latin typeface=".SF NS"/>
              </a:rPr>
              <a:t>R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, costruisci un modello di regressione lineare che spieghi il consumo di carburante (variabile </a:t>
            </a:r>
            <a:r>
              <a:rPr lang="it-IT" sz="2800" dirty="0">
                <a:solidFill>
                  <a:srgbClr val="0E0E0E"/>
                </a:solidFill>
                <a:effectLst/>
                <a:latin typeface=".AppleSystemUIFontMonospaced"/>
              </a:rPr>
              <a:t>mpg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it-IT" sz="2800" dirty="0" err="1">
                <a:solidFill>
                  <a:srgbClr val="0E0E0E"/>
                </a:solidFill>
                <a:effectLst/>
                <a:latin typeface=".SF NS"/>
              </a:rPr>
              <a:t>miles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 per </a:t>
            </a:r>
            <a:r>
              <a:rPr lang="it-IT" sz="2800" dirty="0" err="1">
                <a:solidFill>
                  <a:srgbClr val="0E0E0E"/>
                </a:solidFill>
                <a:effectLst/>
                <a:latin typeface=".SF NS"/>
              </a:rPr>
              <a:t>gallon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) usando il peso della vettura (variabile </a:t>
            </a:r>
            <a:r>
              <a:rPr lang="it-IT" sz="2800" dirty="0" err="1">
                <a:solidFill>
                  <a:srgbClr val="0E0E0E"/>
                </a:solidFill>
                <a:effectLst/>
                <a:latin typeface=".AppleSystemUIFontMonospaced"/>
              </a:rPr>
              <a:t>wt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, weight in 1000 lbs). Riporta intercetta e </a:t>
            </a:r>
            <a:r>
              <a:rPr lang="it-IT" sz="2800" dirty="0" err="1">
                <a:solidFill>
                  <a:srgbClr val="0E0E0E"/>
                </a:solidFill>
                <a:effectLst/>
                <a:latin typeface=".SF NS"/>
              </a:rPr>
              <a:t>coeff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. angolare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113FE2-DB94-41EA-1D2D-BD015BCA4773}"/>
              </a:ext>
            </a:extLst>
          </p:cNvPr>
          <p:cNvSpPr txBox="1"/>
          <p:nvPr/>
        </p:nvSpPr>
        <p:spPr>
          <a:xfrm>
            <a:off x="844295" y="4345672"/>
            <a:ext cx="7996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Interc</a:t>
            </a:r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37.2851 – </a:t>
            </a:r>
            <a:r>
              <a:rPr lang="it-IT" sz="2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Coeff</a:t>
            </a:r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Ang -5.3445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029156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44B85-FF34-898F-8238-213A25127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A44F4-F043-229B-C926-665A87A0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Modello lineare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3975FD53-F217-89BB-1485-AEAC8125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A7BE34-E802-2183-852F-6AD3612D7099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4ABFBC-449C-F5E0-DD1E-D328456C1EA2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990219B-ED8C-585B-5F1E-3CC8C3CED2A9}"/>
              </a:ext>
            </a:extLst>
          </p:cNvPr>
          <p:cNvSpPr txBox="1"/>
          <p:nvPr/>
        </p:nvSpPr>
        <p:spPr>
          <a:xfrm>
            <a:off x="819911" y="1853514"/>
            <a:ext cx="102309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Utilizzando il dataset </a:t>
            </a:r>
            <a:r>
              <a:rPr lang="it-IT" sz="2800" b="1" dirty="0" err="1">
                <a:solidFill>
                  <a:srgbClr val="0E0E0E"/>
                </a:solidFill>
                <a:effectLst/>
                <a:latin typeface=".SF NS"/>
              </a:rPr>
              <a:t>mtcars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 del pacchetto base di </a:t>
            </a:r>
            <a:r>
              <a:rPr lang="it-IT" sz="2800" dirty="0" err="1">
                <a:solidFill>
                  <a:srgbClr val="0E0E0E"/>
                </a:solidFill>
                <a:effectLst/>
                <a:latin typeface=".SF NS"/>
              </a:rPr>
              <a:t>R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, costruisci un modello di regressione lineare per spiegare la relazione tra la potenza del motore (</a:t>
            </a:r>
            <a:r>
              <a:rPr lang="it-IT" sz="2800" dirty="0">
                <a:solidFill>
                  <a:srgbClr val="0E0E0E"/>
                </a:solidFill>
                <a:effectLst/>
                <a:latin typeface=".AppleSystemUIFontMonospaced"/>
              </a:rPr>
              <a:t>hp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it-IT" sz="2800" dirty="0" err="1">
                <a:solidFill>
                  <a:srgbClr val="0E0E0E"/>
                </a:solidFill>
                <a:effectLst/>
                <a:latin typeface=".SF NS"/>
              </a:rPr>
              <a:t>horsepower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) e il consumo di carburante (</a:t>
            </a:r>
            <a:r>
              <a:rPr lang="it-IT" sz="2800" dirty="0">
                <a:solidFill>
                  <a:srgbClr val="0E0E0E"/>
                </a:solidFill>
                <a:effectLst/>
                <a:latin typeface=".AppleSystemUIFontMonospaced"/>
              </a:rPr>
              <a:t>mpg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it-IT" sz="2800" dirty="0" err="1">
                <a:solidFill>
                  <a:srgbClr val="0E0E0E"/>
                </a:solidFill>
                <a:effectLst/>
                <a:latin typeface=".SF NS"/>
              </a:rPr>
              <a:t>miles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 per </a:t>
            </a:r>
            <a:r>
              <a:rPr lang="it-IT" sz="2800" dirty="0" err="1">
                <a:solidFill>
                  <a:srgbClr val="0E0E0E"/>
                </a:solidFill>
                <a:effectLst/>
                <a:latin typeface=".SF NS"/>
              </a:rPr>
              <a:t>gallon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). Calcola il coefficiente di determinazione </a:t>
            </a:r>
            <a:r>
              <a:rPr lang="it-IT" sz="2800" dirty="0">
                <a:solidFill>
                  <a:srgbClr val="000000"/>
                </a:solidFill>
                <a:effectLst/>
                <a:latin typeface="Helvetica" pitchFamily="2" charset="0"/>
              </a:rPr>
              <a:t> R^2 </a:t>
            </a:r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 per il modello.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AA335C-44FB-8492-2E6B-96270160C73A}"/>
              </a:ext>
            </a:extLst>
          </p:cNvPr>
          <p:cNvSpPr txBox="1"/>
          <p:nvPr/>
        </p:nvSpPr>
        <p:spPr>
          <a:xfrm>
            <a:off x="838199" y="5202397"/>
            <a:ext cx="7996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it-IT" sz="2800" dirty="0">
                <a:solidFill>
                  <a:srgbClr val="000000"/>
                </a:solidFill>
                <a:latin typeface="Open Sans" panose="020B0606030504020204" pitchFamily="34" charset="0"/>
              </a:rPr>
              <a:t>^2 = 0.6024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48801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D3084-1FF3-9DE7-AB78-3CA42385A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082EA-7E54-6BEF-F957-FF6B7455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Probabilità - Binomiale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FF0C3A75-2700-0A29-DCD1-254D5ADD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1F41A50-590E-F22F-308A-9E5CFE1CAF20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B4B09-65F0-AE60-A05A-2B3F9292F47A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7B199CC-B65E-60D9-A8F9-C6574708143A}"/>
              </a:ext>
            </a:extLst>
          </p:cNvPr>
          <p:cNvSpPr txBox="1"/>
          <p:nvPr/>
        </p:nvSpPr>
        <p:spPr>
          <a:xfrm>
            <a:off x="974124" y="1690688"/>
            <a:ext cx="98256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</a:t>
            </a:r>
            <a:r>
              <a:rPr lang="it-IT" sz="2800" dirty="0"/>
              <a:t> è la probabilità di successo</a:t>
            </a:r>
          </a:p>
          <a:p>
            <a:r>
              <a:rPr lang="it-IT" sz="2800" b="1" dirty="0"/>
              <a:t>n </a:t>
            </a:r>
            <a:r>
              <a:rPr lang="it-IT" sz="2800" dirty="0"/>
              <a:t>è il numero di prove</a:t>
            </a:r>
          </a:p>
          <a:p>
            <a:r>
              <a:rPr lang="it-IT" sz="2800" b="1" dirty="0"/>
              <a:t>k </a:t>
            </a:r>
            <a:r>
              <a:rPr lang="it-IT" sz="2800" dirty="0"/>
              <a:t>è il numero di successi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947953-FEC4-3FD3-079A-4ECC4C264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9411" y="3382993"/>
            <a:ext cx="2374558" cy="61483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dirty="0">
                <a:latin typeface="Helvetica" pitchFamily="2" charset="0"/>
              </a:rPr>
              <a:t>Valore atteso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3467EFC-2A15-2170-6CE7-548AC4521008}"/>
                  </a:ext>
                </a:extLst>
              </p:cNvPr>
              <p:cNvSpPr txBox="1"/>
              <p:nvPr/>
            </p:nvSpPr>
            <p:spPr>
              <a:xfrm>
                <a:off x="974124" y="3997827"/>
                <a:ext cx="247920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it-IT" sz="400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3467EFC-2A15-2170-6CE7-548AC4521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24" y="3997827"/>
                <a:ext cx="2479205" cy="615553"/>
              </a:xfrm>
              <a:prstGeom prst="rect">
                <a:avLst/>
              </a:prstGeom>
              <a:blipFill>
                <a:blip r:embed="rId3"/>
                <a:stretch>
                  <a:fillRect l="-4082" r="-4082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57B1E50-68E7-1072-D6B0-7774942DB0E9}"/>
              </a:ext>
            </a:extLst>
          </p:cNvPr>
          <p:cNvSpPr txBox="1">
            <a:spLocks/>
          </p:cNvSpPr>
          <p:nvPr/>
        </p:nvSpPr>
        <p:spPr>
          <a:xfrm>
            <a:off x="4536989" y="3382993"/>
            <a:ext cx="2374558" cy="61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it-IT" dirty="0">
                <a:latin typeface="Helvetica" pitchFamily="2" charset="0"/>
              </a:rPr>
              <a:t>Varianza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3ADCD8D-FE6D-7791-8D5D-48DC2E9BCA40}"/>
                  </a:ext>
                </a:extLst>
              </p:cNvPr>
              <p:cNvSpPr txBox="1"/>
              <p:nvPr/>
            </p:nvSpPr>
            <p:spPr>
              <a:xfrm>
                <a:off x="4561702" y="3997827"/>
                <a:ext cx="4491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40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4000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3ADCD8D-FE6D-7791-8D5D-48DC2E9BC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702" y="3997827"/>
                <a:ext cx="4491999" cy="615553"/>
              </a:xfrm>
              <a:prstGeom prst="rect">
                <a:avLst/>
              </a:prstGeom>
              <a:blipFill>
                <a:blip r:embed="rId4"/>
                <a:stretch>
                  <a:fillRect l="-2260" r="-3672" b="-3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89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8F78F-5B8D-15B2-2128-DD90A91A0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8E0C22-EA5C-AE8E-FE55-5EFF10B8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Probabilità - Binomiale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902583C6-4D38-EF87-CCEC-866CA66D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2B310B0-D0D8-3369-4B10-F14D1BBB14EB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0558AF-F7D8-0AD3-0ACB-EC7859F07429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921E07D-C961-CDF0-A450-CF54E63AA956}"/>
              </a:ext>
            </a:extLst>
          </p:cNvPr>
          <p:cNvSpPr txBox="1"/>
          <p:nvPr/>
        </p:nvSpPr>
        <p:spPr>
          <a:xfrm>
            <a:off x="838199" y="1853514"/>
            <a:ext cx="93169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In una fabbrica, la probabilità che un prodotto sia difettoso è del 5%. Se vengono selezionati 10 prodotti a caso, qual è la probabilità che esattamente 2 di essi siano difettosi?</a:t>
            </a:r>
          </a:p>
          <a:p>
            <a:endParaRPr lang="it-IT" sz="2800" dirty="0">
              <a:solidFill>
                <a:srgbClr val="0E0E0E"/>
              </a:solidFill>
              <a:latin typeface=".SF NS"/>
            </a:endParaRPr>
          </a:p>
          <a:p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Probabilità = 0.074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A5702C-3D34-0B2C-EEDA-0E754607F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815" y="4488489"/>
            <a:ext cx="8935520" cy="159103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dirty="0">
                <a:latin typeface="Helvetica" pitchFamily="2" charset="0"/>
              </a:rPr>
              <a:t>Quale è il valore atteso e la varianza?</a:t>
            </a:r>
            <a:br>
              <a:rPr lang="it-IT" dirty="0">
                <a:latin typeface="Helvetica" pitchFamily="2" charset="0"/>
              </a:rPr>
            </a:br>
            <a:br>
              <a:rPr lang="it-IT" dirty="0">
                <a:latin typeface="Helvetica" pitchFamily="2" charset="0"/>
              </a:rPr>
            </a:br>
            <a:r>
              <a:rPr lang="it-IT" dirty="0">
                <a:latin typeface="Helvetica" pitchFamily="2" charset="0"/>
              </a:rPr>
              <a:t>Valore atteso = 0.50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dirty="0">
                <a:latin typeface="Helvetica" pitchFamily="2" charset="0"/>
              </a:rPr>
              <a:t>Varianza = 0.475</a:t>
            </a:r>
          </a:p>
        </p:txBody>
      </p:sp>
    </p:spTree>
    <p:extLst>
      <p:ext uri="{BB962C8B-B14F-4D97-AF65-F5344CB8AC3E}">
        <p14:creationId xmlns:p14="http://schemas.microsoft.com/office/powerpoint/2010/main" val="332945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46380-1DE3-AC5E-128C-3F1D5E516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A627B-DC4B-D5B9-76B5-8AB69F8C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Probabilità - Poisson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DA2DB91B-E6B7-B25D-9CB5-B0050A0A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69FB160-7591-D8FD-FD50-6852493B8DAC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90ADB0-6B42-3482-93C7-4D40CEA3C0D6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328DA6-CEC1-DC18-8EDC-82B5FCCB0092}"/>
                  </a:ext>
                </a:extLst>
              </p:cNvPr>
              <p:cNvSpPr txBox="1"/>
              <p:nvPr/>
            </p:nvSpPr>
            <p:spPr>
              <a:xfrm>
                <a:off x="974124" y="1690688"/>
                <a:ext cx="982568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it-IT" sz="2800" dirty="0"/>
                  <a:t> è la media degli eventi</a:t>
                </a:r>
              </a:p>
              <a:p>
                <a:r>
                  <a:rPr lang="it-IT" sz="2800" b="1" dirty="0"/>
                  <a:t>k </a:t>
                </a:r>
                <a:r>
                  <a:rPr lang="it-IT" sz="2800" dirty="0"/>
                  <a:t>è il numero di eventi che vogliamo calcolare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328DA6-CEC1-DC18-8EDC-82B5FCCB0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24" y="1690688"/>
                <a:ext cx="9825681" cy="954107"/>
              </a:xfrm>
              <a:prstGeom prst="rect">
                <a:avLst/>
              </a:prstGeom>
              <a:blipFill>
                <a:blip r:embed="rId3"/>
                <a:stretch>
                  <a:fillRect l="-1290" t="-5195" b="-155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058FC9-2D52-64A7-A2DB-9840ED963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9411" y="3382993"/>
            <a:ext cx="2374558" cy="61483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dirty="0">
                <a:latin typeface="Helvetica" pitchFamily="2" charset="0"/>
              </a:rPr>
              <a:t>Valore atteso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1079543-7615-8F25-671B-CDB37B3B1507}"/>
                  </a:ext>
                </a:extLst>
              </p:cNvPr>
              <p:cNvSpPr txBox="1"/>
              <p:nvPr/>
            </p:nvSpPr>
            <p:spPr>
              <a:xfrm>
                <a:off x="974124" y="3997827"/>
                <a:ext cx="227972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it-IT" sz="40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1079543-7615-8F25-671B-CDB37B3B1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24" y="3997827"/>
                <a:ext cx="2279727" cy="615553"/>
              </a:xfrm>
              <a:prstGeom prst="rect">
                <a:avLst/>
              </a:prstGeom>
              <a:blipFill>
                <a:blip r:embed="rId4"/>
                <a:stretch>
                  <a:fillRect l="-4420" t="-6000" r="-4420" b="-3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24C1D7-22B0-B881-5CBD-B6FEAE0CCCF6}"/>
              </a:ext>
            </a:extLst>
          </p:cNvPr>
          <p:cNvSpPr txBox="1">
            <a:spLocks/>
          </p:cNvSpPr>
          <p:nvPr/>
        </p:nvSpPr>
        <p:spPr>
          <a:xfrm>
            <a:off x="4536989" y="3382993"/>
            <a:ext cx="2374558" cy="61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it-IT" dirty="0">
                <a:latin typeface="Helvetica" pitchFamily="2" charset="0"/>
              </a:rPr>
              <a:t>Varianza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0024C2D-9817-BDD8-8171-FB6E044B3303}"/>
                  </a:ext>
                </a:extLst>
              </p:cNvPr>
              <p:cNvSpPr txBox="1"/>
              <p:nvPr/>
            </p:nvSpPr>
            <p:spPr>
              <a:xfrm>
                <a:off x="4561702" y="3997827"/>
                <a:ext cx="267964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40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sz="4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it-IT" sz="400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0024C2D-9817-BDD8-8171-FB6E044B3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702" y="3997827"/>
                <a:ext cx="2679643" cy="615553"/>
              </a:xfrm>
              <a:prstGeom prst="rect">
                <a:avLst/>
              </a:prstGeom>
              <a:blipFill>
                <a:blip r:embed="rId5"/>
                <a:stretch>
                  <a:fillRect l="-4245" t="-6000" r="-3302" b="-3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10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A8ABE-506F-711C-330B-F45C72B1D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33319F-BB9B-4426-0758-BA28FFA7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Probabilità - Poisson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DBFD36C-F06F-D4E8-3266-B46DADD97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AB93170-C03E-D876-8272-4686B0D91A46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B11E11-9DAB-7EAD-C732-E697787B39BF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709513D-F2FC-A2CA-84D5-FD9D8A9D3921}"/>
              </a:ext>
            </a:extLst>
          </p:cNvPr>
          <p:cNvSpPr txBox="1"/>
          <p:nvPr/>
        </p:nvSpPr>
        <p:spPr>
          <a:xfrm>
            <a:off x="838199" y="1853514"/>
            <a:ext cx="93169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effectLst/>
                <a:latin typeface=".SF NS"/>
              </a:rPr>
              <a:t>In un ristorante, il numero medio di prenotazioni effettuate ogni sera è di 30. Assumete che il numero di prenotazioni segua una distribuzione di Poisson. Calcola la probabilità che vengano effettuate esattamente 25 prenotazioni in una serata</a:t>
            </a:r>
          </a:p>
          <a:p>
            <a:endParaRPr lang="it-IT" sz="2800" dirty="0">
              <a:latin typeface=".SF NS"/>
            </a:endParaRPr>
          </a:p>
          <a:p>
            <a:r>
              <a:rPr lang="it-IT" sz="2800" dirty="0">
                <a:effectLst/>
                <a:latin typeface=".SF NS"/>
              </a:rPr>
              <a:t>Probabilità = 0.051</a:t>
            </a:r>
          </a:p>
        </p:txBody>
      </p:sp>
    </p:spTree>
    <p:extLst>
      <p:ext uri="{BB962C8B-B14F-4D97-AF65-F5344CB8AC3E}">
        <p14:creationId xmlns:p14="http://schemas.microsoft.com/office/powerpoint/2010/main" val="28634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CA7D0-9D5F-21A2-DD33-FA4A148DA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0069C-2D00-087C-EAB9-DB0CBC20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Probabilità - Poisson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B929E11-0358-A783-4C3A-AF1C6B9D4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8138E61-5157-D962-8996-CBF960FD869E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58320B-9B15-83EB-6911-AB3CAFF81A1D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4FBB35B-A676-6550-D3FF-810DE87EDF04}"/>
              </a:ext>
            </a:extLst>
          </p:cNvPr>
          <p:cNvSpPr txBox="1"/>
          <p:nvPr/>
        </p:nvSpPr>
        <p:spPr>
          <a:xfrm>
            <a:off x="838199" y="1853514"/>
            <a:ext cx="93169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E0E0E"/>
                </a:solidFill>
                <a:effectLst/>
                <a:latin typeface=".SF NS"/>
              </a:rPr>
              <a:t>Un call center riceve in media 50 chiamate ogni ora. Si suppone che il numero di chiamate ricevute segua una distribuzione di Poisson. Qual è la probabilità che in un’ora vengano ricevute esattamente 45 chiamate?</a:t>
            </a:r>
          </a:p>
          <a:p>
            <a:endParaRPr lang="it-IT" sz="2800" dirty="0">
              <a:latin typeface=".SF NS"/>
            </a:endParaRPr>
          </a:p>
          <a:p>
            <a:r>
              <a:rPr lang="it-IT" sz="2800" dirty="0">
                <a:effectLst/>
                <a:latin typeface=".SF NS"/>
              </a:rPr>
              <a:t>Probabilità = 0.045</a:t>
            </a:r>
          </a:p>
        </p:txBody>
      </p:sp>
    </p:spTree>
    <p:extLst>
      <p:ext uri="{BB962C8B-B14F-4D97-AF65-F5344CB8AC3E}">
        <p14:creationId xmlns:p14="http://schemas.microsoft.com/office/powerpoint/2010/main" val="174551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597C5-1CB1-E0B3-0B4B-7C0A85104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D7E7DA-24AC-980E-0780-D983430B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Probabilità - Urna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A629C030-52D8-0779-7CC2-585A27143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918F37E-7D37-C960-04E0-F030E4A19B90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88F78F-7FDE-523D-99DF-1F6344316973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237A97B-E766-272D-6E3C-38C15D979012}"/>
              </a:ext>
            </a:extLst>
          </p:cNvPr>
          <p:cNvSpPr txBox="1"/>
          <p:nvPr/>
        </p:nvSpPr>
        <p:spPr>
          <a:xfrm>
            <a:off x="838199" y="1853514"/>
            <a:ext cx="93169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un’urna ci sono 3 palline bianche e 2 nere. La probabilità che estraendo una pallina essa sia nera è:</a:t>
            </a:r>
            <a:b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b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Risposta = 0.40</a:t>
            </a:r>
            <a:endParaRPr lang="it-IT" sz="2800" dirty="0"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91386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D8E1D-0EEF-B78E-F934-768AC1040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02DBE-D92D-FF20-A667-72592856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Probabilità - Urna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17035DEF-38CE-5993-6671-3D6DAE03D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2F78C46-D767-2190-AFF8-DC93A552E18A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B49A5-5C46-482C-67B3-D96998CF3A16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itchFamily="2" charset="0"/>
              </a:rPr>
              <a:t>TEST</a:t>
            </a:r>
            <a:endParaRPr lang="en-IT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DDC2562-FEF3-40C7-0D99-2C24F633D204}"/>
              </a:ext>
            </a:extLst>
          </p:cNvPr>
          <p:cNvSpPr txBox="1"/>
          <p:nvPr/>
        </p:nvSpPr>
        <p:spPr>
          <a:xfrm>
            <a:off x="838199" y="1853514"/>
            <a:ext cx="93169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un’urna ci sono 3 palline bianche e 2 nere. La probabilità che estraendo una pallina essa sia nera è:</a:t>
            </a:r>
            <a:b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b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it-IT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Risposta = 0.40</a:t>
            </a:r>
            <a:endParaRPr lang="it-IT" sz="2800" dirty="0"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105134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1098</Words>
  <Application>Microsoft Macintosh PowerPoint</Application>
  <PresentationFormat>Widescreen</PresentationFormat>
  <Paragraphs>172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8" baseType="lpstr">
      <vt:lpstr>.AppleSystemUIFontMonospaced</vt:lpstr>
      <vt:lpstr>.SF NS</vt:lpstr>
      <vt:lpstr>Arial</vt:lpstr>
      <vt:lpstr>Calibri</vt:lpstr>
      <vt:lpstr>Calibri Light</vt:lpstr>
      <vt:lpstr>Cambria Math</vt:lpstr>
      <vt:lpstr>Helvetica</vt:lpstr>
      <vt:lpstr>Helvetica Light</vt:lpstr>
      <vt:lpstr>Open Sans</vt:lpstr>
      <vt:lpstr>Office Theme</vt:lpstr>
      <vt:lpstr>Probabilità - Bernoulli</vt:lpstr>
      <vt:lpstr>Probabilità - Bernoulli</vt:lpstr>
      <vt:lpstr>Probabilità - Binomiale</vt:lpstr>
      <vt:lpstr>Probabilità - Binomiale</vt:lpstr>
      <vt:lpstr>Probabilità - Poisson</vt:lpstr>
      <vt:lpstr>Probabilità - Poisson</vt:lpstr>
      <vt:lpstr>Probabilità - Poisson</vt:lpstr>
      <vt:lpstr>Probabilità - Urna</vt:lpstr>
      <vt:lpstr>Probabilità - Urna</vt:lpstr>
      <vt:lpstr>Probabilità - Urna</vt:lpstr>
      <vt:lpstr>Probabilità - Urna</vt:lpstr>
      <vt:lpstr>Descrittiva</vt:lpstr>
      <vt:lpstr>Descrittiva</vt:lpstr>
      <vt:lpstr>Descrittiva</vt:lpstr>
      <vt:lpstr>Descrittiva</vt:lpstr>
      <vt:lpstr>Descrittiva</vt:lpstr>
      <vt:lpstr>Descrittiva</vt:lpstr>
      <vt:lpstr>Descrittiva</vt:lpstr>
      <vt:lpstr>Descrittiva</vt:lpstr>
      <vt:lpstr>Descrittiva</vt:lpstr>
      <vt:lpstr>Descrittiva</vt:lpstr>
      <vt:lpstr>Descrittiva</vt:lpstr>
      <vt:lpstr>Correlazione</vt:lpstr>
      <vt:lpstr>Correlazione</vt:lpstr>
      <vt:lpstr>Correlazione</vt:lpstr>
      <vt:lpstr>Modello lineare</vt:lpstr>
      <vt:lpstr>Modello lineare</vt:lpstr>
      <vt:lpstr>Modello lineare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v.nardelli2@campus.unimib.it</dc:creator>
  <cp:lastModifiedBy>v.nardelli2@campus.unimib.it</cp:lastModifiedBy>
  <cp:revision>86</cp:revision>
  <cp:lastPrinted>2022-10-01T09:06:08Z</cp:lastPrinted>
  <dcterms:created xsi:type="dcterms:W3CDTF">2022-10-01T07:08:53Z</dcterms:created>
  <dcterms:modified xsi:type="dcterms:W3CDTF">2024-10-23T11:22:40Z</dcterms:modified>
</cp:coreProperties>
</file>