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6037" y="1960173"/>
            <a:ext cx="3511924" cy="1033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9014" y="1760802"/>
            <a:ext cx="304597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262" y="1201104"/>
            <a:ext cx="8397475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pc="-65"/>
              <a:t>ML</a:t>
            </a:r>
            <a:r>
              <a:rPr dirty="0" spc="-15"/>
              <a:t> </a:t>
            </a:r>
            <a:r>
              <a:rPr dirty="0" spc="-165"/>
              <a:t>Use</a:t>
            </a:r>
            <a:r>
              <a:rPr dirty="0" spc="-10"/>
              <a:t> </a:t>
            </a:r>
            <a:r>
              <a:rPr dirty="0" spc="-160"/>
              <a:t>Case: </a:t>
            </a:r>
            <a:r>
              <a:rPr dirty="0" spc="-155"/>
              <a:t> </a:t>
            </a:r>
            <a:r>
              <a:rPr dirty="0" spc="-60"/>
              <a:t>Computer</a:t>
            </a:r>
            <a:r>
              <a:rPr dirty="0" spc="-90"/>
              <a:t> </a:t>
            </a:r>
            <a:r>
              <a:rPr dirty="0" spc="-195"/>
              <a:t>Vision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6037" y="3282243"/>
            <a:ext cx="1177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FFFFFF"/>
                </a:solidFill>
                <a:latin typeface="Roboto"/>
                <a:cs typeface="Roboto"/>
              </a:rPr>
              <a:t>28-10-2022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28900" y="876793"/>
            <a:ext cx="2734945" cy="2130425"/>
            <a:chOff x="2628900" y="876793"/>
            <a:chExt cx="2734945" cy="2130425"/>
          </a:xfrm>
        </p:grpSpPr>
        <p:sp>
          <p:nvSpPr>
            <p:cNvPr id="6" name="object 6"/>
            <p:cNvSpPr/>
            <p:nvPr/>
          </p:nvSpPr>
          <p:spPr>
            <a:xfrm>
              <a:off x="2633662" y="1988064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w="0" h="1019175">
                  <a:moveTo>
                    <a:pt x="0" y="0"/>
                  </a:moveTo>
                  <a:lnTo>
                    <a:pt x="0" y="10190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685" y="876793"/>
              <a:ext cx="2729714" cy="5018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37" y="496110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Roboto Lt"/>
                <a:cs typeface="Roboto Lt"/>
              </a:rPr>
              <a:t>2</a:t>
            </a:r>
            <a:endParaRPr sz="600">
              <a:latin typeface="Roboto Lt"/>
              <a:cs typeface="Roboto 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2168" y="4872637"/>
            <a:ext cx="806734" cy="1448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700" y="231128"/>
            <a:ext cx="10706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0">
                <a:solidFill>
                  <a:srgbClr val="52276B"/>
                </a:solidFill>
                <a:latin typeface="Roboto Lt"/>
                <a:cs typeface="Roboto Lt"/>
              </a:rPr>
              <a:t>Agenda</a:t>
            </a:r>
            <a:endParaRPr sz="240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930" y="1888301"/>
            <a:ext cx="3046095" cy="11296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467359" indent="-455295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466725" algn="l"/>
                <a:tab pos="467995" algn="l"/>
              </a:tabLst>
            </a:pPr>
            <a:r>
              <a:rPr dirty="0" sz="2100" spc="10">
                <a:solidFill>
                  <a:srgbClr val="52276B"/>
                </a:solidFill>
                <a:latin typeface="Roboto Lt"/>
                <a:cs typeface="Roboto Lt"/>
              </a:rPr>
              <a:t>Code</a:t>
            </a:r>
            <a:r>
              <a:rPr dirty="0" sz="2100" spc="-45">
                <a:solidFill>
                  <a:srgbClr val="52276B"/>
                </a:solidFill>
                <a:latin typeface="Roboto Lt"/>
                <a:cs typeface="Roboto Lt"/>
              </a:rPr>
              <a:t> </a:t>
            </a:r>
            <a:r>
              <a:rPr dirty="0" sz="2100" spc="-10">
                <a:solidFill>
                  <a:srgbClr val="52276B"/>
                </a:solidFill>
                <a:latin typeface="Roboto Lt"/>
                <a:cs typeface="Roboto Lt"/>
              </a:rPr>
              <a:t>Implementation</a:t>
            </a:r>
            <a:endParaRPr sz="2100">
              <a:latin typeface="Roboto Lt"/>
              <a:cs typeface="Roboto Lt"/>
            </a:endParaRPr>
          </a:p>
          <a:p>
            <a:pPr marL="467359" indent="-45529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466725" algn="l"/>
                <a:tab pos="467995" algn="l"/>
              </a:tabLst>
            </a:pPr>
            <a:r>
              <a:rPr dirty="0" sz="2100" spc="-10">
                <a:solidFill>
                  <a:srgbClr val="52276B"/>
                </a:solidFill>
                <a:latin typeface="Roboto Lt"/>
                <a:cs typeface="Roboto Lt"/>
              </a:rPr>
              <a:t>Presentation</a:t>
            </a:r>
            <a:endParaRPr sz="2100">
              <a:latin typeface="Roboto Lt"/>
              <a:cs typeface="Roboto Lt"/>
            </a:endParaRPr>
          </a:p>
          <a:p>
            <a:pPr marL="533400" indent="-521334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33400" algn="l"/>
                <a:tab pos="534035" algn="l"/>
              </a:tabLst>
            </a:pPr>
            <a:r>
              <a:rPr dirty="0" sz="2100">
                <a:solidFill>
                  <a:srgbClr val="52276B"/>
                </a:solidFill>
                <a:latin typeface="Roboto Lt"/>
                <a:cs typeface="Roboto Lt"/>
              </a:rPr>
              <a:t>Q&amp;As</a:t>
            </a:r>
            <a:endParaRPr sz="21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850" y="1960186"/>
            <a:ext cx="536892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10"/>
              <a:t>Part</a:t>
            </a:r>
            <a:r>
              <a:rPr dirty="0" sz="3300" spc="-20"/>
              <a:t> </a:t>
            </a:r>
            <a:r>
              <a:rPr dirty="0" sz="3300" spc="-125"/>
              <a:t>I:</a:t>
            </a:r>
            <a:r>
              <a:rPr dirty="0" sz="3300" spc="-20"/>
              <a:t> </a:t>
            </a:r>
            <a:r>
              <a:rPr dirty="0" sz="3300" spc="-30"/>
              <a:t>Code</a:t>
            </a:r>
            <a:r>
              <a:rPr dirty="0" sz="3300" spc="-20"/>
              <a:t> </a:t>
            </a:r>
            <a:r>
              <a:rPr dirty="0" sz="3300" spc="-70"/>
              <a:t>Implementation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2171700" y="1988063"/>
            <a:ext cx="6847205" cy="3031490"/>
            <a:chOff x="2171700" y="1988063"/>
            <a:chExt cx="6847205" cy="3031490"/>
          </a:xfrm>
        </p:grpSpPr>
        <p:sp>
          <p:nvSpPr>
            <p:cNvPr id="4" name="object 4"/>
            <p:cNvSpPr/>
            <p:nvPr/>
          </p:nvSpPr>
          <p:spPr>
            <a:xfrm>
              <a:off x="2176462" y="1988063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w="0" h="1019175">
                  <a:moveTo>
                    <a:pt x="0" y="0"/>
                  </a:moveTo>
                  <a:lnTo>
                    <a:pt x="0" y="10190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168" y="4871135"/>
              <a:ext cx="806734" cy="147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" y="225514"/>
            <a:ext cx="29578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 b="0">
                <a:solidFill>
                  <a:srgbClr val="52276B"/>
                </a:solidFill>
                <a:latin typeface="Roboto Lt"/>
                <a:cs typeface="Roboto Lt"/>
              </a:rPr>
              <a:t>Code</a:t>
            </a:r>
            <a:r>
              <a:rPr dirty="0" sz="2400" spc="-55" b="0">
                <a:solidFill>
                  <a:srgbClr val="52276B"/>
                </a:solidFill>
                <a:latin typeface="Roboto Lt"/>
                <a:cs typeface="Roboto Lt"/>
              </a:rPr>
              <a:t> </a:t>
            </a:r>
            <a:r>
              <a:rPr dirty="0" sz="2400" spc="-10" b="0">
                <a:solidFill>
                  <a:srgbClr val="52276B"/>
                </a:solidFill>
                <a:latin typeface="Roboto Lt"/>
                <a:cs typeface="Roboto Lt"/>
              </a:rPr>
              <a:t>Implementation</a:t>
            </a:r>
            <a:endParaRPr sz="2400">
              <a:latin typeface="Roboto Lt"/>
              <a:cs typeface="Roboto 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262" y="1201104"/>
            <a:ext cx="7912100" cy="132461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Implement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a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proof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of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concept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where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20">
                <a:solidFill>
                  <a:srgbClr val="222324"/>
                </a:solidFill>
                <a:latin typeface="Roboto Lt"/>
                <a:cs typeface="Roboto Lt"/>
              </a:rPr>
              <a:t>you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detect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cars/trucks/motorcycles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in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images.</a:t>
            </a:r>
            <a:endParaRPr sz="1500">
              <a:latin typeface="Roboto Lt"/>
              <a:cs typeface="Roboto Lt"/>
            </a:endParaRPr>
          </a:p>
          <a:p>
            <a:pPr marL="356235" marR="66675" indent="-344170">
              <a:lnSpc>
                <a:spcPct val="108300"/>
              </a:lnSpc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Please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provide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a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Gitlab/GitHub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repository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containing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code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and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clear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documentation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on </a:t>
            </a:r>
            <a:r>
              <a:rPr dirty="0" sz="1500" spc="-35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installing and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running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solution.</a:t>
            </a:r>
            <a:endParaRPr sz="1500">
              <a:latin typeface="Roboto Lt"/>
              <a:cs typeface="Roboto Lt"/>
            </a:endParaRPr>
          </a:p>
          <a:p>
            <a:pPr marL="356235" indent="-344170">
              <a:lnSpc>
                <a:spcPct val="100000"/>
              </a:lnSpc>
              <a:spcBef>
                <a:spcPts val="150"/>
              </a:spcBef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Gitlab/GitHub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repository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link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should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be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sent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to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us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24h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before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presentation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meeting.</a:t>
            </a:r>
            <a:endParaRPr sz="1500">
              <a:latin typeface="Roboto Lt"/>
              <a:cs typeface="Roboto Lt"/>
            </a:endParaRPr>
          </a:p>
          <a:p>
            <a:pPr marL="356235" indent="-344170">
              <a:lnSpc>
                <a:spcPct val="100000"/>
              </a:lnSpc>
              <a:spcBef>
                <a:spcPts val="630"/>
              </a:spcBef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NB: For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this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task,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20">
                <a:solidFill>
                  <a:srgbClr val="222324"/>
                </a:solidFill>
                <a:latin typeface="Roboto Lt"/>
                <a:cs typeface="Roboto Lt"/>
              </a:rPr>
              <a:t>you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can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use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30">
                <a:solidFill>
                  <a:srgbClr val="222324"/>
                </a:solidFill>
                <a:latin typeface="Roboto Lt"/>
                <a:cs typeface="Roboto Lt"/>
              </a:rPr>
              <a:t>pre-trained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models. 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No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need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to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train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your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model.</a:t>
            </a:r>
            <a:endParaRPr sz="1500">
              <a:latin typeface="Roboto Lt"/>
              <a:cs typeface="Roboto 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37" y="496110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4E5865"/>
                </a:solidFill>
                <a:latin typeface="Roboto Lt"/>
                <a:cs typeface="Roboto Lt"/>
              </a:rPr>
              <a:t>4</a:t>
            </a:r>
            <a:endParaRPr sz="600">
              <a:latin typeface="Roboto Lt"/>
              <a:cs typeface="Roboto L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2168" y="4872637"/>
            <a:ext cx="806734" cy="1448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850" y="1960186"/>
            <a:ext cx="37153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10"/>
              <a:t>Part</a:t>
            </a:r>
            <a:r>
              <a:rPr dirty="0" sz="3300" spc="-25"/>
              <a:t> </a:t>
            </a:r>
            <a:r>
              <a:rPr dirty="0" sz="3300" spc="-100"/>
              <a:t>II:</a:t>
            </a:r>
            <a:r>
              <a:rPr dirty="0" sz="3300" spc="-20"/>
              <a:t> </a:t>
            </a:r>
            <a:r>
              <a:rPr dirty="0" sz="3300" spc="-120"/>
              <a:t>Presentation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2171700" y="1988063"/>
            <a:ext cx="6847205" cy="3031490"/>
            <a:chOff x="2171700" y="1988063"/>
            <a:chExt cx="6847205" cy="3031490"/>
          </a:xfrm>
        </p:grpSpPr>
        <p:sp>
          <p:nvSpPr>
            <p:cNvPr id="4" name="object 4"/>
            <p:cNvSpPr/>
            <p:nvPr/>
          </p:nvSpPr>
          <p:spPr>
            <a:xfrm>
              <a:off x="2176462" y="1988063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w="0" h="1019175">
                  <a:moveTo>
                    <a:pt x="0" y="0"/>
                  </a:moveTo>
                  <a:lnTo>
                    <a:pt x="0" y="10190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168" y="4871135"/>
              <a:ext cx="806734" cy="147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" y="225514"/>
            <a:ext cx="1765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0">
                <a:solidFill>
                  <a:srgbClr val="52276B"/>
                </a:solidFill>
                <a:latin typeface="Roboto Lt"/>
                <a:cs typeface="Roboto Lt"/>
              </a:rPr>
              <a:t>Presentation</a:t>
            </a:r>
            <a:endParaRPr sz="2400">
              <a:latin typeface="Roboto Lt"/>
              <a:cs typeface="Roboto 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262" y="1201104"/>
            <a:ext cx="7463155" cy="22542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250"/>
              </a:spcBef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Please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prepare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a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presentation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where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20">
                <a:solidFill>
                  <a:srgbClr val="222324"/>
                </a:solidFill>
                <a:latin typeface="Roboto Lt"/>
                <a:cs typeface="Roboto Lt"/>
              </a:rPr>
              <a:t>you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describe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work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20">
                <a:solidFill>
                  <a:srgbClr val="222324"/>
                </a:solidFill>
                <a:latin typeface="Roboto Lt"/>
                <a:cs typeface="Roboto Lt"/>
              </a:rPr>
              <a:t>you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implemented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in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part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I.</a:t>
            </a:r>
            <a:endParaRPr sz="1500">
              <a:latin typeface="Roboto Lt"/>
              <a:cs typeface="Roboto Lt"/>
            </a:endParaRPr>
          </a:p>
          <a:p>
            <a:pPr marL="356235" indent="-344170">
              <a:lnSpc>
                <a:spcPct val="100000"/>
              </a:lnSpc>
              <a:spcBef>
                <a:spcPts val="150"/>
              </a:spcBef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This</a:t>
            </a:r>
            <a:r>
              <a:rPr dirty="0" sz="1500" spc="-4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includes:</a:t>
            </a:r>
            <a:endParaRPr sz="1500">
              <a:latin typeface="Roboto Lt"/>
              <a:cs typeface="Roboto Lt"/>
            </a:endParaRPr>
          </a:p>
          <a:p>
            <a:pPr lvl="1" marL="813435" indent="-344805">
              <a:lnSpc>
                <a:spcPct val="100000"/>
              </a:lnSpc>
              <a:spcBef>
                <a:spcPts val="150"/>
              </a:spcBef>
              <a:buFont typeface="Tahoma"/>
              <a:buChar char="○"/>
              <a:tabLst>
                <a:tab pos="813435" algn="l"/>
                <a:tab pos="814069" algn="l"/>
              </a:tabLst>
            </a:pP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Description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of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 the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 given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 problem.</a:t>
            </a:r>
            <a:endParaRPr sz="1500">
              <a:latin typeface="Roboto Lt"/>
              <a:cs typeface="Roboto Lt"/>
            </a:endParaRPr>
          </a:p>
          <a:p>
            <a:pPr lvl="1" marL="813435" indent="-344805">
              <a:lnSpc>
                <a:spcPct val="100000"/>
              </a:lnSpc>
              <a:spcBef>
                <a:spcPts val="150"/>
              </a:spcBef>
              <a:buFont typeface="Tahoma"/>
              <a:buChar char="○"/>
              <a:tabLst>
                <a:tab pos="813435" algn="l"/>
                <a:tab pos="814069" algn="l"/>
              </a:tabLst>
            </a:pP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Description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of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your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proposed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system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setup: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data,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model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and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tools.</a:t>
            </a:r>
            <a:endParaRPr sz="1500">
              <a:latin typeface="Roboto Lt"/>
              <a:cs typeface="Roboto Lt"/>
            </a:endParaRPr>
          </a:p>
          <a:p>
            <a:pPr lvl="1" marL="813435" indent="-344805">
              <a:lnSpc>
                <a:spcPct val="100000"/>
              </a:lnSpc>
              <a:spcBef>
                <a:spcPts val="150"/>
              </a:spcBef>
              <a:buFont typeface="Tahoma"/>
              <a:buChar char="○"/>
              <a:tabLst>
                <a:tab pos="813435" algn="l"/>
                <a:tab pos="814069" algn="l"/>
              </a:tabLst>
            </a:pP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Overview 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of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 the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results </a:t>
            </a:r>
            <a:r>
              <a:rPr dirty="0" sz="1500" spc="-20">
                <a:solidFill>
                  <a:srgbClr val="222324"/>
                </a:solidFill>
                <a:latin typeface="Roboto Lt"/>
                <a:cs typeface="Roboto Lt"/>
              </a:rPr>
              <a:t>you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have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 obtained.</a:t>
            </a:r>
            <a:endParaRPr sz="1500">
              <a:latin typeface="Roboto Lt"/>
              <a:cs typeface="Roboto L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22324"/>
              </a:buClr>
              <a:buFont typeface="Tahoma"/>
              <a:buChar char="○"/>
            </a:pPr>
            <a:endParaRPr sz="1700">
              <a:latin typeface="Roboto Lt"/>
              <a:cs typeface="Roboto Lt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356235" algn="l"/>
                <a:tab pos="356870" algn="l"/>
              </a:tabLst>
            </a:pPr>
            <a:r>
              <a:rPr dirty="0" sz="1500" spc="-25">
                <a:solidFill>
                  <a:srgbClr val="222324"/>
                </a:solidFill>
                <a:latin typeface="Roboto Lt"/>
                <a:cs typeface="Roboto Lt"/>
              </a:rPr>
              <a:t>Try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to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think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about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edge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cases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for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this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type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of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problem.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Example:</a:t>
            </a:r>
            <a:endParaRPr sz="1500">
              <a:latin typeface="Roboto Lt"/>
              <a:cs typeface="Roboto Lt"/>
            </a:endParaRPr>
          </a:p>
          <a:p>
            <a:pPr lvl="1" marL="813435" indent="-344805">
              <a:lnSpc>
                <a:spcPct val="100000"/>
              </a:lnSpc>
              <a:spcBef>
                <a:spcPts val="150"/>
              </a:spcBef>
              <a:buFont typeface="Tahoma"/>
              <a:buChar char="○"/>
              <a:tabLst>
                <a:tab pos="813435" algn="l"/>
                <a:tab pos="814069" algn="l"/>
              </a:tabLst>
            </a:pP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How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can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we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track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objects?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so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we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35">
                <a:solidFill>
                  <a:srgbClr val="222324"/>
                </a:solidFill>
                <a:latin typeface="Roboto Lt"/>
                <a:cs typeface="Roboto Lt"/>
              </a:rPr>
              <a:t>don’t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count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an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object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twice.</a:t>
            </a:r>
            <a:endParaRPr sz="1500">
              <a:latin typeface="Roboto Lt"/>
              <a:cs typeface="Roboto Lt"/>
            </a:endParaRPr>
          </a:p>
          <a:p>
            <a:pPr lvl="1" marL="813435" indent="-344805">
              <a:lnSpc>
                <a:spcPct val="100000"/>
              </a:lnSpc>
              <a:spcBef>
                <a:spcPts val="150"/>
              </a:spcBef>
              <a:buFont typeface="Tahoma"/>
              <a:buChar char="○"/>
              <a:tabLst>
                <a:tab pos="813435" algn="l"/>
                <a:tab pos="814069" algn="l"/>
              </a:tabLst>
            </a:pP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How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 can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we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make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this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models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work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in</a:t>
            </a:r>
            <a:r>
              <a:rPr dirty="0" sz="1500" spc="1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30">
                <a:solidFill>
                  <a:srgbClr val="222324"/>
                </a:solidFill>
                <a:latin typeface="Roboto Lt"/>
                <a:cs typeface="Roboto Lt"/>
              </a:rPr>
              <a:t>real-time?</a:t>
            </a:r>
            <a:endParaRPr sz="1500">
              <a:latin typeface="Roboto Lt"/>
              <a:cs typeface="Roboto 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37" y="496110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4E5865"/>
                </a:solidFill>
                <a:latin typeface="Roboto Lt"/>
                <a:cs typeface="Roboto Lt"/>
              </a:rPr>
              <a:t>6</a:t>
            </a:r>
            <a:endParaRPr sz="600">
              <a:latin typeface="Roboto Lt"/>
              <a:cs typeface="Roboto L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2168" y="4872637"/>
            <a:ext cx="806734" cy="144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850" y="1960186"/>
            <a:ext cx="258889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10"/>
              <a:t>Part</a:t>
            </a:r>
            <a:r>
              <a:rPr dirty="0" sz="3300" spc="-35"/>
              <a:t> </a:t>
            </a:r>
            <a:r>
              <a:rPr dirty="0" sz="3300" spc="-90"/>
              <a:t>III:</a:t>
            </a:r>
            <a:r>
              <a:rPr dirty="0" sz="3300" spc="-35"/>
              <a:t> </a:t>
            </a:r>
            <a:r>
              <a:rPr dirty="0" sz="3300" spc="-80"/>
              <a:t>Q&amp;As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2171700" y="1988063"/>
            <a:ext cx="6847205" cy="3031490"/>
            <a:chOff x="2171700" y="1988063"/>
            <a:chExt cx="6847205" cy="3031490"/>
          </a:xfrm>
        </p:grpSpPr>
        <p:sp>
          <p:nvSpPr>
            <p:cNvPr id="4" name="object 4"/>
            <p:cNvSpPr/>
            <p:nvPr/>
          </p:nvSpPr>
          <p:spPr>
            <a:xfrm>
              <a:off x="2176462" y="1988063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w="0" h="1019175">
                  <a:moveTo>
                    <a:pt x="0" y="0"/>
                  </a:moveTo>
                  <a:lnTo>
                    <a:pt x="0" y="10190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168" y="4871135"/>
              <a:ext cx="806734" cy="147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9715" y="225514"/>
            <a:ext cx="790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2276B"/>
                </a:solidFill>
                <a:latin typeface="Roboto Lt"/>
                <a:cs typeface="Roboto Lt"/>
              </a:rPr>
              <a:t>Q&amp;As</a:t>
            </a:r>
            <a:endParaRPr sz="2400">
              <a:latin typeface="Roboto Lt"/>
              <a:cs typeface="Roboto 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25" y="1201104"/>
            <a:ext cx="761238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We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will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then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discuss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content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of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the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presentation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and</a:t>
            </a:r>
            <a:r>
              <a:rPr dirty="0" sz="1500" spc="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ask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some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questions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related</a:t>
            </a:r>
            <a:r>
              <a:rPr dirty="0" sz="1500" spc="2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to</a:t>
            </a:r>
            <a:r>
              <a:rPr dirty="0" sz="150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5">
                <a:solidFill>
                  <a:srgbClr val="222324"/>
                </a:solidFill>
                <a:latin typeface="Roboto Lt"/>
                <a:cs typeface="Roboto Lt"/>
              </a:rPr>
              <a:t>this </a:t>
            </a:r>
            <a:r>
              <a:rPr dirty="0" sz="1500" spc="-350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computer vision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use</a:t>
            </a:r>
            <a:r>
              <a:rPr dirty="0" sz="1500" spc="-5">
                <a:solidFill>
                  <a:srgbClr val="222324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222324"/>
                </a:solidFill>
                <a:latin typeface="Roboto Lt"/>
                <a:cs typeface="Roboto Lt"/>
              </a:rPr>
              <a:t>case.</a:t>
            </a:r>
            <a:endParaRPr sz="150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37" y="496110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4E5865"/>
                </a:solidFill>
                <a:latin typeface="Roboto Lt"/>
                <a:cs typeface="Roboto Lt"/>
              </a:rPr>
              <a:t>8</a:t>
            </a:r>
            <a:endParaRPr sz="600">
              <a:latin typeface="Roboto Lt"/>
              <a:cs typeface="Roboto L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2168" y="4872637"/>
            <a:ext cx="806734" cy="1448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Thank</a:t>
            </a:r>
            <a:r>
              <a:rPr dirty="0" spc="-60"/>
              <a:t> </a:t>
            </a:r>
            <a:r>
              <a:rPr dirty="0" spc="-229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7267" y="4794246"/>
            <a:ext cx="153035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Roboto Lt"/>
                <a:cs typeface="Roboto Lt"/>
              </a:rPr>
              <a:t>© </a:t>
            </a:r>
            <a:r>
              <a:rPr dirty="0" sz="500" spc="-10">
                <a:solidFill>
                  <a:srgbClr val="FFFFFF"/>
                </a:solidFill>
                <a:latin typeface="Roboto Lt"/>
                <a:cs typeface="Roboto Lt"/>
              </a:rPr>
              <a:t>Copyright</a:t>
            </a:r>
            <a:r>
              <a:rPr dirty="0" sz="500" spc="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Roboto Lt"/>
                <a:cs typeface="Roboto Lt"/>
              </a:rPr>
              <a:t>2022</a:t>
            </a:r>
            <a:r>
              <a:rPr dirty="0" sz="500" spc="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Roboto Lt"/>
                <a:cs typeface="Roboto Lt"/>
              </a:rPr>
              <a:t>InstaDeep.com.</a:t>
            </a:r>
            <a:r>
              <a:rPr dirty="0" sz="500" spc="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Roboto Lt"/>
                <a:cs typeface="Roboto Lt"/>
              </a:rPr>
              <a:t>All</a:t>
            </a:r>
            <a:r>
              <a:rPr dirty="0" sz="50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Roboto Lt"/>
                <a:cs typeface="Roboto Lt"/>
              </a:rPr>
              <a:t>Rights</a:t>
            </a:r>
            <a:r>
              <a:rPr dirty="0" sz="500" spc="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Roboto Lt"/>
                <a:cs typeface="Roboto Lt"/>
              </a:rPr>
              <a:t>Reserved.</a:t>
            </a:r>
            <a:endParaRPr sz="500">
              <a:latin typeface="Roboto Lt"/>
              <a:cs typeface="Roboto L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10513" y="2651470"/>
            <a:ext cx="3723004" cy="420370"/>
            <a:chOff x="2710513" y="2651470"/>
            <a:chExt cx="3723004" cy="420370"/>
          </a:xfrm>
        </p:grpSpPr>
        <p:sp>
          <p:nvSpPr>
            <p:cNvPr id="5" name="object 5"/>
            <p:cNvSpPr/>
            <p:nvPr/>
          </p:nvSpPr>
          <p:spPr>
            <a:xfrm>
              <a:off x="2710513" y="2657820"/>
              <a:ext cx="3723004" cy="0"/>
            </a:xfrm>
            <a:custGeom>
              <a:avLst/>
              <a:gdLst/>
              <a:ahLst/>
              <a:cxnLst/>
              <a:rect l="l" t="t" r="r" b="b"/>
              <a:pathLst>
                <a:path w="3723004" h="0">
                  <a:moveTo>
                    <a:pt x="0" y="0"/>
                  </a:moveTo>
                  <a:lnTo>
                    <a:pt x="3723000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821" y="2828762"/>
              <a:ext cx="1321594" cy="242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Use Case</dc:title>
  <dcterms:created xsi:type="dcterms:W3CDTF">2022-12-03T01:27:52Z</dcterms:created>
  <dcterms:modified xsi:type="dcterms:W3CDTF">2022-12-03T01:27:52Z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