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AC105D-2B38-461F-A0C9-A2223C389144}" type="datetimeFigureOut">
              <a:rPr lang="en-US" smtClean="0"/>
              <a:pPr/>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A4556-E087-4F19-AB6C-2FB1024CFBD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C105D-2B38-461F-A0C9-A2223C389144}" type="datetimeFigureOut">
              <a:rPr lang="en-US" smtClean="0"/>
              <a:pPr/>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A4556-E087-4F19-AB6C-2FB1024CFB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C105D-2B38-461F-A0C9-A2223C389144}" type="datetimeFigureOut">
              <a:rPr lang="en-US" smtClean="0"/>
              <a:pPr/>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A4556-E087-4F19-AB6C-2FB1024CFB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C105D-2B38-461F-A0C9-A2223C389144}" type="datetimeFigureOut">
              <a:rPr lang="en-US" smtClean="0"/>
              <a:pPr/>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A4556-E087-4F19-AB6C-2FB1024CFB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AC105D-2B38-461F-A0C9-A2223C389144}" type="datetimeFigureOut">
              <a:rPr lang="en-US" smtClean="0"/>
              <a:pPr/>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4A4556-E087-4F19-AB6C-2FB1024CFB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AC105D-2B38-461F-A0C9-A2223C389144}" type="datetimeFigureOut">
              <a:rPr lang="en-US" smtClean="0"/>
              <a:pPr/>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A4556-E087-4F19-AB6C-2FB1024CFB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AC105D-2B38-461F-A0C9-A2223C389144}" type="datetimeFigureOut">
              <a:rPr lang="en-US" smtClean="0"/>
              <a:pPr/>
              <a:t>10/14/2021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4A4556-E087-4F19-AB6C-2FB1024CFB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AC105D-2B38-461F-A0C9-A2223C389144}" type="datetimeFigureOut">
              <a:rPr lang="en-US" smtClean="0"/>
              <a:pPr/>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4A4556-E087-4F19-AB6C-2FB1024CFB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C105D-2B38-461F-A0C9-A2223C389144}" type="datetimeFigureOut">
              <a:rPr lang="en-US" smtClean="0"/>
              <a:pPr/>
              <a:t>10/14/2021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4A4556-E087-4F19-AB6C-2FB1024CFB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C105D-2B38-461F-A0C9-A2223C389144}" type="datetimeFigureOut">
              <a:rPr lang="en-US" smtClean="0"/>
              <a:pPr/>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A4556-E087-4F19-AB6C-2FB1024CFB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C105D-2B38-461F-A0C9-A2223C389144}" type="datetimeFigureOut">
              <a:rPr lang="en-US" smtClean="0"/>
              <a:pPr/>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4A4556-E087-4F19-AB6C-2FB1024CFB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C105D-2B38-461F-A0C9-A2223C389144}" type="datetimeFigureOut">
              <a:rPr lang="en-US" smtClean="0"/>
              <a:pPr/>
              <a:t>10/14/2021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A4556-E087-4F19-AB6C-2FB1024CFBD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pitchFamily="34" charset="0"/>
                <a:cs typeface="Arial" pitchFamily="34" charset="0"/>
              </a:rPr>
              <a:t>P</a:t>
            </a:r>
            <a:r>
              <a:rPr lang="en-US" dirty="0" smtClean="0">
                <a:latin typeface="Arial" pitchFamily="34" charset="0"/>
                <a:cs typeface="Arial" pitchFamily="34" charset="0"/>
              </a:rPr>
              <a:t>ROJECT</a:t>
            </a:r>
            <a:endParaRPr lang="en-US" dirty="0"/>
          </a:p>
        </p:txBody>
      </p:sp>
      <p:sp>
        <p:nvSpPr>
          <p:cNvPr id="3" name="Subtitle 2"/>
          <p:cNvSpPr>
            <a:spLocks noGrp="1"/>
          </p:cNvSpPr>
          <p:nvPr>
            <p:ph type="subTitle" idx="1"/>
          </p:nvPr>
        </p:nvSpPr>
        <p:spPr/>
        <p:txBody>
          <a:bodyPr>
            <a:normAutofit fontScale="55000" lnSpcReduction="20000"/>
          </a:bodyPr>
          <a:lstStyle/>
          <a:p>
            <a:r>
              <a:rPr lang="en-US" b="1" dirty="0" smtClean="0">
                <a:latin typeface="Arial" pitchFamily="34" charset="0"/>
                <a:cs typeface="Arial" pitchFamily="34" charset="0"/>
              </a:rPr>
              <a:t>         </a:t>
            </a:r>
          </a:p>
          <a:p>
            <a:r>
              <a:rPr lang="en-US" b="1" dirty="0">
                <a:latin typeface="Arial" pitchFamily="34" charset="0"/>
                <a:cs typeface="Arial" pitchFamily="34" charset="0"/>
              </a:rPr>
              <a:t> </a:t>
            </a:r>
            <a:r>
              <a:rPr lang="en-US" b="1" dirty="0" smtClean="0">
                <a:latin typeface="Arial" pitchFamily="34" charset="0"/>
                <a:cs typeface="Arial" pitchFamily="34" charset="0"/>
              </a:rPr>
              <a:t>                                  </a:t>
            </a:r>
          </a:p>
          <a:p>
            <a:r>
              <a:rPr lang="en-US" b="1" dirty="0">
                <a:latin typeface="Arial" pitchFamily="34" charset="0"/>
                <a:cs typeface="Arial" pitchFamily="34" charset="0"/>
              </a:rPr>
              <a:t> </a:t>
            </a:r>
            <a:r>
              <a:rPr lang="en-US" b="1" dirty="0" smtClean="0">
                <a:latin typeface="Arial" pitchFamily="34" charset="0"/>
                <a:cs typeface="Arial" pitchFamily="34" charset="0"/>
              </a:rPr>
              <a:t>                                     </a:t>
            </a:r>
          </a:p>
          <a:p>
            <a:r>
              <a:rPr lang="en-US" b="1" dirty="0">
                <a:latin typeface="Arial" pitchFamily="34" charset="0"/>
                <a:cs typeface="Arial" pitchFamily="34" charset="0"/>
              </a:rPr>
              <a:t> </a:t>
            </a:r>
            <a:r>
              <a:rPr lang="en-US" b="1" dirty="0" smtClean="0">
                <a:latin typeface="Arial" pitchFamily="34" charset="0"/>
                <a:cs typeface="Arial" pitchFamily="34" charset="0"/>
              </a:rPr>
              <a:t>                                                             </a:t>
            </a:r>
            <a:r>
              <a:rPr lang="en-US" dirty="0" smtClean="0">
                <a:latin typeface="Arial" pitchFamily="34" charset="0"/>
                <a:cs typeface="Arial" pitchFamily="34" charset="0"/>
              </a:rPr>
              <a:t>Submitted by  </a:t>
            </a:r>
          </a:p>
          <a:p>
            <a:endParaRPr lang="en-US" dirty="0">
              <a:latin typeface="Arial" pitchFamily="34" charset="0"/>
              <a:cs typeface="Arial" pitchFamily="34" charset="0"/>
            </a:endParaRPr>
          </a:p>
          <a:p>
            <a:r>
              <a:rPr lang="en-US" dirty="0" smtClean="0">
                <a:latin typeface="Arial" pitchFamily="34" charset="0"/>
                <a:cs typeface="Arial" pitchFamily="34" charset="0"/>
              </a:rPr>
              <a:t>                                                                J.VINCY       </a:t>
            </a:r>
            <a:r>
              <a:rPr lang="en-US" b="1" dirty="0" smtClean="0">
                <a:latin typeface="Arial" pitchFamily="34" charset="0"/>
                <a:cs typeface="Arial" pitchFamily="34" charset="0"/>
              </a:rPr>
              <a:t>                                                                           </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Case 3:</a:t>
            </a:r>
          </a:p>
          <a:p>
            <a:pPr>
              <a:buNone/>
            </a:pPr>
            <a:r>
              <a:rPr lang="en-US" dirty="0" smtClean="0"/>
              <a:t>Step  1: get the author name and year from user.</a:t>
            </a:r>
          </a:p>
          <a:p>
            <a:pPr>
              <a:buNone/>
            </a:pPr>
            <a:r>
              <a:rPr lang="en-US" dirty="0" smtClean="0"/>
              <a:t>Step 2: for condition</a:t>
            </a:r>
          </a:p>
          <a:p>
            <a:pPr>
              <a:buNone/>
            </a:pPr>
            <a:r>
              <a:rPr lang="en-US" dirty="0" smtClean="0"/>
              <a:t>Step 3: if condition  if it is true ,then go to  step 4 . otherwise to step 6</a:t>
            </a:r>
          </a:p>
          <a:p>
            <a:pPr>
              <a:buNone/>
            </a:pPr>
            <a:r>
              <a:rPr lang="en-US" dirty="0" smtClean="0"/>
              <a:t>Step 4: print the book details</a:t>
            </a:r>
          </a:p>
          <a:p>
            <a:pPr>
              <a:buNone/>
            </a:pPr>
            <a:r>
              <a:rPr lang="en-US" dirty="0" smtClean="0"/>
              <a:t>Step 5: increment the value of I by 1</a:t>
            </a:r>
          </a:p>
          <a:p>
            <a:pPr>
              <a:buNone/>
            </a:pPr>
            <a:r>
              <a:rPr lang="en-US" dirty="0" smtClean="0"/>
              <a:t>Step 6: go to step 2</a:t>
            </a:r>
          </a:p>
          <a:p>
            <a:pPr>
              <a:buNone/>
            </a:pPr>
            <a:r>
              <a:rPr lang="en-US" dirty="0" smtClean="0"/>
              <a:t>Step 7: stop. </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2359"/>
            <a:ext cx="8382000" cy="6555641"/>
          </a:xfrm>
          <a:prstGeom prst="rect">
            <a:avLst/>
          </a:prstGeom>
        </p:spPr>
        <p:txBody>
          <a:bodyPr wrap="square">
            <a:spAutoFit/>
          </a:bodyPr>
          <a:lstStyle/>
          <a:p>
            <a:r>
              <a:rPr lang="en-US" sz="2800" dirty="0" smtClean="0"/>
              <a:t>Case 4:</a:t>
            </a:r>
          </a:p>
          <a:p>
            <a:r>
              <a:rPr lang="en-US" sz="2800" dirty="0" smtClean="0"/>
              <a:t>Step 1: copy the  unsorted author and year value</a:t>
            </a:r>
          </a:p>
          <a:p>
            <a:r>
              <a:rPr lang="en-US" sz="2800" dirty="0" smtClean="0"/>
              <a:t>Step 2: for condition.</a:t>
            </a:r>
          </a:p>
          <a:p>
            <a:r>
              <a:rPr lang="en-US" sz="2800" dirty="0" smtClean="0"/>
              <a:t>Step 3: for condition.</a:t>
            </a:r>
          </a:p>
          <a:p>
            <a:r>
              <a:rPr lang="en-US" sz="2800" dirty="0" smtClean="0"/>
              <a:t>Step 4: if condition . if it is true, go to step 5. otherwise step 8.</a:t>
            </a:r>
          </a:p>
          <a:p>
            <a:r>
              <a:rPr lang="en-US" sz="2800" dirty="0" smtClean="0"/>
              <a:t>Step 5: assign price[ I ]  to temp.</a:t>
            </a:r>
          </a:p>
          <a:p>
            <a:r>
              <a:rPr lang="en-US" sz="2800" dirty="0" smtClean="0"/>
              <a:t>Step 6: assign price[ j ]  to price[ I ].</a:t>
            </a:r>
          </a:p>
          <a:p>
            <a:r>
              <a:rPr lang="en-US" sz="2800" dirty="0" smtClean="0"/>
              <a:t>Step 7: assign temp to price[ j ].</a:t>
            </a:r>
          </a:p>
          <a:p>
            <a:r>
              <a:rPr lang="en-US" sz="2800" dirty="0" smtClean="0"/>
              <a:t>Step 8: increment  the value of  j by 1.</a:t>
            </a:r>
          </a:p>
          <a:p>
            <a:r>
              <a:rPr lang="en-US" sz="2800" dirty="0" smtClean="0"/>
              <a:t>Step 9: go to step 4.</a:t>
            </a:r>
          </a:p>
          <a:p>
            <a:r>
              <a:rPr lang="en-US" sz="2800" dirty="0" smtClean="0"/>
              <a:t>Step 10: increment the value of I by 1.</a:t>
            </a:r>
          </a:p>
          <a:p>
            <a:r>
              <a:rPr lang="en-US" sz="2800" dirty="0" smtClean="0"/>
              <a:t>Step 11: using for condition print  the sorted value.</a:t>
            </a:r>
          </a:p>
          <a:p>
            <a:r>
              <a:rPr lang="en-US" sz="2800" dirty="0" smtClean="0"/>
              <a:t>Step 12: stop.</a:t>
            </a:r>
          </a:p>
          <a:p>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6" name="Content Placeholder 5" descr="Screenshot (39).png"/>
          <p:cNvPicPr>
            <a:picLocks noGrp="1" noChangeAspect="1"/>
          </p:cNvPicPr>
          <p:nvPr>
            <p:ph idx="1"/>
          </p:nvPr>
        </p:nvPicPr>
        <p:blipFill>
          <a:blip r:embed="rId2"/>
          <a:stretch>
            <a:fillRect/>
          </a:stretch>
        </p:blipFill>
        <p:spPr>
          <a:xfrm>
            <a:off x="381000" y="1295400"/>
            <a:ext cx="8431085" cy="52578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0).png"/>
          <p:cNvPicPr>
            <a:picLocks noChangeAspect="1"/>
          </p:cNvPicPr>
          <p:nvPr/>
        </p:nvPicPr>
        <p:blipFill>
          <a:blip r:embed="rId2"/>
          <a:stretch>
            <a:fillRect/>
          </a:stretch>
        </p:blipFill>
        <p:spPr>
          <a:xfrm>
            <a:off x="304800" y="858505"/>
            <a:ext cx="8610600" cy="51409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1).png"/>
          <p:cNvPicPr>
            <a:picLocks noChangeAspect="1"/>
          </p:cNvPicPr>
          <p:nvPr/>
        </p:nvPicPr>
        <p:blipFill>
          <a:blip r:embed="rId2"/>
          <a:stretch>
            <a:fillRect/>
          </a:stretch>
        </p:blipFill>
        <p:spPr>
          <a:xfrm>
            <a:off x="304800" y="858505"/>
            <a:ext cx="8610600" cy="514099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2).png"/>
          <p:cNvPicPr>
            <a:picLocks noChangeAspect="1"/>
          </p:cNvPicPr>
          <p:nvPr/>
        </p:nvPicPr>
        <p:blipFill>
          <a:blip r:embed="rId2"/>
          <a:stretch>
            <a:fillRect/>
          </a:stretch>
        </p:blipFill>
        <p:spPr>
          <a:xfrm>
            <a:off x="228600" y="858505"/>
            <a:ext cx="8686800" cy="514099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3).png"/>
          <p:cNvPicPr>
            <a:picLocks noChangeAspect="1"/>
          </p:cNvPicPr>
          <p:nvPr/>
        </p:nvPicPr>
        <p:blipFill>
          <a:blip r:embed="rId2"/>
          <a:stretch>
            <a:fillRect/>
          </a:stretch>
        </p:blipFill>
        <p:spPr>
          <a:xfrm>
            <a:off x="381000" y="858505"/>
            <a:ext cx="8458200" cy="514099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4).png"/>
          <p:cNvPicPr>
            <a:picLocks noChangeAspect="1"/>
          </p:cNvPicPr>
          <p:nvPr/>
        </p:nvPicPr>
        <p:blipFill>
          <a:blip r:embed="rId2"/>
          <a:stretch>
            <a:fillRect/>
          </a:stretch>
        </p:blipFill>
        <p:spPr>
          <a:xfrm>
            <a:off x="381000" y="858505"/>
            <a:ext cx="8534400" cy="514099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45).png"/>
          <p:cNvPicPr>
            <a:picLocks noChangeAspect="1"/>
          </p:cNvPicPr>
          <p:nvPr/>
        </p:nvPicPr>
        <p:blipFill>
          <a:blip r:embed="rId2"/>
          <a:stretch>
            <a:fillRect/>
          </a:stretch>
        </p:blipFill>
        <p:spPr>
          <a:xfrm>
            <a:off x="304800" y="858505"/>
            <a:ext cx="8534400" cy="514099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6).png"/>
          <p:cNvPicPr>
            <a:picLocks noChangeAspect="1"/>
          </p:cNvPicPr>
          <p:nvPr/>
        </p:nvPicPr>
        <p:blipFill>
          <a:blip r:embed="rId2"/>
          <a:stretch>
            <a:fillRect/>
          </a:stretch>
        </p:blipFill>
        <p:spPr>
          <a:xfrm>
            <a:off x="457200" y="858505"/>
            <a:ext cx="8382000" cy="514099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Problem statement</a:t>
            </a:r>
            <a:br>
              <a:rPr lang="en-US" sz="4000" dirty="0" smtClean="0"/>
            </a:br>
            <a:endParaRPr lang="en-US" sz="4000" dirty="0"/>
          </a:p>
        </p:txBody>
      </p:sp>
      <p:sp>
        <p:nvSpPr>
          <p:cNvPr id="3" name="Content Placeholder 2"/>
          <p:cNvSpPr>
            <a:spLocks noGrp="1"/>
          </p:cNvSpPr>
          <p:nvPr>
            <p:ph idx="1"/>
          </p:nvPr>
        </p:nvSpPr>
        <p:spPr/>
        <p:txBody>
          <a:bodyPr>
            <a:noAutofit/>
          </a:bodyPr>
          <a:lstStyle/>
          <a:p>
            <a:r>
              <a:rPr lang="en-US" sz="2000" dirty="0"/>
              <a:t>Write a C program to create a list of software application details. The details of application include name, author, version, publishing year , price</a:t>
            </a:r>
            <a:br>
              <a:rPr lang="en-US" sz="2000" dirty="0"/>
            </a:br>
            <a:endParaRPr lang="en-US" sz="2000" dirty="0"/>
          </a:p>
          <a:p>
            <a:r>
              <a:rPr lang="en-US" sz="2000" dirty="0"/>
              <a:t>Perform the following with respect to the list of application created.</a:t>
            </a:r>
            <a:br>
              <a:rPr lang="en-US" sz="2000" dirty="0"/>
            </a:br>
            <a:endParaRPr lang="en-US" sz="2000" dirty="0"/>
          </a:p>
          <a:p>
            <a:r>
              <a:rPr lang="en-US" sz="2000" dirty="0"/>
              <a:t>a) Display all the details of application by a given author.</a:t>
            </a:r>
            <a:br>
              <a:rPr lang="en-US" sz="2000" dirty="0"/>
            </a:br>
            <a:endParaRPr lang="en-US" sz="2000" dirty="0"/>
          </a:p>
          <a:p>
            <a:r>
              <a:rPr lang="en-US" sz="2000" dirty="0"/>
              <a:t>b) Sort the details of application in the increasing order of price.</a:t>
            </a:r>
            <a:br>
              <a:rPr lang="en-US" sz="2000" dirty="0"/>
            </a:br>
            <a:endParaRPr lang="en-US" sz="2000" dirty="0"/>
          </a:p>
          <a:p>
            <a:r>
              <a:rPr lang="en-US" sz="2000" dirty="0"/>
              <a:t>c) Display the details of applications published by a given publisher in a given year.</a:t>
            </a:r>
            <a:br>
              <a:rPr lang="en-US" sz="2000" dirty="0"/>
            </a:br>
            <a:endParaRPr lang="en-US" sz="2000" dirty="0"/>
          </a:p>
          <a:p>
            <a:r>
              <a:rPr lang="en-US" sz="2000" dirty="0"/>
              <a:t>d) Sort the list of applications in the increasing order of two fields , author and publishing year of the </a:t>
            </a:r>
            <a:r>
              <a:rPr lang="en-US" sz="2000" dirty="0" smtClean="0"/>
              <a:t>books</a:t>
            </a:r>
            <a:endParaRPr lang="en-US" sz="2000" dirty="0"/>
          </a:p>
          <a:p>
            <a:r>
              <a:rPr lang="en-US" sz="2400" dirty="0"/>
              <a:t> </a:t>
            </a:r>
            <a:br>
              <a:rPr lang="en-US" sz="2400" dirty="0"/>
            </a:br>
            <a:endParaRPr lang="en-US" sz="2400" dirty="0"/>
          </a:p>
          <a:p>
            <a:r>
              <a:rPr lang="en-US" sz="2400" dirty="0" smtClean="0"/>
              <a:t/>
            </a:r>
            <a:br>
              <a:rPr lang="en-US" sz="2400" dirty="0" smtClean="0"/>
            </a:b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Thank you!</a:t>
            </a:r>
            <a:endParaRPr lang="en-US" sz="6000"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We  create the book application in </a:t>
            </a:r>
            <a:r>
              <a:rPr lang="en-US" sz="2800" smtClean="0"/>
              <a:t>the following </a:t>
            </a:r>
            <a:r>
              <a:rPr lang="en-US" sz="2800" dirty="0" smtClean="0"/>
              <a:t>steps.</a:t>
            </a:r>
          </a:p>
          <a:p>
            <a:r>
              <a:rPr lang="en-US" sz="2800" dirty="0" smtClean="0"/>
              <a:t>First</a:t>
            </a:r>
            <a:r>
              <a:rPr lang="en-US" sz="2800" dirty="0" smtClean="0"/>
              <a:t>, we've stored the book details in an array in the issue. The author's name, publication, price, year, and other information are included in the book details. We proceeded to present application details based on the menu choices.</a:t>
            </a:r>
          </a:p>
          <a:p>
            <a:r>
              <a:rPr lang="en-US" sz="2800" dirty="0" smtClean="0"/>
              <a:t>In the first situation, we had to ask the user for the author's name. The book details will be displayed based on the author name.</a:t>
            </a:r>
          </a:p>
          <a:p>
            <a:r>
              <a:rPr lang="en-US" sz="2800" dirty="0" smtClean="0"/>
              <a:t>In the second scenario, we can print the book </a:t>
            </a:r>
            <a:r>
              <a:rPr lang="en-US" sz="2800" dirty="0" err="1" smtClean="0"/>
              <a:t>datails</a:t>
            </a:r>
            <a:r>
              <a:rPr lang="en-US" sz="2800" dirty="0" smtClean="0"/>
              <a:t> in ascending price order.</a:t>
            </a:r>
          </a:p>
          <a:p>
            <a:endParaRPr lang="en-US"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In the third scenario, we ask the user for the publisher's name and year. We can display book details based on the user's information.</a:t>
            </a:r>
          </a:p>
          <a:p>
            <a:r>
              <a:rPr lang="en-US" dirty="0" smtClean="0"/>
              <a:t>In the fourth scenario, we may use the two fields for author name and publishing year to print the book details in ascending order.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
        <p:nvSpPr>
          <p:cNvPr id="5" name="Content Placeholder 4"/>
          <p:cNvSpPr>
            <a:spLocks noGrp="1"/>
          </p:cNvSpPr>
          <p:nvPr>
            <p:ph idx="1"/>
          </p:nvPr>
        </p:nvSpPr>
        <p:spPr/>
        <p:txBody>
          <a:bodyPr/>
          <a:lstStyle/>
          <a:p>
            <a:endParaRPr lang="en-US" dirty="0"/>
          </a:p>
        </p:txBody>
      </p:sp>
      <p:sp>
        <p:nvSpPr>
          <p:cNvPr id="7" name="Flowchart: Terminator 6"/>
          <p:cNvSpPr/>
          <p:nvPr/>
        </p:nvSpPr>
        <p:spPr>
          <a:xfrm>
            <a:off x="3581400" y="1828800"/>
            <a:ext cx="16002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8" name="Flowchart: Process 7"/>
          <p:cNvSpPr/>
          <p:nvPr/>
        </p:nvSpPr>
        <p:spPr>
          <a:xfrm>
            <a:off x="3657600" y="2743200"/>
            <a:ext cx="14478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 the stored value</a:t>
            </a:r>
            <a:endParaRPr lang="en-US" dirty="0"/>
          </a:p>
        </p:txBody>
      </p:sp>
      <p:sp>
        <p:nvSpPr>
          <p:cNvPr id="9" name="Flowchart: Process 8"/>
          <p:cNvSpPr/>
          <p:nvPr/>
        </p:nvSpPr>
        <p:spPr>
          <a:xfrm>
            <a:off x="3657600" y="3962400"/>
            <a:ext cx="14478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 the menu</a:t>
            </a:r>
            <a:endParaRPr lang="en-US" dirty="0"/>
          </a:p>
        </p:txBody>
      </p:sp>
      <p:sp>
        <p:nvSpPr>
          <p:cNvPr id="10" name="Flowchart: Data 9"/>
          <p:cNvSpPr/>
          <p:nvPr/>
        </p:nvSpPr>
        <p:spPr>
          <a:xfrm>
            <a:off x="3505200" y="5181600"/>
            <a:ext cx="1828800"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the menu</a:t>
            </a:r>
            <a:endParaRPr lang="en-US" dirty="0"/>
          </a:p>
        </p:txBody>
      </p:sp>
      <p:sp>
        <p:nvSpPr>
          <p:cNvPr id="11" name="Flowchart: Connector 10"/>
          <p:cNvSpPr/>
          <p:nvPr/>
        </p:nvSpPr>
        <p:spPr>
          <a:xfrm>
            <a:off x="4038600" y="6324600"/>
            <a:ext cx="457200" cy="381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7" idx="2"/>
            <a:endCxn id="8" idx="0"/>
          </p:cNvCxnSpPr>
          <p:nvPr/>
        </p:nvCxnSpPr>
        <p:spPr>
          <a:xfrm rot="5400000">
            <a:off x="4152900" y="2514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rot="5400000">
            <a:off x="4152900" y="3733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2"/>
            <a:endCxn id="10" idx="1"/>
          </p:cNvCxnSpPr>
          <p:nvPr/>
        </p:nvCxnSpPr>
        <p:spPr>
          <a:xfrm rot="16200000" flipH="1">
            <a:off x="4171950" y="4933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0"/>
          </p:cNvCxnSpPr>
          <p:nvPr/>
        </p:nvCxnSpPr>
        <p:spPr>
          <a:xfrm rot="5400000">
            <a:off x="3886200" y="59436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Flowchart: Connector 3"/>
          <p:cNvSpPr/>
          <p:nvPr/>
        </p:nvSpPr>
        <p:spPr>
          <a:xfrm>
            <a:off x="4191000" y="685800"/>
            <a:ext cx="381000" cy="381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3657600" y="1524000"/>
            <a:ext cx="1447800" cy="10698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expression</a:t>
            </a:r>
            <a:endParaRPr lang="en-US" dirty="0"/>
          </a:p>
        </p:txBody>
      </p:sp>
      <p:sp>
        <p:nvSpPr>
          <p:cNvPr id="6" name="Flowchart: Decision 5"/>
          <p:cNvSpPr/>
          <p:nvPr/>
        </p:nvSpPr>
        <p:spPr>
          <a:xfrm>
            <a:off x="3429000" y="2971800"/>
            <a:ext cx="1828800" cy="8412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Equal case1</a:t>
            </a:r>
            <a:endParaRPr lang="en-US" dirty="0"/>
          </a:p>
        </p:txBody>
      </p:sp>
      <p:sp>
        <p:nvSpPr>
          <p:cNvPr id="7" name="Flowchart: Process 6"/>
          <p:cNvSpPr/>
          <p:nvPr/>
        </p:nvSpPr>
        <p:spPr>
          <a:xfrm>
            <a:off x="5943600" y="2971800"/>
            <a:ext cx="1676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 of specific author</a:t>
            </a:r>
            <a:endParaRPr lang="en-US" dirty="0"/>
          </a:p>
        </p:txBody>
      </p:sp>
      <p:sp>
        <p:nvSpPr>
          <p:cNvPr id="8" name="Flowchart: Decision 7"/>
          <p:cNvSpPr/>
          <p:nvPr/>
        </p:nvSpPr>
        <p:spPr>
          <a:xfrm>
            <a:off x="3505200" y="4419600"/>
            <a:ext cx="1752600" cy="838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Equal case 2</a:t>
            </a:r>
            <a:endParaRPr lang="en-US" dirty="0"/>
          </a:p>
        </p:txBody>
      </p:sp>
      <p:sp>
        <p:nvSpPr>
          <p:cNvPr id="9" name="Flowchart: Process 8"/>
          <p:cNvSpPr/>
          <p:nvPr/>
        </p:nvSpPr>
        <p:spPr>
          <a:xfrm>
            <a:off x="5943600" y="4495800"/>
            <a:ext cx="16764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Increasing order of book price</a:t>
            </a:r>
            <a:endParaRPr lang="en-US" dirty="0"/>
          </a:p>
        </p:txBody>
      </p:sp>
      <p:sp>
        <p:nvSpPr>
          <p:cNvPr id="10" name="Flowchart: Connector 9"/>
          <p:cNvSpPr/>
          <p:nvPr/>
        </p:nvSpPr>
        <p:spPr>
          <a:xfrm>
            <a:off x="4114800" y="59436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4" idx="4"/>
            <a:endCxn id="5" idx="0"/>
          </p:cNvCxnSpPr>
          <p:nvPr/>
        </p:nvCxnSpPr>
        <p:spPr>
          <a:xfrm rot="5400000">
            <a:off x="4152900" y="1295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p:cNvCxnSpPr>
          <p:nvPr/>
        </p:nvCxnSpPr>
        <p:spPr>
          <a:xfrm rot="5400000">
            <a:off x="4194048" y="2781300"/>
            <a:ext cx="3749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2"/>
            <a:endCxn id="8" idx="0"/>
          </p:cNvCxnSpPr>
          <p:nvPr/>
        </p:nvCxnSpPr>
        <p:spPr>
          <a:xfrm rot="16200000" flipH="1">
            <a:off x="4059174" y="4097274"/>
            <a:ext cx="606552"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0" idx="0"/>
          </p:cNvCxnSpPr>
          <p:nvPr/>
        </p:nvCxnSpPr>
        <p:spPr>
          <a:xfrm rot="5400000">
            <a:off x="3962400" y="55626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3"/>
            <a:endCxn id="7" idx="1"/>
          </p:cNvCxnSpPr>
          <p:nvPr/>
        </p:nvCxnSpPr>
        <p:spPr>
          <a:xfrm flipV="1">
            <a:off x="5257800" y="3390900"/>
            <a:ext cx="685800" cy="1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3"/>
            <a:endCxn id="9" idx="1"/>
          </p:cNvCxnSpPr>
          <p:nvPr/>
        </p:nvCxnSpPr>
        <p:spPr>
          <a:xfrm>
            <a:off x="5257800" y="48387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6781800" y="4724400"/>
            <a:ext cx="2819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620000" y="33528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9" idx="3"/>
          </p:cNvCxnSpPr>
          <p:nvPr/>
        </p:nvCxnSpPr>
        <p:spPr>
          <a:xfrm>
            <a:off x="7620000" y="4876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10" idx="6"/>
          </p:cNvCxnSpPr>
          <p:nvPr/>
        </p:nvCxnSpPr>
        <p:spPr>
          <a:xfrm rot="10800000">
            <a:off x="4572000" y="6172200"/>
            <a:ext cx="3581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5257800" y="2971800"/>
            <a:ext cx="702813" cy="369332"/>
          </a:xfrm>
          <a:prstGeom prst="rect">
            <a:avLst/>
          </a:prstGeom>
        </p:spPr>
        <p:txBody>
          <a:bodyPr wrap="square">
            <a:spAutoFit/>
          </a:bodyPr>
          <a:lstStyle/>
          <a:p>
            <a:r>
              <a:rPr lang="en-US" dirty="0" smtClean="0"/>
              <a:t>yes</a:t>
            </a:r>
            <a:endParaRPr lang="en-US" dirty="0"/>
          </a:p>
        </p:txBody>
      </p:sp>
      <p:sp>
        <p:nvSpPr>
          <p:cNvPr id="99" name="Rectangle 98"/>
          <p:cNvSpPr/>
          <p:nvPr/>
        </p:nvSpPr>
        <p:spPr>
          <a:xfrm>
            <a:off x="5257800" y="4419600"/>
            <a:ext cx="855213" cy="369332"/>
          </a:xfrm>
          <a:prstGeom prst="rect">
            <a:avLst/>
          </a:prstGeom>
        </p:spPr>
        <p:txBody>
          <a:bodyPr wrap="square">
            <a:spAutoFit/>
          </a:bodyPr>
          <a:lstStyle/>
          <a:p>
            <a:r>
              <a:rPr lang="en-US" dirty="0" smtClean="0"/>
              <a:t>yes</a:t>
            </a:r>
            <a:endParaRPr lang="en-US" dirty="0"/>
          </a:p>
        </p:txBody>
      </p:sp>
      <p:sp>
        <p:nvSpPr>
          <p:cNvPr id="102" name="Rectangle 101"/>
          <p:cNvSpPr/>
          <p:nvPr/>
        </p:nvSpPr>
        <p:spPr>
          <a:xfrm>
            <a:off x="3886200" y="3962400"/>
            <a:ext cx="899961" cy="369332"/>
          </a:xfrm>
          <a:prstGeom prst="rect">
            <a:avLst/>
          </a:prstGeom>
        </p:spPr>
        <p:txBody>
          <a:bodyPr wrap="square">
            <a:spAutoFit/>
          </a:bodyPr>
          <a:lstStyle/>
          <a:p>
            <a:r>
              <a:rPr lang="en-US" dirty="0" smtClean="0"/>
              <a:t>no</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sp>
        <p:nvSpPr>
          <p:cNvPr id="4" name="Flowchart: Connector 3"/>
          <p:cNvSpPr/>
          <p:nvPr/>
        </p:nvSpPr>
        <p:spPr>
          <a:xfrm>
            <a:off x="4114800" y="685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3429000" y="1600200"/>
            <a:ext cx="1905000" cy="990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Equal case3</a:t>
            </a:r>
            <a:endParaRPr lang="en-US" dirty="0"/>
          </a:p>
        </p:txBody>
      </p:sp>
      <p:sp>
        <p:nvSpPr>
          <p:cNvPr id="6" name="Flowchart: Process 5"/>
          <p:cNvSpPr/>
          <p:nvPr/>
        </p:nvSpPr>
        <p:spPr>
          <a:xfrm>
            <a:off x="6096000" y="1752600"/>
            <a:ext cx="15240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 of publisher by year</a:t>
            </a:r>
            <a:endParaRPr lang="en-US" dirty="0"/>
          </a:p>
        </p:txBody>
      </p:sp>
      <p:sp>
        <p:nvSpPr>
          <p:cNvPr id="7" name="Flowchart: Decision 6"/>
          <p:cNvSpPr/>
          <p:nvPr/>
        </p:nvSpPr>
        <p:spPr>
          <a:xfrm>
            <a:off x="3429000" y="3124200"/>
            <a:ext cx="1905000" cy="1066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Equal case4</a:t>
            </a:r>
            <a:endParaRPr lang="en-US" dirty="0"/>
          </a:p>
        </p:txBody>
      </p:sp>
      <p:sp>
        <p:nvSpPr>
          <p:cNvPr id="8" name="Flowchart: Process 7"/>
          <p:cNvSpPr/>
          <p:nvPr/>
        </p:nvSpPr>
        <p:spPr>
          <a:xfrm>
            <a:off x="6096000" y="3276600"/>
            <a:ext cx="16002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Sorts of book in author and year</a:t>
            </a:r>
            <a:endParaRPr lang="en-US" dirty="0"/>
          </a:p>
        </p:txBody>
      </p:sp>
      <p:sp>
        <p:nvSpPr>
          <p:cNvPr id="10" name="Flowchart: Terminator 9"/>
          <p:cNvSpPr/>
          <p:nvPr/>
        </p:nvSpPr>
        <p:spPr>
          <a:xfrm>
            <a:off x="3657600" y="4724400"/>
            <a:ext cx="1524000" cy="3779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a:t>
            </a:r>
            <a:endParaRPr lang="en-US" dirty="0"/>
          </a:p>
        </p:txBody>
      </p:sp>
      <p:cxnSp>
        <p:nvCxnSpPr>
          <p:cNvPr id="12" name="Straight Arrow Connector 11"/>
          <p:cNvCxnSpPr>
            <a:stCxn id="5" idx="2"/>
            <a:endCxn id="7" idx="0"/>
          </p:cNvCxnSpPr>
          <p:nvPr/>
        </p:nvCxnSpPr>
        <p:spPr>
          <a:xfrm rot="5400000">
            <a:off x="4114800" y="28575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0" idx="0"/>
          </p:cNvCxnSpPr>
          <p:nvPr/>
        </p:nvCxnSpPr>
        <p:spPr>
          <a:xfrm rot="5400000">
            <a:off x="4114800" y="4419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4"/>
          </p:cNvCxnSpPr>
          <p:nvPr/>
        </p:nvCxnSpPr>
        <p:spPr>
          <a:xfrm rot="5400000">
            <a:off x="4114800" y="1371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 idx="3"/>
            <a:endCxn id="6" idx="1"/>
          </p:cNvCxnSpPr>
          <p:nvPr/>
        </p:nvCxnSpPr>
        <p:spPr>
          <a:xfrm>
            <a:off x="5334000" y="20955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8" idx="1"/>
          </p:cNvCxnSpPr>
          <p:nvPr/>
        </p:nvCxnSpPr>
        <p:spPr>
          <a:xfrm>
            <a:off x="5181600" y="3657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6896894" y="3543300"/>
            <a:ext cx="28186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620000" y="21336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181600" y="4953000"/>
            <a:ext cx="3124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8" idx="3"/>
          </p:cNvCxnSpPr>
          <p:nvPr/>
        </p:nvCxnSpPr>
        <p:spPr>
          <a:xfrm>
            <a:off x="7696200" y="3657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410200" y="3244335"/>
            <a:ext cx="914400" cy="369332"/>
          </a:xfrm>
          <a:prstGeom prst="rect">
            <a:avLst/>
          </a:prstGeom>
        </p:spPr>
        <p:txBody>
          <a:bodyPr wrap="square">
            <a:spAutoFit/>
          </a:bodyPr>
          <a:lstStyle/>
          <a:p>
            <a:r>
              <a:rPr lang="en-US" dirty="0" smtClean="0"/>
              <a:t>yes</a:t>
            </a:r>
            <a:endParaRPr lang="en-US" dirty="0"/>
          </a:p>
        </p:txBody>
      </p:sp>
      <p:sp>
        <p:nvSpPr>
          <p:cNvPr id="72" name="Rectangle 71"/>
          <p:cNvSpPr/>
          <p:nvPr/>
        </p:nvSpPr>
        <p:spPr>
          <a:xfrm rot="21399845">
            <a:off x="5413899" y="1773848"/>
            <a:ext cx="684639" cy="369332"/>
          </a:xfrm>
          <a:prstGeom prst="rect">
            <a:avLst/>
          </a:prstGeom>
        </p:spPr>
        <p:txBody>
          <a:bodyPr wrap="square">
            <a:spAutoFit/>
          </a:bodyPr>
          <a:lstStyle/>
          <a:p>
            <a:r>
              <a:rPr lang="en-US" dirty="0" smtClean="0"/>
              <a:t>yes</a:t>
            </a:r>
            <a:endParaRPr lang="en-US" dirty="0"/>
          </a:p>
        </p:txBody>
      </p:sp>
      <p:sp>
        <p:nvSpPr>
          <p:cNvPr id="73" name="Rectangle 72"/>
          <p:cNvSpPr/>
          <p:nvPr/>
        </p:nvSpPr>
        <p:spPr>
          <a:xfrm>
            <a:off x="3886200" y="2667000"/>
            <a:ext cx="823761" cy="369332"/>
          </a:xfrm>
          <a:prstGeom prst="rect">
            <a:avLst/>
          </a:prstGeom>
        </p:spPr>
        <p:txBody>
          <a:bodyPr wrap="square">
            <a:spAutoFit/>
          </a:bodyPr>
          <a:lstStyle/>
          <a:p>
            <a:r>
              <a:rPr lang="en-US" dirty="0" smtClean="0"/>
              <a:t>no</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Case 1 :</a:t>
            </a:r>
          </a:p>
          <a:p>
            <a:pPr>
              <a:buNone/>
            </a:pPr>
            <a:r>
              <a:rPr lang="en-US" dirty="0" smtClean="0"/>
              <a:t>Step  1: get the author name from user</a:t>
            </a:r>
          </a:p>
          <a:p>
            <a:pPr>
              <a:buNone/>
            </a:pPr>
            <a:r>
              <a:rPr lang="en-US" dirty="0" smtClean="0"/>
              <a:t>Step 2: for condition</a:t>
            </a:r>
          </a:p>
          <a:p>
            <a:pPr>
              <a:buNone/>
            </a:pPr>
            <a:r>
              <a:rPr lang="en-US" dirty="0" smtClean="0"/>
              <a:t>Step 3: if condition  if it is true ,then go to  step 4 . otherwise to step 6</a:t>
            </a:r>
          </a:p>
          <a:p>
            <a:pPr>
              <a:buNone/>
            </a:pPr>
            <a:r>
              <a:rPr lang="en-US" dirty="0" smtClean="0"/>
              <a:t>Step 4: print the book details</a:t>
            </a:r>
          </a:p>
          <a:p>
            <a:pPr>
              <a:buNone/>
            </a:pPr>
            <a:r>
              <a:rPr lang="en-US" dirty="0" smtClean="0"/>
              <a:t>Step 5: increment the value of I by 1</a:t>
            </a:r>
          </a:p>
          <a:p>
            <a:pPr>
              <a:buNone/>
            </a:pPr>
            <a:r>
              <a:rPr lang="en-US" dirty="0" smtClean="0"/>
              <a:t>Step 6: go to step 2</a:t>
            </a:r>
          </a:p>
          <a:p>
            <a:pPr>
              <a:buNone/>
            </a:pPr>
            <a:r>
              <a:rPr lang="en-US" dirty="0" smtClean="0"/>
              <a:t>Step 7: stop. </a:t>
            </a:r>
          </a:p>
          <a:p>
            <a:pPr>
              <a:buNone/>
            </a:pPr>
            <a:r>
              <a:rPr lang="en-US" dirty="0" smtClean="0"/>
              <a:t>  </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534400" cy="6555641"/>
          </a:xfrm>
          <a:prstGeom prst="rect">
            <a:avLst/>
          </a:prstGeom>
        </p:spPr>
        <p:txBody>
          <a:bodyPr wrap="square">
            <a:spAutoFit/>
          </a:bodyPr>
          <a:lstStyle/>
          <a:p>
            <a:r>
              <a:rPr lang="en-US" sz="2800" b="1" dirty="0" smtClean="0"/>
              <a:t>Case 2:</a:t>
            </a:r>
          </a:p>
          <a:p>
            <a:r>
              <a:rPr lang="en-US" sz="2800" dirty="0" smtClean="0"/>
              <a:t>Step 1: copy the  unsorted price value</a:t>
            </a:r>
          </a:p>
          <a:p>
            <a:r>
              <a:rPr lang="en-US" sz="2800" dirty="0" smtClean="0"/>
              <a:t>Step 2: for condition.</a:t>
            </a:r>
          </a:p>
          <a:p>
            <a:r>
              <a:rPr lang="en-US" sz="2800" dirty="0" smtClean="0"/>
              <a:t>Step 3: for condition.</a:t>
            </a:r>
          </a:p>
          <a:p>
            <a:r>
              <a:rPr lang="en-US" sz="2800" dirty="0" smtClean="0"/>
              <a:t>Step 4: if condition . if it is true, go to step 5. otherwise step 8.</a:t>
            </a:r>
          </a:p>
          <a:p>
            <a:r>
              <a:rPr lang="en-US" sz="2800" dirty="0" smtClean="0"/>
              <a:t>Step 5: assign price[ I ]  to temp.</a:t>
            </a:r>
          </a:p>
          <a:p>
            <a:r>
              <a:rPr lang="en-US" sz="2800" dirty="0" smtClean="0"/>
              <a:t>Step 6: assign price[ j ]  to price[ I ].</a:t>
            </a:r>
          </a:p>
          <a:p>
            <a:r>
              <a:rPr lang="en-US" sz="2800" dirty="0" smtClean="0"/>
              <a:t>Step 7: assign temp to price[ j ].</a:t>
            </a:r>
          </a:p>
          <a:p>
            <a:r>
              <a:rPr lang="en-US" sz="2800" dirty="0" smtClean="0"/>
              <a:t>Step 8: increment  the value of  j by 1.</a:t>
            </a:r>
          </a:p>
          <a:p>
            <a:r>
              <a:rPr lang="en-US" sz="2800" dirty="0" smtClean="0"/>
              <a:t>Step 9: go to step 4.</a:t>
            </a:r>
          </a:p>
          <a:p>
            <a:r>
              <a:rPr lang="en-US" sz="2800" dirty="0" smtClean="0"/>
              <a:t>Step 10: increment the value of I by 1.</a:t>
            </a:r>
          </a:p>
          <a:p>
            <a:r>
              <a:rPr lang="en-US" sz="2800" dirty="0" smtClean="0"/>
              <a:t>Step 11: using for condition print  the sorted value.</a:t>
            </a:r>
          </a:p>
          <a:p>
            <a:r>
              <a:rPr lang="en-US" sz="2800" dirty="0" smtClean="0"/>
              <a:t>Step 12: stop.</a:t>
            </a:r>
          </a:p>
          <a:p>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TotalTime>
  <Words>634</Words>
  <Application>Microsoft Office PowerPoint</Application>
  <PresentationFormat>On-screen Show (4:3)</PresentationFormat>
  <Paragraphs>91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PROJECT</vt:lpstr>
      <vt:lpstr>Problem statement </vt:lpstr>
      <vt:lpstr>Abstract</vt:lpstr>
      <vt:lpstr>Slide 4</vt:lpstr>
      <vt:lpstr>Flow chart</vt:lpstr>
      <vt:lpstr>Slide 6</vt:lpstr>
      <vt:lpstr>Slide 7</vt:lpstr>
      <vt:lpstr>Algorithm </vt:lpstr>
      <vt:lpstr>Slide 9</vt:lpstr>
      <vt:lpstr>Slide 10</vt:lpstr>
      <vt:lpstr>Slide 11</vt:lpstr>
      <vt:lpstr>output</vt:lpstr>
      <vt:lpstr>Slide 13</vt:lpstr>
      <vt:lpstr>Slide 14</vt:lpstr>
      <vt:lpstr>Slide 15</vt:lpstr>
      <vt:lpstr>Slide 16</vt:lpstr>
      <vt:lpstr>Slide 17</vt:lpstr>
      <vt:lpstr>Slide 18</vt:lpstr>
      <vt:lpstr>Slide 19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lenovo</dc:creator>
  <cp:lastModifiedBy>lenovo</cp:lastModifiedBy>
  <cp:revision>64</cp:revision>
  <dcterms:created xsi:type="dcterms:W3CDTF">2021-10-12T09:19:55Z</dcterms:created>
  <dcterms:modified xsi:type="dcterms:W3CDTF">2021-10-14T11:09:02Z</dcterms:modified>
</cp:coreProperties>
</file>