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0" r:id="rId4"/>
  </p:sldMasterIdLst>
  <p:notesMasterIdLst>
    <p:notesMasterId r:id="rId28"/>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84" r:id="rId23"/>
    <p:sldId id="285" r:id="rId24"/>
    <p:sldId id="276" r:id="rId25"/>
    <p:sldId id="277" r:id="rId26"/>
    <p:sldId id="283" r:id="rId27"/>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85" autoAdjust="0"/>
    <p:restoredTop sz="74189" autoAdjust="0"/>
  </p:normalViewPr>
  <p:slideViewPr>
    <p:cSldViewPr snapToGrid="0" snapToObjects="1" showGuides="1">
      <p:cViewPr varScale="1">
        <p:scale>
          <a:sx n="103" d="100"/>
          <a:sy n="103" d="100"/>
        </p:scale>
        <p:origin x="116" y="1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Vincent_Pereira\68.%20IBM%20Data%20Analyst%20Professional%20Certificate%20-%2009.%20IBM%20Data%20Analyst%20Capstone%20Project\Week%206%20-%20Final%20Assignment%20-%20Present%20Your%20Findings\Data%20-%20Job%20Postings%20-%20GitHub.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ncent_Pereira\68.%20IBM%20Data%20Analyst%20Professional%20Certificate%20-%2009.%20IBM%20Data%20Analyst%20Capstone%20Project\Week%206%20-%20Final%20Assignment%20-%20Present%20Your%20Findings\Data%20-%20Popular%20Languag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Garamond" panose="02020404030301010803" pitchFamily="18" charset="0"/>
                <a:ea typeface="+mn-ea"/>
                <a:cs typeface="+mn-cs"/>
              </a:defRPr>
            </a:pPr>
            <a:r>
              <a:rPr lang="en-US" sz="1800" b="1" u="sng">
                <a:latin typeface="Garamond" panose="02020404030301010803" pitchFamily="18" charset="0"/>
              </a:rPr>
              <a:t>Number of Jobs By</a:t>
            </a:r>
            <a:r>
              <a:rPr lang="en-US" sz="1800" b="1" u="sng" baseline="0">
                <a:latin typeface="Garamond" panose="02020404030301010803" pitchFamily="18" charset="0"/>
              </a:rPr>
              <a:t> Location</a:t>
            </a:r>
            <a:endParaRPr lang="en-US" sz="1800" b="1" u="sng">
              <a:latin typeface="Garamond" panose="02020404030301010803" pitchFamily="18" charset="0"/>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Garamond" panose="02020404030301010803" pitchFamily="18" charset="0"/>
              <a:ea typeface="+mn-ea"/>
              <a:cs typeface="+mn-cs"/>
            </a:defRPr>
          </a:pPr>
          <a:endParaRPr lang="en-US"/>
        </a:p>
      </c:txPr>
    </c:title>
    <c:autoTitleDeleted val="0"/>
    <c:plotArea>
      <c:layout>
        <c:manualLayout>
          <c:layoutTarget val="inner"/>
          <c:xMode val="edge"/>
          <c:yMode val="edge"/>
          <c:x val="0.1196047356186918"/>
          <c:y val="0.11532951289398281"/>
          <c:w val="0.85761086204071502"/>
          <c:h val="0.75287503102226838"/>
        </c:manualLayout>
      </c:layout>
      <c:barChart>
        <c:barDir val="bar"/>
        <c:grouping val="clustered"/>
        <c:varyColors val="0"/>
        <c:ser>
          <c:idx val="0"/>
          <c:order val="0"/>
          <c:tx>
            <c:strRef>
              <c:f>'Data - Job Postings'!$B$1</c:f>
              <c:strCache>
                <c:ptCount val="1"/>
                <c:pt idx="0">
                  <c:v>Number of Jobs</c:v>
                </c:pt>
              </c:strCache>
            </c:strRef>
          </c:tx>
          <c:spPr>
            <a:solidFill>
              <a:srgbClr val="CC00C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Garamond" panose="020204040303010108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 Job Postings'!$A$2:$A$9</c:f>
              <c:strCache>
                <c:ptCount val="8"/>
                <c:pt idx="0">
                  <c:v>Houston</c:v>
                </c:pt>
                <c:pt idx="1">
                  <c:v>Austin</c:v>
                </c:pt>
                <c:pt idx="2">
                  <c:v>San Francisco</c:v>
                </c:pt>
                <c:pt idx="3">
                  <c:v>Los Angeles</c:v>
                </c:pt>
                <c:pt idx="4">
                  <c:v>New York</c:v>
                </c:pt>
                <c:pt idx="5">
                  <c:v>Seattle</c:v>
                </c:pt>
                <c:pt idx="6">
                  <c:v>Detroit</c:v>
                </c:pt>
                <c:pt idx="7">
                  <c:v>Washington DC</c:v>
                </c:pt>
              </c:strCache>
            </c:strRef>
          </c:cat>
          <c:val>
            <c:numRef>
              <c:f>'Data - Job Postings'!$B$2:$B$9</c:f>
              <c:numCache>
                <c:formatCode>General</c:formatCode>
                <c:ptCount val="8"/>
                <c:pt idx="0">
                  <c:v>0</c:v>
                </c:pt>
                <c:pt idx="1">
                  <c:v>434</c:v>
                </c:pt>
                <c:pt idx="2">
                  <c:v>435</c:v>
                </c:pt>
                <c:pt idx="3">
                  <c:v>640</c:v>
                </c:pt>
                <c:pt idx="4">
                  <c:v>3226</c:v>
                </c:pt>
                <c:pt idx="5">
                  <c:v>3375</c:v>
                </c:pt>
                <c:pt idx="6">
                  <c:v>3945</c:v>
                </c:pt>
                <c:pt idx="7">
                  <c:v>5316</c:v>
                </c:pt>
              </c:numCache>
            </c:numRef>
          </c:val>
          <c:extLst>
            <c:ext xmlns:c16="http://schemas.microsoft.com/office/drawing/2014/chart" uri="{C3380CC4-5D6E-409C-BE32-E72D297353CC}">
              <c16:uniqueId val="{00000000-E9B7-442C-AD92-37E9377DD015}"/>
            </c:ext>
          </c:extLst>
        </c:ser>
        <c:dLbls>
          <c:dLblPos val="outEnd"/>
          <c:showLegendKey val="0"/>
          <c:showVal val="1"/>
          <c:showCatName val="0"/>
          <c:showSerName val="0"/>
          <c:showPercent val="0"/>
          <c:showBubbleSize val="0"/>
        </c:dLbls>
        <c:gapWidth val="50"/>
        <c:axId val="1484578512"/>
        <c:axId val="1484578928"/>
      </c:barChart>
      <c:catAx>
        <c:axId val="1484578512"/>
        <c:scaling>
          <c:orientation val="minMax"/>
        </c:scaling>
        <c:delete val="0"/>
        <c:axPos val="l"/>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Garamond" panose="02020404030301010803" pitchFamily="18" charset="0"/>
                    <a:ea typeface="+mn-ea"/>
                    <a:cs typeface="+mn-cs"/>
                  </a:defRPr>
                </a:pPr>
                <a:r>
                  <a:rPr lang="en-US" sz="1200" b="1">
                    <a:latin typeface="Garamond" panose="02020404030301010803" pitchFamily="18" charset="0"/>
                  </a:rPr>
                  <a:t>Location</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1484578928"/>
        <c:crosses val="autoZero"/>
        <c:auto val="1"/>
        <c:lblAlgn val="ctr"/>
        <c:lblOffset val="100"/>
        <c:noMultiLvlLbl val="0"/>
      </c:catAx>
      <c:valAx>
        <c:axId val="14845789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Garamond" panose="02020404030301010803" pitchFamily="18" charset="0"/>
                    <a:ea typeface="+mn-ea"/>
                    <a:cs typeface="+mn-cs"/>
                  </a:defRPr>
                </a:pPr>
                <a:r>
                  <a:rPr lang="en-GB" sz="1200" b="1">
                    <a:latin typeface="Garamond" panose="02020404030301010803" pitchFamily="18" charset="0"/>
                  </a:rPr>
                  <a:t>No. of Jobs</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1484578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sng" strike="noStrike" kern="1200" spc="0" baseline="0">
                <a:solidFill>
                  <a:schemeClr val="tx1">
                    <a:lumMod val="65000"/>
                    <a:lumOff val="35000"/>
                  </a:schemeClr>
                </a:solidFill>
                <a:latin typeface="Garamond" panose="02020404030301010803" pitchFamily="18" charset="0"/>
                <a:ea typeface="+mn-ea"/>
                <a:cs typeface="+mn-cs"/>
              </a:defRPr>
            </a:pPr>
            <a:r>
              <a:rPr lang="en-US" sz="1800" b="1" u="sng">
                <a:latin typeface="Garamond" panose="02020404030301010803" pitchFamily="18" charset="0"/>
              </a:rPr>
              <a:t>Avg. Annual Salary By</a:t>
            </a:r>
            <a:r>
              <a:rPr lang="en-US" sz="1800" b="1" u="sng" baseline="0">
                <a:latin typeface="Garamond" panose="02020404030301010803" pitchFamily="18" charset="0"/>
              </a:rPr>
              <a:t> Programming Language</a:t>
            </a:r>
            <a:endParaRPr lang="en-US" sz="1800" b="1" u="sng">
              <a:latin typeface="Garamond" panose="02020404030301010803" pitchFamily="18" charset="0"/>
            </a:endParaRPr>
          </a:p>
        </c:rich>
      </c:tx>
      <c:overlay val="0"/>
      <c:spPr>
        <a:noFill/>
        <a:ln>
          <a:noFill/>
        </a:ln>
        <a:effectLst/>
      </c:spPr>
      <c:txPr>
        <a:bodyPr rot="0" spcFirstLastPara="1" vertOverflow="ellipsis" vert="horz" wrap="square" anchor="ctr" anchorCtr="1"/>
        <a:lstStyle/>
        <a:p>
          <a:pPr>
            <a:defRPr sz="1800" b="1" i="0" u="sng" strike="noStrike" kern="1200" spc="0" baseline="0">
              <a:solidFill>
                <a:schemeClr val="tx1">
                  <a:lumMod val="65000"/>
                  <a:lumOff val="35000"/>
                </a:schemeClr>
              </a:solidFill>
              <a:latin typeface="Garamond" panose="02020404030301010803" pitchFamily="18" charset="0"/>
              <a:ea typeface="+mn-ea"/>
              <a:cs typeface="+mn-cs"/>
            </a:defRPr>
          </a:pPr>
          <a:endParaRPr lang="en-US"/>
        </a:p>
      </c:txPr>
    </c:title>
    <c:autoTitleDeleted val="0"/>
    <c:plotArea>
      <c:layout/>
      <c:barChart>
        <c:barDir val="bar"/>
        <c:grouping val="clustered"/>
        <c:varyColors val="0"/>
        <c:ser>
          <c:idx val="0"/>
          <c:order val="0"/>
          <c:tx>
            <c:strRef>
              <c:f>'Data - Popular Languages'!$B$1</c:f>
              <c:strCache>
                <c:ptCount val="1"/>
                <c:pt idx="0">
                  <c:v>Avg. Annual Salary</c:v>
                </c:pt>
              </c:strCache>
            </c:strRef>
          </c:tx>
          <c:spPr>
            <a:solidFill>
              <a:srgbClr val="0000C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Garamond" panose="020204040303010108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 Popular Languages'!$A$2:$A$11</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'Data - Popular Languages'!$B$2:$B$11</c:f>
              <c:numCache>
                <c:formatCode>[$$-409]#,##0</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07D5-4EA1-A2E1-7FDEAAAA2086}"/>
            </c:ext>
          </c:extLst>
        </c:ser>
        <c:dLbls>
          <c:dLblPos val="outEnd"/>
          <c:showLegendKey val="0"/>
          <c:showVal val="1"/>
          <c:showCatName val="0"/>
          <c:showSerName val="0"/>
          <c:showPercent val="0"/>
          <c:showBubbleSize val="0"/>
        </c:dLbls>
        <c:gapWidth val="35"/>
        <c:axId val="1461872800"/>
        <c:axId val="1461869472"/>
      </c:barChart>
      <c:catAx>
        <c:axId val="1461872800"/>
        <c:scaling>
          <c:orientation val="minMax"/>
        </c:scaling>
        <c:delete val="0"/>
        <c:axPos val="l"/>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Garamond" panose="02020404030301010803" pitchFamily="18" charset="0"/>
                    <a:ea typeface="+mn-ea"/>
                    <a:cs typeface="+mn-cs"/>
                  </a:defRPr>
                </a:pPr>
                <a:r>
                  <a:rPr lang="en-GB" sz="1200" b="1">
                    <a:latin typeface="Garamond" panose="02020404030301010803" pitchFamily="18" charset="0"/>
                  </a:rPr>
                  <a:t>Programme Language</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1461869472"/>
        <c:crosses val="autoZero"/>
        <c:auto val="1"/>
        <c:lblAlgn val="ctr"/>
        <c:lblOffset val="100"/>
        <c:noMultiLvlLbl val="0"/>
      </c:catAx>
      <c:valAx>
        <c:axId val="14618694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Garamond" panose="02020404030301010803" pitchFamily="18" charset="0"/>
                    <a:ea typeface="+mn-ea"/>
                    <a:cs typeface="+mn-cs"/>
                  </a:defRPr>
                </a:pPr>
                <a:r>
                  <a:rPr lang="en-GB" sz="1200" b="1">
                    <a:latin typeface="Garamond" panose="02020404030301010803" pitchFamily="18" charset="0"/>
                  </a:rPr>
                  <a:t>Avg. Annual Salary</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aramond" panose="02020404030301010803" pitchFamily="18" charset="0"/>
                <a:ea typeface="+mn-ea"/>
                <a:cs typeface="+mn-cs"/>
              </a:defRPr>
            </a:pPr>
            <a:endParaRPr lang="en-US"/>
          </a:p>
        </c:txPr>
        <c:crossAx val="1461872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3T23:29:37.3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3T23:29:37.3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3T23:29:37.3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3T23:29:37.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3T23:29:37.34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3T23:29:37.3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3T23:29:37.3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3T23:29:37.35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87243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4106662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077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927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7181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76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323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6014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528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50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772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178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55EABAC-49DB-2809-A15A-12C56EAA7695}"/>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F332ACA2-F6E7-3733-CD61-119E40E025C6}"/>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27CBCC5F-7B98-C8D1-80BE-DD09064E56BD}"/>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827AE55A-39B6-4224-A65D-0D0ECBDAFBEC}"/>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2B0CAAB3-6542-D5E5-BDE6-3567FCBDE1ED}"/>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2AA91BC9-EDA0-F248-B0F1-9EBCCAACF02A}"/>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67A411E3-A3DB-F487-AD4A-7EBD43430B15}"/>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AC32647D-C8E3-5E5B-06E7-7D1F9255DEDC}"/>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96529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125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56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069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031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372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pic>
        <p:nvPicPr>
          <p:cNvPr id="8" name="Picture 7">
            <a:extLst>
              <a:ext uri="{FF2B5EF4-FFF2-40B4-BE49-F238E27FC236}">
                <a16:creationId xmlns:a16="http://schemas.microsoft.com/office/drawing/2014/main" id="{C731CFBF-5373-7E90-7C74-65586E31ACFC}"/>
              </a:ext>
            </a:extLst>
          </p:cNvPr>
          <p:cNvPicPr>
            <a:picLocks noChangeAspect="1"/>
          </p:cNvPicPr>
          <p:nvPr userDrawn="1"/>
        </p:nvPicPr>
        <p:blipFill>
          <a:blip r:embed="rId18"/>
          <a:stretch>
            <a:fillRect/>
          </a:stretch>
        </p:blipFill>
        <p:spPr>
          <a:xfrm>
            <a:off x="340139" y="6371623"/>
            <a:ext cx="2456070" cy="378964"/>
          </a:xfrm>
          <a:prstGeom prst="rect">
            <a:avLst/>
          </a:prstGeom>
        </p:spPr>
      </p:pic>
      <p:pic>
        <p:nvPicPr>
          <p:cNvPr id="9" name="Picture 8">
            <a:extLst>
              <a:ext uri="{FF2B5EF4-FFF2-40B4-BE49-F238E27FC236}">
                <a16:creationId xmlns:a16="http://schemas.microsoft.com/office/drawing/2014/main" id="{D24F61A2-3436-5F64-DEEA-DA0454F4AF72}"/>
              </a:ext>
            </a:extLst>
          </p:cNvPr>
          <p:cNvPicPr>
            <a:picLocks noChangeAspect="1"/>
          </p:cNvPicPr>
          <p:nvPr userDrawn="1"/>
        </p:nvPicPr>
        <p:blipFill>
          <a:blip r:embed="rId19"/>
          <a:stretch>
            <a:fillRect/>
          </a:stretch>
        </p:blipFill>
        <p:spPr>
          <a:xfrm>
            <a:off x="8475870" y="6371623"/>
            <a:ext cx="3375991" cy="397761"/>
          </a:xfrm>
          <a:prstGeom prst="rect">
            <a:avLst/>
          </a:prstGeom>
        </p:spPr>
      </p:pic>
      <p:pic>
        <p:nvPicPr>
          <p:cNvPr id="36" name="Picture 35">
            <a:extLst>
              <a:ext uri="{FF2B5EF4-FFF2-40B4-BE49-F238E27FC236}">
                <a16:creationId xmlns:a16="http://schemas.microsoft.com/office/drawing/2014/main" id="{1CDBA6D7-CF19-F5CC-7884-2C3CD99FAF77}"/>
              </a:ext>
            </a:extLst>
          </p:cNvPr>
          <p:cNvPicPr>
            <a:picLocks noChangeAspect="1"/>
          </p:cNvPicPr>
          <p:nvPr userDrawn="1"/>
        </p:nvPicPr>
        <p:blipFill>
          <a:blip r:embed="rId20">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3279788575"/>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customXml" Target="../ink/ink15.xml"/><Relationship Id="rId18" Type="http://schemas.openxmlformats.org/officeDocument/2006/relationships/customXml" Target="../ink/ink18.xml"/><Relationship Id="rId26" Type="http://schemas.openxmlformats.org/officeDocument/2006/relationships/customXml" Target="../ink/ink26.xml"/><Relationship Id="rId3" Type="http://schemas.openxmlformats.org/officeDocument/2006/relationships/image" Target="../media/image6.png"/><Relationship Id="rId21" Type="http://schemas.openxmlformats.org/officeDocument/2006/relationships/customXml" Target="../ink/ink21.xml"/><Relationship Id="rId7" Type="http://schemas.openxmlformats.org/officeDocument/2006/relationships/image" Target="../media/image8.png"/><Relationship Id="rId12" Type="http://schemas.openxmlformats.org/officeDocument/2006/relationships/image" Target="../media/image9.png"/><Relationship Id="rId17" Type="http://schemas.openxmlformats.org/officeDocument/2006/relationships/image" Target="../media/image11.png"/><Relationship Id="rId25" Type="http://schemas.openxmlformats.org/officeDocument/2006/relationships/customXml" Target="../ink/ink25.xml"/><Relationship Id="rId2" Type="http://schemas.openxmlformats.org/officeDocument/2006/relationships/notesSlide" Target="../notesSlides/notesSlide1.xml"/><Relationship Id="rId16" Type="http://schemas.openxmlformats.org/officeDocument/2006/relationships/customXml" Target="../ink/ink17.xml"/><Relationship Id="rId20" Type="http://schemas.openxmlformats.org/officeDocument/2006/relationships/customXml" Target="../ink/ink20.xml"/><Relationship Id="rId29"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customXml" Target="../ink/ink10.xml"/><Relationship Id="rId11" Type="http://schemas.openxmlformats.org/officeDocument/2006/relationships/customXml" Target="../ink/ink14.xml"/><Relationship Id="rId24" Type="http://schemas.openxmlformats.org/officeDocument/2006/relationships/customXml" Target="../ink/ink24.xml"/><Relationship Id="rId32"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customXml" Target="../ink/ink16.xml"/><Relationship Id="rId23" Type="http://schemas.openxmlformats.org/officeDocument/2006/relationships/customXml" Target="../ink/ink23.xml"/><Relationship Id="rId28" Type="http://schemas.openxmlformats.org/officeDocument/2006/relationships/customXml" Target="../ink/ink28.xml"/><Relationship Id="rId10" Type="http://schemas.openxmlformats.org/officeDocument/2006/relationships/customXml" Target="../ink/ink13.xml"/><Relationship Id="rId19" Type="http://schemas.openxmlformats.org/officeDocument/2006/relationships/customXml" Target="../ink/ink19.xml"/><Relationship Id="rId31" Type="http://schemas.openxmlformats.org/officeDocument/2006/relationships/customXml" Target="../ink/ink30.xml"/><Relationship Id="rId4" Type="http://schemas.openxmlformats.org/officeDocument/2006/relationships/customXml" Target="../ink/ink9.xml"/><Relationship Id="rId9" Type="http://schemas.openxmlformats.org/officeDocument/2006/relationships/customXml" Target="../ink/ink12.xml"/><Relationship Id="rId14" Type="http://schemas.openxmlformats.org/officeDocument/2006/relationships/image" Target="../media/image10.png"/><Relationship Id="rId22" Type="http://schemas.openxmlformats.org/officeDocument/2006/relationships/customXml" Target="../ink/ink22.xml"/><Relationship Id="rId27" Type="http://schemas.openxmlformats.org/officeDocument/2006/relationships/customXml" Target="../ink/ink27.xml"/><Relationship Id="rId30" Type="http://schemas.openxmlformats.org/officeDocument/2006/relationships/customXml" Target="../ink/ink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4.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7045717" y="1234476"/>
            <a:ext cx="4684646" cy="4196081"/>
          </a:xfrm>
        </p:spPr>
        <p:txBody>
          <a:bodyPr vert="horz" lIns="91440" tIns="45720" rIns="91440" bIns="45720" rtlCol="0" anchor="ctr">
            <a:noAutofit/>
          </a:bodyPr>
          <a:lstStyle/>
          <a:p>
            <a:pPr algn="ctr"/>
            <a:r>
              <a:rPr lang="en-US" sz="4400" dirty="0">
                <a:effectLst>
                  <a:outerShdw blurRad="38100" dist="38100" dir="2700000" algn="tl">
                    <a:srgbClr val="000000">
                      <a:alpha val="43137"/>
                    </a:srgbClr>
                  </a:outerShdw>
                </a:effectLst>
                <a:latin typeface="Imprint MT Shadow" panose="04020605060303030202" pitchFamily="82" charset="0"/>
              </a:rPr>
              <a:t>Presentation</a:t>
            </a:r>
            <a:br>
              <a:rPr lang="en-US" sz="4400" dirty="0">
                <a:effectLst>
                  <a:outerShdw blurRad="38100" dist="38100" dir="2700000" algn="tl">
                    <a:srgbClr val="000000">
                      <a:alpha val="43137"/>
                    </a:srgbClr>
                  </a:outerShdw>
                </a:effectLst>
                <a:latin typeface="Imprint MT Shadow" panose="04020605060303030202" pitchFamily="82" charset="0"/>
              </a:rPr>
            </a:br>
            <a:r>
              <a:rPr lang="en-US" sz="4400" dirty="0">
                <a:effectLst>
                  <a:outerShdw blurRad="38100" dist="38100" dir="2700000" algn="tl">
                    <a:srgbClr val="000000">
                      <a:alpha val="43137"/>
                    </a:srgbClr>
                  </a:outerShdw>
                </a:effectLst>
                <a:latin typeface="Imprint MT Shadow" panose="04020605060303030202" pitchFamily="82" charset="0"/>
              </a:rPr>
              <a:t>on</a:t>
            </a:r>
            <a:br>
              <a:rPr lang="en-US" sz="4400" dirty="0">
                <a:effectLst>
                  <a:outerShdw blurRad="38100" dist="38100" dir="2700000" algn="tl">
                    <a:srgbClr val="000000">
                      <a:alpha val="43137"/>
                    </a:srgbClr>
                  </a:outerShdw>
                </a:effectLst>
                <a:latin typeface="Imprint MT Shadow" panose="04020605060303030202" pitchFamily="82" charset="0"/>
              </a:rPr>
            </a:br>
            <a:r>
              <a:rPr lang="en-US" sz="4400" dirty="0">
                <a:effectLst>
                  <a:outerShdw blurRad="38100" dist="38100" dir="2700000" algn="tl">
                    <a:srgbClr val="000000">
                      <a:alpha val="43137"/>
                    </a:srgbClr>
                  </a:outerShdw>
                </a:effectLst>
                <a:latin typeface="Imprint MT Shadow" panose="04020605060303030202" pitchFamily="82" charset="0"/>
              </a:rPr>
              <a:t>Analysis of Technology Skills</a:t>
            </a:r>
            <a:br>
              <a:rPr lang="en-US" sz="4400" dirty="0">
                <a:effectLst>
                  <a:outerShdw blurRad="38100" dist="38100" dir="2700000" algn="tl">
                    <a:srgbClr val="000000">
                      <a:alpha val="43137"/>
                    </a:srgbClr>
                  </a:outerShdw>
                </a:effectLst>
                <a:latin typeface="Imprint MT Shadow" panose="04020605060303030202" pitchFamily="82" charset="0"/>
              </a:rPr>
            </a:br>
            <a:r>
              <a:rPr lang="en-US" sz="4400" dirty="0">
                <a:effectLst>
                  <a:outerShdw blurRad="38100" dist="38100" dir="2700000" algn="tl">
                    <a:srgbClr val="000000">
                      <a:alpha val="43137"/>
                    </a:srgbClr>
                  </a:outerShdw>
                </a:effectLst>
                <a:latin typeface="Imprint MT Shadow" panose="04020605060303030202" pitchFamily="82" charset="0"/>
              </a:rPr>
              <a:t>and</a:t>
            </a:r>
            <a:br>
              <a:rPr lang="en-US" sz="4400" dirty="0">
                <a:effectLst>
                  <a:outerShdw blurRad="38100" dist="38100" dir="2700000" algn="tl">
                    <a:srgbClr val="000000">
                      <a:alpha val="43137"/>
                    </a:srgbClr>
                  </a:outerShdw>
                </a:effectLst>
                <a:latin typeface="Imprint MT Shadow" panose="04020605060303030202" pitchFamily="82" charset="0"/>
              </a:rPr>
            </a:br>
            <a:r>
              <a:rPr lang="en-US" sz="4400" dirty="0">
                <a:effectLst>
                  <a:outerShdw blurRad="38100" dist="38100" dir="2700000" algn="tl">
                    <a:srgbClr val="000000">
                      <a:alpha val="43137"/>
                    </a:srgbClr>
                  </a:outerShdw>
                </a:effectLst>
                <a:latin typeface="Imprint MT Shadow" panose="04020605060303030202" pitchFamily="82" charset="0"/>
              </a:rPr>
              <a:t>Emerging Trends</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7045717" y="5430558"/>
            <a:ext cx="4684646" cy="903335"/>
          </a:xfrm>
        </p:spPr>
        <p:txBody>
          <a:bodyPr>
            <a:noAutofit/>
          </a:bodyPr>
          <a:lstStyle/>
          <a:p>
            <a:pPr marL="0" indent="0" algn="ctr">
              <a:buNone/>
            </a:pPr>
            <a:r>
              <a:rPr lang="en-US" sz="2400" dirty="0">
                <a:effectLst>
                  <a:outerShdw blurRad="38100" dist="38100" dir="2700000" algn="tl">
                    <a:srgbClr val="000000">
                      <a:alpha val="43137"/>
                    </a:srgbClr>
                  </a:outerShdw>
                </a:effectLst>
                <a:latin typeface="Imprint MT Shadow" panose="04020605060303030202" pitchFamily="82" charset="0"/>
              </a:rPr>
              <a:t>Vincent S. Pereira</a:t>
            </a:r>
          </a:p>
          <a:p>
            <a:pPr marL="0" indent="0" algn="ctr">
              <a:buNone/>
            </a:pPr>
            <a:r>
              <a:rPr lang="en-US" sz="2400" dirty="0">
                <a:effectLst>
                  <a:outerShdw blurRad="38100" dist="38100" dir="2700000" algn="tl">
                    <a:srgbClr val="000000">
                      <a:alpha val="43137"/>
                    </a:srgbClr>
                  </a:outerShdw>
                </a:effectLst>
                <a:latin typeface="Imprint MT Shadow" panose="04020605060303030202" pitchFamily="82" charset="0"/>
              </a:rPr>
              <a:t>22</a:t>
            </a:r>
            <a:r>
              <a:rPr lang="en-US" sz="2400" baseline="30000" dirty="0">
                <a:effectLst>
                  <a:outerShdw blurRad="38100" dist="38100" dir="2700000" algn="tl">
                    <a:srgbClr val="000000">
                      <a:alpha val="43137"/>
                    </a:srgbClr>
                  </a:outerShdw>
                </a:effectLst>
                <a:latin typeface="Imprint MT Shadow" panose="04020605060303030202" pitchFamily="82" charset="0"/>
              </a:rPr>
              <a:t>nd</a:t>
            </a:r>
            <a:r>
              <a:rPr lang="en-US" sz="2400" dirty="0">
                <a:effectLst>
                  <a:outerShdw blurRad="38100" dist="38100" dir="2700000" algn="tl">
                    <a:srgbClr val="000000">
                      <a:alpha val="43137"/>
                    </a:srgbClr>
                  </a:outerShdw>
                </a:effectLst>
                <a:latin typeface="Imprint MT Shadow" panose="04020605060303030202" pitchFamily="82" charset="0"/>
              </a:rPr>
              <a:t> November 2023</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alphaModFix amt="60000"/>
          </a:blip>
          <a:stretch>
            <a:fillRect/>
          </a:stretch>
        </p:blipFill>
        <p:spPr>
          <a:xfrm>
            <a:off x="1144859" y="1296506"/>
            <a:ext cx="5424281" cy="4922537"/>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133488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7"/>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7"/>
              <a:stretch>
                <a:fillRect/>
              </a:stretch>
            </p:blipFill>
            <p:spPr>
              <a:xfrm>
                <a:off x="2115720" y="647491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2"/>
              <a:stretch>
                <a:fillRect/>
              </a:stretch>
            </p:blipFill>
            <p:spPr>
              <a:xfrm>
                <a:off x="-1602000" y="4898496"/>
                <a:ext cx="18000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4"/>
              <a:stretch>
                <a:fillRect/>
              </a:stretch>
            </p:blipFill>
            <p:spPr>
              <a:xfrm>
                <a:off x="290844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17"/>
              <a:stretch>
                <a:fillRect/>
              </a:stretch>
            </p:blipFill>
            <p:spPr>
              <a:xfrm>
                <a:off x="290376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4"/>
              <a:stretch>
                <a:fillRect/>
              </a:stretch>
            </p:blipFill>
            <p:spPr>
              <a:xfrm>
                <a:off x="363996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4"/>
              <a:stretch>
                <a:fillRect/>
              </a:stretch>
            </p:blipFill>
            <p:spPr>
              <a:xfrm>
                <a:off x="3530520" y="867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4"/>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4"/>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4"/>
              <a:stretch>
                <a:fillRect/>
              </a:stretch>
            </p:blipFill>
            <p:spPr>
              <a:xfrm>
                <a:off x="-2016720" y="37816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4"/>
              <a:stretch>
                <a:fillRect/>
              </a:stretch>
            </p:blipFill>
            <p:spPr>
              <a:xfrm>
                <a:off x="-113904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4"/>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17"/>
              <a:stretch>
                <a:fillRect/>
              </a:stretch>
            </p:blipFill>
            <p:spPr>
              <a:xfrm>
                <a:off x="199440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4"/>
              <a:stretch>
                <a:fillRect/>
              </a:stretch>
            </p:blipFill>
            <p:spPr>
              <a:xfrm>
                <a:off x="1897200" y="8314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29"/>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17"/>
              <a:stretch>
                <a:fillRect/>
              </a:stretch>
            </p:blipFill>
            <p:spPr>
              <a:xfrm>
                <a:off x="-35856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2"/>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593850" y="486329"/>
            <a:ext cx="10515600" cy="948353"/>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DATABASE TRENDS:</a:t>
            </a:r>
            <a:br>
              <a:rPr lang="en-US" dirty="0">
                <a:effectLst>
                  <a:outerShdw blurRad="38100" dist="38100" dir="2700000" algn="tl">
                    <a:srgbClr val="000000">
                      <a:alpha val="43137"/>
                    </a:srgbClr>
                  </a:outerShdw>
                </a:effectLst>
                <a:latin typeface="Imprint MT Shadow" panose="04020605060303030202" pitchFamily="82" charset="0"/>
              </a:rPr>
            </a:br>
            <a:r>
              <a:rPr lang="en-US" dirty="0">
                <a:effectLst>
                  <a:outerShdw blurRad="38100" dist="38100" dir="2700000" algn="tl">
                    <a:srgbClr val="000000">
                      <a:alpha val="43137"/>
                    </a:srgbClr>
                  </a:outerShdw>
                </a:effectLst>
                <a:latin typeface="Imprint MT Shadow" panose="04020605060303030202" pitchFamily="82" charset="0"/>
              </a:rPr>
              <a:t>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775716" y="1434682"/>
            <a:ext cx="5181600" cy="4851818"/>
          </a:xfrm>
        </p:spPr>
        <p:txBody>
          <a:bodyPr>
            <a:normAutofit lnSpcReduction="10000"/>
          </a:bodyPr>
          <a:lstStyle/>
          <a:p>
            <a:pPr marL="0" indent="0" algn="just">
              <a:buNone/>
            </a:pPr>
            <a:r>
              <a:rPr lang="en-US" sz="2400" b="1" dirty="0">
                <a:latin typeface="Garamond" panose="02020404030301010803" pitchFamily="18" charset="0"/>
              </a:rPr>
              <a:t>Findings:</a:t>
            </a:r>
          </a:p>
          <a:p>
            <a:pPr algn="just"/>
            <a:r>
              <a:rPr lang="en-US" sz="2200" dirty="0">
                <a:latin typeface="Garamond" panose="02020404030301010803" pitchFamily="18" charset="0"/>
              </a:rPr>
              <a:t>PostgreSQL &amp; MongoDB are rising steadily in popularity amongst databases and by next year, they will replace MySQL &amp; Microsoft SQL Server from their current positions.</a:t>
            </a:r>
          </a:p>
          <a:p>
            <a:pPr algn="just"/>
            <a:r>
              <a:rPr lang="en-US" sz="2200" dirty="0">
                <a:latin typeface="Garamond" panose="02020404030301010803" pitchFamily="18" charset="0"/>
              </a:rPr>
              <a:t>The popularity of Oracle has declined so much that it will be out of the Top 10 Databases next year.</a:t>
            </a:r>
          </a:p>
          <a:p>
            <a:pPr algn="just"/>
            <a:r>
              <a:rPr lang="en-US" sz="2200" dirty="0">
                <a:latin typeface="Garamond" panose="02020404030301010803" pitchFamily="18" charset="0"/>
              </a:rPr>
              <a:t>Oracle will be replaced by DynamoDB by the next year.</a:t>
            </a:r>
          </a:p>
          <a:p>
            <a:pPr algn="just"/>
            <a:r>
              <a:rPr lang="en-US" sz="2200" dirty="0">
                <a:latin typeface="Garamond" panose="02020404030301010803" pitchFamily="18" charset="0"/>
              </a:rPr>
              <a:t>Redis and Elasticsearch are rising in popularity.</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5999" y="1434682"/>
            <a:ext cx="5850673" cy="4851818"/>
          </a:xfrm>
        </p:spPr>
        <p:txBody>
          <a:bodyPr>
            <a:normAutofit lnSpcReduction="10000"/>
          </a:bodyPr>
          <a:lstStyle/>
          <a:p>
            <a:pPr marL="0" indent="0" algn="just">
              <a:buNone/>
            </a:pPr>
            <a:r>
              <a:rPr lang="en-US" sz="2400" b="1" dirty="0">
                <a:latin typeface="Garamond" panose="02020404030301010803" pitchFamily="18" charset="0"/>
              </a:rPr>
              <a:t>Implications:</a:t>
            </a:r>
            <a:endParaRPr lang="en-US" dirty="0">
              <a:latin typeface="Garamond" panose="02020404030301010803" pitchFamily="18" charset="0"/>
            </a:endParaRPr>
          </a:p>
          <a:p>
            <a:pPr algn="just"/>
            <a:r>
              <a:rPr lang="en-US" sz="2200" dirty="0">
                <a:latin typeface="Garamond" panose="02020404030301010803" pitchFamily="18" charset="0"/>
              </a:rPr>
              <a:t>Open-Source databases seem to be rising in popularity, especially due to their large support network.</a:t>
            </a:r>
          </a:p>
          <a:p>
            <a:pPr algn="just"/>
            <a:r>
              <a:rPr lang="en-US" sz="2200" dirty="0">
                <a:latin typeface="Garamond" panose="02020404030301010803" pitchFamily="18" charset="0"/>
              </a:rPr>
              <a:t>With the increase in unstructured and non-relational data, the popularity of NoSQL databases is rising.</a:t>
            </a:r>
          </a:p>
          <a:p>
            <a:pPr algn="just"/>
            <a:r>
              <a:rPr lang="en-US" sz="2200" dirty="0">
                <a:latin typeface="Garamond" panose="02020404030301010803" pitchFamily="18" charset="0"/>
              </a:rPr>
              <a:t>The future technology trend shows that a developer, data scientist, business analyst, etc. needs to have good knowledge of both SQL and NoSQL technologies.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06550" y="729119"/>
            <a:ext cx="10515600" cy="483731"/>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142442" y="2153828"/>
            <a:ext cx="7352657" cy="1608131"/>
          </a:xfrm>
        </p:spPr>
        <p:txBody>
          <a:bodyPr>
            <a:normAutofit lnSpcReduction="10000"/>
          </a:bodyPr>
          <a:lstStyle/>
          <a:p>
            <a:pPr marL="0" indent="0" algn="just">
              <a:buNone/>
            </a:pPr>
            <a:r>
              <a:rPr lang="en-US" sz="2200" b="1" dirty="0">
                <a:solidFill>
                  <a:srgbClr val="0000CC"/>
                </a:solidFill>
                <a:latin typeface="Garamond" panose="02020404030301010803" pitchFamily="18" charset="0"/>
              </a:rPr>
              <a:t>https://dataplatform.cloud.ibm.com/dashboards/37ea031b-c7b3-43df-88fb-7a3df263e237/view/4e35d57838b12fdf74edc0e407992f577e662154b1bb8b05d3807b495a697097f0611597c8284f5b88430663f1e9115fc1</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alphaModFix amt="80000"/>
          </a:blip>
          <a:stretch>
            <a:fillRect/>
          </a:stretch>
        </p:blipFill>
        <p:spPr>
          <a:xfrm>
            <a:off x="980833" y="2020763"/>
            <a:ext cx="3054361" cy="3054361"/>
          </a:xfrm>
          <a:prstGeom prst="rect">
            <a:avLst/>
          </a:prstGeom>
        </p:spPr>
      </p:pic>
      <p:sp>
        <p:nvSpPr>
          <p:cNvPr id="4" name="Content Placeholder 2">
            <a:extLst>
              <a:ext uri="{FF2B5EF4-FFF2-40B4-BE49-F238E27FC236}">
                <a16:creationId xmlns:a16="http://schemas.microsoft.com/office/drawing/2014/main" id="{CD1CEA04-4AD8-D7E6-74F3-28840D128278}"/>
              </a:ext>
            </a:extLst>
          </p:cNvPr>
          <p:cNvSpPr txBox="1">
            <a:spLocks/>
          </p:cNvSpPr>
          <p:nvPr/>
        </p:nvSpPr>
        <p:spPr>
          <a:xfrm>
            <a:off x="1550775" y="1216902"/>
            <a:ext cx="9944324" cy="3736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latin typeface="Garamond" panose="02020404030301010803" pitchFamily="18" charset="0"/>
              </a:rPr>
              <a:t>Permanent link of the read-only view of Cognos Dashboard:</a:t>
            </a:r>
          </a:p>
        </p:txBody>
      </p:sp>
      <p:sp>
        <p:nvSpPr>
          <p:cNvPr id="6" name="Content Placeholder 2">
            <a:extLst>
              <a:ext uri="{FF2B5EF4-FFF2-40B4-BE49-F238E27FC236}">
                <a16:creationId xmlns:a16="http://schemas.microsoft.com/office/drawing/2014/main" id="{8FDCCEC7-AEEF-E71D-DB41-CD43A291738B}"/>
              </a:ext>
            </a:extLst>
          </p:cNvPr>
          <p:cNvSpPr txBox="1">
            <a:spLocks/>
          </p:cNvSpPr>
          <p:nvPr/>
        </p:nvSpPr>
        <p:spPr>
          <a:xfrm>
            <a:off x="1550775" y="4324828"/>
            <a:ext cx="9944324" cy="1809683"/>
          </a:xfrm>
          <a:prstGeom prst="rect">
            <a:avLst/>
          </a:prstGeom>
        </p:spPr>
        <p:txBody>
          <a:bodyPr vert="horz" lIns="91440" tIns="45720" rIns="91440" bIns="45720" rtlCol="0">
            <a:noAutofit/>
          </a:bodyPr>
          <a:lstStyle>
            <a:defPPr>
              <a:defRPr lang="en-US"/>
            </a:defPPr>
            <a:lvl1pPr marL="342900" indent="-342900" algn="just">
              <a:spcBef>
                <a:spcPts val="1000"/>
              </a:spcBef>
              <a:spcAft>
                <a:spcPts val="0"/>
              </a:spcAft>
              <a:buClr>
                <a:schemeClr val="accent1"/>
              </a:buClr>
              <a:buFont typeface="Wingdings 3" charset="2"/>
              <a:buChar char=""/>
              <a:defRPr>
                <a:solidFill>
                  <a:schemeClr val="tx1">
                    <a:lumMod val="75000"/>
                    <a:lumOff val="25000"/>
                  </a:schemeClr>
                </a:solidFill>
                <a:latin typeface="Garamond" panose="02020404030301010803" pitchFamily="18" charset="0"/>
              </a:defRPr>
            </a:lvl1pPr>
            <a:lvl2pPr marL="742950" indent="-285750">
              <a:spcBef>
                <a:spcPts val="1000"/>
              </a:spcBef>
              <a:spcAft>
                <a:spcPts val="0"/>
              </a:spcAft>
              <a:buClr>
                <a:schemeClr val="accent1"/>
              </a:buClr>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Font typeface="Wingdings 3" charset="2"/>
              <a:buChar char=""/>
              <a:defRPr sz="1200">
                <a:solidFill>
                  <a:schemeClr val="tx1">
                    <a:lumMod val="75000"/>
                    <a:lumOff val="25000"/>
                  </a:schemeClr>
                </a:solidFill>
              </a:defRPr>
            </a:lvl9pPr>
          </a:lstStyle>
          <a:p>
            <a:pPr marL="0" indent="0">
              <a:buNone/>
            </a:pPr>
            <a:r>
              <a:rPr lang="en-US" b="1" u="sng" dirty="0">
                <a:solidFill>
                  <a:srgbClr val="C00000"/>
                </a:solidFill>
              </a:rPr>
              <a:t>Note</a:t>
            </a:r>
            <a:r>
              <a:rPr lang="en-US" b="1" dirty="0">
                <a:solidFill>
                  <a:srgbClr val="C00000"/>
                </a:solidFill>
              </a:rPr>
              <a:t>:</a:t>
            </a:r>
          </a:p>
          <a:p>
            <a:r>
              <a:rPr lang="en-US" b="1" dirty="0">
                <a:solidFill>
                  <a:srgbClr val="C00000"/>
                </a:solidFill>
              </a:rPr>
              <a:t>If for some reason, some of the charts or the entire Dashboard is not visible, kindly refresh the page to view the Cognos Dashboard.</a:t>
            </a:r>
          </a:p>
          <a:p>
            <a:r>
              <a:rPr lang="en-US" b="1" dirty="0">
                <a:solidFill>
                  <a:srgbClr val="C00000"/>
                </a:solidFill>
              </a:rPr>
              <a:t>You should be able to view a total of 12 charts (4 charts per page x 3 pages).</a:t>
            </a:r>
          </a:p>
          <a:p>
            <a:r>
              <a:rPr lang="en-US" b="1" dirty="0">
                <a:solidFill>
                  <a:srgbClr val="C00000"/>
                </a:solidFill>
              </a:rPr>
              <a:t>It sometimes takes a few minutes to refresh the page.</a:t>
            </a:r>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14756" y="514350"/>
            <a:ext cx="8911687" cy="914400"/>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DASHBOARD TAB 1:</a:t>
            </a:r>
            <a:br>
              <a:rPr lang="en-US" dirty="0">
                <a:effectLst>
                  <a:outerShdw blurRad="38100" dist="38100" dir="2700000" algn="tl">
                    <a:srgbClr val="000000">
                      <a:alpha val="43137"/>
                    </a:srgbClr>
                  </a:outerShdw>
                </a:effectLst>
                <a:latin typeface="Imprint MT Shadow" panose="04020605060303030202" pitchFamily="82" charset="0"/>
              </a:rPr>
            </a:br>
            <a:r>
              <a:rPr lang="en-US" dirty="0">
                <a:effectLst>
                  <a:outerShdw blurRad="38100" dist="38100" dir="2700000" algn="tl">
                    <a:srgbClr val="000000">
                      <a:alpha val="43137"/>
                    </a:srgbClr>
                  </a:outerShdw>
                </a:effectLst>
                <a:latin typeface="Imprint MT Shadow" panose="04020605060303030202" pitchFamily="82" charset="0"/>
              </a:rPr>
              <a:t>CURRENT TECHNOLOGY USAGE</a:t>
            </a:r>
          </a:p>
        </p:txBody>
      </p:sp>
      <p:pic>
        <p:nvPicPr>
          <p:cNvPr id="4" name="Content Placeholder 3" descr="A close-up of several graphs&#10;&#10;Description automatically generated">
            <a:extLst>
              <a:ext uri="{FF2B5EF4-FFF2-40B4-BE49-F238E27FC236}">
                <a16:creationId xmlns:a16="http://schemas.microsoft.com/office/drawing/2014/main" id="{0BEB414C-319D-9C9B-424A-7A5AB0AB443E}"/>
              </a:ext>
            </a:extLst>
          </p:cNvPr>
          <p:cNvPicPr>
            <a:picLocks noGrp="1" noChangeAspect="1"/>
          </p:cNvPicPr>
          <p:nvPr>
            <p:ph idx="1"/>
          </p:nvPr>
        </p:nvPicPr>
        <p:blipFill>
          <a:blip r:embed="rId2">
            <a:alphaModFix amt="70000"/>
          </a:blip>
          <a:stretch>
            <a:fillRect/>
          </a:stretch>
        </p:blipFill>
        <p:spPr>
          <a:xfrm>
            <a:off x="1706865" y="1466850"/>
            <a:ext cx="7498087" cy="4838700"/>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08675" y="535210"/>
            <a:ext cx="8911687" cy="868140"/>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DASHBOARD TAB 2:</a:t>
            </a:r>
            <a:br>
              <a:rPr lang="en-US" dirty="0">
                <a:effectLst>
                  <a:outerShdw blurRad="38100" dist="38100" dir="2700000" algn="tl">
                    <a:srgbClr val="000000">
                      <a:alpha val="43137"/>
                    </a:srgbClr>
                  </a:outerShdw>
                </a:effectLst>
                <a:latin typeface="Imprint MT Shadow" panose="04020605060303030202" pitchFamily="82" charset="0"/>
              </a:rPr>
            </a:br>
            <a:r>
              <a:rPr lang="en-US" dirty="0">
                <a:effectLst>
                  <a:outerShdw blurRad="38100" dist="38100" dir="2700000" algn="tl">
                    <a:srgbClr val="000000">
                      <a:alpha val="43137"/>
                    </a:srgbClr>
                  </a:outerShdw>
                </a:effectLst>
                <a:latin typeface="Imprint MT Shadow" panose="04020605060303030202" pitchFamily="82" charset="0"/>
              </a:rPr>
              <a:t>FUTURE TECHNOLOGY TREND</a:t>
            </a:r>
          </a:p>
        </p:txBody>
      </p:sp>
      <p:pic>
        <p:nvPicPr>
          <p:cNvPr id="4" name="Content Placeholder 3" descr="A close-up of a graph&#10;&#10;Description automatically generated">
            <a:extLst>
              <a:ext uri="{FF2B5EF4-FFF2-40B4-BE49-F238E27FC236}">
                <a16:creationId xmlns:a16="http://schemas.microsoft.com/office/drawing/2014/main" id="{8478F4F3-2A7A-924A-2017-11D68946050C}"/>
              </a:ext>
            </a:extLst>
          </p:cNvPr>
          <p:cNvPicPr>
            <a:picLocks noGrp="1" noChangeAspect="1"/>
          </p:cNvPicPr>
          <p:nvPr>
            <p:ph idx="1"/>
          </p:nvPr>
        </p:nvPicPr>
        <p:blipFill>
          <a:blip r:embed="rId3">
            <a:alphaModFix amt="70000"/>
          </a:blip>
          <a:stretch>
            <a:fillRect/>
          </a:stretch>
        </p:blipFill>
        <p:spPr>
          <a:xfrm>
            <a:off x="1705404" y="1454150"/>
            <a:ext cx="7447638" cy="4868640"/>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08406" y="522510"/>
            <a:ext cx="8911687" cy="899890"/>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DASHBOARD TAB 3:</a:t>
            </a:r>
            <a:br>
              <a:rPr lang="en-US" dirty="0">
                <a:effectLst>
                  <a:outerShdw blurRad="38100" dist="38100" dir="2700000" algn="tl">
                    <a:srgbClr val="000000">
                      <a:alpha val="43137"/>
                    </a:srgbClr>
                  </a:outerShdw>
                </a:effectLst>
                <a:latin typeface="Imprint MT Shadow" panose="04020605060303030202" pitchFamily="82" charset="0"/>
              </a:rPr>
            </a:br>
            <a:r>
              <a:rPr lang="en-US" dirty="0">
                <a:effectLst>
                  <a:outerShdw blurRad="38100" dist="38100" dir="2700000" algn="tl">
                    <a:srgbClr val="000000">
                      <a:alpha val="43137"/>
                    </a:srgbClr>
                  </a:outerShdw>
                </a:effectLst>
                <a:latin typeface="Imprint MT Shadow" panose="04020605060303030202" pitchFamily="82" charset="0"/>
              </a:rPr>
              <a:t>DEMOGRAPHICS</a:t>
            </a:r>
          </a:p>
        </p:txBody>
      </p:sp>
      <p:pic>
        <p:nvPicPr>
          <p:cNvPr id="4" name="Content Placeholder 3" descr="A screenshot of a computer&#10;&#10;Description automatically generated">
            <a:extLst>
              <a:ext uri="{FF2B5EF4-FFF2-40B4-BE49-F238E27FC236}">
                <a16:creationId xmlns:a16="http://schemas.microsoft.com/office/drawing/2014/main" id="{D4EEFB14-1F84-3591-96D8-6FF80C4CB19F}"/>
              </a:ext>
            </a:extLst>
          </p:cNvPr>
          <p:cNvPicPr>
            <a:picLocks noGrp="1" noChangeAspect="1"/>
          </p:cNvPicPr>
          <p:nvPr>
            <p:ph idx="1"/>
          </p:nvPr>
        </p:nvPicPr>
        <p:blipFill>
          <a:blip r:embed="rId2">
            <a:alphaModFix amt="70000"/>
          </a:blip>
          <a:stretch>
            <a:fillRect/>
          </a:stretch>
        </p:blipFill>
        <p:spPr>
          <a:xfrm>
            <a:off x="1705208" y="1454150"/>
            <a:ext cx="7416836" cy="4826000"/>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00200" y="703336"/>
            <a:ext cx="10515600" cy="527039"/>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alphaModFix amt="80000"/>
          </a:blip>
          <a:stretch>
            <a:fillRect/>
          </a:stretch>
        </p:blipFill>
        <p:spPr>
          <a:xfrm>
            <a:off x="988414" y="2019760"/>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042775" y="1230375"/>
            <a:ext cx="7851859" cy="5073781"/>
          </a:xfrm>
        </p:spPr>
        <p:txBody>
          <a:bodyPr>
            <a:normAutofit lnSpcReduction="10000"/>
          </a:bodyPr>
          <a:lstStyle/>
          <a:p>
            <a:pPr algn="just"/>
            <a:r>
              <a:rPr lang="en-US" sz="2200" dirty="0">
                <a:latin typeface="Garamond" panose="02020404030301010803" pitchFamily="18" charset="0"/>
              </a:rPr>
              <a:t>How can countries, especially the economically weak ones, ensure their citizens are trained in technology and are job ready?</a:t>
            </a:r>
          </a:p>
          <a:p>
            <a:pPr algn="just"/>
            <a:r>
              <a:rPr lang="en-US" sz="2200" dirty="0">
                <a:latin typeface="Garamond" panose="02020404030301010803" pitchFamily="18" charset="0"/>
              </a:rPr>
              <a:t>How can countries create an eco system to ensure that technology is incorporated into all the sectors of an economy?</a:t>
            </a:r>
          </a:p>
          <a:p>
            <a:pPr algn="just"/>
            <a:r>
              <a:rPr lang="en-US" sz="2200" dirty="0">
                <a:latin typeface="Garamond" panose="02020404030301010803" pitchFamily="18" charset="0"/>
              </a:rPr>
              <a:t>Apart from the traditional routes like, bachelor’s &amp; master’s degrees required to be educated in technology, are there any other routes for people to be trained in technology?</a:t>
            </a:r>
          </a:p>
          <a:p>
            <a:pPr algn="just"/>
            <a:r>
              <a:rPr lang="en-US" sz="2200" dirty="0">
                <a:latin typeface="Garamond" panose="02020404030301010803" pitchFamily="18" charset="0"/>
              </a:rPr>
              <a:t>What can be done to reduce the gender pay gap?</a:t>
            </a:r>
          </a:p>
          <a:p>
            <a:pPr algn="just"/>
            <a:r>
              <a:rPr lang="en-US" sz="2200" dirty="0">
                <a:latin typeface="Garamond" panose="02020404030301010803" pitchFamily="18" charset="0"/>
              </a:rPr>
              <a:t>Which technologies and platforms are in demand currently?</a:t>
            </a:r>
          </a:p>
          <a:p>
            <a:pPr algn="just"/>
            <a:r>
              <a:rPr lang="en-US" sz="2200" dirty="0">
                <a:latin typeface="Garamond" panose="02020404030301010803" pitchFamily="18" charset="0"/>
              </a:rPr>
              <a:t>Which technologies and platforms will remain in demand in by the next year?</a:t>
            </a:r>
          </a:p>
          <a:p>
            <a:pPr algn="just"/>
            <a:r>
              <a:rPr lang="en-US" sz="2200" dirty="0">
                <a:latin typeface="Garamond" panose="02020404030301010803" pitchFamily="18" charset="0"/>
              </a:rPr>
              <a:t>Which technology pays the most?</a:t>
            </a:r>
          </a:p>
          <a:p>
            <a:pPr algn="just"/>
            <a:r>
              <a:rPr lang="en-US" sz="2200" dirty="0">
                <a:latin typeface="Garamond" panose="02020404030301010803" pitchFamily="18" charset="0"/>
              </a:rPr>
              <a:t>Which technology will become obsolete?</a:t>
            </a:r>
          </a:p>
          <a:p>
            <a:pPr algn="just"/>
            <a:endParaRPr lang="en-US" sz="2000" dirty="0">
              <a:latin typeface="Garamond" panose="02020404030301010803" pitchFamily="18" charset="0"/>
            </a:endParaRPr>
          </a:p>
          <a:p>
            <a:pPr algn="just"/>
            <a:endParaRPr lang="en-US" dirty="0">
              <a:latin typeface="Garamond" panose="02020404030301010803" pitchFamily="18" charset="0"/>
            </a:endParaRP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606550" y="695393"/>
            <a:ext cx="10515600" cy="542537"/>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768350" y="1432932"/>
            <a:ext cx="5181600" cy="4838700"/>
          </a:xfrm>
        </p:spPr>
        <p:txBody>
          <a:bodyPr>
            <a:normAutofit lnSpcReduction="10000"/>
          </a:bodyPr>
          <a:lstStyle/>
          <a:p>
            <a:pPr marL="0" indent="0" algn="just">
              <a:buNone/>
            </a:pPr>
            <a:r>
              <a:rPr lang="en-US" sz="2400" b="1" dirty="0">
                <a:latin typeface="Garamond" panose="02020404030301010803" pitchFamily="18" charset="0"/>
              </a:rPr>
              <a:t>Findings:</a:t>
            </a:r>
          </a:p>
          <a:p>
            <a:pPr algn="just"/>
            <a:r>
              <a:rPr lang="en-US" dirty="0">
                <a:latin typeface="Garamond" panose="02020404030301010803" pitchFamily="18" charset="0"/>
              </a:rPr>
              <a:t>Most of the programming jobs are concentrated in countries like USA, Europe and India.</a:t>
            </a:r>
          </a:p>
          <a:p>
            <a:pPr algn="just"/>
            <a:r>
              <a:rPr lang="en-US" dirty="0">
                <a:latin typeface="Garamond" panose="02020404030301010803" pitchFamily="18" charset="0"/>
              </a:rPr>
              <a:t>There is a major gap in gender pay, with men earning more than the women.</a:t>
            </a:r>
          </a:p>
          <a:p>
            <a:pPr algn="just"/>
            <a:r>
              <a:rPr lang="en-US" dirty="0">
                <a:latin typeface="Garamond" panose="02020404030301010803" pitchFamily="18" charset="0"/>
              </a:rPr>
              <a:t>More than 93% of the people in the field of technology are Men.</a:t>
            </a:r>
          </a:p>
          <a:p>
            <a:pPr algn="just"/>
            <a:r>
              <a:rPr lang="en-US" dirty="0">
                <a:latin typeface="Garamond" panose="02020404030301010803" pitchFamily="18" charset="0"/>
              </a:rPr>
              <a:t>Maximum number of people working in technology are in the Age group of 24 to 30 years.</a:t>
            </a:r>
          </a:p>
          <a:p>
            <a:pPr algn="just"/>
            <a:r>
              <a:rPr lang="en-US" dirty="0">
                <a:latin typeface="Garamond" panose="02020404030301010803" pitchFamily="18" charset="0"/>
              </a:rPr>
              <a:t>Maximum number of the technology job holders have a Bachelor’s degree, followed by those with a Master’s degree.</a:t>
            </a:r>
          </a:p>
          <a:p>
            <a:pPr algn="just"/>
            <a:r>
              <a:rPr lang="en-US" dirty="0">
                <a:latin typeface="Garamond" panose="02020404030301010803" pitchFamily="18" charset="0"/>
              </a:rPr>
              <a:t>Most of the respondents want to learn JavaScript, HTML/CSS, Python, PostgreSQL, MongoDB, React.js, Linux and Docker in the next year.</a:t>
            </a:r>
          </a:p>
          <a:p>
            <a:pPr algn="just"/>
            <a:endParaRPr lang="en-US" dirty="0">
              <a:latin typeface="Garamond" panose="02020404030301010803" pitchFamily="18"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00806" y="1438642"/>
            <a:ext cx="5632448" cy="4832990"/>
          </a:xfrm>
        </p:spPr>
        <p:txBody>
          <a:bodyPr>
            <a:normAutofit lnSpcReduction="10000"/>
          </a:bodyPr>
          <a:lstStyle/>
          <a:p>
            <a:pPr marL="0" indent="0" algn="just">
              <a:buNone/>
            </a:pPr>
            <a:r>
              <a:rPr lang="en-US" sz="2400" b="1" dirty="0">
                <a:latin typeface="Garamond" panose="02020404030301010803" pitchFamily="18" charset="0"/>
              </a:rPr>
              <a:t>Implications:</a:t>
            </a:r>
          </a:p>
          <a:p>
            <a:pPr algn="just"/>
            <a:r>
              <a:rPr lang="en-US" dirty="0">
                <a:latin typeface="Garamond" panose="02020404030301010803" pitchFamily="18" charset="0"/>
              </a:rPr>
              <a:t>Programming Languages like Python, that are advanced and yet easy to learn are becoming more popular.</a:t>
            </a:r>
          </a:p>
          <a:p>
            <a:pPr algn="just"/>
            <a:r>
              <a:rPr lang="en-US" dirty="0">
                <a:latin typeface="Garamond" panose="02020404030301010803" pitchFamily="18" charset="0"/>
              </a:rPr>
              <a:t>Developers are losing interest in programming languages like Java and C++, as they have a very high learning curve and the complex jobs managed by them can now easily be done using simpler languages.</a:t>
            </a:r>
          </a:p>
          <a:p>
            <a:pPr algn="just"/>
            <a:r>
              <a:rPr lang="en-US" dirty="0">
                <a:latin typeface="Garamond" panose="02020404030301010803" pitchFamily="18" charset="0"/>
              </a:rPr>
              <a:t>With the rise in big, unstructured &amp; non-relational data, the popularity of SQL and NoSQL is rising by the day.</a:t>
            </a:r>
          </a:p>
          <a:p>
            <a:pPr algn="just"/>
            <a:r>
              <a:rPr lang="en-US" dirty="0">
                <a:latin typeface="Garamond" panose="02020404030301010803" pitchFamily="18" charset="0"/>
              </a:rPr>
              <a:t>Cloud based services are now the preferred choice for many companies as it drastically reduces the infrastructure and maintenance cost.</a:t>
            </a:r>
          </a:p>
          <a:p>
            <a:pPr algn="just"/>
            <a:r>
              <a:rPr lang="en-US" dirty="0">
                <a:latin typeface="Garamond" panose="02020404030301010803" pitchFamily="18" charset="0"/>
              </a:rPr>
              <a:t>More countries need to provide trainings in technology and also create an appropriate eco system for the same.</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06550" y="712787"/>
            <a:ext cx="10515600" cy="504180"/>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3">
            <a:alphaModFix amt="80000"/>
          </a:blip>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180329" y="1216967"/>
            <a:ext cx="7706872" cy="4844021"/>
          </a:xfrm>
        </p:spPr>
        <p:txBody>
          <a:bodyPr>
            <a:noAutofit/>
          </a:bodyPr>
          <a:lstStyle/>
          <a:p>
            <a:pPr algn="just"/>
            <a:r>
              <a:rPr lang="en-US" dirty="0">
                <a:latin typeface="Garamond" panose="02020404030301010803" pitchFamily="18" charset="0"/>
              </a:rPr>
              <a:t>The analysed data provided many insights into the current &amp; the future trends in technology.</a:t>
            </a:r>
          </a:p>
          <a:p>
            <a:pPr algn="just"/>
            <a:r>
              <a:rPr lang="en-US" dirty="0">
                <a:latin typeface="Garamond" panose="02020404030301010803" pitchFamily="18" charset="0"/>
              </a:rPr>
              <a:t>It also provided insights into technologies that were out of trend &amp; those that were in demand.</a:t>
            </a:r>
          </a:p>
          <a:p>
            <a:pPr algn="just"/>
            <a:r>
              <a:rPr lang="en-US" dirty="0">
                <a:latin typeface="Garamond" panose="02020404030301010803" pitchFamily="18" charset="0"/>
              </a:rPr>
              <a:t>The analysis will assist developers to understand which programming languages, databases, web frameworks and platforms are in demand, so that they can upgrade their skills, if required, and be future ready.</a:t>
            </a:r>
          </a:p>
          <a:p>
            <a:pPr algn="just"/>
            <a:r>
              <a:rPr lang="en-US" dirty="0">
                <a:latin typeface="Garamond" panose="02020404030301010803" pitchFamily="18" charset="0"/>
              </a:rPr>
              <a:t>This report will help in understanding demographics, like, age, gender, education level, salaries, location, etc. of the professionals working in the technology sector.</a:t>
            </a:r>
          </a:p>
          <a:p>
            <a:pPr algn="just"/>
            <a:r>
              <a:rPr lang="en-US" dirty="0">
                <a:latin typeface="Garamond" panose="02020404030301010803" pitchFamily="18" charset="0"/>
              </a:rPr>
              <a:t>This will further help individuals, organisations and policy makers to take appropriate measures to manage the areas of short fall, gap in gender pay, etc.</a:t>
            </a:r>
          </a:p>
          <a:p>
            <a:pPr algn="just"/>
            <a:r>
              <a:rPr lang="en-US" dirty="0">
                <a:latin typeface="Garamond" panose="02020404030301010803" pitchFamily="18" charset="0"/>
              </a:rPr>
              <a:t>In order to remain competitive, developers, data analysts, data scientists, data engineers, business analysts, etc. need to keep upgrading themselves  and be abreast with the latest technologies.</a:t>
            </a:r>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19250" y="719137"/>
            <a:ext cx="10515600" cy="490081"/>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APPENDIX 1</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2059259"/>
            <a:ext cx="6809509" cy="4117703"/>
          </a:xfrm>
        </p:spPr>
        <p:txBody>
          <a:bodyPr/>
          <a:lstStyle/>
          <a:p>
            <a:pPr algn="just"/>
            <a:endParaRPr lang="en-US" dirty="0">
              <a:latin typeface="Garamond" panose="02020404030301010803" pitchFamily="18" charset="0"/>
            </a:endParaRPr>
          </a:p>
          <a:p>
            <a:pPr marL="0" indent="0" algn="just">
              <a:buNone/>
            </a:pPr>
            <a:endParaRPr lang="en-US" dirty="0">
              <a:latin typeface="Garamond" panose="02020404030301010803" pitchFamily="18" charset="0"/>
            </a:endParaRPr>
          </a:p>
          <a:p>
            <a:pPr marL="0" indent="0" algn="just">
              <a:buNone/>
            </a:pP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C8B3BB02-D480-621C-D108-98D440DBFBA5}"/>
              </a:ext>
            </a:extLst>
          </p:cNvPr>
          <p:cNvSpPr txBox="1">
            <a:spLocks/>
          </p:cNvSpPr>
          <p:nvPr/>
        </p:nvSpPr>
        <p:spPr>
          <a:xfrm>
            <a:off x="851362" y="1258263"/>
            <a:ext cx="10489276" cy="5884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Garamond" panose="02020404030301010803" pitchFamily="18" charset="0"/>
              </a:rPr>
              <a:t>Include any relevant additional charts, or tables that you may have created during the analysis phase.</a:t>
            </a:r>
          </a:p>
        </p:txBody>
      </p:sp>
      <p:pic>
        <p:nvPicPr>
          <p:cNvPr id="9" name="Picture 8" descr="A graph showing a number of dots&#10;&#10;Description automatically generated">
            <a:extLst>
              <a:ext uri="{FF2B5EF4-FFF2-40B4-BE49-F238E27FC236}">
                <a16:creationId xmlns:a16="http://schemas.microsoft.com/office/drawing/2014/main" id="{F113A367-64F7-8B8E-08EE-AE0A57604E50}"/>
              </a:ext>
            </a:extLst>
          </p:cNvPr>
          <p:cNvPicPr>
            <a:picLocks noChangeAspect="1"/>
          </p:cNvPicPr>
          <p:nvPr/>
        </p:nvPicPr>
        <p:blipFill>
          <a:blip r:embed="rId2">
            <a:alphaModFix amt="80000"/>
          </a:blip>
          <a:stretch>
            <a:fillRect/>
          </a:stretch>
        </p:blipFill>
        <p:spPr>
          <a:xfrm>
            <a:off x="203588" y="1672682"/>
            <a:ext cx="5825505" cy="4627291"/>
          </a:xfrm>
          <a:prstGeom prst="rect">
            <a:avLst/>
          </a:prstGeom>
        </p:spPr>
      </p:pic>
      <p:pic>
        <p:nvPicPr>
          <p:cNvPr id="11" name="Picture 10" descr="A graph of a scatter plot&#10;&#10;Description automatically generated">
            <a:extLst>
              <a:ext uri="{FF2B5EF4-FFF2-40B4-BE49-F238E27FC236}">
                <a16:creationId xmlns:a16="http://schemas.microsoft.com/office/drawing/2014/main" id="{07124176-1C08-447A-A65F-F4002665F891}"/>
              </a:ext>
            </a:extLst>
          </p:cNvPr>
          <p:cNvPicPr>
            <a:picLocks noChangeAspect="1"/>
          </p:cNvPicPr>
          <p:nvPr/>
        </p:nvPicPr>
        <p:blipFill>
          <a:blip r:embed="rId3">
            <a:alphaModFix amt="80000"/>
          </a:blip>
          <a:stretch>
            <a:fillRect/>
          </a:stretch>
        </p:blipFill>
        <p:spPr>
          <a:xfrm>
            <a:off x="6081134" y="1672682"/>
            <a:ext cx="6029091" cy="462729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19250" y="719137"/>
            <a:ext cx="10515600" cy="490081"/>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APPENDIX 2</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2059259"/>
            <a:ext cx="6809509" cy="4117703"/>
          </a:xfrm>
        </p:spPr>
        <p:txBody>
          <a:bodyPr/>
          <a:lstStyle/>
          <a:p>
            <a:pPr algn="just"/>
            <a:endParaRPr lang="en-US" dirty="0">
              <a:latin typeface="Garamond" panose="02020404030301010803" pitchFamily="18" charset="0"/>
            </a:endParaRPr>
          </a:p>
          <a:p>
            <a:pPr marL="0" indent="0" algn="just">
              <a:buNone/>
            </a:pPr>
            <a:endParaRPr lang="en-US" dirty="0">
              <a:latin typeface="Garamond" panose="02020404030301010803" pitchFamily="18" charset="0"/>
            </a:endParaRPr>
          </a:p>
          <a:p>
            <a:pPr marL="0" indent="0" algn="just">
              <a:buNone/>
            </a:pP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C8B3BB02-D480-621C-D108-98D440DBFBA5}"/>
              </a:ext>
            </a:extLst>
          </p:cNvPr>
          <p:cNvSpPr txBox="1">
            <a:spLocks/>
          </p:cNvSpPr>
          <p:nvPr/>
        </p:nvSpPr>
        <p:spPr>
          <a:xfrm>
            <a:off x="851362" y="1258263"/>
            <a:ext cx="10489276" cy="5884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Garamond" panose="02020404030301010803" pitchFamily="18" charset="0"/>
              </a:rPr>
              <a:t>Include any relevant additional charts, or tables that you may have created during the analysis phase.</a:t>
            </a:r>
          </a:p>
        </p:txBody>
      </p:sp>
      <p:pic>
        <p:nvPicPr>
          <p:cNvPr id="8" name="Picture 7" descr="A line graph with blue lines&#10;&#10;Description automatically generated">
            <a:extLst>
              <a:ext uri="{FF2B5EF4-FFF2-40B4-BE49-F238E27FC236}">
                <a16:creationId xmlns:a16="http://schemas.microsoft.com/office/drawing/2014/main" id="{14C8969B-3C0B-0C3E-916C-99358D67801C}"/>
              </a:ext>
            </a:extLst>
          </p:cNvPr>
          <p:cNvPicPr>
            <a:picLocks noChangeAspect="1"/>
          </p:cNvPicPr>
          <p:nvPr/>
        </p:nvPicPr>
        <p:blipFill>
          <a:blip r:embed="rId2">
            <a:alphaModFix amt="80000"/>
          </a:blip>
          <a:stretch>
            <a:fillRect/>
          </a:stretch>
        </p:blipFill>
        <p:spPr>
          <a:xfrm>
            <a:off x="186023" y="1672681"/>
            <a:ext cx="5895111" cy="4627291"/>
          </a:xfrm>
          <a:prstGeom prst="rect">
            <a:avLst/>
          </a:prstGeom>
        </p:spPr>
      </p:pic>
      <p:pic>
        <p:nvPicPr>
          <p:cNvPr id="12" name="Picture 11" descr="A graph of a person with histogram&#10;&#10;Description automatically generated">
            <a:extLst>
              <a:ext uri="{FF2B5EF4-FFF2-40B4-BE49-F238E27FC236}">
                <a16:creationId xmlns:a16="http://schemas.microsoft.com/office/drawing/2014/main" id="{847E7006-20B8-009F-AE0B-A12DD2D9DA3F}"/>
              </a:ext>
            </a:extLst>
          </p:cNvPr>
          <p:cNvPicPr>
            <a:picLocks noChangeAspect="1"/>
          </p:cNvPicPr>
          <p:nvPr/>
        </p:nvPicPr>
        <p:blipFill>
          <a:blip r:embed="rId3">
            <a:alphaModFix amt="80000"/>
          </a:blip>
          <a:stretch>
            <a:fillRect/>
          </a:stretch>
        </p:blipFill>
        <p:spPr>
          <a:xfrm>
            <a:off x="6110868" y="1672681"/>
            <a:ext cx="5987704" cy="4627291"/>
          </a:xfrm>
          <a:prstGeom prst="rect">
            <a:avLst/>
          </a:prstGeom>
        </p:spPr>
      </p:pic>
    </p:spTree>
    <p:extLst>
      <p:ext uri="{BB962C8B-B14F-4D97-AF65-F5344CB8AC3E}">
        <p14:creationId xmlns:p14="http://schemas.microsoft.com/office/powerpoint/2010/main" val="33217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alphaModFix amt="80000"/>
          </a:blip>
          <a:stretch>
            <a:fillRect/>
          </a:stretch>
        </p:blipFill>
        <p:spPr>
          <a:xfrm>
            <a:off x="644605" y="2323778"/>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94854" y="732686"/>
            <a:ext cx="8508528" cy="460531"/>
          </a:xfrm>
        </p:spPr>
        <p:txBody>
          <a:bodyPr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304371" y="1193217"/>
            <a:ext cx="7597696" cy="5110939"/>
          </a:xfrm>
        </p:spPr>
        <p:txBody>
          <a:bodyPr vert="horz" lIns="91440" tIns="45720" rIns="91440" bIns="45720" rtlCol="0">
            <a:normAutofit/>
          </a:bodyPr>
          <a:lstStyle/>
          <a:p>
            <a:pPr algn="just"/>
            <a:r>
              <a:rPr lang="en-US" sz="2200" dirty="0">
                <a:latin typeface="Garamond" panose="02020404030301010803" pitchFamily="18" charset="0"/>
              </a:rPr>
              <a:t>Executive Summary</a:t>
            </a:r>
          </a:p>
          <a:p>
            <a:pPr algn="just"/>
            <a:r>
              <a:rPr lang="en-US" sz="2200" dirty="0">
                <a:latin typeface="Garamond" panose="02020404030301010803" pitchFamily="18" charset="0"/>
              </a:rPr>
              <a:t>Introduction</a:t>
            </a:r>
          </a:p>
          <a:p>
            <a:pPr algn="just"/>
            <a:r>
              <a:rPr lang="en-US" sz="2200" dirty="0">
                <a:latin typeface="Garamond" panose="02020404030301010803" pitchFamily="18" charset="0"/>
              </a:rPr>
              <a:t>Methodology</a:t>
            </a:r>
          </a:p>
          <a:p>
            <a:pPr algn="just"/>
            <a:r>
              <a:rPr lang="en-US" sz="2200" dirty="0">
                <a:latin typeface="Garamond" panose="02020404030301010803" pitchFamily="18" charset="0"/>
              </a:rPr>
              <a:t>Results</a:t>
            </a:r>
          </a:p>
          <a:p>
            <a:pPr lvl="1" algn="just"/>
            <a:r>
              <a:rPr lang="en-US" sz="1800" dirty="0">
                <a:latin typeface="Garamond" panose="02020404030301010803" pitchFamily="18" charset="0"/>
              </a:rPr>
              <a:t>Visualization – Charts</a:t>
            </a:r>
          </a:p>
          <a:p>
            <a:pPr lvl="1" algn="just"/>
            <a:r>
              <a:rPr lang="en-US" sz="1800" dirty="0">
                <a:latin typeface="Garamond" panose="02020404030301010803" pitchFamily="18" charset="0"/>
              </a:rPr>
              <a:t>Dashboard</a:t>
            </a:r>
          </a:p>
          <a:p>
            <a:pPr algn="just"/>
            <a:r>
              <a:rPr lang="en-US" sz="2200" dirty="0">
                <a:latin typeface="Garamond" panose="02020404030301010803" pitchFamily="18" charset="0"/>
              </a:rPr>
              <a:t>Discussion</a:t>
            </a:r>
          </a:p>
          <a:p>
            <a:pPr lvl="1" algn="just"/>
            <a:r>
              <a:rPr lang="en-US" sz="1800" dirty="0">
                <a:latin typeface="Garamond" panose="02020404030301010803" pitchFamily="18" charset="0"/>
              </a:rPr>
              <a:t>Findings &amp; Implications</a:t>
            </a:r>
          </a:p>
          <a:p>
            <a:pPr algn="just"/>
            <a:r>
              <a:rPr lang="en-US" sz="2200" dirty="0">
                <a:latin typeface="Garamond" panose="02020404030301010803" pitchFamily="18" charset="0"/>
              </a:rPr>
              <a:t>Conclusion</a:t>
            </a:r>
          </a:p>
          <a:p>
            <a:pPr algn="just"/>
            <a:r>
              <a:rPr lang="en-US" sz="2200" dirty="0">
                <a:latin typeface="Garamond" panose="02020404030301010803" pitchFamily="18" charset="0"/>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19250" y="719137"/>
            <a:ext cx="10515600" cy="490081"/>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APPENDIX 3</a:t>
            </a:r>
          </a:p>
        </p:txBody>
      </p:sp>
      <p:sp>
        <p:nvSpPr>
          <p:cNvPr id="3" name="Content Placeholder 2">
            <a:extLst>
              <a:ext uri="{FF2B5EF4-FFF2-40B4-BE49-F238E27FC236}">
                <a16:creationId xmlns:a16="http://schemas.microsoft.com/office/drawing/2014/main" id="{C8B3BB02-D480-621C-D108-98D440DBFBA5}"/>
              </a:ext>
            </a:extLst>
          </p:cNvPr>
          <p:cNvSpPr txBox="1">
            <a:spLocks/>
          </p:cNvSpPr>
          <p:nvPr/>
        </p:nvSpPr>
        <p:spPr>
          <a:xfrm>
            <a:off x="851362" y="1258264"/>
            <a:ext cx="10489276" cy="3374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Garamond" panose="02020404030301010803" pitchFamily="18" charset="0"/>
              </a:rPr>
              <a:t>Pie Charts of Top 5 Programming Languages Desired Next Year and Top 5 Databases Desired Next Year.</a:t>
            </a:r>
          </a:p>
        </p:txBody>
      </p:sp>
      <p:pic>
        <p:nvPicPr>
          <p:cNvPr id="6" name="Picture 5" descr="A pie chart with different colored sections&#10;&#10;Description automatically generated">
            <a:extLst>
              <a:ext uri="{FF2B5EF4-FFF2-40B4-BE49-F238E27FC236}">
                <a16:creationId xmlns:a16="http://schemas.microsoft.com/office/drawing/2014/main" id="{6DE90B19-3F4B-019D-BE0C-1D0F84CE6A75}"/>
              </a:ext>
            </a:extLst>
          </p:cNvPr>
          <p:cNvPicPr>
            <a:picLocks noChangeAspect="1"/>
          </p:cNvPicPr>
          <p:nvPr/>
        </p:nvPicPr>
        <p:blipFill>
          <a:blip r:embed="rId2">
            <a:alphaModFix amt="80000"/>
          </a:blip>
          <a:stretch>
            <a:fillRect/>
          </a:stretch>
        </p:blipFill>
        <p:spPr>
          <a:xfrm>
            <a:off x="200489" y="1595668"/>
            <a:ext cx="5523803" cy="4740476"/>
          </a:xfrm>
          <a:prstGeom prst="rect">
            <a:avLst/>
          </a:prstGeom>
        </p:spPr>
      </p:pic>
      <p:pic>
        <p:nvPicPr>
          <p:cNvPr id="12" name="Picture 11" descr="A pie chart with different colored sections&#10;&#10;Description automatically generated">
            <a:extLst>
              <a:ext uri="{FF2B5EF4-FFF2-40B4-BE49-F238E27FC236}">
                <a16:creationId xmlns:a16="http://schemas.microsoft.com/office/drawing/2014/main" id="{911DA2B1-F85A-B3DC-7A7A-3B60BD4ACC8A}"/>
              </a:ext>
            </a:extLst>
          </p:cNvPr>
          <p:cNvPicPr>
            <a:picLocks noChangeAspect="1"/>
          </p:cNvPicPr>
          <p:nvPr/>
        </p:nvPicPr>
        <p:blipFill>
          <a:blip r:embed="rId3">
            <a:alphaModFix amt="80000"/>
          </a:blip>
          <a:stretch>
            <a:fillRect/>
          </a:stretch>
        </p:blipFill>
        <p:spPr>
          <a:xfrm>
            <a:off x="6527180" y="1595669"/>
            <a:ext cx="5047710" cy="4746420"/>
          </a:xfrm>
          <a:prstGeom prst="rect">
            <a:avLst/>
          </a:prstGeom>
        </p:spPr>
      </p:pic>
    </p:spTree>
    <p:extLst>
      <p:ext uri="{BB962C8B-B14F-4D97-AF65-F5344CB8AC3E}">
        <p14:creationId xmlns:p14="http://schemas.microsoft.com/office/powerpoint/2010/main" val="2716857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98698" y="677300"/>
            <a:ext cx="5929053" cy="588499"/>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851362" y="1258263"/>
            <a:ext cx="10489276" cy="588499"/>
          </a:xfrm>
        </p:spPr>
        <p:txBody>
          <a:bodyPr>
            <a:noAutofit/>
          </a:bodyPr>
          <a:lstStyle/>
          <a:p>
            <a:pPr algn="just"/>
            <a:r>
              <a:rPr lang="en-US" dirty="0">
                <a:latin typeface="Garamond" panose="02020404030301010803" pitchFamily="18" charset="0"/>
              </a:rPr>
              <a:t>In Module 1 you have collected the job posting data using Job API in a file named “</a:t>
            </a:r>
            <a:r>
              <a:rPr lang="en-IN" dirty="0">
                <a:latin typeface="Garamond" panose="02020404030301010803" pitchFamily="18" charset="0"/>
              </a:rPr>
              <a:t>job-postings.xlsx</a:t>
            </a:r>
            <a:r>
              <a:rPr lang="en-US" dirty="0">
                <a:latin typeface="Garamond" panose="02020404030301010803" pitchFamily="18" charset="0"/>
              </a:rPr>
              <a:t>”. Present that data using a bar chart here. Order the bar chart in the descending order of the number of job postings.</a:t>
            </a:r>
          </a:p>
        </p:txBody>
      </p:sp>
      <p:graphicFrame>
        <p:nvGraphicFramePr>
          <p:cNvPr id="8" name="Chart 7">
            <a:extLst>
              <a:ext uri="{FF2B5EF4-FFF2-40B4-BE49-F238E27FC236}">
                <a16:creationId xmlns:a16="http://schemas.microsoft.com/office/drawing/2014/main" id="{2D6807A6-AC87-02B8-02DA-7A320F0A938D}"/>
              </a:ext>
            </a:extLst>
          </p:cNvPr>
          <p:cNvGraphicFramePr>
            <a:graphicFrameLocks/>
          </p:cNvGraphicFramePr>
          <p:nvPr>
            <p:extLst>
              <p:ext uri="{D42A27DB-BD31-4B8C-83A1-F6EECF244321}">
                <p14:modId xmlns:p14="http://schemas.microsoft.com/office/powerpoint/2010/main" val="589766919"/>
              </p:ext>
            </p:extLst>
          </p:nvPr>
        </p:nvGraphicFramePr>
        <p:xfrm>
          <a:off x="538248" y="1847850"/>
          <a:ext cx="10802390" cy="4489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06013" y="700551"/>
            <a:ext cx="5929053" cy="537699"/>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841666" y="1238269"/>
            <a:ext cx="10525371" cy="612837"/>
          </a:xfrm>
        </p:spPr>
        <p:txBody>
          <a:bodyPr vert="horz" lIns="91440" tIns="45720" rIns="91440" bIns="45720" rtlCol="0">
            <a:noAutofit/>
          </a:bodyPr>
          <a:lstStyle/>
          <a:p>
            <a:pPr algn="just"/>
            <a:r>
              <a:rPr lang="en-US" dirty="0">
                <a:latin typeface="Garamond" panose="02020404030301010803" pitchFamily="18" charset="0"/>
              </a:rPr>
              <a:t>In Module 1 you have collected the job postings data using web scraping in a file named “</a:t>
            </a:r>
            <a:r>
              <a:rPr lang="en-IN" dirty="0">
                <a:latin typeface="Garamond" panose="02020404030301010803" pitchFamily="18" charset="0"/>
              </a:rPr>
              <a:t>popular-languages.csv</a:t>
            </a:r>
            <a:r>
              <a:rPr lang="en-US" dirty="0">
                <a:latin typeface="Garamond" panose="02020404030301010803" pitchFamily="18" charset="0"/>
              </a:rPr>
              <a:t>”. Present that data using a bar chart here. Order the bar chart in the descending order of salary.</a:t>
            </a:r>
          </a:p>
        </p:txBody>
      </p:sp>
      <p:graphicFrame>
        <p:nvGraphicFramePr>
          <p:cNvPr id="6" name="Chart 5">
            <a:extLst>
              <a:ext uri="{FF2B5EF4-FFF2-40B4-BE49-F238E27FC236}">
                <a16:creationId xmlns:a16="http://schemas.microsoft.com/office/drawing/2014/main" id="{2FFB32BA-174B-F6F6-4A94-E637A98E3630}"/>
              </a:ext>
            </a:extLst>
          </p:cNvPr>
          <p:cNvGraphicFramePr>
            <a:graphicFrameLocks/>
          </p:cNvGraphicFramePr>
          <p:nvPr>
            <p:extLst>
              <p:ext uri="{D42A27DB-BD31-4B8C-83A1-F6EECF244321}">
                <p14:modId xmlns:p14="http://schemas.microsoft.com/office/powerpoint/2010/main" val="2455394907"/>
              </p:ext>
            </p:extLst>
          </p:nvPr>
        </p:nvGraphicFramePr>
        <p:xfrm>
          <a:off x="536866" y="1838324"/>
          <a:ext cx="10830171" cy="45053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7E80-BE90-817B-6AD0-C81E6387699B}"/>
              </a:ext>
            </a:extLst>
          </p:cNvPr>
          <p:cNvSpPr>
            <a:spLocks noGrp="1"/>
          </p:cNvSpPr>
          <p:nvPr>
            <p:ph type="title"/>
          </p:nvPr>
        </p:nvSpPr>
        <p:spPr>
          <a:xfrm>
            <a:off x="1640156" y="2772680"/>
            <a:ext cx="8911687" cy="1312640"/>
          </a:xfrm>
        </p:spPr>
        <p:txBody>
          <a:bodyPr>
            <a:noAutofit/>
          </a:bodyPr>
          <a:lstStyle/>
          <a:p>
            <a:pPr algn="ctr"/>
            <a:r>
              <a:rPr lang="en-IN" sz="8000" dirty="0">
                <a:effectLst>
                  <a:outerShdw blurRad="38100" dist="38100" dir="2700000" algn="tl">
                    <a:srgbClr val="000000">
                      <a:alpha val="43137"/>
                    </a:srgbClr>
                  </a:outerShdw>
                </a:effectLst>
                <a:latin typeface="Imprint MT Shadow" panose="04020605060303030202" pitchFamily="82" charset="0"/>
              </a:rPr>
              <a:t>Thank You</a:t>
            </a:r>
            <a:endParaRPr lang="en-GB" sz="8000" dirty="0">
              <a:effectLst>
                <a:outerShdw blurRad="38100" dist="38100" dir="2700000" algn="tl">
                  <a:srgbClr val="000000">
                    <a:alpha val="43137"/>
                  </a:srgbClr>
                </a:outerShdw>
              </a:effectLst>
              <a:latin typeface="Imprint MT Shadow" panose="04020605060303030202" pitchFamily="82" charset="0"/>
            </a:endParaRPr>
          </a:p>
        </p:txBody>
      </p:sp>
    </p:spTree>
    <p:extLst>
      <p:ext uri="{BB962C8B-B14F-4D97-AF65-F5344CB8AC3E}">
        <p14:creationId xmlns:p14="http://schemas.microsoft.com/office/powerpoint/2010/main" val="2691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03876" y="719005"/>
            <a:ext cx="8565109" cy="500195"/>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219200"/>
            <a:ext cx="7631862" cy="5071871"/>
          </a:xfrm>
        </p:spPr>
        <p:txBody>
          <a:bodyPr>
            <a:normAutofit/>
          </a:bodyPr>
          <a:lstStyle/>
          <a:p>
            <a:pPr algn="just"/>
            <a:r>
              <a:rPr lang="en-US" sz="2200" dirty="0">
                <a:latin typeface="Garamond" panose="02020404030301010803" pitchFamily="18" charset="0"/>
              </a:rPr>
              <a:t>JavaScript &amp; HTML/CSS are currently the most popular programming languages and continue to be so even next year.</a:t>
            </a:r>
          </a:p>
          <a:p>
            <a:pPr algn="just"/>
            <a:r>
              <a:rPr lang="en-US" sz="2200" dirty="0">
                <a:latin typeface="Garamond" panose="02020404030301010803" pitchFamily="18" charset="0"/>
              </a:rPr>
              <a:t>Though Python is at the 5</a:t>
            </a:r>
            <a:r>
              <a:rPr lang="en-US" sz="2200" baseline="30000" dirty="0">
                <a:latin typeface="Garamond" panose="02020404030301010803" pitchFamily="18" charset="0"/>
              </a:rPr>
              <a:t>th</a:t>
            </a:r>
            <a:r>
              <a:rPr lang="en-US" sz="2200" dirty="0">
                <a:latin typeface="Garamond" panose="02020404030301010803" pitchFamily="18" charset="0"/>
              </a:rPr>
              <a:t> position this year, it is steadily becoming more popular and is destined to become the 3</a:t>
            </a:r>
            <a:r>
              <a:rPr lang="en-US" sz="2200" baseline="30000" dirty="0">
                <a:latin typeface="Garamond" panose="02020404030301010803" pitchFamily="18" charset="0"/>
              </a:rPr>
              <a:t>rd</a:t>
            </a:r>
            <a:r>
              <a:rPr lang="en-US" sz="2200" dirty="0">
                <a:latin typeface="Garamond" panose="02020404030301010803" pitchFamily="18" charset="0"/>
              </a:rPr>
              <a:t> most popular language, surpassing SQL.</a:t>
            </a:r>
          </a:p>
          <a:p>
            <a:pPr algn="just"/>
            <a:r>
              <a:rPr lang="en-US" sz="2200" dirty="0">
                <a:latin typeface="Garamond" panose="02020404030301010803" pitchFamily="18" charset="0"/>
              </a:rPr>
              <a:t>PostgreSQL &amp; MongoDB are rising steadily in popularity amongst databases and by next year would snatch the 1</a:t>
            </a:r>
            <a:r>
              <a:rPr lang="en-US" sz="2200" baseline="30000" dirty="0">
                <a:latin typeface="Garamond" panose="02020404030301010803" pitchFamily="18" charset="0"/>
              </a:rPr>
              <a:t>st</a:t>
            </a:r>
            <a:r>
              <a:rPr lang="en-US" sz="2200" dirty="0">
                <a:latin typeface="Garamond" panose="02020404030301010803" pitchFamily="18" charset="0"/>
              </a:rPr>
              <a:t> and the 2</a:t>
            </a:r>
            <a:r>
              <a:rPr lang="en-US" sz="2200" baseline="30000" dirty="0">
                <a:latin typeface="Garamond" panose="02020404030301010803" pitchFamily="18" charset="0"/>
              </a:rPr>
              <a:t>nd</a:t>
            </a:r>
            <a:r>
              <a:rPr lang="en-US" sz="2200" dirty="0">
                <a:latin typeface="Garamond" panose="02020404030301010803" pitchFamily="18" charset="0"/>
              </a:rPr>
              <a:t> place from MySQL &amp; Microsoft SQL Server.</a:t>
            </a:r>
          </a:p>
          <a:p>
            <a:pPr algn="just"/>
            <a:r>
              <a:rPr lang="en-US" sz="2200" dirty="0">
                <a:latin typeface="Garamond" panose="02020404030301010803" pitchFamily="18" charset="0"/>
              </a:rPr>
              <a:t>While Windows &amp; Linux are the most used platforms currently, Linux will continue to be the most desired platform next year, along with Docker.</a:t>
            </a:r>
          </a:p>
          <a:p>
            <a:pPr algn="just"/>
            <a:r>
              <a:rPr lang="en-US" sz="2200" dirty="0">
                <a:latin typeface="Garamond" panose="02020404030301010803" pitchFamily="18" charset="0"/>
              </a:rPr>
              <a:t>React.js will overtake jQuery as the most desired Web Frames next year.</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alphaModFix amt="80000"/>
          </a:blip>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01871" y="674687"/>
            <a:ext cx="7647865" cy="587375"/>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alphaModFix amt="80000"/>
          </a:blip>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262062"/>
            <a:ext cx="7647866" cy="5004923"/>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Font typeface="Wingdings 3" charset="2"/>
              <a:buChar char=""/>
              <a:defRPr sz="2200">
                <a:solidFill>
                  <a:schemeClr val="tx1">
                    <a:lumMod val="75000"/>
                    <a:lumOff val="25000"/>
                  </a:schemeClr>
                </a:solidFill>
              </a:defRPr>
            </a:lvl1pPr>
            <a:lvl2pPr marL="742950" lvl="1" indent="-285750">
              <a:spcBef>
                <a:spcPts val="1000"/>
              </a:spcBef>
              <a:spcAft>
                <a:spcPts val="0"/>
              </a:spcAft>
              <a:buClr>
                <a:schemeClr val="accent1"/>
              </a:buClr>
              <a:buFont typeface="Wingdings 3" charset="2"/>
              <a:buChar char=""/>
              <a:defRPr>
                <a:solidFill>
                  <a:schemeClr val="tx1">
                    <a:lumMod val="75000"/>
                    <a:lumOff val="25000"/>
                  </a:schemeClr>
                </a:solidFill>
              </a:defRPr>
            </a:lvl2pPr>
            <a:lvl3pPr marL="1143000" indent="-228600">
              <a:spcBef>
                <a:spcPts val="1000"/>
              </a:spcBef>
              <a:spcAft>
                <a:spcPts val="0"/>
              </a:spcAft>
              <a:buClr>
                <a:schemeClr val="accent1"/>
              </a:buClr>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Font typeface="Wingdings 3" charset="2"/>
              <a:buChar char=""/>
              <a:defRPr sz="1200">
                <a:solidFill>
                  <a:schemeClr val="tx1">
                    <a:lumMod val="75000"/>
                    <a:lumOff val="25000"/>
                  </a:schemeClr>
                </a:solidFill>
              </a:defRPr>
            </a:lvl9pPr>
          </a:lstStyle>
          <a:p>
            <a:pPr algn="just"/>
            <a:r>
              <a:rPr lang="en-US" dirty="0">
                <a:latin typeface="Garamond" panose="02020404030301010803" pitchFamily="18" charset="0"/>
              </a:rPr>
              <a:t>The goal of this exercise is to analyse the current and the future trends in the software development market.</a:t>
            </a:r>
          </a:p>
          <a:p>
            <a:pPr algn="just"/>
            <a:r>
              <a:rPr lang="en-US" dirty="0">
                <a:latin typeface="Garamond" panose="02020404030301010803" pitchFamily="18" charset="0"/>
              </a:rPr>
              <a:t>The analysis will assist developers to understand which programming languages, databases, web frameworks and platforms are being used currently and whether they would still remain popular in the future.</a:t>
            </a:r>
          </a:p>
          <a:p>
            <a:pPr algn="just"/>
            <a:r>
              <a:rPr lang="en-US" dirty="0">
                <a:latin typeface="Garamond" panose="02020404030301010803" pitchFamily="18" charset="0"/>
              </a:rPr>
              <a:t>It will help developers to identify which skills they should upgrade, so as to be future ready.</a:t>
            </a:r>
          </a:p>
          <a:p>
            <a:pPr algn="just"/>
            <a:r>
              <a:rPr lang="en-US" dirty="0">
                <a:latin typeface="Garamond" panose="02020404030301010803" pitchFamily="18" charset="0"/>
              </a:rPr>
              <a:t>This report will understand the demographics, like, age, gender, education level, salaries, location, etc. of the professionals working in the technology sector.</a:t>
            </a:r>
          </a:p>
          <a:p>
            <a:pPr algn="just"/>
            <a:r>
              <a:rPr lang="en-US" dirty="0">
                <a:latin typeface="Garamond" panose="02020404030301010803" pitchFamily="18" charset="0"/>
              </a:rPr>
              <a:t>The data has been collected from various sources like, Stack Overflow Survey, GitHub job postings, etc. </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01203" y="681037"/>
            <a:ext cx="7230723" cy="569508"/>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174236" y="1250545"/>
            <a:ext cx="7891384" cy="5217162"/>
          </a:xfrm>
        </p:spPr>
        <p:txBody>
          <a:bodyPr>
            <a:normAutofit fontScale="55000" lnSpcReduction="20000"/>
          </a:bodyPr>
          <a:lstStyle/>
          <a:p>
            <a:pPr algn="just"/>
            <a:r>
              <a:rPr lang="en-US" sz="4000" dirty="0">
                <a:latin typeface="Garamond" panose="02020404030301010803" pitchFamily="18" charset="0"/>
              </a:rPr>
              <a:t>Data Collection:</a:t>
            </a:r>
          </a:p>
          <a:p>
            <a:pPr lvl="1" algn="just"/>
            <a:r>
              <a:rPr lang="en-US" sz="3200" dirty="0">
                <a:latin typeface="Garamond" panose="02020404030301010803" pitchFamily="18" charset="0"/>
              </a:rPr>
              <a:t>Data is collected through various sources like, Stack Overflow Surveys, etc. using APIs, Web Scrapping and data provided by IBM.</a:t>
            </a:r>
          </a:p>
          <a:p>
            <a:pPr algn="just"/>
            <a:r>
              <a:rPr lang="en-US" sz="4000" dirty="0">
                <a:latin typeface="Garamond" panose="02020404030301010803" pitchFamily="18" charset="0"/>
              </a:rPr>
              <a:t>Data Wrangling:</a:t>
            </a:r>
          </a:p>
          <a:p>
            <a:pPr lvl="1" algn="just"/>
            <a:r>
              <a:rPr lang="en-US" sz="3200" dirty="0">
                <a:latin typeface="Garamond" panose="02020404030301010803" pitchFamily="18" charset="0"/>
              </a:rPr>
              <a:t>Finding Duplicates and Removing them, finding Missing values and Imputing them, Normalising Data, etc.</a:t>
            </a:r>
          </a:p>
          <a:p>
            <a:pPr algn="just"/>
            <a:r>
              <a:rPr lang="en-US" sz="4000" dirty="0">
                <a:latin typeface="Garamond" panose="02020404030301010803" pitchFamily="18" charset="0"/>
              </a:rPr>
              <a:t>Exploratory Data Analysis:</a:t>
            </a:r>
          </a:p>
          <a:p>
            <a:pPr lvl="1" algn="just"/>
            <a:r>
              <a:rPr lang="en-US" sz="3200" dirty="0">
                <a:latin typeface="Garamond" panose="02020404030301010803" pitchFamily="18" charset="0"/>
              </a:rPr>
              <a:t>Examining Distribution of Data, identifying &amp; removing Outliers, understanding the correlation between different features in the dataset, etc.</a:t>
            </a:r>
          </a:p>
          <a:p>
            <a:pPr algn="just"/>
            <a:r>
              <a:rPr lang="en-US" sz="4000" dirty="0">
                <a:latin typeface="Garamond" panose="02020404030301010803" pitchFamily="18" charset="0"/>
              </a:rPr>
              <a:t>Data Visualisation:</a:t>
            </a:r>
          </a:p>
          <a:p>
            <a:pPr lvl="1" algn="just"/>
            <a:r>
              <a:rPr lang="en-US" sz="3200" dirty="0">
                <a:latin typeface="Garamond" panose="02020404030301010803" pitchFamily="18" charset="0"/>
              </a:rPr>
              <a:t>Creating various charts and graphs by using python libraries like, </a:t>
            </a:r>
            <a:r>
              <a:rPr lang="en-US" sz="3200" dirty="0" err="1">
                <a:latin typeface="Garamond" panose="02020404030301010803" pitchFamily="18" charset="0"/>
              </a:rPr>
              <a:t>Matpoltlib</a:t>
            </a:r>
            <a:r>
              <a:rPr lang="en-US" sz="3200" dirty="0">
                <a:latin typeface="Garamond" panose="02020404030301010803" pitchFamily="18" charset="0"/>
              </a:rPr>
              <a:t>, Seaborn, etc.</a:t>
            </a:r>
          </a:p>
          <a:p>
            <a:pPr algn="just"/>
            <a:r>
              <a:rPr lang="en-US" sz="4000" dirty="0">
                <a:latin typeface="Garamond" panose="02020404030301010803" pitchFamily="18" charset="0"/>
              </a:rPr>
              <a:t>Building Dashboards:</a:t>
            </a:r>
          </a:p>
          <a:p>
            <a:pPr lvl="1" algn="just"/>
            <a:r>
              <a:rPr lang="en-US" sz="3200" dirty="0">
                <a:latin typeface="Garamond" panose="02020404030301010803" pitchFamily="18" charset="0"/>
              </a:rPr>
              <a:t>Using Data Analytics platforms like, IBM Cognos, Tableau, Power BI, etc.</a:t>
            </a:r>
          </a:p>
          <a:p>
            <a:pPr algn="just"/>
            <a:r>
              <a:rPr lang="en-US" sz="4000" dirty="0">
                <a:latin typeface="Garamond" panose="02020404030301010803" pitchFamily="18" charset="0"/>
              </a:rPr>
              <a:t>Presenting the Findings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alphaModFix amt="80000"/>
          </a:blip>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600200" y="707271"/>
            <a:ext cx="10515600" cy="524629"/>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RESULTS</a:t>
            </a:r>
          </a:p>
        </p:txBody>
      </p:sp>
      <p:sp>
        <p:nvSpPr>
          <p:cNvPr id="4" name="Content Placeholder 2">
            <a:extLst>
              <a:ext uri="{FF2B5EF4-FFF2-40B4-BE49-F238E27FC236}">
                <a16:creationId xmlns:a16="http://schemas.microsoft.com/office/drawing/2014/main" id="{B3E4603D-43CC-1DDC-5CF1-D6EAD2B6F955}"/>
              </a:ext>
            </a:extLst>
          </p:cNvPr>
          <p:cNvSpPr txBox="1">
            <a:spLocks/>
          </p:cNvSpPr>
          <p:nvPr/>
        </p:nvSpPr>
        <p:spPr>
          <a:xfrm>
            <a:off x="1431073" y="1231900"/>
            <a:ext cx="10515600" cy="5049953"/>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2600" dirty="0">
                <a:latin typeface="Garamond" panose="02020404030301010803" pitchFamily="18" charset="0"/>
              </a:rPr>
              <a:t>The Mean Annual Salary of Responders identifying themselves as ‘Man’ was $133,690, while for those identifying themselves as ‘Woman’ was $101,103.</a:t>
            </a:r>
          </a:p>
          <a:p>
            <a:pPr algn="just"/>
            <a:r>
              <a:rPr lang="en-US" sz="2600" dirty="0">
                <a:latin typeface="Garamond" panose="02020404030301010803" pitchFamily="18" charset="0"/>
              </a:rPr>
              <a:t>The sample size reduced from 11,398 to 10,519 after the removal of Outliers.</a:t>
            </a:r>
          </a:p>
          <a:p>
            <a:pPr algn="just"/>
            <a:r>
              <a:rPr lang="en-US" sz="2600" dirty="0">
                <a:latin typeface="Garamond" panose="02020404030301010803" pitchFamily="18" charset="0"/>
              </a:rPr>
              <a:t>After removing the Outliers, the Mean Annual Salary of the Responders decreased from $131,597 to $59,883.</a:t>
            </a:r>
          </a:p>
          <a:p>
            <a:pPr algn="just"/>
            <a:r>
              <a:rPr lang="en-US" sz="2600" dirty="0">
                <a:latin typeface="Garamond" panose="02020404030301010803" pitchFamily="18" charset="0"/>
              </a:rPr>
              <a:t>Post the Outlier removal, the Mean Annual Salary for Men was $59,732, which was much lower than that for Women, whose Mean Annual Salary was $60,868.</a:t>
            </a:r>
          </a:p>
          <a:p>
            <a:pPr algn="just"/>
            <a:r>
              <a:rPr lang="en-US" sz="2600" dirty="0">
                <a:latin typeface="Garamond" panose="02020404030301010803" pitchFamily="18" charset="0"/>
              </a:rPr>
              <a:t>Before the removal of Outliers, 10,480 Responders identified themselves as ‘Man’, while only 731 Responders identified themselves as a ‘Woman’.</a:t>
            </a:r>
          </a:p>
          <a:p>
            <a:pPr algn="just"/>
            <a:r>
              <a:rPr lang="en-US" sz="2600" dirty="0">
                <a:latin typeface="Garamond" panose="02020404030301010803" pitchFamily="18" charset="0"/>
              </a:rPr>
              <a:t>After the removal of Outliers, this figure for Men came down to 9,650, while that for Women came down to 694.</a:t>
            </a:r>
          </a:p>
          <a:p>
            <a:pPr algn="just"/>
            <a:r>
              <a:rPr lang="en-US" sz="2600" dirty="0">
                <a:latin typeface="Garamond" panose="02020404030301010803" pitchFamily="18" charset="0"/>
              </a:rPr>
              <a:t>The Mean Age of the Responders was 30.</a:t>
            </a:r>
          </a:p>
          <a:p>
            <a:pPr algn="just"/>
            <a:r>
              <a:rPr lang="en-US" sz="2600" dirty="0">
                <a:latin typeface="Garamond" panose="02020404030301010803" pitchFamily="18" charset="0"/>
              </a:rPr>
              <a:t>GitHub Link:</a:t>
            </a:r>
          </a:p>
          <a:p>
            <a:pPr lvl="1" algn="just"/>
            <a:r>
              <a:rPr lang="en-US" sz="2100" b="1" dirty="0">
                <a:solidFill>
                  <a:srgbClr val="0000CC"/>
                </a:solidFill>
                <a:latin typeface="Garamond" panose="02020404030301010803" pitchFamily="18" charset="0"/>
              </a:rPr>
              <a:t>https://github.com/vincyspereira/Coursera-IBM-Data-Analyst-Capstone-Project/tree/b081ddfcddc13e74cafea5a361fd5a0e4b88b2f1</a:t>
            </a:r>
          </a:p>
          <a:p>
            <a:pPr algn="just"/>
            <a:endParaRPr lang="en-US" sz="2200" dirty="0">
              <a:latin typeface="Garamond" panose="02020404030301010803" pitchFamily="18" charset="0"/>
            </a:endParaRP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606550" y="732027"/>
            <a:ext cx="10515600" cy="467748"/>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258809"/>
            <a:ext cx="2228642" cy="501939"/>
          </a:xfrm>
        </p:spPr>
        <p:txBody>
          <a:bodyPr>
            <a:normAutofit/>
          </a:bodyPr>
          <a:lstStyle/>
          <a:p>
            <a:pPr marL="0" indent="0">
              <a:buNone/>
            </a:pPr>
            <a:r>
              <a:rPr lang="en-US" sz="2400" b="1" dirty="0">
                <a:latin typeface="Garamond" panose="02020404030301010803" pitchFamily="18" charset="0"/>
              </a:rPr>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799881" y="1258809"/>
            <a:ext cx="1758142" cy="501939"/>
          </a:xfrm>
        </p:spPr>
        <p:txBody>
          <a:bodyPr>
            <a:normAutofit/>
          </a:bodyPr>
          <a:lstStyle/>
          <a:p>
            <a:pPr marL="0" indent="0">
              <a:buNone/>
            </a:pPr>
            <a:r>
              <a:rPr lang="en-US" sz="2400" b="1" dirty="0">
                <a:latin typeface="Garamond" panose="02020404030301010803" pitchFamily="18" charset="0"/>
              </a:rPr>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Picture 11" descr="A bar graph with different colored bars&#10;&#10;Description automatically generated">
            <a:extLst>
              <a:ext uri="{FF2B5EF4-FFF2-40B4-BE49-F238E27FC236}">
                <a16:creationId xmlns:a16="http://schemas.microsoft.com/office/drawing/2014/main" id="{0D16BFB5-BDD9-F3AE-3935-59998FC26F7B}"/>
              </a:ext>
            </a:extLst>
          </p:cNvPr>
          <p:cNvPicPr>
            <a:picLocks noChangeAspect="1"/>
          </p:cNvPicPr>
          <p:nvPr/>
        </p:nvPicPr>
        <p:blipFill>
          <a:blip r:embed="rId3">
            <a:alphaModFix amt="80000"/>
          </a:blip>
          <a:stretch>
            <a:fillRect/>
          </a:stretch>
        </p:blipFill>
        <p:spPr>
          <a:xfrm>
            <a:off x="178232" y="1852047"/>
            <a:ext cx="5893232" cy="4393770"/>
          </a:xfrm>
          <a:prstGeom prst="rect">
            <a:avLst/>
          </a:prstGeom>
        </p:spPr>
      </p:pic>
      <p:pic>
        <p:nvPicPr>
          <p:cNvPr id="14" name="Picture 13" descr="A colorful bar graph with text&#10;&#10;Description automatically generated with medium confidence">
            <a:extLst>
              <a:ext uri="{FF2B5EF4-FFF2-40B4-BE49-F238E27FC236}">
                <a16:creationId xmlns:a16="http://schemas.microsoft.com/office/drawing/2014/main" id="{6F206B27-07B6-0BC8-79E7-B4D188159513}"/>
              </a:ext>
            </a:extLst>
          </p:cNvPr>
          <p:cNvPicPr>
            <a:picLocks noChangeAspect="1"/>
          </p:cNvPicPr>
          <p:nvPr/>
        </p:nvPicPr>
        <p:blipFill>
          <a:blip r:embed="rId4">
            <a:alphaModFix amt="80000"/>
          </a:blip>
          <a:stretch>
            <a:fillRect/>
          </a:stretch>
        </p:blipFill>
        <p:spPr>
          <a:xfrm>
            <a:off x="6096000" y="1852047"/>
            <a:ext cx="5934560" cy="439377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606550" y="487358"/>
            <a:ext cx="10515600" cy="958995"/>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PROGRAMMING LANGUAGE TRENDS:</a:t>
            </a:r>
            <a:br>
              <a:rPr lang="en-US" dirty="0">
                <a:effectLst>
                  <a:outerShdw blurRad="38100" dist="38100" dir="2700000" algn="tl">
                    <a:srgbClr val="000000">
                      <a:alpha val="43137"/>
                    </a:srgbClr>
                  </a:outerShdw>
                </a:effectLst>
                <a:latin typeface="Imprint MT Shadow" panose="04020605060303030202" pitchFamily="82" charset="0"/>
              </a:rPr>
            </a:br>
            <a:r>
              <a:rPr lang="en-US" dirty="0">
                <a:effectLst>
                  <a:outerShdw blurRad="38100" dist="38100" dir="2700000" algn="tl">
                    <a:srgbClr val="000000">
                      <a:alpha val="43137"/>
                    </a:srgbClr>
                  </a:outerShdw>
                </a:effectLst>
                <a:latin typeface="Imprint MT Shadow" panose="04020605060303030202" pitchFamily="82" charset="0"/>
              </a:rPr>
              <a:t>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775716" y="1449528"/>
            <a:ext cx="5181600" cy="4843322"/>
          </a:xfrm>
        </p:spPr>
        <p:txBody>
          <a:bodyPr>
            <a:normAutofit fontScale="92500" lnSpcReduction="10000"/>
          </a:bodyPr>
          <a:lstStyle/>
          <a:p>
            <a:pPr marL="0" indent="0" algn="just">
              <a:buNone/>
            </a:pPr>
            <a:r>
              <a:rPr lang="en-US" sz="2400" b="1" dirty="0">
                <a:latin typeface="Garamond" panose="02020404030301010803" pitchFamily="18" charset="0"/>
              </a:rPr>
              <a:t>Findings:</a:t>
            </a:r>
          </a:p>
          <a:p>
            <a:pPr algn="just"/>
            <a:r>
              <a:rPr lang="en-US" sz="2200" dirty="0">
                <a:latin typeface="Garamond" panose="02020404030301010803" pitchFamily="18" charset="0"/>
              </a:rPr>
              <a:t>JavaScript and HTML/CSS will retain their popularity next year and rank 1</a:t>
            </a:r>
            <a:r>
              <a:rPr lang="en-US" sz="2200" baseline="30000" dirty="0">
                <a:latin typeface="Garamond" panose="02020404030301010803" pitchFamily="18" charset="0"/>
              </a:rPr>
              <a:t>st</a:t>
            </a:r>
            <a:r>
              <a:rPr lang="en-US" sz="2200" dirty="0">
                <a:latin typeface="Garamond" panose="02020404030301010803" pitchFamily="18" charset="0"/>
              </a:rPr>
              <a:t> and 2</a:t>
            </a:r>
            <a:r>
              <a:rPr lang="en-US" sz="2200" baseline="30000" dirty="0">
                <a:latin typeface="Garamond" panose="02020404030301010803" pitchFamily="18" charset="0"/>
              </a:rPr>
              <a:t>nd</a:t>
            </a:r>
            <a:r>
              <a:rPr lang="en-US" sz="2200" dirty="0">
                <a:latin typeface="Garamond" panose="02020404030301010803" pitchFamily="18" charset="0"/>
              </a:rPr>
              <a:t> respectively.</a:t>
            </a:r>
          </a:p>
          <a:p>
            <a:pPr algn="just"/>
            <a:r>
              <a:rPr lang="en-US" sz="2200" dirty="0">
                <a:latin typeface="Garamond" panose="02020404030301010803" pitchFamily="18" charset="0"/>
              </a:rPr>
              <a:t>Python and TypeScript will rise in popularity next year, wherein Python will become more popular than SQL.</a:t>
            </a:r>
          </a:p>
          <a:p>
            <a:pPr algn="just"/>
            <a:r>
              <a:rPr lang="en-US" sz="2200" dirty="0">
                <a:latin typeface="Garamond" panose="02020404030301010803" pitchFamily="18" charset="0"/>
              </a:rPr>
              <a:t>SQL will continue to be popular next year and will remain in the Top 5 Programming Languages.</a:t>
            </a:r>
          </a:p>
          <a:p>
            <a:pPr algn="just"/>
            <a:r>
              <a:rPr lang="en-US" sz="2200" dirty="0">
                <a:latin typeface="Garamond" panose="02020404030301010803" pitchFamily="18" charset="0"/>
              </a:rPr>
              <a:t>Go and Kotlin have moved in the Top 10, while PHP and C++ are out of the Top 10 list.</a:t>
            </a:r>
          </a:p>
          <a:p>
            <a:pPr algn="just"/>
            <a:r>
              <a:rPr lang="en-US" sz="2200" dirty="0">
                <a:latin typeface="Garamond" panose="02020404030301010803" pitchFamily="18" charset="0"/>
              </a:rPr>
              <a:t>Bash/Shell/PowerShell and Java have declined in popularity as compared to the 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5999" y="1446352"/>
            <a:ext cx="5865541" cy="4843321"/>
          </a:xfrm>
        </p:spPr>
        <p:txBody>
          <a:bodyPr>
            <a:normAutofit fontScale="92500" lnSpcReduction="10000"/>
          </a:bodyPr>
          <a:lstStyle/>
          <a:p>
            <a:pPr marL="0" indent="0" algn="just">
              <a:buNone/>
            </a:pPr>
            <a:r>
              <a:rPr lang="en-US" sz="2400" b="1" dirty="0">
                <a:latin typeface="Garamond" panose="02020404030301010803" pitchFamily="18" charset="0"/>
              </a:rPr>
              <a:t>Implications:</a:t>
            </a:r>
          </a:p>
          <a:p>
            <a:pPr algn="just"/>
            <a:r>
              <a:rPr lang="en-US" sz="2200" dirty="0">
                <a:latin typeface="Garamond" panose="02020404030301010803" pitchFamily="18" charset="0"/>
              </a:rPr>
              <a:t>JavaScript, HTML/CSS and TypeScript, which are Web Development programming languages are in high demand.</a:t>
            </a:r>
          </a:p>
          <a:p>
            <a:pPr algn="just"/>
            <a:r>
              <a:rPr lang="en-US" sz="2200" dirty="0">
                <a:latin typeface="Garamond" panose="02020404030301010803" pitchFamily="18" charset="0"/>
              </a:rPr>
              <a:t>Due to the low Learning Curve and the increase in demand for Machine Learning and Deep Learning skills, Python is rising in popularity.</a:t>
            </a:r>
          </a:p>
          <a:p>
            <a:pPr algn="just"/>
            <a:r>
              <a:rPr lang="en-US" sz="2200" dirty="0">
                <a:latin typeface="Garamond" panose="02020404030301010803" pitchFamily="18" charset="0"/>
              </a:rPr>
              <a:t>Data Scientists, Data Engineers, Business Analysts and Big Data Companies are still using SQL.</a:t>
            </a:r>
          </a:p>
          <a:p>
            <a:pPr algn="just"/>
            <a:r>
              <a:rPr lang="en-US" sz="2200" dirty="0">
                <a:latin typeface="Garamond" panose="02020404030301010803" pitchFamily="18" charset="0"/>
              </a:rPr>
              <a:t>Languages like C++ and PHP are becoming less popular dues to its high Learning Curve and limited usability.</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605534" y="739919"/>
            <a:ext cx="10515600" cy="458352"/>
          </a:xfrm>
        </p:spPr>
        <p:txBody>
          <a:bodyPr vert="horz" lIns="91440" tIns="45720" rIns="91440" bIns="45720" rtlCol="0" anchor="ctr">
            <a:normAutofit fontScale="90000"/>
          </a:bodyPr>
          <a:lstStyle/>
          <a:p>
            <a:r>
              <a:rPr lang="en-US" dirty="0">
                <a:effectLst>
                  <a:outerShdw blurRad="38100" dist="38100" dir="2700000" algn="tl">
                    <a:srgbClr val="000000">
                      <a:alpha val="43137"/>
                    </a:srgbClr>
                  </a:outerShdw>
                </a:effectLst>
                <a:latin typeface="Imprint MT Shadow" panose="04020605060303030202" pitchFamily="82" charset="0"/>
              </a:rPr>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260071"/>
            <a:ext cx="2228642" cy="501939"/>
          </a:xfrm>
        </p:spPr>
        <p:txBody>
          <a:bodyPr>
            <a:normAutofit/>
          </a:bodyPr>
          <a:lstStyle/>
          <a:p>
            <a:pPr marL="0" indent="0">
              <a:buNone/>
            </a:pPr>
            <a:r>
              <a:rPr lang="en-US" sz="2400" b="1" dirty="0">
                <a:latin typeface="Garamond" panose="02020404030301010803" pitchFamily="18" charset="0"/>
              </a:rPr>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60395" y="1260071"/>
            <a:ext cx="1758142" cy="501939"/>
          </a:xfrm>
        </p:spPr>
        <p:txBody>
          <a:bodyPr>
            <a:normAutofit/>
          </a:bodyPr>
          <a:lstStyle/>
          <a:p>
            <a:pPr marL="0" indent="0">
              <a:buNone/>
            </a:pPr>
            <a:r>
              <a:rPr lang="en-US" sz="2400" b="1" dirty="0">
                <a:latin typeface="Garamond" panose="02020404030301010803" pitchFamily="18" charset="0"/>
              </a:rPr>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of different colored squares&#10;&#10;Description automatically generated">
            <a:extLst>
              <a:ext uri="{FF2B5EF4-FFF2-40B4-BE49-F238E27FC236}">
                <a16:creationId xmlns:a16="http://schemas.microsoft.com/office/drawing/2014/main" id="{C5FD3ADE-600D-882B-C65F-BCA9565D0443}"/>
              </a:ext>
            </a:extLst>
          </p:cNvPr>
          <p:cNvPicPr>
            <a:picLocks noChangeAspect="1"/>
          </p:cNvPicPr>
          <p:nvPr/>
        </p:nvPicPr>
        <p:blipFill>
          <a:blip r:embed="rId2">
            <a:alphaModFix amt="80000"/>
          </a:blip>
          <a:stretch>
            <a:fillRect/>
          </a:stretch>
        </p:blipFill>
        <p:spPr>
          <a:xfrm>
            <a:off x="193728" y="1769327"/>
            <a:ext cx="5765370" cy="4499737"/>
          </a:xfrm>
          <a:prstGeom prst="rect">
            <a:avLst/>
          </a:prstGeom>
        </p:spPr>
      </p:pic>
      <p:pic>
        <p:nvPicPr>
          <p:cNvPr id="9" name="Picture 8" descr="A graph of different colored rectangles&#10;&#10;Description automatically generated">
            <a:extLst>
              <a:ext uri="{FF2B5EF4-FFF2-40B4-BE49-F238E27FC236}">
                <a16:creationId xmlns:a16="http://schemas.microsoft.com/office/drawing/2014/main" id="{7783DFAB-8D84-C4DA-6032-84CB8D9C8053}"/>
              </a:ext>
            </a:extLst>
          </p:cNvPr>
          <p:cNvPicPr>
            <a:picLocks noChangeAspect="1"/>
          </p:cNvPicPr>
          <p:nvPr/>
        </p:nvPicPr>
        <p:blipFill>
          <a:blip r:embed="rId3">
            <a:alphaModFix amt="80000"/>
          </a:blip>
          <a:stretch>
            <a:fillRect/>
          </a:stretch>
        </p:blipFill>
        <p:spPr>
          <a:xfrm>
            <a:off x="5959098" y="1769327"/>
            <a:ext cx="6039174" cy="4499738"/>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infopath/2007/PartnerControls"/>
    <ds:schemaRef ds:uri="http://www.w3.org/XML/1998/namespace"/>
    <ds:schemaRef ds:uri="http://schemas.microsoft.com/office/2006/documentManagement/types"/>
    <ds:schemaRef ds:uri="http://purl.org/dc/terms/"/>
    <ds:schemaRef ds:uri="http://purl.org/dc/dcmitype/"/>
    <ds:schemaRef ds:uri="http://schemas.openxmlformats.org/package/2006/metadata/core-properties"/>
    <ds:schemaRef ds:uri="f80a141d-92ca-4d3d-9308-f7e7b1d44ce8"/>
    <ds:schemaRef ds:uri="155be751-a274-42e8-93fb-f39d3b9bccc8"/>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1932</TotalTime>
  <Words>1743</Words>
  <Application>Microsoft Office PowerPoint</Application>
  <PresentationFormat>Widescreen</PresentationFormat>
  <Paragraphs>140</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Garamond</vt:lpstr>
      <vt:lpstr>IBM Plex Mono Text</vt:lpstr>
      <vt:lpstr>Imprint MT Shadow</vt:lpstr>
      <vt:lpstr>Wingdings 3</vt:lpstr>
      <vt:lpstr>Wisp</vt:lpstr>
      <vt:lpstr>Presentation on Analysis of Technology Skills and Emerging Trends</vt:lpstr>
      <vt:lpstr>OUTLINE</vt:lpstr>
      <vt:lpstr>EXECUTIVE SUMMARY</vt:lpstr>
      <vt:lpstr>INTRODUCTION</vt:lpstr>
      <vt:lpstr>METHODOLOGY</vt:lpstr>
      <vt:lpstr>RESULTS</vt:lpstr>
      <vt:lpstr>PROGRAMMING LANGUAGE TRENDS</vt:lpstr>
      <vt:lpstr>PROGRAMMING LANGUAGE TRENDS: FINDINGS &amp; IMPLICATIONS</vt:lpstr>
      <vt:lpstr>DATABASE TRENDS</vt:lpstr>
      <vt:lpstr>DATABASE TRENDS: FINDINGS &amp; IMPLICATIONS</vt:lpstr>
      <vt:lpstr>DASHBOARD</vt:lpstr>
      <vt:lpstr>DASHBOARD TAB 1: CURRENT TECHNOLOGY USAGE</vt:lpstr>
      <vt:lpstr>DASHBOARD TAB 2: FUTURE TECHNOLOGY TREND</vt:lpstr>
      <vt:lpstr>DASHBOARD TAB 3: DEMOGRAPHICS</vt:lpstr>
      <vt:lpstr>DISCUSSION</vt:lpstr>
      <vt:lpstr>OVERALL FINDINGS &amp; IMPLICATIONS</vt:lpstr>
      <vt:lpstr>CONCLUSION</vt:lpstr>
      <vt:lpstr>APPENDIX 1</vt:lpstr>
      <vt:lpstr>APPENDIX 2</vt:lpstr>
      <vt:lpstr>APPENDIX 3</vt:lpstr>
      <vt:lpstr> JOB POSTINGS</vt:lpstr>
      <vt:lpstr>POPULAR LANGUAGES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Vincent Pereira</cp:lastModifiedBy>
  <cp:revision>190</cp:revision>
  <dcterms:created xsi:type="dcterms:W3CDTF">2020-10-28T18:29:43Z</dcterms:created>
  <dcterms:modified xsi:type="dcterms:W3CDTF">2023-11-24T19:59:06Z</dcterms:modified>
</cp:coreProperties>
</file>