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webextensions/webextension1.xml" ContentType="application/vnd.ms-office.webextension+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webextensions/webextension2.xml" ContentType="application/vnd.ms-office.webextension+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webextensions/webextension3.xml" ContentType="application/vnd.ms-office.webextension+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webextensions/webextension4.xml" ContentType="application/vnd.ms-office.webextension+xml"/>
  <Override PartName="/ppt/notesSlides/notesSlide16.xml" ContentType="application/vnd.openxmlformats-officedocument.presentationml.notesSlide+xml"/>
  <Override PartName="/ppt/webextensions/webextension5.xml" ContentType="application/vnd.ms-office.webextension+xml"/>
  <Override PartName="/ppt/notesSlides/notesSlide17.xml" ContentType="application/vnd.openxmlformats-officedocument.presentationml.notesSlide+xml"/>
  <Override PartName="/ppt/webextensions/webextension6.xml" ContentType="application/vnd.ms-office.webextension+xml"/>
  <Override PartName="/ppt/notesSlides/notesSlide18.xml" ContentType="application/vnd.openxmlformats-officedocument.presentationml.notesSlide+xml"/>
  <Override PartName="/ppt/webextensions/webextension7.xml" ContentType="application/vnd.ms-office.webextension+xml"/>
  <Override PartName="/ppt/notesSlides/notesSlide19.xml" ContentType="application/vnd.openxmlformats-officedocument.presentationml.notesSlide+xml"/>
  <Override PartName="/ppt/webextensions/webextension8.xml" ContentType="application/vnd.ms-office.webextension+xml"/>
  <Override PartName="/ppt/notesSlides/notesSlide20.xml" ContentType="application/vnd.openxmlformats-officedocument.presentationml.notesSlide+xml"/>
  <Override PartName="/ppt/webextensions/webextension9.xml" ContentType="application/vnd.ms-office.webextension+xml"/>
  <Override PartName="/ppt/notesSlides/notesSlide21.xml" ContentType="application/vnd.openxmlformats-officedocument.presentationml.notesSlide+xml"/>
  <Override PartName="/ppt/webextensions/webextension10.xml" ContentType="application/vnd.ms-office.webextension+xml"/>
  <Override PartName="/ppt/notesSlides/notesSlide22.xml" ContentType="application/vnd.openxmlformats-officedocument.presentationml.notesSlide+xml"/>
  <Override PartName="/ppt/webextensions/webextension11.xml" ContentType="application/vnd.ms-office.webextension+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0"/>
  </p:notesMasterIdLst>
  <p:handoutMasterIdLst>
    <p:handoutMasterId r:id="rId31"/>
  </p:handoutMasterIdLst>
  <p:sldIdLst>
    <p:sldId id="256" r:id="rId5"/>
    <p:sldId id="257" r:id="rId6"/>
    <p:sldId id="286" r:id="rId7"/>
    <p:sldId id="299" r:id="rId8"/>
    <p:sldId id="288" r:id="rId9"/>
    <p:sldId id="289" r:id="rId10"/>
    <p:sldId id="300" r:id="rId11"/>
    <p:sldId id="301" r:id="rId12"/>
    <p:sldId id="297" r:id="rId13"/>
    <p:sldId id="290" r:id="rId14"/>
    <p:sldId id="302" r:id="rId15"/>
    <p:sldId id="303" r:id="rId16"/>
    <p:sldId id="306" r:id="rId17"/>
    <p:sldId id="307" r:id="rId18"/>
    <p:sldId id="308" r:id="rId19"/>
    <p:sldId id="309" r:id="rId20"/>
    <p:sldId id="310" r:id="rId21"/>
    <p:sldId id="311" r:id="rId22"/>
    <p:sldId id="312" r:id="rId23"/>
    <p:sldId id="313" r:id="rId24"/>
    <p:sldId id="314" r:id="rId25"/>
    <p:sldId id="315" r:id="rId26"/>
    <p:sldId id="292" r:id="rId27"/>
    <p:sldId id="316" r:id="rId28"/>
    <p:sldId id="29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90" autoAdjust="0"/>
  </p:normalViewPr>
  <p:slideViewPr>
    <p:cSldViewPr snapToGrid="0">
      <p:cViewPr varScale="1">
        <p:scale>
          <a:sx n="81" d="100"/>
          <a:sy n="81" d="100"/>
        </p:scale>
        <p:origin x="754" y="53"/>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SINGH" userId="0ae4a2dcea07166f" providerId="LiveId" clId="{DBD2F5D2-3F5F-4477-8B1A-74D51C420F8A}"/>
    <pc:docChg chg="undo redo custSel addSld delSld modSld sldOrd">
      <pc:chgData name="AMAN SINGH" userId="0ae4a2dcea07166f" providerId="LiveId" clId="{DBD2F5D2-3F5F-4477-8B1A-74D51C420F8A}" dt="2024-09-15T17:04:36.168" v="28720" actId="20577"/>
      <pc:docMkLst>
        <pc:docMk/>
      </pc:docMkLst>
      <pc:sldChg chg="modSp mod">
        <pc:chgData name="AMAN SINGH" userId="0ae4a2dcea07166f" providerId="LiveId" clId="{DBD2F5D2-3F5F-4477-8B1A-74D51C420F8A}" dt="2024-09-14T13:35:57.793" v="28713" actId="255"/>
        <pc:sldMkLst>
          <pc:docMk/>
          <pc:sldMk cId="2259308896" sldId="256"/>
        </pc:sldMkLst>
        <pc:spChg chg="mod">
          <ac:chgData name="AMAN SINGH" userId="0ae4a2dcea07166f" providerId="LiveId" clId="{DBD2F5D2-3F5F-4477-8B1A-74D51C420F8A}" dt="2024-09-14T13:35:57.793" v="28713" actId="255"/>
          <ac:spMkLst>
            <pc:docMk/>
            <pc:sldMk cId="2259308896" sldId="256"/>
            <ac:spMk id="3" creationId="{056C55CD-3159-B6EA-6E16-BB3FC97E4DE3}"/>
          </ac:spMkLst>
        </pc:spChg>
      </pc:sldChg>
      <pc:sldChg chg="modSp mod">
        <pc:chgData name="AMAN SINGH" userId="0ae4a2dcea07166f" providerId="LiveId" clId="{DBD2F5D2-3F5F-4477-8B1A-74D51C420F8A}" dt="2024-09-15T17:04:36.168" v="28720" actId="20577"/>
        <pc:sldMkLst>
          <pc:docMk/>
          <pc:sldMk cId="1325608595" sldId="257"/>
        </pc:sldMkLst>
        <pc:spChg chg="mod">
          <ac:chgData name="AMAN SINGH" userId="0ae4a2dcea07166f" providerId="LiveId" clId="{DBD2F5D2-3F5F-4477-8B1A-74D51C420F8A}" dt="2024-09-15T17:04:36.168" v="28720" actId="20577"/>
          <ac:spMkLst>
            <pc:docMk/>
            <pc:sldMk cId="1325608595" sldId="257"/>
            <ac:spMk id="3" creationId="{22788C46-D0BC-4307-AE55-7601A139E7CB}"/>
          </ac:spMkLst>
        </pc:spChg>
      </pc:sldChg>
      <pc:sldChg chg="addSp delSp modSp mod">
        <pc:chgData name="AMAN SINGH" userId="0ae4a2dcea07166f" providerId="LiveId" clId="{DBD2F5D2-3F5F-4477-8B1A-74D51C420F8A}" dt="2024-09-14T07:15:46.876" v="11751" actId="14100"/>
        <pc:sldMkLst>
          <pc:docMk/>
          <pc:sldMk cId="2529338794" sldId="289"/>
        </pc:sldMkLst>
        <pc:spChg chg="del mod">
          <ac:chgData name="AMAN SINGH" userId="0ae4a2dcea07166f" providerId="LiveId" clId="{DBD2F5D2-3F5F-4477-8B1A-74D51C420F8A}" dt="2024-09-13T13:00:49.399" v="4" actId="478"/>
          <ac:spMkLst>
            <pc:docMk/>
            <pc:sldMk cId="2529338794" sldId="289"/>
            <ac:spMk id="3" creationId="{DAF7743C-9A64-6DD7-26EC-7870E2484D2F}"/>
          </ac:spMkLst>
        </pc:spChg>
        <pc:spChg chg="mod">
          <ac:chgData name="AMAN SINGH" userId="0ae4a2dcea07166f" providerId="LiveId" clId="{DBD2F5D2-3F5F-4477-8B1A-74D51C420F8A}" dt="2024-09-14T07:15:29.293" v="11742" actId="14100"/>
          <ac:spMkLst>
            <pc:docMk/>
            <pc:sldMk cId="2529338794" sldId="289"/>
            <ac:spMk id="5" creationId="{7FF5EE67-DE83-C00F-F31C-58A2B46234DB}"/>
          </ac:spMkLst>
        </pc:spChg>
        <pc:graphicFrameChg chg="del">
          <ac:chgData name="AMAN SINGH" userId="0ae4a2dcea07166f" providerId="LiveId" clId="{DBD2F5D2-3F5F-4477-8B1A-74D51C420F8A}" dt="2024-09-13T12:59:53.769" v="0" actId="478"/>
          <ac:graphicFrameMkLst>
            <pc:docMk/>
            <pc:sldMk cId="2529338794" sldId="289"/>
            <ac:graphicFrameMk id="2" creationId="{7DDF4BAE-4B8C-D7E9-6950-73C37BB17C4D}"/>
          </ac:graphicFrameMkLst>
        </pc:graphicFrameChg>
        <pc:graphicFrameChg chg="add del mod">
          <ac:chgData name="AMAN SINGH" userId="0ae4a2dcea07166f" providerId="LiveId" clId="{DBD2F5D2-3F5F-4477-8B1A-74D51C420F8A}" dt="2024-09-13T13:08:36.170" v="58" actId="478"/>
          <ac:graphicFrameMkLst>
            <pc:docMk/>
            <pc:sldMk cId="2529338794" sldId="289"/>
            <ac:graphicFrameMk id="4" creationId="{66E374CC-0D4F-B085-8C20-59929776DD58}"/>
          </ac:graphicFrameMkLst>
        </pc:graphicFrameChg>
        <pc:graphicFrameChg chg="add del mod">
          <ac:chgData name="AMAN SINGH" userId="0ae4a2dcea07166f" providerId="LiveId" clId="{DBD2F5D2-3F5F-4477-8B1A-74D51C420F8A}" dt="2024-09-13T13:08:19.135" v="57" actId="478"/>
          <ac:graphicFrameMkLst>
            <pc:docMk/>
            <pc:sldMk cId="2529338794" sldId="289"/>
            <ac:graphicFrameMk id="6" creationId="{95D50517-7A67-3E1C-3DB8-0F5EF4677637}"/>
          </ac:graphicFrameMkLst>
        </pc:graphicFrameChg>
        <pc:graphicFrameChg chg="add mod">
          <ac:chgData name="AMAN SINGH" userId="0ae4a2dcea07166f" providerId="LiveId" clId="{DBD2F5D2-3F5F-4477-8B1A-74D51C420F8A}" dt="2024-09-14T07:15:46.876" v="11751" actId="14100"/>
          <ac:graphicFrameMkLst>
            <pc:docMk/>
            <pc:sldMk cId="2529338794" sldId="289"/>
            <ac:graphicFrameMk id="7" creationId="{02518EF0-8393-F807-373A-FC588BE18A57}"/>
          </ac:graphicFrameMkLst>
        </pc:graphicFrameChg>
      </pc:sldChg>
      <pc:sldChg chg="addSp delSp modSp mod">
        <pc:chgData name="AMAN SINGH" userId="0ae4a2dcea07166f" providerId="LiveId" clId="{DBD2F5D2-3F5F-4477-8B1A-74D51C420F8A}" dt="2024-09-13T14:41:37.052" v="3043" actId="1076"/>
        <pc:sldMkLst>
          <pc:docMk/>
          <pc:sldMk cId="1265939620" sldId="290"/>
        </pc:sldMkLst>
        <pc:spChg chg="mod">
          <ac:chgData name="AMAN SINGH" userId="0ae4a2dcea07166f" providerId="LiveId" clId="{DBD2F5D2-3F5F-4477-8B1A-74D51C420F8A}" dt="2024-09-13T14:24:19.478" v="2386" actId="113"/>
          <ac:spMkLst>
            <pc:docMk/>
            <pc:sldMk cId="1265939620" sldId="290"/>
            <ac:spMk id="3" creationId="{D1455C0B-19FB-954B-532A-0A68CAC4E0E4}"/>
          </ac:spMkLst>
        </pc:spChg>
        <pc:spChg chg="del mod">
          <ac:chgData name="AMAN SINGH" userId="0ae4a2dcea07166f" providerId="LiveId" clId="{DBD2F5D2-3F5F-4477-8B1A-74D51C420F8A}" dt="2024-09-13T14:34:35.806" v="2992" actId="478"/>
          <ac:spMkLst>
            <pc:docMk/>
            <pc:sldMk cId="1265939620" sldId="290"/>
            <ac:spMk id="4" creationId="{DBA34351-9D9C-8C32-5CC0-3F19A1CAC037}"/>
          </ac:spMkLst>
        </pc:spChg>
        <pc:spChg chg="mod">
          <ac:chgData name="AMAN SINGH" userId="0ae4a2dcea07166f" providerId="LiveId" clId="{DBD2F5D2-3F5F-4477-8B1A-74D51C420F8A}" dt="2024-09-13T14:05:55.018" v="824" actId="20577"/>
          <ac:spMkLst>
            <pc:docMk/>
            <pc:sldMk cId="1265939620" sldId="290"/>
            <ac:spMk id="6" creationId="{EDF9E134-98AA-3ECE-E40A-180C85ACD7D5}"/>
          </ac:spMkLst>
        </pc:spChg>
        <pc:spChg chg="add del mod">
          <ac:chgData name="AMAN SINGH" userId="0ae4a2dcea07166f" providerId="LiveId" clId="{DBD2F5D2-3F5F-4477-8B1A-74D51C420F8A}" dt="2024-09-13T14:34:47.403" v="2994" actId="478"/>
          <ac:spMkLst>
            <pc:docMk/>
            <pc:sldMk cId="1265939620" sldId="290"/>
            <ac:spMk id="7" creationId="{83ACB030-9628-F643-904C-AD84C52C19A2}"/>
          </ac:spMkLst>
        </pc:spChg>
        <pc:graphicFrameChg chg="add mod">
          <ac:chgData name="AMAN SINGH" userId="0ae4a2dcea07166f" providerId="LiveId" clId="{DBD2F5D2-3F5F-4477-8B1A-74D51C420F8A}" dt="2024-09-13T14:41:37.052" v="3043" actId="1076"/>
          <ac:graphicFrameMkLst>
            <pc:docMk/>
            <pc:sldMk cId="1265939620" sldId="290"/>
            <ac:graphicFrameMk id="2" creationId="{2B360433-FBA3-7482-B861-9B29808AA686}"/>
          </ac:graphicFrameMkLst>
        </pc:graphicFrameChg>
      </pc:sldChg>
      <pc:sldChg chg="del">
        <pc:chgData name="AMAN SINGH" userId="0ae4a2dcea07166f" providerId="LiveId" clId="{DBD2F5D2-3F5F-4477-8B1A-74D51C420F8A}" dt="2024-09-14T12:12:01.386" v="20670" actId="47"/>
        <pc:sldMkLst>
          <pc:docMk/>
          <pc:sldMk cId="2652102883" sldId="291"/>
        </pc:sldMkLst>
      </pc:sldChg>
      <pc:sldChg chg="addSp delSp modSp mod">
        <pc:chgData name="AMAN SINGH" userId="0ae4a2dcea07166f" providerId="LiveId" clId="{DBD2F5D2-3F5F-4477-8B1A-74D51C420F8A}" dt="2024-09-14T13:34:11.887" v="28633" actId="1076"/>
        <pc:sldMkLst>
          <pc:docMk/>
          <pc:sldMk cId="362649583" sldId="292"/>
        </pc:sldMkLst>
        <pc:spChg chg="mod">
          <ac:chgData name="AMAN SINGH" userId="0ae4a2dcea07166f" providerId="LiveId" clId="{DBD2F5D2-3F5F-4477-8B1A-74D51C420F8A}" dt="2024-09-14T12:42:15.881" v="22916" actId="14100"/>
          <ac:spMkLst>
            <pc:docMk/>
            <pc:sldMk cId="362649583" sldId="292"/>
            <ac:spMk id="2" creationId="{E97EF58C-138C-55F4-DA77-4C3F06C81A1C}"/>
          </ac:spMkLst>
        </pc:spChg>
        <pc:spChg chg="mod">
          <ac:chgData name="AMAN SINGH" userId="0ae4a2dcea07166f" providerId="LiveId" clId="{DBD2F5D2-3F5F-4477-8B1A-74D51C420F8A}" dt="2024-09-14T13:34:11.887" v="28633" actId="1076"/>
          <ac:spMkLst>
            <pc:docMk/>
            <pc:sldMk cId="362649583" sldId="292"/>
            <ac:spMk id="3" creationId="{9B5DDE7C-335B-FD23-E1E6-CDCB99B7878C}"/>
          </ac:spMkLst>
        </pc:spChg>
        <pc:spChg chg="add del mod">
          <ac:chgData name="AMAN SINGH" userId="0ae4a2dcea07166f" providerId="LiveId" clId="{DBD2F5D2-3F5F-4477-8B1A-74D51C420F8A}" dt="2024-09-14T12:12:22.818" v="20707" actId="478"/>
          <ac:spMkLst>
            <pc:docMk/>
            <pc:sldMk cId="362649583" sldId="292"/>
            <ac:spMk id="5" creationId="{D22B8D2E-5C9E-5FC0-E1A8-7D659FC31787}"/>
          </ac:spMkLst>
        </pc:spChg>
        <pc:picChg chg="del">
          <ac:chgData name="AMAN SINGH" userId="0ae4a2dcea07166f" providerId="LiveId" clId="{DBD2F5D2-3F5F-4477-8B1A-74D51C420F8A}" dt="2024-09-14T12:12:20.713" v="20706" actId="478"/>
          <ac:picMkLst>
            <pc:docMk/>
            <pc:sldMk cId="362649583" sldId="292"/>
            <ac:picMk id="25" creationId="{E57751D1-D655-B1C0-2407-A8826F551024}"/>
          </ac:picMkLst>
        </pc:picChg>
      </pc:sldChg>
      <pc:sldChg chg="del">
        <pc:chgData name="AMAN SINGH" userId="0ae4a2dcea07166f" providerId="LiveId" clId="{DBD2F5D2-3F5F-4477-8B1A-74D51C420F8A}" dt="2024-09-14T13:34:37.810" v="28635" actId="47"/>
        <pc:sldMkLst>
          <pc:docMk/>
          <pc:sldMk cId="853261029" sldId="294"/>
        </pc:sldMkLst>
      </pc:sldChg>
      <pc:sldChg chg="del">
        <pc:chgData name="AMAN SINGH" userId="0ae4a2dcea07166f" providerId="LiveId" clId="{DBD2F5D2-3F5F-4477-8B1A-74D51C420F8A}" dt="2024-09-14T13:34:31.040" v="28634" actId="47"/>
        <pc:sldMkLst>
          <pc:docMk/>
          <pc:sldMk cId="907915534" sldId="295"/>
        </pc:sldMkLst>
      </pc:sldChg>
      <pc:sldChg chg="modSp mod">
        <pc:chgData name="AMAN SINGH" userId="0ae4a2dcea07166f" providerId="LiveId" clId="{DBD2F5D2-3F5F-4477-8B1A-74D51C420F8A}" dt="2024-09-14T13:35:35.824" v="28712" actId="1076"/>
        <pc:sldMkLst>
          <pc:docMk/>
          <pc:sldMk cId="1609673525" sldId="296"/>
        </pc:sldMkLst>
        <pc:spChg chg="mod">
          <ac:chgData name="AMAN SINGH" userId="0ae4a2dcea07166f" providerId="LiveId" clId="{DBD2F5D2-3F5F-4477-8B1A-74D51C420F8A}" dt="2024-09-14T13:35:35.824" v="28712" actId="1076"/>
          <ac:spMkLst>
            <pc:docMk/>
            <pc:sldMk cId="1609673525" sldId="296"/>
            <ac:spMk id="5" creationId="{67BB04B7-47A4-741B-59E0-F0E6F2126E8F}"/>
          </ac:spMkLst>
        </pc:spChg>
      </pc:sldChg>
      <pc:sldChg chg="addSp delSp modSp mod">
        <pc:chgData name="AMAN SINGH" userId="0ae4a2dcea07166f" providerId="LiveId" clId="{DBD2F5D2-3F5F-4477-8B1A-74D51C420F8A}" dt="2024-09-13T13:36:31.893" v="776" actId="14100"/>
        <pc:sldMkLst>
          <pc:docMk/>
          <pc:sldMk cId="4117153350" sldId="297"/>
        </pc:sldMkLst>
        <pc:spChg chg="mod">
          <ac:chgData name="AMAN SINGH" userId="0ae4a2dcea07166f" providerId="LiveId" clId="{DBD2F5D2-3F5F-4477-8B1A-74D51C420F8A}" dt="2024-09-13T13:36:31.893" v="776" actId="14100"/>
          <ac:spMkLst>
            <pc:docMk/>
            <pc:sldMk cId="4117153350" sldId="297"/>
            <ac:spMk id="2" creationId="{12EAA093-E00B-31E9-0A13-71142E30E57C}"/>
          </ac:spMkLst>
        </pc:spChg>
        <pc:spChg chg="del">
          <ac:chgData name="AMAN SINGH" userId="0ae4a2dcea07166f" providerId="LiveId" clId="{DBD2F5D2-3F5F-4477-8B1A-74D51C420F8A}" dt="2024-09-13T13:32:59.106" v="760" actId="478"/>
          <ac:spMkLst>
            <pc:docMk/>
            <pc:sldMk cId="4117153350" sldId="297"/>
            <ac:spMk id="3" creationId="{C62C8177-F0B6-B02C-3682-183D8307E999}"/>
          </ac:spMkLst>
        </pc:spChg>
        <pc:spChg chg="add del mod">
          <ac:chgData name="AMAN SINGH" userId="0ae4a2dcea07166f" providerId="LiveId" clId="{DBD2F5D2-3F5F-4477-8B1A-74D51C420F8A}" dt="2024-09-13T13:33:02.109" v="761" actId="478"/>
          <ac:spMkLst>
            <pc:docMk/>
            <pc:sldMk cId="4117153350" sldId="297"/>
            <ac:spMk id="5" creationId="{7A2D712A-3E4F-38FF-DAC9-46B62CA187D6}"/>
          </ac:spMkLst>
        </pc:spChg>
        <pc:spChg chg="add mod ord">
          <ac:chgData name="AMAN SINGH" userId="0ae4a2dcea07166f" providerId="LiveId" clId="{DBD2F5D2-3F5F-4477-8B1A-74D51C420F8A}" dt="2024-09-13T13:36:22.404" v="772" actId="167"/>
          <ac:spMkLst>
            <pc:docMk/>
            <pc:sldMk cId="4117153350" sldId="297"/>
            <ac:spMk id="8" creationId="{D7F6A106-0FF8-B513-619F-8F6D08D3AC7B}"/>
          </ac:spMkLst>
        </pc:spChg>
        <pc:picChg chg="add mod">
          <ac:chgData name="AMAN SINGH" userId="0ae4a2dcea07166f" providerId="LiveId" clId="{DBD2F5D2-3F5F-4477-8B1A-74D51C420F8A}" dt="2024-09-13T13:36:29.069" v="775" actId="1076"/>
          <ac:picMkLst>
            <pc:docMk/>
            <pc:sldMk cId="4117153350" sldId="297"/>
            <ac:picMk id="7" creationId="{CDB63B94-A826-BBC8-B457-F814E0920B66}"/>
          </ac:picMkLst>
        </pc:picChg>
      </pc:sldChg>
      <pc:sldChg chg="del">
        <pc:chgData name="AMAN SINGH" userId="0ae4a2dcea07166f" providerId="LiveId" clId="{DBD2F5D2-3F5F-4477-8B1A-74D51C420F8A}" dt="2024-09-14T13:34:41.254" v="28636" actId="47"/>
        <pc:sldMkLst>
          <pc:docMk/>
          <pc:sldMk cId="1678163377" sldId="298"/>
        </pc:sldMkLst>
      </pc:sldChg>
      <pc:sldChg chg="addSp delSp modSp mod">
        <pc:chgData name="AMAN SINGH" userId="0ae4a2dcea07166f" providerId="LiveId" clId="{DBD2F5D2-3F5F-4477-8B1A-74D51C420F8A}" dt="2024-09-13T13:15:13.328" v="269" actId="478"/>
        <pc:sldMkLst>
          <pc:docMk/>
          <pc:sldMk cId="4293299508" sldId="300"/>
        </pc:sldMkLst>
        <pc:spChg chg="mod">
          <ac:chgData name="AMAN SINGH" userId="0ae4a2dcea07166f" providerId="LiveId" clId="{DBD2F5D2-3F5F-4477-8B1A-74D51C420F8A}" dt="2024-09-13T13:14:49.449" v="267"/>
          <ac:spMkLst>
            <pc:docMk/>
            <pc:sldMk cId="4293299508" sldId="300"/>
            <ac:spMk id="3" creationId="{DAF7743C-9A64-6DD7-26EC-7870E2484D2F}"/>
          </ac:spMkLst>
        </pc:spChg>
        <pc:spChg chg="add del mod">
          <ac:chgData name="AMAN SINGH" userId="0ae4a2dcea07166f" providerId="LiveId" clId="{DBD2F5D2-3F5F-4477-8B1A-74D51C420F8A}" dt="2024-09-13T13:15:13.328" v="269" actId="478"/>
          <ac:spMkLst>
            <pc:docMk/>
            <pc:sldMk cId="4293299508" sldId="300"/>
            <ac:spMk id="4" creationId="{3C838151-EC52-3F03-7A55-F528CA13BFCC}"/>
          </ac:spMkLst>
        </pc:spChg>
        <pc:spChg chg="del">
          <ac:chgData name="AMAN SINGH" userId="0ae4a2dcea07166f" providerId="LiveId" clId="{DBD2F5D2-3F5F-4477-8B1A-74D51C420F8A}" dt="2024-09-13T13:15:11.039" v="268" actId="478"/>
          <ac:spMkLst>
            <pc:docMk/>
            <pc:sldMk cId="4293299508" sldId="300"/>
            <ac:spMk id="5" creationId="{7FF5EE67-DE83-C00F-F31C-58A2B46234DB}"/>
          </ac:spMkLst>
        </pc:spChg>
      </pc:sldChg>
      <pc:sldChg chg="add del">
        <pc:chgData name="AMAN SINGH" userId="0ae4a2dcea07166f" providerId="LiveId" clId="{DBD2F5D2-3F5F-4477-8B1A-74D51C420F8A}" dt="2024-09-13T13:07:35.434" v="52" actId="2696"/>
        <pc:sldMkLst>
          <pc:docMk/>
          <pc:sldMk cId="255210439" sldId="301"/>
        </pc:sldMkLst>
      </pc:sldChg>
      <pc:sldChg chg="addSp delSp modSp add mod">
        <pc:chgData name="AMAN SINGH" userId="0ae4a2dcea07166f" providerId="LiveId" clId="{DBD2F5D2-3F5F-4477-8B1A-74D51C420F8A}" dt="2024-09-13T13:31:02.013" v="733" actId="1076"/>
        <pc:sldMkLst>
          <pc:docMk/>
          <pc:sldMk cId="971992580" sldId="301"/>
        </pc:sldMkLst>
        <pc:spChg chg="mod">
          <ac:chgData name="AMAN SINGH" userId="0ae4a2dcea07166f" providerId="LiveId" clId="{DBD2F5D2-3F5F-4477-8B1A-74D51C420F8A}" dt="2024-09-13T13:31:02.013" v="733" actId="1076"/>
          <ac:spMkLst>
            <pc:docMk/>
            <pc:sldMk cId="971992580" sldId="301"/>
            <ac:spMk id="3" creationId="{DAF7743C-9A64-6DD7-26EC-7870E2484D2F}"/>
          </ac:spMkLst>
        </pc:spChg>
        <pc:spChg chg="add del">
          <ac:chgData name="AMAN SINGH" userId="0ae4a2dcea07166f" providerId="LiveId" clId="{DBD2F5D2-3F5F-4477-8B1A-74D51C420F8A}" dt="2024-09-13T13:17:34.142" v="272" actId="22"/>
          <ac:spMkLst>
            <pc:docMk/>
            <pc:sldMk cId="971992580" sldId="301"/>
            <ac:spMk id="4" creationId="{BD7DB5B1-5432-5C22-ED4E-1E78AD87B77E}"/>
          </ac:spMkLst>
        </pc:spChg>
        <pc:spChg chg="del">
          <ac:chgData name="AMAN SINGH" userId="0ae4a2dcea07166f" providerId="LiveId" clId="{DBD2F5D2-3F5F-4477-8B1A-74D51C420F8A}" dt="2024-09-13T13:25:34.642" v="293" actId="478"/>
          <ac:spMkLst>
            <pc:docMk/>
            <pc:sldMk cId="971992580" sldId="301"/>
            <ac:spMk id="5" creationId="{7FF5EE67-DE83-C00F-F31C-58A2B46234DB}"/>
          </ac:spMkLst>
        </pc:spChg>
        <pc:spChg chg="add del">
          <ac:chgData name="AMAN SINGH" userId="0ae4a2dcea07166f" providerId="LiveId" clId="{DBD2F5D2-3F5F-4477-8B1A-74D51C420F8A}" dt="2024-09-13T13:24:00.794" v="277" actId="478"/>
          <ac:spMkLst>
            <pc:docMk/>
            <pc:sldMk cId="971992580" sldId="301"/>
            <ac:spMk id="8" creationId="{9C7A0211-DD99-47CE-CDCA-37D40B8591E8}"/>
          </ac:spMkLst>
        </pc:spChg>
        <pc:spChg chg="add del mod">
          <ac:chgData name="AMAN SINGH" userId="0ae4a2dcea07166f" providerId="LiveId" clId="{DBD2F5D2-3F5F-4477-8B1A-74D51C420F8A}" dt="2024-09-13T13:25:37.895" v="294" actId="478"/>
          <ac:spMkLst>
            <pc:docMk/>
            <pc:sldMk cId="971992580" sldId="301"/>
            <ac:spMk id="11" creationId="{73B82BEC-ED58-F9BC-195C-015812AE9D4F}"/>
          </ac:spMkLst>
        </pc:spChg>
        <pc:spChg chg="add mod">
          <ac:chgData name="AMAN SINGH" userId="0ae4a2dcea07166f" providerId="LiveId" clId="{DBD2F5D2-3F5F-4477-8B1A-74D51C420F8A}" dt="2024-09-13T13:30:37.886" v="728" actId="1076"/>
          <ac:spMkLst>
            <pc:docMk/>
            <pc:sldMk cId="971992580" sldId="301"/>
            <ac:spMk id="13" creationId="{0FDB7EAC-4736-71B6-8F90-CF01A7B01C0A}"/>
          </ac:spMkLst>
        </pc:spChg>
        <pc:graphicFrameChg chg="add del mod">
          <ac:chgData name="AMAN SINGH" userId="0ae4a2dcea07166f" providerId="LiveId" clId="{DBD2F5D2-3F5F-4477-8B1A-74D51C420F8A}" dt="2024-09-13T13:23:15.137" v="275" actId="478"/>
          <ac:graphicFrameMkLst>
            <pc:docMk/>
            <pc:sldMk cId="971992580" sldId="301"/>
            <ac:graphicFrameMk id="6" creationId="{FB3D8649-CC54-CC90-C937-2BA19538D590}"/>
          </ac:graphicFrameMkLst>
        </pc:graphicFrameChg>
        <pc:graphicFrameChg chg="add del mod">
          <ac:chgData name="AMAN SINGH" userId="0ae4a2dcea07166f" providerId="LiveId" clId="{DBD2F5D2-3F5F-4477-8B1A-74D51C420F8A}" dt="2024-09-13T13:25:18.161" v="287" actId="478"/>
          <ac:graphicFrameMkLst>
            <pc:docMk/>
            <pc:sldMk cId="971992580" sldId="301"/>
            <ac:graphicFrameMk id="9" creationId="{B294C82A-DE65-6CC0-0969-ACEEB6DB548E}"/>
          </ac:graphicFrameMkLst>
        </pc:graphicFrameChg>
        <pc:graphicFrameChg chg="add del mod">
          <ac:chgData name="AMAN SINGH" userId="0ae4a2dcea07166f" providerId="LiveId" clId="{DBD2F5D2-3F5F-4477-8B1A-74D51C420F8A}" dt="2024-09-13T13:30:45.538" v="730" actId="478"/>
          <ac:graphicFrameMkLst>
            <pc:docMk/>
            <pc:sldMk cId="971992580" sldId="301"/>
            <ac:graphicFrameMk id="12" creationId="{B1047175-87A6-8C42-9DEA-E4B381CEB58B}"/>
          </ac:graphicFrameMkLst>
        </pc:graphicFrameChg>
        <pc:picChg chg="add mod">
          <ac:chgData name="AMAN SINGH" userId="0ae4a2dcea07166f" providerId="LiveId" clId="{DBD2F5D2-3F5F-4477-8B1A-74D51C420F8A}" dt="2024-09-13T13:30:52.557" v="732" actId="14100"/>
          <ac:picMkLst>
            <pc:docMk/>
            <pc:sldMk cId="971992580" sldId="301"/>
            <ac:picMk id="1025" creationId="{8CD242BC-4EBF-705F-DB53-3286AEC0853F}"/>
          </ac:picMkLst>
        </pc:picChg>
        <pc:picChg chg="add mod">
          <ac:chgData name="AMAN SINGH" userId="0ae4a2dcea07166f" providerId="LiveId" clId="{DBD2F5D2-3F5F-4477-8B1A-74D51C420F8A}" dt="2024-09-13T13:30:41.319" v="729" actId="1076"/>
          <ac:picMkLst>
            <pc:docMk/>
            <pc:sldMk cId="971992580" sldId="301"/>
            <ac:picMk id="1026" creationId="{2AB6AD8D-E278-61E8-6DEA-7A057D3FDF2F}"/>
          </ac:picMkLst>
        </pc:picChg>
      </pc:sldChg>
      <pc:sldChg chg="add del">
        <pc:chgData name="AMAN SINGH" userId="0ae4a2dcea07166f" providerId="LiveId" clId="{DBD2F5D2-3F5F-4477-8B1A-74D51C420F8A}" dt="2024-09-13T13:32:40.990" v="734" actId="47"/>
        <pc:sldMkLst>
          <pc:docMk/>
          <pc:sldMk cId="1938013956" sldId="302"/>
        </pc:sldMkLst>
      </pc:sldChg>
      <pc:sldChg chg="addSp delSp modSp add mod">
        <pc:chgData name="AMAN SINGH" userId="0ae4a2dcea07166f" providerId="LiveId" clId="{DBD2F5D2-3F5F-4477-8B1A-74D51C420F8A}" dt="2024-09-13T14:34:56.167" v="2997" actId="478"/>
        <pc:sldMkLst>
          <pc:docMk/>
          <pc:sldMk cId="3944493972" sldId="302"/>
        </pc:sldMkLst>
        <pc:spChg chg="mod">
          <ac:chgData name="AMAN SINGH" userId="0ae4a2dcea07166f" providerId="LiveId" clId="{DBD2F5D2-3F5F-4477-8B1A-74D51C420F8A}" dt="2024-09-13T14:34:30.694" v="2991" actId="5793"/>
          <ac:spMkLst>
            <pc:docMk/>
            <pc:sldMk cId="3944493972" sldId="302"/>
            <ac:spMk id="3" creationId="{D1455C0B-19FB-954B-532A-0A68CAC4E0E4}"/>
          </ac:spMkLst>
        </pc:spChg>
        <pc:spChg chg="del">
          <ac:chgData name="AMAN SINGH" userId="0ae4a2dcea07166f" providerId="LiveId" clId="{DBD2F5D2-3F5F-4477-8B1A-74D51C420F8A}" dt="2024-09-13T14:34:51.062" v="2995" actId="478"/>
          <ac:spMkLst>
            <pc:docMk/>
            <pc:sldMk cId="3944493972" sldId="302"/>
            <ac:spMk id="4" creationId="{DBA34351-9D9C-8C32-5CC0-3F19A1CAC037}"/>
          </ac:spMkLst>
        </pc:spChg>
        <pc:spChg chg="mod">
          <ac:chgData name="AMAN SINGH" userId="0ae4a2dcea07166f" providerId="LiveId" clId="{DBD2F5D2-3F5F-4477-8B1A-74D51C420F8A}" dt="2024-09-13T14:25:40.214" v="2417" actId="20577"/>
          <ac:spMkLst>
            <pc:docMk/>
            <pc:sldMk cId="3944493972" sldId="302"/>
            <ac:spMk id="6" creationId="{EDF9E134-98AA-3ECE-E40A-180C85ACD7D5}"/>
          </ac:spMkLst>
        </pc:spChg>
        <pc:spChg chg="add del mod">
          <ac:chgData name="AMAN SINGH" userId="0ae4a2dcea07166f" providerId="LiveId" clId="{DBD2F5D2-3F5F-4477-8B1A-74D51C420F8A}" dt="2024-09-13T14:34:56.167" v="2997" actId="478"/>
          <ac:spMkLst>
            <pc:docMk/>
            <pc:sldMk cId="3944493972" sldId="302"/>
            <ac:spMk id="9" creationId="{C541AC28-0FE9-42F7-890F-4767AFB927AF}"/>
          </ac:spMkLst>
        </pc:spChg>
        <pc:graphicFrameChg chg="del">
          <ac:chgData name="AMAN SINGH" userId="0ae4a2dcea07166f" providerId="LiveId" clId="{DBD2F5D2-3F5F-4477-8B1A-74D51C420F8A}" dt="2024-09-13T14:26:11.118" v="2418" actId="478"/>
          <ac:graphicFrameMkLst>
            <pc:docMk/>
            <pc:sldMk cId="3944493972" sldId="302"/>
            <ac:graphicFrameMk id="2" creationId="{2B360433-FBA3-7482-B861-9B29808AA686}"/>
          </ac:graphicFrameMkLst>
        </pc:graphicFrameChg>
        <pc:graphicFrameChg chg="add del mod">
          <ac:chgData name="AMAN SINGH" userId="0ae4a2dcea07166f" providerId="LiveId" clId="{DBD2F5D2-3F5F-4477-8B1A-74D51C420F8A}" dt="2024-09-13T14:28:15.216" v="2438" actId="478"/>
          <ac:graphicFrameMkLst>
            <pc:docMk/>
            <pc:sldMk cId="3944493972" sldId="302"/>
            <ac:graphicFrameMk id="5" creationId="{B21CDFB2-20BF-5685-9C80-841C5B2D49B0}"/>
          </ac:graphicFrameMkLst>
        </pc:graphicFrameChg>
        <pc:graphicFrameChg chg="add mod">
          <ac:chgData name="AMAN SINGH" userId="0ae4a2dcea07166f" providerId="LiveId" clId="{DBD2F5D2-3F5F-4477-8B1A-74D51C420F8A}" dt="2024-09-13T14:27:58.036" v="2434" actId="1076"/>
          <ac:graphicFrameMkLst>
            <pc:docMk/>
            <pc:sldMk cId="3944493972" sldId="302"/>
            <ac:graphicFrameMk id="7" creationId="{FB56367B-7790-E1C9-B4C9-CA68C7BDE420}"/>
          </ac:graphicFrameMkLst>
        </pc:graphicFrameChg>
        <pc:picChg chg="add mod">
          <ac:chgData name="AMAN SINGH" userId="0ae4a2dcea07166f" providerId="LiveId" clId="{DBD2F5D2-3F5F-4477-8B1A-74D51C420F8A}" dt="2024-09-13T14:28:40.028" v="2444" actId="14100"/>
          <ac:picMkLst>
            <pc:docMk/>
            <pc:sldMk cId="3944493972" sldId="302"/>
            <ac:picMk id="2049" creationId="{0043E846-7746-E5AF-CCE1-5AFAAC7B34F6}"/>
          </ac:picMkLst>
        </pc:picChg>
      </pc:sldChg>
      <pc:sldChg chg="addSp delSp modSp add mod ord">
        <pc:chgData name="AMAN SINGH" userId="0ae4a2dcea07166f" providerId="LiveId" clId="{DBD2F5D2-3F5F-4477-8B1A-74D51C420F8A}" dt="2024-09-13T17:02:47.693" v="5819" actId="1076"/>
        <pc:sldMkLst>
          <pc:docMk/>
          <pc:sldMk cId="3090752717" sldId="303"/>
        </pc:sldMkLst>
        <pc:spChg chg="del">
          <ac:chgData name="AMAN SINGH" userId="0ae4a2dcea07166f" providerId="LiveId" clId="{DBD2F5D2-3F5F-4477-8B1A-74D51C420F8A}" dt="2024-09-13T14:39:42.619" v="3014" actId="478"/>
          <ac:spMkLst>
            <pc:docMk/>
            <pc:sldMk cId="3090752717" sldId="303"/>
            <ac:spMk id="3" creationId="{D1455C0B-19FB-954B-532A-0A68CAC4E0E4}"/>
          </ac:spMkLst>
        </pc:spChg>
        <pc:spChg chg="add del mod">
          <ac:chgData name="AMAN SINGH" userId="0ae4a2dcea07166f" providerId="LiveId" clId="{DBD2F5D2-3F5F-4477-8B1A-74D51C420F8A}" dt="2024-09-13T14:40:14.557" v="3024" actId="478"/>
          <ac:spMkLst>
            <pc:docMk/>
            <pc:sldMk cId="3090752717" sldId="303"/>
            <ac:spMk id="5" creationId="{CA05DD1C-A18F-3C95-BB9C-CC24E6B24B01}"/>
          </ac:spMkLst>
        </pc:spChg>
        <pc:spChg chg="mod">
          <ac:chgData name="AMAN SINGH" userId="0ae4a2dcea07166f" providerId="LiveId" clId="{DBD2F5D2-3F5F-4477-8B1A-74D51C420F8A}" dt="2024-09-13T14:42:51.666" v="3048" actId="14100"/>
          <ac:spMkLst>
            <pc:docMk/>
            <pc:sldMk cId="3090752717" sldId="303"/>
            <ac:spMk id="6" creationId="{EDF9E134-98AA-3ECE-E40A-180C85ACD7D5}"/>
          </ac:spMkLst>
        </pc:spChg>
        <pc:graphicFrameChg chg="del mod">
          <ac:chgData name="AMAN SINGH" userId="0ae4a2dcea07166f" providerId="LiveId" clId="{DBD2F5D2-3F5F-4477-8B1A-74D51C420F8A}" dt="2024-09-13T14:42:02.884" v="3044" actId="478"/>
          <ac:graphicFrameMkLst>
            <pc:docMk/>
            <pc:sldMk cId="3090752717" sldId="303"/>
            <ac:graphicFrameMk id="2" creationId="{2B360433-FBA3-7482-B861-9B29808AA686}"/>
          </ac:graphicFrameMkLst>
        </pc:graphicFrameChg>
        <pc:graphicFrameChg chg="add mod">
          <ac:chgData name="AMAN SINGH" userId="0ae4a2dcea07166f" providerId="LiveId" clId="{DBD2F5D2-3F5F-4477-8B1A-74D51C420F8A}" dt="2024-09-13T17:02:47.693" v="5819" actId="1076"/>
          <ac:graphicFrameMkLst>
            <pc:docMk/>
            <pc:sldMk cId="3090752717" sldId="303"/>
            <ac:graphicFrameMk id="7" creationId="{CC5188E1-A2EA-71D9-6EAE-897AD4EBEBE8}"/>
          </ac:graphicFrameMkLst>
        </pc:graphicFrameChg>
      </pc:sldChg>
      <pc:sldChg chg="add del">
        <pc:chgData name="AMAN SINGH" userId="0ae4a2dcea07166f" providerId="LiveId" clId="{DBD2F5D2-3F5F-4477-8B1A-74D51C420F8A}" dt="2024-09-13T16:45:38.166" v="4576" actId="2696"/>
        <pc:sldMkLst>
          <pc:docMk/>
          <pc:sldMk cId="188752849" sldId="304"/>
        </pc:sldMkLst>
      </pc:sldChg>
      <pc:sldChg chg="addSp delSp modSp add del mod ord">
        <pc:chgData name="AMAN SINGH" userId="0ae4a2dcea07166f" providerId="LiveId" clId="{DBD2F5D2-3F5F-4477-8B1A-74D51C420F8A}" dt="2024-09-13T16:45:45.046" v="4577" actId="47"/>
        <pc:sldMkLst>
          <pc:docMk/>
          <pc:sldMk cId="2649037279" sldId="305"/>
        </pc:sldMkLst>
        <pc:spChg chg="del mod">
          <ac:chgData name="AMAN SINGH" userId="0ae4a2dcea07166f" providerId="LiveId" clId="{DBD2F5D2-3F5F-4477-8B1A-74D51C420F8A}" dt="2024-09-13T16:02:00.454" v="4537" actId="478"/>
          <ac:spMkLst>
            <pc:docMk/>
            <pc:sldMk cId="2649037279" sldId="305"/>
            <ac:spMk id="3" creationId="{DAF7743C-9A64-6DD7-26EC-7870E2484D2F}"/>
          </ac:spMkLst>
        </pc:spChg>
        <pc:spChg chg="add del mod">
          <ac:chgData name="AMAN SINGH" userId="0ae4a2dcea07166f" providerId="LiveId" clId="{DBD2F5D2-3F5F-4477-8B1A-74D51C420F8A}" dt="2024-09-13T16:02:15.691" v="4543" actId="478"/>
          <ac:spMkLst>
            <pc:docMk/>
            <pc:sldMk cId="2649037279" sldId="305"/>
            <ac:spMk id="6" creationId="{6E2538DF-3074-BD23-407A-4C71727B2983}"/>
          </ac:spMkLst>
        </pc:spChg>
        <pc:spChg chg="del mod">
          <ac:chgData name="AMAN SINGH" userId="0ae4a2dcea07166f" providerId="LiveId" clId="{DBD2F5D2-3F5F-4477-8B1A-74D51C420F8A}" dt="2024-09-13T16:02:03.818" v="4538" actId="478"/>
          <ac:spMkLst>
            <pc:docMk/>
            <pc:sldMk cId="2649037279" sldId="305"/>
            <ac:spMk id="13" creationId="{0FDB7EAC-4736-71B6-8F90-CF01A7B01C0A}"/>
          </ac:spMkLst>
        </pc:spChg>
        <pc:graphicFrameChg chg="add del mod">
          <ac:chgData name="AMAN SINGH" userId="0ae4a2dcea07166f" providerId="LiveId" clId="{DBD2F5D2-3F5F-4477-8B1A-74D51C420F8A}" dt="2024-09-13T16:02:10.576" v="4541" actId="478"/>
          <ac:graphicFrameMkLst>
            <pc:docMk/>
            <pc:sldMk cId="2649037279" sldId="305"/>
            <ac:graphicFrameMk id="2" creationId="{C6B5E568-8A71-B2C7-3492-5668D37B6021}"/>
          </ac:graphicFrameMkLst>
        </pc:graphicFrameChg>
        <pc:graphicFrameChg chg="add del mod">
          <ac:chgData name="AMAN SINGH" userId="0ae4a2dcea07166f" providerId="LiveId" clId="{DBD2F5D2-3F5F-4477-8B1A-74D51C420F8A}" dt="2024-09-13T16:02:13.611" v="4542" actId="478"/>
          <ac:graphicFrameMkLst>
            <pc:docMk/>
            <pc:sldMk cId="2649037279" sldId="305"/>
            <ac:graphicFrameMk id="4" creationId="{E5790010-2453-4CA7-270C-1F6D7CF5D0B3}"/>
          </ac:graphicFrameMkLst>
        </pc:graphicFrameChg>
        <pc:picChg chg="del">
          <ac:chgData name="AMAN SINGH" userId="0ae4a2dcea07166f" providerId="LiveId" clId="{DBD2F5D2-3F5F-4477-8B1A-74D51C420F8A}" dt="2024-09-13T14:44:35.253" v="3053" actId="478"/>
          <ac:picMkLst>
            <pc:docMk/>
            <pc:sldMk cId="2649037279" sldId="305"/>
            <ac:picMk id="1025" creationId="{8CD242BC-4EBF-705F-DB53-3286AEC0853F}"/>
          </ac:picMkLst>
        </pc:picChg>
        <pc:picChg chg="del">
          <ac:chgData name="AMAN SINGH" userId="0ae4a2dcea07166f" providerId="LiveId" clId="{DBD2F5D2-3F5F-4477-8B1A-74D51C420F8A}" dt="2024-09-13T14:44:44.685" v="3056" actId="478"/>
          <ac:picMkLst>
            <pc:docMk/>
            <pc:sldMk cId="2649037279" sldId="305"/>
            <ac:picMk id="1026" creationId="{2AB6AD8D-E278-61E8-6DEA-7A057D3FDF2F}"/>
          </ac:picMkLst>
        </pc:picChg>
        <pc:picChg chg="add del mod">
          <ac:chgData name="AMAN SINGH" userId="0ae4a2dcea07166f" providerId="LiveId" clId="{DBD2F5D2-3F5F-4477-8B1A-74D51C420F8A}" dt="2024-09-13T16:02:04.736" v="4539" actId="478"/>
          <ac:picMkLst>
            <pc:docMk/>
            <pc:sldMk cId="2649037279" sldId="305"/>
            <ac:picMk id="3073" creationId="{3162ACE2-6B7D-38D2-667D-F8A684D334BA}"/>
          </ac:picMkLst>
        </pc:picChg>
        <pc:picChg chg="add del mod">
          <ac:chgData name="AMAN SINGH" userId="0ae4a2dcea07166f" providerId="LiveId" clId="{DBD2F5D2-3F5F-4477-8B1A-74D51C420F8A}" dt="2024-09-13T16:02:05.459" v="4540" actId="478"/>
          <ac:picMkLst>
            <pc:docMk/>
            <pc:sldMk cId="2649037279" sldId="305"/>
            <ac:picMk id="3074" creationId="{E3AB6789-D04B-4E01-A14D-44F22220EFB7}"/>
          </ac:picMkLst>
        </pc:picChg>
      </pc:sldChg>
      <pc:sldChg chg="addSp delSp modSp add mod">
        <pc:chgData name="AMAN SINGH" userId="0ae4a2dcea07166f" providerId="LiveId" clId="{DBD2F5D2-3F5F-4477-8B1A-74D51C420F8A}" dt="2024-09-13T16:45:04.686" v="4575" actId="27636"/>
        <pc:sldMkLst>
          <pc:docMk/>
          <pc:sldMk cId="2581822181" sldId="306"/>
        </pc:sldMkLst>
        <pc:spChg chg="mod">
          <ac:chgData name="AMAN SINGH" userId="0ae4a2dcea07166f" providerId="LiveId" clId="{DBD2F5D2-3F5F-4477-8B1A-74D51C420F8A}" dt="2024-09-13T16:44:51.045" v="4568" actId="1076"/>
          <ac:spMkLst>
            <pc:docMk/>
            <pc:sldMk cId="2581822181" sldId="306"/>
            <ac:spMk id="3" creationId="{DAF7743C-9A64-6DD7-26EC-7870E2484D2F}"/>
          </ac:spMkLst>
        </pc:spChg>
        <pc:spChg chg="mod">
          <ac:chgData name="AMAN SINGH" userId="0ae4a2dcea07166f" providerId="LiveId" clId="{DBD2F5D2-3F5F-4477-8B1A-74D51C420F8A}" dt="2024-09-13T16:45:04.686" v="4575" actId="27636"/>
          <ac:spMkLst>
            <pc:docMk/>
            <pc:sldMk cId="2581822181" sldId="306"/>
            <ac:spMk id="13" creationId="{0FDB7EAC-4736-71B6-8F90-CF01A7B01C0A}"/>
          </ac:spMkLst>
        </pc:spChg>
        <pc:graphicFrameChg chg="del modGraphic">
          <ac:chgData name="AMAN SINGH" userId="0ae4a2dcea07166f" providerId="LiveId" clId="{DBD2F5D2-3F5F-4477-8B1A-74D51C420F8A}" dt="2024-09-13T16:43:15.009" v="4557" actId="478"/>
          <ac:graphicFrameMkLst>
            <pc:docMk/>
            <pc:sldMk cId="2581822181" sldId="306"/>
            <ac:graphicFrameMk id="2" creationId="{C6B5E568-8A71-B2C7-3492-5668D37B6021}"/>
          </ac:graphicFrameMkLst>
        </pc:graphicFrameChg>
        <pc:graphicFrameChg chg="del">
          <ac:chgData name="AMAN SINGH" userId="0ae4a2dcea07166f" providerId="LiveId" clId="{DBD2F5D2-3F5F-4477-8B1A-74D51C420F8A}" dt="2024-09-13T15:38:39.679" v="4532" actId="478"/>
          <ac:graphicFrameMkLst>
            <pc:docMk/>
            <pc:sldMk cId="2581822181" sldId="306"/>
            <ac:graphicFrameMk id="4" creationId="{E5790010-2453-4CA7-270C-1F6D7CF5D0B3}"/>
          </ac:graphicFrameMkLst>
        </pc:graphicFrameChg>
        <pc:graphicFrameChg chg="add del mod">
          <ac:chgData name="AMAN SINGH" userId="0ae4a2dcea07166f" providerId="LiveId" clId="{DBD2F5D2-3F5F-4477-8B1A-74D51C420F8A}" dt="2024-09-13T15:38:32.715" v="4530" actId="478"/>
          <ac:graphicFrameMkLst>
            <pc:docMk/>
            <pc:sldMk cId="2581822181" sldId="306"/>
            <ac:graphicFrameMk id="5" creationId="{12FB15B9-D61C-9DA6-017D-CAA6E94BCE0C}"/>
          </ac:graphicFrameMkLst>
        </pc:graphicFrameChg>
        <pc:graphicFrameChg chg="add del mod">
          <ac:chgData name="AMAN SINGH" userId="0ae4a2dcea07166f" providerId="LiveId" clId="{DBD2F5D2-3F5F-4477-8B1A-74D51C420F8A}" dt="2024-09-13T16:43:17.239" v="4558" actId="478"/>
          <ac:graphicFrameMkLst>
            <pc:docMk/>
            <pc:sldMk cId="2581822181" sldId="306"/>
            <ac:graphicFrameMk id="6" creationId="{14844C51-9CB0-8278-3F32-1873532015CD}"/>
          </ac:graphicFrameMkLst>
        </pc:graphicFrameChg>
        <pc:graphicFrameChg chg="add mod">
          <ac:chgData name="AMAN SINGH" userId="0ae4a2dcea07166f" providerId="LiveId" clId="{DBD2F5D2-3F5F-4477-8B1A-74D51C420F8A}" dt="2024-09-13T16:44:00.294" v="4562" actId="1076"/>
          <ac:graphicFrameMkLst>
            <pc:docMk/>
            <pc:sldMk cId="2581822181" sldId="306"/>
            <ac:graphicFrameMk id="7" creationId="{70215779-A511-4308-BEF7-F5431285D6B7}"/>
          </ac:graphicFrameMkLst>
        </pc:graphicFrameChg>
        <pc:graphicFrameChg chg="add mod">
          <ac:chgData name="AMAN SINGH" userId="0ae4a2dcea07166f" providerId="LiveId" clId="{DBD2F5D2-3F5F-4477-8B1A-74D51C420F8A}" dt="2024-09-13T16:44:37.301" v="4566" actId="14100"/>
          <ac:graphicFrameMkLst>
            <pc:docMk/>
            <pc:sldMk cId="2581822181" sldId="306"/>
            <ac:graphicFrameMk id="8" creationId="{C9EAB566-C6F0-8C82-E611-074E99A9629C}"/>
          </ac:graphicFrameMkLst>
        </pc:graphicFrameChg>
        <pc:picChg chg="del">
          <ac:chgData name="AMAN SINGH" userId="0ae4a2dcea07166f" providerId="LiveId" clId="{DBD2F5D2-3F5F-4477-8B1A-74D51C420F8A}" dt="2024-09-13T15:38:03.173" v="4527" actId="478"/>
          <ac:picMkLst>
            <pc:docMk/>
            <pc:sldMk cId="2581822181" sldId="306"/>
            <ac:picMk id="3073" creationId="{3162ACE2-6B7D-38D2-667D-F8A684D334BA}"/>
          </ac:picMkLst>
        </pc:picChg>
        <pc:picChg chg="del">
          <ac:chgData name="AMAN SINGH" userId="0ae4a2dcea07166f" providerId="LiveId" clId="{DBD2F5D2-3F5F-4477-8B1A-74D51C420F8A}" dt="2024-09-13T15:38:35.076" v="4531" actId="478"/>
          <ac:picMkLst>
            <pc:docMk/>
            <pc:sldMk cId="2581822181" sldId="306"/>
            <ac:picMk id="3074" creationId="{E3AB6789-D04B-4E01-A14D-44F22220EFB7}"/>
          </ac:picMkLst>
        </pc:picChg>
        <pc:picChg chg="add del mod">
          <ac:chgData name="AMAN SINGH" userId="0ae4a2dcea07166f" providerId="LiveId" clId="{DBD2F5D2-3F5F-4477-8B1A-74D51C420F8A}" dt="2024-09-13T16:43:10.256" v="4554" actId="478"/>
          <ac:picMkLst>
            <pc:docMk/>
            <pc:sldMk cId="2581822181" sldId="306"/>
            <ac:picMk id="4097" creationId="{72492B85-6FF6-DFF0-39AB-BEC7ADCA85EB}"/>
          </ac:picMkLst>
        </pc:picChg>
        <pc:picChg chg="add del mod">
          <ac:chgData name="AMAN SINGH" userId="0ae4a2dcea07166f" providerId="LiveId" clId="{DBD2F5D2-3F5F-4477-8B1A-74D51C420F8A}" dt="2024-09-13T16:43:11.451" v="4555" actId="478"/>
          <ac:picMkLst>
            <pc:docMk/>
            <pc:sldMk cId="2581822181" sldId="306"/>
            <ac:picMk id="4098" creationId="{4FC13BA2-D16E-DC08-E09E-C33650B1A74A}"/>
          </ac:picMkLst>
        </pc:picChg>
        <pc:picChg chg="add mod">
          <ac:chgData name="AMAN SINGH" userId="0ae4a2dcea07166f" providerId="LiveId" clId="{DBD2F5D2-3F5F-4477-8B1A-74D51C420F8A}" dt="2024-09-13T16:44:41.372" v="4567" actId="14100"/>
          <ac:picMkLst>
            <pc:docMk/>
            <pc:sldMk cId="2581822181" sldId="306"/>
            <ac:picMk id="4099" creationId="{5C44AE82-7236-A477-B48B-7A869E8700A6}"/>
          </ac:picMkLst>
        </pc:picChg>
        <pc:picChg chg="add mod">
          <ac:chgData name="AMAN SINGH" userId="0ae4a2dcea07166f" providerId="LiveId" clId="{DBD2F5D2-3F5F-4477-8B1A-74D51C420F8A}" dt="2024-09-13T16:44:37.301" v="4566" actId="14100"/>
          <ac:picMkLst>
            <pc:docMk/>
            <pc:sldMk cId="2581822181" sldId="306"/>
            <ac:picMk id="4100" creationId="{D3E834E6-5434-3E32-DB0F-ED961177550E}"/>
          </ac:picMkLst>
        </pc:picChg>
      </pc:sldChg>
      <pc:sldChg chg="addSp delSp modSp add mod">
        <pc:chgData name="AMAN SINGH" userId="0ae4a2dcea07166f" providerId="LiveId" clId="{DBD2F5D2-3F5F-4477-8B1A-74D51C420F8A}" dt="2024-09-13T17:02:03.525" v="5814" actId="20577"/>
        <pc:sldMkLst>
          <pc:docMk/>
          <pc:sldMk cId="3209399222" sldId="307"/>
        </pc:sldMkLst>
        <pc:spChg chg="mod">
          <ac:chgData name="AMAN SINGH" userId="0ae4a2dcea07166f" providerId="LiveId" clId="{DBD2F5D2-3F5F-4477-8B1A-74D51C420F8A}" dt="2024-09-13T16:59:52.251" v="5807" actId="1076"/>
          <ac:spMkLst>
            <pc:docMk/>
            <pc:sldMk cId="3209399222" sldId="307"/>
            <ac:spMk id="3" creationId="{DAF7743C-9A64-6DD7-26EC-7870E2484D2F}"/>
          </ac:spMkLst>
        </pc:spChg>
        <pc:spChg chg="add mod">
          <ac:chgData name="AMAN SINGH" userId="0ae4a2dcea07166f" providerId="LiveId" clId="{DBD2F5D2-3F5F-4477-8B1A-74D51C420F8A}" dt="2024-09-13T17:02:03.525" v="5814" actId="20577"/>
          <ac:spMkLst>
            <pc:docMk/>
            <pc:sldMk cId="3209399222" sldId="307"/>
            <ac:spMk id="4" creationId="{D132FB46-57A6-AD0D-D50C-183C3EE377B0}"/>
          </ac:spMkLst>
        </pc:spChg>
        <pc:spChg chg="mod">
          <ac:chgData name="AMAN SINGH" userId="0ae4a2dcea07166f" providerId="LiveId" clId="{DBD2F5D2-3F5F-4477-8B1A-74D51C420F8A}" dt="2024-09-13T16:59:57.026" v="5808" actId="1076"/>
          <ac:spMkLst>
            <pc:docMk/>
            <pc:sldMk cId="3209399222" sldId="307"/>
            <ac:spMk id="13" creationId="{0FDB7EAC-4736-71B6-8F90-CF01A7B01C0A}"/>
          </ac:spMkLst>
        </pc:spChg>
        <pc:graphicFrameChg chg="add del mod">
          <ac:chgData name="AMAN SINGH" userId="0ae4a2dcea07166f" providerId="LiveId" clId="{DBD2F5D2-3F5F-4477-8B1A-74D51C420F8A}" dt="2024-09-13T16:47:49.779" v="4585" actId="478"/>
          <ac:graphicFrameMkLst>
            <pc:docMk/>
            <pc:sldMk cId="3209399222" sldId="307"/>
            <ac:graphicFrameMk id="2" creationId="{1E3E6A4F-1D9B-169D-E84A-0F7051F039A3}"/>
          </ac:graphicFrameMkLst>
        </pc:graphicFrameChg>
        <pc:graphicFrameChg chg="del">
          <ac:chgData name="AMAN SINGH" userId="0ae4a2dcea07166f" providerId="LiveId" clId="{DBD2F5D2-3F5F-4477-8B1A-74D51C420F8A}" dt="2024-09-13T16:47:36.589" v="4581" actId="478"/>
          <ac:graphicFrameMkLst>
            <pc:docMk/>
            <pc:sldMk cId="3209399222" sldId="307"/>
            <ac:graphicFrameMk id="7" creationId="{70215779-A511-4308-BEF7-F5431285D6B7}"/>
          </ac:graphicFrameMkLst>
        </pc:graphicFrameChg>
        <pc:picChg chg="del">
          <ac:chgData name="AMAN SINGH" userId="0ae4a2dcea07166f" providerId="LiveId" clId="{DBD2F5D2-3F5F-4477-8B1A-74D51C420F8A}" dt="2024-09-13T16:47:30.504" v="4579" actId="478"/>
          <ac:picMkLst>
            <pc:docMk/>
            <pc:sldMk cId="3209399222" sldId="307"/>
            <ac:picMk id="4099" creationId="{5C44AE82-7236-A477-B48B-7A869E8700A6}"/>
          </ac:picMkLst>
        </pc:picChg>
        <pc:picChg chg="add mod">
          <ac:chgData name="AMAN SINGH" userId="0ae4a2dcea07166f" providerId="LiveId" clId="{DBD2F5D2-3F5F-4477-8B1A-74D51C420F8A}" dt="2024-09-13T16:56:04.803" v="5515" actId="1076"/>
          <ac:picMkLst>
            <pc:docMk/>
            <pc:sldMk cId="3209399222" sldId="307"/>
            <ac:picMk id="5121" creationId="{5C57D18D-A51E-F69C-E38A-541B3AF82E22}"/>
          </ac:picMkLst>
        </pc:picChg>
      </pc:sldChg>
      <pc:sldChg chg="addSp delSp modSp add mod ord">
        <pc:chgData name="AMAN SINGH" userId="0ae4a2dcea07166f" providerId="LiveId" clId="{DBD2F5D2-3F5F-4477-8B1A-74D51C420F8A}" dt="2024-09-13T17:57:49.343" v="9333" actId="1076"/>
        <pc:sldMkLst>
          <pc:docMk/>
          <pc:sldMk cId="3928788533" sldId="308"/>
        </pc:sldMkLst>
        <pc:spChg chg="add mod">
          <ac:chgData name="AMAN SINGH" userId="0ae4a2dcea07166f" providerId="LiveId" clId="{DBD2F5D2-3F5F-4477-8B1A-74D51C420F8A}" dt="2024-09-13T17:57:49.343" v="9333" actId="1076"/>
          <ac:spMkLst>
            <pc:docMk/>
            <pc:sldMk cId="3928788533" sldId="308"/>
            <ac:spMk id="3" creationId="{1B131050-488A-1613-18E8-8A4EBC2161C4}"/>
          </ac:spMkLst>
        </pc:spChg>
        <pc:spChg chg="mod">
          <ac:chgData name="AMAN SINGH" userId="0ae4a2dcea07166f" providerId="LiveId" clId="{DBD2F5D2-3F5F-4477-8B1A-74D51C420F8A}" dt="2024-09-13T17:57:43.357" v="9331" actId="14100"/>
          <ac:spMkLst>
            <pc:docMk/>
            <pc:sldMk cId="3928788533" sldId="308"/>
            <ac:spMk id="6" creationId="{EDF9E134-98AA-3ECE-E40A-180C85ACD7D5}"/>
          </ac:spMkLst>
        </pc:spChg>
        <pc:graphicFrameChg chg="add mod">
          <ac:chgData name="AMAN SINGH" userId="0ae4a2dcea07166f" providerId="LiveId" clId="{DBD2F5D2-3F5F-4477-8B1A-74D51C420F8A}" dt="2024-09-13T17:57:46.512" v="9332" actId="1076"/>
          <ac:graphicFrameMkLst>
            <pc:docMk/>
            <pc:sldMk cId="3928788533" sldId="308"/>
            <ac:graphicFrameMk id="2" creationId="{47AEBF39-AA5D-573B-248B-29C49586DB1E}"/>
          </ac:graphicFrameMkLst>
        </pc:graphicFrameChg>
        <pc:graphicFrameChg chg="del">
          <ac:chgData name="AMAN SINGH" userId="0ae4a2dcea07166f" providerId="LiveId" clId="{DBD2F5D2-3F5F-4477-8B1A-74D51C420F8A}" dt="2024-09-13T17:03:41.565" v="5841" actId="478"/>
          <ac:graphicFrameMkLst>
            <pc:docMk/>
            <pc:sldMk cId="3928788533" sldId="308"/>
            <ac:graphicFrameMk id="7" creationId="{CC5188E1-A2EA-71D9-6EAE-897AD4EBEBE8}"/>
          </ac:graphicFrameMkLst>
        </pc:graphicFrameChg>
      </pc:sldChg>
      <pc:sldChg chg="addSp delSp modSp add mod">
        <pc:chgData name="AMAN SINGH" userId="0ae4a2dcea07166f" providerId="LiveId" clId="{DBD2F5D2-3F5F-4477-8B1A-74D51C420F8A}" dt="2024-09-13T17:56:43.988" v="9317" actId="14100"/>
        <pc:sldMkLst>
          <pc:docMk/>
          <pc:sldMk cId="3456705851" sldId="309"/>
        </pc:sldMkLst>
        <pc:spChg chg="mod">
          <ac:chgData name="AMAN SINGH" userId="0ae4a2dcea07166f" providerId="LiveId" clId="{DBD2F5D2-3F5F-4477-8B1A-74D51C420F8A}" dt="2024-09-13T17:56:43.988" v="9317" actId="14100"/>
          <ac:spMkLst>
            <pc:docMk/>
            <pc:sldMk cId="3456705851" sldId="309"/>
            <ac:spMk id="3" creationId="{1B131050-488A-1613-18E8-8A4EBC2161C4}"/>
          </ac:spMkLst>
        </pc:spChg>
        <pc:spChg chg="mod">
          <ac:chgData name="AMAN SINGH" userId="0ae4a2dcea07166f" providerId="LiveId" clId="{DBD2F5D2-3F5F-4477-8B1A-74D51C420F8A}" dt="2024-09-13T17:56:27.394" v="9312" actId="14100"/>
          <ac:spMkLst>
            <pc:docMk/>
            <pc:sldMk cId="3456705851" sldId="309"/>
            <ac:spMk id="6" creationId="{EDF9E134-98AA-3ECE-E40A-180C85ACD7D5}"/>
          </ac:spMkLst>
        </pc:spChg>
        <pc:graphicFrameChg chg="del">
          <ac:chgData name="AMAN SINGH" userId="0ae4a2dcea07166f" providerId="LiveId" clId="{DBD2F5D2-3F5F-4477-8B1A-74D51C420F8A}" dt="2024-09-13T17:29:29.328" v="7039" actId="478"/>
          <ac:graphicFrameMkLst>
            <pc:docMk/>
            <pc:sldMk cId="3456705851" sldId="309"/>
            <ac:graphicFrameMk id="2" creationId="{47AEBF39-AA5D-573B-248B-29C49586DB1E}"/>
          </ac:graphicFrameMkLst>
        </pc:graphicFrameChg>
        <pc:graphicFrameChg chg="add mod">
          <ac:chgData name="AMAN SINGH" userId="0ae4a2dcea07166f" providerId="LiveId" clId="{DBD2F5D2-3F5F-4477-8B1A-74D51C420F8A}" dt="2024-09-13T17:56:37.939" v="9315" actId="14100"/>
          <ac:graphicFrameMkLst>
            <pc:docMk/>
            <pc:sldMk cId="3456705851" sldId="309"/>
            <ac:graphicFrameMk id="4" creationId="{C65EEA2B-EB74-C1A0-586D-FD30088D13D7}"/>
          </ac:graphicFrameMkLst>
        </pc:graphicFrameChg>
      </pc:sldChg>
      <pc:sldChg chg="addSp delSp modSp add mod">
        <pc:chgData name="AMAN SINGH" userId="0ae4a2dcea07166f" providerId="LiveId" clId="{DBD2F5D2-3F5F-4477-8B1A-74D51C420F8A}" dt="2024-09-13T18:15:10.102" v="10243" actId="20577"/>
        <pc:sldMkLst>
          <pc:docMk/>
          <pc:sldMk cId="4190567453" sldId="310"/>
        </pc:sldMkLst>
        <pc:spChg chg="mod">
          <ac:chgData name="AMAN SINGH" userId="0ae4a2dcea07166f" providerId="LiveId" clId="{DBD2F5D2-3F5F-4477-8B1A-74D51C420F8A}" dt="2024-09-13T18:15:10.102" v="10243" actId="20577"/>
          <ac:spMkLst>
            <pc:docMk/>
            <pc:sldMk cId="4190567453" sldId="310"/>
            <ac:spMk id="3" creationId="{1B131050-488A-1613-18E8-8A4EBC2161C4}"/>
          </ac:spMkLst>
        </pc:spChg>
        <pc:spChg chg="mod">
          <ac:chgData name="AMAN SINGH" userId="0ae4a2dcea07166f" providerId="LiveId" clId="{DBD2F5D2-3F5F-4477-8B1A-74D51C420F8A}" dt="2024-09-13T17:56:20.176" v="9311" actId="14100"/>
          <ac:spMkLst>
            <pc:docMk/>
            <pc:sldMk cId="4190567453" sldId="310"/>
            <ac:spMk id="6" creationId="{EDF9E134-98AA-3ECE-E40A-180C85ACD7D5}"/>
          </ac:spMkLst>
        </pc:spChg>
        <pc:graphicFrameChg chg="add mod">
          <ac:chgData name="AMAN SINGH" userId="0ae4a2dcea07166f" providerId="LiveId" clId="{DBD2F5D2-3F5F-4477-8B1A-74D51C420F8A}" dt="2024-09-13T17:57:37.383" v="9330" actId="1076"/>
          <ac:graphicFrameMkLst>
            <pc:docMk/>
            <pc:sldMk cId="4190567453" sldId="310"/>
            <ac:graphicFrameMk id="2" creationId="{CA8F70D2-08CF-DC1A-6000-C1F428DBF227}"/>
          </ac:graphicFrameMkLst>
        </pc:graphicFrameChg>
        <pc:graphicFrameChg chg="del">
          <ac:chgData name="AMAN SINGH" userId="0ae4a2dcea07166f" providerId="LiveId" clId="{DBD2F5D2-3F5F-4477-8B1A-74D51C420F8A}" dt="2024-09-13T17:55:53.489" v="9307" actId="478"/>
          <ac:graphicFrameMkLst>
            <pc:docMk/>
            <pc:sldMk cId="4190567453" sldId="310"/>
            <ac:graphicFrameMk id="4" creationId="{C65EEA2B-EB74-C1A0-586D-FD30088D13D7}"/>
          </ac:graphicFrameMkLst>
        </pc:graphicFrameChg>
      </pc:sldChg>
      <pc:sldChg chg="addSp delSp modSp add mod">
        <pc:chgData name="AMAN SINGH" userId="0ae4a2dcea07166f" providerId="LiveId" clId="{DBD2F5D2-3F5F-4477-8B1A-74D51C420F8A}" dt="2024-09-14T07:44:01.474" v="11892" actId="255"/>
        <pc:sldMkLst>
          <pc:docMk/>
          <pc:sldMk cId="2057143190" sldId="311"/>
        </pc:sldMkLst>
        <pc:spChg chg="mod">
          <ac:chgData name="AMAN SINGH" userId="0ae4a2dcea07166f" providerId="LiveId" clId="{DBD2F5D2-3F5F-4477-8B1A-74D51C420F8A}" dt="2024-09-14T07:44:01.474" v="11892" actId="255"/>
          <ac:spMkLst>
            <pc:docMk/>
            <pc:sldMk cId="2057143190" sldId="311"/>
            <ac:spMk id="3" creationId="{1B131050-488A-1613-18E8-8A4EBC2161C4}"/>
          </ac:spMkLst>
        </pc:spChg>
        <pc:spChg chg="mod">
          <ac:chgData name="AMAN SINGH" userId="0ae4a2dcea07166f" providerId="LiveId" clId="{DBD2F5D2-3F5F-4477-8B1A-74D51C420F8A}" dt="2024-09-13T18:15:57.882" v="10252" actId="20577"/>
          <ac:spMkLst>
            <pc:docMk/>
            <pc:sldMk cId="2057143190" sldId="311"/>
            <ac:spMk id="6" creationId="{EDF9E134-98AA-3ECE-E40A-180C85ACD7D5}"/>
          </ac:spMkLst>
        </pc:spChg>
        <pc:graphicFrameChg chg="del">
          <ac:chgData name="AMAN SINGH" userId="0ae4a2dcea07166f" providerId="LiveId" clId="{DBD2F5D2-3F5F-4477-8B1A-74D51C420F8A}" dt="2024-09-13T18:16:05.217" v="10253" actId="478"/>
          <ac:graphicFrameMkLst>
            <pc:docMk/>
            <pc:sldMk cId="2057143190" sldId="311"/>
            <ac:graphicFrameMk id="2" creationId="{CA8F70D2-08CF-DC1A-6000-C1F428DBF227}"/>
          </ac:graphicFrameMkLst>
        </pc:graphicFrameChg>
        <pc:graphicFrameChg chg="add del mod">
          <ac:chgData name="AMAN SINGH" userId="0ae4a2dcea07166f" providerId="LiveId" clId="{DBD2F5D2-3F5F-4477-8B1A-74D51C420F8A}" dt="2024-09-13T18:18:44.256" v="10336" actId="478"/>
          <ac:graphicFrameMkLst>
            <pc:docMk/>
            <pc:sldMk cId="2057143190" sldId="311"/>
            <ac:graphicFrameMk id="4" creationId="{CB58A3F3-B8ED-D763-C45F-03B4738D2CB6}"/>
          </ac:graphicFrameMkLst>
        </pc:graphicFrameChg>
        <pc:graphicFrameChg chg="add del mod">
          <ac:chgData name="AMAN SINGH" userId="0ae4a2dcea07166f" providerId="LiveId" clId="{DBD2F5D2-3F5F-4477-8B1A-74D51C420F8A}" dt="2024-09-13T18:18:54.952" v="10340" actId="478"/>
          <ac:graphicFrameMkLst>
            <pc:docMk/>
            <pc:sldMk cId="2057143190" sldId="311"/>
            <ac:graphicFrameMk id="5" creationId="{88FF0FD1-B0F9-DB27-B416-E1AC7C07DCA5}"/>
          </ac:graphicFrameMkLst>
        </pc:graphicFrameChg>
        <pc:graphicFrameChg chg="add mod">
          <ac:chgData name="AMAN SINGH" userId="0ae4a2dcea07166f" providerId="LiveId" clId="{DBD2F5D2-3F5F-4477-8B1A-74D51C420F8A}" dt="2024-09-13T18:35:48.070" v="11379" actId="14100"/>
          <ac:graphicFrameMkLst>
            <pc:docMk/>
            <pc:sldMk cId="2057143190" sldId="311"/>
            <ac:graphicFrameMk id="7" creationId="{C9DC2D7F-514B-8531-15F4-0FDB839AC6CE}"/>
          </ac:graphicFrameMkLst>
        </pc:graphicFrameChg>
        <pc:picChg chg="add del mod">
          <ac:chgData name="AMAN SINGH" userId="0ae4a2dcea07166f" providerId="LiveId" clId="{DBD2F5D2-3F5F-4477-8B1A-74D51C420F8A}" dt="2024-09-13T18:22:46.798" v="10416" actId="478"/>
          <ac:picMkLst>
            <pc:docMk/>
            <pc:sldMk cId="2057143190" sldId="311"/>
            <ac:picMk id="6145" creationId="{EF9618BC-5A2A-2CE9-6483-A16BB9C67A50}"/>
          </ac:picMkLst>
        </pc:picChg>
      </pc:sldChg>
      <pc:sldChg chg="addSp delSp modSp add mod">
        <pc:chgData name="AMAN SINGH" userId="0ae4a2dcea07166f" providerId="LiveId" clId="{DBD2F5D2-3F5F-4477-8B1A-74D51C420F8A}" dt="2024-09-14T07:44:10.316" v="11893" actId="255"/>
        <pc:sldMkLst>
          <pc:docMk/>
          <pc:sldMk cId="550163732" sldId="312"/>
        </pc:sldMkLst>
        <pc:spChg chg="mod">
          <ac:chgData name="AMAN SINGH" userId="0ae4a2dcea07166f" providerId="LiveId" clId="{DBD2F5D2-3F5F-4477-8B1A-74D51C420F8A}" dt="2024-09-14T07:44:10.316" v="11893" actId="255"/>
          <ac:spMkLst>
            <pc:docMk/>
            <pc:sldMk cId="550163732" sldId="312"/>
            <ac:spMk id="3" creationId="{1B131050-488A-1613-18E8-8A4EBC2161C4}"/>
          </ac:spMkLst>
        </pc:spChg>
        <pc:spChg chg="mod">
          <ac:chgData name="AMAN SINGH" userId="0ae4a2dcea07166f" providerId="LiveId" clId="{DBD2F5D2-3F5F-4477-8B1A-74D51C420F8A}" dt="2024-09-13T18:38:47.777" v="11731" actId="20577"/>
          <ac:spMkLst>
            <pc:docMk/>
            <pc:sldMk cId="550163732" sldId="312"/>
            <ac:spMk id="6" creationId="{EDF9E134-98AA-3ECE-E40A-180C85ACD7D5}"/>
          </ac:spMkLst>
        </pc:spChg>
        <pc:graphicFrameChg chg="add mod">
          <ac:chgData name="AMAN SINGH" userId="0ae4a2dcea07166f" providerId="LiveId" clId="{DBD2F5D2-3F5F-4477-8B1A-74D51C420F8A}" dt="2024-09-13T18:39:36.555" v="11740" actId="14100"/>
          <ac:graphicFrameMkLst>
            <pc:docMk/>
            <pc:sldMk cId="550163732" sldId="312"/>
            <ac:graphicFrameMk id="2" creationId="{00EF2390-07E2-8F13-8A7B-B27A0F3A2C46}"/>
          </ac:graphicFrameMkLst>
        </pc:graphicFrameChg>
        <pc:graphicFrameChg chg="del">
          <ac:chgData name="AMAN SINGH" userId="0ae4a2dcea07166f" providerId="LiveId" clId="{DBD2F5D2-3F5F-4477-8B1A-74D51C420F8A}" dt="2024-09-13T18:38:55.752" v="11732" actId="478"/>
          <ac:graphicFrameMkLst>
            <pc:docMk/>
            <pc:sldMk cId="550163732" sldId="312"/>
            <ac:graphicFrameMk id="7" creationId="{C9DC2D7F-514B-8531-15F4-0FDB839AC6CE}"/>
          </ac:graphicFrameMkLst>
        </pc:graphicFrameChg>
      </pc:sldChg>
      <pc:sldChg chg="addSp delSp modSp add mod">
        <pc:chgData name="AMAN SINGH" userId="0ae4a2dcea07166f" providerId="LiveId" clId="{DBD2F5D2-3F5F-4477-8B1A-74D51C420F8A}" dt="2024-09-14T08:03:35.482" v="12739" actId="14100"/>
        <pc:sldMkLst>
          <pc:docMk/>
          <pc:sldMk cId="3230485457" sldId="313"/>
        </pc:sldMkLst>
        <pc:spChg chg="mod">
          <ac:chgData name="AMAN SINGH" userId="0ae4a2dcea07166f" providerId="LiveId" clId="{DBD2F5D2-3F5F-4477-8B1A-74D51C420F8A}" dt="2024-09-14T08:03:35.482" v="12739" actId="14100"/>
          <ac:spMkLst>
            <pc:docMk/>
            <pc:sldMk cId="3230485457" sldId="313"/>
            <ac:spMk id="3" creationId="{1B131050-488A-1613-18E8-8A4EBC2161C4}"/>
          </ac:spMkLst>
        </pc:spChg>
        <pc:spChg chg="mod">
          <ac:chgData name="AMAN SINGH" userId="0ae4a2dcea07166f" providerId="LiveId" clId="{DBD2F5D2-3F5F-4477-8B1A-74D51C420F8A}" dt="2024-09-14T07:44:47.567" v="11896" actId="20577"/>
          <ac:spMkLst>
            <pc:docMk/>
            <pc:sldMk cId="3230485457" sldId="313"/>
            <ac:spMk id="6" creationId="{EDF9E134-98AA-3ECE-E40A-180C85ACD7D5}"/>
          </ac:spMkLst>
        </pc:spChg>
        <pc:graphicFrameChg chg="del mod">
          <ac:chgData name="AMAN SINGH" userId="0ae4a2dcea07166f" providerId="LiveId" clId="{DBD2F5D2-3F5F-4477-8B1A-74D51C420F8A}" dt="2024-09-14T07:46:05.764" v="11899" actId="478"/>
          <ac:graphicFrameMkLst>
            <pc:docMk/>
            <pc:sldMk cId="3230485457" sldId="313"/>
            <ac:graphicFrameMk id="2" creationId="{00EF2390-07E2-8F13-8A7B-B27A0F3A2C46}"/>
          </ac:graphicFrameMkLst>
        </pc:graphicFrameChg>
        <pc:graphicFrameChg chg="add mod">
          <ac:chgData name="AMAN SINGH" userId="0ae4a2dcea07166f" providerId="LiveId" clId="{DBD2F5D2-3F5F-4477-8B1A-74D51C420F8A}" dt="2024-09-14T07:48:38.326" v="11923" actId="1076"/>
          <ac:graphicFrameMkLst>
            <pc:docMk/>
            <pc:sldMk cId="3230485457" sldId="313"/>
            <ac:graphicFrameMk id="4" creationId="{CA68AAD3-4D29-7DC3-11F0-A4B5BFC2D7EC}"/>
          </ac:graphicFrameMkLst>
        </pc:graphicFrameChg>
      </pc:sldChg>
      <pc:sldChg chg="addSp delSp modSp add mod">
        <pc:chgData name="AMAN SINGH" userId="0ae4a2dcea07166f" providerId="LiveId" clId="{DBD2F5D2-3F5F-4477-8B1A-74D51C420F8A}" dt="2024-09-14T08:26:46.429" v="14585" actId="20577"/>
        <pc:sldMkLst>
          <pc:docMk/>
          <pc:sldMk cId="4152635440" sldId="314"/>
        </pc:sldMkLst>
        <pc:spChg chg="mod">
          <ac:chgData name="AMAN SINGH" userId="0ae4a2dcea07166f" providerId="LiveId" clId="{DBD2F5D2-3F5F-4477-8B1A-74D51C420F8A}" dt="2024-09-14T08:26:46.429" v="14585" actId="20577"/>
          <ac:spMkLst>
            <pc:docMk/>
            <pc:sldMk cId="4152635440" sldId="314"/>
            <ac:spMk id="3" creationId="{1B131050-488A-1613-18E8-8A4EBC2161C4}"/>
          </ac:spMkLst>
        </pc:spChg>
        <pc:spChg chg="mod">
          <ac:chgData name="AMAN SINGH" userId="0ae4a2dcea07166f" providerId="LiveId" clId="{DBD2F5D2-3F5F-4477-8B1A-74D51C420F8A}" dt="2024-09-14T08:08:56.778" v="12798" actId="14100"/>
          <ac:spMkLst>
            <pc:docMk/>
            <pc:sldMk cId="4152635440" sldId="314"/>
            <ac:spMk id="6" creationId="{EDF9E134-98AA-3ECE-E40A-180C85ACD7D5}"/>
          </ac:spMkLst>
        </pc:spChg>
        <pc:graphicFrameChg chg="add mod">
          <ac:chgData name="AMAN SINGH" userId="0ae4a2dcea07166f" providerId="LiveId" clId="{DBD2F5D2-3F5F-4477-8B1A-74D51C420F8A}" dt="2024-09-14T08:07:10.124" v="12783" actId="14100"/>
          <ac:graphicFrameMkLst>
            <pc:docMk/>
            <pc:sldMk cId="4152635440" sldId="314"/>
            <ac:graphicFrameMk id="2" creationId="{3B71529A-50A4-98C7-367A-FB477F2F6BA0}"/>
          </ac:graphicFrameMkLst>
        </pc:graphicFrameChg>
        <pc:graphicFrameChg chg="del">
          <ac:chgData name="AMAN SINGH" userId="0ae4a2dcea07166f" providerId="LiveId" clId="{DBD2F5D2-3F5F-4477-8B1A-74D51C420F8A}" dt="2024-09-14T08:06:02.900" v="12772" actId="478"/>
          <ac:graphicFrameMkLst>
            <pc:docMk/>
            <pc:sldMk cId="4152635440" sldId="314"/>
            <ac:graphicFrameMk id="4" creationId="{CA68AAD3-4D29-7DC3-11F0-A4B5BFC2D7EC}"/>
          </ac:graphicFrameMkLst>
        </pc:graphicFrameChg>
      </pc:sldChg>
      <pc:sldChg chg="addSp delSp modSp add mod">
        <pc:chgData name="AMAN SINGH" userId="0ae4a2dcea07166f" providerId="LiveId" clId="{DBD2F5D2-3F5F-4477-8B1A-74D51C420F8A}" dt="2024-09-14T12:02:20.940" v="20256" actId="1076"/>
        <pc:sldMkLst>
          <pc:docMk/>
          <pc:sldMk cId="2613488796" sldId="315"/>
        </pc:sldMkLst>
        <pc:spChg chg="mod">
          <ac:chgData name="AMAN SINGH" userId="0ae4a2dcea07166f" providerId="LiveId" clId="{DBD2F5D2-3F5F-4477-8B1A-74D51C420F8A}" dt="2024-09-14T12:01:45.523" v="20245" actId="14100"/>
          <ac:spMkLst>
            <pc:docMk/>
            <pc:sldMk cId="2613488796" sldId="315"/>
            <ac:spMk id="3" creationId="{1B131050-488A-1613-18E8-8A4EBC2161C4}"/>
          </ac:spMkLst>
        </pc:spChg>
        <pc:spChg chg="add mod ord">
          <ac:chgData name="AMAN SINGH" userId="0ae4a2dcea07166f" providerId="LiveId" clId="{DBD2F5D2-3F5F-4477-8B1A-74D51C420F8A}" dt="2024-09-14T10:59:46.568" v="17014" actId="167"/>
          <ac:spMkLst>
            <pc:docMk/>
            <pc:sldMk cId="2613488796" sldId="315"/>
            <ac:spMk id="5" creationId="{858AD57A-3227-3316-B2E4-8FA734A07DC4}"/>
          </ac:spMkLst>
        </pc:spChg>
        <pc:spChg chg="mod">
          <ac:chgData name="AMAN SINGH" userId="0ae4a2dcea07166f" providerId="LiveId" clId="{DBD2F5D2-3F5F-4477-8B1A-74D51C420F8A}" dt="2024-09-14T12:02:18.305" v="20255" actId="1076"/>
          <ac:spMkLst>
            <pc:docMk/>
            <pc:sldMk cId="2613488796" sldId="315"/>
            <ac:spMk id="6" creationId="{EDF9E134-98AA-3ECE-E40A-180C85ACD7D5}"/>
          </ac:spMkLst>
        </pc:spChg>
        <pc:spChg chg="add mod ord">
          <ac:chgData name="AMAN SINGH" userId="0ae4a2dcea07166f" providerId="LiveId" clId="{DBD2F5D2-3F5F-4477-8B1A-74D51C420F8A}" dt="2024-09-14T11:57:25.120" v="20067" actId="167"/>
          <ac:spMkLst>
            <pc:docMk/>
            <pc:sldMk cId="2613488796" sldId="315"/>
            <ac:spMk id="8" creationId="{F6D25993-3823-CB89-FF2B-16759345A3C0}"/>
          </ac:spMkLst>
        </pc:spChg>
        <pc:graphicFrameChg chg="del">
          <ac:chgData name="AMAN SINGH" userId="0ae4a2dcea07166f" providerId="LiveId" clId="{DBD2F5D2-3F5F-4477-8B1A-74D51C420F8A}" dt="2024-09-14T08:39:24.351" v="14620" actId="478"/>
          <ac:graphicFrameMkLst>
            <pc:docMk/>
            <pc:sldMk cId="2613488796" sldId="315"/>
            <ac:graphicFrameMk id="2" creationId="{3B71529A-50A4-98C7-367A-FB477F2F6BA0}"/>
          </ac:graphicFrameMkLst>
        </pc:graphicFrameChg>
        <pc:graphicFrameChg chg="add del mod">
          <ac:chgData name="AMAN SINGH" userId="0ae4a2dcea07166f" providerId="LiveId" clId="{DBD2F5D2-3F5F-4477-8B1A-74D51C420F8A}" dt="2024-09-14T11:09:03.896" v="17016" actId="478"/>
          <ac:graphicFrameMkLst>
            <pc:docMk/>
            <pc:sldMk cId="2613488796" sldId="315"/>
            <ac:graphicFrameMk id="4" creationId="{CA6B421B-CBB8-21FB-F2D8-635466387D87}"/>
          </ac:graphicFrameMkLst>
        </pc:graphicFrameChg>
        <pc:graphicFrameChg chg="add mod">
          <ac:chgData name="AMAN SINGH" userId="0ae4a2dcea07166f" providerId="LiveId" clId="{DBD2F5D2-3F5F-4477-8B1A-74D51C420F8A}" dt="2024-09-14T12:02:20.940" v="20256" actId="1076"/>
          <ac:graphicFrameMkLst>
            <pc:docMk/>
            <pc:sldMk cId="2613488796" sldId="315"/>
            <ac:graphicFrameMk id="7" creationId="{E7B39FEC-8073-A10A-EDE3-67863BB07312}"/>
          </ac:graphicFrameMkLst>
        </pc:graphicFrameChg>
      </pc:sldChg>
      <pc:sldChg chg="addSp delSp modSp add mod">
        <pc:chgData name="AMAN SINGH" userId="0ae4a2dcea07166f" providerId="LiveId" clId="{DBD2F5D2-3F5F-4477-8B1A-74D51C420F8A}" dt="2024-09-14T13:37:52.850" v="28715" actId="478"/>
        <pc:sldMkLst>
          <pc:docMk/>
          <pc:sldMk cId="4166481810" sldId="316"/>
        </pc:sldMkLst>
        <pc:spChg chg="del">
          <ac:chgData name="AMAN SINGH" userId="0ae4a2dcea07166f" providerId="LiveId" clId="{DBD2F5D2-3F5F-4477-8B1A-74D51C420F8A}" dt="2024-09-14T13:37:49.461" v="28714" actId="478"/>
          <ac:spMkLst>
            <pc:docMk/>
            <pc:sldMk cId="4166481810" sldId="316"/>
            <ac:spMk id="2" creationId="{E97EF58C-138C-55F4-DA77-4C3F06C81A1C}"/>
          </ac:spMkLst>
        </pc:spChg>
        <pc:spChg chg="mod">
          <ac:chgData name="AMAN SINGH" userId="0ae4a2dcea07166f" providerId="LiveId" clId="{DBD2F5D2-3F5F-4477-8B1A-74D51C420F8A}" dt="2024-09-14T13:33:49.268" v="28629" actId="207"/>
          <ac:spMkLst>
            <pc:docMk/>
            <pc:sldMk cId="4166481810" sldId="316"/>
            <ac:spMk id="3" creationId="{9B5DDE7C-335B-FD23-E1E6-CDCB99B7878C}"/>
          </ac:spMkLst>
        </pc:spChg>
        <pc:spChg chg="add del mod">
          <ac:chgData name="AMAN SINGH" userId="0ae4a2dcea07166f" providerId="LiveId" clId="{DBD2F5D2-3F5F-4477-8B1A-74D51C420F8A}" dt="2024-09-14T13:37:52.850" v="28715" actId="478"/>
          <ac:spMkLst>
            <pc:docMk/>
            <pc:sldMk cId="4166481810" sldId="316"/>
            <ac:spMk id="5" creationId="{9986DD73-24BE-4FDC-A11C-8E3B634E37BE}"/>
          </ac:spMkLst>
        </pc:spChg>
      </pc:sldChg>
      <pc:sldMasterChg chg="delSldLayout">
        <pc:chgData name="AMAN SINGH" userId="0ae4a2dcea07166f" providerId="LiveId" clId="{DBD2F5D2-3F5F-4477-8B1A-74D51C420F8A}" dt="2024-09-14T13:34:37.810" v="28635" actId="47"/>
        <pc:sldMasterMkLst>
          <pc:docMk/>
          <pc:sldMasterMk cId="1788353970" sldId="2147483648"/>
        </pc:sldMasterMkLst>
        <pc:sldLayoutChg chg="del">
          <pc:chgData name="AMAN SINGH" userId="0ae4a2dcea07166f" providerId="LiveId" clId="{DBD2F5D2-3F5F-4477-8B1A-74D51C420F8A}" dt="2024-09-14T13:34:37.810" v="28635" actId="47"/>
          <pc:sldLayoutMkLst>
            <pc:docMk/>
            <pc:sldMasterMk cId="1788353970" sldId="2147483648"/>
            <pc:sldLayoutMk cId="525656170" sldId="2147483676"/>
          </pc:sldLayoutMkLst>
        </pc:sldLayoutChg>
        <pc:sldLayoutChg chg="del">
          <pc:chgData name="AMAN SINGH" userId="0ae4a2dcea07166f" providerId="LiveId" clId="{DBD2F5D2-3F5F-4477-8B1A-74D51C420F8A}" dt="2024-09-14T13:34:31.040" v="28634" actId="47"/>
          <pc:sldLayoutMkLst>
            <pc:docMk/>
            <pc:sldMasterMk cId="1788353970" sldId="2147483648"/>
            <pc:sldLayoutMk cId="1827098551" sldId="214748367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9/15/2024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9/15/2024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2720216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3943202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2077425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95976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1222369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3284245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dirty="0"/>
          </a:p>
        </p:txBody>
      </p:sp>
    </p:spTree>
    <p:extLst>
      <p:ext uri="{BB962C8B-B14F-4D97-AF65-F5344CB8AC3E}">
        <p14:creationId xmlns:p14="http://schemas.microsoft.com/office/powerpoint/2010/main" val="3176520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18</a:t>
            </a:fld>
            <a:endParaRPr lang="en-US" dirty="0"/>
          </a:p>
        </p:txBody>
      </p:sp>
    </p:spTree>
    <p:extLst>
      <p:ext uri="{BB962C8B-B14F-4D97-AF65-F5344CB8AC3E}">
        <p14:creationId xmlns:p14="http://schemas.microsoft.com/office/powerpoint/2010/main" val="3250739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19</a:t>
            </a:fld>
            <a:endParaRPr lang="en-US" dirty="0"/>
          </a:p>
        </p:txBody>
      </p:sp>
    </p:spTree>
    <p:extLst>
      <p:ext uri="{BB962C8B-B14F-4D97-AF65-F5344CB8AC3E}">
        <p14:creationId xmlns:p14="http://schemas.microsoft.com/office/powerpoint/2010/main" val="2526623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20</a:t>
            </a:fld>
            <a:endParaRPr lang="en-US" dirty="0"/>
          </a:p>
        </p:txBody>
      </p:sp>
    </p:spTree>
    <p:extLst>
      <p:ext uri="{BB962C8B-B14F-4D97-AF65-F5344CB8AC3E}">
        <p14:creationId xmlns:p14="http://schemas.microsoft.com/office/powerpoint/2010/main" val="874907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21</a:t>
            </a:fld>
            <a:endParaRPr lang="en-US" dirty="0"/>
          </a:p>
        </p:txBody>
      </p:sp>
    </p:spTree>
    <p:extLst>
      <p:ext uri="{BB962C8B-B14F-4D97-AF65-F5344CB8AC3E}">
        <p14:creationId xmlns:p14="http://schemas.microsoft.com/office/powerpoint/2010/main" val="37006806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22</a:t>
            </a:fld>
            <a:endParaRPr lang="en-US" dirty="0"/>
          </a:p>
        </p:txBody>
      </p:sp>
    </p:spTree>
    <p:extLst>
      <p:ext uri="{BB962C8B-B14F-4D97-AF65-F5344CB8AC3E}">
        <p14:creationId xmlns:p14="http://schemas.microsoft.com/office/powerpoint/2010/main" val="1459406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23</a:t>
            </a:fld>
            <a:endParaRPr lang="en-US" dirty="0"/>
          </a:p>
        </p:txBody>
      </p:sp>
    </p:spTree>
    <p:extLst>
      <p:ext uri="{BB962C8B-B14F-4D97-AF65-F5344CB8AC3E}">
        <p14:creationId xmlns:p14="http://schemas.microsoft.com/office/powerpoint/2010/main" val="1616857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24</a:t>
            </a:fld>
            <a:endParaRPr lang="en-US" dirty="0"/>
          </a:p>
        </p:txBody>
      </p:sp>
    </p:spTree>
    <p:extLst>
      <p:ext uri="{BB962C8B-B14F-4D97-AF65-F5344CB8AC3E}">
        <p14:creationId xmlns:p14="http://schemas.microsoft.com/office/powerpoint/2010/main" val="2217941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25</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254489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798954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167125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1425159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9303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5" r:id="rId9"/>
    <p:sldLayoutId id="2147483661" r:id="rId10"/>
    <p:sldLayoutId id="2147483666" r:id="rId11"/>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com/MobileRedirect.html?action=OpenReport&amp;groupObjectId=f61c4c9d-2bb9-4b28-8192-633960f873eb&amp;reportObjectId=4a0ec75b-4f44-4126-9723-72b4f31290a2&amp;ctid=b34bd1b4-fdf8-4b35-b60b-df8141af6cc1&amp;reportPage=636d92f74b6098e9b624&amp;pbi_source=copyvisualimage"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s://app.powerbi.com/MobileRedirect.html?action=OpenReport&amp;groupObjectId=f61c4c9d-2bb9-4b28-8192-633960f873eb&amp;reportObjectId=4a0ec75b-4f44-4126-9723-72b4f31290a2&amp;ctid=b34bd1b4-fdf8-4b35-b60b-df8141af6cc1&amp;reportPage=14b391e46e7c7b252040&amp;pbi_source=copyvisualimage"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https://app.powerbi.com/MobileRedirect.html?action=OpenReport&amp;groupObjectId=f61c4c9d-2bb9-4b28-8192-633960f873eb&amp;reportObjectId=4a0ec75b-4f44-4126-9723-72b4f31290a2&amp;ctid=b34bd1b4-fdf8-4b35-b60b-df8141af6cc1&amp;reportPage=14b391e46e7c7b252040&amp;pbi_source=copyvisualimage"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microsoft.com/office/2011/relationships/webextension" Target="../webextensions/webextension4.xm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microsoft.com/office/2011/relationships/webextension" Target="../webextensions/webextension5.xm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microsoft.com/office/2011/relationships/webextension" Target="../webextensions/webextension6.xm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microsoft.com/office/2011/relationships/webextension" Target="../webextensions/webextension7.xm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microsoft.com/office/2011/relationships/webextension" Target="../webextensions/webextension8.xml"/><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11/relationships/webextension" Target="../webextensions/webextension9.xml"/><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microsoft.com/office/2011/relationships/webextension" Target="../webextensions/webextension10.xml"/><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microsoft.com/office/2011/relationships/webextension" Target="../webextensions/webextension11.xml"/><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r>
              <a:rPr lang="en-US" dirty="0"/>
              <a:t>Crunchy Corner Business Optimization using Data Analytics</a:t>
            </a:r>
          </a:p>
        </p:txBody>
      </p:sp>
      <p:sp>
        <p:nvSpPr>
          <p:cNvPr id="3" name="TextBox 2">
            <a:extLst>
              <a:ext uri="{FF2B5EF4-FFF2-40B4-BE49-F238E27FC236}">
                <a16:creationId xmlns:a16="http://schemas.microsoft.com/office/drawing/2014/main" id="{056C55CD-3159-B6EA-6E16-BB3FC97E4DE3}"/>
              </a:ext>
            </a:extLst>
          </p:cNvPr>
          <p:cNvSpPr txBox="1"/>
          <p:nvPr/>
        </p:nvSpPr>
        <p:spPr>
          <a:xfrm>
            <a:off x="2422689" y="4647414"/>
            <a:ext cx="3751868" cy="523220"/>
          </a:xfrm>
          <a:prstGeom prst="rect">
            <a:avLst/>
          </a:prstGeom>
          <a:noFill/>
        </p:spPr>
        <p:txBody>
          <a:bodyPr wrap="square" rtlCol="0">
            <a:spAutoFit/>
          </a:bodyPr>
          <a:lstStyle/>
          <a:p>
            <a:r>
              <a:rPr lang="en-IN" sz="2800" dirty="0"/>
              <a:t>By: Vindeep Singh</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601200" cy="1653371"/>
          </a:xfrm>
        </p:spPr>
        <p:txBody>
          <a:bodyPr/>
          <a:lstStyle/>
          <a:p>
            <a:r>
              <a:rPr lang="en-US" dirty="0"/>
              <a:t>Cost Analysis</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6096000" y="1789895"/>
            <a:ext cx="4663440" cy="2594326"/>
          </a:xfrm>
        </p:spPr>
        <p:txBody>
          <a:bodyPr>
            <a:normAutofit fontScale="55000" lnSpcReduction="20000"/>
          </a:bodyPr>
          <a:lstStyle/>
          <a:p>
            <a:r>
              <a:rPr lang="en-US" sz="3300" b="1" dirty="0"/>
              <a:t>Insights:</a:t>
            </a:r>
          </a:p>
          <a:p>
            <a:pPr marL="342900" indent="-342900">
              <a:buFont typeface="Arial" panose="020B0604020202020204" pitchFamily="34" charset="0"/>
              <a:buChar char="•"/>
            </a:pPr>
            <a:r>
              <a:rPr lang="en-US" dirty="0"/>
              <a:t>The total cost in all the years from 2020 to 2024 has been near around 111 Million. In other words, there isn’t much variance in the total costs over the operating years</a:t>
            </a:r>
          </a:p>
          <a:p>
            <a:pPr marL="342900" indent="-342900">
              <a:buFont typeface="Arial" panose="020B0604020202020204" pitchFamily="34" charset="0"/>
              <a:buChar char="•"/>
            </a:pPr>
            <a:r>
              <a:rPr lang="en-US" dirty="0"/>
              <a:t>In all types of costs, the RM(Raw Material) cost is the most incurred cost by the company, with around 278.62 millions spent solely on raw materials procurement and/or processing.</a:t>
            </a:r>
          </a:p>
          <a:p>
            <a:pPr marL="342900" indent="-342900">
              <a:buFont typeface="Arial" panose="020B0604020202020204" pitchFamily="34" charset="0"/>
              <a:buChar char="•"/>
            </a:pPr>
            <a:r>
              <a:rPr lang="en-US" dirty="0"/>
              <a:t>In terms of total expenditure, the protein pack product category has the biggest share of expenditure, this could be because this category is the best selling category, thus, the firm products of this category more, leading to more  share of this category in the total cost</a:t>
            </a:r>
          </a:p>
          <a:p>
            <a:pPr marL="342900" indent="-342900">
              <a:buFont typeface="Arial" panose="020B0604020202020204" pitchFamily="34" charset="0"/>
              <a:buChar char="•"/>
            </a:pPr>
            <a:r>
              <a:rPr lang="en-US" dirty="0"/>
              <a:t>In terms of location, the UP state has the biggest share in total expenditure. This seems also reasonable because the UP state has the biggest share in the sales.</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1">
                <a:extLst>
                  <a:ext uri="{FF2B5EF4-FFF2-40B4-BE49-F238E27FC236}">
                    <a16:creationId xmlns:a16="http://schemas.microsoft.com/office/drawing/2014/main" id="{2B360433-FBA3-7482-B861-9B29808AA686}"/>
                  </a:ext>
                </a:extLst>
              </p:cNvPr>
              <p:cNvGraphicFramePr>
                <a:graphicFrameLocks noGrp="1"/>
              </p:cNvGraphicFramePr>
              <p:nvPr>
                <p:extLst>
                  <p:ext uri="{D42A27DB-BD31-4B8C-83A1-F6EECF244321}">
                    <p14:modId xmlns:p14="http://schemas.microsoft.com/office/powerpoint/2010/main" val="1898872605"/>
                  </p:ext>
                </p:extLst>
              </p:nvPr>
            </p:nvGraphicFramePr>
            <p:xfrm>
              <a:off x="0" y="1920524"/>
              <a:ext cx="5875021" cy="3745491"/>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Add-in 1">
                <a:extLst>
                  <a:ext uri="{FF2B5EF4-FFF2-40B4-BE49-F238E27FC236}">
                    <a16:creationId xmlns:a16="http://schemas.microsoft.com/office/drawing/2014/main" id="{2B360433-FBA3-7482-B861-9B29808AA686}"/>
                  </a:ext>
                </a:extLst>
              </p:cNvPr>
              <p:cNvPicPr>
                <a:picLocks noGrp="1" noRot="1" noChangeAspect="1" noMove="1" noResize="1" noEditPoints="1" noAdjustHandles="1" noChangeArrowheads="1" noChangeShapeType="1"/>
              </p:cNvPicPr>
              <p:nvPr/>
            </p:nvPicPr>
            <p:blipFill>
              <a:blip r:embed="rId4"/>
              <a:stretch>
                <a:fillRect/>
              </a:stretch>
            </p:blipFill>
            <p:spPr>
              <a:xfrm>
                <a:off x="0" y="1920524"/>
                <a:ext cx="5875021" cy="3745491"/>
              </a:xfrm>
              <a:prstGeom prst="rect">
                <a:avLst/>
              </a:prstGeom>
            </p:spPr>
          </p:pic>
        </mc:Fallback>
      </mc:AlternateContent>
    </p:spTree>
    <p:extLst>
      <p:ext uri="{BB962C8B-B14F-4D97-AF65-F5344CB8AC3E}">
        <p14:creationId xmlns:p14="http://schemas.microsoft.com/office/powerpoint/2010/main" val="126593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601200" cy="1653371"/>
          </a:xfrm>
        </p:spPr>
        <p:txBody>
          <a:bodyPr/>
          <a:lstStyle/>
          <a:p>
            <a:r>
              <a:rPr lang="en-US" dirty="0"/>
              <a:t>SKU Level Turnover Analysis</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6096000" y="1789895"/>
            <a:ext cx="4663440" cy="2594326"/>
          </a:xfrm>
        </p:spPr>
        <p:txBody>
          <a:bodyPr>
            <a:normAutofit fontScale="85000" lnSpcReduction="10000"/>
          </a:bodyPr>
          <a:lstStyle/>
          <a:p>
            <a:r>
              <a:rPr lang="en-US" sz="3300" b="1" dirty="0"/>
              <a:t>Insights:</a:t>
            </a:r>
          </a:p>
          <a:p>
            <a:pPr marL="342900" indent="-342900">
              <a:buFont typeface="Arial" panose="020B0604020202020204" pitchFamily="34" charset="0"/>
              <a:buChar char="•"/>
            </a:pPr>
            <a:r>
              <a:rPr lang="en-US" dirty="0"/>
              <a:t>The Protein Pack category has the highest number of Gross Sales, Net Revenue and % of Net Revenue(out of grand total), as compared to all other categories.</a:t>
            </a:r>
          </a:p>
          <a:p>
            <a:pPr marL="342900" indent="-342900">
              <a:buFont typeface="Arial" panose="020B0604020202020204" pitchFamily="34" charset="0"/>
              <a:buChar char="•"/>
            </a:pPr>
            <a:r>
              <a:rPr lang="en-US" dirty="0"/>
              <a:t>After ‘Protein Pack’ category, ‘Fresh Fare’ category has the highest Gross Sales and Net Revenue. However, it has the highest Number of Products(even higher than ‘Protein Pack’ category)</a:t>
            </a:r>
          </a:p>
          <a:p>
            <a:endParaRPr lang="en-US" dirty="0"/>
          </a:p>
        </p:txBody>
      </p:sp>
      <p:graphicFrame>
        <p:nvGraphicFramePr>
          <p:cNvPr id="7" name="Table 6">
            <a:extLst>
              <a:ext uri="{FF2B5EF4-FFF2-40B4-BE49-F238E27FC236}">
                <a16:creationId xmlns:a16="http://schemas.microsoft.com/office/drawing/2014/main" id="{FB56367B-7790-E1C9-B4C9-CA68C7BDE420}"/>
              </a:ext>
            </a:extLst>
          </p:cNvPr>
          <p:cNvGraphicFramePr>
            <a:graphicFrameLocks noGrp="1"/>
          </p:cNvGraphicFramePr>
          <p:nvPr>
            <p:extLst>
              <p:ext uri="{D42A27DB-BD31-4B8C-83A1-F6EECF244321}">
                <p14:modId xmlns:p14="http://schemas.microsoft.com/office/powerpoint/2010/main" val="472806490"/>
              </p:ext>
            </p:extLst>
          </p:nvPr>
        </p:nvGraphicFramePr>
        <p:xfrm>
          <a:off x="4898571" y="7869532"/>
          <a:ext cx="6471557" cy="1280160"/>
        </p:xfrm>
        <a:graphic>
          <a:graphicData uri="http://schemas.openxmlformats.org/drawingml/2006/table">
            <a:tbl>
              <a:tblPr/>
              <a:tblGrid>
                <a:gridCol w="6471557">
                  <a:extLst>
                    <a:ext uri="{9D8B030D-6E8A-4147-A177-3AD203B41FA5}">
                      <a16:colId xmlns:a16="http://schemas.microsoft.com/office/drawing/2014/main" val="1734731318"/>
                    </a:ext>
                  </a:extLst>
                </a:gridCol>
              </a:tblGrid>
              <a:tr h="0">
                <a:tc>
                  <a:txBody>
                    <a:bodyPr/>
                    <a:lstStyle/>
                    <a:p>
                      <a:endParaRPr lang="en-IN" dirty="0">
                        <a:effectLst/>
                      </a:endParaRPr>
                    </a:p>
                  </a:txBody>
                  <a:tcPr anchor="ctr">
                    <a:lnL>
                      <a:noFill/>
                    </a:lnL>
                    <a:lnR>
                      <a:noFill/>
                    </a:lnR>
                    <a:lnT>
                      <a:noFill/>
                    </a:lnT>
                    <a:lnB>
                      <a:noFill/>
                    </a:lnB>
                    <a:noFill/>
                  </a:tcPr>
                </a:tc>
                <a:extLst>
                  <a:ext uri="{0D108BD9-81ED-4DB2-BD59-A6C34878D82A}">
                    <a16:rowId xmlns:a16="http://schemas.microsoft.com/office/drawing/2014/main" val="3982485096"/>
                  </a:ext>
                </a:extLst>
              </a:tr>
              <a:tr h="0">
                <a:tc>
                  <a:txBody>
                    <a:bodyPr/>
                    <a:lstStyle/>
                    <a:p>
                      <a:r>
                        <a:rPr lang="en-US" b="0" dirty="0">
                          <a:solidFill>
                            <a:srgbClr val="0078D4"/>
                          </a:solidFill>
                          <a:effectLst/>
                          <a:hlinkClick r:id="rId3"/>
                        </a:rPr>
                        <a:t>Open in Power BI</a:t>
                      </a:r>
                      <a:br>
                        <a:rPr lang="en-US" b="0" dirty="0">
                          <a:solidFill>
                            <a:srgbClr val="0078D4"/>
                          </a:solidFill>
                          <a:effectLst/>
                          <a:hlinkClick r:id="rId3"/>
                        </a:rPr>
                      </a:br>
                      <a:r>
                        <a:rPr lang="en-US" dirty="0">
                          <a:effectLst/>
                        </a:rPr>
                        <a:t>QSR Power BI Advanced Dashboard</a:t>
                      </a:r>
                      <a:br>
                        <a:rPr lang="en-US" dirty="0">
                          <a:effectLst/>
                        </a:rPr>
                      </a:br>
                      <a:r>
                        <a:rPr lang="en-US" dirty="0">
                          <a:effectLst/>
                        </a:rPr>
                        <a:t>Data as of 13/9/24, 6:50 pm</a:t>
                      </a:r>
                    </a:p>
                  </a:txBody>
                  <a:tcPr anchor="ctr">
                    <a:lnL>
                      <a:noFill/>
                    </a:lnL>
                    <a:lnR>
                      <a:noFill/>
                    </a:lnR>
                    <a:lnT>
                      <a:noFill/>
                    </a:lnT>
                    <a:lnB>
                      <a:noFill/>
                    </a:lnB>
                    <a:noFill/>
                  </a:tcPr>
                </a:tc>
                <a:extLst>
                  <a:ext uri="{0D108BD9-81ED-4DB2-BD59-A6C34878D82A}">
                    <a16:rowId xmlns:a16="http://schemas.microsoft.com/office/drawing/2014/main" val="1215451359"/>
                  </a:ext>
                </a:extLst>
              </a:tr>
            </a:tbl>
          </a:graphicData>
        </a:graphic>
      </p:graphicFrame>
      <p:pic>
        <p:nvPicPr>
          <p:cNvPr id="2049" name="Picture 1" descr="Gross Sales, NR, %GT Number of Products and %GT NR by Category">
            <a:extLst>
              <a:ext uri="{FF2B5EF4-FFF2-40B4-BE49-F238E27FC236}">
                <a16:creationId xmlns:a16="http://schemas.microsoft.com/office/drawing/2014/main" id="{0043E846-7746-E5AF-CCE1-5AFAAC7B34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 y="1855009"/>
            <a:ext cx="6086213" cy="354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493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601200" cy="1433193"/>
          </a:xfrm>
        </p:spPr>
        <p:txBody>
          <a:bodyPr/>
          <a:lstStyle/>
          <a:p>
            <a:r>
              <a:rPr lang="en-US" dirty="0"/>
              <a:t>Budget Analysis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a:extLst>
                  <a:ext uri="{FF2B5EF4-FFF2-40B4-BE49-F238E27FC236}">
                    <a16:creationId xmlns:a16="http://schemas.microsoft.com/office/drawing/2014/main" id="{CC5188E1-A2EA-71D9-6EAE-897AD4EBEBE8}"/>
                  </a:ext>
                </a:extLst>
              </p:cNvPr>
              <p:cNvGraphicFramePr>
                <a:graphicFrameLocks noGrp="1"/>
              </p:cNvGraphicFramePr>
              <p:nvPr>
                <p:extLst>
                  <p:ext uri="{D42A27DB-BD31-4B8C-83A1-F6EECF244321}">
                    <p14:modId xmlns:p14="http://schemas.microsoft.com/office/powerpoint/2010/main" val="1227718581"/>
                  </p:ext>
                </p:extLst>
              </p:nvPr>
            </p:nvGraphicFramePr>
            <p:xfrm>
              <a:off x="1289957" y="1767928"/>
              <a:ext cx="8548007" cy="4953546"/>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7" name="Add-in 6">
                <a:extLst>
                  <a:ext uri="{FF2B5EF4-FFF2-40B4-BE49-F238E27FC236}">
                    <a16:creationId xmlns:a16="http://schemas.microsoft.com/office/drawing/2014/main" id="{CC5188E1-A2EA-71D9-6EAE-897AD4EBEBE8}"/>
                  </a:ext>
                </a:extLst>
              </p:cNvPr>
              <p:cNvPicPr>
                <a:picLocks noGrp="1" noRot="1" noChangeAspect="1" noMove="1" noResize="1" noEditPoints="1" noAdjustHandles="1" noChangeArrowheads="1" noChangeShapeType="1"/>
              </p:cNvPicPr>
              <p:nvPr/>
            </p:nvPicPr>
            <p:blipFill>
              <a:blip r:embed="rId4"/>
              <a:stretch>
                <a:fillRect/>
              </a:stretch>
            </p:blipFill>
            <p:spPr>
              <a:xfrm>
                <a:off x="1289957" y="1767928"/>
                <a:ext cx="8548007" cy="4953546"/>
              </a:xfrm>
              <a:prstGeom prst="rect">
                <a:avLst/>
              </a:prstGeom>
            </p:spPr>
          </p:pic>
        </mc:Fallback>
      </mc:AlternateContent>
    </p:spTree>
    <p:extLst>
      <p:ext uri="{BB962C8B-B14F-4D97-AF65-F5344CB8AC3E}">
        <p14:creationId xmlns:p14="http://schemas.microsoft.com/office/powerpoint/2010/main" val="3090752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303874" y="4667251"/>
            <a:ext cx="4499201" cy="1823356"/>
          </a:xfrm>
        </p:spPr>
        <p:txBody>
          <a:bodyPr>
            <a:noAutofit/>
          </a:bodyPr>
          <a:lstStyle/>
          <a:p>
            <a:r>
              <a:rPr lang="en-US" sz="1100" dirty="0"/>
              <a:t>In all the operating years of the business(</a:t>
            </a:r>
            <a:r>
              <a:rPr lang="en-US" sz="1100" dirty="0" err="1"/>
              <a:t>i.e</a:t>
            </a:r>
            <a:r>
              <a:rPr lang="en-US" sz="1100" dirty="0"/>
              <a:t>, from year 2020 to 2024), the actual Net revenue has always been lower than the budgeted Net Revenue</a:t>
            </a:r>
          </a:p>
          <a:p>
            <a:r>
              <a:rPr lang="en-US" sz="1100" dirty="0"/>
              <a:t>In the previous year(2023), the difference between the actual and the budgeted Net Revenue was the highest(as we can see the actual Net Revenue is around 20.08% lower than the budgeted Net Revenue in the year 2023, which is the biggest difference when compared to all other years)</a:t>
            </a:r>
          </a:p>
          <a:p>
            <a:r>
              <a:rPr lang="en-US" sz="1100" dirty="0"/>
              <a:t>Whereas in the year 2022, the difference between the both was the lowest.</a:t>
            </a:r>
          </a:p>
        </p:txBody>
      </p:sp>
      <p:sp>
        <p:nvSpPr>
          <p:cNvPr id="13" name="Content Placeholder 2">
            <a:extLst>
              <a:ext uri="{FF2B5EF4-FFF2-40B4-BE49-F238E27FC236}">
                <a16:creationId xmlns:a16="http://schemas.microsoft.com/office/drawing/2014/main" id="{0FDB7EAC-4736-71B6-8F90-CF01A7B01C0A}"/>
              </a:ext>
            </a:extLst>
          </p:cNvPr>
          <p:cNvSpPr txBox="1">
            <a:spLocks/>
          </p:cNvSpPr>
          <p:nvPr/>
        </p:nvSpPr>
        <p:spPr>
          <a:xfrm>
            <a:off x="6564425" y="4667251"/>
            <a:ext cx="4499201" cy="1357992"/>
          </a:xfrm>
          <a:prstGeom prst="rect">
            <a:avLst/>
          </a:prstGeom>
        </p:spPr>
        <p:txBody>
          <a:bodyPr vert="horz" lIns="91440" tIns="45720" rIns="91440" bIns="45720" rtlCol="0">
            <a:normAutofit fontScale="62500" lnSpcReduction="20000"/>
          </a:bodyPr>
          <a:lstStyle>
            <a:lvl1pPr marL="342900"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566928"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2pPr>
            <a:lvl3pPr marL="850392"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3pPr>
            <a:lvl4pPr marL="1097280"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4pPr>
            <a:lvl5pPr marL="1371600"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budgeted Net Revenue is same across all the categories</a:t>
            </a:r>
          </a:p>
          <a:p>
            <a:r>
              <a:rPr lang="en-US" dirty="0"/>
              <a:t>Due to the Net Revenue for the ‘Protein Pack’ category being the highest, the % difference between the actual and the budgeted Net Revenue has been the lowest(as the actual Net Revenue is around 65.37% lower than budgeted Net Revenue, this difference is the lowest for this category, when compared to all other categories)</a:t>
            </a:r>
          </a:p>
          <a:p>
            <a:endParaRPr lang="en-US" dirty="0"/>
          </a:p>
        </p:txBody>
      </p:sp>
      <p:graphicFrame>
        <p:nvGraphicFramePr>
          <p:cNvPr id="7" name="Table 6">
            <a:extLst>
              <a:ext uri="{FF2B5EF4-FFF2-40B4-BE49-F238E27FC236}">
                <a16:creationId xmlns:a16="http://schemas.microsoft.com/office/drawing/2014/main" id="{70215779-A511-4308-BEF7-F5431285D6B7}"/>
              </a:ext>
            </a:extLst>
          </p:cNvPr>
          <p:cNvGraphicFramePr>
            <a:graphicFrameLocks noGrp="1"/>
          </p:cNvGraphicFramePr>
          <p:nvPr>
            <p:extLst>
              <p:ext uri="{D42A27DB-BD31-4B8C-83A1-F6EECF244321}">
                <p14:modId xmlns:p14="http://schemas.microsoft.com/office/powerpoint/2010/main" val="2361186995"/>
              </p:ext>
            </p:extLst>
          </p:nvPr>
        </p:nvGraphicFramePr>
        <p:xfrm>
          <a:off x="0" y="1508147"/>
          <a:ext cx="11430000" cy="1280160"/>
        </p:xfrm>
        <a:graphic>
          <a:graphicData uri="http://schemas.openxmlformats.org/drawingml/2006/table">
            <a:tbl>
              <a:tblPr/>
              <a:tblGrid>
                <a:gridCol w="11430000">
                  <a:extLst>
                    <a:ext uri="{9D8B030D-6E8A-4147-A177-3AD203B41FA5}">
                      <a16:colId xmlns:a16="http://schemas.microsoft.com/office/drawing/2014/main" val="20689894"/>
                    </a:ext>
                  </a:extLst>
                </a:gridCol>
              </a:tblGrid>
              <a:tr h="0">
                <a:tc>
                  <a:txBody>
                    <a:bodyPr/>
                    <a:lstStyle/>
                    <a:p>
                      <a:endParaRPr lang="en-IN">
                        <a:effectLst/>
                      </a:endParaRPr>
                    </a:p>
                  </a:txBody>
                  <a:tcPr anchor="ctr">
                    <a:lnL>
                      <a:noFill/>
                    </a:lnL>
                    <a:lnR>
                      <a:noFill/>
                    </a:lnR>
                    <a:lnT>
                      <a:noFill/>
                    </a:lnT>
                    <a:lnB>
                      <a:noFill/>
                    </a:lnB>
                    <a:noFill/>
                  </a:tcPr>
                </a:tc>
                <a:extLst>
                  <a:ext uri="{0D108BD9-81ED-4DB2-BD59-A6C34878D82A}">
                    <a16:rowId xmlns:a16="http://schemas.microsoft.com/office/drawing/2014/main" val="699438327"/>
                  </a:ext>
                </a:extLst>
              </a:tr>
              <a:tr h="0">
                <a:tc>
                  <a:txBody>
                    <a:bodyPr/>
                    <a:lstStyle/>
                    <a:p>
                      <a:r>
                        <a:rPr lang="en-US" b="0" dirty="0">
                          <a:solidFill>
                            <a:srgbClr val="0078D4"/>
                          </a:solidFill>
                          <a:effectLst/>
                          <a:hlinkClick r:id="rId3"/>
                        </a:rPr>
                        <a:t>Open in Power BI</a:t>
                      </a:r>
                      <a:br>
                        <a:rPr lang="en-US" b="0" dirty="0">
                          <a:solidFill>
                            <a:srgbClr val="0078D4"/>
                          </a:solidFill>
                          <a:effectLst/>
                          <a:hlinkClick r:id="rId3"/>
                        </a:rPr>
                      </a:br>
                      <a:r>
                        <a:rPr lang="en-US" dirty="0">
                          <a:effectLst/>
                        </a:rPr>
                        <a:t>QSR Power BI Advanced Dashboard</a:t>
                      </a:r>
                      <a:br>
                        <a:rPr lang="en-US" dirty="0">
                          <a:effectLst/>
                        </a:rPr>
                      </a:br>
                      <a:r>
                        <a:rPr lang="en-US" dirty="0">
                          <a:effectLst/>
                        </a:rPr>
                        <a:t>Data as of 13/9/24, 10:10 pm</a:t>
                      </a:r>
                    </a:p>
                  </a:txBody>
                  <a:tcPr anchor="ctr">
                    <a:lnL>
                      <a:noFill/>
                    </a:lnL>
                    <a:lnR>
                      <a:noFill/>
                    </a:lnR>
                    <a:lnT>
                      <a:noFill/>
                    </a:lnT>
                    <a:lnB>
                      <a:noFill/>
                    </a:lnB>
                    <a:noFill/>
                  </a:tcPr>
                </a:tc>
                <a:extLst>
                  <a:ext uri="{0D108BD9-81ED-4DB2-BD59-A6C34878D82A}">
                    <a16:rowId xmlns:a16="http://schemas.microsoft.com/office/drawing/2014/main" val="233605266"/>
                  </a:ext>
                </a:extLst>
              </a:tr>
            </a:tbl>
          </a:graphicData>
        </a:graphic>
      </p:graphicFrame>
      <p:pic>
        <p:nvPicPr>
          <p:cNvPr id="4099" name="Picture 3" descr="Actual NR, B NR and Actual vs B NR % Difference by Year">
            <a:extLst>
              <a:ext uri="{FF2B5EF4-FFF2-40B4-BE49-F238E27FC236}">
                <a16:creationId xmlns:a16="http://schemas.microsoft.com/office/drawing/2014/main" id="{5C44AE82-7236-A477-B48B-7A869E8700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07671"/>
            <a:ext cx="5339443" cy="28251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C9EAB566-C6F0-8C82-E611-074E99A9629C}"/>
              </a:ext>
            </a:extLst>
          </p:cNvPr>
          <p:cNvGraphicFramePr>
            <a:graphicFrameLocks noGrp="1"/>
          </p:cNvGraphicFramePr>
          <p:nvPr>
            <p:extLst>
              <p:ext uri="{D42A27DB-BD31-4B8C-83A1-F6EECF244321}">
                <p14:modId xmlns:p14="http://schemas.microsoft.com/office/powerpoint/2010/main" val="626047502"/>
              </p:ext>
            </p:extLst>
          </p:nvPr>
        </p:nvGraphicFramePr>
        <p:xfrm>
          <a:off x="5724525" y="1581400"/>
          <a:ext cx="9523202" cy="1293998"/>
        </p:xfrm>
        <a:graphic>
          <a:graphicData uri="http://schemas.openxmlformats.org/drawingml/2006/table">
            <a:tbl>
              <a:tblPr/>
              <a:tblGrid>
                <a:gridCol w="9523202">
                  <a:extLst>
                    <a:ext uri="{9D8B030D-6E8A-4147-A177-3AD203B41FA5}">
                      <a16:colId xmlns:a16="http://schemas.microsoft.com/office/drawing/2014/main" val="2929305708"/>
                    </a:ext>
                  </a:extLst>
                </a:gridCol>
              </a:tblGrid>
              <a:tr h="369714">
                <a:tc>
                  <a:txBody>
                    <a:bodyPr/>
                    <a:lstStyle/>
                    <a:p>
                      <a:endParaRPr lang="en-IN">
                        <a:effectLst/>
                      </a:endParaRPr>
                    </a:p>
                  </a:txBody>
                  <a:tcPr anchor="ctr">
                    <a:lnL>
                      <a:noFill/>
                    </a:lnL>
                    <a:lnR>
                      <a:noFill/>
                    </a:lnR>
                    <a:lnT>
                      <a:noFill/>
                    </a:lnT>
                    <a:lnB>
                      <a:noFill/>
                    </a:lnB>
                    <a:noFill/>
                  </a:tcPr>
                </a:tc>
                <a:extLst>
                  <a:ext uri="{0D108BD9-81ED-4DB2-BD59-A6C34878D82A}">
                    <a16:rowId xmlns:a16="http://schemas.microsoft.com/office/drawing/2014/main" val="628783804"/>
                  </a:ext>
                </a:extLst>
              </a:tr>
              <a:tr h="924284">
                <a:tc>
                  <a:txBody>
                    <a:bodyPr/>
                    <a:lstStyle/>
                    <a:p>
                      <a:r>
                        <a:rPr lang="en-US" b="0" dirty="0">
                          <a:solidFill>
                            <a:srgbClr val="0078D4"/>
                          </a:solidFill>
                          <a:effectLst/>
                          <a:hlinkClick r:id="rId3"/>
                        </a:rPr>
                        <a:t>Open in Power BI</a:t>
                      </a:r>
                      <a:br>
                        <a:rPr lang="en-US" b="0" dirty="0">
                          <a:solidFill>
                            <a:srgbClr val="0078D4"/>
                          </a:solidFill>
                          <a:effectLst/>
                          <a:hlinkClick r:id="rId3"/>
                        </a:rPr>
                      </a:br>
                      <a:r>
                        <a:rPr lang="en-US" dirty="0">
                          <a:effectLst/>
                        </a:rPr>
                        <a:t>QSR Power BI Advanced Dashboard</a:t>
                      </a:r>
                      <a:br>
                        <a:rPr lang="en-US" dirty="0">
                          <a:effectLst/>
                        </a:rPr>
                      </a:br>
                      <a:r>
                        <a:rPr lang="en-US" dirty="0">
                          <a:effectLst/>
                        </a:rPr>
                        <a:t>Data as of 13/9/24, 10:10 pm</a:t>
                      </a:r>
                    </a:p>
                  </a:txBody>
                  <a:tcPr anchor="ctr">
                    <a:lnL>
                      <a:noFill/>
                    </a:lnL>
                    <a:lnR>
                      <a:noFill/>
                    </a:lnR>
                    <a:lnT>
                      <a:noFill/>
                    </a:lnT>
                    <a:lnB>
                      <a:noFill/>
                    </a:lnB>
                    <a:noFill/>
                  </a:tcPr>
                </a:tc>
                <a:extLst>
                  <a:ext uri="{0D108BD9-81ED-4DB2-BD59-A6C34878D82A}">
                    <a16:rowId xmlns:a16="http://schemas.microsoft.com/office/drawing/2014/main" val="3892630793"/>
                  </a:ext>
                </a:extLst>
              </a:tr>
            </a:tbl>
          </a:graphicData>
        </a:graphic>
      </p:graphicFrame>
      <p:pic>
        <p:nvPicPr>
          <p:cNvPr id="4100" name="Picture 4" descr="Actual NR, B NR and Actual vs B NR % Difference by Category">
            <a:extLst>
              <a:ext uri="{FF2B5EF4-FFF2-40B4-BE49-F238E27FC236}">
                <a16:creationId xmlns:a16="http://schemas.microsoft.com/office/drawing/2014/main" id="{D3E834E6-5434-3E32-DB0F-ED96117755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4526" y="1580924"/>
            <a:ext cx="6419100" cy="2713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822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370823" y="4471308"/>
            <a:ext cx="4499201" cy="1553935"/>
          </a:xfrm>
        </p:spPr>
        <p:txBody>
          <a:bodyPr>
            <a:noAutofit/>
          </a:bodyPr>
          <a:lstStyle/>
          <a:p>
            <a:r>
              <a:rPr lang="en-US" sz="1100" dirty="0"/>
              <a:t>Out of all the states where the business is conducted, UP has highest actual and highest budgeted Net Revenue. </a:t>
            </a:r>
          </a:p>
          <a:p>
            <a:r>
              <a:rPr lang="en-US" sz="1100" dirty="0"/>
              <a:t>However, UP has the largest difference between the actual and the budgeted Net Revenue. Another state in spotlight in this aspect is Karnataka, with 2</a:t>
            </a:r>
            <a:r>
              <a:rPr lang="en-US" sz="1100" baseline="30000" dirty="0"/>
              <a:t>nd</a:t>
            </a:r>
            <a:r>
              <a:rPr lang="en-US" sz="1100" dirty="0"/>
              <a:t> highest (18.39%) difference between the actual and the projected Net Revenue</a:t>
            </a:r>
          </a:p>
          <a:p>
            <a:r>
              <a:rPr lang="en-US" sz="1100" dirty="0"/>
              <a:t>On the other hand, Maharashtra state has the lowest difference between actual and the budgeted Net Revenue</a:t>
            </a:r>
          </a:p>
        </p:txBody>
      </p:sp>
      <p:sp>
        <p:nvSpPr>
          <p:cNvPr id="13" name="Content Placeholder 2">
            <a:extLst>
              <a:ext uri="{FF2B5EF4-FFF2-40B4-BE49-F238E27FC236}">
                <a16:creationId xmlns:a16="http://schemas.microsoft.com/office/drawing/2014/main" id="{0FDB7EAC-4736-71B6-8F90-CF01A7B01C0A}"/>
              </a:ext>
            </a:extLst>
          </p:cNvPr>
          <p:cNvSpPr txBox="1">
            <a:spLocks/>
          </p:cNvSpPr>
          <p:nvPr/>
        </p:nvSpPr>
        <p:spPr>
          <a:xfrm>
            <a:off x="6539932" y="4520974"/>
            <a:ext cx="4499201" cy="1357992"/>
          </a:xfrm>
          <a:prstGeom prst="rect">
            <a:avLst/>
          </a:prstGeom>
        </p:spPr>
        <p:txBody>
          <a:bodyPr vert="horz" lIns="91440" tIns="45720" rIns="91440" bIns="45720" rtlCol="0">
            <a:normAutofit fontScale="62500" lnSpcReduction="20000"/>
          </a:bodyPr>
          <a:lstStyle>
            <a:lvl1pPr marL="342900"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566928"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2pPr>
            <a:lvl3pPr marL="850392"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3pPr>
            <a:lvl4pPr marL="1097280"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4pPr>
            <a:lvl5pPr marL="1371600"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budgeted Net Revenue is same across all the categories</a:t>
            </a:r>
          </a:p>
          <a:p>
            <a:r>
              <a:rPr lang="en-US" dirty="0"/>
              <a:t>Due to the Net Revenue for the ‘Protein Pack’ category being the highest, the % difference between the actual and the budgeted Net Revenue has been the lowest(as the actual Net Revenue is around 65.37% lower than budgeted Net Revenue, this difference is the lowest for this category, when compared to all other categories)</a:t>
            </a:r>
          </a:p>
          <a:p>
            <a:endParaRPr lang="en-US" dirty="0"/>
          </a:p>
        </p:txBody>
      </p:sp>
      <p:graphicFrame>
        <p:nvGraphicFramePr>
          <p:cNvPr id="8" name="Table 7">
            <a:extLst>
              <a:ext uri="{FF2B5EF4-FFF2-40B4-BE49-F238E27FC236}">
                <a16:creationId xmlns:a16="http://schemas.microsoft.com/office/drawing/2014/main" id="{C9EAB566-C6F0-8C82-E611-074E99A9629C}"/>
              </a:ext>
            </a:extLst>
          </p:cNvPr>
          <p:cNvGraphicFramePr>
            <a:graphicFrameLocks noGrp="1"/>
          </p:cNvGraphicFramePr>
          <p:nvPr/>
        </p:nvGraphicFramePr>
        <p:xfrm>
          <a:off x="5724525" y="1581400"/>
          <a:ext cx="9523202" cy="1293998"/>
        </p:xfrm>
        <a:graphic>
          <a:graphicData uri="http://schemas.openxmlformats.org/drawingml/2006/table">
            <a:tbl>
              <a:tblPr/>
              <a:tblGrid>
                <a:gridCol w="9523202">
                  <a:extLst>
                    <a:ext uri="{9D8B030D-6E8A-4147-A177-3AD203B41FA5}">
                      <a16:colId xmlns:a16="http://schemas.microsoft.com/office/drawing/2014/main" val="2929305708"/>
                    </a:ext>
                  </a:extLst>
                </a:gridCol>
              </a:tblGrid>
              <a:tr h="369714">
                <a:tc>
                  <a:txBody>
                    <a:bodyPr/>
                    <a:lstStyle/>
                    <a:p>
                      <a:endParaRPr lang="en-IN">
                        <a:effectLst/>
                      </a:endParaRPr>
                    </a:p>
                  </a:txBody>
                  <a:tcPr anchor="ctr">
                    <a:lnL>
                      <a:noFill/>
                    </a:lnL>
                    <a:lnR>
                      <a:noFill/>
                    </a:lnR>
                    <a:lnT>
                      <a:noFill/>
                    </a:lnT>
                    <a:lnB>
                      <a:noFill/>
                    </a:lnB>
                    <a:noFill/>
                  </a:tcPr>
                </a:tc>
                <a:extLst>
                  <a:ext uri="{0D108BD9-81ED-4DB2-BD59-A6C34878D82A}">
                    <a16:rowId xmlns:a16="http://schemas.microsoft.com/office/drawing/2014/main" val="628783804"/>
                  </a:ext>
                </a:extLst>
              </a:tr>
              <a:tr h="924284">
                <a:tc>
                  <a:txBody>
                    <a:bodyPr/>
                    <a:lstStyle/>
                    <a:p>
                      <a:r>
                        <a:rPr lang="en-US" b="0" dirty="0">
                          <a:solidFill>
                            <a:srgbClr val="0078D4"/>
                          </a:solidFill>
                          <a:effectLst/>
                          <a:hlinkClick r:id="rId3"/>
                        </a:rPr>
                        <a:t>Open in Power BI</a:t>
                      </a:r>
                      <a:br>
                        <a:rPr lang="en-US" b="0" dirty="0">
                          <a:solidFill>
                            <a:srgbClr val="0078D4"/>
                          </a:solidFill>
                          <a:effectLst/>
                          <a:hlinkClick r:id="rId3"/>
                        </a:rPr>
                      </a:br>
                      <a:r>
                        <a:rPr lang="en-US" dirty="0">
                          <a:effectLst/>
                        </a:rPr>
                        <a:t>QSR Power BI Advanced Dashboard</a:t>
                      </a:r>
                      <a:br>
                        <a:rPr lang="en-US" dirty="0">
                          <a:effectLst/>
                        </a:rPr>
                      </a:br>
                      <a:r>
                        <a:rPr lang="en-US" dirty="0">
                          <a:effectLst/>
                        </a:rPr>
                        <a:t>Data as of 13/9/24, 10:10 pm</a:t>
                      </a:r>
                    </a:p>
                  </a:txBody>
                  <a:tcPr anchor="ctr">
                    <a:lnL>
                      <a:noFill/>
                    </a:lnL>
                    <a:lnR>
                      <a:noFill/>
                    </a:lnR>
                    <a:lnT>
                      <a:noFill/>
                    </a:lnT>
                    <a:lnB>
                      <a:noFill/>
                    </a:lnB>
                    <a:noFill/>
                  </a:tcPr>
                </a:tc>
                <a:extLst>
                  <a:ext uri="{0D108BD9-81ED-4DB2-BD59-A6C34878D82A}">
                    <a16:rowId xmlns:a16="http://schemas.microsoft.com/office/drawing/2014/main" val="3892630793"/>
                  </a:ext>
                </a:extLst>
              </a:tr>
            </a:tbl>
          </a:graphicData>
        </a:graphic>
      </p:graphicFrame>
      <p:pic>
        <p:nvPicPr>
          <p:cNvPr id="4100" name="Picture 4" descr="Actual NR, B NR and Actual vs B NR % Difference by Category">
            <a:extLst>
              <a:ext uri="{FF2B5EF4-FFF2-40B4-BE49-F238E27FC236}">
                <a16:creationId xmlns:a16="http://schemas.microsoft.com/office/drawing/2014/main" id="{D3E834E6-5434-3E32-DB0F-ED96117755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526" y="1580924"/>
            <a:ext cx="6419100" cy="2713490"/>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1" descr="Actual NR, B NR and Actual vs B NR % Difference by Location">
            <a:extLst>
              <a:ext uri="{FF2B5EF4-FFF2-40B4-BE49-F238E27FC236}">
                <a16:creationId xmlns:a16="http://schemas.microsoft.com/office/drawing/2014/main" id="{5C57D18D-A51E-F69C-E38A-541B3AF82E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49" y="1580924"/>
            <a:ext cx="5086350" cy="272179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D132FB46-57A6-AD0D-D50C-183C3EE377B0}"/>
              </a:ext>
            </a:extLst>
          </p:cNvPr>
          <p:cNvSpPr txBox="1">
            <a:spLocks/>
          </p:cNvSpPr>
          <p:nvPr/>
        </p:nvSpPr>
        <p:spPr>
          <a:xfrm>
            <a:off x="300745" y="6251803"/>
            <a:ext cx="9138557" cy="342220"/>
          </a:xfrm>
          <a:prstGeom prst="rect">
            <a:avLst/>
          </a:prstGeom>
          <a:ln w="38100">
            <a:solidFill>
              <a:schemeClr val="tx1">
                <a:lumMod val="95000"/>
                <a:lumOff val="5000"/>
              </a:schemeClr>
            </a:solidFill>
          </a:ln>
        </p:spPr>
        <p:txBody>
          <a:bodyPr vert="horz" lIns="91440" tIns="45720" rIns="91440" bIns="45720" rtlCol="0">
            <a:noAutofit/>
          </a:bodyPr>
          <a:lstStyle>
            <a:lvl1pPr marL="342900"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566928"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2pPr>
            <a:lvl3pPr marL="850392"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3pPr>
            <a:lvl4pPr marL="1097280"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4pPr>
            <a:lvl5pPr marL="1371600"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436" indent="0">
              <a:buNone/>
            </a:pPr>
            <a:r>
              <a:rPr lang="en-US" sz="1100" b="1" dirty="0"/>
              <a:t>NOTE: </a:t>
            </a:r>
            <a:r>
              <a:rPr lang="en-US" sz="1100" dirty="0"/>
              <a:t>Just like how we have interpreted the visuals for the Net Revenue, similarly we can do so for other measures like Gross Sales, Gross Profit, Net Profit, and Total Expenditure</a:t>
            </a:r>
          </a:p>
        </p:txBody>
      </p:sp>
    </p:spTree>
    <p:extLst>
      <p:ext uri="{BB962C8B-B14F-4D97-AF65-F5344CB8AC3E}">
        <p14:creationId xmlns:p14="http://schemas.microsoft.com/office/powerpoint/2010/main" val="3209399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601200" cy="1096283"/>
          </a:xfrm>
        </p:spPr>
        <p:txBody>
          <a:bodyPr/>
          <a:lstStyle/>
          <a:p>
            <a:r>
              <a:rPr lang="en-US" dirty="0"/>
              <a:t>Cluster Head Analysis</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1">
                <a:extLst>
                  <a:ext uri="{FF2B5EF4-FFF2-40B4-BE49-F238E27FC236}">
                    <a16:creationId xmlns:a16="http://schemas.microsoft.com/office/drawing/2014/main" id="{47AEBF39-AA5D-573B-248B-29C49586DB1E}"/>
                  </a:ext>
                </a:extLst>
              </p:cNvPr>
              <p:cNvGraphicFramePr>
                <a:graphicFrameLocks noGrp="1"/>
              </p:cNvGraphicFramePr>
              <p:nvPr>
                <p:extLst>
                  <p:ext uri="{D42A27DB-BD31-4B8C-83A1-F6EECF244321}">
                    <p14:modId xmlns:p14="http://schemas.microsoft.com/office/powerpoint/2010/main" val="2470630771"/>
                  </p:ext>
                </p:extLst>
              </p:nvPr>
            </p:nvGraphicFramePr>
            <p:xfrm>
              <a:off x="0" y="1470660"/>
              <a:ext cx="6580415" cy="3916679"/>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Add-in 1">
                <a:extLst>
                  <a:ext uri="{FF2B5EF4-FFF2-40B4-BE49-F238E27FC236}">
                    <a16:creationId xmlns:a16="http://schemas.microsoft.com/office/drawing/2014/main" id="{47AEBF39-AA5D-573B-248B-29C49586DB1E}"/>
                  </a:ext>
                </a:extLst>
              </p:cNvPr>
              <p:cNvPicPr>
                <a:picLocks noGrp="1" noRot="1" noChangeAspect="1" noMove="1" noResize="1" noEditPoints="1" noAdjustHandles="1" noChangeArrowheads="1" noChangeShapeType="1"/>
              </p:cNvPicPr>
              <p:nvPr/>
            </p:nvPicPr>
            <p:blipFill>
              <a:blip r:embed="rId4"/>
              <a:stretch>
                <a:fillRect/>
              </a:stretch>
            </p:blipFill>
            <p:spPr>
              <a:xfrm>
                <a:off x="0" y="1470660"/>
                <a:ext cx="6580415" cy="3916679"/>
              </a:xfrm>
              <a:prstGeom prst="rect">
                <a:avLst/>
              </a:prstGeom>
            </p:spPr>
          </p:pic>
        </mc:Fallback>
      </mc:AlternateContent>
      <p:sp>
        <p:nvSpPr>
          <p:cNvPr id="3" name="Content Placeholder 2">
            <a:extLst>
              <a:ext uri="{FF2B5EF4-FFF2-40B4-BE49-F238E27FC236}">
                <a16:creationId xmlns:a16="http://schemas.microsoft.com/office/drawing/2014/main" id="{1B131050-488A-1613-18E8-8A4EBC2161C4}"/>
              </a:ext>
            </a:extLst>
          </p:cNvPr>
          <p:cNvSpPr txBox="1">
            <a:spLocks/>
          </p:cNvSpPr>
          <p:nvPr/>
        </p:nvSpPr>
        <p:spPr>
          <a:xfrm>
            <a:off x="6722638" y="1729466"/>
            <a:ext cx="4499201" cy="276088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INSIGHTS:</a:t>
            </a:r>
          </a:p>
          <a:p>
            <a:r>
              <a:rPr lang="en-US" sz="1100" dirty="0"/>
              <a:t>Out of all the Cluster Heads, Umar has been bringing the highest amount of Net Revenue, as compared to all other Cluster Heads. Umar is an extremely effective cluster head, who is bringing almost more than 50% (more specifically, 51.39%) of the Net Profit to the firm</a:t>
            </a:r>
          </a:p>
          <a:p>
            <a:r>
              <a:rPr lang="en-US" sz="1100" dirty="0"/>
              <a:t> After Umar, </a:t>
            </a:r>
            <a:r>
              <a:rPr lang="en-US" sz="1100" dirty="0" err="1"/>
              <a:t>Kasfur</a:t>
            </a:r>
            <a:r>
              <a:rPr lang="en-US" sz="1100" dirty="0"/>
              <a:t> is the 2</a:t>
            </a:r>
            <a:r>
              <a:rPr lang="en-US" sz="1100" baseline="30000" dirty="0"/>
              <a:t>nd</a:t>
            </a:r>
            <a:r>
              <a:rPr lang="en-US" sz="1100" dirty="0"/>
              <a:t> highest </a:t>
            </a:r>
            <a:r>
              <a:rPr lang="en-US" sz="1100" dirty="0" err="1"/>
              <a:t>perfoming</a:t>
            </a:r>
            <a:r>
              <a:rPr lang="en-US" sz="1100" dirty="0"/>
              <a:t> Cluster Head in terms of Net Revenue as well as  Net Profit %(out of Grand Total)</a:t>
            </a:r>
          </a:p>
          <a:p>
            <a:r>
              <a:rPr lang="en-US" sz="1100" dirty="0"/>
              <a:t>However, Dhiraj has the highest % of Gross Profit, even when he’s having very low(2</a:t>
            </a:r>
            <a:r>
              <a:rPr lang="en-US" sz="1100" baseline="30000" dirty="0"/>
              <a:t>nd</a:t>
            </a:r>
            <a:r>
              <a:rPr lang="en-US" sz="1100" dirty="0"/>
              <a:t> lowest) number of products when compared to all other Cluster Heads. This could mean that he’s working on such few product types which have high Gross Profit margins, as compared to other product types.</a:t>
            </a:r>
          </a:p>
          <a:p>
            <a:r>
              <a:rPr lang="en-US" sz="1100" dirty="0"/>
              <a:t>Bilal is the lowest performing Cluster Head in terms of Net Revenue</a:t>
            </a:r>
          </a:p>
          <a:p>
            <a:endParaRPr lang="en-US" sz="1100" dirty="0"/>
          </a:p>
          <a:p>
            <a:endParaRPr lang="en-US" sz="1100" dirty="0"/>
          </a:p>
        </p:txBody>
      </p:sp>
    </p:spTree>
    <p:extLst>
      <p:ext uri="{BB962C8B-B14F-4D97-AF65-F5344CB8AC3E}">
        <p14:creationId xmlns:p14="http://schemas.microsoft.com/office/powerpoint/2010/main" val="3928788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7"/>
            <a:ext cx="9601200" cy="728888"/>
          </a:xfrm>
        </p:spPr>
        <p:txBody>
          <a:bodyPr/>
          <a:lstStyle/>
          <a:p>
            <a:r>
              <a:rPr lang="en-US" dirty="0" err="1"/>
              <a:t>Mekko</a:t>
            </a:r>
            <a:r>
              <a:rPr lang="en-US" dirty="0"/>
              <a:t> Chart Analysis</a:t>
            </a:r>
          </a:p>
        </p:txBody>
      </p:sp>
      <p:sp>
        <p:nvSpPr>
          <p:cNvPr id="3" name="Content Placeholder 2">
            <a:extLst>
              <a:ext uri="{FF2B5EF4-FFF2-40B4-BE49-F238E27FC236}">
                <a16:creationId xmlns:a16="http://schemas.microsoft.com/office/drawing/2014/main" id="{1B131050-488A-1613-18E8-8A4EBC2161C4}"/>
              </a:ext>
            </a:extLst>
          </p:cNvPr>
          <p:cNvSpPr txBox="1">
            <a:spLocks/>
          </p:cNvSpPr>
          <p:nvPr/>
        </p:nvSpPr>
        <p:spPr>
          <a:xfrm>
            <a:off x="6714473" y="1357450"/>
            <a:ext cx="4499201" cy="421059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INSIGHTS:</a:t>
            </a:r>
          </a:p>
          <a:p>
            <a:r>
              <a:rPr lang="en-US" sz="1100" dirty="0"/>
              <a:t>In this chart, the width of the bar represents the share in Net Revenue and the data label(like 0.22, 0.31, etc.) represents the % share of Number of Products(out of total of the firm’s products) . This chart can help us simultaneously analyze the product category’s share in Net Revenue and the % of number of products share in total products of the firm</a:t>
            </a:r>
          </a:p>
          <a:p>
            <a:r>
              <a:rPr lang="en-US" sz="1100" dirty="0"/>
              <a:t>Out of all the product categories, ‘Protein Pack’ category is the best performing category in terms of Net Revenue, given that it has the most width as compared to the other categories and consists of only around 22% of the total products offered by the firm</a:t>
            </a:r>
          </a:p>
          <a:p>
            <a:r>
              <a:rPr lang="en-US" sz="1100" dirty="0"/>
              <a:t> After Protein Pack, the ‘Fresh Fare’ category is highest performing in terms of Net Revenue and consists of around 31% of products out of the total products offered by the firm</a:t>
            </a:r>
          </a:p>
          <a:p>
            <a:r>
              <a:rPr lang="en-US" sz="1100" dirty="0"/>
              <a:t>Another notable and ideal category is ‘Country Fries’(which has subcategory ‘Frozen Fries’), which has very less % of products (around 3%) out of firms’ all products, but still has the 3</a:t>
            </a:r>
            <a:r>
              <a:rPr lang="en-US" sz="1100" baseline="30000" dirty="0"/>
              <a:t>rd</a:t>
            </a:r>
            <a:r>
              <a:rPr lang="en-US" sz="1100" dirty="0"/>
              <a:t> highest Net Revenue compared to all other categories. Similarly, categories like ‘Cake’, ‘Frosted Fare’, ‘Sweet Crust’, ‘others’(subcategory: Heinz) have very less % of products, but they have comparatively less share in Net Revenue than other high performing categories</a:t>
            </a:r>
          </a:p>
          <a:p>
            <a:endParaRPr lang="en-US" sz="1100"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C65EEA2B-EB74-C1A0-586D-FD30088D13D7}"/>
                  </a:ext>
                </a:extLst>
              </p:cNvPr>
              <p:cNvGraphicFramePr>
                <a:graphicFrameLocks noGrp="1"/>
              </p:cNvGraphicFramePr>
              <p:nvPr>
                <p:extLst>
                  <p:ext uri="{D42A27DB-BD31-4B8C-83A1-F6EECF244321}">
                    <p14:modId xmlns:p14="http://schemas.microsoft.com/office/powerpoint/2010/main" val="3518567731"/>
                  </p:ext>
                </p:extLst>
              </p:nvPr>
            </p:nvGraphicFramePr>
            <p:xfrm>
              <a:off x="1" y="1575707"/>
              <a:ext cx="6714472" cy="3924843"/>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4" name="Add-in 3">
                <a:extLst>
                  <a:ext uri="{FF2B5EF4-FFF2-40B4-BE49-F238E27FC236}">
                    <a16:creationId xmlns:a16="http://schemas.microsoft.com/office/drawing/2014/main" id="{C65EEA2B-EB74-C1A0-586D-FD30088D13D7}"/>
                  </a:ext>
                </a:extLst>
              </p:cNvPr>
              <p:cNvPicPr>
                <a:picLocks noGrp="1" noRot="1" noChangeAspect="1" noMove="1" noResize="1" noEditPoints="1" noAdjustHandles="1" noChangeArrowheads="1" noChangeShapeType="1"/>
              </p:cNvPicPr>
              <p:nvPr/>
            </p:nvPicPr>
            <p:blipFill>
              <a:blip r:embed="rId4"/>
              <a:stretch>
                <a:fillRect/>
              </a:stretch>
            </p:blipFill>
            <p:spPr>
              <a:xfrm>
                <a:off x="1" y="1575707"/>
                <a:ext cx="6714472" cy="3924843"/>
              </a:xfrm>
              <a:prstGeom prst="rect">
                <a:avLst/>
              </a:prstGeom>
            </p:spPr>
          </p:pic>
        </mc:Fallback>
      </mc:AlternateContent>
    </p:spTree>
    <p:extLst>
      <p:ext uri="{BB962C8B-B14F-4D97-AF65-F5344CB8AC3E}">
        <p14:creationId xmlns:p14="http://schemas.microsoft.com/office/powerpoint/2010/main" val="3456705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601200" cy="818695"/>
          </a:xfrm>
        </p:spPr>
        <p:txBody>
          <a:bodyPr/>
          <a:lstStyle/>
          <a:p>
            <a:r>
              <a:rPr lang="en-US" dirty="0"/>
              <a:t>Quadrant Analysis</a:t>
            </a:r>
          </a:p>
        </p:txBody>
      </p:sp>
      <p:sp>
        <p:nvSpPr>
          <p:cNvPr id="3" name="Content Placeholder 2">
            <a:extLst>
              <a:ext uri="{FF2B5EF4-FFF2-40B4-BE49-F238E27FC236}">
                <a16:creationId xmlns:a16="http://schemas.microsoft.com/office/drawing/2014/main" id="{1B131050-488A-1613-18E8-8A4EBC2161C4}"/>
              </a:ext>
            </a:extLst>
          </p:cNvPr>
          <p:cNvSpPr txBox="1">
            <a:spLocks/>
          </p:cNvSpPr>
          <p:nvPr/>
        </p:nvSpPr>
        <p:spPr>
          <a:xfrm>
            <a:off x="6714473" y="1643200"/>
            <a:ext cx="4499201" cy="39248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INSIGHTS:</a:t>
            </a:r>
          </a:p>
          <a:p>
            <a:r>
              <a:rPr lang="en-US" sz="1100" dirty="0"/>
              <a:t>In this scatterplot chart, the x axis represents Net Revenue and the y axis represents Gross Profit. Also, the size of the bubble increases as the Net Revenue increases</a:t>
            </a:r>
          </a:p>
          <a:p>
            <a:r>
              <a:rPr lang="en-US" sz="1100" dirty="0"/>
              <a:t>Out of all the product categories, ‘Protein Pack’ category is the best performing category in terms of both Net Revenue, and Gross Profit. </a:t>
            </a:r>
          </a:p>
          <a:p>
            <a:r>
              <a:rPr lang="en-US" sz="1100" dirty="0"/>
              <a:t>After Protein Pack, the ‘Fresh Fare’ category is 2</a:t>
            </a:r>
            <a:r>
              <a:rPr lang="en-US" sz="1100" baseline="30000" dirty="0"/>
              <a:t>nd</a:t>
            </a:r>
            <a:r>
              <a:rPr lang="en-US" sz="1100" dirty="0"/>
              <a:t> highest performing in terms of Net Revenue but is not 2</a:t>
            </a:r>
            <a:r>
              <a:rPr lang="en-US" sz="1100" baseline="30000" dirty="0"/>
              <a:t>nd</a:t>
            </a:r>
            <a:r>
              <a:rPr lang="en-US" sz="1100" dirty="0"/>
              <a:t> highest performing in terms of Gross Profit at the same time. Instead, the 2</a:t>
            </a:r>
            <a:r>
              <a:rPr lang="en-US" sz="1100" baseline="30000" dirty="0"/>
              <a:t>nd</a:t>
            </a:r>
            <a:r>
              <a:rPr lang="en-US" sz="1100" dirty="0"/>
              <a:t> highest category in terms of Gross Profit is ‘Country Fries’ category. So, given that firm has primary aim of profit maximization, it should focus more on ‘Country Fries’ category than ‘Fresh Fare’ category</a:t>
            </a:r>
          </a:p>
          <a:p>
            <a:r>
              <a:rPr lang="en-US" sz="1100" dirty="0"/>
              <a:t>The least performing category both in terms of Net Revenue and Gross Profit is ‘Forested Fare’ category</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CA8F70D2-08CF-DC1A-6000-C1F428DBF227}"/>
                  </a:ext>
                </a:extLst>
              </p:cNvPr>
              <p:cNvGraphicFramePr>
                <a:graphicFrameLocks noGrp="1"/>
              </p:cNvGraphicFramePr>
              <p:nvPr>
                <p:extLst>
                  <p:ext uri="{D42A27DB-BD31-4B8C-83A1-F6EECF244321}">
                    <p14:modId xmlns:p14="http://schemas.microsoft.com/office/powerpoint/2010/main" val="1044477580"/>
                  </p:ext>
                </p:extLst>
              </p:nvPr>
            </p:nvGraphicFramePr>
            <p:xfrm>
              <a:off x="0" y="1510393"/>
              <a:ext cx="6531427" cy="3837213"/>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1">
                <a:extLst>
                  <a:ext uri="{FF2B5EF4-FFF2-40B4-BE49-F238E27FC236}">
                    <a16:creationId xmlns:a16="http://schemas.microsoft.com/office/drawing/2014/main" id="{CA8F70D2-08CF-DC1A-6000-C1F428DBF227}"/>
                  </a:ext>
                </a:extLst>
              </p:cNvPr>
              <p:cNvPicPr>
                <a:picLocks noGrp="1" noRot="1" noChangeAspect="1" noMove="1" noResize="1" noEditPoints="1" noAdjustHandles="1" noChangeArrowheads="1" noChangeShapeType="1"/>
              </p:cNvPicPr>
              <p:nvPr/>
            </p:nvPicPr>
            <p:blipFill>
              <a:blip r:embed="rId4"/>
              <a:stretch>
                <a:fillRect/>
              </a:stretch>
            </p:blipFill>
            <p:spPr>
              <a:xfrm>
                <a:off x="0" y="1510393"/>
                <a:ext cx="6531427" cy="3837213"/>
              </a:xfrm>
              <a:prstGeom prst="rect">
                <a:avLst/>
              </a:prstGeom>
            </p:spPr>
          </p:pic>
        </mc:Fallback>
      </mc:AlternateContent>
    </p:spTree>
    <p:extLst>
      <p:ext uri="{BB962C8B-B14F-4D97-AF65-F5344CB8AC3E}">
        <p14:creationId xmlns:p14="http://schemas.microsoft.com/office/powerpoint/2010/main" val="4190567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601200" cy="818695"/>
          </a:xfrm>
        </p:spPr>
        <p:txBody>
          <a:bodyPr/>
          <a:lstStyle/>
          <a:p>
            <a:r>
              <a:rPr lang="en-US" dirty="0"/>
              <a:t>Pareto Analysis 1</a:t>
            </a:r>
          </a:p>
        </p:txBody>
      </p:sp>
      <p:sp>
        <p:nvSpPr>
          <p:cNvPr id="3" name="Content Placeholder 2">
            <a:extLst>
              <a:ext uri="{FF2B5EF4-FFF2-40B4-BE49-F238E27FC236}">
                <a16:creationId xmlns:a16="http://schemas.microsoft.com/office/drawing/2014/main" id="{1B131050-488A-1613-18E8-8A4EBC2161C4}"/>
              </a:ext>
            </a:extLst>
          </p:cNvPr>
          <p:cNvSpPr txBox="1">
            <a:spLocks/>
          </p:cNvSpPr>
          <p:nvPr/>
        </p:nvSpPr>
        <p:spPr>
          <a:xfrm>
            <a:off x="6706072" y="1071785"/>
            <a:ext cx="4499201" cy="308383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INSIGHTS:</a:t>
            </a:r>
          </a:p>
          <a:p>
            <a:r>
              <a:rPr lang="en-US" sz="1200" dirty="0"/>
              <a:t>Only around 1.40% of the total of firm’s products contribute to around 35.82 % of the total of Net Revenue.</a:t>
            </a:r>
          </a:p>
          <a:p>
            <a:r>
              <a:rPr lang="en-US" sz="1200" dirty="0"/>
              <a:t>Similarly, only around 3.16% of the total of firm’s products contribute to around 50% (more specifically, around 50.01% )of the total of Net Revenue</a:t>
            </a:r>
          </a:p>
          <a:p>
            <a:r>
              <a:rPr lang="en-US" sz="1200" dirty="0"/>
              <a:t>Similarly, around 10.77% of the total of firms’ products contribute to exactly 75% of the total of Net Revenue </a:t>
            </a:r>
          </a:p>
          <a:p>
            <a:r>
              <a:rPr lang="en-US" sz="1200" dirty="0"/>
              <a:t>At last, only around 24.72% of the total of firm’s products contribute to exactly 90.01% of the total of Net Revenue. </a:t>
            </a:r>
          </a:p>
          <a:p>
            <a:r>
              <a:rPr lang="en-US" sz="1200" dirty="0"/>
              <a:t>The rest of the products(around 75% of the products) together contribute to only around 10% of Net Revenue.</a:t>
            </a:r>
          </a:p>
          <a:p>
            <a:r>
              <a:rPr lang="en-US" sz="1200" dirty="0"/>
              <a:t>Thus, the firm should be focusing more on only these 25% of its product, and dedicate less efforts and resources on the products with very less share in Net Revenue</a:t>
            </a:r>
          </a:p>
          <a:p>
            <a:pPr marL="0" indent="0">
              <a:buNone/>
            </a:pPr>
            <a:endParaRPr lang="en-US" sz="1400" b="1" dirty="0"/>
          </a:p>
          <a:p>
            <a:endParaRPr lang="en-US" sz="1100"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a:extLst>
                  <a:ext uri="{FF2B5EF4-FFF2-40B4-BE49-F238E27FC236}">
                    <a16:creationId xmlns:a16="http://schemas.microsoft.com/office/drawing/2014/main" id="{C9DC2D7F-514B-8531-15F4-0FDB839AC6CE}"/>
                  </a:ext>
                </a:extLst>
              </p:cNvPr>
              <p:cNvGraphicFramePr>
                <a:graphicFrameLocks noGrp="1"/>
              </p:cNvGraphicFramePr>
              <p:nvPr>
                <p:extLst>
                  <p:ext uri="{D42A27DB-BD31-4B8C-83A1-F6EECF244321}">
                    <p14:modId xmlns:p14="http://schemas.microsoft.com/office/powerpoint/2010/main" val="2510640553"/>
                  </p:ext>
                </p:extLst>
              </p:nvPr>
            </p:nvGraphicFramePr>
            <p:xfrm>
              <a:off x="-26538" y="1045028"/>
              <a:ext cx="6647774" cy="3927022"/>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7" name="Add-in 6">
                <a:extLst>
                  <a:ext uri="{FF2B5EF4-FFF2-40B4-BE49-F238E27FC236}">
                    <a16:creationId xmlns:a16="http://schemas.microsoft.com/office/drawing/2014/main" id="{C9DC2D7F-514B-8531-15F4-0FDB839AC6CE}"/>
                  </a:ext>
                </a:extLst>
              </p:cNvPr>
              <p:cNvPicPr>
                <a:picLocks noGrp="1" noRot="1" noChangeAspect="1" noMove="1" noResize="1" noEditPoints="1" noAdjustHandles="1" noChangeArrowheads="1" noChangeShapeType="1"/>
              </p:cNvPicPr>
              <p:nvPr/>
            </p:nvPicPr>
            <p:blipFill>
              <a:blip r:embed="rId4"/>
              <a:stretch>
                <a:fillRect/>
              </a:stretch>
            </p:blipFill>
            <p:spPr>
              <a:xfrm>
                <a:off x="-26538" y="1045028"/>
                <a:ext cx="6647774" cy="3927022"/>
              </a:xfrm>
              <a:prstGeom prst="rect">
                <a:avLst/>
              </a:prstGeom>
            </p:spPr>
          </p:pic>
        </mc:Fallback>
      </mc:AlternateContent>
    </p:spTree>
    <p:extLst>
      <p:ext uri="{BB962C8B-B14F-4D97-AF65-F5344CB8AC3E}">
        <p14:creationId xmlns:p14="http://schemas.microsoft.com/office/powerpoint/2010/main" val="2057143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601200" cy="818695"/>
          </a:xfrm>
        </p:spPr>
        <p:txBody>
          <a:bodyPr/>
          <a:lstStyle/>
          <a:p>
            <a:r>
              <a:rPr lang="en-US" dirty="0"/>
              <a:t>Pareto Analysis 2</a:t>
            </a:r>
          </a:p>
        </p:txBody>
      </p:sp>
      <p:sp>
        <p:nvSpPr>
          <p:cNvPr id="3" name="Content Placeholder 2">
            <a:extLst>
              <a:ext uri="{FF2B5EF4-FFF2-40B4-BE49-F238E27FC236}">
                <a16:creationId xmlns:a16="http://schemas.microsoft.com/office/drawing/2014/main" id="{1B131050-488A-1613-18E8-8A4EBC2161C4}"/>
              </a:ext>
            </a:extLst>
          </p:cNvPr>
          <p:cNvSpPr txBox="1">
            <a:spLocks/>
          </p:cNvSpPr>
          <p:nvPr/>
        </p:nvSpPr>
        <p:spPr>
          <a:xfrm>
            <a:off x="6632593" y="1071786"/>
            <a:ext cx="4499201" cy="308383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INSIGHTS:</a:t>
            </a:r>
          </a:p>
          <a:p>
            <a:r>
              <a:rPr lang="en-US" sz="1200" dirty="0"/>
              <a:t>Only around 1.40% of the total of firm’s products contribute to around 35.82 % of the total of Net Revenue.</a:t>
            </a:r>
          </a:p>
          <a:p>
            <a:r>
              <a:rPr lang="en-US" sz="1200" dirty="0"/>
              <a:t>Similarly, only around 3.16% of the total of firm’s products contribute to around 50% (more specifically, around 50.01% )of the total of Net Revenue</a:t>
            </a:r>
          </a:p>
          <a:p>
            <a:r>
              <a:rPr lang="en-US" sz="1200" dirty="0"/>
              <a:t>Similarly, around 10.77% of the total of firms’ products contribute to exactly 75% of the total of Net Revenue </a:t>
            </a:r>
          </a:p>
          <a:p>
            <a:r>
              <a:rPr lang="en-US" sz="1200" dirty="0"/>
              <a:t>At last, only around 24.72% of the total of firm’s products contribute to exactly 90.01% of the total of Net Revenue. </a:t>
            </a:r>
          </a:p>
          <a:p>
            <a:r>
              <a:rPr lang="en-US" sz="1200" dirty="0"/>
              <a:t>The rest of the products(around 75% of the products) together contribute to only around 10% of Net Revenue.</a:t>
            </a:r>
          </a:p>
          <a:p>
            <a:r>
              <a:rPr lang="en-US" sz="1200" dirty="0"/>
              <a:t>Thus, the firm should be focusing more on only these 25% of its product, and dedicate less efforts and resources on the products with very less share in Net Revenue</a:t>
            </a:r>
          </a:p>
          <a:p>
            <a:pPr marL="0" indent="0">
              <a:buNone/>
            </a:pPr>
            <a:endParaRPr lang="en-US" sz="1400" b="1" dirty="0"/>
          </a:p>
          <a:p>
            <a:endParaRPr lang="en-US" sz="1100"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1">
                <a:extLst>
                  <a:ext uri="{FF2B5EF4-FFF2-40B4-BE49-F238E27FC236}">
                    <a16:creationId xmlns:a16="http://schemas.microsoft.com/office/drawing/2014/main" id="{00EF2390-07E2-8F13-8A7B-B27A0F3A2C46}"/>
                  </a:ext>
                </a:extLst>
              </p:cNvPr>
              <p:cNvGraphicFramePr>
                <a:graphicFrameLocks noGrp="1"/>
              </p:cNvGraphicFramePr>
              <p:nvPr>
                <p:extLst>
                  <p:ext uri="{D42A27DB-BD31-4B8C-83A1-F6EECF244321}">
                    <p14:modId xmlns:p14="http://schemas.microsoft.com/office/powerpoint/2010/main" val="210434440"/>
                  </p:ext>
                </p:extLst>
              </p:nvPr>
            </p:nvGraphicFramePr>
            <p:xfrm>
              <a:off x="0" y="1071786"/>
              <a:ext cx="6498298" cy="3867608"/>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Add-in 1">
                <a:extLst>
                  <a:ext uri="{FF2B5EF4-FFF2-40B4-BE49-F238E27FC236}">
                    <a16:creationId xmlns:a16="http://schemas.microsoft.com/office/drawing/2014/main" id="{00EF2390-07E2-8F13-8A7B-B27A0F3A2C46}"/>
                  </a:ext>
                </a:extLst>
              </p:cNvPr>
              <p:cNvPicPr>
                <a:picLocks noGrp="1" noRot="1" noChangeAspect="1" noMove="1" noResize="1" noEditPoints="1" noAdjustHandles="1" noChangeArrowheads="1" noChangeShapeType="1"/>
              </p:cNvPicPr>
              <p:nvPr/>
            </p:nvPicPr>
            <p:blipFill>
              <a:blip r:embed="rId4"/>
              <a:stretch>
                <a:fillRect/>
              </a:stretch>
            </p:blipFill>
            <p:spPr>
              <a:xfrm>
                <a:off x="0" y="1071786"/>
                <a:ext cx="6498298" cy="3867608"/>
              </a:xfrm>
              <a:prstGeom prst="rect">
                <a:avLst/>
              </a:prstGeom>
            </p:spPr>
          </p:pic>
        </mc:Fallback>
      </mc:AlternateContent>
    </p:spTree>
    <p:extLst>
      <p:ext uri="{BB962C8B-B14F-4D97-AF65-F5344CB8AC3E}">
        <p14:creationId xmlns:p14="http://schemas.microsoft.com/office/powerpoint/2010/main" val="550163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168296"/>
            <a:ext cx="9779182" cy="3366815"/>
          </a:xfrm>
        </p:spPr>
        <p:txBody>
          <a:bodyPr vert="horz" lIns="91440" tIns="45720" rIns="91440" bIns="45720" rtlCol="0" anchor="t">
            <a:normAutofit lnSpcReduction="10000"/>
          </a:bodyPr>
          <a:lstStyle/>
          <a:p>
            <a:pPr marL="457200" indent="-457200">
              <a:buFont typeface="Arial" panose="020B0604020202020204" pitchFamily="34" charset="0"/>
              <a:buChar char="•"/>
            </a:pPr>
            <a:r>
              <a:rPr lang="en-US" sz="2400" dirty="0"/>
              <a:t>Understanding the Business</a:t>
            </a:r>
          </a:p>
          <a:p>
            <a:pPr marL="457200" indent="-457200">
              <a:buFont typeface="Arial" panose="020B0604020202020204" pitchFamily="34" charset="0"/>
              <a:buChar char="•"/>
            </a:pPr>
            <a:r>
              <a:rPr lang="en-US" sz="2400" dirty="0"/>
              <a:t>Financial Performance Analysis</a:t>
            </a:r>
          </a:p>
          <a:p>
            <a:pPr marL="457200" indent="-457200">
              <a:buFont typeface="Arial" panose="020B0604020202020204" pitchFamily="34" charset="0"/>
              <a:buChar char="•"/>
            </a:pPr>
            <a:r>
              <a:rPr lang="en-US" sz="2400" dirty="0"/>
              <a:t>Optimizing Business:</a:t>
            </a:r>
          </a:p>
          <a:p>
            <a:pPr lvl="1"/>
            <a:r>
              <a:rPr lang="en-US" sz="1400" dirty="0"/>
              <a:t> - Cost Analysis</a:t>
            </a:r>
          </a:p>
          <a:p>
            <a:pPr lvl="1"/>
            <a:r>
              <a:rPr lang="en-US" sz="1400" dirty="0"/>
              <a:t> - SKU Level Turnover Analysis</a:t>
            </a:r>
          </a:p>
          <a:p>
            <a:pPr lvl="1"/>
            <a:r>
              <a:rPr lang="en-US" sz="1400" dirty="0"/>
              <a:t> - Budgeted Analysis</a:t>
            </a:r>
          </a:p>
          <a:p>
            <a:pPr lvl="1"/>
            <a:r>
              <a:rPr lang="en-US" sz="1400" dirty="0"/>
              <a:t> - Cluster Head Analysis</a:t>
            </a:r>
          </a:p>
          <a:p>
            <a:pPr lvl="1"/>
            <a:r>
              <a:rPr lang="en-US" sz="1400" dirty="0"/>
              <a:t> - </a:t>
            </a:r>
            <a:r>
              <a:rPr lang="en-US" sz="1400" dirty="0" err="1"/>
              <a:t>Mekko</a:t>
            </a:r>
            <a:r>
              <a:rPr lang="en-US" sz="1400" dirty="0"/>
              <a:t> Chart Analysis</a:t>
            </a:r>
          </a:p>
          <a:p>
            <a:pPr lvl="1"/>
            <a:r>
              <a:rPr lang="en-US" sz="1400" dirty="0"/>
              <a:t> - Quadrant Analysis</a:t>
            </a:r>
          </a:p>
          <a:p>
            <a:pPr lvl="1"/>
            <a:r>
              <a:rPr lang="en-US" sz="1400" dirty="0"/>
              <a:t> - Pareto Analysis</a:t>
            </a:r>
          </a:p>
          <a:p>
            <a:pPr lvl="1"/>
            <a:r>
              <a:rPr lang="en-US" sz="1400" dirty="0"/>
              <a:t>- Gross Profit, Net Revenue &amp; Volume Analysis</a:t>
            </a:r>
          </a:p>
          <a:p>
            <a:pPr lvl="1"/>
            <a:r>
              <a:rPr lang="en-US" sz="1400" dirty="0"/>
              <a:t>- Gross Profit &amp; Net Revenue Variance Analysis</a:t>
            </a:r>
          </a:p>
          <a:p>
            <a:endParaRPr lang="en-US" sz="1200" dirty="0"/>
          </a:p>
          <a:p>
            <a:endParaRPr lang="en-US" dirty="0"/>
          </a:p>
        </p:txBody>
      </p:sp>
      <p:pic>
        <p:nvPicPr>
          <p:cNvPr id="5" name="Picture 4">
            <a:extLst>
              <a:ext uri="{FF2B5EF4-FFF2-40B4-BE49-F238E27FC236}">
                <a16:creationId xmlns:a16="http://schemas.microsoft.com/office/drawing/2014/main" id="{B1F445E1-B676-9E6B-E272-1FED0CA9E799}"/>
              </a:ext>
            </a:extLst>
          </p:cNvPr>
          <p:cNvPicPr>
            <a:picLocks noChangeAspect="1"/>
          </p:cNvPicPr>
          <p:nvPr/>
        </p:nvPicPr>
        <p:blipFill>
          <a:blip r:embed="rId3"/>
          <a:stretch>
            <a:fillRect/>
          </a:stretch>
        </p:blipFill>
        <p:spPr>
          <a:xfrm>
            <a:off x="7053514" y="974228"/>
            <a:ext cx="3800995" cy="4260915"/>
          </a:xfrm>
          <a:prstGeom prst="rect">
            <a:avLst/>
          </a:prstGeom>
        </p:spPr>
      </p:pic>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601200" cy="818695"/>
          </a:xfrm>
        </p:spPr>
        <p:txBody>
          <a:bodyPr/>
          <a:lstStyle/>
          <a:p>
            <a:r>
              <a:rPr lang="en-US" dirty="0"/>
              <a:t>Pareto Analysis 3</a:t>
            </a:r>
          </a:p>
        </p:txBody>
      </p:sp>
      <p:sp>
        <p:nvSpPr>
          <p:cNvPr id="3" name="Content Placeholder 2">
            <a:extLst>
              <a:ext uri="{FF2B5EF4-FFF2-40B4-BE49-F238E27FC236}">
                <a16:creationId xmlns:a16="http://schemas.microsoft.com/office/drawing/2014/main" id="{1B131050-488A-1613-18E8-8A4EBC2161C4}"/>
              </a:ext>
            </a:extLst>
          </p:cNvPr>
          <p:cNvSpPr txBox="1">
            <a:spLocks/>
          </p:cNvSpPr>
          <p:nvPr/>
        </p:nvSpPr>
        <p:spPr>
          <a:xfrm>
            <a:off x="6632593" y="1345163"/>
            <a:ext cx="4499201" cy="408467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INSIGHTS:</a:t>
            </a:r>
          </a:p>
          <a:p>
            <a:r>
              <a:rPr lang="en-US" sz="1200" dirty="0"/>
              <a:t>Only around 121 products contribute to 50 % of the total of firm’s Net Revenue.</a:t>
            </a:r>
          </a:p>
          <a:p>
            <a:r>
              <a:rPr lang="en-US" sz="1200" dirty="0"/>
              <a:t>Similarly, only around 216 products contribute to 60% of the total of firm’s Net Revenue</a:t>
            </a:r>
          </a:p>
          <a:p>
            <a:r>
              <a:rPr lang="en-US" sz="1200" dirty="0"/>
              <a:t>Similarly, only around 423 products contribute to exactly 75% of the total of Net Revenue </a:t>
            </a:r>
          </a:p>
          <a:p>
            <a:r>
              <a:rPr lang="en-US" sz="1200" dirty="0"/>
              <a:t>Similarly, only around 1,000 products contribute to exactly 90% of the total of Net Revenue </a:t>
            </a:r>
          </a:p>
          <a:p>
            <a:r>
              <a:rPr lang="en-US" sz="1200" dirty="0"/>
              <a:t>Similarly, only around 1445 products contribute to exactly 95% of the total of Net Revenue</a:t>
            </a:r>
          </a:p>
          <a:p>
            <a:r>
              <a:rPr lang="en-US" sz="1200" dirty="0"/>
              <a:t>The rest of around 2,762 products(</a:t>
            </a:r>
            <a:r>
              <a:rPr lang="en-US" sz="1200" dirty="0" err="1"/>
              <a:t>i.e</a:t>
            </a:r>
            <a:r>
              <a:rPr lang="en-US" sz="1200" dirty="0"/>
              <a:t>, around 65.6% of the firm’s products) contribute only the remaining 5% of Net Revenue.</a:t>
            </a:r>
          </a:p>
          <a:p>
            <a:r>
              <a:rPr lang="en-US" sz="1200" dirty="0"/>
              <a:t>Thus, the firm should be focusing mainly on around 1445, which are bringing 95% of the Net Revenue, and  allocate less efforts and resources on the remaining 2,762 products with very less share in Net Revenue, or even stop producing and selling such products which bring almost no Net Revenue.</a:t>
            </a:r>
          </a:p>
          <a:p>
            <a:pPr marL="0" indent="0">
              <a:buNone/>
            </a:pPr>
            <a:endParaRPr lang="en-US" sz="1400" b="1" dirty="0"/>
          </a:p>
          <a:p>
            <a:endParaRPr lang="en-US" sz="1100"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3">
                <a:extLst>
                  <a:ext uri="{FF2B5EF4-FFF2-40B4-BE49-F238E27FC236}">
                    <a16:creationId xmlns:a16="http://schemas.microsoft.com/office/drawing/2014/main" id="{CA68AAD3-4D29-7DC3-11F0-A4B5BFC2D7EC}"/>
                  </a:ext>
                </a:extLst>
              </p:cNvPr>
              <p:cNvGraphicFramePr>
                <a:graphicFrameLocks noGrp="1"/>
              </p:cNvGraphicFramePr>
              <p:nvPr>
                <p:extLst>
                  <p:ext uri="{D42A27DB-BD31-4B8C-83A1-F6EECF244321}">
                    <p14:modId xmlns:p14="http://schemas.microsoft.com/office/powerpoint/2010/main" val="3847705888"/>
                  </p:ext>
                </p:extLst>
              </p:nvPr>
            </p:nvGraphicFramePr>
            <p:xfrm>
              <a:off x="0" y="1124904"/>
              <a:ext cx="6632593" cy="389015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4" name="Add-in 3">
                <a:extLst>
                  <a:ext uri="{FF2B5EF4-FFF2-40B4-BE49-F238E27FC236}">
                    <a16:creationId xmlns:a16="http://schemas.microsoft.com/office/drawing/2014/main" id="{CA68AAD3-4D29-7DC3-11F0-A4B5BFC2D7EC}"/>
                  </a:ext>
                </a:extLst>
              </p:cNvPr>
              <p:cNvPicPr>
                <a:picLocks noGrp="1" noRot="1" noChangeAspect="1" noMove="1" noResize="1" noEditPoints="1" noAdjustHandles="1" noChangeArrowheads="1" noChangeShapeType="1"/>
              </p:cNvPicPr>
              <p:nvPr/>
            </p:nvPicPr>
            <p:blipFill>
              <a:blip r:embed="rId4"/>
              <a:stretch>
                <a:fillRect/>
              </a:stretch>
            </p:blipFill>
            <p:spPr>
              <a:xfrm>
                <a:off x="0" y="1124904"/>
                <a:ext cx="6632593" cy="3890155"/>
              </a:xfrm>
              <a:prstGeom prst="rect">
                <a:avLst/>
              </a:prstGeom>
            </p:spPr>
          </p:pic>
        </mc:Fallback>
      </mc:AlternateContent>
    </p:spTree>
    <p:extLst>
      <p:ext uri="{BB962C8B-B14F-4D97-AF65-F5344CB8AC3E}">
        <p14:creationId xmlns:p14="http://schemas.microsoft.com/office/powerpoint/2010/main" val="3230485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76919" y="169682"/>
            <a:ext cx="9601200" cy="1043505"/>
          </a:xfrm>
        </p:spPr>
        <p:txBody>
          <a:bodyPr/>
          <a:lstStyle/>
          <a:p>
            <a:r>
              <a:rPr lang="en-US" dirty="0"/>
              <a:t>Gross Profit, Net Revenue &amp; Volume Analysis</a:t>
            </a:r>
          </a:p>
        </p:txBody>
      </p:sp>
      <p:sp>
        <p:nvSpPr>
          <p:cNvPr id="3" name="Content Placeholder 2">
            <a:extLst>
              <a:ext uri="{FF2B5EF4-FFF2-40B4-BE49-F238E27FC236}">
                <a16:creationId xmlns:a16="http://schemas.microsoft.com/office/drawing/2014/main" id="{1B131050-488A-1613-18E8-8A4EBC2161C4}"/>
              </a:ext>
            </a:extLst>
          </p:cNvPr>
          <p:cNvSpPr txBox="1">
            <a:spLocks/>
          </p:cNvSpPr>
          <p:nvPr/>
        </p:nvSpPr>
        <p:spPr>
          <a:xfrm>
            <a:off x="6748857" y="1345163"/>
            <a:ext cx="4499201" cy="408467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In this graph, the bars of categories having Gross Profit margin lower than the Average Gross Profit are colored as red, whereas the bars of categories having Gross Profit margin higher than the Average Gross Profit margin are colored as green</a:t>
            </a:r>
          </a:p>
          <a:p>
            <a:r>
              <a:rPr lang="en-US" sz="1100" dirty="0"/>
              <a:t>In this graph, the length of the bar (y axis) represents the Net Revenue of the concerned category</a:t>
            </a:r>
          </a:p>
          <a:p>
            <a:pPr marL="0" indent="0">
              <a:buNone/>
            </a:pPr>
            <a:r>
              <a:rPr lang="en-US" sz="1400" b="1" dirty="0"/>
              <a:t>INSIGHTS:</a:t>
            </a:r>
          </a:p>
          <a:p>
            <a:r>
              <a:rPr lang="en-US" sz="1100" dirty="0"/>
              <a:t>The category ‘Protein Pack’ has the highest amount of Net Revenue(</a:t>
            </a:r>
            <a:r>
              <a:rPr lang="en-US" sz="1100" dirty="0" err="1"/>
              <a:t>i.e</a:t>
            </a:r>
            <a:r>
              <a:rPr lang="en-US" sz="1100" dirty="0"/>
              <a:t>, around 221 Million) when compared to all other categories. Also, it’s Gross Profit margin is higher than the average gross profit margin of all categories</a:t>
            </a:r>
          </a:p>
          <a:p>
            <a:r>
              <a:rPr lang="en-US" sz="1100" dirty="0"/>
              <a:t>After ‘Protein Pack’ category, the ‘Fresh Fare’ category is 2</a:t>
            </a:r>
            <a:r>
              <a:rPr lang="en-US" sz="1100" baseline="30000" dirty="0"/>
              <a:t>nd</a:t>
            </a:r>
            <a:r>
              <a:rPr lang="en-US" sz="1100" dirty="0"/>
              <a:t> best performing category in terms of Net Revenue. However, the Gross Profit margin of this category is around 15.95%, which is very low when compared to the 29.01%, the average Gross Profit margin </a:t>
            </a:r>
          </a:p>
          <a:p>
            <a:r>
              <a:rPr lang="en-US" sz="1100" dirty="0"/>
              <a:t>Out of all the categories, the ‘Frosty Veggies’ category has the highest Gross Profit margin, which is around 40.45%</a:t>
            </a:r>
          </a:p>
          <a:p>
            <a:r>
              <a:rPr lang="en-US" sz="1100" dirty="0"/>
              <a:t>The categories like ‘Fresh Fare’, ‘Crunch &amp; Munch’, ‘Frosted Fare’, and ‘others’ have lower than the average Gross Profit margin. The firm can try to optimize some major costs like Raw Materials Cost to increase the margins of such categories </a:t>
            </a:r>
          </a:p>
          <a:p>
            <a:endParaRPr lang="en-US" sz="1100"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3B71529A-50A4-98C7-367A-FB477F2F6BA0}"/>
                  </a:ext>
                </a:extLst>
              </p:cNvPr>
              <p:cNvGraphicFramePr>
                <a:graphicFrameLocks noGrp="1"/>
              </p:cNvGraphicFramePr>
              <p:nvPr>
                <p:extLst>
                  <p:ext uri="{D42A27DB-BD31-4B8C-83A1-F6EECF244321}">
                    <p14:modId xmlns:p14="http://schemas.microsoft.com/office/powerpoint/2010/main" val="269495731"/>
                  </p:ext>
                </p:extLst>
              </p:nvPr>
            </p:nvGraphicFramePr>
            <p:xfrm>
              <a:off x="0" y="1345162"/>
              <a:ext cx="6748857" cy="3952702"/>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1">
                <a:extLst>
                  <a:ext uri="{FF2B5EF4-FFF2-40B4-BE49-F238E27FC236}">
                    <a16:creationId xmlns:a16="http://schemas.microsoft.com/office/drawing/2014/main" id="{3B71529A-50A4-98C7-367A-FB477F2F6BA0}"/>
                  </a:ext>
                </a:extLst>
              </p:cNvPr>
              <p:cNvPicPr>
                <a:picLocks noGrp="1" noRot="1" noChangeAspect="1" noMove="1" noResize="1" noEditPoints="1" noAdjustHandles="1" noChangeArrowheads="1" noChangeShapeType="1"/>
              </p:cNvPicPr>
              <p:nvPr/>
            </p:nvPicPr>
            <p:blipFill>
              <a:blip r:embed="rId4"/>
              <a:stretch>
                <a:fillRect/>
              </a:stretch>
            </p:blipFill>
            <p:spPr>
              <a:xfrm>
                <a:off x="0" y="1345162"/>
                <a:ext cx="6748857" cy="3952702"/>
              </a:xfrm>
              <a:prstGeom prst="rect">
                <a:avLst/>
              </a:prstGeom>
            </p:spPr>
          </p:pic>
        </mc:Fallback>
      </mc:AlternateContent>
    </p:spTree>
    <p:extLst>
      <p:ext uri="{BB962C8B-B14F-4D97-AF65-F5344CB8AC3E}">
        <p14:creationId xmlns:p14="http://schemas.microsoft.com/office/powerpoint/2010/main" val="4152635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D25993-3823-CB89-FF2B-16759345A3C0}"/>
              </a:ext>
            </a:extLst>
          </p:cNvPr>
          <p:cNvSpPr/>
          <p:nvPr/>
        </p:nvSpPr>
        <p:spPr>
          <a:xfrm>
            <a:off x="7117237" y="2535810"/>
            <a:ext cx="5074763" cy="432219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858AD57A-3227-3316-B2E4-8FA734A07DC4}"/>
              </a:ext>
            </a:extLst>
          </p:cNvPr>
          <p:cNvSpPr/>
          <p:nvPr/>
        </p:nvSpPr>
        <p:spPr>
          <a:xfrm>
            <a:off x="7946796" y="5495827"/>
            <a:ext cx="1838227" cy="136217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088012" y="542043"/>
            <a:ext cx="9601200" cy="671143"/>
          </a:xfrm>
        </p:spPr>
        <p:txBody>
          <a:bodyPr/>
          <a:lstStyle/>
          <a:p>
            <a:r>
              <a:rPr lang="en-US" dirty="0"/>
              <a:t>Net Revenue and Gross Profit Variance Analysis</a:t>
            </a:r>
          </a:p>
        </p:txBody>
      </p:sp>
      <p:sp>
        <p:nvSpPr>
          <p:cNvPr id="3" name="Content Placeholder 2">
            <a:extLst>
              <a:ext uri="{FF2B5EF4-FFF2-40B4-BE49-F238E27FC236}">
                <a16:creationId xmlns:a16="http://schemas.microsoft.com/office/drawing/2014/main" id="{1B131050-488A-1613-18E8-8A4EBC2161C4}"/>
              </a:ext>
            </a:extLst>
          </p:cNvPr>
          <p:cNvSpPr txBox="1">
            <a:spLocks/>
          </p:cNvSpPr>
          <p:nvPr/>
        </p:nvSpPr>
        <p:spPr>
          <a:xfrm>
            <a:off x="6730739" y="978435"/>
            <a:ext cx="4619134" cy="564481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Here, we try to analyze the Gross Profit Variance % (the age  difference between the actual and the budgeted Gross Profit), and the Net Revenue Variance % (the %age difference between the actual and the budgeted Net Revenue) for each major category, using a scatter plot</a:t>
            </a:r>
          </a:p>
          <a:p>
            <a:r>
              <a:rPr lang="en-US" sz="1100" dirty="0"/>
              <a:t>The conditional formatting used here is to serve the following purpose: </a:t>
            </a:r>
          </a:p>
          <a:p>
            <a:pPr lvl="1"/>
            <a:r>
              <a:rPr lang="en-US" sz="1050" dirty="0"/>
              <a:t>If Net Revenue Variance % is positive(</a:t>
            </a:r>
            <a:r>
              <a:rPr lang="en-US" sz="1050" dirty="0" err="1"/>
              <a:t>i.e</a:t>
            </a:r>
            <a:r>
              <a:rPr lang="en-US" sz="1050" dirty="0"/>
              <a:t>, &gt; 0%) and the Gross Profit Variance % is also positive, then that concerned category is labelled as ‘More’. However. If the Gross Profit Variance % is negative, then the concerned category is labelled as ‘Misses’, if not, then it’s labelled as ‘Misses’</a:t>
            </a:r>
          </a:p>
          <a:p>
            <a:pPr lvl="1"/>
            <a:r>
              <a:rPr lang="en-US" sz="1050" dirty="0"/>
              <a:t>However, if Net Revenue Variance % is negative (</a:t>
            </a:r>
            <a:r>
              <a:rPr lang="en-US" sz="1050" dirty="0" err="1"/>
              <a:t>i.e</a:t>
            </a:r>
            <a:r>
              <a:rPr lang="en-US" sz="1050" dirty="0"/>
              <a:t>, &lt;  -1%) and if the Gross Profit Variance % is positive or negative but more than </a:t>
            </a:r>
            <a:r>
              <a:rPr lang="en-US" sz="1050" dirty="0" err="1"/>
              <a:t>than</a:t>
            </a:r>
            <a:r>
              <a:rPr lang="en-US" sz="1050" dirty="0"/>
              <a:t> -1%(like, -0.8%, -0.4%, and so on), then only the category will be labelled as ‘More’. If Gross Profit Variance % is more than -1%(like -2.5%, -4%, etc.), then the concerned category will be labelled as ‘Misses’. If none of the 2 conditions satisfied, then it’s labelled as ‘Meets’</a:t>
            </a:r>
          </a:p>
          <a:p>
            <a:r>
              <a:rPr lang="en-US" sz="1100" dirty="0"/>
              <a:t>In simple words, we are using this conditional formatting to analyze whether the category is having better performance than the budgeted performance or not(in terms of Net Revenue and Gross Profit)</a:t>
            </a:r>
          </a:p>
          <a:p>
            <a:pPr marL="0" indent="0">
              <a:buNone/>
            </a:pPr>
            <a:r>
              <a:rPr lang="en-US" sz="1100" b="1" dirty="0"/>
              <a:t>INSIGHTS:</a:t>
            </a:r>
          </a:p>
          <a:p>
            <a:r>
              <a:rPr lang="en-US" sz="1100" dirty="0"/>
              <a:t>Over all the operating years of the business, the ‘Protein Pack’ category has performed better than all other categories, as it’s actual Net Revenue and Gross Profit are more closer to the budgeted Net Revenue and budgeted Gross Profit, respectively</a:t>
            </a:r>
          </a:p>
          <a:p>
            <a:pPr>
              <a:lnSpc>
                <a:spcPct val="100000"/>
              </a:lnSpc>
              <a:spcBef>
                <a:spcPts val="600"/>
              </a:spcBef>
            </a:pPr>
            <a:r>
              <a:rPr lang="en-US" sz="1100" dirty="0"/>
              <a:t>However, like all other categories, ‘Protein Pack’ category’s  actual Net Revenue and Gross Profit haven’t been to surpass the budgeted Net Revenue and budgeted Gross Profit, respectively, thus, like all other category, it is also labelled as ‘Misses’</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7" name="Add-in 6">
                <a:extLst>
                  <a:ext uri="{FF2B5EF4-FFF2-40B4-BE49-F238E27FC236}">
                    <a16:creationId xmlns:a16="http://schemas.microsoft.com/office/drawing/2014/main" id="{E7B39FEC-8073-A10A-EDE3-67863BB07312}"/>
                  </a:ext>
                </a:extLst>
              </p:cNvPr>
              <p:cNvGraphicFramePr>
                <a:graphicFrameLocks noGrp="1"/>
              </p:cNvGraphicFramePr>
              <p:nvPr>
                <p:extLst>
                  <p:ext uri="{D42A27DB-BD31-4B8C-83A1-F6EECF244321}">
                    <p14:modId xmlns:p14="http://schemas.microsoft.com/office/powerpoint/2010/main" val="578978588"/>
                  </p:ext>
                </p:extLst>
              </p:nvPr>
            </p:nvGraphicFramePr>
            <p:xfrm>
              <a:off x="2" y="1443222"/>
              <a:ext cx="6730737" cy="3971556"/>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7" name="Add-in 6">
                <a:extLst>
                  <a:ext uri="{FF2B5EF4-FFF2-40B4-BE49-F238E27FC236}">
                    <a16:creationId xmlns:a16="http://schemas.microsoft.com/office/drawing/2014/main" id="{E7B39FEC-8073-A10A-EDE3-67863BB07312}"/>
                  </a:ext>
                </a:extLst>
              </p:cNvPr>
              <p:cNvPicPr>
                <a:picLocks noGrp="1" noRot="1" noChangeAspect="1" noMove="1" noResize="1" noEditPoints="1" noAdjustHandles="1" noChangeArrowheads="1" noChangeShapeType="1"/>
              </p:cNvPicPr>
              <p:nvPr/>
            </p:nvPicPr>
            <p:blipFill>
              <a:blip r:embed="rId4"/>
              <a:stretch>
                <a:fillRect/>
              </a:stretch>
            </p:blipFill>
            <p:spPr>
              <a:xfrm>
                <a:off x="2" y="1443222"/>
                <a:ext cx="6730737" cy="3971556"/>
              </a:xfrm>
              <a:prstGeom prst="rect">
                <a:avLst/>
              </a:prstGeom>
            </p:spPr>
          </p:pic>
        </mc:Fallback>
      </mc:AlternateContent>
    </p:spTree>
    <p:extLst>
      <p:ext uri="{BB962C8B-B14F-4D97-AF65-F5344CB8AC3E}">
        <p14:creationId xmlns:p14="http://schemas.microsoft.com/office/powerpoint/2010/main" val="2613488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1107110" y="-410066"/>
            <a:ext cx="10643508" cy="1211344"/>
          </a:xfrm>
        </p:spPr>
        <p:txBody>
          <a:bodyPr/>
          <a:lstStyle/>
          <a:p>
            <a:r>
              <a:rPr lang="en-US" dirty="0"/>
              <a:t>Recommendations </a:t>
            </a:r>
          </a:p>
        </p:txBody>
      </p:sp>
      <p:sp>
        <p:nvSpPr>
          <p:cNvPr id="3" name="Content Placeholder 2">
            <a:extLst>
              <a:ext uri="{FF2B5EF4-FFF2-40B4-BE49-F238E27FC236}">
                <a16:creationId xmlns:a16="http://schemas.microsoft.com/office/drawing/2014/main" id="{9B5DDE7C-335B-FD23-E1E6-CDCB99B7878C}"/>
              </a:ext>
            </a:extLst>
          </p:cNvPr>
          <p:cNvSpPr>
            <a:spLocks noGrp="1"/>
          </p:cNvSpPr>
          <p:nvPr>
            <p:ph idx="15"/>
          </p:nvPr>
        </p:nvSpPr>
        <p:spPr>
          <a:xfrm>
            <a:off x="218388" y="970960"/>
            <a:ext cx="11367154" cy="5759777"/>
          </a:xfrm>
        </p:spPr>
        <p:txBody>
          <a:bodyPr>
            <a:normAutofit/>
          </a:bodyPr>
          <a:lstStyle/>
          <a:p>
            <a:pPr marL="342900" indent="-342900">
              <a:buFont typeface="Arial" panose="020B0604020202020204" pitchFamily="34" charset="0"/>
              <a:buChar char="•"/>
            </a:pPr>
            <a:r>
              <a:rPr lang="en-US" sz="1400" dirty="0">
                <a:solidFill>
                  <a:schemeClr val="tx1"/>
                </a:solidFill>
              </a:rPr>
              <a:t>The total cost in all the years from 2020 to 2024 has been near around 111 Million. In other words, there isn’t much variance in the total costs over the operating years. The management should look for various ways in order to try to minimize the costs.</a:t>
            </a:r>
          </a:p>
          <a:p>
            <a:pPr marL="342900" indent="-342900">
              <a:buFont typeface="Arial" panose="020B0604020202020204" pitchFamily="34" charset="0"/>
              <a:buChar char="•"/>
            </a:pPr>
            <a:r>
              <a:rPr lang="en-US" sz="1400" dirty="0">
                <a:solidFill>
                  <a:schemeClr val="tx1"/>
                </a:solidFill>
              </a:rPr>
              <a:t>In total costs incurred, the Raw Materials cost has the biggest share in the total costs. The management should look for various ways to minimize the Raw Materials cost, like contacting different suppliers, negotiating with existing suppliers for lower prices, optimize production process to reduce wastage and consumption of raw materials, use alternative materials having lower costs, simplify product designs to reduce materials wastage, etc.</a:t>
            </a:r>
          </a:p>
          <a:p>
            <a:pPr marL="342900" indent="-342900">
              <a:buFont typeface="Arial" panose="020B0604020202020204" pitchFamily="34" charset="0"/>
              <a:buChar char="•"/>
            </a:pPr>
            <a:r>
              <a:rPr lang="en-US" sz="1400" dirty="0"/>
              <a:t>Out of all the product categories, Protein Pack, Fresh Fare, Crunch &amp; Munch, and Country Fries are the top performing categories in terms of Net Revenue, respectively. The management should try to allocate more investments to these winning categories</a:t>
            </a:r>
          </a:p>
          <a:p>
            <a:pPr marL="342900" indent="-342900">
              <a:buFont typeface="Arial" panose="020B0604020202020204" pitchFamily="34" charset="0"/>
              <a:buChar char="•"/>
            </a:pPr>
            <a:r>
              <a:rPr lang="en-US" dirty="0"/>
              <a:t> </a:t>
            </a:r>
            <a:r>
              <a:rPr lang="en-US" sz="1400" dirty="0"/>
              <a:t>As per the budget analysis, the ‘Protein Pack’ has the least amount of gap between the actual and the budgeted Net Revenue, thus, management can focus more on this specific category. Also, the budgeted Net Revenue amount for all the categories is exactly the same, for all the other categories other than the ‘Protein Pack’ category, the management should be revising all the budgeted figures, as all the other categories’ Net Revenues are very far below the budgeted Net Revenues</a:t>
            </a:r>
          </a:p>
          <a:p>
            <a:pPr marL="342900" indent="-342900">
              <a:buFont typeface="Arial" panose="020B0604020202020204" pitchFamily="34" charset="0"/>
              <a:buChar char="•"/>
            </a:pPr>
            <a:r>
              <a:rPr lang="en-US" sz="1400" dirty="0"/>
              <a:t>As per the Cluster Head Analysis, Umar is the top-performing cluster head, who has directly or indirectly contributed to more than 50% of the Net Revenue. After Umar, </a:t>
            </a:r>
            <a:r>
              <a:rPr lang="en-US" sz="1400" dirty="0" err="1"/>
              <a:t>Kafsur</a:t>
            </a:r>
            <a:r>
              <a:rPr lang="en-US" sz="1400" dirty="0"/>
              <a:t> is the 2</a:t>
            </a:r>
            <a:r>
              <a:rPr lang="en-US" sz="1400" baseline="30000" dirty="0"/>
              <a:t>nd</a:t>
            </a:r>
            <a:r>
              <a:rPr lang="en-US" sz="1400" dirty="0"/>
              <a:t> best performing cluster head both in terms of Net Revenue and Net Profit. The management should provide additional resources(like budget, staff, etc.) to both of these top performing heads, acknowledge their achievements through reward and offer better incentives, to keep them and the other heads motivated. Also more importantly, the management should analyze Umar and </a:t>
            </a:r>
            <a:r>
              <a:rPr lang="en-US" sz="1400" dirty="0" err="1"/>
              <a:t>Kafsur’s</a:t>
            </a:r>
            <a:r>
              <a:rPr lang="en-US" sz="1400" dirty="0"/>
              <a:t> strategies and tactics, and try to provide training to other cluster heads with such strategies and tactics</a:t>
            </a:r>
          </a:p>
          <a:p>
            <a:pPr marL="342900" indent="-342900">
              <a:buFont typeface="Arial" panose="020B0604020202020204" pitchFamily="34" charset="0"/>
              <a:buChar char="•"/>
            </a:pPr>
            <a:r>
              <a:rPr lang="en-US" sz="1400" dirty="0"/>
              <a:t>For low performing cluster heads, management should try to understand their challenges and obstacles, offer training and mentorship to enhance their skills, and provide additional resources which will hep them in aiding their performance</a:t>
            </a:r>
          </a:p>
          <a:p>
            <a:pPr marL="342900" indent="-342900">
              <a:buFont typeface="Arial" panose="020B0604020202020204" pitchFamily="34" charset="0"/>
              <a:buChar char="•"/>
            </a:pPr>
            <a:r>
              <a:rPr lang="en-US" sz="1400" dirty="0"/>
              <a:t>As per the </a:t>
            </a:r>
            <a:r>
              <a:rPr lang="en-US" sz="1400" dirty="0" err="1"/>
              <a:t>Mekko</a:t>
            </a:r>
            <a:r>
              <a:rPr lang="en-US" sz="1400" dirty="0"/>
              <a:t> Chart, Country Fries and Crunch &amp; Munch categories are not only considered as top performing categories in terms of Net Revenue, but they also have very less number of products. Unlike other top performing categories like Protein Pack and Fresh Fare, the Country Fries and Crunch &amp; Munch categories have very less number of products. Thus, the management should also focus on these categories, as it’s much easier to scale and boost the sales only few products, than focusing on thousand products simultaneously</a:t>
            </a:r>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62649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5DDE7C-335B-FD23-E1E6-CDCB99B7878C}"/>
              </a:ext>
            </a:extLst>
          </p:cNvPr>
          <p:cNvSpPr>
            <a:spLocks noGrp="1"/>
          </p:cNvSpPr>
          <p:nvPr>
            <p:ph idx="15"/>
          </p:nvPr>
        </p:nvSpPr>
        <p:spPr>
          <a:xfrm>
            <a:off x="218387" y="980388"/>
            <a:ext cx="11112632" cy="5590094"/>
          </a:xfrm>
        </p:spPr>
        <p:txBody>
          <a:bodyPr>
            <a:noAutofit/>
          </a:bodyPr>
          <a:lstStyle/>
          <a:p>
            <a:pPr marL="342900" indent="-342900">
              <a:lnSpc>
                <a:spcPct val="120000"/>
              </a:lnSpc>
              <a:buFont typeface="Arial" panose="020B0604020202020204" pitchFamily="34" charset="0"/>
              <a:buChar char="•"/>
            </a:pPr>
            <a:r>
              <a:rPr lang="en-US" sz="1400" dirty="0">
                <a:solidFill>
                  <a:schemeClr val="tx1"/>
                </a:solidFill>
              </a:rPr>
              <a:t>As per Pareto Analysis, only around 3.16% of the total of firm’s products contribute to around 50% (more specifically, around 50.01% )of the total of Net Revenue. Similarly, around 10.77% of the total of firms’ products contribute to exactly 75% of the total of Net Revenue . At last, only around 24.72% of the total of firm’s products contribute to exactly 90.01% of the total of Net Revenue. This clearly indicates that the top performing the rest of around 75% of the products have much less share in the total Net Revenue of the firm. Thus,  the management should be dedicating majority of its attention and focus only on these high-performing key products which have fetched the majority of </a:t>
            </a:r>
            <a:r>
              <a:rPr lang="en-US" sz="1400" dirty="0"/>
              <a:t>the Net Revenue. The management can consider either reducing the production of the other products or stop the selling of such products which don’t contribute to the Net Revenue at all</a:t>
            </a:r>
          </a:p>
          <a:p>
            <a:pPr marL="342900" indent="-342900">
              <a:lnSpc>
                <a:spcPct val="120000"/>
              </a:lnSpc>
              <a:buFont typeface="Arial" panose="020B0604020202020204" pitchFamily="34" charset="0"/>
              <a:buChar char="•"/>
            </a:pPr>
            <a:r>
              <a:rPr lang="en-US" sz="1400" dirty="0"/>
              <a:t>In absolute terms, only around 1,455 out of total 4,207 products have fetched 95% of the Net Revenue. The management must allocate more efforts, resources and budget to these 1,455 products and boost their performance further. For the rest of the remaining products, the management should identify the key products which are performing well and consider removing such products which don’t seem to be having any significant share in Net Revenue and demand in the market</a:t>
            </a:r>
          </a:p>
          <a:p>
            <a:pPr marL="342900" indent="-342900">
              <a:lnSpc>
                <a:spcPct val="120000"/>
              </a:lnSpc>
              <a:buFont typeface="Arial" panose="020B0604020202020204" pitchFamily="34" charset="0"/>
              <a:buChar char="•"/>
            </a:pPr>
            <a:r>
              <a:rPr lang="en-US" sz="1400" dirty="0"/>
              <a:t>In the product categories, the Frosty Veggies category has the highest Gross Profit margin, whereas, the Frosted Fare category has the lowest Gross Profit margin (only around 7.2%). Given the management’s primary aim of profit maximization, the management should try various methods to boost the sales of  products belonging to Frosty Veggies categories, via boosted advertising,  offering coupons for this category  to new customers, upselling this category’s products with other high selling products, making bundle of this category’s products with other top selling products, etc. Also, the management should look into increasing the margin of Frosted Fare category’s products(which have very low profit margins) by using low costing alternative materials, and optimizing marketing costs, and fixed &amp; variable costs related  to the products of this category</a:t>
            </a:r>
          </a:p>
          <a:p>
            <a:pPr marL="342900" indent="-342900">
              <a:lnSpc>
                <a:spcPct val="120000"/>
              </a:lnSpc>
              <a:buFont typeface="Arial" panose="020B0604020202020204" pitchFamily="34" charset="0"/>
              <a:buChar char="•"/>
            </a:pPr>
            <a:r>
              <a:rPr lang="en-US" sz="1400" dirty="0"/>
              <a:t>As per the variance analysis, sweet crust, frosted fare, cake and others categories have very low variance(</a:t>
            </a:r>
            <a:r>
              <a:rPr lang="en-US" sz="1400" dirty="0" err="1"/>
              <a:t>i.e</a:t>
            </a:r>
            <a:r>
              <a:rPr lang="en-US" sz="1400" dirty="0"/>
              <a:t>, they have very less actual Net Revenue and Gross Profit, in comparison to the budgeted Net Revenue and budgeted Gross Profit). Thus, the management needs to revise the budgeted figures of these low-performing product categories accordingly</a:t>
            </a:r>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endParaRPr lang="en-US" sz="1400" dirty="0"/>
          </a:p>
        </p:txBody>
      </p:sp>
    </p:spTree>
    <p:extLst>
      <p:ext uri="{BB962C8B-B14F-4D97-AF65-F5344CB8AC3E}">
        <p14:creationId xmlns:p14="http://schemas.microsoft.com/office/powerpoint/2010/main" val="4166481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1167495" y="4110145"/>
            <a:ext cx="6220277" cy="2919512"/>
          </a:xfrm>
        </p:spPr>
        <p:txBody>
          <a:bodyPr/>
          <a:lstStyle/>
          <a:p>
            <a:r>
              <a:rPr lang="en-US" dirty="0"/>
              <a:t>Vindeep Singh</a:t>
            </a:r>
          </a:p>
          <a:p>
            <a:r>
              <a:rPr lang="en-US" dirty="0"/>
              <a:t>vindeep500@gmail.com</a:t>
            </a:r>
          </a:p>
          <a:p>
            <a:r>
              <a:rPr lang="en-US" dirty="0"/>
              <a:t>+91 9013546390</a:t>
            </a:r>
          </a:p>
        </p:txBody>
      </p:sp>
    </p:spTree>
    <p:extLst>
      <p:ext uri="{BB962C8B-B14F-4D97-AF65-F5344CB8AC3E}">
        <p14:creationId xmlns:p14="http://schemas.microsoft.com/office/powerpoint/2010/main" val="160967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1167492" y="1371600"/>
            <a:ext cx="5486400" cy="4114800"/>
          </a:xfrm>
        </p:spPr>
        <p:txBody>
          <a:bodyPr/>
          <a:lstStyle/>
          <a:p>
            <a:r>
              <a:rPr lang="en-US" dirty="0"/>
              <a:t>Understanding The Business</a:t>
            </a:r>
          </a:p>
        </p:txBody>
      </p:sp>
      <p:pic>
        <p:nvPicPr>
          <p:cNvPr id="10" name="Picture Placeholder 9">
            <a:extLst>
              <a:ext uri="{FF2B5EF4-FFF2-40B4-BE49-F238E27FC236}">
                <a16:creationId xmlns:a16="http://schemas.microsoft.com/office/drawing/2014/main" id="{FCA2FB5B-570E-D181-A4B1-1DCB61C08948}"/>
              </a:ext>
            </a:extLst>
          </p:cNvPr>
          <p:cNvPicPr>
            <a:picLocks noGrp="1" noChangeAspect="1"/>
          </p:cNvPicPr>
          <p:nvPr>
            <p:ph type="pic" sz="quarter" idx="10"/>
          </p:nvPr>
        </p:nvPicPr>
        <p:blipFill>
          <a:blip r:embed="rId3"/>
          <a:srcRect l="228" r="228"/>
          <a:stretch/>
        </p:blipFill>
        <p:spPr>
          <a:xfrm>
            <a:off x="7183438" y="1168400"/>
            <a:ext cx="4500562" cy="452120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Tree>
    <p:extLst>
      <p:ext uri="{BB962C8B-B14F-4D97-AF65-F5344CB8AC3E}">
        <p14:creationId xmlns:p14="http://schemas.microsoft.com/office/powerpoint/2010/main" val="36626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r>
              <a:rPr lang="en-US" dirty="0"/>
              <a:t>About The Company &amp; Its Requirement</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813" y="2652713"/>
            <a:ext cx="9780587" cy="3436937"/>
          </a:xfrm>
        </p:spPr>
        <p:txBody>
          <a:bodyPr>
            <a:normAutofit/>
          </a:bodyPr>
          <a:lstStyle/>
          <a:p>
            <a:r>
              <a:rPr lang="en-US" dirty="0"/>
              <a:t>Crunchy Corner is one of India largest Fast Foods restaurant chain and serving millions of customer daily across various cities in India with more than 1000 restaurant and have largest SKU in the industry</a:t>
            </a:r>
          </a:p>
          <a:p>
            <a:r>
              <a:rPr lang="en-US" dirty="0"/>
              <a:t>The company(our client) is looking for dashboard where it can check its financial performance and understand how it can optimize its business and budgeting</a:t>
            </a:r>
          </a:p>
          <a:p>
            <a:endParaRPr lang="en-US" dirty="0"/>
          </a:p>
        </p:txBody>
      </p:sp>
    </p:spTree>
    <p:extLst>
      <p:ext uri="{BB962C8B-B14F-4D97-AF65-F5344CB8AC3E}">
        <p14:creationId xmlns:p14="http://schemas.microsoft.com/office/powerpoint/2010/main" val="1011149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E190-899A-46D2-989D-C4BC6A46F946}"/>
              </a:ext>
            </a:extLst>
          </p:cNvPr>
          <p:cNvSpPr>
            <a:spLocks noGrp="1"/>
          </p:cNvSpPr>
          <p:nvPr>
            <p:ph type="title"/>
          </p:nvPr>
        </p:nvSpPr>
        <p:spPr>
          <a:xfrm>
            <a:off x="5632515" y="1494148"/>
            <a:ext cx="5120640" cy="3200400"/>
          </a:xfrm>
        </p:spPr>
        <p:txBody>
          <a:bodyPr/>
          <a:lstStyle/>
          <a:p>
            <a:r>
              <a:rPr lang="en-US" dirty="0"/>
              <a:t>Financial Performance Analysis</a:t>
            </a:r>
          </a:p>
        </p:txBody>
      </p:sp>
      <p:pic>
        <p:nvPicPr>
          <p:cNvPr id="17" name="Picture Placeholder 16">
            <a:extLst>
              <a:ext uri="{FF2B5EF4-FFF2-40B4-BE49-F238E27FC236}">
                <a16:creationId xmlns:a16="http://schemas.microsoft.com/office/drawing/2014/main" id="{2ECBBDA4-D2C1-0F46-BA36-5967266F87AD}"/>
              </a:ext>
            </a:extLst>
          </p:cNvPr>
          <p:cNvPicPr>
            <a:picLocks noGrp="1" noChangeAspect="1"/>
          </p:cNvPicPr>
          <p:nvPr>
            <p:ph type="pic" sz="quarter" idx="10"/>
          </p:nvPr>
        </p:nvPicPr>
        <p:blipFill>
          <a:blip r:embed="rId3"/>
          <a:srcRect l="228" r="228"/>
          <a:stretch/>
        </p:blipFill>
        <p:spPr>
          <a:xfrm>
            <a:off x="904238" y="1157224"/>
            <a:ext cx="4500562" cy="4521200"/>
          </a:xfrm>
          <a:prstGeom prst="rect">
            <a:avLst/>
          </a:prstGeom>
          <a:pattFill prst="pct5">
            <a:fgClr>
              <a:schemeClr val="accent2"/>
            </a:fgClr>
            <a:bgClr>
              <a:schemeClr val="bg1"/>
            </a:bgClr>
          </a:pattFill>
          <a:ln>
            <a:noFill/>
          </a:ln>
          <a:effectLst>
            <a:softEdge rad="112500"/>
          </a:effectLst>
        </p:spPr>
      </p:pic>
    </p:spTree>
    <p:extLst>
      <p:ext uri="{BB962C8B-B14F-4D97-AF65-F5344CB8AC3E}">
        <p14:creationId xmlns:p14="http://schemas.microsoft.com/office/powerpoint/2010/main" val="779750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727913"/>
          </a:xfrm>
        </p:spPr>
        <p:txBody>
          <a:bodyPr/>
          <a:lstStyle/>
          <a:p>
            <a:r>
              <a:rPr lang="en-US" dirty="0"/>
              <a:t>Performance Dashboard View</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7" name="Add-in 6">
                <a:extLst>
                  <a:ext uri="{FF2B5EF4-FFF2-40B4-BE49-F238E27FC236}">
                    <a16:creationId xmlns:a16="http://schemas.microsoft.com/office/drawing/2014/main" id="{02518EF0-8393-F807-373A-FC588BE18A57}"/>
                  </a:ext>
                </a:extLst>
              </p:cNvPr>
              <p:cNvGraphicFramePr>
                <a:graphicFrameLocks noGrp="1"/>
              </p:cNvGraphicFramePr>
              <p:nvPr>
                <p:extLst>
                  <p:ext uri="{D42A27DB-BD31-4B8C-83A1-F6EECF244321}">
                    <p14:modId xmlns:p14="http://schemas.microsoft.com/office/powerpoint/2010/main" val="3253772623"/>
                  </p:ext>
                </p:extLst>
              </p:nvPr>
            </p:nvGraphicFramePr>
            <p:xfrm>
              <a:off x="772997" y="942680"/>
              <a:ext cx="10077255" cy="5703217"/>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7" name="Add-in 6">
                <a:extLst>
                  <a:ext uri="{FF2B5EF4-FFF2-40B4-BE49-F238E27FC236}">
                    <a16:creationId xmlns:a16="http://schemas.microsoft.com/office/drawing/2014/main" id="{02518EF0-8393-F807-373A-FC588BE18A57}"/>
                  </a:ext>
                </a:extLst>
              </p:cNvPr>
              <p:cNvPicPr>
                <a:picLocks noGrp="1" noRot="1" noChangeAspect="1" noMove="1" noResize="1" noEditPoints="1" noAdjustHandles="1" noChangeArrowheads="1" noChangeShapeType="1"/>
              </p:cNvPicPr>
              <p:nvPr/>
            </p:nvPicPr>
            <p:blipFill>
              <a:blip r:embed="rId4"/>
              <a:stretch>
                <a:fillRect/>
              </a:stretch>
            </p:blipFill>
            <p:spPr>
              <a:xfrm>
                <a:off x="772997" y="942680"/>
                <a:ext cx="10077255" cy="5703217"/>
              </a:xfrm>
              <a:prstGeom prst="rect">
                <a:avLst/>
              </a:prstGeom>
            </p:spPr>
          </p:pic>
        </mc:Fallback>
      </mc:AlternateContent>
    </p:spTree>
    <p:extLst>
      <p:ext uri="{BB962C8B-B14F-4D97-AF65-F5344CB8AC3E}">
        <p14:creationId xmlns:p14="http://schemas.microsoft.com/office/powerpoint/2010/main" val="2529338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813" y="2652713"/>
            <a:ext cx="9780587" cy="3436937"/>
          </a:xfrm>
        </p:spPr>
        <p:txBody>
          <a:bodyPr>
            <a:normAutofit/>
          </a:bodyPr>
          <a:lstStyle/>
          <a:p>
            <a:r>
              <a:rPr lang="en-US" dirty="0"/>
              <a:t>For the KPIs, we have 4 options: YTD, Total, YoY%(Year-on-Year % Growth), YoY% YTD(Year-on-Year % YTD)</a:t>
            </a:r>
          </a:p>
          <a:p>
            <a:r>
              <a:rPr lang="en-US" dirty="0"/>
              <a:t>YTD : This represents the cumulative performance from the beginning of the current year to the present date. </a:t>
            </a:r>
          </a:p>
          <a:p>
            <a:r>
              <a:rPr lang="en-US" dirty="0"/>
              <a:t>Total : This is the cumulative value from the beginning of time to the present date.</a:t>
            </a:r>
          </a:p>
          <a:p>
            <a:r>
              <a:rPr lang="en-US" dirty="0"/>
              <a:t>YoY% :  This is the percentage change in a metric compared to the same period in the previous year.</a:t>
            </a:r>
          </a:p>
          <a:p>
            <a:r>
              <a:rPr lang="en-US" dirty="0"/>
              <a:t>YoY% YTD : This is the percentage change in a metric from the beginning of the current year compared to the same period in the previous year.</a:t>
            </a:r>
          </a:p>
        </p:txBody>
      </p:sp>
    </p:spTree>
    <p:extLst>
      <p:ext uri="{BB962C8B-B14F-4D97-AF65-F5344CB8AC3E}">
        <p14:creationId xmlns:p14="http://schemas.microsoft.com/office/powerpoint/2010/main" val="4293299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303874" y="4846865"/>
            <a:ext cx="4499201" cy="971549"/>
          </a:xfrm>
        </p:spPr>
        <p:txBody>
          <a:bodyPr>
            <a:normAutofit/>
          </a:bodyPr>
          <a:lstStyle/>
          <a:p>
            <a:r>
              <a:rPr lang="en-US" dirty="0"/>
              <a:t>The ‘Protein Pack’ category has the most Net Revenue, as compared to all other categories.</a:t>
            </a:r>
          </a:p>
        </p:txBody>
      </p:sp>
      <p:pic>
        <p:nvPicPr>
          <p:cNvPr id="1025" name="Picture 1" descr="Net Revenue by Category">
            <a:extLst>
              <a:ext uri="{FF2B5EF4-FFF2-40B4-BE49-F238E27FC236}">
                <a16:creationId xmlns:a16="http://schemas.microsoft.com/office/drawing/2014/main" id="{8CD242BC-4EBF-705F-DB53-3286AEC085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51" y="1901144"/>
            <a:ext cx="4265649" cy="27813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Net Revenue by Location">
            <a:extLst>
              <a:ext uri="{FF2B5EF4-FFF2-40B4-BE49-F238E27FC236}">
                <a16:creationId xmlns:a16="http://schemas.microsoft.com/office/drawing/2014/main" id="{2AB6AD8D-E278-61E8-6DEA-7A057D3FDF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9769" y="1901144"/>
            <a:ext cx="3933825" cy="2781300"/>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a:extLst>
              <a:ext uri="{FF2B5EF4-FFF2-40B4-BE49-F238E27FC236}">
                <a16:creationId xmlns:a16="http://schemas.microsoft.com/office/drawing/2014/main" id="{0FDB7EAC-4736-71B6-8F90-CF01A7B01C0A}"/>
              </a:ext>
            </a:extLst>
          </p:cNvPr>
          <p:cNvSpPr txBox="1">
            <a:spLocks/>
          </p:cNvSpPr>
          <p:nvPr/>
        </p:nvSpPr>
        <p:spPr>
          <a:xfrm>
            <a:off x="6597082" y="4846865"/>
            <a:ext cx="4499201" cy="971549"/>
          </a:xfrm>
          <a:prstGeom prst="rect">
            <a:avLst/>
          </a:prstGeom>
        </p:spPr>
        <p:txBody>
          <a:bodyPr vert="horz" lIns="91440" tIns="45720" rIns="91440" bIns="45720" rtlCol="0">
            <a:normAutofit/>
          </a:bodyPr>
          <a:lstStyle>
            <a:lvl1pPr marL="342900"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566928"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2pPr>
            <a:lvl3pPr marL="850392"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3pPr>
            <a:lvl4pPr marL="1097280"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4pPr>
            <a:lvl5pPr marL="1371600"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‘UP’ state/location drives most Net Revenue, as compared to all other categories.</a:t>
            </a:r>
          </a:p>
        </p:txBody>
      </p:sp>
    </p:spTree>
    <p:extLst>
      <p:ext uri="{BB962C8B-B14F-4D97-AF65-F5344CB8AC3E}">
        <p14:creationId xmlns:p14="http://schemas.microsoft.com/office/powerpoint/2010/main" val="971992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F6A106-0FF8-B513-619F-8F6D08D3AC7B}"/>
              </a:ext>
            </a:extLst>
          </p:cNvPr>
          <p:cNvSpPr/>
          <p:nvPr/>
        </p:nvSpPr>
        <p:spPr>
          <a:xfrm>
            <a:off x="8450036" y="1616529"/>
            <a:ext cx="2881993" cy="3657600"/>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1167494" y="159553"/>
            <a:ext cx="6245912" cy="3873604"/>
          </a:xfrm>
        </p:spPr>
        <p:txBody>
          <a:bodyPr/>
          <a:lstStyle/>
          <a:p>
            <a:r>
              <a:rPr lang="en-US" dirty="0"/>
              <a:t>Optimizing Business</a:t>
            </a:r>
          </a:p>
        </p:txBody>
      </p:sp>
      <p:pic>
        <p:nvPicPr>
          <p:cNvPr id="7" name="Picture 6">
            <a:extLst>
              <a:ext uri="{FF2B5EF4-FFF2-40B4-BE49-F238E27FC236}">
                <a16:creationId xmlns:a16="http://schemas.microsoft.com/office/drawing/2014/main" id="{CDB63B94-A826-BBC8-B457-F814E0920B66}"/>
              </a:ext>
            </a:extLst>
          </p:cNvPr>
          <p:cNvPicPr>
            <a:picLocks noChangeAspect="1"/>
          </p:cNvPicPr>
          <p:nvPr/>
        </p:nvPicPr>
        <p:blipFill>
          <a:blip r:embed="rId3"/>
          <a:stretch>
            <a:fillRect/>
          </a:stretch>
        </p:blipFill>
        <p:spPr>
          <a:xfrm>
            <a:off x="8401051" y="1684223"/>
            <a:ext cx="2751705" cy="2751705"/>
          </a:xfrm>
          <a:prstGeom prst="rect">
            <a:avLst/>
          </a:prstGeom>
        </p:spPr>
      </p:pic>
    </p:spTree>
    <p:extLst>
      <p:ext uri="{BB962C8B-B14F-4D97-AF65-F5344CB8AC3E}">
        <p14:creationId xmlns:p14="http://schemas.microsoft.com/office/powerpoint/2010/main" val="4117153350"/>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webextension1.xml><?xml version="1.0" encoding="utf-8"?>
<we:webextension xmlns:we="http://schemas.microsoft.com/office/webextensions/webextension/2010/11" id="{E9F0AEFC-B5FD-4C09-A1F1-531497115518}">
  <we:reference id="wa200003233" version="2.0.0.3" store="en-US" storeType="OMEX"/>
  <we:alternateReferences>
    <we:reference id="WA200003233" version="2.0.0.3" store="" storeType="OMEX"/>
  </we:alternateReferences>
  <we:properties>
    <we:property name="artifactViewState" value="&quot;live&quot;"/>
    <we:property name="backgroundColor" value="&quot;#FFFFFF&quot;"/>
    <we:property name="bookmark" value="&quot;H4sIAAAAAAAAA+1bbW/cNhL+K8YC980ohu9kvzV2kBZoF24cBAgOQTAkR47atbTQatP4gvz3jqR1YjvbbNvIPcZ3n4ylxsN5nhlyZkjp3SLXm/UKr5Z4SYtvF4/a9tdL7H498ovjRTONQaikrWxO4ACczyoL4qftuq/bZrP49t2ix+6C+uf1ZourQREP/vvl8QJXqzO8GH5VuNrQ8WJN3aZtcFX/hyZhftR3W3p/vKC361Xb4aDyvMeeBrVvWJx/swniG8UzYurrN3ROqZ9GPXolvdM5Rgk5sl0GWGwzCYyW7RUZVI/Tn7RNj3XD0wxjUicbrUZhvQPjvLYpD+NVvep3IvHq8dt1x+gY89V6IOe7/AabRHkxQuhoM1n8bvET4WbbjTge33pw3m67RE+pGh81fd1fDXpSzwYdnVFXtd3loPJop2GzeM/8nHUts3dT9Hm72l7S0Ytnp6PA6/a3k46YObYZ3r/kkU3dXKx2RH/E/GyyO2E32NzGX5itARv/Q9tl6h5djfBO6+6aZ3l8B8G9Q+ORvGWzXp2026ZnIcbDgj4oBIcQVISQNSodTcEOetK1m83ROa5o8yC99Cm+yU0yUhVsrpKA5E30ISAU7Kbl0wfpnQ+wJqdAsiZqUsFGnyJ6G1Uq2CmPH/3w7PS7B+mYW9Am54RktINowTv2DXLyyaJg5zw5e5CO+QBrl20koXRYcc0TFYBwKbuCnbJ8mE5Z3nYKQNA5WbSgiDc0AwrlMMNnAfb0to/t29sYx3UH5GPmqtYq51FmZY06qC3uSuQlvqkvsG+7T/ViMpVUKWeRAdCkDF4WHDpTJTlP6AxKIhEaVymdMuXguPIGKhj+jTpmPg60taYyquJQCJZSltoVvXs8nQ+64xYqkxMoufuSWkRuqwqGPuXjGT0vrTA+Zc4ZBgm94D8Fw39yNh907s5szEiAEqQF3qRVKBj6ckbozsUkkrHWMXINOjkseb1fHx60L+arGqbMxznZiGAUZQMJPWVdMA23Wti5uRCgKp1VBI+cBUhFjSVzMTSMc1NQRautTBSEM86TNk6WfGJz3ZrNTYO0lfd2OIZEpX0KGqQqmIahEZqbAlICrcNsnTOUY3RSlHy4urwHCiDYWBkA5YP12vtkDB3sNupLvKA9C0sZD9EOZYY00aFO4bCuNav6TNfiKgFRVg6I2yuwKeKXnEKcDBmm+bMeOq0vX50Ox/533PGCsNvjgeMCQuTzbUMRFp4d/atQ05blmrZLAvvMO7jwV3VDJ6vthtcL5WkFnLSXsT15jV1f7BnL7Uh+//L6po0lf7lxl3bCNFy03WTwrMv75XQao52RQghy3iW02YH+gr7xwe8/e1v2Egzb21GWYNgfdvolGPc3m9Fpjyl6exkD9b+2q2gQ3IQZAYJytkJrVXgX9tn43LFVJ46FL9/xfmzT+MbFXVtujf/FiMxts+3/hwPyT3A6BSboDMKDtWjQWZOsCiXfyP6jgbl7AeSuKR9c8/+4vAdKp7D0xO0pF19ay2yVAyOyOdhZbl7jek+XquNw7AVWS2uClZg54v9uxytSpbXzCkVw2aBV0n7BGcq9VocHYxF3Zp2v6kTdTugm4sUldRdTQ0+r64BkWOtp7ppGoU3P660/H2c6H+WGURo5eLf4sWZepsmf42o7zDu+hjfE2OTsgVWvlVQolQbK3PerlA5nx3nX+j5if2qb/vXXzayzXpmYFIADy0sJNB4+8Lp/Zn/e8g5IX3nUUhQosFLeJlLOApd4h1Nn+aVTOQQ7mVzSAUwSbrjHDOD8P0zwPZQA5fArlMYgMymTKETeHYI4/IrkvPxyKdQ0tPqE3xvDXy29wdhQqRCM8lx+pJylOXwZOzO90yngq++Jt/27HE/Pjj48+2qJdqRBCcg6+BC5gNAGDl9D/EGxiPzvwTlBFqIGQ8K4dFAXjuAebfueIX6iUnnBG1hWXMsKgSCsFSW/iPTxUn6+SycjhWUyCZ3TKid0mEruMu9cyM/HgyUvNEQpwUUnZVZSl/5S+pzwQ0LISWjts3IuDd9PlHz9+vEifsYbaJk8JEmcDgCkkLwqyr+En/WlTN4GKWYrHQi0kKBk+MuZ4YPx2ZhKGC20kRAVSTiYXfYeRbCyO1+P8aa1XY8MBpuijMlq5N5PWOVDHl/8rTff1zlTs/sSbmq8hRSVNc6LrCADTZnzo+TuwzgTjcLIHQ8odh8Ea0TaK+hRVI441xEv80hKWQh7BTkLgLdOKhu1dsOZDMk9giPSfTVFu+03a0x0hg3tKSs4ULDJlP9iMfE79kpGwIo4AAA=&quot;"/>
    <we:property name="creatorSessionId" value="&quot;d8f0bdd9-caa8-41c0-9074-3bd7c27b89dd&quot;"/>
    <we:property name="creatorTenantId" value="&quot;b34bd1b4-fdf8-4b35-b60b-df8141af6cc1&quot;"/>
    <we:property name="creatorUserId" value="&quot;10032003CCCC0806&quot;"/>
    <we:property name="datasetId" value="&quot;c14be91f-3d59-4c22-afb4-1fbdb1392fb3&quot;"/>
    <we:property name="embedUrl" value="&quot;/reportEmbed?reportId=4a0ec75b-4f44-4126-9723-72b4f31290a2&amp;config=eyJjbHVzdGVyVXJsIjoiaHR0cHM6Ly9XQUJJLUlORElBLUNFTlRSQUwtQS1QUklNQVJZLXJlZGlyZWN0LmFuYWx5c2lzLndpbmRvd3MubmV0IiwiZW1iZWRGZWF0dXJlcyI6eyJ1c2FnZU1ldHJpY3NWTmV4dCI6dHJ1ZX19&amp;disableSensitivityBanner=true&quot;"/>
    <we:property name="initialStateBookmark" value="&quot;H4sIAAAAAAAAA+1bbW8buRH+K4aAfjOK4Tt53xI7SIu76Nw4CBAUQTAkZ529W2uF1SpNGuS/d3ZXTmxHF6WX9ZVx75NhajSc55khZ4ak3i9yvVk3+G6Jl7T4YfGwbX+9xO7XI784Xqx2Yz///OOTB09/fLV88OQRD7frvm5Xm8UP7xc9dhfUP683W2wGDTz4z5fHC2yaM7wY/quw2dDxYk3dpl1hU/+bJmH+qO+29OF4QW/XTdvhoPK8x54GtW9YnP/nucVfFc+Iqa/f0Dmlfhr16JX0TucYJeSosjDAYptJYLRsr8igepz+pF31WK94mmFM6mSj1Sisd2Cc1zblYbyqm34nEt89ervuGB1jfrceWHmQ3+AqUV6MEDraTBa/Xzwh3Gy7EcejGx+ct9su0VOqxo9Wfd2/G/Skng06OqOuarvLQeXRTsNm8YH5OetaZu+66PO22V7S0Ytnp6PA6/ZfJx0xc2wzfHjJI5t6ddHsiP6E+dlkd8JusLmNvzBbAzb+Qttl6h6+G+Gd1t0Vz/L4FoI7h8YjectmvTppt6uehRgPC/qgEBxCUBFC1qh0NAU76HHXbjZH59jQ5l566XN8k5tkpCrYXCUByZvoQ0Ao2E3Lp/fSOx9hTU6BZE3UpIKNPkX0NqpUsFMePfz7s9MH99IxN6BNzgnJaAfRgnfsG+Tkk0XBznl8di8d8xHWLttIQumwAnBRAQiXsivYKcv76ZTlTacABJ2TRQuKeEMzoFAOM3wRYE9v+9i+vYlxXHdAPmYHYJXzKLOyRh3UFne18RLf1BfYt93nejGZSqqUs8gAaFIGLwsOnamSnCd0BiWRCI2rlE6ZcnBceQMVDP9aHTMfB9paUxlVcSgESylL7YrePZ7OB91xC5XJCZTcfUktIrdVBUOf8vGMnpdWGJ8y5wyDhF7wn4LhPz6bDzp3ZzZmJEAJ0gJv0ioUDH05I3TnYhLJWOsYuQadHJa83q8OD9oX81UNU+bjnGxEMIqygYSesi6Yhhst7NxcCFCVziqCR84CpKLGkrkYGsa5Kaii1VYmCsIZ50kbJ0s+sblqzeamQdrKezscQ6LSPgUNUhVMw9AIzU0BKYHWYbbOGcoxOilKPlxd3gEFEGysDIDywXrtfTKGDnYb9SVe0J6FpYyHaIcyQ5roUKdwWNeaVX2ha3GVgCgrB8TtFdgU8VtOIU6GDLP6Wg+d1pevTodj/1vueEHY7fHAcQEh8uW2oQgLz47+Uqhpy3JN2yWBfeYdXPhNvaKTZrvh9UJ5WgEn7WVsT15j1xd7xnIzkj+8vLppY8lfrt2lnTANF203GTzr8n45ncZoZ6QQgpx3CW12oL+hb7z3+8/elr0Ew/Z2lCUY9pudfgnG/c5mdNpjit5exkD9n+0qGgQ3YUaAoJyt0FoV3oV9MT53bNWJY+Hbd7yf2jS+uLhty43x/zIic7va9v/HAfkVnE6BCTqD8GAtGnTWJKtCyTeyf2hg7h6A3Dblo2v+jMs7oHQKS0/cnnLxpbXMVjkwIpuDneXmNa73dKk6DsdeYLW0JliJmSP+93a8IlVaO69QBJcNWiXtN5yh3Gl1eDAWcWfWeVMn6nZC1xEvLqm7mBp6aq4CkmGtp7lrGoU2Pa+3/nyc6XyUG0Zp5OD94qeaeZkmf47Ndph3fIY3xNjk7IFVr5VUKJUGytz3q5QOZ8d51/o+Yp+0q/71982ss16ZmBSAA8tLCTQePvC6e2b/seUdkL7zqKUoUGClvE2knAUu8Q6nzvJLp3IIdjK5pAOYJNxwjxnA+T+Y4DsoAcrhVyiNQWZSJlGIvDsEcfiJ5Lz8cim0WlHzGb/Xhr9beoOxoVIhGOW5/Eg5S3P4MvZPer96dyANSkDWwYfIZYM2cPjy4TdKROSvB+cEWYgaDAnj0kFdOIJ7uO17hviZSuUFb1tZcQUrBIKwVpT8/OjTVfx8V01GCstkEjqnVU7oMJXcW966hp+PB0teaIhSgotOyqykLv0p+pzwQ0LISWjts3IuDb+aKPnS9dP1+4z3zjJ5SJI4CQBIIXlVlH/1PutTTN4GKWYrHQi0kKBk+MuZ4YPx2ZhKGC20kRAVSTiYXfYeQLCyW78Z401rux4ZDDZFGZPVyB2fsMqHPD73rTd/q3Om1e73b1O7LaSorHFeZAUZaMqcnyR3P4cz0SiM3OeAYvdBsEakvYIeReWIcx3xMo+klIWwV5CzAHjrpLJRazecxJDcIzgi3VdTtNt+s8ZEZ7iiPWUFBwquMuWvLSZGOuvY0IEvDEZdKz7+A1vsTVGpOAAA&quot;"/>
    <we:property name="isFiltersActionButtonVisible" value="false"/>
    <we:property name="isFooterCollapsed" value="true"/>
    <we:property name="isVisualContainerHeaderHidden" value="false"/>
    <we:property name="pageDisplayName" value="&quot;Performance Analysis&quot;"/>
    <we:property name="pageName" value="&quot;8a832874dbb20db3d150&quot;"/>
    <we:property name="reportEmbeddedTime" value="&quot;2024-09-13T13:09:02.488Z&quot;"/>
    <we:property name="reportName" value="&quot;QSR Power BI Advanced Dashboard&quot;"/>
    <we:property name="reportState" value="&quot;CONNECTED&quot;"/>
    <we:property name="reportUrl" value="&quot;/groups/me/reports/4a0ec75b-4f44-4126-9723-72b4f31290a2/8a832874dbb20db3d150&quot;"/>
  </we:properties>
  <we:bindings/>
  <we:snapshot xmlns:r="http://schemas.openxmlformats.org/officeDocument/2006/relationships"/>
</we:webextension>
</file>

<file path=ppt/webextensions/webextension10.xml><?xml version="1.0" encoding="utf-8"?>
<we:webextension xmlns:we="http://schemas.microsoft.com/office/webextensions/webextension/2010/11" id="{C4DB7BA8-3F64-4C25-A48A-E2DBEFC4BC03}">
  <we:reference id="wa200003233" version="2.0.0.3" store="en-US" storeType="OMEX"/>
  <we:alternateReferences>
    <we:reference id="WA200003233" version="2.0.0.3" store="" storeType="OMEX"/>
  </we:alternateReferences>
  <we:properties>
    <we:property name="artifactViewState" value="&quot;live&quot;"/>
    <we:property name="backgroundColor" value="&quot;#A0D1FF&quot;"/>
    <we:property name="bookmark" value="&quot;H4sIAAAAAAAAA+1Y227bOBD9FUPAoi/GghQpUcxb6xTtQxtkm0WAxSIoRuTIUSuLhi5pvIH/fYeUmyaOE7sB6g02ebI8pA7PnLmI5FVky3ZeweIIZhgdRG+c+zqD5utI8Ggc1YNRxGBAacaMYJZJSDFOaNTNu9LVbXRwFXXQTLE7LdseKo9Exr/PxhFU1TFM/b8CqhbH0Ryb1tVQlf/gMJmGuqbH5TjCy3nlGvCQJx106GEvaDr9Jwr8d0ErgunKCzxB0w1WKwUkxEYYDRIgtyzx09phQmC2cYqHDstPXN1BWdMy3paCRJuqnBvGOLAktkx5e1FW3WpKvnh7OW/IO/J5MffiTIjr1DWlgSoKXjTYDqSvoomr+ll4envLfuL6xuAnLMJQ3ZXdgpAOy9nn48bZ3nTRkhShZ9IrDK0WWQT7ufs2aZAsNjpgy/E1k9f2AmpD1nUaHxHavsFdebw2HUkzOsamcM3MQ45WCO06r9XUU+8nPlFy745Hv+2T2sS13f2cLqaB0OiBiJ6RpS3rabWqkR/p+udAuKKMnVR9S0mJdsixiZvlbnIOTecLM/9CFeDzlZBcY7F5swgpe1g232snHq/5tL8kWZ59r2Sa9OVGrV5r4rn+itrxyq76nX975qyX87y0FmtPbBwZpTPDrYoZS20cZ4yJ0AIejEeHl13uLm8r79F0kkPMFZea8yxNpQGDLw1lh1w5+vREib00k6fRTEKC/JeNxI9JDobnOW2KDE8VcqaV3dos8tUO6wguyil0rtnQNqgJoc4K2mxloJXMlcatuHPaaD2AKSVXmRQihww4JMY3pK2Y7TnQ7x0s8lonXBgrbJJywbgCuRWrnBHBu1iKYyEkcBQ2NlabRKfZY7GsQJnmQjLJlE6Nypnc3rzvweIF15rJjBxNSbscpIKtrfve4v/5HDz0W+C1BPwLoXlMibdVafB2TkQzpB172CBDB8GH+bBQie2Pb+NV8MP/fijJ7QH7FKrew746pDes+1a/8rUYiuKeegxvtI+sxgeUGMqwkFlepNpYZW3KkaWx5Hv+ym7i+JHOFucv4bopxRCvRKZIfchyoVnM41hrSJ5AvP7o6YOHLwW2JsYQM865SjS1NpGjzo2xdD7ec8w+OBNuB9ap3rI/q8DtoMgQPWOpPYo4zWiXgnQaydI4f/LnkP958HbdZBZSKsUM+Ms3mWRG0IZwz7Gjo0BdY3WH6g3zswrdVj2GyOkiyRKqNc2sQhazRMfpviM3HOw+v0ewd+gOY6PrsecVw92VGaKZ6UIpNDYXCZrUgBSGbT1cbDxAEdja7fO7xvXz4FNmFecxy1imOEuA1lNhlbJ9P9xSDdflAWST7q7v2jkYPIYaN+hPukNt0W6JQbitv5Z/ufwXXDKXSSYYAAA=&quot;"/>
    <we:property name="creatorSessionId" value="&quot;64533a04-fcf5-4f76-a4f6-a2ac72376759&quot;"/>
    <we:property name="creatorTenantId" value="&quot;b34bd1b4-fdf8-4b35-b60b-df8141af6cc1&quot;"/>
    <we:property name="creatorUserId" value="&quot;10032003CCCC0806&quot;"/>
    <we:property name="datasetId" value="&quot;c14be91f-3d59-4c22-afb4-1fbdb1392fb3&quot;"/>
    <we:property name="embedUrl" value="&quot;/reportEmbed?reportId=4a0ec75b-4f44-4126-9723-72b4f31290a2&amp;config=eyJjbHVzdGVyVXJsIjoiaHR0cHM6Ly9XQUJJLUlORElBLUNFTlRSQUwtQS1QUklNQVJZLXJlZGlyZWN0LmFuYWx5c2lzLndpbmRvd3MubmV0IiwiZW1iZWRGZWF0dXJlcyI6eyJ1c2FnZU1ldHJpY3NWTmV4dCI6dHJ1ZX19&amp;disableSensitivityBanner=true&quot;"/>
    <we:property name="initialStateBookmark" value="&quot;H4sIAAAAAAAAA+1WTU/bQBD9K9FKvUWV13b8wS0E1AMlRFBxqRAa706SBdtrrddpUpT/3lnbQPkoQZVKOXDy+u34zZvZmfHeMKnqKofNFApke2xf6+sCzPUgYUNW9tjJydHx+PTocjo+PiRYV1bpsmZ7N8yCWaA9V3UDuWMg8PvFkEGez2Dh3uaQ1zhkFZpal5Crn9gZ05Y1DW6HDNdVrg04yjMLFh3tiszpnXzzzwF5BGHVCs9Q2A6VYQCjCP1ApBACZNIbObO6M2iVPWviqFv3E11aUCW5cVgEIcoozrjwPA7eyJde7PC5ym1vkm0O15Wh6CjmTeWyMiGtC22UgJy1URisO9E3bKLzpmhXhw/wM90Ygac4b7dKq+yGmA5UcTkzWjbCsi1lhNaUr3ard7Jp8aX+MTFIiGR73nZ4p2QsV1AKQh/LOEaoG4Ov1TEWllIzmKGZa1M4ykHPUD/W1ZueuzjxnYr7Mht8ektpE13bP2taLVpBgxdO9IKQWpWLvO+R+3L91gnOqWIneVNTUaLsamyii0xPlmCsa8zsijrA1SsxaSPR7G/akj1Q5rZ3/OGjmN6uSLYXt51MRle/9epdTpzWf9E7LrP9nHNfF1q6dC6VlFg6YUMm4jQRXMa+50XS9xPPC9oR8OJ5WFzbTK8fZt6xpaMMfB7zMOU8iaJQgMCPgfKKWpmevlNhH8PkfQyTtkD+5yBxeyEHwbMs8KTgUYzcS2O5c1hk/c1qCiu1AKvNM2ODhhCmydyTXgJpHGZxijt5K7povcAZhjxOwiDIIAEOI+EG0k7Oegn0fMJFUacjHggZyFHEA4/HEO7kUgUJfMoVc5wHIXAMpC9kKkZplPwdV0t3j7AC6U7qFrqxdUWTdwYlthVRdWeqsLWjNoVSouzXxj2/KmqHzvE55I3z2d5gu58EaVFZjjs+cPda1spy1bL9BY1zEXhiCwAA&quot;"/>
    <we:property name="isFiltersActionButtonVisible" value="false"/>
    <we:property name="isFooterCollapsed" value="true"/>
    <we:property name="isVisualContainerHeaderHidden" value="false"/>
    <we:property name="pageDisplayName" value="&quot;GP &amp; Vol&quot;"/>
    <we:property name="pageName" value="&quot;d43a56e23c9a4aabd053&quot;"/>
    <we:property name="reportEmbeddedTime" value="&quot;2024-09-14T08:06:19.898Z&quot;"/>
    <we:property name="reportName" value="&quot;QSR Power BI Advanced Dashboard&quot;"/>
    <we:property name="reportState" value="&quot;CONNECTED&quot;"/>
    <we:property name="reportUrl" value="&quot;/links/xHSw_J40hB?ctid=b34bd1b4-fdf8-4b35-b60b-df8141af6cc1&amp;bookmarkGuid=e7b86a36-4c3d-41ce-a364-bfc0e59fe456&quot;"/>
  </we:properties>
  <we:bindings/>
  <we:snapshot xmlns:r="http://schemas.openxmlformats.org/officeDocument/2006/relationships"/>
</we:webextension>
</file>

<file path=ppt/webextensions/webextension11.xml><?xml version="1.0" encoding="utf-8"?>
<we:webextension xmlns:we="http://schemas.microsoft.com/office/webextensions/webextension/2010/11" id="{E3C64797-23F7-413E-AD5D-3A8AFB9C0BEC}">
  <we:reference id="wa200003233" version="2.0.0.3" store="en-US" storeType="OMEX"/>
  <we:alternateReferences>
    <we:reference id="WA200003233" version="2.0.0.3" store="" storeType="OMEX"/>
  </we:alternateReferences>
  <we:properties>
    <we:property name="embedUrl" value="&quot;/reportEmbed?reportId=4a0ec75b-4f44-4126-9723-72b4f31290a2&amp;config=eyJjbHVzdGVyVXJsIjoiaHR0cHM6Ly9XQUJJLUlORElBLUNFTlRSQUwtQS1QUklNQVJZLXJlZGlyZWN0LmFuYWx5c2lzLndpbmRvd3MubmV0IiwiZW1iZWRGZWF0dXJlcyI6eyJ1c2FnZU1ldHJpY3NWTmV4dCI6dHJ1ZX19&amp;disableSensitivityBanner=true&quot;"/>
    <we:property name="bookmark" value="&quot;H4sIAAAAAAAAA+1Y204bSRD9FWukVV6sVV9m+pK3BHJZKSA2rNhFEYqqu8swyXjGmgvBQfz71vSYEIzBxAJ2H/CLPdXt06dOn6m+nCchb2YFzHdhisnL5HVVfZ1C/XUkeTJOyiFoHOPpZBLAWMeM5QqEptZq1uZV2SQvz5MW6mNsD/Kmg6JHouCno3ECRbEHx/3TBIoGx8kM66Yqoci/49CZmtq6w4txgmezoqqhh9xvocUe9pS60zNR4L9LGhF8m5/iPvp2iE7MRBhUzDl0gQfNJLfUrRk6RGYru/TQcfitqmwhL2mYPoYT1AIUOB0wC8Joxlgfb/LyuFgQvvrvX/NZL05zAvRNargvNGyPc3FB6TCpAAPPMseFZU5qT4puiAUTFjRXPOMMbNAIVm7MK8NUOEZ5Oi17Nbxifi1Wi2etq85WMEOjM5EJoRgT1rDg+Xpmt6IxtJzThIHXSiNn3kK2OVrqMu+1RuREiqss0yA2R3MWkXGbKkrYMSEpW7kWbUbm34XT/Bjaqr6JqZ1WHEg2iehdUKlyemOPGMiUFBJoQpWAlDEIa7HyKRG8iTUxwRor0qA9MyyTxkqzKZYQAoXq08s080Y7Duv9dguW11ZKnlkFkjthJCUaZ3SSF+3iFXbzN2ezmqoP1aQB61U4hdJjSGKJqbEZKsp5slUV3TT+enMtvl91tcePOIlNZZu3c4LZzqeft/uy1BPZqyuqZDF+iFDH2En1batG6kGys4sjitw9jUXu8bonkilSFe1/BGgh5jAbBspxaK9CbMaY4nnyIae0B+wDKLoe9sU2/SNU38oXRIo+R301LC4L5g3Epq1z3+5Hovux3xr8WMcX0NF2sSKTHl9+qrmxcxOHe1CRj6ILkNFsCkt13AbjjEq1xbUu2CLU44qSpXQexwg7tJScPDvhkZ1wqfLRoiinBoJ2IDPlrPPGAv8fWOHPDmoa/9kMj2yGK50HO2SQae0cD8zSKsEspiF9Yjt8qHzcwi5TvRZ/9sTDeOIeYg/GCMJDhkooiYYxBK6HDc0TGoPohY40W6K6GGT+7IsH9MV6rQdbKGNNFiSTwqdgGW12pX1iW2ydQFlicYPqT+FnVzyMK9ZKvTBFCDoVnnuDSktrwFv11KYouobG+vwe6Qy3THdoG/1oe7bHA9nj/qIPRpETRXsMBsYxgzLVENj624pbTu+eY+DAlTZSZcxLloo7NrKLa7m3sdFJrqxQDJ2gIqZTtBZogJXGHOCiVJc3a2KcvK2racRd3AH2R+WV9XScDFmwfnr/PsEaF1qXIW8XAu9W7U3V/1iaiV+Yo+EhsrqjnI+v5v7TSv+UXRFf8aOFhf6LBX28/k5iB6Hparwvj72DndGrEop5kzfLRN7tjQ6gHv12J5En2ePsd270pLJQ3nkPdKs2h9XhaPfj6PVKddaXUNpdksFo4ajb66/yLXXpR/KPtp0ZJ/9E8EcVKr474+Wb83d11c1imnQOd87T6mlon82UcCyNx6+8eZ+HgOXiqj+CrFp9qq5tZuBxD0pcsWaQJaAMGH5ppbi4+BfiXS7x4hgAAA==&quot;"/>
    <we:property name="datasetId" value="&quot;c14be91f-3d59-4c22-afb4-1fbdb1392fb3&quot;"/>
    <we:property name="pageName" value="&quot;f8f28e60bbebd1d70319&quot;"/>
    <we:property name="reportUrl" value="&quot;/groups/me/reports/4a0ec75b-4f44-4126-9723-72b4f31290a2/f8f28e60bbebd1d70319&quot;"/>
    <we:property name="reportName" value="&quot;QSR Power BI Advanced Dashboard&quot;"/>
    <we:property name="reportState" value="&quot;CONNECTED&quot;"/>
    <we:property name="pageDisplayName" value="&quot;Variance Analysis&quot;"/>
    <we:property name="backgroundColor" value="&quot;#A0D1FF&quot;"/>
    <we:property name="initialStateBookmark" value="&quot;H4sIAAAAAAAAA+1Y207cSBD9lZGlVV5Gq77YfckbIbdVAmHDit0oQlF1dw048dgjXwgs4t+33HYuwIBZBOw+wAsz1T2nTp0+rm73aRLyZlXAyTYsMXmaPKuqL0uov8wkT+ZJOQbfvXuztfH+zaftja0XFK5WbV6VTfL0NGmhPsB2L286KHoICn7cnydQFDtw0H9bQNHgPFlh3VQlFPnfOEymobbu8Gye4PGqqGroIXdbaLGHPaLp9J1y818lZQTf5ke4i74doguzEAYVcw5d4EEzyS1Na4YJkdnaKT10TL9ZlS3kJaXpY7hALUCB0wGzIIxmjPXxJi8PipHwj9/+cbLqVWkOgf6TGu4zpe1xzs6oHCYVYOBZ5riwzEntScpbYsGCBc0VzzgDGzSClbfmlWEqHKM6nZa9Gl4xP4nV4nHrquM1zNDoTGRCKMaENSx4Ps3sSjSGlnNaMPBaaeTMW8huj5a6zHutETmR4irLNIjbozmLyLhNFRXsmJBUrZxEW5H5t+EoP4C2qi9jaqcVB5JNInoXVKqcvrVHDGRKCgm0oEpAyhiESax8SQQvYy1MsMaKNGjPDMuksdLcFksIgUL15WWaeaMdh2m/XYHltZWSZ1aB5E4YSYXGFV3kRTs+wu7kxfGqpu5DPWnA2ghHUHoMSWwxNTZDRzlNNquiW8ZPL87Fd6uu9vgeF3GobPP2hGCe58tPz/u21BPZqSvqZDH+AaGOscPq62aNNINkZ2f7FLl+GYvc43lPJEukLtp/CNBCrGE1JMpxGK9CHMZY4mnyNqeyB+w9KLoe9slz+kWovpZPiBT97ffdsPjWMC8hNm2d+3Y3Et2N8ybwYx8foaPtYkcmPT7/1HPj5Camu1OR96MLkNFqCkt93AbjjEq1xUkXbBLqQUXFUjn3Y4Qt2koOH51wz074pvL+2JRTA0E7kJly1nljgf8PrPB7BzXlfzTDPZvhh86DHTLItHaOB2Zpl2AW05A+sB3eVj4eYS9SPRd/9MTdeOIGYg/GCMJDhkooiYYxBK6HA80DGoPohY40u0B1THLy6Is79MW01oMtlLEmC5JJ4VOwjA670j6wLTYPoSyxuET1p/CjK+7GFZNSj6YIQafCc29QaWkNeKse2hRF11CuT6+R3uEu0h3GZt/HHu1xR/a4ueiDUeRC0RmDgXHMoEw1BDZ9W3HF27vnGDhwpY1UGfOSpeKag+x4H/cyDjrJlRWKoRPUxHSK1gIlWGvMAS5K9e1mTcyTl3W1jLjj5V//qry2n86ToQrWL++fh1jjqHUZ8nYUeLtqL6v+24WV+BdrNHyJrK5p5/Mfa/9xrX/KroiP+P5oof9iQ59P30lsITRdjTflsbO3NdsooThp8uYikVc7sz2oZ79cS+RBzji7nZs9qCxUd94DXanNh+rDbPv97NladaZbKJ0uyWC0cdTt+Uf5ir70vfh7O87Mk78i+L0KFZ+d+cWb81d11a1imfQe7pyn3dPQOZsp4VgaX7/y5nUeApbjVX8EWbf7VF3brMDjDpS4Zs8gS0AZMNx0p4hMc1dMbV09qe87y9nZP/JSlA4LGQAA&quot;"/>
    <we:property name="isFooterCollapsed" value="true"/>
    <we:property name="isFiltersActionButtonVisible" value="false"/>
    <we:property name="isVisualContainerHeaderHidden" value="false"/>
    <we:property name="reportEmbeddedTime" value="&quot;2024-09-14T11:09:27.439Z&quot;"/>
    <we:property name="creatorTenantId" value="&quot;b34bd1b4-fdf8-4b35-b60b-df8141af6cc1&quot;"/>
    <we:property name="creatorUserId" value="&quot;10032003CCCC0806&quot;"/>
    <we:property name="creatorSessionId" value="&quot;f889e11f-96b3-4040-be84-7b65c1236430&quot;"/>
    <we:property name="artifactViewState" value="&quot;live&quot;"/>
  </we:properties>
  <we:bindings/>
  <we:snapshot xmlns:r="http://schemas.openxmlformats.org/officeDocument/2006/relationships"/>
</we:webextension>
</file>

<file path=ppt/webextensions/webextension2.xml><?xml version="1.0" encoding="utf-8"?>
<we:webextension xmlns:we="http://schemas.microsoft.com/office/webextensions/webextension/2010/11" id="{6368840A-FAB1-4480-9823-94E9DFDC4A5B}">
  <we:reference id="wa200003233" version="2.0.0.3" store="en-US" storeType="OMEX"/>
  <we:alternateReferences>
    <we:reference id="WA200003233" version="2.0.0.3" store="" storeType="OMEX"/>
  </we:alternateReferences>
  <we:properties>
    <we:property name="embedUrl" value="&quot;/reportEmbed?reportId=4a0ec75b-4f44-4126-9723-72b4f31290a2&amp;config=eyJjbHVzdGVyVXJsIjoiaHR0cHM6Ly9XQUJJLUlORElBLUNFTlRSQUwtQS1QUklNQVJZLXJlZGlyZWN0LmFuYWx5c2lzLndpbmRvd3MubmV0IiwiZW1iZWRGZWF0dXJlcyI6eyJ1c2FnZU1ldHJpY3NWTmV4dCI6dHJ1ZX19&amp;disableSensitivityBanner=true&quot;"/>
    <we:property name="bookmark" value="&quot;H4sIAAAAAAAAA+1bbW/bNhD+K4GB7VMwHN/JfuuSvXxYiq4tChRDMRzJU6rNkQxZ7pIV+e87SW7qpF7SGt7CZUWKpKbo4z33HHnHI/VuluvlYo4XT/CMZo9m37bt72fY/X7gZ4ezZmpLCXTwAkmjlDJ56xPw03bR122znD16N+uxO6X+Zb1c4XwQxI2/vD6c4Xz+FE+HTxXOl3Q4W1C3bBuc13/S1Jkf9d2KLg9ndL6Ytx0OIp/32NMg9i1358+sgvhG8YiY+votPafUT60QhQ46KyMSRk0UwWrutpw6jJpt7TKIHoc/apse64aHGdqkt1JWEhwBSaWtzwKG9mXdnM7XCn/47ouLxWCcns772J4P9oi/8cCDpMtLBqQBswJAqxNFBzYaY++UVp+xvT6WpaJyQCAkCfBSZmUN3ilr+QYXW2QBYhbKe5VQeoAgtfJ3yoprt3iCb+tT7NvuY7mGFOtlPRhHXupkI41yq3rerw0cL747X3TsG+wxk9zH+S02ifJsdICOlhPf72YnhMtVN3rBd9cePG9XXaJnVI2Pmr7uLwY5qWdlD47aZX+w/upyNmj1tGvZ6Tb7PDsZH7xp/zjqiB0tzx7B5eF9avSiw0wHXx8c18tUmm7fs14vS1Pq+dfHpan0A9vp8RalXnPLrTOrWjUNza9PJ/7QZeq+vRinynHdvV/x5OENvf/hacLqD6tPhcGlnCApH6LKUikocWa/aHv+zUIPXr3Y5iB3cpGwy+UxcRPWRIpw5HxGAC+8AOekAlUiKc9OHhYbV3gmGmKGqJLWIG1yoLWzKpdIw2aMeViEbEE2UWN4RvA/6XlueB1FcDKUSM0J51XUs+EfFi83YU2kQMohVhUFbzIFMIpz2hJJGfOeh0XIJqT3i1cw0gkwSfBMycEZsCWSwfnew6LiA6D1rPBOOAk2GZNBClQiyhKJGLPch0XFJqSJjKSjdDa4aLMHkb3LSZdIxlVeeOte6IibTtuuTjj/SLejdr46az5VteP67FfWIq9Sf1Oj9SAXu7hFbptVf/QGu74859g08eXr9wUo7vfbRonpCvyg5z9h0tdTfQVMDEO+n8Ab9k0ndfrilpMNf2rTWDm8qdK19i9+uW+bTo6pkgXJyUPkdNtIIAtR7O6Yn6/o8VAtvqHkK8LuX/S/bSr8vGLXofvW4qRt+jelFcs+bYn4UhsuvDZ8tcMrTbGHVB9O4zLwP45DtyzvU/yxOXDK7i3GELxTqFX+1xOjp9RVbXc2iLzLZk+e7eabDyYw3h2SygjO91Ms/2qXRWJeN3Q0Xy0ZEuXJQkftWWzvYdn43Jlwb8sGp6rCZ1UZAdJEl/nnP7ef2qHmMghBE1S2JoTkIUopjYj/naP6HTF7HZMNifcqilw0VjofS8R8R8K3I/pswUNwQhpP2VuTlCmS8dtSyp2JT14qQEChMwRPzhR5UPp3Ny12ZdyEXKEGbWwMpG0IUGQVc3uuviNoaRGSJx0kp4SJIQcs8qbC7ruBrbAr4aWrhIXoNAXw6KbrYaXB3rjJ0L7aZzizMQlZWbT8v0gAUOTSPlwd2CduCU5aColkECqBkTEWOcU3Q9o3+zWBSSHKSlsRkiBH0Sko8uBs4zB8n/CDwJyFCRqyTIiUCIq84rA+et4ndEAyylo0nNcB8LovfZHp+3jUu0/gTuZKhejAgUgQg4Bc5A2K9cHqPqELBzqkjMIQOfZ2H2SR4f1anNvfcfno9gIIlVI5IC/3AiGQK9EEU6zbL3aO7sIrQdEP1/ODSzYVeV3lo3i3XzMoU0nBezlvwRJIazMUeeXwWszbrwmcxugrqHgBCMOLEUS+7Li3X/hJC+Zc2eF6SoCok9amRPjr2Ldf8FTx9k5yshdMHOKfoTIvrV3Fvz3Dd0Fm3tFLhk1oSPJ2b/jqraIWeEq3vLqjTGCjVpo4wJITvKmQd78StPVVJRZ2482qH7p2tRhZocqpkLXldM0IQfwXR+Lq5Y91ztSs3xJjETp6pyoNnM4y0ww0YLzec/3SWMYYnRFgQUsrfUyW8taOUUqoeEwMMcbkOFEWZkvHEcAHQLMz6k5H32hX/XKBiZ5iQ6NfLSa+a5qgnS+wydPYNLreu9lPNbvjZLeXOF8NJhvxDTXvqQZ9+RdEPOHifTcAAA==&quot;"/>
    <we:property name="datasetId" value="&quot;c14be91f-3d59-4c22-afb4-1fbdb1392fb3&quot;"/>
    <we:property name="pageName" value="&quot;0b1494d351cab4eeb064&quot;"/>
    <we:property name="reportUrl" value="&quot;/groups/me/reports/4a0ec75b-4f44-4126-9723-72b4f31290a2/0b1494d351cab4eeb064&quot;"/>
    <we:property name="reportName" value="&quot;QSR Power BI Advanced Dashboard&quot;"/>
    <we:property name="reportState" value="&quot;CONNECTED&quot;"/>
    <we:property name="pageDisplayName" value="&quot;Cost Analysis&quot;"/>
    <we:property name="backgroundColor" value="&quot;#E9F5FF&quot;"/>
    <we:property name="initialStateBookmark" value="&quot;H4sIAAAAAAAAA+1bbW/TSBD+K5Wl41OFZt93+QYtx0lQ4ApCQieE9mVcDKkdOQ7XXtX/fmM7lLTkGogCXXqoVdOs17PzzDO7M/t2VqRqNp3406f+GIt7xYOm+XDs2w87ttgt6kXZs2ePD+4fPn779P7BQypupl3V1LPi3lnR+fYIu1fVbO4nvQQq/OvNbuEnk+f+qP9W+skMd4sptrOm9pPqHxwr06OuneP5boEn00nT+l7ki8532Iv9SNXpO7XN7gpq0ceu+ogvMHZjKQQmnUxCseiDRAygJVWbjRUGzVZW6UUPze81deermprpy7jVnJccDAJyIbVNDPryWVUfTRYKf3735em0t0qHJ11oTnp7hPfUcC/p/JwASfBJAHgtIwYDOiil10qrjsleX8oSQRhAYBwZWM6T0MqvlTV756crZIH3iQlrRfTcAjguhV0rKyz84an/WB35rmm/lKtQkF7agjJouYw64CC3rCbdwsDh9OHJtCXfII8Z5d5PH30dMRWDA7Q4G/k+Kw7Qz+bt4AUPLz140czbiIdYDo/qrupOezmxI2V39ppZt7N4dVb0Wj1vG3K65TqHB8ODd83fey2So6XiHpzv3qRGL1ufcOfOzn41i7np9jvp9So3pV7c2c9NpUdkp/srlHpDJdf2rHJe1zi53J3oS5uwfXA6dJX9qv004vHdK3p/525C6vejT+mdiSlCFNYFkbgQkGPPftl09JeE7rx+ucpB1nIRfZvyY+IqrJEUZtDY5AEsswyM4QJEjqQcHtwuNi7wjDSEBEFEKYHraEBKo0XKkYblGHO7CFmBbKRGUY+gX26pb1gZmDPc5UjNAeVV2JHhbxcvV2GNpEBMLpQlOqsSOlCCctocSRnynttFyDKkT4OXU9wwUJFRT0nOKNA5kkH53u2i4jOgRa+whhkOOiqVgDMvWOA5EjFkubeLimVIIxlRBm60M0EnCyxZk6LMkYyLvPDaudAeFR01bRX95Avd9prJ/Lj+WtX2q+O3pEWax+6qRotGTjdxi9TU827vnW+7/Jxj2cTnbz4tQFG990tLTBfgez2/h0nfjOsroILr8/0IVpFvGi7jL7ccbfikicPK4VWVLpX/8stt23R0TBE1cEoeAqXbigNqCGxzx/x2Rff71eIrSr5G3/5A/1ulwp9zch28aS0Omrp7l9ti2dcNEb/WhjNfG76Y4eWm2G1aH47DMPA/jkPXDO9j/NHJUcputQ/OWSO8FOmHJ0bPsS2b9rgXuc5mTw83881bExjXh6Q8gvPNLJb/tskgMalq3JvMZwQJ02ihveY4NDcwbHxrT7ixYYNSVWaTKBUDroJJ9PPTzac2WHPphXjlRNLKuWghcM4VCz/PVv2GmK0MUbtIcxWBJijNjQ05Yl6T8G2IPmmw4AzjymKyWkWhsmT8upRyY+Kj5QI8eCYTOItGZblR+l8nLTZlXLlUeglS6eBQaucgy1XM1bn6hqC59hAtSscpJYwE2fksTypsPhtYCbtklpuSaQhGogPrzXg8LDfYSycZmtfbDGc6RMZL7TX9FxAAshza+6MD28TNwXCNLiJ3TERQPIQsu/hySLu7XROo6AIvpWYuMjQYjIAsN86WNsO3Cd8xnxJTTkLi0XuMCFkecVhsPW8TOnhUQmuvKK8DoHGf2yzT92Grd5vADU+lcMGAARYhOAYpyxMUi43VbUJnBqSLyTOFaMjbreNZhvdLcW572+WD2zNAL4RIztNwzzw4NDmaYIx128VO0Z1ZwTDY/ni+M1HHLI+rfBHvtmsGoUrOaC5nNWgErnWCLI8cXop52zWBkT7YEkoaAFx/MQLR5h33tgs/SkacC90fT3EQZJRS5Qh/Efu2Cx5Lmt5xSvacCn38U5jnobWL+Ldl+MbxRDN6TrDRK+Q03etfvVbU1B/hNVd3hHJk1FIiBVg0jCYVfP2VoJVXlUjYlZtVj9pmPh1YwdIIl6SmdE0xhvTpB+Kq2R9VSlgvbomRCBmsEaUESmeJaQLqfLhcc3FpLPkQjGKgQXLNbYga08qKgXMoqU3vQgjRUKLM1IqKA4DPgIpjbI8G32jm3WzqIz73NQ5+NR35rnCEdjL1dRrbxsH1zoonFbnjaLdXfjLvTTbgKz5ZqQoTXPNCr1Rff1yzPv8XJkcNNKY3AAA=&quot;"/>
    <we:property name="isFooterCollapsed" value="true"/>
    <we:property name="isFiltersActionButtonVisible" value="false"/>
    <we:property name="isVisualContainerHeaderHidden" value="false"/>
    <we:property name="reportEmbeddedTime" value="&quot;2024-09-13T14:06:42.266Z&quot;"/>
    <we:property name="creatorTenantId" value="&quot;b34bd1b4-fdf8-4b35-b60b-df8141af6cc1&quot;"/>
    <we:property name="creatorUserId" value="&quot;10032003CCCC0806&quot;"/>
    <we:property name="creatorSessionId" value="&quot;e8e20ce5-1ef4-4115-8940-833960715c69&quot;"/>
    <we:property name="artifactViewState" value="&quot;live&quot;"/>
  </we:properties>
  <we:bindings/>
  <we:snapshot xmlns:r="http://schemas.openxmlformats.org/officeDocument/2006/relationships"/>
</we:webextension>
</file>

<file path=ppt/webextensions/webextension3.xml><?xml version="1.0" encoding="utf-8"?>
<we:webextension xmlns:we="http://schemas.microsoft.com/office/webextensions/webextension/2010/11" id="{2D01E1F8-2165-4F16-AC7C-C2C03DF4FD99}">
  <we:reference id="wa200003233" version="2.0.0.3" store="en-US" storeType="OMEX"/>
  <we:alternateReferences>
    <we:reference id="WA200003233" version="2.0.0.3" store="" storeType="OMEX"/>
  </we:alternateReferences>
  <we:properties>
    <we:property name="artifactViewState" value="&quot;live&quot;"/>
    <we:property name="backgroundColor" value="&quot;#A0D1FF&quot;"/>
    <we:property name="bookmark" value="&quot;H4sIAAAAAAAAA+1dbW8bOQ7+K4GBxX4pDtS71G9NUnQP2A1ybVGgOBQLSqJS7zqeYGx32yvy308zdtomdmMnfomcTIEmyIzMoUg+lB6JGn/txf7oYoBfTvCces97h1X19znWfx8I1nvWG04vBgsYDHgLzoAWjHSU+W51Me5Xw1Hv+dfeGOszGr/rjyY4aCTli//98KyHg8EpnjV/JRyM6FnvgupRNcRB/380bZxvjesJXT7r0eeLQVVjI/LNGMfUiP2Um+e/swrsXyI/EcO4/4neUBjPrkovHCOpyQTjueIgITcbTRu0mi1s0ohuH39UDcfYH+bHNNcciwqkQI8aCHOvZQjN9VF/eDaYKfz9s2+/XDTGGX3E/Dtbw/+VH9vIubxsuoMxKOvAceWaJyttxFJZ/fNsrXlZXHBAbTx5abm14KXhS2WN6fPYV5/npYUUEpECr01U5IKO0S6V5mdxcYKf+mc4rup5uSbLFUAJeI4QEgqRtVqm/mA8M7D/8vLzRZ1jI0fMVO6L+AmHgWKvDYCaRlN/f+39QTia1G0UvLx24001qQO9ptTeGo774y9N3E5iDsCDU6pTVZ83Ig9mEka9RrnTusqx1zZ9Vw0m53TwDut+2+792+O2ycfqn6OacuTF3nO4/JCv3GqRgHW8boT8Rx2pPvzSdvC4X1/FKX92ow+77lzuTW6WbMjuIe6UAgDmQFpfooNe1dVodPAGBzR6pF66pYdTV+mcp1giiU4bJYLRDmyJrjp5/Ug9NN+xqWM42shAASJ4r2XEaItMci8P//32+MUjdc7izs0c5Ly2hqzwJnqAyEHoEh306vSROme+Y1PHKNQYUgyIBgzEnNWkKNExJ4/VMfMdmzrGJ62SSA44JzBSerRFjjVvqzEODrLQR+qfn/ZvltiCA2M5MxokBqZAG7czN70I42y+lboxa3ryeoFnnj1k/BzeW6ejZlI9XFWl4/75n8cNgb3x/PeE9a3PP8qXzqq6H3LIbkeF/0ywzsHywFr8kUn3x9KiYxa2n0YHTZwc/HJw3E+JasqfuU+KGfSHdDSYjLK1KU7NdlSd++roY/bAjnLPPUF7+eFqoSU3+OuHpZRZZEz13CgmPrQLCDEPQJ4hKMEz7cmzBS9Yl+F2kuFKwdW20lBWKE7C+KZy3yL6wTV5M/EHt2izk3zDbuabbdi5MexOnnnDotvKast7PEtuLEQrpPHRaR1ARC6oS25dcttASvm9Cu22yU3trl3v5i/rIn0FM0+hLhKg0hxChMidA6UEdFDvoL4BqM8g+edvhHFuyJneO/h2r4P8upC/g7mn0AeIynofuHXEFbMgpltsa++taiaIJGdcBNBK8ih3N3u4//bjZhbnGiFoEvqghUVmteXGRNhdTl1zZ29zVgiKW+0ZAy0oKgg5yorc3Phh92xznU9JRgE+/wPQaBkJNCV2/sbu1OYMYLwOSWqUANJZaa2WZWLgdBsJQFMyYBWQwux4EN4X6f2TbXTeG8KkU/BCEYKQoHwssfPzWxibswHL02hG2moTwEDOgdwUaYO5Cpzq/eaMYJUnk0w2Q5TNEgJYKBIFiwtcNmkJGQiM5jkXOoMkJZOyyEKMa4UkmzSAUSnPLoXKc0Kp81QAuQ4lGmCuWGOjePAaXTIheqNt8CEKUWRSuFYUsUkDuKB9437V1POpEJTF8qsqNmmAqIiiAxt5MMa6AMiwRAMs2t3fqB2siEInrx3lGIhBky8yEBYMj5sr42jzIlPcJG+NBW8yNAzjRVLlnw2Rm7UGBeGccGCEwDxbMIBKlWiNG8PkhkMCTY6HZvpIVujo8qSpyAqnBUPlZg0RUEZgPkjwrlme9hJ2t8N+/+Fys0aA3HMfAmiJkMdMSx7KnDlu1QgaGEDzU0mbZ08BQpHDxeJhc7O2cFZY7x1jWuqoLZeM1jgX0RWLPa1isR/H8V9KU/SaejtR7u47OLdruNltqwepa0uYh1lIpDgn6YUGj8tJalf/VAyIHhbtmwZU0fmofLSvWu8FOiAlrRxxEEZzJVSRU+1uKHsA5D2y+q8HrbbiJmruLXCwhIQGPZM7Hl3XqMrpBrZuYCsDcHeudQpoOCVLtil15Kh9tGuUI3S0+WnR5tlaZ6mpZqpeaQY8/Lle5SeY5ee/nCTFYtLGkAMbJITlW3kdT+6gsyZ09iEnlg/vVYkxj81LsZJ04A2YQMBgd3UrXTQXEc0dE94GE06BkhBaeYuGMrKMW6EY6hEz4ccC9gebNj+Vmemdqa9SCZkVChlyYKQwhDXGsI767in1vccK1ml5wC1Pp2vrkqd7Oh9eSneZN3m8ltJbYF5BdIKWJ5GO7naQ7iBdOMWF4ATXTmrlpFAMFdvhOyi7CH6wCO5o7TZoLVPJOs4VF1ZEG7gUOy+f2nNaWx6Y9hTg5aPq7ru4MUZyBnWE5qsPSDm1xonSjso+GSp7UhyADwvU6dprg/Y1qSylssCCIIlAVpAgH1c6fNhR2Q7SHaQLp7KkeZK+mRpoAO2cN2LXNRn3YD8dmDowFUlljUucgkbvBVgXia/wBqeOynaoeoqoujOV9Yw5YgxkcwpACauYW+NMc0dl95vKHlWj8TKAfDtdXhqAD8tV7cfc8v10fnMofz/TzFJyq62NjBOAh+anY9Z25LYQctuBvAP5Jumu1oFF5Zh0wYNtvwd41xP0kujuXsPrbjFccCYoH14rE2AbkxVOaAfOMa29QVx+Kv7xE+C9xlk3jJVLiY2wKK0Fw8A7ZYJRrl2+vbWbF3hGt3wXgUgmYQiImoi4QWDglsr8yTfboxc+CO6tyMK80ldz6/vISj6qYBx5zb0JVoKwa7zqcKv0f2mkjQb9QNdt3zun+qwFScQxtn24mD6oT9P7VWxvU9vFr73f+7nbU9nvcDBpxP56nD8Rq3+Gv2alrr5YdGGgtp8YbYtScWLMiDy7ghygxDRXavkr+B5ujeIJuuvKFB+uYMpcSBnoIINjCt0K75p+yJWtJ+ix78aYnaZWxttk0HAptJQUZNz1ssU26hb323Gr7xS5yDApboQBCkFJp92OvXf3RadH7rxVFxGEg4TaRkTI4xpIwdSukZdnpMMhDeZU/eHyk3LdUnvMzvWB51oDBxeRYrCkgHbtuS1+w9ue+/DO5IchcRelhUxUvEdr7XLyM/qIF3PkIgubNjrK0yLMLLB+VVeTi9HUbtLrlGmWR+WAcy2gPezRH/3Wj5FypxIORpRFBOeJe61RkbfN99iYaantfMuc9i2P4JTICYR7J7T311uO60kr0pPInEeC8xaiNZFZs7ghImP5PwCPhrTLwhc3tMQlBg3aahbIAM/McWFDKUWCQFYKFzUKQWJKA+caOgUsMaGQQzBauWylxRJZCI4b2RyHk0jWOybZwoZKRJXHRgEgTWMmUNNXvs011EHrlGEsnXDcZgOQhwUNWwcvwkQ1GY8uMNApDmkBNjImcBgpLsFH69Vv0Li8/D9uvgG1dI8AAA==&quot;"/>
    <we:property name="creatorSessionId" value="&quot;ceb58862-7b7c-4f89-8c07-16f83574b456&quot;"/>
    <we:property name="creatorTenantId" value="&quot;b34bd1b4-fdf8-4b35-b60b-df8141af6cc1&quot;"/>
    <we:property name="creatorUserId" value="&quot;10032003CCCC0806&quot;"/>
    <we:property name="datasetId" value="&quot;c14be91f-3d59-4c22-afb4-1fbdb1392fb3&quot;"/>
    <we:property name="embedUrl" value="&quot;/reportEmbed?reportId=4a0ec75b-4f44-4126-9723-72b4f31290a2&amp;config=eyJjbHVzdGVyVXJsIjoiaHR0cHM6Ly9XQUJJLUlORElBLUNFTlRSQUwtQS1QUklNQVJZLXJlZGlyZWN0LmFuYWx5c2lzLndpbmRvd3MubmV0IiwiZW1iZWRGZWF0dXJlcyI6eyJ1c2FnZU1ldHJpY3NWTmV4dCI6dHJ1ZX19&amp;disableSensitivityBanner=true&quot;"/>
    <we:property name="initialStateBookmark" value="&quot;H4sIAAAAAAAAA+1dbW/bOBL+K4GB+xYchu9kv7Vp0V3sNptrigLFoSiG5DD1rmMFst1tr8h/P0p2u03sxkmsOIyjAHmxzIyGz8wzwxFH8tdBHE7ORvjlEE9p8GTwrKr+OsX6rz072B+MF8f++OO3V09f//bh8OmrF/lwdTYdVuPJ4MnXwRTrE5q+HU5mOGok5IP/fb8/wNHoCE+aVwlHE9ofnFE9qcY4Gv6P5oPzW9N6Ruf7A/p8NqpqbEQeT3FKjdhPeXh+nc/N/i3yGTFMh5/omMJ0cVR64RhJTSYYzxUHCXnYZD6g1WzlkEZ0e/qDajzF4TifpjnmWFQgBXrUQBgsyBCa45Ph+GS0UPif/33z5axBZfIR8++Mhv8zn7aRc37eTAdjUNaB48o1Z1baiLWyhqcZrWVZXHBAbTx5abm14KXha2VN6fPUV5+XpYUUEpECr01U5IKO0a6V5hf+cIifhic4repluSbLFUAJuGBEQiGyVss0HE0XAPsvLz6f1dk3ssfM5T6Nn3AcKA5aB6hpMrf318Erwsmsbr3gxYU3jqtZHeg1pfat8XQ4/dL45ixmB9w7ojpV9Wkjcm8hYTJolDuqq+x77dC31Wh2SntvsR624969ed4O+Vj9fVBT9rw4eALn7/ORKxEJWMeLIOQXdaT62Zd2gs+H9Tc/5fuX5rDtyeXZ5GHJhmwe4k4pAGAOpPUlGuhlXU0me8c4osmOWumKGc5NpXOcYokkOm2UCEY7sCWa6vD1jlpoeWJzw3C0kYECRPBey4jRFhnkXjz79c3zpztqnNWTWxjIeW0NWeFN9ACRg9AlGujl0Y4aZ3lic8Mo1BhSDIgGDMQc1aQo0TCHu2qY5YnNDeOTVkkkB5wTGCk92iJzzZtqiqO9LHRH7fPT+S0CW3BgLGdGg8TAFGjjtmamp2Ga4bvWNBZDD1+vsMz+ffrPs1vrdNAsqsfXVen58PTD86aAvXT+d4T1lec/yIdOqnoYssvejQr/mWGdneWetXiVi+6PJXrH3rvq3d6/bhNRRsMxHYxmkwwuxTlKB9Wprw4+ZsC3FGpuydHz99+uq+QBf/5w5WThCHM9O6XA+/Z6Qcz5xjMEJXiucvLiwAvWB7StBLR7otFdBZl8/jgL08u6fHfge9fkeOb3rtBmK+GFXQ4vd4FzA+xWznkJ0bsKYutnvIhlLEQrpPHRaR1ARC6oj2V9LLu5x/1ehXYP5LIyF473q5NNiX0NmOfMFglQaQ4hQuTOgVICemb3zL65yy0Y+OEXwriUUObv7X1/r2f4pgy/AdxzpgNEZb0P3DriilkQ8+2xjfdFNRNEkjMuAmgleZTbWxvcfuuwmwtrjRA0CX3QwiKz2nJjImwvhG64K9cdCkFxqz1joAVFBSF7WZEbEz/sfHU3+ZRkFODzF4BGy0igKXHyl3aWugPAeB2S1CgBpLPSWi3L5MDRXQQATcmAVUAKs+FBeF+k9Q/vYvLeECadgheKEIQE5WOJk1/efugOA5ZXzYy01SaAgRwDuSkSg6XumepddyBY5ckkk2GIsrlAABaKZMHq5pQukZCBwGieY6EzSFIyKYtsorjQBNIlAEalvLoUKq8Jpc5LAeQ6lAjAUqNFp3zwGl0yIXqjbfAhClFkULjQ0NAlAC5o35hfNb14KgRlsfyOiC4BiIooOrCRB2OsC4AMSwRg1c58pzhYEYVOXjvKPhCDJl+kI6xIj921YLRxkSlukrfGgjeZGobxIkvln6XIbtGgIJwTDowQmFcLBlCpEtG4lCY7dgk02R+a5SNZoaPLi6Yiu5NWpMpugQgoIzAfJHjXXI32Era3XX77dNktCJBn7kMALRFyzrTkocyV452CoIEBND+VtHn1FCAUmS5Wp81usXBWWO8dY1rqqC2XjDa4p6Fv9HoMjV4/Zu/1m0D3reJWlLv53s3VGna7YXUv7WkJc4KFRIpzkl5o8Li+PO37msok0RZ53jWVygHxQfL8uh1coANS0soRB2E0V0IVubzu09dWObdjzV332krFTdTcW+BgCQkNeia3nFE36MEph1J9MnusyezGPU0BDadkyTYdjBy1j3aDtoO+PH4M5fHiSmYOMqXGmLmGpSL3ICPL+ru1nCTFYtLGkAMbJIT1e3V9OdxTZ0PqFKHXz4Jh+by+bvnLY/OoqiQdeAMmEDDYXkdK78al5PS+3O2u3E2BkhBaeYuGMqWMu0Z/0w6Xu7vG8u2tkB/LIvTG5a1SCZkVChlyYKQwhA2yVl/ePtDy9hZXqY7KI26ZOm3pmSj3UtMyb3KKltJbYF5BdILWh4++pu3J3JO52EIWghNcO6mVk0IxVGyLz3/sffcefLevXu+iemUqWce54sKKaAOXYuvtTw+8ei2TRiXq9IDT0s13ZGOM5AzqCM1HDZByaoO7QPuS9dGUrIcFUrdMnR5wOFlbsgILgiQCWUGCfLzWrYJ9ydqTuSdzsSUraZ6kb5YDGkA7543YdmvFLWqdnkY9jQorWY1LnIJG7wVYF4lf4xlLfcna8+lx8enGJatnzBFjIJuefSWsYm6D+437kvVhl6wH1WS6Lo58v/O7POo+BNUecHBZW8BqayPjBOCh+emYtX0BW0gB21O7p/bm5azWgUXlmHTBg20/S3fby/CSytldIVWp9xpfhV35pLp2cWtjssIJ7cA5prU3iOvvT9/94nZX2FWwag84Zd241DXCorQWDAPvlAlGufZS7JXTPMMTuuL5/yKZhCEgaiLiBoGBWytz5SfBZ2GXPrb+ZV3NzlqkIkqvU9beo2o+ylMLaPuehpNfhjFSBirhaELNDrTzxL3WqMjb5pHMZr4DvTySZzh4BKeEUpz7HH28vzhyWs9akZ5EME6C8xaiNZFZs3pgjlosfwPwaEi7LHz1QEtcYtCgrWaBDPBskJUDpRQJAlkpXNQoBIk5uksDnQKWmFDIIRitXEZptUQWguNGNj2hEsn6vJJhKwcqEVVSXABI08AEav48g0sDW7v9Y8fBKdUnLWWr2XRyhoGOcEytg5/NvXNI7bhMdRxHiou/6+b378PssnN3eYujWeMprbEG35xj6Ee05h8apZrxc58//z+1ji0x+oEAAA==&quot;"/>
    <we:property name="isFiltersActionButtonVisible" value="false"/>
    <we:property name="isFooterCollapsed" value="true"/>
    <we:property name="isVisualContainerHeaderHidden" value="false"/>
    <we:property name="pageDisplayName" value="&quot;Budget Analysis&quot;"/>
    <we:property name="pageName" value="&quot;14b391e46e7c7b252040&quot;"/>
    <we:property name="reportEmbeddedTime" value="&quot;2024-09-13T14:42:17.738Z&quot;"/>
    <we:property name="reportName" value="&quot;QSR Power BI Advanced Dashboard&quot;"/>
    <we:property name="reportState" value="&quot;CONNECTED&quot;"/>
    <we:property name="reportUrl" value="&quot;/groups/me/reports/4a0ec75b-4f44-4126-9723-72b4f31290a2/14b391e46e7c7b252040&quot;"/>
  </we:properties>
  <we:bindings/>
  <we:snapshot xmlns:r="http://schemas.openxmlformats.org/officeDocument/2006/relationships"/>
</we:webextension>
</file>

<file path=ppt/webextensions/webextension4.xml><?xml version="1.0" encoding="utf-8"?>
<we:webextension xmlns:we="http://schemas.microsoft.com/office/webextensions/webextension/2010/11" id="{924CD5C6-22D1-4F3F-B8E5-FFBE6ADAE412}">
  <we:reference id="wa200003233" version="2.0.0.3" store="en-US" storeType="OMEX"/>
  <we:alternateReferences>
    <we:reference id="WA200003233" version="2.0.0.3" store="" storeType="OMEX"/>
  </we:alternateReferences>
  <we:properties>
    <we:property name="artifactViewState" value="&quot;live&quot;"/>
    <we:property name="backgroundColor" value="&quot;#A0D1FF&quot;"/>
    <we:property name="bookmark" value="&quot;H4sIAAAAAAAAA8VWy27bMBD8FYNAb0aht+TcEsd9AG1qxEUuRRCsyLXMRBIFinLjBv73Linl6bYJ0jY5SdxdzQ6H1JBXTMi2KWFzBBWyPXag1EUF+mKUsTGr+xiPwyBLl6nnYcQzCIIgA8qqxkhVt2zvihnQBZoT2XZQWiAKfjsdMyjLORR2tISyxTFrULeqhlL+wL6YUkZ3uB0zvGxKpcFCLgwYtLBrKqcxUfDfhtQRuJFrXCA3fVQQldyfcC8OgjhM0BfcEmv7AsfslyUW2rWfqtqArKlNX+vnie95QZB6kfAwwzSx8aUszVCSb2aXjabZ0Zw3jRVnX6yh5iiYm4LGtmd8xT4jtJ1285jdSyxUpzke49KlaiPNxuJwQ4RGc9RLpSsLORoQWrYlfeZakXp3S4+OXWKlvk81kmKC7Xnb8Q2xKYUKpSWHcofbVJVdVT+V2qGszqZl15IIZx8QxEM+Q250k/sdpdfT6v189OZ51Pa1NKsKjeR29AmXxkWLQmMBZiia/YW6PcOHvOlVdNycfTx0mXddPWz62A6PZbFyPBacvhCzNQHstHtljo6a9QE7+ELfgFH054T/cBX+/y82Z0+W+6XIPF3XU4q0si7KwWxvfe9rL3dJ1jf8vCj6HTFVVa6mK9DGOnx+TlZqjY+QlBaoDzbO+w6lvjbhYPziOljf255eHwdUcH7H8Afb63n+V5+jBaB87ANC6mGe0/HBIwjyWFjUPwrfroCe9wS2WBPfS4I0pyPIj3OYeAH44aNYsqIjdhcrTBJMYRnFGBKrPEo58EexDF6aXF3uomVZDl4a5F4shAjCSPgT71G0hogdwVoWbofuYHpJRjBR4keTNMzSkC4Z8fNm6+BuI6xCuo7YF9WZtgGOc6jRbYimX02Jro48BmqBYnjXzlskLXHf+ATKzvZ0lxfm2tg13/4EKFfYJzQJAAA=&quot;"/>
    <we:property name="creatorSessionId" value="&quot;72066ad1-35d7-4dd5-b4ef-ddd4c12ee108&quot;"/>
    <we:property name="creatorTenantId" value="&quot;b34bd1b4-fdf8-4b35-b60b-df8141af6cc1&quot;"/>
    <we:property name="creatorUserId" value="&quot;10032003CCCC0806&quot;"/>
    <we:property name="datasetId" value="&quot;c14be91f-3d59-4c22-afb4-1fbdb1392fb3&quot;"/>
    <we:property name="embedUrl" value="&quot;/reportEmbed?reportId=4a0ec75b-4f44-4126-9723-72b4f31290a2&amp;config=eyJjbHVzdGVyVXJsIjoiaHR0cHM6Ly9XQUJJLUlORElBLUNFTlRSQUwtQS1QUklNQVJZLXJlZGlyZWN0LmFuYWx5c2lzLndpbmRvd3MubmV0IiwiZW1iZWRGZWF0dXJlcyI6eyJ1c2FnZU1ldHJpY3NWTmV4dCI6dHJ1ZX19&amp;disableSensitivityBanner=true&quot;"/>
    <we:property name="initialStateBookmark" value="&quot;H4sIAAAAAAAAA8VWXW/aMBT9K8jS3tCUD5JA3yhlH9pKEUx9mSp0E1+C2ySOHIfBKv77rp30k21U3do+Jb735tzjY+fY14yLqsxgO4Ec2RE7lvIqB3XV6bMuK9rY2dmX0+Hsy2IyPB1TWJZayKJiR9dMg0pRn4uqhswgUPD7RZdBlk0hNaMlZBV2WYmqkgVk4ic2xZTSqsZdl+GmzKQCAznXoNHArqmcxtTbfe9TR0i0WOMcE91Eued5sTtInMDzAj9ElydAZVVTYJn9tsRA2/YjWWgQBbVpat04dB3H8yKnxx3sYxSa+FJkui2Jt+NNqWh2NOdtaVQZ8jUUCXJmp6Cwahhfs1OEqlZ2HuMHibmsVYIzXNpUoYXeGpxEE6HOFNVSqtxAdlqEiu1In6mSpN790snMJlbyx0ghKcbZkbPr3hIbUSiVSiSQ7XEbyazOi6dSOxH5YpTVFYmw+ITAH/Npc53b3J8ovZ1WH6edd8+jNlRCr3LUIjGjr7jUNpqmClPQbdH4H9RtGD7mTa+8TvTi84nNfKiLdtMHZjgT6crymCf0BR+vCWCv3RtztNSMD5jBGX0DWtKf4//HVXj5X2zKniz3a5F5uq4XFKlEkWat2d753rdG7oysr/15kTc7YiTzWI5WoLRx+PiSrNQYHyFJxVEdb633nQh1Y8Je99V1ML63u7g5Dqjg8p7ht7bX8HxRn6MFoHzgAkLkYBzT8ZH0wIsDblD/Kny1Ano+ENhgDVwn9KKYjiA3iGHgeOD6B7FETkfsPpYfhhjBshegT6ziXpRAchBL40bHcrOP1u/H4ERe7AScc8/vcXfgHEQridgE1iK1O3QP0wn7BNML3d4g8vuR73v94HmztXB3EZYjXUfMi6x1VUKCUyjQboiyWU2Bto48BgqOvH1X1lsELXHT+Byy2vS0lxdmmxAXEWd44ANzpWGWltkju1/IsEUjXQkAAA==&quot;"/>
    <we:property name="isFiltersActionButtonVisible" value="false"/>
    <we:property name="isVisualContainerHeaderHidden" value="false"/>
    <we:property name="pageDisplayName" value="&quot;Cluster Head Analysis&quot;"/>
    <we:property name="pageName" value="&quot;d222b19c0522536e1dca&quot;"/>
    <we:property name="reportEmbeddedTime" value="&quot;2024-09-13T17:03:54.890Z&quot;"/>
    <we:property name="reportName" value="&quot;QSR Power BI Advanced Dashboard&quot;"/>
    <we:property name="reportState" value="&quot;CONNECTED&quot;"/>
    <we:property name="reportUrl" value="&quot;/groups/me/reports/4a0ec75b-4f44-4126-9723-72b4f31290a2/d222b19c0522536e1dca&quot;"/>
    <we:property name="isFooterCollapsed" value="true"/>
  </we:properties>
  <we:bindings/>
  <we:snapshot xmlns:r="http://schemas.openxmlformats.org/officeDocument/2006/relationships"/>
</we:webextension>
</file>

<file path=ppt/webextensions/webextension5.xml><?xml version="1.0" encoding="utf-8"?>
<we:webextension xmlns:we="http://schemas.microsoft.com/office/webextensions/webextension/2010/11" id="{3670EA48-BEC0-4DCF-B2E5-205D0CC8B35B}">
  <we:reference id="wa200003233" version="2.0.0.3" store="en-US" storeType="OMEX"/>
  <we:alternateReferences>
    <we:reference id="WA200003233" version="2.0.0.3" store="" storeType="OMEX"/>
  </we:alternateReferences>
  <we:properties>
    <we:property name="artifactViewState" value="&quot;live&quot;"/>
    <we:property name="backgroundColor" value="&quot;#A0D1FF&quot;"/>
    <we:property name="bookmark" value="&quot;H4sIAAAAAAAAA+1Y32/bNhD+VwK99MUYKFG/mLfUztYBTZYlQ4FhCIIjebLZyJJBUWm8wP/7jpTbJY5bZ8FmBEufJN6R3328Ox5Puou06RY1LE9hjtFh9LZtr+dgrw94HI2iZhAKlWOSMpUnDOnBOYOctO3CmbbposO7yIGdovtguh5qj0TCPy5HEdT1GUz9qIK6w1G0QNu1DdTmTxwmk8rZHlejCG8XdWvBQ144cOhhb2g6jYlC/EPiTYJy5gYvULlBnCKCKjUTGWhWsqxkcUnTumFCoLZ1iscO9sdt48A0ZCfMzZGmijITGeN5nmdCci/vTDOt14z/XvvbcuG94/DWyfbWO0R+JMMeabWiHekMGRdC6Ri55vTkZepXV6Z2a4NyeXy7sOQscuGANqatT1trFFkKTrHYDT64i8Zt3c/D2/ED+UXbW4XnWAVV44xbEtLEzK/ObKt75SJPh97J/UG1NrIM8ln7aWyRJDo6ZKvRfplc9PLg5bC5L/4akSN9A40i6SaLI2vcbI7OKD96j5UL0unU4hTcetLxf0r86udJ0PzYN+sTkvnhuZnOApkLRSv08c2QxQ9tvgSigZ8vHX7wC60B19Lp4M+KxwlC11t8Kukj5ehMH5yhrVo795AHa4RucxPrqafnWxLlkiTfLBcneH3djmdgXZymokjTguop91XLdBNr6npiOpC1R/OV8UFVoYHVaN8uQ8WYGPu5ECajjT3uZ/OrECjGCpXFSRmzVJQ5ZrLI2M6q2c2Ano9rZi4TwTOBhWScsTLVSbYTy8zpknmMVZQgq4SzUqQpV6XipUx3Yi0I6hRuzDSk3iNMhEoLplga65zrNBcxwrP55ZDLPI6BrokiSwEgS56LFadSJ6AYSkwwYxldc2LnXfPVo/PPj/vE39gbmfI7gn3OCelqo/Ch76M5UoPhXzQ4CHtYDIYMDvpWBzWGLVL5NbTtAfsD1L2HfTOhFbr91LzxmbvO3aGhINIf77UMYUUXrPyrnrgMoaJc1JTZMqYjI6DIJT333BZs43hCndDse7juu2KIl0RRyBipKmklkzzlTL+EeP3a0xWC3w/YhjMu19cIz2Ql6QahJpwKY4Is23PM3rdqaKY2qD6Qv6rAPcEjQ/REoStRVYlIWMG0ZMiBvfgPp/958HY75HLd1JSsymOmNMpcxZwpse/YUXPdNFg/onpP/KpCt9MfQ+SUrJTQ1D8qrhVPkbF4378rxnXfka2rdwj6Ed1Bd/BF97pi+HTPfO4yy6IqKhBxjvTFIjWU+c6Pi60fZQS28a/sJ9v2iyEhEFiWSMqUgglQKi4xWDHdO6M1Nuu/ewFkm9/b3nULUHgGDW7xP/kdGu0D/M0YhJ+LX9y/Wv0FFQkeAdUUAAA=&quot;"/>
    <we:property name="creatorSessionId" value="&quot;84105e7c-b17d-438d-b11b-f0b33e632f18&quot;"/>
    <we:property name="creatorTenantId" value="&quot;b34bd1b4-fdf8-4b35-b60b-df8141af6cc1&quot;"/>
    <we:property name="creatorUserId" value="&quot;10032003CCCC0806&quot;"/>
    <we:property name="datasetId" value="&quot;c14be91f-3d59-4c22-afb4-1fbdb1392fb3&quot;"/>
    <we:property name="embedUrl" value="&quot;/reportEmbed?reportId=4a0ec75b-4f44-4126-9723-72b4f31290a2&amp;config=eyJjbHVzdGVyVXJsIjoiaHR0cHM6Ly9XQUJJLUlORElBLUNFTlRSQUwtQS1QUklNQVJZLXJlZGlyZWN0LmFuYWx5c2lzLndpbmRvd3MubmV0IiwiZW1iZWRGZWF0dXJlcyI6eyJ1c2FnZU1ldHJpY3NWTmV4dCI6dHJ1ZX19&amp;disableSensitivityBanner=true&quot;"/>
    <we:property name="initialStateBookmark" value="&quot;H4sIAAAAAAAAA81VXW/aMBT9KyjPaHJwEpK+UcqkaYMimPoyocqxL8EliSPHYbCK/75rJ10/N6ZKrfoU3+Prc49v7ONbT8i6ytlhxgrwzrxzpbYF09te7PW9ssMuL79OR4uv17PRdIKwqoxUZe2d3XqG6QzMlawbllsGBH+s+h7L8znLbLRmeQ19rwJdq5Ll8he0yThldAPHvgf7KleaWcqlYQYs7Q7TMcba/ieKFRk3cgdL4KZFAwDGY0GSkAkSkzAmvtVbtwlO2YspltqVH6vSMFliGZcbAaYmcZiEhEZRFCYptXgtyyzvBN+v/X6obFcM7E2q9rYf6Q0WtkzHI25IhEBoknDhAxUUvzQO7Oq1zE1XMD1M9pXGXmEHW7Yx7jxTWnKs5HqioW5bcOuNVd4UbjR5hC9VozksYO2mSiPNAZkuZHE910o03HhWDo6x+26qK3Jw+Eb9HGtARHhn5Nh/XyXLJu19HDUP4b8JGYkdKzmiT1WMtDSbAozkNvoGa+PQLNOQMdMlTd5U+PWXCzfzuSm7GxLacCGzjROz5LhCTHbtKX5c8yMIdfqsc9jgEtcwo/B20Ff9jymwutHwv6JH3OCd7s1Br5UuLGWvY6ifbqJLnS1eOCgrRP5pF1PYbtV4w7TxgyAZBsGQUkLjx/aBgRagzw/OGi6kvnO8Qf/JZt5nl8fVnfdiws0Dd/1zd63Ot/CnlbNSQoY89AexT4IkjiBMhyE5acz1huH3uS1H6SChYQLDlFBC4kAMwpNcssBn7DnXMGbpekBJnAQB5TGncRqc5KqQasZ2MnOn+xknsLVICCeBLyIqgijxgb1On6O7R7wC8JG2A9WYumIc5qwE9+eqtvcSXB7eI1YKe57dWDs/k/hmtYWvWN7Ymu5J91wR1CLTHE4ssA+952TZv3r8DStvSwxzCAAA&quot;"/>
    <we:property name="isFiltersActionButtonVisible" value="false"/>
    <we:property name="isFooterCollapsed" value="true"/>
    <we:property name="isVisualContainerHeaderHidden" value="false"/>
    <we:property name="pageDisplayName" value="&quot;Mekko Chart&quot;"/>
    <we:property name="pageName" value="&quot;4eeac8d095ad08058018&quot;"/>
    <we:property name="reportEmbeddedTime" value="&quot;2024-09-13T17:29:41.112Z&quot;"/>
    <we:property name="reportName" value="&quot;QSR Power BI Advanced Dashboard&quot;"/>
    <we:property name="reportState" value="&quot;CONNECTED&quot;"/>
    <we:property name="reportUrl" value="&quot;/groups/me/reports/4a0ec75b-4f44-4126-9723-72b4f31290a2/4eeac8d095ad08058018&quot;"/>
  </we:properties>
  <we:bindings/>
  <we:snapshot xmlns:r="http://schemas.openxmlformats.org/officeDocument/2006/relationships"/>
</we:webextension>
</file>

<file path=ppt/webextensions/webextension6.xml><?xml version="1.0" encoding="utf-8"?>
<we:webextension xmlns:we="http://schemas.microsoft.com/office/webextensions/webextension/2010/11" id="{10C7D72F-21E8-4ECB-A849-22295E91D511}">
  <we:reference id="wa200003233" version="2.0.0.3" store="en-US" storeType="OMEX"/>
  <we:alternateReferences>
    <we:reference id="WA200003233" version="2.0.0.3" store="" storeType="OMEX"/>
  </we:alternateReferences>
  <we:properties>
    <we:property name="artifactViewState" value="&quot;live&quot;"/>
    <we:property name="backgroundColor" value="&quot;#A0D1FF&quot;"/>
    <we:property name="bookmark" value="&quot;H4sIAAAAAAAAA+1YTW/bRhD9KwIvuRjFcr/pWyoHCdDEUOM2aFEYwXB3KDOhSIFcOlYM/fcOScWVJcVyjFYx6ugiaWb55u0bznCW15HPm3kBi1OYYXQc/VxVH2dQfxyJODqKysFoDc+4Ayt5GgvFJUPDyFvNQ16VTXR8HQWopxje5U0LRYdExr/OjyIoiglMu38ZFA0eRXOsm6qEIv+Mw2JyhbrF5VGEV/OiqqGDPAsQsIO9pOX0nyjEPwmKCC7kl3iGLgxWya0wXlmHYBgTibWQ0LJmWNAz27mkg+7Dj6syQF5SmM7mwCmdJqidMZKZlMm0p9Hk5bRYEf7n2t8W806cgFchra46PdIPFLhDWi5pQ95po5KYccs4GgNcAe+uzvIirAKmixdX85q0IgUHtOf+EkqHPuoFqbEZ9n8dvUFo2rqn8+KW46xqa4dvMetdZcjDosNxgSiOJlhnVT3rIEcrhCbqyE3qinKxvvT0be+4qD6NayT9fXTMlkePgNjLyZ3ExmSaVnXuKDeb3MZV0c7K+1I7yWfvKbxvXdiksgqy+P5Mztp09HjYrJu/uyyPh8wvv49OsHF13nfIHYTOyXJnV2kcBOoS4wuow+3W8qULUrwPa33uj76LHKZLUGe/uQW7qP9FmZ33PVT6TEGcaZNIp4XWEizf25GbC6Dv7X6cgjEemE5TI5Uw9In3YuUzen5tYylmpZFeIQiRWgOxtHYv1pygTuEyn0Ko6m1MrmKdxMhSIY1NJPda7X/6fIUf2DiVmQDpiaTi2jqfPhQLFVceMpZ4IXRquHDcPPw59u33ykk3DGzcKH8i1A8qqyJ3eFv7aIY0u3Q/PATo9zAfAuU4+Cvfu7Hf4nX0OqdtD9jvoGg72GcndIWvPpXPiNSyv3m/Uqb9Fc0Dq+YOJYZy4SKm4cV7BpqDYgqs2D9y/LstcRfHNzRlXfxI17oUQ76oojJhUQqppdE8iXWMjyBfv7b01MEfBbYhxpAzZ5UGLrj2LvaWKaXkoWvsdeXgZrBYo3rL/qQSdw9FhuxlLDMpJnSOpUOhFpaGAHHg7H37EeN/nrz7DoOIccykiJ20TDDmIU70gXNH83hZYrFFdc38pFK3V48hczZLQIskcdZzxlLnVuPyITNXtA3Fev8KwW/RHXyjG9/TyuH9lVn1UCek1ImRjI4/IJCncv9BZeehjMA23sO9rKt23u8pU94hOOEwVjH4hI5+fbXnzavceyxXLw57kF26V21o5uBwAiXu0J90h9J3Cb4zB/17yxv5l8u/AUVSORowFQAA&quot;"/>
    <we:property name="creatorSessionId" value="&quot;8759567c-c5dc-4a5d-b89d-414c226e6cf9&quot;"/>
    <we:property name="creatorTenantId" value="&quot;b34bd1b4-fdf8-4b35-b60b-df8141af6cc1&quot;"/>
    <we:property name="creatorUserId" value="&quot;10032003CCCC0806&quot;"/>
    <we:property name="datasetId" value="&quot;c14be91f-3d59-4c22-afb4-1fbdb1392fb3&quot;"/>
    <we:property name="embedUrl" value="&quot;/reportEmbed?reportId=4a0ec75b-4f44-4126-9723-72b4f31290a2&amp;config=eyJjbHVzdGVyVXJsIjoiaHR0cHM6Ly9XQUJJLUlORElBLUNFTlRSQUwtQS1QUklNQVJZLXJlZGlyZWN0LmFuYWx5c2lzLndpbmRvd3MubmV0IiwiZW1iZWRGZWF0dXJlcyI6eyJ1c2FnZU1ldHJpY3NWTmV4dCI6dHJ1ZX19&amp;disableSensitivityBanner=true&quot;"/>
    <we:property name="initialStateBookmark" value="&quot;H4sIAAAAAAAAA81Vy27bMBD8FYNno9CbUm6pE/SQxjHiNihQBMGKWjtMJFEgKddu4H/vknKbJ+Je2kQXSsvlzHBJzd6xSpquhs0UGmQH7KNStw3o21HOxqzdxc7OTk4Pz0+upoenxxRWnZWqNezgjlnQS7QX0vRQOwQKfr8cM6jrGSzd1wJqg2PWoTaqhVr+xCGZpqzucTtmuO5qpcFBzi1YdLArSqdv4g4/xMQIwsoVzlHYIZpEecyrNBcIPAjiIs+hoDQzJHhlL6Y4aE8/Ua0F2RKNiwkQaVYWmAnOk4CXQVJ6GUa2y3on+H7tl03nqmJxbUu1dvUob4jYIW23tKFKZDwtwiDKgwg5hyiFyK1eyNruCMvN8brTVCuq4IB2WK2gFVgxXxCNZtj/HTtFML32co4fTcxVrwWe48JPtVbajcMRliSOZqgXSjcOcrRDMMyJm2lFZ/EwdXruJ67Vj4lGqn/FDoLt+B0I+zR7VdiEQkulpaCzeaptouq+af9W2pFsroi+6oV9KmVHsnl7JfO+HL0fNQ/Db16W9yPm5OvoCI3Q0jvkC4IuKfKqqxgBllxicg3aPraW3y5IfDcPfO6bd5H/4xLk7H+uoGP9F7/ZpffQpFqkEC4yXiQii7MsgTza68jmGmh87sclcF5BkJUlT9KY0xPuxZIN9a/nWGmQJzypUoQ4LnMOYZLne7E6gprCSi7BKv0cM0rDrAgxKOOE50USVVm6v/u8qM/D3UdYg9Sd3YvqrelA4Axa9CfXDbWX6PPod4C2cjfUv2s3fpZ0DQfiC6h7x+l7OfMkpEWWNe5Z4Do887LcqW5/AQPGUNRsCAAA&quot;"/>
    <we:property name="isFiltersActionButtonVisible" value="false"/>
    <we:property name="isFooterCollapsed" value="true"/>
    <we:property name="isVisualContainerHeaderHidden" value="false"/>
    <we:property name="pageDisplayName" value="&quot;Quadrant Analysis&quot;"/>
    <we:property name="pageName" value="&quot;42837d58cea7003988a9&quot;"/>
    <we:property name="reportEmbeddedTime" value="&quot;2024-09-13T17:56:03.885Z&quot;"/>
    <we:property name="reportName" value="&quot;QSR Power BI Advanced Dashboard&quot;"/>
    <we:property name="reportState" value="&quot;CONNECTED&quot;"/>
    <we:property name="reportUrl" value="&quot;/groups/me/reports/4a0ec75b-4f44-4126-9723-72b4f31290a2/42837d58cea7003988a9&quot;"/>
  </we:properties>
  <we:bindings/>
  <we:snapshot xmlns:r="http://schemas.openxmlformats.org/officeDocument/2006/relationships"/>
</we:webextension>
</file>

<file path=ppt/webextensions/webextension7.xml><?xml version="1.0" encoding="utf-8"?>
<we:webextension xmlns:we="http://schemas.microsoft.com/office/webextensions/webextension/2010/11" id="{6D86E174-6DE9-417E-B82D-43B1D52CB97A}">
  <we:reference id="wa200003233" version="2.0.0.3" store="en-US" storeType="OMEX"/>
  <we:alternateReferences>
    <we:reference id="WA200003233" version="2.0.0.3" store="" storeType="OMEX"/>
  </we:alternateReferences>
  <we:properties>
    <we:property name="artifactViewState" value="&quot;live&quot;"/>
    <we:property name="backgroundColor" value="&quot;#A0D1FF&quot;"/>
    <we:property name="bookmark" value="&quot;H4sIAAAAAAAAA+1ZUW/bNhD+K4aAoS/GQFEkReUttYMVWBtkSVdgKILiSJ4TNbJoUFIaL/B/30ly08Rx48zADA/JU6Q76u7j95HHo3MbubyaFTA/hilGB9Fb76+mEK4GSRwNo7I36mQSxwqU4hA7ROZQafL6WZ37sooObqMawgXWn/KqgaKNRMbP58MIiuIELtq3CRQVDqMZhsqXUOR/Yz+YXHVocDGM8GZW+ABtyLMaamzDXtNweicI8a8JZQRb59d4hrburUIKlTLLBJcQY6qEZpyGVf2ADtnaIW3oLv3IlzXkJaVpbaBcGgueCMayDIRiKk5ae5WXF8US8I9vP85nLTk13tTG37R8mK+UuI20WNCENKokMSmLUyc0N8gMl+3Xk7yolwnN/OhmFogrYrCPNqKZX/iQW8rUcRKw6im4jUa+aKbd09ED+5lvgsVTnHSuss7rOUUa59MvJ8G7xtZRC4eeif3Odfb7n4MxVjbknYKd+9J/GwWk7C46YIvhHaBDdw2lJesqmg8IVRPwuXAObU2cDU4wTHyYtiEHywjVKrzl0OPTnQA7gYC1HxzSqpxXefVTVKdQXu0VoFEz3TeOPvqahGuX154Ba7mqrhqCNfhl74C1fK1DdU6Wp0sPmAKPVkoPvQSH4e28KyvjPHyvlny4gnwHU6I5kNOyNNbKMZCQacG0MYJtrISvhef/vHaH+3aibdxMBbUBo6KpaEWi64GN/NT40SWEekdbbMu1ujj/3hrRgK/3mp8l9z3O/5Ds867hUSxVJkHkaLiJ48yhNRvbp+oS6O+j5olpqVycCmnbesEc6ERsjJVPqdl8HItnPNGYoYplSk2gtYzDxlgzCnUM1/kF1D6swceZzkyagJDcZiJhBrNt8SUTrp1NpVRoHKSJYnLruU6ENI4ZxblQRqdOuURtX2r//ZIZt537ynr5CyFssyOrIrf4kPtoinTRaB8c1NDNYdYnyrH3e9e5sZvibfQ+p2n3sT9B0bRh34zpC+e/lW/arbM8otZun+6LasvN8wQT/XaJJ3Qc8oSltHQg0U4LLXZ8P1iH8QNdiS5f5bpPRa8Xo8oh5IRRMTJWcqFjZvdArz8aOp/wdYOtkNFr5uKE+k5hslgD0smkGOKONXvvLdz1JPegPrC/KOGewUivXsKpg4AUpHUZB3RGM9ixej9pge4aqxcn3mZCltUyU3Skabr0aZmwJAOWmR1rR517WWLxCOo984uSbiMfS+UkCAXAE+pHjHTCWRvvWrn+HvblHYJ7BLf3De58L0vD5zPTq0nXE7rwSBFzzsAJmQHXGy8Xay9lFGzlR/Pfgm9m3Zyk1bGUnCsTM8NTITDtsuTVu9w5LJe/8ndB1vHum7qagcUTKHEN/8Q7lK4V+EkNun8y3NG/WPwD/35cn90YAAA=&quot;"/>
    <we:property name="creatorSessionId" value="&quot;ccf2b3e9-44ff-4679-8484-18505376e987&quot;"/>
    <we:property name="creatorTenantId" value="&quot;b34bd1b4-fdf8-4b35-b60b-df8141af6cc1&quot;"/>
    <we:property name="creatorUserId" value="&quot;10032003CCCC0806&quot;"/>
    <we:property name="datasetId" value="&quot;c14be91f-3d59-4c22-afb4-1fbdb1392fb3&quot;"/>
    <we:property name="embedUrl" value="&quot;/reportEmbed?reportId=4a0ec75b-4f44-4126-9723-72b4f31290a2&amp;config=eyJjbHVzdGVyVXJsIjoiaHR0cHM6Ly9XQUJJLUlORElBLUNFTlRSQUwtQS1QUklNQVJZLXJlZGlyZWN0LmFuYWx5c2lzLndpbmRvd3MubmV0IiwiZW1iZWRGZWF0dXJlcyI6eyJ1c2FnZU1ldHJpY3NWTmV4dCI6dHJ1ZX19&amp;disableSensitivityBanner=true&quot;"/>
    <we:property name="initialStateBookmark" value="&quot;H4sIAAAAAAAAA+1WTW/bMAz9K4GB3YJB/og/ekvdnLqmQbL1MgQFbTOpGtsyJDlLVuS/j5LTdUu7ZSiwIgN2skRRj09PFM0Hp+CqKWE7hgqdM+dciFUFctWLnb5T723X15dXw+nl7Xh4NSKzaDQXtXLOHhwNcon6hqsWSoNAxs/zvgNlOYGlmS2gVNh3GpRK1FDyr9g505KWLe76Dm6aUkgwkDMNGg3smtxpTrHd9z5FhFzzNc4w1501GARhxHIWeANwMQqDmHnkpjoHy+xFFwNtw6ei1sBrCmNsEBaRG3h+wFiSQBCy0PWNXfF6We4JP+39uG2MKho3OhMbo0d2T4EN0m5HB4ox9P0sYm5UBLGXIcu8gdm94KXeB8y2o00jSStSsENL6eRLIXlOkawmElUnwYOTirKt7Gj0k30mWpnjFBd2qdZcbwnpgle3EymKNteOoUNjUt8uzS4/9S5Q5ZLbG7TLd+JLKpGiF84Z2/W/ExoWa6hzsh6yuUJQrcQ/pTPMNWnWm6BcCFkZyN4eQR3S27uOp29CbAIStegNKSu3iqtfsppCvTopQmlbnZpGH4WmizPpdWLEjFZq1RKt3ruTI2b0eonVnCy/Lz2QlTg6KD00kQXK860tKxdcPlZLr3/A/A2ORGegxZxFbhwWDAaQxAGLsyxgRyvh/8LzL+du/9T+aEcfU0ltQFq2ijISi45YKqpMpHcg9Rs9sVfm6m7+2BqRw/0Pzc9e+47nXxR7bhuekEVh5iN6mHmZ6yYF5tnR9kndAX2fNU8sHoSFGwWD3NQLVkDsB0exeEXN5nMsL/H8GBMM3UFETWCeMw+OYjUENYY1X4IW8gV+HouTLPIhGHh5Evgsw+R1/Czck8WpkFppMxCtVg3kOIEa7QU23RVwtH70kqAuTHLbsTTfD5yytwt8A2VrYtrG27FBiAunH8aRDaYddywtc6u7b3mgxNkZDAAA&quot;"/>
    <we:property name="isFiltersActionButtonVisible" value="false"/>
    <we:property name="isFooterCollapsed" value="true"/>
    <we:property name="isVisualContainerHeaderHidden" value="false"/>
    <we:property name="pageDisplayName" value="&quot;Pareto Analysis 1&quot;"/>
    <we:property name="pageName" value="&quot;454670c0425a1e764802&quot;"/>
    <we:property name="reportEmbeddedTime" value="&quot;2024-09-13T18:23:22.461Z&quot;"/>
    <we:property name="reportName" value="&quot;QSR Power BI Advanced Dashboard&quot;"/>
    <we:property name="reportState" value="&quot;CONNECTED&quot;"/>
    <we:property name="reportUrl" value="&quot;/groups/me/reports/4a0ec75b-4f44-4126-9723-72b4f31290a2/454670c0425a1e764802&quot;"/>
  </we:properties>
  <we:bindings/>
  <we:snapshot xmlns:r="http://schemas.openxmlformats.org/officeDocument/2006/relationships"/>
</we:webextension>
</file>

<file path=ppt/webextensions/webextension8.xml><?xml version="1.0" encoding="utf-8"?>
<we:webextension xmlns:we="http://schemas.microsoft.com/office/webextensions/webextension/2010/11" id="{BF52EB6F-42DF-4663-B0AF-2467A5A37B7E}">
  <we:reference id="wa200003233" version="2.0.0.3" store="en-US" storeType="OMEX"/>
  <we:alternateReferences>
    <we:reference id="WA200003233" version="2.0.0.3" store="" storeType="OMEX"/>
  </we:alternateReferences>
  <we:properties>
    <we:property name="embedUrl" value="&quot;/reportEmbed?reportId=4a0ec75b-4f44-4126-9723-72b4f31290a2&amp;config=eyJjbHVzdGVyVXJsIjoiaHR0cHM6Ly9XQUJJLUlORElBLUNFTlRSQUwtQS1QUklNQVJZLXJlZGlyZWN0LmFuYWx5c2lzLndpbmRvd3MubmV0IiwiZW1iZWRGZWF0dXJlcyI6eyJ1c2FnZU1ldHJpY3NWTmV4dCI6dHJ1ZX19&amp;disableSensitivityBanner=true&quot;"/>
    <we:property name="bookmark" value="&quot;H4sIAAAAAAAAA81VTW/bMAz9K4GA3YJBTvzZW+v2tK0Imq2XIRgomU7V2pYhyVmyIv99lJyi6weWYUCxnWyT9OPjM598zypl+wZ2l9AiO2FnWt+1YO4mOZuyboyJWOQwjziHWVIknEusZpTVvVO6s+zknjkwa3TXyg7QeCAKfl1NGTTNAtb+qYbG4pT1aKzuoFE/cCymlDMD7qcMt32jDXjIpQOHHnZD5fRMFKL3c+oI0qkNLlG6MVrnhUg41igTBFF4lp62HQsCs1dLPHRoX+rOgeqojY/lEWapqEUu4kxGBSbzeRQwVOMOJWJ3se0NTUcz73ovzmm1gY4UYWEEg3ZkfM8+IdjBhDkuniSWejASr7AOqc4ptyOcBRh0enJK6uysspPD65btSZyF0SRdqCuHdnJ5FaI3+ntpkLSq2AnfT/8ppeWHL5N3/x0rezeQWEeIlRRaa6MkNC+4lboZ2u5PqZ2r9hsxqAbpnrPx+pyjlUYF17xCaEURq7p1c7DG45Z+Hnk2tKhlM1jaRaxGYqVuhS5vwDjvR3FLi+/XlJC0qdCc7cKmnivzYJlo+myQt97S/erBtpS9/cWYB9VHhm8o82rvS1KZQRXnHHnOQcR5GsfcY/5WcIdbJ/T2qbQeLZJVxNO65kVER4aELJXRUTR7A3R9gZVms4oXs7rCNJGAcVTw7CiWaulYfYlV5FUhClkUMhdQ8SjL0uIoVk9Ql7BRa3DavMYvSxESMY+lAJkWERfwd/wC3GOEtUg/DX+jB2d7kLiADsM69OMHVRjqyJHQVd4k4d7460dFLhgbX0Mz+J7hF8NCG//N9z8BYYzDKdoGAAA=&quot;"/>
    <we:property name="datasetId" value="&quot;c14be91f-3d59-4c22-afb4-1fbdb1392fb3&quot;"/>
    <we:property name="pageName" value="&quot;f89b50efec5eab9b8a38&quot;"/>
    <we:property name="reportUrl" value="&quot;/groups/me/reports/4a0ec75b-4f44-4126-9723-72b4f31290a2/f89b50efec5eab9b8a38&quot;"/>
    <we:property name="reportName" value="&quot;QSR Power BI Advanced Dashboard&quot;"/>
    <we:property name="reportState" value="&quot;CONNECTED&quot;"/>
    <we:property name="pageDisplayName" value="&quot;Pareto Analysis 2&quot;"/>
    <we:property name="backgroundColor" value="&quot;#A0D1FF&quot;"/>
    <we:property name="initialStateBookmark" value="&quot;H4sIAAAAAAAAA81Vy27bMBD8FYNAb0YhxbYeuTlKTmkcI25zCYxgSa0cJpQokJRrN/C/d0k5SPNAXRQI2pPE5XJ2drQjPrJS2lbBdgY1smN2ovVDDeZhkLEha/axy8vzi+nV+e1senFGYd06qRvLjh+ZA7NCdy1tB8ojUPBmOWSg1BxWflWBsjhkLRqrG1DyB/bJtOVMh7shw02rtAEPuXDg0MOuKZ3WVDv+PKKKIJxc4wKF66NVlvNJhBWKCQLPeQYjz9f2CYHZuykeOpQvdONANlTGx7IY04RXPOPjVMQ5TkajOGBI5fYpfHu2aQ11Rz1vW6/KtFxDI7BkoQWDtmf8yC4QbGdCH2cvNha6MwKvsApbjZNuSzhzMOj0YErqbK20g/1xy3Ykztxoki7kFV09mF2F6J3+XhgkrUp2HO2G/5TS4vzb4NN/x8o+dCTWAWIFhVbaSAHqDbdCq65u/pTaqaxviUHZCfeajdfnFK0wMrjmHUJLiljZrNTeGs9T+rXnqWhQC9VZmkUse2KFrrku7sA470d+T4Pvx5SQtCnRnGzDpJ5K82SZePiqkY+e0t3yyba0e/+LMfeq9ww/UOblzqckIoVynEUYZRHwcZaMx5HH/K3gDjeO681LaT1aLMo4SqoqymP6ZQhIExEfRLN3QM83WEl6VEb5UVViMhGA4ziP0oNYsqbf6lusPCtznos8FxmHMorTNMkPYrUENYO1XIHT5j1+aYIw4aOx4CCSPI44/B2/APccYTXSpeFfdOdsCwLn0GAYh7b/oBJDHjkSmtKbJLwb//wiyQV94WtQna8ZrhgWihAXyRUeOOAvHhZo+RnZ/QRrR9IqAwcAAA==&quot;"/>
    <we:property name="isFooterCollapsed" value="true"/>
    <we:property name="isFiltersActionButtonVisible" value="false"/>
    <we:property name="isVisualContainerHeaderHidden" value="false"/>
    <we:property name="reportEmbeddedTime" value="&quot;2024-09-13T18:39:09.554Z&quot;"/>
    <we:property name="creatorTenantId" value="&quot;b34bd1b4-fdf8-4b35-b60b-df8141af6cc1&quot;"/>
    <we:property name="creatorUserId" value="&quot;10032003CCCC0806&quot;"/>
    <we:property name="creatorSessionId" value="&quot;2022f60d-fd81-4411-98cd-d0c2f21d5d91&quot;"/>
    <we:property name="artifactViewState" value="&quot;live&quot;"/>
  </we:properties>
  <we:bindings/>
  <we:snapshot xmlns:r="http://schemas.openxmlformats.org/officeDocument/2006/relationships"/>
</we:webextension>
</file>

<file path=ppt/webextensions/webextension9.xml><?xml version="1.0" encoding="utf-8"?>
<we:webextension xmlns:we="http://schemas.microsoft.com/office/webextensions/webextension/2010/11" id="{7E30F814-3058-429A-AF38-8484B5FF3DBA}">
  <we:reference id="wa200003233" version="2.0.0.3" store="en-US" storeType="OMEX"/>
  <we:alternateReferences>
    <we:reference id="WA200003233" version="2.0.0.3" store="" storeType="OMEX"/>
  </we:alternateReferences>
  <we:properties>
    <we:property name="embedUrl" value="&quot;/reportEmbed?reportId=4a0ec75b-4f44-4126-9723-72b4f31290a2&amp;config=eyJjbHVzdGVyVXJsIjoiaHR0cHM6Ly9XQUJJLUlORElBLUNFTlRSQUwtQS1QUklNQVJZLXJlZGlyZWN0LmFuYWx5c2lzLndpbmRvd3MubmV0IiwiZW1iZWRGZWF0dXJlcyI6eyJ1c2FnZU1ldHJpY3NWTmV4dCI6dHJ1ZX19&amp;disableSensitivityBanner=true&quot;"/>
    <we:property name="bookmark" value="&quot;H4sIAAAAAAAAA71UTW/bMAz9K4GA3YJBtvwh99Z6vW1F0Ba7DDnQFpOqVSxDkrNkRf77KDtF1w8s2DDsZImkHx8fST0ypX1vYH8FG2Rn7MLahw24h5lkc9ZNNoW8qGQjZNZkPE8qVbQZeW0ftO08O3tkAdwaw1ftBzARiIzflnMGxixgHW8rMB7nrEfnbQdG/8ApmFzBDXiYM9z1xjqIkDcBAkbYLYXTnSgkHwVlhDboLd5gG47WQrYZx1QQvVwUJeeFojA/BYzM3g2J0GP62nYBdEdpoq0spaySqoBCSOR5ykVTRvtKm3AMafaXu95RdVTzvo/inKstdC3GvFSCQz8xfmS1NcNmPF2+sN/YwbV4javR1QUd9gSzAIfBzi7AIzuQHAtnSazR9RXMMBnv7PfaIYlDJfDD/DSHLwh+cPiHJM6pQ3uv/ez4u3/N6Bj3YXZr+9nV9TvclmTxulubY5+fJb+dKBtSvTaDJ2FRTVLVdtPY+g5ciMPV3FMXo+aEZJ1Cd7EfZf+k3VP/0/mrqv5buYfl0zBS2P0v41aTAGvrJqr/fAKWh+hI20w1OVQJ55nguQSuZET6rd4Bd6Gxu5fKRrRyJblS+UrwIpFJXqi0ak6i9bTVV7DVawjWvcUUaZtXSnFRFCh40ire8pOY/g7o+wYLUkkrLKuKl2WqGsWrrDiJpTdE8C0WF9WqTFDkvE04rTgXmfg7rBHu2cI2SA9gPNgh+B5aXECH4xD0Uxs1jnG0ntApVMezi9/PmpZgSjw1+oyNzyUb08SeH34CdhOSuaYFAAA=&quot;"/>
    <we:property name="datasetId" value="&quot;c14be91f-3d59-4c22-afb4-1fbdb1392fb3&quot;"/>
    <we:property name="pageName" value="&quot;168c40e236985367006d&quot;"/>
    <we:property name="reportUrl" value="&quot;/groups/me/reports/4a0ec75b-4f44-4126-9723-72b4f31290a2/168c40e236985367006d&quot;"/>
    <we:property name="reportName" value="&quot;QSR Power BI Advanced Dashboard&quot;"/>
    <we:property name="reportState" value="&quot;CONNECTED&quot;"/>
    <we:property name="pageDisplayName" value="&quot;Pareto Analysis 3&quot;"/>
    <we:property name="backgroundColor" value="&quot;#A0D1FF&quot;"/>
    <we:property name="initialStateBookmark" value="&quot;H4sIAAAAAAAAA71Uy27bMBD8FYNAb0ZBidYrN0fNKY1jJEEugVGsxLXDhBYFknLtBv73LiUHaR6o0aLoSdRwOTs7u+QTk8q1GnYzWCM7YafGPK7BPo5yNmbNAbu8PL+YXp1/m00vzgg2rVemcezkiXmwK/S3ynWgAwOBd4sxA63nsAp/S9AOx6xF60wDWv3AIZi2vO1wP2a4bbWxECivPXgMtBsKp3/KHX0WlBFqrzZ4jbU/oGleTzjGIi3yRKQZ56mkMDcE9Mo+DAnUffrSNB5UQ2kClmV5XkRFCqnIkScxF1UW8KXS/hBS7c62raXqqOZdG1yZyg00NYa8VIJFNyh+YqXR3bpfnb3Cr01na7zCZb/VeOV3RDMHi96MTsEh25Mdc2vIrH7rFnQ3gPfme2mRzKES+H58XMMFguss/qGIKXVo55QbHY67t4oOcZ9GN6Ydza4+0LYgxKlmpQ99frH8ZpCsyfVSd46MRTlYVZp1Zcp7sD4MV/VAXQyeE5OxEu3prrf9i7LP/Y/Hb6r6b+XuF8/DSGEPv4xbSQasjB2k/vMJWOzDRlxPZJVAEXE+ETzJgcs8MP3Wb49bX5nta2cDW7bMuZTJUvA0yqMklXFRHWVr6VbPYKNW4I19zyniOimk5CJNUfColrzmRzndPdD3HRfEOV3hvCh4lsWykryYpEe51JoEvufiolhmEYqE1xGnK87FRPwdV0/3grA10gMYFqbzroUa59BgPwTt0EaFfRxdT2gkysPahu9XRZdgSDw0+oT1zyXrk5AWVWk8ciA8oqyXFWZk/xPZ8p6CzwUAAA==&quot;"/>
    <we:property name="isFooterCollapsed" value="true"/>
    <we:property name="isFiltersActionButtonVisible" value="false"/>
    <we:property name="isVisualContainerHeaderHidden" value="false"/>
    <we:property name="reportEmbeddedTime" value="&quot;2024-09-14T07:46:19.069Z&quot;"/>
    <we:property name="creatorTenantId" value="&quot;b34bd1b4-fdf8-4b35-b60b-df8141af6cc1&quot;"/>
    <we:property name="creatorUserId" value="&quot;10032003CCCC0806&quot;"/>
    <we:property name="creatorSessionId" value="&quot;38237331-c057-48b5-b27b-26ef66e368e7&quot;"/>
    <we:property name="artifactViewState" value="&quot;live&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2.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866</TotalTime>
  <Words>3684</Words>
  <Application>Microsoft Office PowerPoint</Application>
  <PresentationFormat>Widescreen</PresentationFormat>
  <Paragraphs>159</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Tenorite</vt:lpstr>
      <vt:lpstr>Custom</vt:lpstr>
      <vt:lpstr>Crunchy Corner Business Optimization using Data Analytics</vt:lpstr>
      <vt:lpstr>Agenda</vt:lpstr>
      <vt:lpstr>Understanding The Business</vt:lpstr>
      <vt:lpstr>About The Company &amp; Its Requirement</vt:lpstr>
      <vt:lpstr>Financial Performance Analysis</vt:lpstr>
      <vt:lpstr>Performance Dashboard View</vt:lpstr>
      <vt:lpstr>PowerPoint Presentation</vt:lpstr>
      <vt:lpstr>PowerPoint Presentation</vt:lpstr>
      <vt:lpstr>Optimizing Business</vt:lpstr>
      <vt:lpstr>Cost Analysis</vt:lpstr>
      <vt:lpstr>SKU Level Turnover Analysis</vt:lpstr>
      <vt:lpstr>Budget Analysis</vt:lpstr>
      <vt:lpstr>PowerPoint Presentation</vt:lpstr>
      <vt:lpstr>PowerPoint Presentation</vt:lpstr>
      <vt:lpstr>Cluster Head Analysis</vt:lpstr>
      <vt:lpstr>Mekko Chart Analysis</vt:lpstr>
      <vt:lpstr>Quadrant Analysis</vt:lpstr>
      <vt:lpstr>Pareto Analysis 1</vt:lpstr>
      <vt:lpstr>Pareto Analysis 2</vt:lpstr>
      <vt:lpstr>Pareto Analysis 3</vt:lpstr>
      <vt:lpstr>Gross Profit, Net Revenue &amp; Volume Analysis</vt:lpstr>
      <vt:lpstr>Net Revenue and Gross Profit Variance Analysis</vt:lpstr>
      <vt:lpstr>Recommendations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 SINGH</dc:creator>
  <cp:lastModifiedBy>AMAN SINGH</cp:lastModifiedBy>
  <cp:revision>1</cp:revision>
  <dcterms:created xsi:type="dcterms:W3CDTF">2024-09-13T11:02:37Z</dcterms:created>
  <dcterms:modified xsi:type="dcterms:W3CDTF">2024-09-15T17:24:29Z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